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9.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image2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 id="2147483665" r:id="rId3"/>
  </p:sldMasterIdLst>
  <p:notesMasterIdLst>
    <p:notesMasterId r:id="rId45"/>
  </p:notesMasterIdLst>
  <p:sldIdLst>
    <p:sldId id="256" r:id="rId4"/>
    <p:sldId id="267" r:id="rId5"/>
    <p:sldId id="278" r:id="rId6"/>
    <p:sldId id="269" r:id="rId7"/>
    <p:sldId id="270" r:id="rId8"/>
    <p:sldId id="271" r:id="rId9"/>
    <p:sldId id="272" r:id="rId10"/>
    <p:sldId id="274" r:id="rId11"/>
    <p:sldId id="288" r:id="rId12"/>
    <p:sldId id="286" r:id="rId13"/>
    <p:sldId id="287" r:id="rId14"/>
    <p:sldId id="279" r:id="rId15"/>
    <p:sldId id="289" r:id="rId16"/>
    <p:sldId id="280" r:id="rId17"/>
    <p:sldId id="281" r:id="rId18"/>
    <p:sldId id="290" r:id="rId19"/>
    <p:sldId id="291" r:id="rId20"/>
    <p:sldId id="277" r:id="rId21"/>
    <p:sldId id="282" r:id="rId22"/>
    <p:sldId id="283" r:id="rId23"/>
    <p:sldId id="284" r:id="rId24"/>
    <p:sldId id="293" r:id="rId25"/>
    <p:sldId id="285" r:id="rId26"/>
    <p:sldId id="275" r:id="rId27"/>
    <p:sldId id="292" r:id="rId28"/>
    <p:sldId id="276" r:id="rId29"/>
    <p:sldId id="257" r:id="rId30"/>
    <p:sldId id="258" r:id="rId31"/>
    <p:sldId id="259" r:id="rId32"/>
    <p:sldId id="262" r:id="rId33"/>
    <p:sldId id="294" r:id="rId34"/>
    <p:sldId id="263" r:id="rId35"/>
    <p:sldId id="295" r:id="rId36"/>
    <p:sldId id="264" r:id="rId37"/>
    <p:sldId id="265" r:id="rId38"/>
    <p:sldId id="261" r:id="rId39"/>
    <p:sldId id="268" r:id="rId40"/>
    <p:sldId id="322" r:id="rId41"/>
    <p:sldId id="320" r:id="rId42"/>
    <p:sldId id="321" r:id="rId43"/>
    <p:sldId id="30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yn Karner" initials="CK" lastIdx="3" clrIdx="0">
    <p:extLst>
      <p:ext uri="{19B8F6BF-5375-455C-9EA6-DF929625EA0E}">
        <p15:presenceInfo xmlns:p15="http://schemas.microsoft.com/office/powerpoint/2012/main" userId="S-1-5-21-411519910-647668644-2492632495-25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7DC"/>
    <a:srgbClr val="9BCBDC"/>
    <a:srgbClr val="F7B31D"/>
    <a:srgbClr val="97C0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949" autoAdjust="0"/>
    <p:restoredTop sz="95865"/>
  </p:normalViewPr>
  <p:slideViewPr>
    <p:cSldViewPr snapToGrid="0" snapToObjects="1">
      <p:cViewPr varScale="1">
        <p:scale>
          <a:sx n="29" d="100"/>
          <a:sy n="29" d="100"/>
        </p:scale>
        <p:origin x="68"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42B58-14DD-42AF-B52C-AC734C93D469}" type="doc">
      <dgm:prSet loTypeId="urn:microsoft.com/office/officeart/2005/8/layout/bList2" loCatId="list" qsTypeId="urn:microsoft.com/office/officeart/2005/8/quickstyle/simple1" qsCatId="simple" csTypeId="urn:microsoft.com/office/officeart/2005/8/colors/accent1_2" csCatId="accent1" phldr="1"/>
      <dgm:spPr/>
    </dgm:pt>
    <dgm:pt modelId="{AC6ADB3D-3666-42C6-B226-6A15F2613E86}">
      <dgm:prSet phldrT="[Text]"/>
      <dgm:spPr/>
      <dgm:t>
        <a:bodyPr/>
        <a:lstStyle/>
        <a:p>
          <a:r>
            <a:rPr lang="en-US" dirty="0"/>
            <a:t>Introduce Yourself</a:t>
          </a:r>
        </a:p>
      </dgm:t>
    </dgm:pt>
    <dgm:pt modelId="{DBAE4C51-4BD8-4DEB-909A-A7C186788953}" type="parTrans" cxnId="{53BECB8A-1E94-4881-A651-1FFD29616D4D}">
      <dgm:prSet/>
      <dgm:spPr/>
      <dgm:t>
        <a:bodyPr/>
        <a:lstStyle/>
        <a:p>
          <a:endParaRPr lang="en-US"/>
        </a:p>
      </dgm:t>
    </dgm:pt>
    <dgm:pt modelId="{4CA3DAEC-9E3B-4508-8BF2-D3E81971A2E3}" type="sibTrans" cxnId="{53BECB8A-1E94-4881-A651-1FFD29616D4D}">
      <dgm:prSet/>
      <dgm:spPr/>
      <dgm:t>
        <a:bodyPr/>
        <a:lstStyle/>
        <a:p>
          <a:endParaRPr lang="en-US"/>
        </a:p>
      </dgm:t>
    </dgm:pt>
    <dgm:pt modelId="{7F51F5FB-EB69-4957-98C9-BAA6C0E17D2A}">
      <dgm:prSet phldrT="[Text]"/>
      <dgm:spPr/>
      <dgm:t>
        <a:bodyPr/>
        <a:lstStyle/>
        <a:p>
          <a:r>
            <a:rPr lang="en-US" dirty="0"/>
            <a:t>Microphones</a:t>
          </a:r>
        </a:p>
      </dgm:t>
    </dgm:pt>
    <dgm:pt modelId="{5019B5DA-3BE5-4FC2-9D7D-E6F47D4A42A4}" type="parTrans" cxnId="{DBCA8EA2-89E8-45BC-9847-EEDE44C16558}">
      <dgm:prSet/>
      <dgm:spPr/>
      <dgm:t>
        <a:bodyPr/>
        <a:lstStyle/>
        <a:p>
          <a:endParaRPr lang="en-US"/>
        </a:p>
      </dgm:t>
    </dgm:pt>
    <dgm:pt modelId="{B609F330-97AF-4778-B9B0-DB95F7CCAF60}" type="sibTrans" cxnId="{DBCA8EA2-89E8-45BC-9847-EEDE44C16558}">
      <dgm:prSet/>
      <dgm:spPr/>
      <dgm:t>
        <a:bodyPr/>
        <a:lstStyle/>
        <a:p>
          <a:endParaRPr lang="en-US"/>
        </a:p>
      </dgm:t>
    </dgm:pt>
    <dgm:pt modelId="{EBCDB2BF-5CE7-4BB5-A6F7-E803FF5763AD}">
      <dgm:prSet phldrT="[Text]"/>
      <dgm:spPr/>
      <dgm:t>
        <a:bodyPr/>
        <a:lstStyle/>
        <a:p>
          <a:r>
            <a:rPr lang="en-US" dirty="0"/>
            <a:t>Agenda</a:t>
          </a:r>
        </a:p>
      </dgm:t>
    </dgm:pt>
    <dgm:pt modelId="{1BF22D31-BB4D-474E-8C52-072DA7A64A82}" type="parTrans" cxnId="{BA9F3B14-7621-4559-BFCC-876B891D3CDF}">
      <dgm:prSet/>
      <dgm:spPr/>
      <dgm:t>
        <a:bodyPr/>
        <a:lstStyle/>
        <a:p>
          <a:endParaRPr lang="en-US"/>
        </a:p>
      </dgm:t>
    </dgm:pt>
    <dgm:pt modelId="{A52F3164-B076-4A3B-8F20-9C4E661EF91F}" type="sibTrans" cxnId="{BA9F3B14-7621-4559-BFCC-876B891D3CDF}">
      <dgm:prSet/>
      <dgm:spPr/>
      <dgm:t>
        <a:bodyPr/>
        <a:lstStyle/>
        <a:p>
          <a:endParaRPr lang="en-US"/>
        </a:p>
      </dgm:t>
    </dgm:pt>
    <dgm:pt modelId="{E6FBE539-4F10-4902-8573-03C433F2303C}">
      <dgm:prSet custT="1"/>
      <dgm:spPr/>
      <dgm:t>
        <a:bodyPr/>
        <a:lstStyle/>
        <a:p>
          <a:r>
            <a:rPr lang="en-US" sz="2000" dirty="0"/>
            <a:t>Please turn on your video</a:t>
          </a:r>
        </a:p>
      </dgm:t>
    </dgm:pt>
    <dgm:pt modelId="{28C3F0E9-3021-4EB8-8CB2-B13149587710}" type="parTrans" cxnId="{34708E47-E1D3-4DF2-B120-9A539743E90F}">
      <dgm:prSet/>
      <dgm:spPr/>
      <dgm:t>
        <a:bodyPr/>
        <a:lstStyle/>
        <a:p>
          <a:endParaRPr lang="en-US"/>
        </a:p>
      </dgm:t>
    </dgm:pt>
    <dgm:pt modelId="{E7F75707-B39A-4C21-8E5A-881BB6CC5058}" type="sibTrans" cxnId="{34708E47-E1D3-4DF2-B120-9A539743E90F}">
      <dgm:prSet/>
      <dgm:spPr/>
      <dgm:t>
        <a:bodyPr/>
        <a:lstStyle/>
        <a:p>
          <a:endParaRPr lang="en-US"/>
        </a:p>
      </dgm:t>
    </dgm:pt>
    <dgm:pt modelId="{8F988070-870B-4E6A-9485-FEEF27588D05}">
      <dgm:prSet custT="1"/>
      <dgm:spPr/>
      <dgm:t>
        <a:bodyPr/>
        <a:lstStyle/>
        <a:p>
          <a:r>
            <a:rPr lang="en-US" sz="2000" dirty="0"/>
            <a:t>Please enter your name and organization in the chat box</a:t>
          </a:r>
        </a:p>
      </dgm:t>
    </dgm:pt>
    <dgm:pt modelId="{698EB0DD-3DC0-44FC-9927-A54039FFB8A4}" type="parTrans" cxnId="{C5E2C55B-A769-4BE2-B7D7-C9DB10FAFF24}">
      <dgm:prSet/>
      <dgm:spPr/>
      <dgm:t>
        <a:bodyPr/>
        <a:lstStyle/>
        <a:p>
          <a:endParaRPr lang="en-US"/>
        </a:p>
      </dgm:t>
    </dgm:pt>
    <dgm:pt modelId="{92110193-8D77-4D8A-BBAC-BC36BECC6EBA}" type="sibTrans" cxnId="{C5E2C55B-A769-4BE2-B7D7-C9DB10FAFF24}">
      <dgm:prSet/>
      <dgm:spPr/>
      <dgm:t>
        <a:bodyPr/>
        <a:lstStyle/>
        <a:p>
          <a:endParaRPr lang="en-US"/>
        </a:p>
      </dgm:t>
    </dgm:pt>
    <dgm:pt modelId="{882664B3-E381-4818-A4A3-920B70236871}">
      <dgm:prSet/>
      <dgm:spPr/>
      <dgm:t>
        <a:bodyPr/>
        <a:lstStyle/>
        <a:p>
          <a:r>
            <a:rPr lang="en-US" dirty="0"/>
            <a:t>Please mute your microphone when not speaking</a:t>
          </a:r>
        </a:p>
      </dgm:t>
    </dgm:pt>
    <dgm:pt modelId="{EABFF716-A8DC-4FFE-A0D8-1CB0F2581AA0}" type="parTrans" cxnId="{587431D2-CADB-43F3-89C9-E5B8078754A1}">
      <dgm:prSet/>
      <dgm:spPr/>
      <dgm:t>
        <a:bodyPr/>
        <a:lstStyle/>
        <a:p>
          <a:endParaRPr lang="en-US"/>
        </a:p>
      </dgm:t>
    </dgm:pt>
    <dgm:pt modelId="{251A038D-B1F3-4CD0-8C56-108F3EE0C752}" type="sibTrans" cxnId="{587431D2-CADB-43F3-89C9-E5B8078754A1}">
      <dgm:prSet/>
      <dgm:spPr/>
      <dgm:t>
        <a:bodyPr/>
        <a:lstStyle/>
        <a:p>
          <a:endParaRPr lang="en-US"/>
        </a:p>
      </dgm:t>
    </dgm:pt>
    <dgm:pt modelId="{B1EB0CB0-538B-4435-92D3-BA06AE03CAA2}">
      <dgm:prSet/>
      <dgm:spPr/>
      <dgm:t>
        <a:bodyPr/>
        <a:lstStyle/>
        <a:p>
          <a:r>
            <a:rPr lang="en-US" dirty="0"/>
            <a:t>Introduction</a:t>
          </a:r>
        </a:p>
      </dgm:t>
    </dgm:pt>
    <dgm:pt modelId="{0F6B6111-0183-40E7-9265-D3BD3786F2EC}" type="parTrans" cxnId="{D1029E91-89C1-43F7-ABF8-459E6EA5390B}">
      <dgm:prSet/>
      <dgm:spPr/>
      <dgm:t>
        <a:bodyPr/>
        <a:lstStyle/>
        <a:p>
          <a:endParaRPr lang="en-US"/>
        </a:p>
      </dgm:t>
    </dgm:pt>
    <dgm:pt modelId="{E9991657-21C5-4765-93B4-AEE4AD565876}" type="sibTrans" cxnId="{D1029E91-89C1-43F7-ABF8-459E6EA5390B}">
      <dgm:prSet/>
      <dgm:spPr/>
      <dgm:t>
        <a:bodyPr/>
        <a:lstStyle/>
        <a:p>
          <a:endParaRPr lang="en-US"/>
        </a:p>
      </dgm:t>
    </dgm:pt>
    <dgm:pt modelId="{161F8D9E-769F-4BBE-BE0C-25FECC08AEE3}">
      <dgm:prSet/>
      <dgm:spPr/>
      <dgm:t>
        <a:bodyPr/>
        <a:lstStyle/>
        <a:p>
          <a:r>
            <a:rPr lang="en-US" dirty="0"/>
            <a:t>Lecture</a:t>
          </a:r>
        </a:p>
      </dgm:t>
    </dgm:pt>
    <dgm:pt modelId="{E603CDCB-EBF7-4749-B0FB-86A49315048F}" type="parTrans" cxnId="{AA128EC2-A6AE-4849-8BC7-CD7FCC4A9CA2}">
      <dgm:prSet/>
      <dgm:spPr/>
      <dgm:t>
        <a:bodyPr/>
        <a:lstStyle/>
        <a:p>
          <a:endParaRPr lang="en-US"/>
        </a:p>
      </dgm:t>
    </dgm:pt>
    <dgm:pt modelId="{201B7945-893C-4642-9E7C-ECD1EB42573D}" type="sibTrans" cxnId="{AA128EC2-A6AE-4849-8BC7-CD7FCC4A9CA2}">
      <dgm:prSet/>
      <dgm:spPr/>
      <dgm:t>
        <a:bodyPr/>
        <a:lstStyle/>
        <a:p>
          <a:endParaRPr lang="en-US"/>
        </a:p>
      </dgm:t>
    </dgm:pt>
    <dgm:pt modelId="{2CEAAD88-53F1-4998-AD6F-C05046DA8B14}">
      <dgm:prSet/>
      <dgm:spPr/>
      <dgm:t>
        <a:bodyPr/>
        <a:lstStyle/>
        <a:p>
          <a:r>
            <a:rPr lang="en-US" dirty="0"/>
            <a:t>Case</a:t>
          </a:r>
        </a:p>
      </dgm:t>
    </dgm:pt>
    <dgm:pt modelId="{7F8571F2-2EE9-4364-B2C9-C9DA9A265882}" type="parTrans" cxnId="{1FD0529E-C468-4F2C-84B8-E93AF2B3C051}">
      <dgm:prSet/>
      <dgm:spPr/>
      <dgm:t>
        <a:bodyPr/>
        <a:lstStyle/>
        <a:p>
          <a:endParaRPr lang="en-US"/>
        </a:p>
      </dgm:t>
    </dgm:pt>
    <dgm:pt modelId="{C2978253-60EE-4CEE-8F65-3489C6089A33}" type="sibTrans" cxnId="{1FD0529E-C468-4F2C-84B8-E93AF2B3C051}">
      <dgm:prSet/>
      <dgm:spPr/>
      <dgm:t>
        <a:bodyPr/>
        <a:lstStyle/>
        <a:p>
          <a:endParaRPr lang="en-US"/>
        </a:p>
      </dgm:t>
    </dgm:pt>
    <dgm:pt modelId="{2EC18B7D-0DB5-417D-B483-F06E7C65FCDE}">
      <dgm:prSet/>
      <dgm:spPr/>
      <dgm:t>
        <a:bodyPr/>
        <a:lstStyle/>
        <a:p>
          <a:r>
            <a:rPr lang="en-US" dirty="0"/>
            <a:t>Close</a:t>
          </a:r>
        </a:p>
      </dgm:t>
    </dgm:pt>
    <dgm:pt modelId="{6C08D0CA-6217-4203-9672-4A1AABA8C9D6}" type="parTrans" cxnId="{3992AE2E-7680-4BB1-BC0D-FFE8097D9AA4}">
      <dgm:prSet/>
      <dgm:spPr/>
      <dgm:t>
        <a:bodyPr/>
        <a:lstStyle/>
        <a:p>
          <a:endParaRPr lang="en-US"/>
        </a:p>
      </dgm:t>
    </dgm:pt>
    <dgm:pt modelId="{31DE6726-7A5F-4613-A6B0-2AA10518DBDB}" type="sibTrans" cxnId="{3992AE2E-7680-4BB1-BC0D-FFE8097D9AA4}">
      <dgm:prSet/>
      <dgm:spPr/>
      <dgm:t>
        <a:bodyPr/>
        <a:lstStyle/>
        <a:p>
          <a:endParaRPr lang="en-US"/>
        </a:p>
      </dgm:t>
    </dgm:pt>
    <dgm:pt modelId="{E582C4C5-91C2-4F2B-84EA-A80176B3358D}">
      <dgm:prSet/>
      <dgm:spPr/>
      <dgm:t>
        <a:bodyPr/>
        <a:lstStyle/>
        <a:p>
          <a:endParaRPr lang="en-US" dirty="0"/>
        </a:p>
      </dgm:t>
    </dgm:pt>
    <dgm:pt modelId="{0AB7F5EC-F57D-4E19-84D2-FDFC767E9870}" type="parTrans" cxnId="{43E4EB78-47C2-4841-A3C6-F808DCC885F8}">
      <dgm:prSet/>
      <dgm:spPr/>
      <dgm:t>
        <a:bodyPr/>
        <a:lstStyle/>
        <a:p>
          <a:endParaRPr lang="en-US"/>
        </a:p>
      </dgm:t>
    </dgm:pt>
    <dgm:pt modelId="{E72664F1-3442-440B-930C-8539F03C1286}" type="sibTrans" cxnId="{43E4EB78-47C2-4841-A3C6-F808DCC885F8}">
      <dgm:prSet/>
      <dgm:spPr/>
      <dgm:t>
        <a:bodyPr/>
        <a:lstStyle/>
        <a:p>
          <a:endParaRPr lang="en-US"/>
        </a:p>
      </dgm:t>
    </dgm:pt>
    <dgm:pt modelId="{EF872489-B0C2-434B-855C-43F5E12ACD58}">
      <dgm:prSet/>
      <dgm:spPr/>
      <dgm:t>
        <a:bodyPr/>
        <a:lstStyle/>
        <a:p>
          <a:r>
            <a:rPr lang="en-US" dirty="0"/>
            <a:t>Discussion</a:t>
          </a:r>
        </a:p>
      </dgm:t>
    </dgm:pt>
    <dgm:pt modelId="{2C960F28-9F3B-4342-B638-D43839D76AB8}" type="parTrans" cxnId="{CDFBCD99-526B-46FD-A6F5-075B3E664F05}">
      <dgm:prSet/>
      <dgm:spPr/>
    </dgm:pt>
    <dgm:pt modelId="{8A483438-3611-4795-9496-A6400FB84C6E}" type="sibTrans" cxnId="{CDFBCD99-526B-46FD-A6F5-075B3E664F05}">
      <dgm:prSet/>
      <dgm:spPr/>
    </dgm:pt>
    <dgm:pt modelId="{6463E7B8-12D0-4BEB-8301-02B3DAEEF524}" type="pres">
      <dgm:prSet presAssocID="{C8042B58-14DD-42AF-B52C-AC734C93D469}" presName="diagram" presStyleCnt="0">
        <dgm:presLayoutVars>
          <dgm:dir/>
          <dgm:animLvl val="lvl"/>
          <dgm:resizeHandles val="exact"/>
        </dgm:presLayoutVars>
      </dgm:prSet>
      <dgm:spPr/>
    </dgm:pt>
    <dgm:pt modelId="{9332B413-DD83-4A8A-ABEA-2E922FE66680}" type="pres">
      <dgm:prSet presAssocID="{AC6ADB3D-3666-42C6-B226-6A15F2613E86}" presName="compNode" presStyleCnt="0"/>
      <dgm:spPr/>
    </dgm:pt>
    <dgm:pt modelId="{03274B0E-B281-480D-B4E6-8F3E6BFC89DF}" type="pres">
      <dgm:prSet presAssocID="{AC6ADB3D-3666-42C6-B226-6A15F2613E86}" presName="childRect" presStyleLbl="bgAcc1" presStyleIdx="0" presStyleCnt="3">
        <dgm:presLayoutVars>
          <dgm:bulletEnabled val="1"/>
        </dgm:presLayoutVars>
      </dgm:prSet>
      <dgm:spPr/>
    </dgm:pt>
    <dgm:pt modelId="{FE62D172-70DD-44C9-96FD-518C5225D4E2}" type="pres">
      <dgm:prSet presAssocID="{AC6ADB3D-3666-42C6-B226-6A15F2613E86}" presName="parentText" presStyleLbl="node1" presStyleIdx="0" presStyleCnt="0">
        <dgm:presLayoutVars>
          <dgm:chMax val="0"/>
          <dgm:bulletEnabled val="1"/>
        </dgm:presLayoutVars>
      </dgm:prSet>
      <dgm:spPr/>
    </dgm:pt>
    <dgm:pt modelId="{48BC6A3C-C4D1-4D23-A450-462CF868FC44}" type="pres">
      <dgm:prSet presAssocID="{AC6ADB3D-3666-42C6-B226-6A15F2613E86}" presName="parentRect" presStyleLbl="alignNode1" presStyleIdx="0" presStyleCnt="3"/>
      <dgm:spPr/>
    </dgm:pt>
    <dgm:pt modelId="{ABE0BB52-BF4E-42F2-B8F7-CE0279A58036}" type="pres">
      <dgm:prSet presAssocID="{AC6ADB3D-3666-42C6-B226-6A15F2613E86}" presName="adorn" presStyleLbl="fgAccFollow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dgm:spPr>
    </dgm:pt>
    <dgm:pt modelId="{B6486FA2-F348-4EA0-B7D7-F8D163756A63}" type="pres">
      <dgm:prSet presAssocID="{4CA3DAEC-9E3B-4508-8BF2-D3E81971A2E3}" presName="sibTrans" presStyleLbl="sibTrans2D1" presStyleIdx="0" presStyleCnt="0"/>
      <dgm:spPr/>
    </dgm:pt>
    <dgm:pt modelId="{AD5AE008-3342-458B-909F-10094F7AB458}" type="pres">
      <dgm:prSet presAssocID="{7F51F5FB-EB69-4957-98C9-BAA6C0E17D2A}" presName="compNode" presStyleCnt="0"/>
      <dgm:spPr/>
    </dgm:pt>
    <dgm:pt modelId="{36F7EBFC-D587-485A-852A-A172D3A64DC9}" type="pres">
      <dgm:prSet presAssocID="{7F51F5FB-EB69-4957-98C9-BAA6C0E17D2A}" presName="childRect" presStyleLbl="bgAcc1" presStyleIdx="1" presStyleCnt="3">
        <dgm:presLayoutVars>
          <dgm:bulletEnabled val="1"/>
        </dgm:presLayoutVars>
      </dgm:prSet>
      <dgm:spPr/>
    </dgm:pt>
    <dgm:pt modelId="{2E408EB3-3EAC-4FC1-95F9-A1335A889170}" type="pres">
      <dgm:prSet presAssocID="{7F51F5FB-EB69-4957-98C9-BAA6C0E17D2A}" presName="parentText" presStyleLbl="node1" presStyleIdx="0" presStyleCnt="0">
        <dgm:presLayoutVars>
          <dgm:chMax val="0"/>
          <dgm:bulletEnabled val="1"/>
        </dgm:presLayoutVars>
      </dgm:prSet>
      <dgm:spPr/>
    </dgm:pt>
    <dgm:pt modelId="{FC170083-69AB-4D0D-AB5F-88920D2CFB90}" type="pres">
      <dgm:prSet presAssocID="{7F51F5FB-EB69-4957-98C9-BAA6C0E17D2A}" presName="parentRect" presStyleLbl="alignNode1" presStyleIdx="1" presStyleCnt="3"/>
      <dgm:spPr/>
    </dgm:pt>
    <dgm:pt modelId="{FBA8644A-28B4-4D33-8C6F-74698C1973DC}" type="pres">
      <dgm:prSet presAssocID="{7F51F5FB-EB69-4957-98C9-BAA6C0E17D2A}" presName="adorn" presStyleLbl="fgAccFollowNode1" presStyleIdx="1" presStyleCnt="3"/>
      <dgm:spPr>
        <a:blipFill>
          <a:blip xmlns:r="http://schemas.openxmlformats.org/officeDocument/2006/relationships" r:embed="rId2"/>
          <a:srcRect/>
          <a:stretch>
            <a:fillRect l="-51000" r="-51000"/>
          </a:stretch>
        </a:blipFill>
      </dgm:spPr>
    </dgm:pt>
    <dgm:pt modelId="{1E81B84F-2805-4587-BE4D-BD16E2FB5280}" type="pres">
      <dgm:prSet presAssocID="{B609F330-97AF-4778-B9B0-DB95F7CCAF60}" presName="sibTrans" presStyleLbl="sibTrans2D1" presStyleIdx="0" presStyleCnt="0"/>
      <dgm:spPr/>
    </dgm:pt>
    <dgm:pt modelId="{2A07505A-37B3-492B-87F4-FB0E6BC36ED9}" type="pres">
      <dgm:prSet presAssocID="{EBCDB2BF-5CE7-4BB5-A6F7-E803FF5763AD}" presName="compNode" presStyleCnt="0"/>
      <dgm:spPr/>
    </dgm:pt>
    <dgm:pt modelId="{A6EC398E-A44F-43BD-9214-26468794EF9B}" type="pres">
      <dgm:prSet presAssocID="{EBCDB2BF-5CE7-4BB5-A6F7-E803FF5763AD}" presName="childRect" presStyleLbl="bgAcc1" presStyleIdx="2" presStyleCnt="3" custLinFactNeighborX="78" custLinFactNeighborY="-258">
        <dgm:presLayoutVars>
          <dgm:bulletEnabled val="1"/>
        </dgm:presLayoutVars>
      </dgm:prSet>
      <dgm:spPr/>
    </dgm:pt>
    <dgm:pt modelId="{69F58A75-DDD9-44E3-9226-DF2899B17DD1}" type="pres">
      <dgm:prSet presAssocID="{EBCDB2BF-5CE7-4BB5-A6F7-E803FF5763AD}" presName="parentText" presStyleLbl="node1" presStyleIdx="0" presStyleCnt="0">
        <dgm:presLayoutVars>
          <dgm:chMax val="0"/>
          <dgm:bulletEnabled val="1"/>
        </dgm:presLayoutVars>
      </dgm:prSet>
      <dgm:spPr/>
    </dgm:pt>
    <dgm:pt modelId="{673EAAE6-7736-42BE-BDF9-28FE1F0BCCEC}" type="pres">
      <dgm:prSet presAssocID="{EBCDB2BF-5CE7-4BB5-A6F7-E803FF5763AD}" presName="parentRect" presStyleLbl="alignNode1" presStyleIdx="2" presStyleCnt="3"/>
      <dgm:spPr/>
    </dgm:pt>
    <dgm:pt modelId="{44068AA7-F7FE-43F0-BEB1-3D266C6DFEE4}" type="pres">
      <dgm:prSet presAssocID="{EBCDB2BF-5CE7-4BB5-A6F7-E803FF5763AD}" presName="adorn" presStyleLbl="fgAccFollow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dgm:spPr>
    </dgm:pt>
  </dgm:ptLst>
  <dgm:cxnLst>
    <dgm:cxn modelId="{BA9F3B14-7621-4559-BFCC-876B891D3CDF}" srcId="{C8042B58-14DD-42AF-B52C-AC734C93D469}" destId="{EBCDB2BF-5CE7-4BB5-A6F7-E803FF5763AD}" srcOrd="2" destOrd="0" parTransId="{1BF22D31-BB4D-474E-8C52-072DA7A64A82}" sibTransId="{A52F3164-B076-4A3B-8F20-9C4E661EF91F}"/>
    <dgm:cxn modelId="{A97AF815-0C25-4874-B541-833272FC005D}" type="presOf" srcId="{EF872489-B0C2-434B-855C-43F5E12ACD58}" destId="{A6EC398E-A44F-43BD-9214-26468794EF9B}" srcOrd="0" destOrd="3" presId="urn:microsoft.com/office/officeart/2005/8/layout/bList2"/>
    <dgm:cxn modelId="{F1F26229-E17E-4671-A2E1-B660F2C9B7A0}" type="presOf" srcId="{B1EB0CB0-538B-4435-92D3-BA06AE03CAA2}" destId="{A6EC398E-A44F-43BD-9214-26468794EF9B}" srcOrd="0" destOrd="0" presId="urn:microsoft.com/office/officeart/2005/8/layout/bList2"/>
    <dgm:cxn modelId="{3992AE2E-7680-4BB1-BC0D-FFE8097D9AA4}" srcId="{EBCDB2BF-5CE7-4BB5-A6F7-E803FF5763AD}" destId="{2EC18B7D-0DB5-417D-B483-F06E7C65FCDE}" srcOrd="4" destOrd="0" parTransId="{6C08D0CA-6217-4203-9672-4A1AABA8C9D6}" sibTransId="{31DE6726-7A5F-4613-A6B0-2AA10518DBDB}"/>
    <dgm:cxn modelId="{C5E2C55B-A769-4BE2-B7D7-C9DB10FAFF24}" srcId="{AC6ADB3D-3666-42C6-B226-6A15F2613E86}" destId="{8F988070-870B-4E6A-9485-FEEF27588D05}" srcOrd="1" destOrd="0" parTransId="{698EB0DD-3DC0-44FC-9927-A54039FFB8A4}" sibTransId="{92110193-8D77-4D8A-BBAC-BC36BECC6EBA}"/>
    <dgm:cxn modelId="{BF129D65-0FDB-4F97-9096-2E5F942B6DEC}" type="presOf" srcId="{B609F330-97AF-4778-B9B0-DB95F7CCAF60}" destId="{1E81B84F-2805-4587-BE4D-BD16E2FB5280}" srcOrd="0" destOrd="0" presId="urn:microsoft.com/office/officeart/2005/8/layout/bList2"/>
    <dgm:cxn modelId="{34708E47-E1D3-4DF2-B120-9A539743E90F}" srcId="{AC6ADB3D-3666-42C6-B226-6A15F2613E86}" destId="{E6FBE539-4F10-4902-8573-03C433F2303C}" srcOrd="0" destOrd="0" parTransId="{28C3F0E9-3021-4EB8-8CB2-B13149587710}" sibTransId="{E7F75707-B39A-4C21-8E5A-881BB6CC5058}"/>
    <dgm:cxn modelId="{EC687D74-E09E-49E9-A760-D5C0252F6401}" type="presOf" srcId="{4CA3DAEC-9E3B-4508-8BF2-D3E81971A2E3}" destId="{B6486FA2-F348-4EA0-B7D7-F8D163756A63}" srcOrd="0" destOrd="0" presId="urn:microsoft.com/office/officeart/2005/8/layout/bList2"/>
    <dgm:cxn modelId="{A1B0B055-0EE4-4CD6-8AF9-86350CC07206}" type="presOf" srcId="{2EC18B7D-0DB5-417D-B483-F06E7C65FCDE}" destId="{A6EC398E-A44F-43BD-9214-26468794EF9B}" srcOrd="0" destOrd="4" presId="urn:microsoft.com/office/officeart/2005/8/layout/bList2"/>
    <dgm:cxn modelId="{43E4EB78-47C2-4841-A3C6-F808DCC885F8}" srcId="{7F51F5FB-EB69-4957-98C9-BAA6C0E17D2A}" destId="{E582C4C5-91C2-4F2B-84EA-A80176B3358D}" srcOrd="0" destOrd="0" parTransId="{0AB7F5EC-F57D-4E19-84D2-FDFC767E9870}" sibTransId="{E72664F1-3442-440B-930C-8539F03C1286}"/>
    <dgm:cxn modelId="{D0ADA27A-9BD3-491A-A53B-CB3846078CFE}" type="presOf" srcId="{882664B3-E381-4818-A4A3-920B70236871}" destId="{36F7EBFC-D587-485A-852A-A172D3A64DC9}" srcOrd="0" destOrd="1" presId="urn:microsoft.com/office/officeart/2005/8/layout/bList2"/>
    <dgm:cxn modelId="{53BECB8A-1E94-4881-A651-1FFD29616D4D}" srcId="{C8042B58-14DD-42AF-B52C-AC734C93D469}" destId="{AC6ADB3D-3666-42C6-B226-6A15F2613E86}" srcOrd="0" destOrd="0" parTransId="{DBAE4C51-4BD8-4DEB-909A-A7C186788953}" sibTransId="{4CA3DAEC-9E3B-4508-8BF2-D3E81971A2E3}"/>
    <dgm:cxn modelId="{1FCFBB90-2FB8-4248-A3F7-997A65CC8000}" type="presOf" srcId="{AC6ADB3D-3666-42C6-B226-6A15F2613E86}" destId="{48BC6A3C-C4D1-4D23-A450-462CF868FC44}" srcOrd="1" destOrd="0" presId="urn:microsoft.com/office/officeart/2005/8/layout/bList2"/>
    <dgm:cxn modelId="{D1029E91-89C1-43F7-ABF8-459E6EA5390B}" srcId="{EBCDB2BF-5CE7-4BB5-A6F7-E803FF5763AD}" destId="{B1EB0CB0-538B-4435-92D3-BA06AE03CAA2}" srcOrd="0" destOrd="0" parTransId="{0F6B6111-0183-40E7-9265-D3BD3786F2EC}" sibTransId="{E9991657-21C5-4765-93B4-AEE4AD565876}"/>
    <dgm:cxn modelId="{F9B22893-7161-4FF1-BFD2-B612228AE520}" type="presOf" srcId="{7F51F5FB-EB69-4957-98C9-BAA6C0E17D2A}" destId="{2E408EB3-3EAC-4FC1-95F9-A1335A889170}" srcOrd="0" destOrd="0" presId="urn:microsoft.com/office/officeart/2005/8/layout/bList2"/>
    <dgm:cxn modelId="{7B764E95-5F0C-486B-A68C-E0B3C4E55EF7}" type="presOf" srcId="{AC6ADB3D-3666-42C6-B226-6A15F2613E86}" destId="{FE62D172-70DD-44C9-96FD-518C5225D4E2}" srcOrd="0" destOrd="0" presId="urn:microsoft.com/office/officeart/2005/8/layout/bList2"/>
    <dgm:cxn modelId="{CDFBCD99-526B-46FD-A6F5-075B3E664F05}" srcId="{EBCDB2BF-5CE7-4BB5-A6F7-E803FF5763AD}" destId="{EF872489-B0C2-434B-855C-43F5E12ACD58}" srcOrd="3" destOrd="0" parTransId="{2C960F28-9F3B-4342-B638-D43839D76AB8}" sibTransId="{8A483438-3611-4795-9496-A6400FB84C6E}"/>
    <dgm:cxn modelId="{1FD0529E-C468-4F2C-84B8-E93AF2B3C051}" srcId="{EBCDB2BF-5CE7-4BB5-A6F7-E803FF5763AD}" destId="{2CEAAD88-53F1-4998-AD6F-C05046DA8B14}" srcOrd="2" destOrd="0" parTransId="{7F8571F2-2EE9-4364-B2C9-C9DA9A265882}" sibTransId="{C2978253-60EE-4CEE-8F65-3489C6089A33}"/>
    <dgm:cxn modelId="{DBCA8EA2-89E8-45BC-9847-EEDE44C16558}" srcId="{C8042B58-14DD-42AF-B52C-AC734C93D469}" destId="{7F51F5FB-EB69-4957-98C9-BAA6C0E17D2A}" srcOrd="1" destOrd="0" parTransId="{5019B5DA-3BE5-4FC2-9D7D-E6F47D4A42A4}" sibTransId="{B609F330-97AF-4778-B9B0-DB95F7CCAF60}"/>
    <dgm:cxn modelId="{60F13DB1-76A0-4B7E-8A79-B770EFC7D4E8}" type="presOf" srcId="{C8042B58-14DD-42AF-B52C-AC734C93D469}" destId="{6463E7B8-12D0-4BEB-8301-02B3DAEEF524}" srcOrd="0" destOrd="0" presId="urn:microsoft.com/office/officeart/2005/8/layout/bList2"/>
    <dgm:cxn modelId="{B24ED6C0-3ABC-4C69-B4DA-EBD8AD7B6896}" type="presOf" srcId="{EBCDB2BF-5CE7-4BB5-A6F7-E803FF5763AD}" destId="{69F58A75-DDD9-44E3-9226-DF2899B17DD1}" srcOrd="0" destOrd="0" presId="urn:microsoft.com/office/officeart/2005/8/layout/bList2"/>
    <dgm:cxn modelId="{AA128EC2-A6AE-4849-8BC7-CD7FCC4A9CA2}" srcId="{EBCDB2BF-5CE7-4BB5-A6F7-E803FF5763AD}" destId="{161F8D9E-769F-4BBE-BE0C-25FECC08AEE3}" srcOrd="1" destOrd="0" parTransId="{E603CDCB-EBF7-4749-B0FB-86A49315048F}" sibTransId="{201B7945-893C-4642-9E7C-ECD1EB42573D}"/>
    <dgm:cxn modelId="{587431D2-CADB-43F3-89C9-E5B8078754A1}" srcId="{7F51F5FB-EB69-4957-98C9-BAA6C0E17D2A}" destId="{882664B3-E381-4818-A4A3-920B70236871}" srcOrd="1" destOrd="0" parTransId="{EABFF716-A8DC-4FFE-A0D8-1CB0F2581AA0}" sibTransId="{251A038D-B1F3-4CD0-8C56-108F3EE0C752}"/>
    <dgm:cxn modelId="{894CA1DC-F3BC-43CE-B464-496665931B82}" type="presOf" srcId="{E6FBE539-4F10-4902-8573-03C433F2303C}" destId="{03274B0E-B281-480D-B4E6-8F3E6BFC89DF}" srcOrd="0" destOrd="0" presId="urn:microsoft.com/office/officeart/2005/8/layout/bList2"/>
    <dgm:cxn modelId="{9F0E38DE-FB42-401B-B2A0-B2412C70DC31}" type="presOf" srcId="{8F988070-870B-4E6A-9485-FEEF27588D05}" destId="{03274B0E-B281-480D-B4E6-8F3E6BFC89DF}" srcOrd="0" destOrd="1" presId="urn:microsoft.com/office/officeart/2005/8/layout/bList2"/>
    <dgm:cxn modelId="{CDD29DDE-43F9-4EAD-B6E0-8ABB96BD747B}" type="presOf" srcId="{161F8D9E-769F-4BBE-BE0C-25FECC08AEE3}" destId="{A6EC398E-A44F-43BD-9214-26468794EF9B}" srcOrd="0" destOrd="1" presId="urn:microsoft.com/office/officeart/2005/8/layout/bList2"/>
    <dgm:cxn modelId="{CE5183E9-FBB6-4EB1-801F-1377EEE5A708}" type="presOf" srcId="{7F51F5FB-EB69-4957-98C9-BAA6C0E17D2A}" destId="{FC170083-69AB-4D0D-AB5F-88920D2CFB90}" srcOrd="1" destOrd="0" presId="urn:microsoft.com/office/officeart/2005/8/layout/bList2"/>
    <dgm:cxn modelId="{931B25EF-1F9A-47F4-97FF-B686F6746617}" type="presOf" srcId="{2CEAAD88-53F1-4998-AD6F-C05046DA8B14}" destId="{A6EC398E-A44F-43BD-9214-26468794EF9B}" srcOrd="0" destOrd="2" presId="urn:microsoft.com/office/officeart/2005/8/layout/bList2"/>
    <dgm:cxn modelId="{D1E81AFD-F923-42EF-8A84-081A4A825249}" type="presOf" srcId="{E582C4C5-91C2-4F2B-84EA-A80176B3358D}" destId="{36F7EBFC-D587-485A-852A-A172D3A64DC9}" srcOrd="0" destOrd="0" presId="urn:microsoft.com/office/officeart/2005/8/layout/bList2"/>
    <dgm:cxn modelId="{178585FE-1507-49C7-AF1F-A5608425DCEC}" type="presOf" srcId="{EBCDB2BF-5CE7-4BB5-A6F7-E803FF5763AD}" destId="{673EAAE6-7736-42BE-BDF9-28FE1F0BCCEC}" srcOrd="1" destOrd="0" presId="urn:microsoft.com/office/officeart/2005/8/layout/bList2"/>
    <dgm:cxn modelId="{8A00C838-ACF0-4130-AA04-BE3F5DA5605B}" type="presParOf" srcId="{6463E7B8-12D0-4BEB-8301-02B3DAEEF524}" destId="{9332B413-DD83-4A8A-ABEA-2E922FE66680}" srcOrd="0" destOrd="0" presId="urn:microsoft.com/office/officeart/2005/8/layout/bList2"/>
    <dgm:cxn modelId="{74458601-4939-42EC-8FB8-59EAFD0E3FDF}" type="presParOf" srcId="{9332B413-DD83-4A8A-ABEA-2E922FE66680}" destId="{03274B0E-B281-480D-B4E6-8F3E6BFC89DF}" srcOrd="0" destOrd="0" presId="urn:microsoft.com/office/officeart/2005/8/layout/bList2"/>
    <dgm:cxn modelId="{5ABF67D1-371C-4CFE-BCE6-F7638E0F96A0}" type="presParOf" srcId="{9332B413-DD83-4A8A-ABEA-2E922FE66680}" destId="{FE62D172-70DD-44C9-96FD-518C5225D4E2}" srcOrd="1" destOrd="0" presId="urn:microsoft.com/office/officeart/2005/8/layout/bList2"/>
    <dgm:cxn modelId="{9D553D2F-70B9-4319-AE05-F02D85F8FF10}" type="presParOf" srcId="{9332B413-DD83-4A8A-ABEA-2E922FE66680}" destId="{48BC6A3C-C4D1-4D23-A450-462CF868FC44}" srcOrd="2" destOrd="0" presId="urn:microsoft.com/office/officeart/2005/8/layout/bList2"/>
    <dgm:cxn modelId="{FE044B1E-9A37-4B22-9A4F-9DDF98B930A6}" type="presParOf" srcId="{9332B413-DD83-4A8A-ABEA-2E922FE66680}" destId="{ABE0BB52-BF4E-42F2-B8F7-CE0279A58036}" srcOrd="3" destOrd="0" presId="urn:microsoft.com/office/officeart/2005/8/layout/bList2"/>
    <dgm:cxn modelId="{A467DDB8-510A-40F9-9CFE-48D1EDBF9988}" type="presParOf" srcId="{6463E7B8-12D0-4BEB-8301-02B3DAEEF524}" destId="{B6486FA2-F348-4EA0-B7D7-F8D163756A63}" srcOrd="1" destOrd="0" presId="urn:microsoft.com/office/officeart/2005/8/layout/bList2"/>
    <dgm:cxn modelId="{40933E75-77CC-4405-BB0F-F400B86CE6B1}" type="presParOf" srcId="{6463E7B8-12D0-4BEB-8301-02B3DAEEF524}" destId="{AD5AE008-3342-458B-909F-10094F7AB458}" srcOrd="2" destOrd="0" presId="urn:microsoft.com/office/officeart/2005/8/layout/bList2"/>
    <dgm:cxn modelId="{567FB84B-461B-4CAE-9FCB-272EB5ACC90B}" type="presParOf" srcId="{AD5AE008-3342-458B-909F-10094F7AB458}" destId="{36F7EBFC-D587-485A-852A-A172D3A64DC9}" srcOrd="0" destOrd="0" presId="urn:microsoft.com/office/officeart/2005/8/layout/bList2"/>
    <dgm:cxn modelId="{5A6A3427-285E-4434-A8E2-04D00C31C119}" type="presParOf" srcId="{AD5AE008-3342-458B-909F-10094F7AB458}" destId="{2E408EB3-3EAC-4FC1-95F9-A1335A889170}" srcOrd="1" destOrd="0" presId="urn:microsoft.com/office/officeart/2005/8/layout/bList2"/>
    <dgm:cxn modelId="{63E6AD04-82F1-410D-812D-C2838A4049B9}" type="presParOf" srcId="{AD5AE008-3342-458B-909F-10094F7AB458}" destId="{FC170083-69AB-4D0D-AB5F-88920D2CFB90}" srcOrd="2" destOrd="0" presId="urn:microsoft.com/office/officeart/2005/8/layout/bList2"/>
    <dgm:cxn modelId="{8E9FB379-9679-4CCE-95B5-746170130289}" type="presParOf" srcId="{AD5AE008-3342-458B-909F-10094F7AB458}" destId="{FBA8644A-28B4-4D33-8C6F-74698C1973DC}" srcOrd="3" destOrd="0" presId="urn:microsoft.com/office/officeart/2005/8/layout/bList2"/>
    <dgm:cxn modelId="{3AC9B021-76F3-4B83-A9B4-8219F8D80994}" type="presParOf" srcId="{6463E7B8-12D0-4BEB-8301-02B3DAEEF524}" destId="{1E81B84F-2805-4587-BE4D-BD16E2FB5280}" srcOrd="3" destOrd="0" presId="urn:microsoft.com/office/officeart/2005/8/layout/bList2"/>
    <dgm:cxn modelId="{661889B7-CB90-4474-A503-542AE5DCDB1C}" type="presParOf" srcId="{6463E7B8-12D0-4BEB-8301-02B3DAEEF524}" destId="{2A07505A-37B3-492B-87F4-FB0E6BC36ED9}" srcOrd="4" destOrd="0" presId="urn:microsoft.com/office/officeart/2005/8/layout/bList2"/>
    <dgm:cxn modelId="{EFA07FBE-A8FE-4B48-A36B-1B925FBC2B9D}" type="presParOf" srcId="{2A07505A-37B3-492B-87F4-FB0E6BC36ED9}" destId="{A6EC398E-A44F-43BD-9214-26468794EF9B}" srcOrd="0" destOrd="0" presId="urn:microsoft.com/office/officeart/2005/8/layout/bList2"/>
    <dgm:cxn modelId="{4254FED8-C279-467A-8FB7-92C7741C558F}" type="presParOf" srcId="{2A07505A-37B3-492B-87F4-FB0E6BC36ED9}" destId="{69F58A75-DDD9-44E3-9226-DF2899B17DD1}" srcOrd="1" destOrd="0" presId="urn:microsoft.com/office/officeart/2005/8/layout/bList2"/>
    <dgm:cxn modelId="{EA3322E2-EB00-4D06-9006-8C7285A165EE}" type="presParOf" srcId="{2A07505A-37B3-492B-87F4-FB0E6BC36ED9}" destId="{673EAAE6-7736-42BE-BDF9-28FE1F0BCCEC}" srcOrd="2" destOrd="0" presId="urn:microsoft.com/office/officeart/2005/8/layout/bList2"/>
    <dgm:cxn modelId="{C8FD3E7A-681A-41F3-94D6-08E3C691E944}" type="presParOf" srcId="{2A07505A-37B3-492B-87F4-FB0E6BC36ED9}" destId="{44068AA7-F7FE-43F0-BEB1-3D266C6DFEE4}"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74B0E-B281-480D-B4E6-8F3E6BFC89DF}">
      <dsp:nvSpPr>
        <dsp:cNvPr id="0" name=""/>
        <dsp:cNvSpPr/>
      </dsp:nvSpPr>
      <dsp:spPr>
        <a:xfrm>
          <a:off x="5905" y="127057"/>
          <a:ext cx="2550683" cy="190403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Please turn on your video</a:t>
          </a:r>
        </a:p>
        <a:p>
          <a:pPr marL="228600" lvl="1" indent="-228600" algn="l" defTabSz="889000">
            <a:lnSpc>
              <a:spcPct val="90000"/>
            </a:lnSpc>
            <a:spcBef>
              <a:spcPct val="0"/>
            </a:spcBef>
            <a:spcAft>
              <a:spcPct val="15000"/>
            </a:spcAft>
            <a:buChar char="•"/>
          </a:pPr>
          <a:r>
            <a:rPr lang="en-US" sz="2000" kern="1200" dirty="0"/>
            <a:t>Please enter your name and organization in the chat box</a:t>
          </a:r>
        </a:p>
      </dsp:txBody>
      <dsp:txXfrm>
        <a:off x="50519" y="171671"/>
        <a:ext cx="2461455" cy="1859417"/>
      </dsp:txXfrm>
    </dsp:sp>
    <dsp:sp modelId="{48BC6A3C-C4D1-4D23-A450-462CF868FC44}">
      <dsp:nvSpPr>
        <dsp:cNvPr id="0" name=""/>
        <dsp:cNvSpPr/>
      </dsp:nvSpPr>
      <dsp:spPr>
        <a:xfrm>
          <a:off x="5905" y="2031088"/>
          <a:ext cx="2550683" cy="8187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kern="1200" dirty="0"/>
            <a:t>Introduce Yourself</a:t>
          </a:r>
        </a:p>
      </dsp:txBody>
      <dsp:txXfrm>
        <a:off x="5905" y="2031088"/>
        <a:ext cx="1796255" cy="818733"/>
      </dsp:txXfrm>
    </dsp:sp>
    <dsp:sp modelId="{ABE0BB52-BF4E-42F2-B8F7-CE0279A58036}">
      <dsp:nvSpPr>
        <dsp:cNvPr id="0" name=""/>
        <dsp:cNvSpPr/>
      </dsp:nvSpPr>
      <dsp:spPr>
        <a:xfrm>
          <a:off x="1874316" y="2161136"/>
          <a:ext cx="892739" cy="89273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F7EBFC-D587-485A-852A-A172D3A64DC9}">
      <dsp:nvSpPr>
        <dsp:cNvPr id="0" name=""/>
        <dsp:cNvSpPr/>
      </dsp:nvSpPr>
      <dsp:spPr>
        <a:xfrm>
          <a:off x="2988225" y="127057"/>
          <a:ext cx="2550683" cy="190403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a:t>Please mute your microphone when not speaking</a:t>
          </a:r>
        </a:p>
      </dsp:txBody>
      <dsp:txXfrm>
        <a:off x="3032839" y="171671"/>
        <a:ext cx="2461455" cy="1859417"/>
      </dsp:txXfrm>
    </dsp:sp>
    <dsp:sp modelId="{FC170083-69AB-4D0D-AB5F-88920D2CFB90}">
      <dsp:nvSpPr>
        <dsp:cNvPr id="0" name=""/>
        <dsp:cNvSpPr/>
      </dsp:nvSpPr>
      <dsp:spPr>
        <a:xfrm>
          <a:off x="2988225" y="2031088"/>
          <a:ext cx="2550683" cy="8187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kern="1200" dirty="0"/>
            <a:t>Microphones</a:t>
          </a:r>
        </a:p>
      </dsp:txBody>
      <dsp:txXfrm>
        <a:off x="2988225" y="2031088"/>
        <a:ext cx="1796255" cy="818733"/>
      </dsp:txXfrm>
    </dsp:sp>
    <dsp:sp modelId="{FBA8644A-28B4-4D33-8C6F-74698C1973DC}">
      <dsp:nvSpPr>
        <dsp:cNvPr id="0" name=""/>
        <dsp:cNvSpPr/>
      </dsp:nvSpPr>
      <dsp:spPr>
        <a:xfrm>
          <a:off x="4856636" y="2161136"/>
          <a:ext cx="892739" cy="892739"/>
        </a:xfrm>
        <a:prstGeom prst="ellipse">
          <a:avLst/>
        </a:prstGeom>
        <a:blipFill>
          <a:blip xmlns:r="http://schemas.openxmlformats.org/officeDocument/2006/relationships" r:embed="rId2"/>
          <a:srcRect/>
          <a:stretch>
            <a:fillRect l="-51000" r="-51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EC398E-A44F-43BD-9214-26468794EF9B}">
      <dsp:nvSpPr>
        <dsp:cNvPr id="0" name=""/>
        <dsp:cNvSpPr/>
      </dsp:nvSpPr>
      <dsp:spPr>
        <a:xfrm>
          <a:off x="5972535" y="122144"/>
          <a:ext cx="2550683" cy="190403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Introduction</a:t>
          </a:r>
        </a:p>
        <a:p>
          <a:pPr marL="228600" lvl="1" indent="-228600" algn="l" defTabSz="977900">
            <a:lnSpc>
              <a:spcPct val="90000"/>
            </a:lnSpc>
            <a:spcBef>
              <a:spcPct val="0"/>
            </a:spcBef>
            <a:spcAft>
              <a:spcPct val="15000"/>
            </a:spcAft>
            <a:buChar char="•"/>
          </a:pPr>
          <a:r>
            <a:rPr lang="en-US" sz="2200" kern="1200" dirty="0"/>
            <a:t>Lecture</a:t>
          </a:r>
        </a:p>
        <a:p>
          <a:pPr marL="228600" lvl="1" indent="-228600" algn="l" defTabSz="977900">
            <a:lnSpc>
              <a:spcPct val="90000"/>
            </a:lnSpc>
            <a:spcBef>
              <a:spcPct val="0"/>
            </a:spcBef>
            <a:spcAft>
              <a:spcPct val="15000"/>
            </a:spcAft>
            <a:buChar char="•"/>
          </a:pPr>
          <a:r>
            <a:rPr lang="en-US" sz="2200" kern="1200" dirty="0"/>
            <a:t>Case</a:t>
          </a:r>
        </a:p>
        <a:p>
          <a:pPr marL="228600" lvl="1" indent="-228600" algn="l" defTabSz="977900">
            <a:lnSpc>
              <a:spcPct val="90000"/>
            </a:lnSpc>
            <a:spcBef>
              <a:spcPct val="0"/>
            </a:spcBef>
            <a:spcAft>
              <a:spcPct val="15000"/>
            </a:spcAft>
            <a:buChar char="•"/>
          </a:pPr>
          <a:r>
            <a:rPr lang="en-US" sz="2200" kern="1200" dirty="0"/>
            <a:t>Discussion</a:t>
          </a:r>
        </a:p>
        <a:p>
          <a:pPr marL="228600" lvl="1" indent="-228600" algn="l" defTabSz="977900">
            <a:lnSpc>
              <a:spcPct val="90000"/>
            </a:lnSpc>
            <a:spcBef>
              <a:spcPct val="0"/>
            </a:spcBef>
            <a:spcAft>
              <a:spcPct val="15000"/>
            </a:spcAft>
            <a:buChar char="•"/>
          </a:pPr>
          <a:r>
            <a:rPr lang="en-US" sz="2200" kern="1200" dirty="0"/>
            <a:t>Close</a:t>
          </a:r>
        </a:p>
      </dsp:txBody>
      <dsp:txXfrm>
        <a:off x="6017149" y="166758"/>
        <a:ext cx="2461455" cy="1859417"/>
      </dsp:txXfrm>
    </dsp:sp>
    <dsp:sp modelId="{673EAAE6-7736-42BE-BDF9-28FE1F0BCCEC}">
      <dsp:nvSpPr>
        <dsp:cNvPr id="0" name=""/>
        <dsp:cNvSpPr/>
      </dsp:nvSpPr>
      <dsp:spPr>
        <a:xfrm>
          <a:off x="5970545" y="2031088"/>
          <a:ext cx="2550683" cy="8187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kern="1200" dirty="0"/>
            <a:t>Agenda</a:t>
          </a:r>
        </a:p>
      </dsp:txBody>
      <dsp:txXfrm>
        <a:off x="5970545" y="2031088"/>
        <a:ext cx="1796255" cy="818733"/>
      </dsp:txXfrm>
    </dsp:sp>
    <dsp:sp modelId="{44068AA7-F7FE-43F0-BEB1-3D266C6DFEE4}">
      <dsp:nvSpPr>
        <dsp:cNvPr id="0" name=""/>
        <dsp:cNvSpPr/>
      </dsp:nvSpPr>
      <dsp:spPr>
        <a:xfrm>
          <a:off x="7838956" y="2161136"/>
          <a:ext cx="892739" cy="89273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047CF-4FFB-D64E-B885-3F9E900A2E4B}" type="datetimeFigureOut">
              <a:rPr lang="en-US" smtClean="0"/>
              <a:t>6/16/2023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213D9-FDC1-8C43-BA8B-BB93B2D5ADFC}" type="slidenum">
              <a:rPr lang="en-US" smtClean="0"/>
              <a:t>‹#›</a:t>
            </a:fld>
            <a:endParaRPr lang="en-US"/>
          </a:p>
        </p:txBody>
      </p:sp>
    </p:spTree>
    <p:extLst>
      <p:ext uri="{BB962C8B-B14F-4D97-AF65-F5344CB8AC3E}">
        <p14:creationId xmlns:p14="http://schemas.microsoft.com/office/powerpoint/2010/main" val="182424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9AF654-1998-BE47-9AAB-DC5694F200E9}" type="slidenum">
              <a:rPr lang="en-US" smtClean="0"/>
              <a:t>2</a:t>
            </a:fld>
            <a:endParaRPr lang="en-US"/>
          </a:p>
        </p:txBody>
      </p:sp>
    </p:spTree>
    <p:extLst>
      <p:ext uri="{BB962C8B-B14F-4D97-AF65-F5344CB8AC3E}">
        <p14:creationId xmlns:p14="http://schemas.microsoft.com/office/powerpoint/2010/main" val="2297170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59AF654-1998-BE47-9AAB-DC5694F200E9}" type="slidenum">
              <a:rPr lang="en-US" smtClean="0"/>
              <a:t>17</a:t>
            </a:fld>
            <a:endParaRPr lang="en-US"/>
          </a:p>
        </p:txBody>
      </p:sp>
    </p:spTree>
    <p:extLst>
      <p:ext uri="{BB962C8B-B14F-4D97-AF65-F5344CB8AC3E}">
        <p14:creationId xmlns:p14="http://schemas.microsoft.com/office/powerpoint/2010/main" val="479501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59AF654-1998-BE47-9AAB-DC5694F200E9}" type="slidenum">
              <a:rPr lang="en-US" smtClean="0"/>
              <a:t>18</a:t>
            </a:fld>
            <a:endParaRPr lang="en-US"/>
          </a:p>
        </p:txBody>
      </p:sp>
    </p:spTree>
    <p:extLst>
      <p:ext uri="{BB962C8B-B14F-4D97-AF65-F5344CB8AC3E}">
        <p14:creationId xmlns:p14="http://schemas.microsoft.com/office/powerpoint/2010/main" val="841868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59AF654-1998-BE47-9AAB-DC5694F200E9}" type="slidenum">
              <a:rPr lang="en-US" smtClean="0"/>
              <a:t>19</a:t>
            </a:fld>
            <a:endParaRPr lang="en-US"/>
          </a:p>
        </p:txBody>
      </p:sp>
    </p:spTree>
    <p:extLst>
      <p:ext uri="{BB962C8B-B14F-4D97-AF65-F5344CB8AC3E}">
        <p14:creationId xmlns:p14="http://schemas.microsoft.com/office/powerpoint/2010/main" val="1232198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59AF654-1998-BE47-9AAB-DC5694F200E9}" type="slidenum">
              <a:rPr lang="en-US" smtClean="0"/>
              <a:t>20</a:t>
            </a:fld>
            <a:endParaRPr lang="en-US"/>
          </a:p>
        </p:txBody>
      </p:sp>
    </p:spTree>
    <p:extLst>
      <p:ext uri="{BB962C8B-B14F-4D97-AF65-F5344CB8AC3E}">
        <p14:creationId xmlns:p14="http://schemas.microsoft.com/office/powerpoint/2010/main" val="1106027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59AF654-1998-BE47-9AAB-DC5694F200E9}" type="slidenum">
              <a:rPr lang="en-US" smtClean="0"/>
              <a:t>21</a:t>
            </a:fld>
            <a:endParaRPr lang="en-US"/>
          </a:p>
        </p:txBody>
      </p:sp>
    </p:spTree>
    <p:extLst>
      <p:ext uri="{BB962C8B-B14F-4D97-AF65-F5344CB8AC3E}">
        <p14:creationId xmlns:p14="http://schemas.microsoft.com/office/powerpoint/2010/main" val="3309630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87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188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573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763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11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Linda</a:t>
            </a:r>
            <a:endParaRPr dirty="0"/>
          </a:p>
        </p:txBody>
      </p:sp>
      <p:sp>
        <p:nvSpPr>
          <p:cNvPr id="316" name="Google Shape;3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7675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535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6919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946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989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130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50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Linda</a:t>
            </a:r>
            <a:endParaRPr dirty="0"/>
          </a:p>
        </p:txBody>
      </p:sp>
      <p:sp>
        <p:nvSpPr>
          <p:cNvPr id="316" name="Google Shape;3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8815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4975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4935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Liz Introduce Vania</a:t>
            </a:r>
          </a:p>
        </p:txBody>
      </p:sp>
      <p:sp>
        <p:nvSpPr>
          <p:cNvPr id="310" name="Google Shape;3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24818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59AF654-1998-BE47-9AAB-DC5694F200E9}" type="slidenum">
              <a:rPr lang="en-US" smtClean="0"/>
              <a:t>5</a:t>
            </a:fld>
            <a:endParaRPr lang="en-US"/>
          </a:p>
        </p:txBody>
      </p:sp>
    </p:spTree>
    <p:extLst>
      <p:ext uri="{BB962C8B-B14F-4D97-AF65-F5344CB8AC3E}">
        <p14:creationId xmlns:p14="http://schemas.microsoft.com/office/powerpoint/2010/main" val="294652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156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59AF654-1998-BE47-9AAB-DC5694F200E9}" type="slidenum">
              <a:rPr lang="en-US" smtClean="0"/>
              <a:t>8</a:t>
            </a:fld>
            <a:endParaRPr lang="en-US"/>
          </a:p>
        </p:txBody>
      </p:sp>
    </p:spTree>
    <p:extLst>
      <p:ext uri="{BB962C8B-B14F-4D97-AF65-F5344CB8AC3E}">
        <p14:creationId xmlns:p14="http://schemas.microsoft.com/office/powerpoint/2010/main" val="3753241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59AF654-1998-BE47-9AAB-DC5694F200E9}" type="slidenum">
              <a:rPr lang="en-US" smtClean="0"/>
              <a:t>12</a:t>
            </a:fld>
            <a:endParaRPr lang="en-US"/>
          </a:p>
        </p:txBody>
      </p:sp>
    </p:spTree>
    <p:extLst>
      <p:ext uri="{BB962C8B-B14F-4D97-AF65-F5344CB8AC3E}">
        <p14:creationId xmlns:p14="http://schemas.microsoft.com/office/powerpoint/2010/main" val="329744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59AF654-1998-BE47-9AAB-DC5694F200E9}" type="slidenum">
              <a:rPr lang="en-US" smtClean="0"/>
              <a:t>14</a:t>
            </a:fld>
            <a:endParaRPr lang="en-US"/>
          </a:p>
        </p:txBody>
      </p:sp>
    </p:spTree>
    <p:extLst>
      <p:ext uri="{BB962C8B-B14F-4D97-AF65-F5344CB8AC3E}">
        <p14:creationId xmlns:p14="http://schemas.microsoft.com/office/powerpoint/2010/main" val="2617644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59AF654-1998-BE47-9AAB-DC5694F200E9}" type="slidenum">
              <a:rPr lang="en-US" smtClean="0"/>
              <a:t>15</a:t>
            </a:fld>
            <a:endParaRPr lang="en-US"/>
          </a:p>
        </p:txBody>
      </p:sp>
    </p:spTree>
    <p:extLst>
      <p:ext uri="{BB962C8B-B14F-4D97-AF65-F5344CB8AC3E}">
        <p14:creationId xmlns:p14="http://schemas.microsoft.com/office/powerpoint/2010/main" val="652049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A2D1-44B0-6E47-BB2D-EBAE7A80A01C}"/>
              </a:ext>
            </a:extLst>
          </p:cNvPr>
          <p:cNvSpPr>
            <a:spLocks noGrp="1"/>
          </p:cNvSpPr>
          <p:nvPr>
            <p:ph type="ctrTitle"/>
          </p:nvPr>
        </p:nvSpPr>
        <p:spPr>
          <a:xfrm>
            <a:off x="601578" y="2710929"/>
            <a:ext cx="10873498" cy="1177550"/>
          </a:xfrm>
        </p:spPr>
        <p:txBody>
          <a:bodyPr anchor="b">
            <a:normAutofit/>
          </a:bodyPr>
          <a:lstStyle>
            <a:lvl1pPr algn="l">
              <a:defRPr sz="5402"/>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D0E501-A3A1-6942-B050-33FAAA70AEE2}"/>
              </a:ext>
            </a:extLst>
          </p:cNvPr>
          <p:cNvSpPr>
            <a:spLocks noGrp="1"/>
          </p:cNvSpPr>
          <p:nvPr>
            <p:ph type="subTitle" idx="1" hasCustomPrompt="1"/>
          </p:nvPr>
        </p:nvSpPr>
        <p:spPr>
          <a:xfrm>
            <a:off x="601578" y="4266996"/>
            <a:ext cx="10873498" cy="1006120"/>
          </a:xfrm>
        </p:spPr>
        <p:txBody>
          <a:bodyPr/>
          <a:lstStyle>
            <a:lvl1pPr marL="0" marR="0" indent="0" algn="l" defTabSz="914484" rtl="0" eaLnBrk="1" fontAlgn="auto" latinLnBrk="0" hangingPunct="1">
              <a:lnSpc>
                <a:spcPct val="120000"/>
              </a:lnSpc>
              <a:spcBef>
                <a:spcPts val="0"/>
              </a:spcBef>
              <a:spcAft>
                <a:spcPts val="0"/>
              </a:spcAft>
              <a:buClrTx/>
              <a:buSzTx/>
              <a:buFont typeface="Arial" panose="020B0604020202020204" pitchFamily="34" charset="0"/>
              <a:buNone/>
              <a:tabLst/>
              <a:defRPr lang="en-US" sz="2400" b="0" kern="1200" dirty="0">
                <a:solidFill>
                  <a:schemeClr val="tx1"/>
                </a:solidFill>
                <a:latin typeface="Calibri" panose="020F0502020204030204" pitchFamily="34" charset="0"/>
                <a:ea typeface="+mn-ea"/>
                <a:cs typeface="Calibri" panose="020F0502020204030204" pitchFamily="34" charset="0"/>
              </a:defRPr>
            </a:lvl1pPr>
            <a:lvl2pPr marL="457241" indent="0" algn="ctr">
              <a:buNone/>
              <a:defRPr sz="2001"/>
            </a:lvl2pPr>
            <a:lvl3pPr marL="914484" indent="0" algn="ctr">
              <a:buNone/>
              <a:defRPr sz="1801"/>
            </a:lvl3pPr>
            <a:lvl4pPr marL="1371725" indent="0" algn="ctr">
              <a:buNone/>
              <a:defRPr sz="1600"/>
            </a:lvl4pPr>
            <a:lvl5pPr marL="1828966" indent="0" algn="ctr">
              <a:buNone/>
              <a:defRPr sz="1600"/>
            </a:lvl5pPr>
            <a:lvl6pPr marL="2286209" indent="0" algn="ctr">
              <a:buNone/>
              <a:defRPr sz="1600"/>
            </a:lvl6pPr>
            <a:lvl7pPr marL="2743449" indent="0" algn="ctr">
              <a:buNone/>
              <a:defRPr sz="1600"/>
            </a:lvl7pPr>
            <a:lvl8pPr marL="3200692" indent="0" algn="ctr">
              <a:buNone/>
              <a:defRPr sz="1600"/>
            </a:lvl8pPr>
            <a:lvl9pPr marL="3657933" indent="0" algn="ctr">
              <a:buNone/>
              <a:defRPr sz="1600"/>
            </a:lvl9pPr>
          </a:lstStyle>
          <a:p>
            <a:r>
              <a:rPr lang="en-US" dirty="0"/>
              <a:t>Click to edit Master subtitle style (Names, Titles) </a:t>
            </a:r>
            <a:r>
              <a:rPr lang="en-US" b="1" dirty="0"/>
              <a:t>(Committee Name)  </a:t>
            </a:r>
            <a:r>
              <a:rPr lang="en-US" dirty="0">
                <a:latin typeface="Arial" panose="020B0604020202020204" pitchFamily="34" charset="0"/>
                <a:cs typeface="Arial" panose="020B0604020202020204" pitchFamily="34" charset="0"/>
              </a:rPr>
              <a:t>| </a:t>
            </a:r>
            <a:r>
              <a:rPr lang="en-US" dirty="0"/>
              <a:t>(</a:t>
            </a:r>
            <a:r>
              <a:rPr lang="en-US" dirty="0">
                <a:latin typeface="Arial" panose="020B0604020202020204" pitchFamily="34" charset="0"/>
                <a:cs typeface="Arial" panose="020B0604020202020204" pitchFamily="34" charset="0"/>
              </a:rPr>
              <a:t>Date)</a:t>
            </a:r>
            <a:endParaRPr lang="en-US" dirty="0"/>
          </a:p>
          <a:p>
            <a:endParaRPr lang="en-US" dirty="0"/>
          </a:p>
        </p:txBody>
      </p:sp>
      <p:sp>
        <p:nvSpPr>
          <p:cNvPr id="8" name="Rectangle 7">
            <a:extLst>
              <a:ext uri="{FF2B5EF4-FFF2-40B4-BE49-F238E27FC236}">
                <a16:creationId xmlns:a16="http://schemas.microsoft.com/office/drawing/2014/main" id="{75DECF62-4C0A-AE42-87A4-736CEA02F606}"/>
              </a:ext>
            </a:extLst>
          </p:cNvPr>
          <p:cNvSpPr/>
          <p:nvPr userDrawn="1"/>
        </p:nvSpPr>
        <p:spPr>
          <a:xfrm>
            <a:off x="0" y="6297770"/>
            <a:ext cx="12192000" cy="560232"/>
          </a:xfrm>
          <a:prstGeom prst="rect">
            <a:avLst/>
          </a:prstGeom>
          <a:solidFill>
            <a:srgbClr val="F7B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1" name="Content Placeholder 5">
            <a:extLst>
              <a:ext uri="{FF2B5EF4-FFF2-40B4-BE49-F238E27FC236}">
                <a16:creationId xmlns:a16="http://schemas.microsoft.com/office/drawing/2014/main" id="{6451041A-816A-D749-9970-4F0089116FC2}"/>
              </a:ext>
            </a:extLst>
          </p:cNvPr>
          <p:cNvPicPr>
            <a:picLocks noChangeAspect="1"/>
          </p:cNvPicPr>
          <p:nvPr userDrawn="1"/>
        </p:nvPicPr>
        <p:blipFill>
          <a:blip r:embed="rId2"/>
          <a:stretch>
            <a:fillRect/>
          </a:stretch>
        </p:blipFill>
        <p:spPr>
          <a:xfrm>
            <a:off x="3556006" y="921308"/>
            <a:ext cx="5079987" cy="1411106"/>
          </a:xfrm>
          <a:prstGeom prst="rect">
            <a:avLst/>
          </a:prstGeom>
        </p:spPr>
      </p:pic>
      <p:sp>
        <p:nvSpPr>
          <p:cNvPr id="12" name="Rectangle 11"/>
          <p:cNvSpPr/>
          <p:nvPr userDrawn="1"/>
        </p:nvSpPr>
        <p:spPr>
          <a:xfrm>
            <a:off x="3915534" y="5873038"/>
            <a:ext cx="3876959" cy="424732"/>
          </a:xfrm>
          <a:prstGeom prst="rect">
            <a:avLst/>
          </a:prstGeom>
        </p:spPr>
        <p:txBody>
          <a:bodyPr wrap="none">
            <a:spAutoFit/>
          </a:bodyPr>
          <a:lstStyle/>
          <a:p>
            <a:pPr algn="l">
              <a:lnSpc>
                <a:spcPct val="120000"/>
              </a:lnSpc>
              <a:spcBef>
                <a:spcPts val="0"/>
              </a:spcBef>
            </a:pPr>
            <a:r>
              <a:rPr lang="en-US" i="1" dirty="0">
                <a:latin typeface="Calibri" panose="020F0502020204030204" pitchFamily="34" charset="0"/>
                <a:cs typeface="Calibri" panose="020F0502020204030204" pitchFamily="34" charset="0"/>
              </a:rPr>
              <a:t>Care Transformation Collaborative of RI</a:t>
            </a:r>
          </a:p>
        </p:txBody>
      </p:sp>
      <p:sp>
        <p:nvSpPr>
          <p:cNvPr id="9" name="Rectangle 8">
            <a:extLst>
              <a:ext uri="{FF2B5EF4-FFF2-40B4-BE49-F238E27FC236}">
                <a16:creationId xmlns:a16="http://schemas.microsoft.com/office/drawing/2014/main" id="{750FD2E4-E973-8545-837D-308335615927}"/>
              </a:ext>
            </a:extLst>
          </p:cNvPr>
          <p:cNvSpPr/>
          <p:nvPr userDrawn="1"/>
        </p:nvSpPr>
        <p:spPr>
          <a:xfrm>
            <a:off x="0" y="128789"/>
            <a:ext cx="12192000" cy="695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DE951E-1C9B-F949-930B-A91BC84E0B6B}"/>
              </a:ext>
            </a:extLst>
          </p:cNvPr>
          <p:cNvSpPr/>
          <p:nvPr userDrawn="1"/>
        </p:nvSpPr>
        <p:spPr>
          <a:xfrm>
            <a:off x="0" y="0"/>
            <a:ext cx="12192000" cy="721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75774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A5F8-CC02-794C-8091-3CDDCFCFBE9E}"/>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B3395-4A47-5244-8986-53DF27673A6A}"/>
              </a:ext>
            </a:extLst>
          </p:cNvPr>
          <p:cNvSpPr>
            <a:spLocks noGrp="1"/>
          </p:cNvSpPr>
          <p:nvPr>
            <p:ph type="pic" idx="1"/>
          </p:nvPr>
        </p:nvSpPr>
        <p:spPr>
          <a:xfrm>
            <a:off x="5183188" y="987426"/>
            <a:ext cx="6172201" cy="4873625"/>
          </a:xfrm>
        </p:spPr>
        <p:txBody>
          <a:bodyPr/>
          <a:lstStyle>
            <a:lvl1pPr marL="0" indent="0">
              <a:buNone/>
              <a:defRPr sz="3200"/>
            </a:lvl1pPr>
            <a:lvl2pPr marL="457241" indent="0">
              <a:buNone/>
              <a:defRPr sz="2801"/>
            </a:lvl2pPr>
            <a:lvl3pPr marL="914484" indent="0">
              <a:buNone/>
              <a:defRPr sz="2400"/>
            </a:lvl3pPr>
            <a:lvl4pPr marL="1371725" indent="0">
              <a:buNone/>
              <a:defRPr sz="2001"/>
            </a:lvl4pPr>
            <a:lvl5pPr marL="1828966" indent="0">
              <a:buNone/>
              <a:defRPr sz="2001"/>
            </a:lvl5pPr>
            <a:lvl6pPr marL="2286209" indent="0">
              <a:buNone/>
              <a:defRPr sz="2001"/>
            </a:lvl6pPr>
            <a:lvl7pPr marL="2743449" indent="0">
              <a:buNone/>
              <a:defRPr sz="2001"/>
            </a:lvl7pPr>
            <a:lvl8pPr marL="3200692" indent="0">
              <a:buNone/>
              <a:defRPr sz="2001"/>
            </a:lvl8pPr>
            <a:lvl9pPr marL="3657933" indent="0">
              <a:buNone/>
              <a:defRPr sz="2001"/>
            </a:lvl9pPr>
          </a:lstStyle>
          <a:p>
            <a:r>
              <a:rPr lang="en-US"/>
              <a:t>Click icon to add picture</a:t>
            </a:r>
          </a:p>
        </p:txBody>
      </p:sp>
      <p:sp>
        <p:nvSpPr>
          <p:cNvPr id="4" name="Text Placeholder 3">
            <a:extLst>
              <a:ext uri="{FF2B5EF4-FFF2-40B4-BE49-F238E27FC236}">
                <a16:creationId xmlns:a16="http://schemas.microsoft.com/office/drawing/2014/main" id="{29965766-4AA8-524E-99FC-04D31DC10BE9}"/>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Edit Master text styles</a:t>
            </a:r>
          </a:p>
        </p:txBody>
      </p:sp>
    </p:spTree>
    <p:extLst>
      <p:ext uri="{BB962C8B-B14F-4D97-AF65-F5344CB8AC3E}">
        <p14:creationId xmlns:p14="http://schemas.microsoft.com/office/powerpoint/2010/main" val="27298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306312"/>
            <a:ext cx="12192000" cy="90593"/>
          </a:xfrm>
          <a:custGeom>
            <a:avLst/>
            <a:gdLst/>
            <a:ahLst/>
            <a:cxnLst/>
            <a:rect l="l" t="t" r="r" b="b"/>
            <a:pathLst>
              <a:path w="18288000" h="135890">
                <a:moveTo>
                  <a:pt x="0" y="135635"/>
                </a:moveTo>
                <a:lnTo>
                  <a:pt x="18288000" y="135635"/>
                </a:lnTo>
                <a:lnTo>
                  <a:pt x="18288000" y="0"/>
                </a:lnTo>
                <a:lnTo>
                  <a:pt x="0" y="0"/>
                </a:lnTo>
                <a:lnTo>
                  <a:pt x="0" y="135635"/>
                </a:lnTo>
                <a:close/>
              </a:path>
            </a:pathLst>
          </a:custGeom>
          <a:solidFill>
            <a:srgbClr val="00AFEF"/>
          </a:solidFill>
        </p:spPr>
        <p:txBody>
          <a:bodyPr wrap="square" lIns="0" tIns="0" rIns="0" bIns="0" rtlCol="0"/>
          <a:lstStyle/>
          <a:p>
            <a:endParaRPr sz="1200"/>
          </a:p>
        </p:txBody>
      </p:sp>
      <p:pic>
        <p:nvPicPr>
          <p:cNvPr id="17" name="bg object 17"/>
          <p:cNvPicPr/>
          <p:nvPr/>
        </p:nvPicPr>
        <p:blipFill>
          <a:blip r:embed="rId2" cstate="print"/>
          <a:stretch>
            <a:fillRect/>
          </a:stretch>
        </p:blipFill>
        <p:spPr>
          <a:xfrm>
            <a:off x="9650502" y="161205"/>
            <a:ext cx="2378482" cy="623147"/>
          </a:xfrm>
          <a:prstGeom prst="rect">
            <a:avLst/>
          </a:prstGeom>
        </p:spPr>
      </p:pic>
      <p:sp>
        <p:nvSpPr>
          <p:cNvPr id="18" name="bg object 18"/>
          <p:cNvSpPr/>
          <p:nvPr/>
        </p:nvSpPr>
        <p:spPr>
          <a:xfrm>
            <a:off x="0" y="6396736"/>
            <a:ext cx="12192000" cy="461433"/>
          </a:xfrm>
          <a:custGeom>
            <a:avLst/>
            <a:gdLst/>
            <a:ahLst/>
            <a:cxnLst/>
            <a:rect l="l" t="t" r="r" b="b"/>
            <a:pathLst>
              <a:path w="18288000" h="692150">
                <a:moveTo>
                  <a:pt x="18288000" y="0"/>
                </a:moveTo>
                <a:lnTo>
                  <a:pt x="0" y="0"/>
                </a:lnTo>
                <a:lnTo>
                  <a:pt x="0" y="691895"/>
                </a:lnTo>
                <a:lnTo>
                  <a:pt x="18288000" y="691895"/>
                </a:lnTo>
                <a:lnTo>
                  <a:pt x="18288000" y="0"/>
                </a:lnTo>
                <a:close/>
              </a:path>
            </a:pathLst>
          </a:custGeom>
          <a:solidFill>
            <a:srgbClr val="006FC0"/>
          </a:solidFill>
        </p:spPr>
        <p:txBody>
          <a:bodyPr wrap="square" lIns="0" tIns="0" rIns="0" bIns="0" rtlCol="0"/>
          <a:lstStyle/>
          <a:p>
            <a:endParaRPr sz="1200"/>
          </a:p>
        </p:txBody>
      </p:sp>
      <p:pic>
        <p:nvPicPr>
          <p:cNvPr id="19" name="bg object 19"/>
          <p:cNvPicPr/>
          <p:nvPr/>
        </p:nvPicPr>
        <p:blipFill>
          <a:blip r:embed="rId3" cstate="print"/>
          <a:stretch>
            <a:fillRect/>
          </a:stretch>
        </p:blipFill>
        <p:spPr>
          <a:xfrm>
            <a:off x="9143" y="1622551"/>
            <a:ext cx="12182856" cy="4689348"/>
          </a:xfrm>
          <a:prstGeom prst="rect">
            <a:avLst/>
          </a:prstGeom>
        </p:spPr>
      </p:pic>
      <p:pic>
        <p:nvPicPr>
          <p:cNvPr id="20" name="bg object 20"/>
          <p:cNvPicPr/>
          <p:nvPr/>
        </p:nvPicPr>
        <p:blipFill>
          <a:blip r:embed="rId4" cstate="print"/>
          <a:stretch>
            <a:fillRect/>
          </a:stretch>
        </p:blipFill>
        <p:spPr>
          <a:xfrm>
            <a:off x="899161" y="2333751"/>
            <a:ext cx="383031" cy="382524"/>
          </a:xfrm>
          <a:prstGeom prst="rect">
            <a:avLst/>
          </a:prstGeom>
        </p:spPr>
      </p:pic>
      <p:pic>
        <p:nvPicPr>
          <p:cNvPr id="21" name="bg object 21"/>
          <p:cNvPicPr/>
          <p:nvPr/>
        </p:nvPicPr>
        <p:blipFill>
          <a:blip r:embed="rId5" cstate="print"/>
          <a:stretch>
            <a:fillRect/>
          </a:stretch>
        </p:blipFill>
        <p:spPr>
          <a:xfrm>
            <a:off x="936752" y="1856231"/>
            <a:ext cx="345439" cy="353060"/>
          </a:xfrm>
          <a:prstGeom prst="rect">
            <a:avLst/>
          </a:prstGeom>
        </p:spPr>
      </p:pic>
      <p:sp>
        <p:nvSpPr>
          <p:cNvPr id="2" name="Holder 2"/>
          <p:cNvSpPr>
            <a:spLocks noGrp="1"/>
          </p:cNvSpPr>
          <p:nvPr>
            <p:ph type="ctrTitle"/>
          </p:nvPr>
        </p:nvSpPr>
        <p:spPr>
          <a:xfrm>
            <a:off x="890693" y="634831"/>
            <a:ext cx="2351617" cy="515196"/>
          </a:xfrm>
          <a:prstGeom prst="rect">
            <a:avLst/>
          </a:prstGeom>
        </p:spPr>
        <p:txBody>
          <a:bodyPr wrap="square" lIns="0" tIns="0" rIns="0" bIns="0">
            <a:spAutoFit/>
          </a:bodyPr>
          <a:lstStyle>
            <a:lvl1pPr>
              <a:defRPr sz="3267" b="1" i="0">
                <a:solidFill>
                  <a:srgbClr val="006FC0"/>
                </a:solidFill>
                <a:latin typeface="Tahoma"/>
                <a:cs typeface="Tahoma"/>
              </a:defRPr>
            </a:lvl1pPr>
          </a:lstStyle>
          <a:p>
            <a:endParaRPr/>
          </a:p>
        </p:txBody>
      </p:sp>
      <p:sp>
        <p:nvSpPr>
          <p:cNvPr id="3" name="Holder 3"/>
          <p:cNvSpPr>
            <a:spLocks noGrp="1"/>
          </p:cNvSpPr>
          <p:nvPr>
            <p:ph type="subTitle" idx="4"/>
          </p:nvPr>
        </p:nvSpPr>
        <p:spPr>
          <a:xfrm>
            <a:off x="1828800" y="3840480"/>
            <a:ext cx="8534400" cy="67710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Tahoma"/>
                <a:cs typeface="Tahoma"/>
              </a:defRPr>
            </a:lvl1pPr>
          </a:lstStyle>
          <a:p>
            <a:pPr marL="8467">
              <a:spcBef>
                <a:spcPts val="147"/>
              </a:spcBef>
            </a:pPr>
            <a:r>
              <a:rPr lang="en-US"/>
              <a:t>Prepared</a:t>
            </a:r>
            <a:r>
              <a:rPr lang="en-US" spc="-103"/>
              <a:t> </a:t>
            </a:r>
            <a:r>
              <a:rPr lang="en-US"/>
              <a:t>by</a:t>
            </a:r>
            <a:r>
              <a:rPr lang="en-US" spc="-117"/>
              <a:t> </a:t>
            </a:r>
            <a:r>
              <a:rPr lang="en-US"/>
              <a:t>Care</a:t>
            </a:r>
            <a:r>
              <a:rPr lang="en-US" spc="-110"/>
              <a:t> </a:t>
            </a:r>
            <a:r>
              <a:rPr lang="en-US" spc="-7"/>
              <a:t>Transformation</a:t>
            </a:r>
            <a:r>
              <a:rPr lang="en-US" spc="-103"/>
              <a:t> </a:t>
            </a:r>
            <a:r>
              <a:rPr lang="en-US" spc="-13"/>
              <a:t>Collaborative</a:t>
            </a:r>
            <a:r>
              <a:rPr lang="en-US" spc="-117"/>
              <a:t> </a:t>
            </a:r>
            <a:r>
              <a:rPr lang="en-US"/>
              <a:t>of</a:t>
            </a:r>
            <a:r>
              <a:rPr lang="en-US" spc="-117"/>
              <a:t> </a:t>
            </a:r>
            <a:r>
              <a:rPr lang="en-US" spc="-17"/>
              <a:t>RI</a:t>
            </a:r>
            <a:endParaRPr lang="en-US" spc="-17"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73691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88298" y="642112"/>
            <a:ext cx="9108440" cy="574644"/>
          </a:xfrm>
        </p:spPr>
        <p:txBody>
          <a:bodyPr lIns="0" tIns="0" rIns="0" bIns="0"/>
          <a:lstStyle>
            <a:lvl1pPr>
              <a:defRPr sz="3734" b="1" i="0">
                <a:solidFill>
                  <a:srgbClr val="006FC0"/>
                </a:solidFill>
                <a:latin typeface="Tahoma"/>
                <a:cs typeface="Tahoma"/>
              </a:defRPr>
            </a:lvl1pPr>
          </a:lstStyle>
          <a:p>
            <a:endParaRPr/>
          </a:p>
        </p:txBody>
      </p:sp>
      <p:sp>
        <p:nvSpPr>
          <p:cNvPr id="3" name="Holder 3"/>
          <p:cNvSpPr>
            <a:spLocks noGrp="1"/>
          </p:cNvSpPr>
          <p:nvPr>
            <p:ph type="body" idx="1"/>
          </p:nvPr>
        </p:nvSpPr>
        <p:spPr>
          <a:xfrm>
            <a:off x="890693" y="1835370"/>
            <a:ext cx="9107170" cy="451342"/>
          </a:xfrm>
        </p:spPr>
        <p:txBody>
          <a:bodyPr lIns="0" tIns="0" rIns="0" bIns="0"/>
          <a:lstStyle>
            <a:lvl1pPr>
              <a:defRPr sz="2933" b="0"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Tahoma"/>
                <a:cs typeface="Tahoma"/>
              </a:defRPr>
            </a:lvl1pPr>
          </a:lstStyle>
          <a:p>
            <a:pPr marL="8467">
              <a:spcBef>
                <a:spcPts val="147"/>
              </a:spcBef>
            </a:pPr>
            <a:r>
              <a:rPr lang="en-US"/>
              <a:t>Prepared</a:t>
            </a:r>
            <a:r>
              <a:rPr lang="en-US" spc="-103"/>
              <a:t> </a:t>
            </a:r>
            <a:r>
              <a:rPr lang="en-US"/>
              <a:t>by</a:t>
            </a:r>
            <a:r>
              <a:rPr lang="en-US" spc="-117"/>
              <a:t> </a:t>
            </a:r>
            <a:r>
              <a:rPr lang="en-US"/>
              <a:t>Care</a:t>
            </a:r>
            <a:r>
              <a:rPr lang="en-US" spc="-110"/>
              <a:t> </a:t>
            </a:r>
            <a:r>
              <a:rPr lang="en-US" spc="-7"/>
              <a:t>Transformation</a:t>
            </a:r>
            <a:r>
              <a:rPr lang="en-US" spc="-103"/>
              <a:t> </a:t>
            </a:r>
            <a:r>
              <a:rPr lang="en-US" spc="-13"/>
              <a:t>Collaborative</a:t>
            </a:r>
            <a:r>
              <a:rPr lang="en-US" spc="-117"/>
              <a:t> </a:t>
            </a:r>
            <a:r>
              <a:rPr lang="en-US"/>
              <a:t>of</a:t>
            </a:r>
            <a:r>
              <a:rPr lang="en-US" spc="-117"/>
              <a:t> </a:t>
            </a:r>
            <a:r>
              <a:rPr lang="en-US" spc="-17"/>
              <a:t>RI</a:t>
            </a:r>
            <a:endParaRPr lang="en-US" spc="-17"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7475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88298" y="642112"/>
            <a:ext cx="9108440" cy="574644"/>
          </a:xfrm>
        </p:spPr>
        <p:txBody>
          <a:bodyPr lIns="0" tIns="0" rIns="0" bIns="0"/>
          <a:lstStyle>
            <a:lvl1pPr>
              <a:defRPr sz="3734" b="1" i="0">
                <a:solidFill>
                  <a:srgbClr val="006FC0"/>
                </a:solidFill>
                <a:latin typeface="Tahoma"/>
                <a:cs typeface="Tahoma"/>
              </a:defRPr>
            </a:lvl1pPr>
          </a:lstStyle>
          <a:p>
            <a:endParaRPr/>
          </a:p>
        </p:txBody>
      </p:sp>
      <p:sp>
        <p:nvSpPr>
          <p:cNvPr id="3" name="Holder 3"/>
          <p:cNvSpPr>
            <a:spLocks noGrp="1"/>
          </p:cNvSpPr>
          <p:nvPr>
            <p:ph sz="half" idx="2"/>
          </p:nvPr>
        </p:nvSpPr>
        <p:spPr>
          <a:xfrm>
            <a:off x="609600" y="1577340"/>
            <a:ext cx="5303520" cy="67710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67710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chemeClr val="bg1"/>
                </a:solidFill>
                <a:latin typeface="Tahoma"/>
                <a:cs typeface="Tahoma"/>
              </a:defRPr>
            </a:lvl1pPr>
          </a:lstStyle>
          <a:p>
            <a:pPr marL="8467">
              <a:spcBef>
                <a:spcPts val="147"/>
              </a:spcBef>
            </a:pPr>
            <a:r>
              <a:rPr lang="en-US"/>
              <a:t>Prepared</a:t>
            </a:r>
            <a:r>
              <a:rPr lang="en-US" spc="-103"/>
              <a:t> </a:t>
            </a:r>
            <a:r>
              <a:rPr lang="en-US"/>
              <a:t>by</a:t>
            </a:r>
            <a:r>
              <a:rPr lang="en-US" spc="-117"/>
              <a:t> </a:t>
            </a:r>
            <a:r>
              <a:rPr lang="en-US"/>
              <a:t>Care</a:t>
            </a:r>
            <a:r>
              <a:rPr lang="en-US" spc="-110"/>
              <a:t> </a:t>
            </a:r>
            <a:r>
              <a:rPr lang="en-US" spc="-7"/>
              <a:t>Transformation</a:t>
            </a:r>
            <a:r>
              <a:rPr lang="en-US" spc="-103"/>
              <a:t> </a:t>
            </a:r>
            <a:r>
              <a:rPr lang="en-US" spc="-13"/>
              <a:t>Collaborative</a:t>
            </a:r>
            <a:r>
              <a:rPr lang="en-US" spc="-117"/>
              <a:t> </a:t>
            </a:r>
            <a:r>
              <a:rPr lang="en-US"/>
              <a:t>of</a:t>
            </a:r>
            <a:r>
              <a:rPr lang="en-US" spc="-117"/>
              <a:t> </a:t>
            </a:r>
            <a:r>
              <a:rPr lang="en-US" spc="-17"/>
              <a:t>RI</a:t>
            </a:r>
            <a:endParaRPr lang="en-US" spc="-17"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1759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650502" y="161205"/>
            <a:ext cx="2378482" cy="623147"/>
          </a:xfrm>
          <a:prstGeom prst="rect">
            <a:avLst/>
          </a:prstGeom>
        </p:spPr>
      </p:pic>
      <p:sp>
        <p:nvSpPr>
          <p:cNvPr id="17" name="bg object 17"/>
          <p:cNvSpPr/>
          <p:nvPr/>
        </p:nvSpPr>
        <p:spPr>
          <a:xfrm>
            <a:off x="-1" y="0"/>
            <a:ext cx="12192000" cy="695537"/>
          </a:xfrm>
          <a:custGeom>
            <a:avLst/>
            <a:gdLst/>
            <a:ahLst/>
            <a:cxnLst/>
            <a:rect l="l" t="t" r="r" b="b"/>
            <a:pathLst>
              <a:path w="18288000" h="1043305">
                <a:moveTo>
                  <a:pt x="18288000" y="0"/>
                </a:moveTo>
                <a:lnTo>
                  <a:pt x="0" y="0"/>
                </a:lnTo>
                <a:lnTo>
                  <a:pt x="0" y="1043177"/>
                </a:lnTo>
                <a:lnTo>
                  <a:pt x="18288000" y="1043177"/>
                </a:lnTo>
                <a:lnTo>
                  <a:pt x="18288000" y="0"/>
                </a:lnTo>
                <a:close/>
              </a:path>
            </a:pathLst>
          </a:custGeom>
          <a:solidFill>
            <a:srgbClr val="00AFEF"/>
          </a:solidFill>
        </p:spPr>
        <p:txBody>
          <a:bodyPr wrap="square" lIns="0" tIns="0" rIns="0" bIns="0" rtlCol="0"/>
          <a:lstStyle/>
          <a:p>
            <a:endParaRPr sz="1200"/>
          </a:p>
        </p:txBody>
      </p:sp>
      <p:sp>
        <p:nvSpPr>
          <p:cNvPr id="18" name="bg object 18"/>
          <p:cNvSpPr/>
          <p:nvPr/>
        </p:nvSpPr>
        <p:spPr>
          <a:xfrm>
            <a:off x="0" y="96519"/>
            <a:ext cx="12179300" cy="721360"/>
          </a:xfrm>
          <a:custGeom>
            <a:avLst/>
            <a:gdLst/>
            <a:ahLst/>
            <a:cxnLst/>
            <a:rect l="l" t="t" r="r" b="b"/>
            <a:pathLst>
              <a:path w="18268950" h="1082040">
                <a:moveTo>
                  <a:pt x="18268950" y="0"/>
                </a:moveTo>
                <a:lnTo>
                  <a:pt x="0" y="0"/>
                </a:lnTo>
                <a:lnTo>
                  <a:pt x="0" y="1082040"/>
                </a:lnTo>
                <a:lnTo>
                  <a:pt x="18268950" y="1082040"/>
                </a:lnTo>
                <a:lnTo>
                  <a:pt x="18268950" y="0"/>
                </a:lnTo>
                <a:close/>
              </a:path>
            </a:pathLst>
          </a:custGeom>
          <a:solidFill>
            <a:srgbClr val="006FC0"/>
          </a:solidFill>
        </p:spPr>
        <p:txBody>
          <a:bodyPr wrap="square" lIns="0" tIns="0" rIns="0" bIns="0" rtlCol="0"/>
          <a:lstStyle/>
          <a:p>
            <a:endParaRPr sz="1200"/>
          </a:p>
        </p:txBody>
      </p:sp>
      <p:sp>
        <p:nvSpPr>
          <p:cNvPr id="2" name="Holder 2"/>
          <p:cNvSpPr>
            <a:spLocks noGrp="1"/>
          </p:cNvSpPr>
          <p:nvPr>
            <p:ph type="title"/>
          </p:nvPr>
        </p:nvSpPr>
        <p:spPr>
          <a:xfrm>
            <a:off x="188298" y="642112"/>
            <a:ext cx="9108440" cy="574644"/>
          </a:xfrm>
        </p:spPr>
        <p:txBody>
          <a:bodyPr lIns="0" tIns="0" rIns="0" bIns="0"/>
          <a:lstStyle>
            <a:lvl1pPr>
              <a:defRPr sz="3734" b="1" i="0">
                <a:solidFill>
                  <a:srgbClr val="006FC0"/>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defRPr sz="1200" b="0" i="0">
                <a:solidFill>
                  <a:schemeClr val="bg1"/>
                </a:solidFill>
                <a:latin typeface="Tahoma"/>
                <a:cs typeface="Tahoma"/>
              </a:defRPr>
            </a:lvl1pPr>
          </a:lstStyle>
          <a:p>
            <a:pPr marL="8467">
              <a:spcBef>
                <a:spcPts val="147"/>
              </a:spcBef>
            </a:pPr>
            <a:r>
              <a:rPr lang="en-US"/>
              <a:t>Prepared</a:t>
            </a:r>
            <a:r>
              <a:rPr lang="en-US" spc="-103"/>
              <a:t> </a:t>
            </a:r>
            <a:r>
              <a:rPr lang="en-US"/>
              <a:t>by</a:t>
            </a:r>
            <a:r>
              <a:rPr lang="en-US" spc="-117"/>
              <a:t> </a:t>
            </a:r>
            <a:r>
              <a:rPr lang="en-US"/>
              <a:t>Care</a:t>
            </a:r>
            <a:r>
              <a:rPr lang="en-US" spc="-110"/>
              <a:t> </a:t>
            </a:r>
            <a:r>
              <a:rPr lang="en-US" spc="-7"/>
              <a:t>Transformation</a:t>
            </a:r>
            <a:r>
              <a:rPr lang="en-US" spc="-103"/>
              <a:t> </a:t>
            </a:r>
            <a:r>
              <a:rPr lang="en-US" spc="-13"/>
              <a:t>Collaborative</a:t>
            </a:r>
            <a:r>
              <a:rPr lang="en-US" spc="-117"/>
              <a:t> </a:t>
            </a:r>
            <a:r>
              <a:rPr lang="en-US"/>
              <a:t>of</a:t>
            </a:r>
            <a:r>
              <a:rPr lang="en-US" spc="-117"/>
              <a:t> </a:t>
            </a:r>
            <a:r>
              <a:rPr lang="en-US" spc="-17"/>
              <a:t>RI</a:t>
            </a:r>
            <a:endParaRPr lang="en-US" spc="-17"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20933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chemeClr val="bg1"/>
                </a:solidFill>
                <a:latin typeface="Tahoma"/>
                <a:cs typeface="Tahoma"/>
              </a:defRPr>
            </a:lvl1pPr>
          </a:lstStyle>
          <a:p>
            <a:pPr marL="8467">
              <a:spcBef>
                <a:spcPts val="147"/>
              </a:spcBef>
            </a:pPr>
            <a:r>
              <a:rPr lang="en-US"/>
              <a:t>Prepared</a:t>
            </a:r>
            <a:r>
              <a:rPr lang="en-US" spc="-103"/>
              <a:t> </a:t>
            </a:r>
            <a:r>
              <a:rPr lang="en-US"/>
              <a:t>by</a:t>
            </a:r>
            <a:r>
              <a:rPr lang="en-US" spc="-117"/>
              <a:t> </a:t>
            </a:r>
            <a:r>
              <a:rPr lang="en-US"/>
              <a:t>Care</a:t>
            </a:r>
            <a:r>
              <a:rPr lang="en-US" spc="-110"/>
              <a:t> </a:t>
            </a:r>
            <a:r>
              <a:rPr lang="en-US" spc="-7"/>
              <a:t>Transformation</a:t>
            </a:r>
            <a:r>
              <a:rPr lang="en-US" spc="-103"/>
              <a:t> </a:t>
            </a:r>
            <a:r>
              <a:rPr lang="en-US" spc="-13"/>
              <a:t>Collaborative</a:t>
            </a:r>
            <a:r>
              <a:rPr lang="en-US" spc="-117"/>
              <a:t> </a:t>
            </a:r>
            <a:r>
              <a:rPr lang="en-US"/>
              <a:t>of</a:t>
            </a:r>
            <a:r>
              <a:rPr lang="en-US" spc="-117"/>
              <a:t> </a:t>
            </a:r>
            <a:r>
              <a:rPr lang="en-US" spc="-17"/>
              <a:t>RI</a:t>
            </a:r>
            <a:endParaRPr lang="en-US" spc="-17"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42481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A2D1-44B0-6E47-BB2D-EBAE7A80A01C}"/>
              </a:ext>
            </a:extLst>
          </p:cNvPr>
          <p:cNvSpPr>
            <a:spLocks noGrp="1"/>
          </p:cNvSpPr>
          <p:nvPr>
            <p:ph type="ctrTitle"/>
          </p:nvPr>
        </p:nvSpPr>
        <p:spPr>
          <a:xfrm>
            <a:off x="601578" y="2710929"/>
            <a:ext cx="10873498" cy="1177550"/>
          </a:xfrm>
        </p:spPr>
        <p:txBody>
          <a:bodyPr anchor="b">
            <a:normAutofit/>
          </a:bodyPr>
          <a:lstStyle>
            <a:lvl1pPr algn="l">
              <a:defRPr sz="5402"/>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D0E501-A3A1-6942-B050-33FAAA70AEE2}"/>
              </a:ext>
            </a:extLst>
          </p:cNvPr>
          <p:cNvSpPr>
            <a:spLocks noGrp="1"/>
          </p:cNvSpPr>
          <p:nvPr>
            <p:ph type="subTitle" idx="1" hasCustomPrompt="1"/>
          </p:nvPr>
        </p:nvSpPr>
        <p:spPr>
          <a:xfrm>
            <a:off x="601578" y="4266996"/>
            <a:ext cx="10873498" cy="1006120"/>
          </a:xfrm>
        </p:spPr>
        <p:txBody>
          <a:bodyPr/>
          <a:lstStyle>
            <a:lvl1pPr marL="0" marR="0" indent="0" algn="l" defTabSz="914484" rtl="0" eaLnBrk="1" fontAlgn="auto" latinLnBrk="0" hangingPunct="1">
              <a:lnSpc>
                <a:spcPct val="120000"/>
              </a:lnSpc>
              <a:spcBef>
                <a:spcPts val="0"/>
              </a:spcBef>
              <a:spcAft>
                <a:spcPts val="0"/>
              </a:spcAft>
              <a:buClrTx/>
              <a:buSzTx/>
              <a:buFont typeface="Arial" panose="020B0604020202020204" pitchFamily="34" charset="0"/>
              <a:buNone/>
              <a:tabLst/>
              <a:defRPr lang="en-US" sz="2400" b="0" kern="1200" dirty="0">
                <a:solidFill>
                  <a:schemeClr val="tx1"/>
                </a:solidFill>
                <a:latin typeface="+mn-lt"/>
                <a:ea typeface="+mn-ea"/>
                <a:cs typeface="+mn-cs"/>
              </a:defRPr>
            </a:lvl1pPr>
            <a:lvl2pPr marL="457241" indent="0" algn="ctr">
              <a:buNone/>
              <a:defRPr sz="2001"/>
            </a:lvl2pPr>
            <a:lvl3pPr marL="914484" indent="0" algn="ctr">
              <a:buNone/>
              <a:defRPr sz="1801"/>
            </a:lvl3pPr>
            <a:lvl4pPr marL="1371725" indent="0" algn="ctr">
              <a:buNone/>
              <a:defRPr sz="1600"/>
            </a:lvl4pPr>
            <a:lvl5pPr marL="1828966" indent="0" algn="ctr">
              <a:buNone/>
              <a:defRPr sz="1600"/>
            </a:lvl5pPr>
            <a:lvl6pPr marL="2286209" indent="0" algn="ctr">
              <a:buNone/>
              <a:defRPr sz="1600"/>
            </a:lvl6pPr>
            <a:lvl7pPr marL="2743449" indent="0" algn="ctr">
              <a:buNone/>
              <a:defRPr sz="1600"/>
            </a:lvl7pPr>
            <a:lvl8pPr marL="3200692" indent="0" algn="ctr">
              <a:buNone/>
              <a:defRPr sz="1600"/>
            </a:lvl8pPr>
            <a:lvl9pPr marL="3657933" indent="0" algn="ctr">
              <a:buNone/>
              <a:defRPr sz="1600"/>
            </a:lvl9pPr>
          </a:lstStyle>
          <a:p>
            <a:r>
              <a:rPr lang="en-US" dirty="0"/>
              <a:t>Click to edit Master subtitle style (Names, Titles) </a:t>
            </a:r>
            <a:r>
              <a:rPr lang="en-US" b="1" dirty="0"/>
              <a:t>(Committee Name)  </a:t>
            </a:r>
            <a:r>
              <a:rPr lang="en-US" dirty="0">
                <a:latin typeface="Arial" panose="020B0604020202020204" pitchFamily="34" charset="0"/>
                <a:cs typeface="Arial" panose="020B0604020202020204" pitchFamily="34" charset="0"/>
              </a:rPr>
              <a:t>| </a:t>
            </a:r>
            <a:r>
              <a:rPr lang="en-US" dirty="0"/>
              <a:t>(</a:t>
            </a:r>
            <a:r>
              <a:rPr lang="en-US" dirty="0">
                <a:latin typeface="Arial" panose="020B0604020202020204" pitchFamily="34" charset="0"/>
                <a:cs typeface="Arial" panose="020B0604020202020204" pitchFamily="34" charset="0"/>
              </a:rPr>
              <a:t>Date)</a:t>
            </a:r>
            <a:endParaRPr lang="en-US" dirty="0"/>
          </a:p>
          <a:p>
            <a:endParaRPr lang="en-US" dirty="0"/>
          </a:p>
        </p:txBody>
      </p:sp>
      <p:sp>
        <p:nvSpPr>
          <p:cNvPr id="7" name="Rectangle 6">
            <a:extLst>
              <a:ext uri="{FF2B5EF4-FFF2-40B4-BE49-F238E27FC236}">
                <a16:creationId xmlns:a16="http://schemas.microsoft.com/office/drawing/2014/main" id="{CCDE951E-1C9B-F949-930B-A91BC84E0B6B}"/>
              </a:ext>
            </a:extLst>
          </p:cNvPr>
          <p:cNvSpPr/>
          <p:nvPr userDrawn="1"/>
        </p:nvSpPr>
        <p:spPr>
          <a:xfrm>
            <a:off x="0" y="1"/>
            <a:ext cx="12192000" cy="846127"/>
          </a:xfrm>
          <a:prstGeom prst="rect">
            <a:avLst/>
          </a:prstGeom>
          <a:solidFill>
            <a:srgbClr val="2097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 name="Rectangle 7">
            <a:extLst>
              <a:ext uri="{FF2B5EF4-FFF2-40B4-BE49-F238E27FC236}">
                <a16:creationId xmlns:a16="http://schemas.microsoft.com/office/drawing/2014/main" id="{75DECF62-4C0A-AE42-87A4-736CEA02F606}"/>
              </a:ext>
            </a:extLst>
          </p:cNvPr>
          <p:cNvSpPr/>
          <p:nvPr userDrawn="1"/>
        </p:nvSpPr>
        <p:spPr>
          <a:xfrm>
            <a:off x="0" y="6297770"/>
            <a:ext cx="12192000" cy="560232"/>
          </a:xfrm>
          <a:prstGeom prst="rect">
            <a:avLst/>
          </a:prstGeom>
          <a:solidFill>
            <a:srgbClr val="F7B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1" name="Content Placeholder 5">
            <a:extLst>
              <a:ext uri="{FF2B5EF4-FFF2-40B4-BE49-F238E27FC236}">
                <a16:creationId xmlns:a16="http://schemas.microsoft.com/office/drawing/2014/main" id="{6451041A-816A-D749-9970-4F0089116FC2}"/>
              </a:ext>
            </a:extLst>
          </p:cNvPr>
          <p:cNvPicPr>
            <a:picLocks noChangeAspect="1"/>
          </p:cNvPicPr>
          <p:nvPr userDrawn="1"/>
        </p:nvPicPr>
        <p:blipFill>
          <a:blip r:embed="rId2"/>
          <a:stretch>
            <a:fillRect/>
          </a:stretch>
        </p:blipFill>
        <p:spPr>
          <a:xfrm>
            <a:off x="3556006" y="921308"/>
            <a:ext cx="5079987" cy="1411106"/>
          </a:xfrm>
          <a:prstGeom prst="rect">
            <a:avLst/>
          </a:prstGeom>
        </p:spPr>
      </p:pic>
      <p:sp>
        <p:nvSpPr>
          <p:cNvPr id="12" name="Rectangle 11"/>
          <p:cNvSpPr/>
          <p:nvPr userDrawn="1"/>
        </p:nvSpPr>
        <p:spPr>
          <a:xfrm>
            <a:off x="3915534" y="6381755"/>
            <a:ext cx="4245586" cy="424732"/>
          </a:xfrm>
          <a:prstGeom prst="rect">
            <a:avLst/>
          </a:prstGeom>
        </p:spPr>
        <p:txBody>
          <a:bodyPr wrap="none">
            <a:spAutoFit/>
          </a:bodyPr>
          <a:lstStyle/>
          <a:p>
            <a:pPr algn="l">
              <a:lnSpc>
                <a:spcPct val="120000"/>
              </a:lnSpc>
              <a:spcBef>
                <a:spcPts val="0"/>
              </a:spcBef>
            </a:pPr>
            <a:r>
              <a:rPr lang="en-US" i="1" dirty="0">
                <a:latin typeface="Arial" panose="020B0604020202020204" pitchFamily="34" charset="0"/>
                <a:cs typeface="Arial" panose="020B0604020202020204" pitchFamily="34" charset="0"/>
              </a:rPr>
              <a:t>Care Transformation Collaborative of RI</a:t>
            </a:r>
          </a:p>
        </p:txBody>
      </p:sp>
    </p:spTree>
    <p:extLst>
      <p:ext uri="{BB962C8B-B14F-4D97-AF65-F5344CB8AC3E}">
        <p14:creationId xmlns:p14="http://schemas.microsoft.com/office/powerpoint/2010/main" val="3124373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9A4E-0AE5-9F42-877E-12AC156F2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A3848-E5D0-9243-9A93-C6867418A4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F3548E3-2223-6344-BE5B-BA5802414C3C}"/>
              </a:ext>
            </a:extLst>
          </p:cNvPr>
          <p:cNvSpPr>
            <a:spLocks noGrp="1"/>
          </p:cNvSpPr>
          <p:nvPr>
            <p:ph type="ftr" sz="quarter" idx="11"/>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72049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BFEB-0562-784E-879B-7B5CFFC2B636}"/>
              </a:ext>
            </a:extLst>
          </p:cNvPr>
          <p:cNvSpPr>
            <a:spLocks noGrp="1"/>
          </p:cNvSpPr>
          <p:nvPr>
            <p:ph type="title"/>
          </p:nvPr>
        </p:nvSpPr>
        <p:spPr>
          <a:xfrm>
            <a:off x="831849" y="1709739"/>
            <a:ext cx="10515601" cy="2852737"/>
          </a:xfrm>
        </p:spPr>
        <p:txBody>
          <a:bodyPr anchor="b"/>
          <a:lstStyle>
            <a:lvl1pPr>
              <a:defRPr sz="6001"/>
            </a:lvl1pPr>
          </a:lstStyle>
          <a:p>
            <a:r>
              <a:rPr lang="en-US"/>
              <a:t>Click to edit Master title style</a:t>
            </a:r>
          </a:p>
        </p:txBody>
      </p:sp>
      <p:sp>
        <p:nvSpPr>
          <p:cNvPr id="3" name="Text Placeholder 2">
            <a:extLst>
              <a:ext uri="{FF2B5EF4-FFF2-40B4-BE49-F238E27FC236}">
                <a16:creationId xmlns:a16="http://schemas.microsoft.com/office/drawing/2014/main" id="{139E419B-108F-3D47-94D0-9EE12689E00D}"/>
              </a:ext>
            </a:extLst>
          </p:cNvPr>
          <p:cNvSpPr>
            <a:spLocks noGrp="1"/>
          </p:cNvSpPr>
          <p:nvPr>
            <p:ph type="body" idx="1"/>
          </p:nvPr>
        </p:nvSpPr>
        <p:spPr>
          <a:xfrm>
            <a:off x="831849" y="4589464"/>
            <a:ext cx="10515601" cy="1500187"/>
          </a:xfrm>
        </p:spPr>
        <p:txBody>
          <a:bodyPr/>
          <a:lstStyle>
            <a:lvl1pPr marL="0" indent="0">
              <a:buNone/>
              <a:defRPr sz="2400">
                <a:solidFill>
                  <a:schemeClr val="tx1">
                    <a:tint val="75000"/>
                  </a:schemeClr>
                </a:solidFill>
              </a:defRPr>
            </a:lvl1pPr>
            <a:lvl2pPr marL="457241" indent="0">
              <a:buNone/>
              <a:defRPr sz="2001">
                <a:solidFill>
                  <a:schemeClr val="tx1">
                    <a:tint val="75000"/>
                  </a:schemeClr>
                </a:solidFill>
              </a:defRPr>
            </a:lvl2pPr>
            <a:lvl3pPr marL="914484" indent="0">
              <a:buNone/>
              <a:defRPr sz="1801">
                <a:solidFill>
                  <a:schemeClr val="tx1">
                    <a:tint val="75000"/>
                  </a:schemeClr>
                </a:solidFill>
              </a:defRPr>
            </a:lvl3pPr>
            <a:lvl4pPr marL="1371725" indent="0">
              <a:buNone/>
              <a:defRPr sz="1600">
                <a:solidFill>
                  <a:schemeClr val="tx1">
                    <a:tint val="75000"/>
                  </a:schemeClr>
                </a:solidFill>
              </a:defRPr>
            </a:lvl4pPr>
            <a:lvl5pPr marL="1828966" indent="0">
              <a:buNone/>
              <a:defRPr sz="1600">
                <a:solidFill>
                  <a:schemeClr val="tx1">
                    <a:tint val="75000"/>
                  </a:schemeClr>
                </a:solidFill>
              </a:defRPr>
            </a:lvl5pPr>
            <a:lvl6pPr marL="2286209" indent="0">
              <a:buNone/>
              <a:defRPr sz="1600">
                <a:solidFill>
                  <a:schemeClr val="tx1">
                    <a:tint val="75000"/>
                  </a:schemeClr>
                </a:solidFill>
              </a:defRPr>
            </a:lvl6pPr>
            <a:lvl7pPr marL="2743449" indent="0">
              <a:buNone/>
              <a:defRPr sz="1600">
                <a:solidFill>
                  <a:schemeClr val="tx1">
                    <a:tint val="75000"/>
                  </a:schemeClr>
                </a:solidFill>
              </a:defRPr>
            </a:lvl7pPr>
            <a:lvl8pPr marL="3200692" indent="0">
              <a:buNone/>
              <a:defRPr sz="1600">
                <a:solidFill>
                  <a:schemeClr val="tx1">
                    <a:tint val="75000"/>
                  </a:schemeClr>
                </a:solidFill>
              </a:defRPr>
            </a:lvl8pPr>
            <a:lvl9pPr marL="3657933"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3C70D548-0F3A-2549-90F8-428461002A8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8337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374B-7ADE-5E49-B2E3-4462C1D3D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01E23-87F2-A04D-925F-C6B364AA3624}"/>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299C1-3111-9140-A8A0-A0D31B249E1C}"/>
              </a:ext>
            </a:extLst>
          </p:cNvPr>
          <p:cNvSpPr>
            <a:spLocks noGrp="1"/>
          </p:cNvSpPr>
          <p:nvPr>
            <p:ph sz="half" idx="2"/>
          </p:nvPr>
        </p:nvSpPr>
        <p:spPr>
          <a:xfrm>
            <a:off x="617220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F81D933-8C00-E448-88FB-DA75237D59E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1211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9A4E-0AE5-9F42-877E-12AC156F2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A3848-E5D0-9243-9A93-C6867418A441}"/>
              </a:ext>
            </a:extLst>
          </p:cNvPr>
          <p:cNvSpPr>
            <a:spLocks noGrp="1"/>
          </p:cNvSpPr>
          <p:nvPr>
            <p:ph idx="1"/>
          </p:nvPr>
        </p:nvSpPr>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6606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1517-3188-F645-B0E6-B9C1BA6A71C6}"/>
              </a:ext>
            </a:extLst>
          </p:cNvPr>
          <p:cNvSpPr>
            <a:spLocks noGrp="1"/>
          </p:cNvSpPr>
          <p:nvPr>
            <p:ph type="title"/>
          </p:nvPr>
        </p:nvSpPr>
        <p:spPr>
          <a:xfrm>
            <a:off x="839787" y="641683"/>
            <a:ext cx="10515601" cy="1049006"/>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09903-DA49-8D48-A2AC-32F4C6C443D3}"/>
              </a:ext>
            </a:extLst>
          </p:cNvPr>
          <p:cNvSpPr>
            <a:spLocks noGrp="1"/>
          </p:cNvSpPr>
          <p:nvPr>
            <p:ph type="body" idx="1"/>
          </p:nvPr>
        </p:nvSpPr>
        <p:spPr>
          <a:xfrm>
            <a:off x="839790" y="1681164"/>
            <a:ext cx="5157788"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348030-8A58-ED4F-A7B8-4A1DD16F10BA}"/>
              </a:ext>
            </a:extLst>
          </p:cNvPr>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D94FA6-04E8-B341-A50C-B4B577374DA1}"/>
              </a:ext>
            </a:extLst>
          </p:cNvPr>
          <p:cNvSpPr>
            <a:spLocks noGrp="1"/>
          </p:cNvSpPr>
          <p:nvPr>
            <p:ph type="body" sz="quarter" idx="3"/>
          </p:nvPr>
        </p:nvSpPr>
        <p:spPr>
          <a:xfrm>
            <a:off x="6172202" y="1681164"/>
            <a:ext cx="5183187"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7E830F-9150-D541-B7C9-17FABC87F561}"/>
              </a:ext>
            </a:extLst>
          </p:cNvPr>
          <p:cNvSpPr>
            <a:spLocks noGrp="1"/>
          </p:cNvSpPr>
          <p:nvPr>
            <p:ph sz="quarter" idx="4"/>
          </p:nvPr>
        </p:nvSpPr>
        <p:spPr>
          <a:xfrm>
            <a:off x="6172202"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572E2295-8B98-ED41-8650-9ACFCC8E9BE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47767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DFA0-E515-054E-9B8F-95152ADB2DE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58D41C06-F400-064D-B6A9-D8600DE20F4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02277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B34A67E-645C-0E4B-9AFF-3310A5248DF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23661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E4E8-6EFE-5F46-8687-102AF32F3A3F}"/>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E1D1BB-297C-9045-926B-51C3101E34FC}"/>
              </a:ext>
            </a:extLst>
          </p:cNvPr>
          <p:cNvSpPr>
            <a:spLocks noGrp="1"/>
          </p:cNvSpPr>
          <p:nvPr>
            <p:ph idx="1"/>
          </p:nvPr>
        </p:nvSpPr>
        <p:spPr>
          <a:xfrm>
            <a:off x="5183188" y="987426"/>
            <a:ext cx="6172201"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D4504F-9A18-F54A-A3DD-00A84B7C82BB}"/>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Click to edit Master text styles</a:t>
            </a:r>
          </a:p>
        </p:txBody>
      </p:sp>
      <p:sp>
        <p:nvSpPr>
          <p:cNvPr id="6" name="Footer Placeholder 5">
            <a:extLst>
              <a:ext uri="{FF2B5EF4-FFF2-40B4-BE49-F238E27FC236}">
                <a16:creationId xmlns:a16="http://schemas.microsoft.com/office/drawing/2014/main" id="{072DF5BD-B96C-944C-A36F-FCC681C0B00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18038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rgbClr val="2097D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731519"/>
            <a:ext cx="3200400" cy="2148839"/>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4334" y="807480"/>
            <a:ext cx="7066804" cy="53902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465667" y="6395144"/>
            <a:ext cx="2618317" cy="365125"/>
          </a:xfrm>
        </p:spPr>
        <p:txBody>
          <a:bodyPr/>
          <a:lstStyle>
            <a:lvl1pPr algn="l">
              <a:defRPr/>
            </a:lvl1pPr>
          </a:lstStyle>
          <a:p>
            <a:pPr>
              <a:defRPr/>
            </a:pPr>
            <a:fld id="{99252F06-D974-4759-ACE9-A161C6DF30CD}" type="datetime1">
              <a:rPr lang="en-US"/>
              <a:pPr>
                <a:defRPr/>
              </a:pPr>
              <a:t>6/16/2023</a:t>
            </a:fld>
            <a:endParaRPr lang="en-US" dirty="0"/>
          </a:p>
        </p:txBody>
      </p:sp>
      <p:sp>
        <p:nvSpPr>
          <p:cNvPr id="8" name="Footer Placeholder 5"/>
          <p:cNvSpPr>
            <a:spLocks noGrp="1"/>
          </p:cNvSpPr>
          <p:nvPr>
            <p:ph type="ftr" sz="quarter" idx="11"/>
          </p:nvPr>
        </p:nvSpPr>
        <p:spPr>
          <a:xfrm>
            <a:off x="4195293" y="6363574"/>
            <a:ext cx="6507051"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a:xfrm>
            <a:off x="10862254" y="6363573"/>
            <a:ext cx="818884" cy="365125"/>
          </a:xfrm>
        </p:spPr>
        <p:txBody>
          <a:bodyPr/>
          <a:lstStyle>
            <a:lvl1pPr>
              <a:defRPr>
                <a:solidFill>
                  <a:schemeClr val="tx2"/>
                </a:solidFill>
              </a:defRPr>
            </a:lvl1pPr>
          </a:lstStyle>
          <a:p>
            <a:pPr>
              <a:defRPr/>
            </a:pPr>
            <a:fld id="{FF8873A4-313D-4173-B1C4-3F2E1433D932}" type="slidenum">
              <a:rPr lang="en-US" altLang="en-US"/>
              <a:pPr>
                <a:defRPr/>
              </a:pPr>
              <a:t>‹#›</a:t>
            </a:fld>
            <a:endParaRPr lang="en-US" altLang="en-US"/>
          </a:p>
        </p:txBody>
      </p:sp>
      <p:pic>
        <p:nvPicPr>
          <p:cNvPr id="10"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2"/>
          <a:stretch>
            <a:fillRect/>
          </a:stretch>
        </p:blipFill>
        <p:spPr>
          <a:xfrm>
            <a:off x="9608718" y="130147"/>
            <a:ext cx="2438400" cy="677333"/>
          </a:xfrm>
          <a:prstGeom prst="rect">
            <a:avLst/>
          </a:prstGeom>
        </p:spPr>
      </p:pic>
      <p:cxnSp>
        <p:nvCxnSpPr>
          <p:cNvPr id="11" name="Straight Connector 10">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258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A5F8-CC02-794C-8091-3CDDCFCFBE9E}"/>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B3395-4A47-5244-8986-53DF27673A6A}"/>
              </a:ext>
            </a:extLst>
          </p:cNvPr>
          <p:cNvSpPr>
            <a:spLocks noGrp="1"/>
          </p:cNvSpPr>
          <p:nvPr>
            <p:ph type="pic" idx="1"/>
          </p:nvPr>
        </p:nvSpPr>
        <p:spPr>
          <a:xfrm>
            <a:off x="5183188" y="987426"/>
            <a:ext cx="6172201" cy="4873625"/>
          </a:xfrm>
        </p:spPr>
        <p:txBody>
          <a:bodyPr/>
          <a:lstStyle>
            <a:lvl1pPr marL="0" indent="0">
              <a:buNone/>
              <a:defRPr sz="3200"/>
            </a:lvl1pPr>
            <a:lvl2pPr marL="457241" indent="0">
              <a:buNone/>
              <a:defRPr sz="2801"/>
            </a:lvl2pPr>
            <a:lvl3pPr marL="914484" indent="0">
              <a:buNone/>
              <a:defRPr sz="2400"/>
            </a:lvl3pPr>
            <a:lvl4pPr marL="1371725" indent="0">
              <a:buNone/>
              <a:defRPr sz="2001"/>
            </a:lvl4pPr>
            <a:lvl5pPr marL="1828966" indent="0">
              <a:buNone/>
              <a:defRPr sz="2001"/>
            </a:lvl5pPr>
            <a:lvl6pPr marL="2286209" indent="0">
              <a:buNone/>
              <a:defRPr sz="2001"/>
            </a:lvl6pPr>
            <a:lvl7pPr marL="2743449" indent="0">
              <a:buNone/>
              <a:defRPr sz="2001"/>
            </a:lvl7pPr>
            <a:lvl8pPr marL="3200692" indent="0">
              <a:buNone/>
              <a:defRPr sz="2001"/>
            </a:lvl8pPr>
            <a:lvl9pPr marL="3657933" indent="0">
              <a:buNone/>
              <a:defRPr sz="2001"/>
            </a:lvl9pPr>
          </a:lstStyle>
          <a:p>
            <a:r>
              <a:rPr lang="en-US"/>
              <a:t>Click icon to add picture</a:t>
            </a:r>
          </a:p>
        </p:txBody>
      </p:sp>
      <p:sp>
        <p:nvSpPr>
          <p:cNvPr id="4" name="Text Placeholder 3">
            <a:extLst>
              <a:ext uri="{FF2B5EF4-FFF2-40B4-BE49-F238E27FC236}">
                <a16:creationId xmlns:a16="http://schemas.microsoft.com/office/drawing/2014/main" id="{29965766-4AA8-524E-99FC-04D31DC10BE9}"/>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Click to edit Master text styles</a:t>
            </a:r>
          </a:p>
        </p:txBody>
      </p:sp>
      <p:sp>
        <p:nvSpPr>
          <p:cNvPr id="6" name="Footer Placeholder 5">
            <a:extLst>
              <a:ext uri="{FF2B5EF4-FFF2-40B4-BE49-F238E27FC236}">
                <a16:creationId xmlns:a16="http://schemas.microsoft.com/office/drawing/2014/main" id="{D368C3C0-0F85-ED48-8827-ECCC8BC391E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76947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BFEB-0562-784E-879B-7B5CFFC2B636}"/>
              </a:ext>
            </a:extLst>
          </p:cNvPr>
          <p:cNvSpPr>
            <a:spLocks noGrp="1"/>
          </p:cNvSpPr>
          <p:nvPr>
            <p:ph type="title"/>
          </p:nvPr>
        </p:nvSpPr>
        <p:spPr>
          <a:xfrm>
            <a:off x="831849" y="1709739"/>
            <a:ext cx="10515601" cy="2852737"/>
          </a:xfrm>
        </p:spPr>
        <p:txBody>
          <a:bodyPr anchor="b"/>
          <a:lstStyle>
            <a:lvl1pPr>
              <a:defRPr sz="6001"/>
            </a:lvl1pPr>
          </a:lstStyle>
          <a:p>
            <a:r>
              <a:rPr lang="en-US"/>
              <a:t>Click to edit Master title style</a:t>
            </a:r>
          </a:p>
        </p:txBody>
      </p:sp>
      <p:sp>
        <p:nvSpPr>
          <p:cNvPr id="3" name="Text Placeholder 2">
            <a:extLst>
              <a:ext uri="{FF2B5EF4-FFF2-40B4-BE49-F238E27FC236}">
                <a16:creationId xmlns:a16="http://schemas.microsoft.com/office/drawing/2014/main" id="{139E419B-108F-3D47-94D0-9EE12689E00D}"/>
              </a:ext>
            </a:extLst>
          </p:cNvPr>
          <p:cNvSpPr>
            <a:spLocks noGrp="1"/>
          </p:cNvSpPr>
          <p:nvPr>
            <p:ph type="body" idx="1"/>
          </p:nvPr>
        </p:nvSpPr>
        <p:spPr>
          <a:xfrm>
            <a:off x="831849" y="4589464"/>
            <a:ext cx="10515601" cy="1500187"/>
          </a:xfrm>
        </p:spPr>
        <p:txBody>
          <a:bodyPr/>
          <a:lstStyle>
            <a:lvl1pPr marL="0" indent="0">
              <a:buNone/>
              <a:defRPr sz="2400">
                <a:solidFill>
                  <a:schemeClr val="accent6"/>
                </a:solidFill>
              </a:defRPr>
            </a:lvl1pPr>
            <a:lvl2pPr marL="457241" indent="0">
              <a:buNone/>
              <a:defRPr sz="2001">
                <a:solidFill>
                  <a:schemeClr val="tx1">
                    <a:tint val="75000"/>
                  </a:schemeClr>
                </a:solidFill>
              </a:defRPr>
            </a:lvl2pPr>
            <a:lvl3pPr marL="914484" indent="0">
              <a:buNone/>
              <a:defRPr sz="1801">
                <a:solidFill>
                  <a:schemeClr val="tx1">
                    <a:tint val="75000"/>
                  </a:schemeClr>
                </a:solidFill>
              </a:defRPr>
            </a:lvl3pPr>
            <a:lvl4pPr marL="1371725" indent="0">
              <a:buNone/>
              <a:defRPr sz="1600">
                <a:solidFill>
                  <a:schemeClr val="tx1">
                    <a:tint val="75000"/>
                  </a:schemeClr>
                </a:solidFill>
              </a:defRPr>
            </a:lvl4pPr>
            <a:lvl5pPr marL="1828966" indent="0">
              <a:buNone/>
              <a:defRPr sz="1600">
                <a:solidFill>
                  <a:schemeClr val="tx1">
                    <a:tint val="75000"/>
                  </a:schemeClr>
                </a:solidFill>
              </a:defRPr>
            </a:lvl5pPr>
            <a:lvl6pPr marL="2286209" indent="0">
              <a:buNone/>
              <a:defRPr sz="1600">
                <a:solidFill>
                  <a:schemeClr val="tx1">
                    <a:tint val="75000"/>
                  </a:schemeClr>
                </a:solidFill>
              </a:defRPr>
            </a:lvl6pPr>
            <a:lvl7pPr marL="2743449" indent="0">
              <a:buNone/>
              <a:defRPr sz="1600">
                <a:solidFill>
                  <a:schemeClr val="tx1">
                    <a:tint val="75000"/>
                  </a:schemeClr>
                </a:solidFill>
              </a:defRPr>
            </a:lvl7pPr>
            <a:lvl8pPr marL="3200692" indent="0">
              <a:buNone/>
              <a:defRPr sz="1600">
                <a:solidFill>
                  <a:schemeClr val="tx1">
                    <a:tint val="75000"/>
                  </a:schemeClr>
                </a:solidFill>
              </a:defRPr>
            </a:lvl8pPr>
            <a:lvl9pPr marL="3657933"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85549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374B-7ADE-5E49-B2E3-4462C1D3D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01E23-87F2-A04D-925F-C6B364AA3624}"/>
              </a:ext>
            </a:extLst>
          </p:cNvPr>
          <p:cNvSpPr>
            <a:spLocks noGrp="1"/>
          </p:cNvSpPr>
          <p:nvPr>
            <p:ph sz="half" idx="1"/>
          </p:nvPr>
        </p:nvSpPr>
        <p:spPr>
          <a:xfrm>
            <a:off x="838201" y="182562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299C1-3111-9140-A8A0-A0D31B249E1C}"/>
              </a:ext>
            </a:extLst>
          </p:cNvPr>
          <p:cNvSpPr>
            <a:spLocks noGrp="1"/>
          </p:cNvSpPr>
          <p:nvPr>
            <p:ph sz="half" idx="2"/>
          </p:nvPr>
        </p:nvSpPr>
        <p:spPr>
          <a:xfrm>
            <a:off x="6172202" y="182562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717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1517-3188-F645-B0E6-B9C1BA6A71C6}"/>
              </a:ext>
            </a:extLst>
          </p:cNvPr>
          <p:cNvSpPr>
            <a:spLocks noGrp="1"/>
          </p:cNvSpPr>
          <p:nvPr>
            <p:ph type="title"/>
          </p:nvPr>
        </p:nvSpPr>
        <p:spPr>
          <a:xfrm>
            <a:off x="839787" y="641683"/>
            <a:ext cx="10515601" cy="1049006"/>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09903-DA49-8D48-A2AC-32F4C6C443D3}"/>
              </a:ext>
            </a:extLst>
          </p:cNvPr>
          <p:cNvSpPr>
            <a:spLocks noGrp="1"/>
          </p:cNvSpPr>
          <p:nvPr>
            <p:ph type="body" idx="1"/>
          </p:nvPr>
        </p:nvSpPr>
        <p:spPr>
          <a:xfrm>
            <a:off x="839790" y="1681164"/>
            <a:ext cx="5157788"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348030-8A58-ED4F-A7B8-4A1DD16F10BA}"/>
              </a:ext>
            </a:extLst>
          </p:cNvPr>
          <p:cNvSpPr>
            <a:spLocks noGrp="1"/>
          </p:cNvSpPr>
          <p:nvPr>
            <p:ph sz="half" idx="2"/>
          </p:nvPr>
        </p:nvSpPr>
        <p:spPr>
          <a:xfrm>
            <a:off x="839790" y="2505075"/>
            <a:ext cx="5157788"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D94FA6-04E8-B341-A50C-B4B577374DA1}"/>
              </a:ext>
            </a:extLst>
          </p:cNvPr>
          <p:cNvSpPr>
            <a:spLocks noGrp="1"/>
          </p:cNvSpPr>
          <p:nvPr>
            <p:ph type="body" sz="quarter" idx="3"/>
          </p:nvPr>
        </p:nvSpPr>
        <p:spPr>
          <a:xfrm>
            <a:off x="6172202" y="1681164"/>
            <a:ext cx="5183187"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7E830F-9150-D541-B7C9-17FABC87F561}"/>
              </a:ext>
            </a:extLst>
          </p:cNvPr>
          <p:cNvSpPr>
            <a:spLocks noGrp="1"/>
          </p:cNvSpPr>
          <p:nvPr>
            <p:ph sz="quarter" idx="4"/>
          </p:nvPr>
        </p:nvSpPr>
        <p:spPr>
          <a:xfrm>
            <a:off x="6172202" y="2505075"/>
            <a:ext cx="5183187"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201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DFA0-E515-054E-9B8F-95152ADB2DE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85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20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E4E8-6EFE-5F46-8687-102AF32F3A3F}"/>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E1D1BB-297C-9045-926B-51C3101E34FC}"/>
              </a:ext>
            </a:extLst>
          </p:cNvPr>
          <p:cNvSpPr>
            <a:spLocks noGrp="1"/>
          </p:cNvSpPr>
          <p:nvPr>
            <p:ph idx="1"/>
          </p:nvPr>
        </p:nvSpPr>
        <p:spPr>
          <a:xfrm>
            <a:off x="5183188" y="987426"/>
            <a:ext cx="6172201"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D4504F-9A18-F54A-A3DD-00A84B7C82BB}"/>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Edit Master text styles</a:t>
            </a:r>
          </a:p>
        </p:txBody>
      </p:sp>
    </p:spTree>
    <p:extLst>
      <p:ext uri="{BB962C8B-B14F-4D97-AF65-F5344CB8AC3E}">
        <p14:creationId xmlns:p14="http://schemas.microsoft.com/office/powerpoint/2010/main" val="3154016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731519"/>
            <a:ext cx="3200400" cy="2148839"/>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4334" y="807480"/>
            <a:ext cx="7066804" cy="5390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a:xfrm>
            <a:off x="465667" y="6395144"/>
            <a:ext cx="2618317" cy="365125"/>
          </a:xfrm>
        </p:spPr>
        <p:txBody>
          <a:bodyPr/>
          <a:lstStyle>
            <a:lvl1pPr algn="l">
              <a:defRPr/>
            </a:lvl1pPr>
          </a:lstStyle>
          <a:p>
            <a:pPr>
              <a:defRPr/>
            </a:pPr>
            <a:fld id="{99252F06-D974-4759-ACE9-A161C6DF30CD}" type="datetime1">
              <a:rPr lang="en-US"/>
              <a:pPr>
                <a:defRPr/>
              </a:pPr>
              <a:t>6/16/2023</a:t>
            </a:fld>
            <a:endParaRPr lang="en-US" dirty="0"/>
          </a:p>
        </p:txBody>
      </p:sp>
      <p:sp>
        <p:nvSpPr>
          <p:cNvPr id="8" name="Footer Placeholder 5"/>
          <p:cNvSpPr>
            <a:spLocks noGrp="1"/>
          </p:cNvSpPr>
          <p:nvPr>
            <p:ph type="ftr" sz="quarter" idx="11"/>
          </p:nvPr>
        </p:nvSpPr>
        <p:spPr>
          <a:xfrm>
            <a:off x="4195293" y="6363574"/>
            <a:ext cx="6507051"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a:xfrm>
            <a:off x="10862254" y="6363573"/>
            <a:ext cx="818884" cy="365125"/>
          </a:xfrm>
        </p:spPr>
        <p:txBody>
          <a:bodyPr/>
          <a:lstStyle>
            <a:lvl1pPr>
              <a:defRPr>
                <a:solidFill>
                  <a:schemeClr val="tx2"/>
                </a:solidFill>
              </a:defRPr>
            </a:lvl1pPr>
          </a:lstStyle>
          <a:p>
            <a:pPr>
              <a:defRPr/>
            </a:pPr>
            <a:fld id="{FF8873A4-313D-4173-B1C4-3F2E1433D932}" type="slidenum">
              <a:rPr lang="en-US" altLang="en-US"/>
              <a:pPr>
                <a:defRPr/>
              </a:pPr>
              <a:t>‹#›</a:t>
            </a:fld>
            <a:endParaRPr lang="en-US" altLang="en-US"/>
          </a:p>
        </p:txBody>
      </p:sp>
      <p:pic>
        <p:nvPicPr>
          <p:cNvPr id="10"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2"/>
          <a:stretch>
            <a:fillRect/>
          </a:stretch>
        </p:blipFill>
        <p:spPr>
          <a:xfrm>
            <a:off x="9608718" y="130147"/>
            <a:ext cx="2438400" cy="677333"/>
          </a:xfrm>
          <a:prstGeom prst="rect">
            <a:avLst/>
          </a:prstGeom>
        </p:spPr>
      </p:pic>
      <p:cxnSp>
        <p:nvCxnSpPr>
          <p:cNvPr id="11" name="Straight Connector 10">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68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0FD2E4-E973-8545-837D-308335615927}"/>
              </a:ext>
            </a:extLst>
          </p:cNvPr>
          <p:cNvSpPr/>
          <p:nvPr userDrawn="1"/>
        </p:nvSpPr>
        <p:spPr>
          <a:xfrm>
            <a:off x="0" y="6306422"/>
            <a:ext cx="12192000" cy="546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114F952F-5EBD-B441-98F8-D43B76A30678}"/>
              </a:ext>
            </a:extLst>
          </p:cNvPr>
          <p:cNvSpPr>
            <a:spLocks noGrp="1"/>
          </p:cNvSpPr>
          <p:nvPr>
            <p:ph type="title"/>
          </p:nvPr>
        </p:nvSpPr>
        <p:spPr>
          <a:xfrm>
            <a:off x="838200" y="641684"/>
            <a:ext cx="10515601" cy="10490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881CA2F-EAC7-514E-9EB6-8FA6917AA980}"/>
              </a:ext>
            </a:extLst>
          </p:cNvPr>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FEB6A-119A-4D49-B591-91D20A88E121}"/>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1">
                <a:solidFill>
                  <a:schemeClr val="tx1">
                    <a:tint val="75000"/>
                  </a:schemeClr>
                </a:solidFill>
              </a:defRPr>
            </a:lvl1pPr>
          </a:lstStyle>
          <a:p>
            <a:fld id="{52DBE217-D37F-3B46-A238-743F9246B98D}" type="datetime1">
              <a:rPr lang="en-US" smtClean="0"/>
              <a:t>6/16/2023</a:t>
            </a:fld>
            <a:endParaRPr lang="en-US"/>
          </a:p>
        </p:txBody>
      </p:sp>
      <p:sp>
        <p:nvSpPr>
          <p:cNvPr id="5" name="Footer Placeholder 4">
            <a:extLst>
              <a:ext uri="{FF2B5EF4-FFF2-40B4-BE49-F238E27FC236}">
                <a16:creationId xmlns:a16="http://schemas.microsoft.com/office/drawing/2014/main" id="{B24E5736-0CB6-7643-84E5-931F2AB59E72}"/>
              </a:ext>
            </a:extLst>
          </p:cNvPr>
          <p:cNvSpPr>
            <a:spLocks noGrp="1"/>
          </p:cNvSpPr>
          <p:nvPr>
            <p:ph type="ftr" sz="quarter" idx="3"/>
          </p:nvPr>
        </p:nvSpPr>
        <p:spPr>
          <a:xfrm>
            <a:off x="4038602" y="6356351"/>
            <a:ext cx="4114801" cy="365125"/>
          </a:xfrm>
          <a:prstGeom prst="rect">
            <a:avLst/>
          </a:prstGeom>
        </p:spPr>
        <p:txBody>
          <a:bodyPr vert="horz" lIns="91440" tIns="45720" rIns="91440" bIns="45720" rtlCol="0" anchor="ctr"/>
          <a:lstStyle>
            <a:lvl1pPr algn="ctr">
              <a:defRPr sz="1201">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3C9676-5C45-234F-83F7-F8661B50797B}"/>
              </a:ext>
            </a:extLst>
          </p:cNvPr>
          <p:cNvSpPr>
            <a:spLocks noGrp="1"/>
          </p:cNvSpPr>
          <p:nvPr>
            <p:ph type="sldNum" sz="quarter" idx="4"/>
          </p:nvPr>
        </p:nvSpPr>
        <p:spPr>
          <a:xfrm>
            <a:off x="8610602" y="6356351"/>
            <a:ext cx="2743200" cy="365125"/>
          </a:xfrm>
          <a:prstGeom prst="rect">
            <a:avLst/>
          </a:prstGeom>
        </p:spPr>
        <p:txBody>
          <a:bodyPr vert="horz" lIns="91440" tIns="45720" rIns="91440" bIns="45720" rtlCol="0" anchor="ctr"/>
          <a:lstStyle>
            <a:lvl1pPr algn="r">
              <a:defRPr sz="1201">
                <a:solidFill>
                  <a:schemeClr val="tx1">
                    <a:tint val="75000"/>
                  </a:schemeClr>
                </a:solidFill>
              </a:defRPr>
            </a:lvl1pPr>
          </a:lstStyle>
          <a:p>
            <a:fld id="{F81F0205-19D0-7E4A-9ED8-815C205B56F5}" type="slidenum">
              <a:rPr lang="en-US" smtClean="0"/>
              <a:t>‹#›</a:t>
            </a:fld>
            <a:endParaRPr lang="en-US"/>
          </a:p>
        </p:txBody>
      </p:sp>
      <p:pic>
        <p:nvPicPr>
          <p:cNvPr id="7"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12"/>
          <a:stretch>
            <a:fillRect/>
          </a:stretch>
        </p:blipFill>
        <p:spPr>
          <a:xfrm>
            <a:off x="9608718" y="130147"/>
            <a:ext cx="2438400" cy="677333"/>
          </a:xfrm>
          <a:prstGeom prst="rect">
            <a:avLst/>
          </a:prstGeom>
        </p:spPr>
      </p:pic>
      <p:cxnSp>
        <p:nvCxnSpPr>
          <p:cNvPr id="8" name="Straight Connector 7">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50FD2E4-E973-8545-837D-308335615927}"/>
              </a:ext>
            </a:extLst>
          </p:cNvPr>
          <p:cNvSpPr/>
          <p:nvPr userDrawn="1"/>
        </p:nvSpPr>
        <p:spPr>
          <a:xfrm>
            <a:off x="0" y="6396911"/>
            <a:ext cx="12192000" cy="4610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64E323F0-759C-C749-AA22-883B54398341}"/>
              </a:ext>
            </a:extLst>
          </p:cNvPr>
          <p:cNvSpPr txBox="1">
            <a:spLocks/>
          </p:cNvSpPr>
          <p:nvPr userDrawn="1"/>
        </p:nvSpPr>
        <p:spPr>
          <a:xfrm>
            <a:off x="838201"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A414-2E57-E141-944D-0E383832F5B5}" type="datetime1">
              <a:rPr lang="en-US" smtClean="0"/>
              <a:pPr/>
              <a:t>6/16/2023</a:t>
            </a:fld>
            <a:endParaRPr lang="en-US" dirty="0"/>
          </a:p>
        </p:txBody>
      </p:sp>
      <p:sp>
        <p:nvSpPr>
          <p:cNvPr id="11" name="Slide Number Placeholder 5">
            <a:extLst>
              <a:ext uri="{FF2B5EF4-FFF2-40B4-BE49-F238E27FC236}">
                <a16:creationId xmlns:a16="http://schemas.microsoft.com/office/drawing/2014/main" id="{FBE463CF-D589-5343-9B25-534697E39CF9}"/>
              </a:ext>
            </a:extLst>
          </p:cNvPr>
          <p:cNvSpPr txBox="1">
            <a:spLocks/>
          </p:cNvSpPr>
          <p:nvPr userDrawn="1"/>
        </p:nvSpPr>
        <p:spPr>
          <a:xfrm>
            <a:off x="8763002"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81F0205-19D0-7E4A-9ED8-815C205B56F5}" type="slidenum">
              <a:rPr lang="en-US" smtClean="0"/>
              <a:pPr algn="r"/>
              <a:t>‹#›</a:t>
            </a:fld>
            <a:endParaRPr lang="en-US" dirty="0"/>
          </a:p>
        </p:txBody>
      </p:sp>
      <p:sp>
        <p:nvSpPr>
          <p:cNvPr id="12" name="Footer Placeholder 2"/>
          <p:cNvSpPr txBox="1">
            <a:spLocks/>
          </p:cNvSpPr>
          <p:nvPr userDrawn="1"/>
        </p:nvSpPr>
        <p:spPr>
          <a:xfrm>
            <a:off x="3581401" y="6451940"/>
            <a:ext cx="50413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Prepared by Care Transformation Collaborative of RI</a:t>
            </a:r>
          </a:p>
        </p:txBody>
      </p:sp>
    </p:spTree>
    <p:extLst>
      <p:ext uri="{BB962C8B-B14F-4D97-AF65-F5344CB8AC3E}">
        <p14:creationId xmlns:p14="http://schemas.microsoft.com/office/powerpoint/2010/main" val="220901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7" r:id="rId10"/>
  </p:sldLayoutIdLst>
  <p:hf hdr="0" ftr="0" dt="0"/>
  <p:txStyles>
    <p:title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p:titleStyle>
    <p:body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chemeClr val="tx1"/>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chemeClr val="tx1"/>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84" rtl="0" eaLnBrk="1" latinLnBrk="0" hangingPunct="1">
        <a:defRPr sz="1801" kern="1200">
          <a:solidFill>
            <a:schemeClr val="tx1"/>
          </a:solidFill>
          <a:latin typeface="+mn-lt"/>
          <a:ea typeface="+mn-ea"/>
          <a:cs typeface="+mn-cs"/>
        </a:defRPr>
      </a:lvl1pPr>
      <a:lvl2pPr marL="457241" algn="l" defTabSz="914484" rtl="0" eaLnBrk="1" latinLnBrk="0" hangingPunct="1">
        <a:defRPr sz="1801" kern="1200">
          <a:solidFill>
            <a:schemeClr val="tx1"/>
          </a:solidFill>
          <a:latin typeface="+mn-lt"/>
          <a:ea typeface="+mn-ea"/>
          <a:cs typeface="+mn-cs"/>
        </a:defRPr>
      </a:lvl2pPr>
      <a:lvl3pPr marL="914484" algn="l" defTabSz="914484" rtl="0" eaLnBrk="1" latinLnBrk="0" hangingPunct="1">
        <a:defRPr sz="1801" kern="1200">
          <a:solidFill>
            <a:schemeClr val="tx1"/>
          </a:solidFill>
          <a:latin typeface="+mn-lt"/>
          <a:ea typeface="+mn-ea"/>
          <a:cs typeface="+mn-cs"/>
        </a:defRPr>
      </a:lvl3pPr>
      <a:lvl4pPr marL="1371725" algn="l" defTabSz="914484" rtl="0" eaLnBrk="1" latinLnBrk="0" hangingPunct="1">
        <a:defRPr sz="1801" kern="1200">
          <a:solidFill>
            <a:schemeClr val="tx1"/>
          </a:solidFill>
          <a:latin typeface="+mn-lt"/>
          <a:ea typeface="+mn-ea"/>
          <a:cs typeface="+mn-cs"/>
        </a:defRPr>
      </a:lvl4pPr>
      <a:lvl5pPr marL="1828966" algn="l" defTabSz="914484" rtl="0" eaLnBrk="1" latinLnBrk="0" hangingPunct="1">
        <a:defRPr sz="1801" kern="1200">
          <a:solidFill>
            <a:schemeClr val="tx1"/>
          </a:solidFill>
          <a:latin typeface="+mn-lt"/>
          <a:ea typeface="+mn-ea"/>
          <a:cs typeface="+mn-cs"/>
        </a:defRPr>
      </a:lvl5pPr>
      <a:lvl6pPr marL="2286209" algn="l" defTabSz="914484" rtl="0" eaLnBrk="1" latinLnBrk="0" hangingPunct="1">
        <a:defRPr sz="1801" kern="1200">
          <a:solidFill>
            <a:schemeClr val="tx1"/>
          </a:solidFill>
          <a:latin typeface="+mn-lt"/>
          <a:ea typeface="+mn-ea"/>
          <a:cs typeface="+mn-cs"/>
        </a:defRPr>
      </a:lvl6pPr>
      <a:lvl7pPr marL="2743449" algn="l" defTabSz="914484" rtl="0" eaLnBrk="1" latinLnBrk="0" hangingPunct="1">
        <a:defRPr sz="1801" kern="1200">
          <a:solidFill>
            <a:schemeClr val="tx1"/>
          </a:solidFill>
          <a:latin typeface="+mn-lt"/>
          <a:ea typeface="+mn-ea"/>
          <a:cs typeface="+mn-cs"/>
        </a:defRPr>
      </a:lvl7pPr>
      <a:lvl8pPr marL="3200692" algn="l" defTabSz="914484" rtl="0" eaLnBrk="1" latinLnBrk="0" hangingPunct="1">
        <a:defRPr sz="1801" kern="1200">
          <a:solidFill>
            <a:schemeClr val="tx1"/>
          </a:solidFill>
          <a:latin typeface="+mn-lt"/>
          <a:ea typeface="+mn-ea"/>
          <a:cs typeface="+mn-cs"/>
        </a:defRPr>
      </a:lvl8pPr>
      <a:lvl9pPr marL="3657933" algn="l" defTabSz="914484"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306312"/>
            <a:ext cx="12192000" cy="90593"/>
          </a:xfrm>
          <a:custGeom>
            <a:avLst/>
            <a:gdLst/>
            <a:ahLst/>
            <a:cxnLst/>
            <a:rect l="l" t="t" r="r" b="b"/>
            <a:pathLst>
              <a:path w="18288000" h="135890">
                <a:moveTo>
                  <a:pt x="0" y="135635"/>
                </a:moveTo>
                <a:lnTo>
                  <a:pt x="18288000" y="135635"/>
                </a:lnTo>
                <a:lnTo>
                  <a:pt x="18288000" y="0"/>
                </a:lnTo>
                <a:lnTo>
                  <a:pt x="0" y="0"/>
                </a:lnTo>
                <a:lnTo>
                  <a:pt x="0" y="135635"/>
                </a:lnTo>
                <a:close/>
              </a:path>
            </a:pathLst>
          </a:custGeom>
          <a:solidFill>
            <a:srgbClr val="00AFEF"/>
          </a:solidFill>
        </p:spPr>
        <p:txBody>
          <a:bodyPr wrap="square" lIns="0" tIns="0" rIns="0" bIns="0" rtlCol="0"/>
          <a:lstStyle/>
          <a:p>
            <a:endParaRPr sz="1200"/>
          </a:p>
        </p:txBody>
      </p:sp>
      <p:sp>
        <p:nvSpPr>
          <p:cNvPr id="17" name="bg object 17"/>
          <p:cNvSpPr/>
          <p:nvPr/>
        </p:nvSpPr>
        <p:spPr>
          <a:xfrm>
            <a:off x="0" y="6396736"/>
            <a:ext cx="12192000" cy="461433"/>
          </a:xfrm>
          <a:custGeom>
            <a:avLst/>
            <a:gdLst/>
            <a:ahLst/>
            <a:cxnLst/>
            <a:rect l="l" t="t" r="r" b="b"/>
            <a:pathLst>
              <a:path w="18288000" h="692150">
                <a:moveTo>
                  <a:pt x="18288000" y="0"/>
                </a:moveTo>
                <a:lnTo>
                  <a:pt x="0" y="0"/>
                </a:lnTo>
                <a:lnTo>
                  <a:pt x="0" y="691895"/>
                </a:lnTo>
                <a:lnTo>
                  <a:pt x="18288000" y="691895"/>
                </a:lnTo>
                <a:lnTo>
                  <a:pt x="18288000" y="0"/>
                </a:lnTo>
                <a:close/>
              </a:path>
            </a:pathLst>
          </a:custGeom>
          <a:solidFill>
            <a:srgbClr val="006FC0"/>
          </a:solidFill>
        </p:spPr>
        <p:txBody>
          <a:bodyPr wrap="square" lIns="0" tIns="0" rIns="0" bIns="0" rtlCol="0"/>
          <a:lstStyle/>
          <a:p>
            <a:endParaRPr sz="1200"/>
          </a:p>
        </p:txBody>
      </p:sp>
      <p:pic>
        <p:nvPicPr>
          <p:cNvPr id="18" name="bg object 18"/>
          <p:cNvPicPr/>
          <p:nvPr/>
        </p:nvPicPr>
        <p:blipFill>
          <a:blip r:embed="rId7" cstate="print"/>
          <a:stretch>
            <a:fillRect/>
          </a:stretch>
        </p:blipFill>
        <p:spPr>
          <a:xfrm>
            <a:off x="9608820" y="130048"/>
            <a:ext cx="2438400" cy="677671"/>
          </a:xfrm>
          <a:prstGeom prst="rect">
            <a:avLst/>
          </a:prstGeom>
        </p:spPr>
      </p:pic>
      <p:sp>
        <p:nvSpPr>
          <p:cNvPr id="2" name="Holder 2"/>
          <p:cNvSpPr>
            <a:spLocks noGrp="1"/>
          </p:cNvSpPr>
          <p:nvPr>
            <p:ph type="title"/>
          </p:nvPr>
        </p:nvSpPr>
        <p:spPr>
          <a:xfrm>
            <a:off x="188298" y="642112"/>
            <a:ext cx="9108440" cy="861774"/>
          </a:xfrm>
          <a:prstGeom prst="rect">
            <a:avLst/>
          </a:prstGeom>
        </p:spPr>
        <p:txBody>
          <a:bodyPr wrap="square" lIns="0" tIns="0" rIns="0" bIns="0">
            <a:spAutoFit/>
          </a:bodyPr>
          <a:lstStyle>
            <a:lvl1pPr>
              <a:defRPr sz="5600" b="1" i="0">
                <a:solidFill>
                  <a:srgbClr val="006FC0"/>
                </a:solidFill>
                <a:latin typeface="Tahoma"/>
                <a:cs typeface="Tahoma"/>
              </a:defRPr>
            </a:lvl1pPr>
          </a:lstStyle>
          <a:p>
            <a:endParaRPr/>
          </a:p>
        </p:txBody>
      </p:sp>
      <p:sp>
        <p:nvSpPr>
          <p:cNvPr id="3" name="Holder 3"/>
          <p:cNvSpPr>
            <a:spLocks noGrp="1"/>
          </p:cNvSpPr>
          <p:nvPr>
            <p:ph type="body" idx="1"/>
          </p:nvPr>
        </p:nvSpPr>
        <p:spPr>
          <a:xfrm>
            <a:off x="890693" y="1835370"/>
            <a:ext cx="9107170" cy="677108"/>
          </a:xfrm>
          <a:prstGeom prst="rect">
            <a:avLst/>
          </a:prstGeom>
        </p:spPr>
        <p:txBody>
          <a:bodyPr wrap="square" lIns="0" tIns="0" rIns="0" bIns="0">
            <a:spAutoFit/>
          </a:bodyPr>
          <a:lstStyle>
            <a:lvl1pPr>
              <a:defRPr sz="4400" b="0" i="0">
                <a:solidFill>
                  <a:schemeClr val="tx1"/>
                </a:solidFill>
                <a:latin typeface="Tahoma"/>
                <a:cs typeface="Tahoma"/>
              </a:defRPr>
            </a:lvl1pPr>
          </a:lstStyle>
          <a:p>
            <a:endParaRPr/>
          </a:p>
        </p:txBody>
      </p:sp>
      <p:sp>
        <p:nvSpPr>
          <p:cNvPr id="4" name="Holder 4"/>
          <p:cNvSpPr>
            <a:spLocks noGrp="1"/>
          </p:cNvSpPr>
          <p:nvPr>
            <p:ph type="ftr" sz="quarter" idx="5"/>
          </p:nvPr>
        </p:nvSpPr>
        <p:spPr>
          <a:xfrm>
            <a:off x="3634063" y="6457533"/>
            <a:ext cx="3434080" cy="184666"/>
          </a:xfrm>
          <a:prstGeom prst="rect">
            <a:avLst/>
          </a:prstGeom>
        </p:spPr>
        <p:txBody>
          <a:bodyPr wrap="square" lIns="0" tIns="0" rIns="0" bIns="0">
            <a:spAutoFit/>
          </a:bodyPr>
          <a:lstStyle>
            <a:lvl1pPr>
              <a:defRPr sz="1200" b="0" i="0">
                <a:solidFill>
                  <a:schemeClr val="bg1"/>
                </a:solidFill>
                <a:latin typeface="Tahoma"/>
                <a:cs typeface="Tahoma"/>
              </a:defRPr>
            </a:lvl1pPr>
          </a:lstStyle>
          <a:p>
            <a:pPr marL="8467">
              <a:spcBef>
                <a:spcPts val="147"/>
              </a:spcBef>
            </a:pPr>
            <a:r>
              <a:rPr lang="en-US"/>
              <a:t>Prepared</a:t>
            </a:r>
            <a:r>
              <a:rPr lang="en-US" spc="-103"/>
              <a:t> </a:t>
            </a:r>
            <a:r>
              <a:rPr lang="en-US"/>
              <a:t>by</a:t>
            </a:r>
            <a:r>
              <a:rPr lang="en-US" spc="-117"/>
              <a:t> </a:t>
            </a:r>
            <a:r>
              <a:rPr lang="en-US"/>
              <a:t>Care</a:t>
            </a:r>
            <a:r>
              <a:rPr lang="en-US" spc="-110"/>
              <a:t> </a:t>
            </a:r>
            <a:r>
              <a:rPr lang="en-US" spc="-7"/>
              <a:t>Transformation</a:t>
            </a:r>
            <a:r>
              <a:rPr lang="en-US" spc="-103"/>
              <a:t> </a:t>
            </a:r>
            <a:r>
              <a:rPr lang="en-US" spc="-13"/>
              <a:t>Collaborative</a:t>
            </a:r>
            <a:r>
              <a:rPr lang="en-US" spc="-117"/>
              <a:t> </a:t>
            </a:r>
            <a:r>
              <a:rPr lang="en-US"/>
              <a:t>of</a:t>
            </a:r>
            <a:r>
              <a:rPr lang="en-US" spc="-117"/>
              <a:t> </a:t>
            </a:r>
            <a:r>
              <a:rPr lang="en-US" spc="-17"/>
              <a:t>RI</a:t>
            </a:r>
            <a:endParaRPr lang="en-US" spc="-17"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6/16/2023</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7663692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Lst>
  <p:txStyles>
    <p:titleStyle>
      <a:lvl1pPr>
        <a:defRPr>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4F952F-5EBD-B441-98F8-D43B76A30678}"/>
              </a:ext>
            </a:extLst>
          </p:cNvPr>
          <p:cNvSpPr>
            <a:spLocks noGrp="1"/>
          </p:cNvSpPr>
          <p:nvPr>
            <p:ph type="title"/>
          </p:nvPr>
        </p:nvSpPr>
        <p:spPr>
          <a:xfrm>
            <a:off x="838200" y="641684"/>
            <a:ext cx="10515601" cy="10490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881CA2F-EAC7-514E-9EB6-8FA6917AA980}"/>
              </a:ext>
            </a:extLst>
          </p:cNvPr>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FEB6A-119A-4D49-B591-91D20A88E121}"/>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1">
                <a:solidFill>
                  <a:schemeClr val="tx1">
                    <a:tint val="75000"/>
                  </a:schemeClr>
                </a:solidFill>
              </a:defRPr>
            </a:lvl1pPr>
          </a:lstStyle>
          <a:p>
            <a:fld id="{52DBE217-D37F-3B46-A238-743F9246B98D}" type="datetime1">
              <a:rPr lang="en-US" smtClean="0"/>
              <a:t>6/16/2023</a:t>
            </a:fld>
            <a:endParaRPr lang="en-US"/>
          </a:p>
        </p:txBody>
      </p:sp>
      <p:sp>
        <p:nvSpPr>
          <p:cNvPr id="5" name="Footer Placeholder 4">
            <a:extLst>
              <a:ext uri="{FF2B5EF4-FFF2-40B4-BE49-F238E27FC236}">
                <a16:creationId xmlns:a16="http://schemas.microsoft.com/office/drawing/2014/main" id="{B24E5736-0CB6-7643-84E5-931F2AB59E72}"/>
              </a:ext>
            </a:extLst>
          </p:cNvPr>
          <p:cNvSpPr>
            <a:spLocks noGrp="1"/>
          </p:cNvSpPr>
          <p:nvPr>
            <p:ph type="ftr" sz="quarter" idx="3"/>
          </p:nvPr>
        </p:nvSpPr>
        <p:spPr>
          <a:xfrm>
            <a:off x="4038602" y="6356351"/>
            <a:ext cx="4114801" cy="365125"/>
          </a:xfrm>
          <a:prstGeom prst="rect">
            <a:avLst/>
          </a:prstGeom>
        </p:spPr>
        <p:txBody>
          <a:bodyPr vert="horz" lIns="91440" tIns="45720" rIns="91440" bIns="45720" rtlCol="0" anchor="ctr"/>
          <a:lstStyle>
            <a:lvl1pPr algn="ctr">
              <a:defRPr sz="1201">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3C9676-5C45-234F-83F7-F8661B50797B}"/>
              </a:ext>
            </a:extLst>
          </p:cNvPr>
          <p:cNvSpPr>
            <a:spLocks noGrp="1"/>
          </p:cNvSpPr>
          <p:nvPr>
            <p:ph type="sldNum" sz="quarter" idx="4"/>
          </p:nvPr>
        </p:nvSpPr>
        <p:spPr>
          <a:xfrm>
            <a:off x="8610602" y="6356351"/>
            <a:ext cx="2743200" cy="365125"/>
          </a:xfrm>
          <a:prstGeom prst="rect">
            <a:avLst/>
          </a:prstGeom>
        </p:spPr>
        <p:txBody>
          <a:bodyPr vert="horz" lIns="91440" tIns="45720" rIns="91440" bIns="45720" rtlCol="0" anchor="ctr"/>
          <a:lstStyle>
            <a:lvl1pPr algn="r">
              <a:defRPr sz="1201">
                <a:solidFill>
                  <a:schemeClr val="tx1">
                    <a:tint val="75000"/>
                  </a:schemeClr>
                </a:solidFill>
              </a:defRPr>
            </a:lvl1pPr>
          </a:lstStyle>
          <a:p>
            <a:fld id="{F81F0205-19D0-7E4A-9ED8-815C205B56F5}" type="slidenum">
              <a:rPr lang="en-US" smtClean="0"/>
              <a:t>‹#›</a:t>
            </a:fld>
            <a:endParaRPr lang="en-US"/>
          </a:p>
        </p:txBody>
      </p:sp>
      <p:pic>
        <p:nvPicPr>
          <p:cNvPr id="7"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12"/>
          <a:stretch>
            <a:fillRect/>
          </a:stretch>
        </p:blipFill>
        <p:spPr>
          <a:xfrm>
            <a:off x="9608718" y="130147"/>
            <a:ext cx="2438400" cy="677333"/>
          </a:xfrm>
          <a:prstGeom prst="rect">
            <a:avLst/>
          </a:prstGeom>
        </p:spPr>
      </p:pic>
      <p:cxnSp>
        <p:nvCxnSpPr>
          <p:cNvPr id="8" name="Straight Connector 7">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50FD2E4-E973-8545-837D-308335615927}"/>
              </a:ext>
            </a:extLst>
          </p:cNvPr>
          <p:cNvSpPr/>
          <p:nvPr userDrawn="1"/>
        </p:nvSpPr>
        <p:spPr>
          <a:xfrm>
            <a:off x="0" y="6311899"/>
            <a:ext cx="12192000" cy="546101"/>
          </a:xfrm>
          <a:prstGeom prst="rect">
            <a:avLst/>
          </a:prstGeom>
          <a:solidFill>
            <a:srgbClr val="2097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64E323F0-759C-C749-AA22-883B54398341}"/>
              </a:ext>
            </a:extLst>
          </p:cNvPr>
          <p:cNvSpPr txBox="1">
            <a:spLocks/>
          </p:cNvSpPr>
          <p:nvPr userDrawn="1"/>
        </p:nvSpPr>
        <p:spPr>
          <a:xfrm>
            <a:off x="838201" y="6396911"/>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A414-2E57-E141-944D-0E383832F5B5}" type="datetime1">
              <a:rPr lang="en-US" smtClean="0"/>
              <a:pPr/>
              <a:t>6/16/2023</a:t>
            </a:fld>
            <a:endParaRPr lang="en-US" dirty="0"/>
          </a:p>
        </p:txBody>
      </p:sp>
      <p:sp>
        <p:nvSpPr>
          <p:cNvPr id="11" name="Slide Number Placeholder 5">
            <a:extLst>
              <a:ext uri="{FF2B5EF4-FFF2-40B4-BE49-F238E27FC236}">
                <a16:creationId xmlns:a16="http://schemas.microsoft.com/office/drawing/2014/main" id="{FBE463CF-D589-5343-9B25-534697E39CF9}"/>
              </a:ext>
            </a:extLst>
          </p:cNvPr>
          <p:cNvSpPr txBox="1">
            <a:spLocks/>
          </p:cNvSpPr>
          <p:nvPr userDrawn="1"/>
        </p:nvSpPr>
        <p:spPr>
          <a:xfrm>
            <a:off x="8763002" y="6396911"/>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81F0205-19D0-7E4A-9ED8-815C205B56F5}" type="slidenum">
              <a:rPr lang="en-US" smtClean="0"/>
              <a:pPr algn="r"/>
              <a:t>‹#›</a:t>
            </a:fld>
            <a:endParaRPr lang="en-US" dirty="0"/>
          </a:p>
        </p:txBody>
      </p:sp>
      <p:sp>
        <p:nvSpPr>
          <p:cNvPr id="12" name="Footer Placeholder 2"/>
          <p:cNvSpPr txBox="1">
            <a:spLocks/>
          </p:cNvSpPr>
          <p:nvPr userDrawn="1"/>
        </p:nvSpPr>
        <p:spPr>
          <a:xfrm>
            <a:off x="3537203" y="6416856"/>
            <a:ext cx="511759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Prepared by Care Transformation Collaborative of RI</a:t>
            </a:r>
          </a:p>
        </p:txBody>
      </p:sp>
    </p:spTree>
    <p:extLst>
      <p:ext uri="{BB962C8B-B14F-4D97-AF65-F5344CB8AC3E}">
        <p14:creationId xmlns:p14="http://schemas.microsoft.com/office/powerpoint/2010/main" val="143639324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hf hdr="0" ftr="0" dt="0"/>
  <p:txStyles>
    <p:title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p:titleStyle>
    <p:body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chemeClr val="tx1"/>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chemeClr val="tx1"/>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84" rtl="0" eaLnBrk="1" latinLnBrk="0" hangingPunct="1">
        <a:defRPr sz="1801" kern="1200">
          <a:solidFill>
            <a:schemeClr val="tx1"/>
          </a:solidFill>
          <a:latin typeface="+mn-lt"/>
          <a:ea typeface="+mn-ea"/>
          <a:cs typeface="+mn-cs"/>
        </a:defRPr>
      </a:lvl1pPr>
      <a:lvl2pPr marL="457241" algn="l" defTabSz="914484" rtl="0" eaLnBrk="1" latinLnBrk="0" hangingPunct="1">
        <a:defRPr sz="1801" kern="1200">
          <a:solidFill>
            <a:schemeClr val="tx1"/>
          </a:solidFill>
          <a:latin typeface="+mn-lt"/>
          <a:ea typeface="+mn-ea"/>
          <a:cs typeface="+mn-cs"/>
        </a:defRPr>
      </a:lvl2pPr>
      <a:lvl3pPr marL="914484" algn="l" defTabSz="914484" rtl="0" eaLnBrk="1" latinLnBrk="0" hangingPunct="1">
        <a:defRPr sz="1801" kern="1200">
          <a:solidFill>
            <a:schemeClr val="tx1"/>
          </a:solidFill>
          <a:latin typeface="+mn-lt"/>
          <a:ea typeface="+mn-ea"/>
          <a:cs typeface="+mn-cs"/>
        </a:defRPr>
      </a:lvl3pPr>
      <a:lvl4pPr marL="1371725" algn="l" defTabSz="914484" rtl="0" eaLnBrk="1" latinLnBrk="0" hangingPunct="1">
        <a:defRPr sz="1801" kern="1200">
          <a:solidFill>
            <a:schemeClr val="tx1"/>
          </a:solidFill>
          <a:latin typeface="+mn-lt"/>
          <a:ea typeface="+mn-ea"/>
          <a:cs typeface="+mn-cs"/>
        </a:defRPr>
      </a:lvl4pPr>
      <a:lvl5pPr marL="1828966" algn="l" defTabSz="914484" rtl="0" eaLnBrk="1" latinLnBrk="0" hangingPunct="1">
        <a:defRPr sz="1801" kern="1200">
          <a:solidFill>
            <a:schemeClr val="tx1"/>
          </a:solidFill>
          <a:latin typeface="+mn-lt"/>
          <a:ea typeface="+mn-ea"/>
          <a:cs typeface="+mn-cs"/>
        </a:defRPr>
      </a:lvl5pPr>
      <a:lvl6pPr marL="2286209" algn="l" defTabSz="914484" rtl="0" eaLnBrk="1" latinLnBrk="0" hangingPunct="1">
        <a:defRPr sz="1801" kern="1200">
          <a:solidFill>
            <a:schemeClr val="tx1"/>
          </a:solidFill>
          <a:latin typeface="+mn-lt"/>
          <a:ea typeface="+mn-ea"/>
          <a:cs typeface="+mn-cs"/>
        </a:defRPr>
      </a:lvl6pPr>
      <a:lvl7pPr marL="2743449" algn="l" defTabSz="914484" rtl="0" eaLnBrk="1" latinLnBrk="0" hangingPunct="1">
        <a:defRPr sz="1801" kern="1200">
          <a:solidFill>
            <a:schemeClr val="tx1"/>
          </a:solidFill>
          <a:latin typeface="+mn-lt"/>
          <a:ea typeface="+mn-ea"/>
          <a:cs typeface="+mn-cs"/>
        </a:defRPr>
      </a:lvl7pPr>
      <a:lvl8pPr marL="3200692" algn="l" defTabSz="914484" rtl="0" eaLnBrk="1" latinLnBrk="0" hangingPunct="1">
        <a:defRPr sz="1801" kern="1200">
          <a:solidFill>
            <a:schemeClr val="tx1"/>
          </a:solidFill>
          <a:latin typeface="+mn-lt"/>
          <a:ea typeface="+mn-ea"/>
          <a:cs typeface="+mn-cs"/>
        </a:defRPr>
      </a:lvl8pPr>
      <a:lvl9pPr marL="3657933" algn="l" defTabSz="91448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6.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page2image1772256">
            <a:extLst>
              <a:ext uri="{FF2B5EF4-FFF2-40B4-BE49-F238E27FC236}">
                <a16:creationId xmlns:a16="http://schemas.microsoft.com/office/drawing/2014/main" id="{C59CFEF4-1581-8F47-BE67-0A7D86381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4432" y="1236439"/>
            <a:ext cx="1137008" cy="597411"/>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3">
            <a:extLst>
              <a:ext uri="{FF2B5EF4-FFF2-40B4-BE49-F238E27FC236}">
                <a16:creationId xmlns:a16="http://schemas.microsoft.com/office/drawing/2014/main" id="{5F761B70-A52D-114D-8F06-1A961DBD51FA}"/>
              </a:ext>
            </a:extLst>
          </p:cNvPr>
          <p:cNvSpPr txBox="1">
            <a:spLocks noGrp="1"/>
          </p:cNvSpPr>
          <p:nvPr>
            <p:ph type="ctrTitle"/>
          </p:nvPr>
        </p:nvSpPr>
        <p:spPr>
          <a:xfrm>
            <a:off x="627787" y="2389583"/>
            <a:ext cx="10945906" cy="1318732"/>
          </a:xfrm>
          <a:prstGeom prst="rect">
            <a:avLst/>
          </a:prstGeom>
        </p:spPr>
        <p:txBody>
          <a:bodyPr vert="horz" wrap="square" lIns="0" tIns="16356" rIns="0" bIns="0" rtlCol="0">
            <a:spAutoFit/>
          </a:bodyPr>
          <a:lstStyle/>
          <a:p>
            <a:pPr marL="13085" algn="ctr">
              <a:spcBef>
                <a:spcPts val="129"/>
              </a:spcBef>
            </a:pPr>
            <a:r>
              <a:rPr lang="en-US" sz="4000" dirty="0"/>
              <a:t>Pediatric Weight Management ECHO</a:t>
            </a:r>
            <a:r>
              <a:rPr lang="en-US" sz="4000" baseline="30000" dirty="0"/>
              <a:t>®</a:t>
            </a:r>
            <a:br>
              <a:rPr lang="en-US" sz="4000" baseline="30000" dirty="0"/>
            </a:br>
            <a:r>
              <a:rPr lang="en-US" sz="4000" dirty="0"/>
              <a:t>Session Topic: </a:t>
            </a:r>
            <a:r>
              <a:rPr lang="en-US" dirty="0"/>
              <a:t> </a:t>
            </a:r>
            <a:endParaRPr sz="3606" dirty="0"/>
          </a:p>
        </p:txBody>
      </p:sp>
      <p:sp>
        <p:nvSpPr>
          <p:cNvPr id="7" name="TextBox 6">
            <a:extLst>
              <a:ext uri="{FF2B5EF4-FFF2-40B4-BE49-F238E27FC236}">
                <a16:creationId xmlns:a16="http://schemas.microsoft.com/office/drawing/2014/main" id="{E3B04447-06AE-204F-BE68-D8636351381C}"/>
              </a:ext>
            </a:extLst>
          </p:cNvPr>
          <p:cNvSpPr txBox="1"/>
          <p:nvPr/>
        </p:nvSpPr>
        <p:spPr>
          <a:xfrm>
            <a:off x="3939221" y="3734768"/>
            <a:ext cx="5425495" cy="1015663"/>
          </a:xfrm>
          <a:prstGeom prst="rect">
            <a:avLst/>
          </a:prstGeom>
          <a:noFill/>
        </p:spPr>
        <p:txBody>
          <a:bodyPr wrap="square" rtlCol="0">
            <a:spAutoFit/>
          </a:bodyPr>
          <a:lstStyle/>
          <a:p>
            <a:pPr algn="l" rtl="0"/>
            <a:r>
              <a:rPr lang="en-US" sz="3000" dirty="0">
                <a:solidFill>
                  <a:schemeClr val="accent6">
                    <a:lumMod val="50000"/>
                  </a:schemeClr>
                </a:solidFill>
              </a:rPr>
              <a:t>Presenter(s): Jenny Warnick, PhD</a:t>
            </a:r>
          </a:p>
          <a:p>
            <a:pPr algn="l" rtl="0"/>
            <a:r>
              <a:rPr lang="en-US" sz="3000" dirty="0">
                <a:solidFill>
                  <a:schemeClr val="accent6">
                    <a:lumMod val="50000"/>
                  </a:schemeClr>
                </a:solidFill>
              </a:rPr>
              <a:t>Date: June 15, 2023</a:t>
            </a:r>
          </a:p>
        </p:txBody>
      </p:sp>
      <p:sp>
        <p:nvSpPr>
          <p:cNvPr id="8" name="TextBox 7">
            <a:extLst>
              <a:ext uri="{FF2B5EF4-FFF2-40B4-BE49-F238E27FC236}">
                <a16:creationId xmlns:a16="http://schemas.microsoft.com/office/drawing/2014/main" id="{E90606BF-3951-4E45-BC19-EAE1170EC213}"/>
              </a:ext>
            </a:extLst>
          </p:cNvPr>
          <p:cNvSpPr txBox="1"/>
          <p:nvPr/>
        </p:nvSpPr>
        <p:spPr>
          <a:xfrm>
            <a:off x="2367645" y="4776884"/>
            <a:ext cx="7466189" cy="830997"/>
          </a:xfrm>
          <a:prstGeom prst="rect">
            <a:avLst/>
          </a:prstGeom>
          <a:noFill/>
        </p:spPr>
        <p:txBody>
          <a:bodyPr wrap="square" rtlCol="0">
            <a:spAutoFit/>
          </a:bodyPr>
          <a:lstStyle/>
          <a:p>
            <a:pPr algn="l" rtl="0"/>
            <a:r>
              <a:rPr lang="en-US" sz="1600" i="1" kern="1200" dirty="0">
                <a:solidFill>
                  <a:schemeClr val="accent6">
                    <a:lumMod val="50000"/>
                  </a:schemeClr>
                </a:solidFill>
              </a:rPr>
              <a:t>PLEASE NOTE: Project ECHO case consultations do not create or otherwise establish a provider-patient relationship between any clinician and any patient whose case is being presented in a project ECHO setting</a:t>
            </a:r>
          </a:p>
        </p:txBody>
      </p:sp>
    </p:spTree>
    <p:extLst>
      <p:ext uri="{BB962C8B-B14F-4D97-AF65-F5344CB8AC3E}">
        <p14:creationId xmlns:p14="http://schemas.microsoft.com/office/powerpoint/2010/main" val="2208498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9853A-D5B5-2A2B-6477-FC09D0E36232}"/>
              </a:ext>
            </a:extLst>
          </p:cNvPr>
          <p:cNvSpPr>
            <a:spLocks noGrp="1"/>
          </p:cNvSpPr>
          <p:nvPr>
            <p:ph type="title"/>
          </p:nvPr>
        </p:nvSpPr>
        <p:spPr/>
        <p:txBody>
          <a:bodyPr/>
          <a:lstStyle/>
          <a:p>
            <a:r>
              <a:rPr lang="en-US" dirty="0"/>
              <a:t>Self-Monitoring Methods</a:t>
            </a:r>
          </a:p>
        </p:txBody>
      </p:sp>
      <p:sp>
        <p:nvSpPr>
          <p:cNvPr id="3" name="Content Placeholder 2">
            <a:extLst>
              <a:ext uri="{FF2B5EF4-FFF2-40B4-BE49-F238E27FC236}">
                <a16:creationId xmlns:a16="http://schemas.microsoft.com/office/drawing/2014/main" id="{7A19FB19-B837-5A0B-9CD0-2B6683797414}"/>
              </a:ext>
            </a:extLst>
          </p:cNvPr>
          <p:cNvSpPr>
            <a:spLocks noGrp="1"/>
          </p:cNvSpPr>
          <p:nvPr>
            <p:ph idx="1"/>
          </p:nvPr>
        </p:nvSpPr>
        <p:spPr/>
        <p:txBody>
          <a:bodyPr/>
          <a:lstStyle/>
          <a:p>
            <a:r>
              <a:rPr lang="en-US" dirty="0"/>
              <a:t>What is the best way to self-monitor (e.g., app, paper diary)?</a:t>
            </a:r>
          </a:p>
          <a:p>
            <a:r>
              <a:rPr lang="en-US" dirty="0"/>
              <a:t>What is the best way to monitor specific behaviors (e.g., calories, snacks only, minutes of activity, pedometer, etc.)?</a:t>
            </a:r>
          </a:p>
        </p:txBody>
      </p:sp>
      <p:pic>
        <p:nvPicPr>
          <p:cNvPr id="4" name="Picture 1" descr="page2image1772256">
            <a:extLst>
              <a:ext uri="{FF2B5EF4-FFF2-40B4-BE49-F238E27FC236}">
                <a16:creationId xmlns:a16="http://schemas.microsoft.com/office/drawing/2014/main" id="{D72F2047-93E4-D4F9-D5A4-A53A69752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405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9853A-D5B5-2A2B-6477-FC09D0E36232}"/>
              </a:ext>
            </a:extLst>
          </p:cNvPr>
          <p:cNvSpPr>
            <a:spLocks noGrp="1"/>
          </p:cNvSpPr>
          <p:nvPr>
            <p:ph type="title"/>
          </p:nvPr>
        </p:nvSpPr>
        <p:spPr/>
        <p:txBody>
          <a:bodyPr/>
          <a:lstStyle/>
          <a:p>
            <a:r>
              <a:rPr lang="en-US" dirty="0"/>
              <a:t>Self-Monitoring Methods</a:t>
            </a:r>
          </a:p>
        </p:txBody>
      </p:sp>
      <p:sp>
        <p:nvSpPr>
          <p:cNvPr id="3" name="Content Placeholder 2">
            <a:extLst>
              <a:ext uri="{FF2B5EF4-FFF2-40B4-BE49-F238E27FC236}">
                <a16:creationId xmlns:a16="http://schemas.microsoft.com/office/drawing/2014/main" id="{7A19FB19-B837-5A0B-9CD0-2B6683797414}"/>
              </a:ext>
            </a:extLst>
          </p:cNvPr>
          <p:cNvSpPr>
            <a:spLocks noGrp="1"/>
          </p:cNvSpPr>
          <p:nvPr>
            <p:ph idx="1"/>
          </p:nvPr>
        </p:nvSpPr>
        <p:spPr/>
        <p:txBody>
          <a:bodyPr/>
          <a:lstStyle/>
          <a:p>
            <a:r>
              <a:rPr lang="en-US" dirty="0"/>
              <a:t>What is the best way to self-monitor (e.g., app, paper diary)?</a:t>
            </a:r>
          </a:p>
          <a:p>
            <a:r>
              <a:rPr lang="en-US" dirty="0"/>
              <a:t>What is the best way to monitor specific behaviors (e.g., calories, snacks only, minutes of activity, pedometer, etc.)?</a:t>
            </a:r>
          </a:p>
          <a:p>
            <a:endParaRPr lang="en-US" dirty="0"/>
          </a:p>
          <a:p>
            <a:endParaRPr lang="en-US" dirty="0"/>
          </a:p>
          <a:p>
            <a:pPr marL="0" indent="0">
              <a:buNone/>
            </a:pPr>
            <a:r>
              <a:rPr lang="en-US" dirty="0"/>
              <a:t>Answer = It depends….</a:t>
            </a:r>
          </a:p>
        </p:txBody>
      </p:sp>
      <p:pic>
        <p:nvPicPr>
          <p:cNvPr id="4" name="Picture 1" descr="page2image1772256">
            <a:extLst>
              <a:ext uri="{FF2B5EF4-FFF2-40B4-BE49-F238E27FC236}">
                <a16:creationId xmlns:a16="http://schemas.microsoft.com/office/drawing/2014/main" id="{F46CBE7F-B87C-30CF-E04F-56EE3BD9A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008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endParaRPr sz="1200"/>
          </a:p>
        </p:txBody>
      </p:sp>
      <p:sp>
        <p:nvSpPr>
          <p:cNvPr id="6" name="object 6"/>
          <p:cNvSpPr txBox="1">
            <a:spLocks noGrp="1"/>
          </p:cNvSpPr>
          <p:nvPr>
            <p:ph type="title"/>
          </p:nvPr>
        </p:nvSpPr>
        <p:spPr>
          <a:xfrm>
            <a:off x="663303" y="662087"/>
            <a:ext cx="7010401" cy="685358"/>
          </a:xfrm>
          <a:prstGeom prst="rect">
            <a:avLst/>
          </a:prstGeom>
        </p:spPr>
        <p:txBody>
          <a:bodyPr vert="horz" wrap="square" lIns="0" tIns="8043" rIns="0" bIns="0" rtlCol="0" anchor="ctr">
            <a:spAutoFit/>
          </a:bodyPr>
          <a:lstStyle/>
          <a:p>
            <a:pPr marL="8467">
              <a:lnSpc>
                <a:spcPct val="100000"/>
              </a:lnSpc>
              <a:spcBef>
                <a:spcPts val="63"/>
              </a:spcBef>
            </a:pPr>
            <a:r>
              <a:rPr lang="en-US" spc="-153" dirty="0"/>
              <a:t>Self-Monitoring Methods</a:t>
            </a:r>
            <a:endParaRPr spc="-193" dirty="0"/>
          </a:p>
        </p:txBody>
      </p:sp>
      <p:sp>
        <p:nvSpPr>
          <p:cNvPr id="2" name="Text Placeholder 1"/>
          <p:cNvSpPr>
            <a:spLocks noGrp="1"/>
          </p:cNvSpPr>
          <p:nvPr>
            <p:ph idx="1"/>
          </p:nvPr>
        </p:nvSpPr>
        <p:spPr>
          <a:xfrm>
            <a:off x="663303" y="1470024"/>
            <a:ext cx="10515601" cy="4819015"/>
          </a:xfrm>
        </p:spPr>
        <p:txBody>
          <a:bodyPr>
            <a:normAutofit lnSpcReduction="10000"/>
          </a:bodyPr>
          <a:lstStyle/>
          <a:p>
            <a:pPr marL="0" indent="0">
              <a:buNone/>
            </a:pPr>
            <a:r>
              <a:rPr lang="en-US" b="1" dirty="0"/>
              <a:t>Paper vs. technology</a:t>
            </a:r>
          </a:p>
          <a:p>
            <a:r>
              <a:rPr lang="en-US" dirty="0"/>
              <a:t>Personal preference – may not be what you expect</a:t>
            </a:r>
          </a:p>
          <a:p>
            <a:r>
              <a:rPr lang="en-US" dirty="0"/>
              <a:t>Research inconsistent</a:t>
            </a:r>
          </a:p>
          <a:p>
            <a:pPr lvl="1"/>
            <a:r>
              <a:rPr lang="en-US" dirty="0"/>
              <a:t>In adult studies, effect is equivalent </a:t>
            </a:r>
            <a:r>
              <a:rPr lang="en-US" sz="2000" dirty="0"/>
              <a:t>(Wang et al., 2018)</a:t>
            </a:r>
          </a:p>
          <a:p>
            <a:pPr lvl="1"/>
            <a:r>
              <a:rPr lang="en-US" dirty="0"/>
              <a:t>More research needed in child studies </a:t>
            </a:r>
            <a:r>
              <a:rPr lang="en-US" sz="2000" dirty="0"/>
              <a:t>(Darling et al., 2017; Turner et al., 2015)</a:t>
            </a:r>
          </a:p>
          <a:p>
            <a:pPr lvl="2"/>
            <a:r>
              <a:rPr lang="en-US" dirty="0"/>
              <a:t>Small-medium, non-significant effect of PA monitoring via mHealth</a:t>
            </a:r>
          </a:p>
          <a:p>
            <a:pPr lvl="2"/>
            <a:r>
              <a:rPr lang="en-US" dirty="0"/>
              <a:t>Small significant effect on diet monitoring via mHealth</a:t>
            </a:r>
          </a:p>
          <a:p>
            <a:r>
              <a:rPr lang="en-US" dirty="0"/>
              <a:t>Barriers mHealth self-monitoring for to pediatric patients</a:t>
            </a:r>
          </a:p>
          <a:p>
            <a:pPr lvl="1"/>
            <a:r>
              <a:rPr lang="en-US" dirty="0"/>
              <a:t>Age to use some apps</a:t>
            </a:r>
          </a:p>
          <a:p>
            <a:pPr lvl="1"/>
            <a:r>
              <a:rPr lang="en-US" dirty="0"/>
              <a:t>Access mobile technology</a:t>
            </a:r>
          </a:p>
          <a:p>
            <a:pPr lvl="1"/>
            <a:r>
              <a:rPr lang="en-US" dirty="0"/>
              <a:t>Ability to understand data output</a:t>
            </a:r>
          </a:p>
          <a:p>
            <a:pPr lvl="1"/>
            <a:r>
              <a:rPr lang="en-US" dirty="0"/>
              <a:t>Privacy and safety concerns (i.e., messaging)</a:t>
            </a:r>
          </a:p>
          <a:p>
            <a:pPr lvl="3"/>
            <a:endParaRPr lang="en-US" dirty="0"/>
          </a:p>
          <a:p>
            <a:pPr lvl="3"/>
            <a:endParaRPr lang="en-US" dirty="0"/>
          </a:p>
          <a:p>
            <a:pPr lvl="2"/>
            <a:endParaRPr lang="en-US" dirty="0"/>
          </a:p>
        </p:txBody>
      </p:sp>
      <p:pic>
        <p:nvPicPr>
          <p:cNvPr id="9"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51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84F6-2116-3720-47B4-B354B7594F21}"/>
              </a:ext>
            </a:extLst>
          </p:cNvPr>
          <p:cNvSpPr>
            <a:spLocks noGrp="1"/>
          </p:cNvSpPr>
          <p:nvPr>
            <p:ph type="title"/>
          </p:nvPr>
        </p:nvSpPr>
        <p:spPr/>
        <p:txBody>
          <a:bodyPr/>
          <a:lstStyle/>
          <a:p>
            <a:r>
              <a:rPr lang="en-US" dirty="0"/>
              <a:t>Self-Monitoring Methods	</a:t>
            </a:r>
          </a:p>
        </p:txBody>
      </p:sp>
      <p:sp>
        <p:nvSpPr>
          <p:cNvPr id="6" name="Content Placeholder 5">
            <a:extLst>
              <a:ext uri="{FF2B5EF4-FFF2-40B4-BE49-F238E27FC236}">
                <a16:creationId xmlns:a16="http://schemas.microsoft.com/office/drawing/2014/main" id="{31EC4BD0-0D92-D314-885E-CD02834DF795}"/>
              </a:ext>
            </a:extLst>
          </p:cNvPr>
          <p:cNvSpPr>
            <a:spLocks noGrp="1"/>
          </p:cNvSpPr>
          <p:nvPr>
            <p:ph idx="1"/>
          </p:nvPr>
        </p:nvSpPr>
        <p:spPr>
          <a:xfrm>
            <a:off x="838201" y="1825625"/>
            <a:ext cx="4343400" cy="4351338"/>
          </a:xfrm>
        </p:spPr>
        <p:txBody>
          <a:bodyPr>
            <a:normAutofit lnSpcReduction="10000"/>
          </a:bodyPr>
          <a:lstStyle/>
          <a:p>
            <a:pPr marL="0" indent="0">
              <a:buNone/>
            </a:pPr>
            <a:r>
              <a:rPr lang="en-US" b="1" dirty="0"/>
              <a:t>Diet/Food</a:t>
            </a:r>
          </a:p>
          <a:p>
            <a:r>
              <a:rPr lang="en-US" dirty="0"/>
              <a:t>Calories</a:t>
            </a:r>
          </a:p>
          <a:p>
            <a:r>
              <a:rPr lang="en-US" dirty="0"/>
              <a:t>Traffic Light System</a:t>
            </a:r>
          </a:p>
          <a:p>
            <a:r>
              <a:rPr lang="en-US" dirty="0"/>
              <a:t>Food Groups/MyPlate</a:t>
            </a:r>
          </a:p>
          <a:p>
            <a:endParaRPr lang="en-US" dirty="0"/>
          </a:p>
          <a:p>
            <a:pPr marL="0" indent="0">
              <a:buNone/>
            </a:pPr>
            <a:r>
              <a:rPr lang="en-US" b="1" dirty="0"/>
              <a:t>Activity</a:t>
            </a:r>
          </a:p>
          <a:p>
            <a:r>
              <a:rPr lang="en-US" dirty="0"/>
              <a:t>Minutes</a:t>
            </a:r>
          </a:p>
          <a:p>
            <a:r>
              <a:rPr lang="en-US" dirty="0"/>
              <a:t>Steps</a:t>
            </a:r>
          </a:p>
          <a:p>
            <a:r>
              <a:rPr lang="en-US" dirty="0"/>
              <a:t>Days </a:t>
            </a:r>
          </a:p>
        </p:txBody>
      </p:sp>
      <p:sp>
        <p:nvSpPr>
          <p:cNvPr id="7" name="Content Placeholder 5">
            <a:extLst>
              <a:ext uri="{FF2B5EF4-FFF2-40B4-BE49-F238E27FC236}">
                <a16:creationId xmlns:a16="http://schemas.microsoft.com/office/drawing/2014/main" id="{C52637E2-A6B9-BB1E-0137-C4AA7E81A940}"/>
              </a:ext>
            </a:extLst>
          </p:cNvPr>
          <p:cNvSpPr txBox="1">
            <a:spLocks/>
          </p:cNvSpPr>
          <p:nvPr/>
        </p:nvSpPr>
        <p:spPr>
          <a:xfrm>
            <a:off x="6395721" y="1822450"/>
            <a:ext cx="4343400" cy="4351338"/>
          </a:xfrm>
          <a:prstGeom prst="rect">
            <a:avLst/>
          </a:prstGeom>
        </p:spPr>
        <p:txBody>
          <a:bodyPr vert="horz" lIns="91440" tIns="45720" rIns="91440" bIns="45720" rtlCol="0">
            <a:normAutofit lnSpcReduction="10000"/>
          </a:bodyPr>
          <a:lst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ysClr val="windowText" lastClr="000000"/>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ysClr val="windowText" lastClr="000000"/>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ysClr val="windowText" lastClr="000000"/>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ysClr val="windowText" lastClr="000000"/>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ysClr val="windowText" lastClr="000000"/>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en-US" b="1" dirty="0"/>
              <a:t>Sedentary Time</a:t>
            </a:r>
          </a:p>
          <a:p>
            <a:r>
              <a:rPr lang="en-US" dirty="0"/>
              <a:t>Minutes</a:t>
            </a:r>
          </a:p>
          <a:p>
            <a:r>
              <a:rPr lang="en-US" dirty="0"/>
              <a:t>Types of Activities</a:t>
            </a:r>
          </a:p>
          <a:p>
            <a:r>
              <a:rPr lang="en-US" dirty="0"/>
              <a:t>Chunks of Time</a:t>
            </a:r>
          </a:p>
          <a:p>
            <a:endParaRPr lang="en-US" dirty="0"/>
          </a:p>
          <a:p>
            <a:pPr marL="0" indent="0">
              <a:buFont typeface="Arial" panose="020B0604020202020204" pitchFamily="34" charset="0"/>
              <a:buNone/>
            </a:pPr>
            <a:r>
              <a:rPr lang="en-US" b="1" dirty="0"/>
              <a:t>Weight</a:t>
            </a:r>
          </a:p>
          <a:p>
            <a:r>
              <a:rPr lang="en-US" dirty="0"/>
              <a:t>Once/week</a:t>
            </a:r>
          </a:p>
          <a:p>
            <a:r>
              <a:rPr lang="en-US" dirty="0"/>
              <a:t>Photos or Diary</a:t>
            </a:r>
          </a:p>
          <a:p>
            <a:r>
              <a:rPr lang="en-US" dirty="0"/>
              <a:t>App</a:t>
            </a:r>
          </a:p>
        </p:txBody>
      </p:sp>
      <p:pic>
        <p:nvPicPr>
          <p:cNvPr id="3" name="Picture 1" descr="page2image1772256">
            <a:extLst>
              <a:ext uri="{FF2B5EF4-FFF2-40B4-BE49-F238E27FC236}">
                <a16:creationId xmlns:a16="http://schemas.microsoft.com/office/drawing/2014/main" id="{A678C1FA-BE37-A892-4D81-46E0E8914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257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endParaRPr sz="1200"/>
          </a:p>
        </p:txBody>
      </p:sp>
      <p:sp>
        <p:nvSpPr>
          <p:cNvPr id="6" name="object 6"/>
          <p:cNvSpPr txBox="1">
            <a:spLocks noGrp="1"/>
          </p:cNvSpPr>
          <p:nvPr>
            <p:ph type="title"/>
          </p:nvPr>
        </p:nvSpPr>
        <p:spPr>
          <a:xfrm>
            <a:off x="663303" y="662087"/>
            <a:ext cx="7010401" cy="685358"/>
          </a:xfrm>
          <a:prstGeom prst="rect">
            <a:avLst/>
          </a:prstGeom>
        </p:spPr>
        <p:txBody>
          <a:bodyPr vert="horz" wrap="square" lIns="0" tIns="8043" rIns="0" bIns="0" rtlCol="0" anchor="ctr">
            <a:spAutoFit/>
          </a:bodyPr>
          <a:lstStyle/>
          <a:p>
            <a:pPr marL="8467">
              <a:lnSpc>
                <a:spcPct val="100000"/>
              </a:lnSpc>
              <a:spcBef>
                <a:spcPts val="63"/>
              </a:spcBef>
            </a:pPr>
            <a:r>
              <a:rPr lang="en-US" spc="-153" dirty="0"/>
              <a:t>Self-Monitoring: Influences</a:t>
            </a:r>
            <a:endParaRPr spc="-193" dirty="0"/>
          </a:p>
        </p:txBody>
      </p:sp>
      <p:sp>
        <p:nvSpPr>
          <p:cNvPr id="2" name="Text Placeholder 1"/>
          <p:cNvSpPr>
            <a:spLocks noGrp="1"/>
          </p:cNvSpPr>
          <p:nvPr>
            <p:ph idx="1"/>
          </p:nvPr>
        </p:nvSpPr>
        <p:spPr>
          <a:xfrm>
            <a:off x="838201" y="1825625"/>
            <a:ext cx="5594684" cy="3752215"/>
          </a:xfrm>
        </p:spPr>
        <p:txBody>
          <a:bodyPr>
            <a:normAutofit/>
          </a:bodyPr>
          <a:lstStyle/>
          <a:p>
            <a:r>
              <a:rPr lang="en-US" dirty="0"/>
              <a:t>Parental modeling</a:t>
            </a:r>
          </a:p>
          <a:p>
            <a:pPr lvl="1"/>
            <a:r>
              <a:rPr lang="en-US" dirty="0"/>
              <a:t>Children whose parents who modeled self-monitoring of themselves were more likely to self-monitor and lose weight </a:t>
            </a:r>
            <a:r>
              <a:rPr lang="en-US" sz="2000" dirty="0"/>
              <a:t>(</a:t>
            </a:r>
            <a:r>
              <a:rPr lang="en-US" sz="2000" dirty="0" err="1"/>
              <a:t>Germann</a:t>
            </a:r>
            <a:r>
              <a:rPr lang="en-US" sz="2000" dirty="0"/>
              <a:t> et al., 2007; Kirschenbaum et al., 2005) </a:t>
            </a:r>
          </a:p>
          <a:p>
            <a:pPr lvl="1"/>
            <a:endParaRPr lang="en-US" sz="2000" dirty="0"/>
          </a:p>
          <a:p>
            <a:r>
              <a:rPr lang="en-US" sz="2401" dirty="0"/>
              <a:t>Parental support key for some, particularly younger children</a:t>
            </a:r>
          </a:p>
          <a:p>
            <a:r>
              <a:rPr lang="en-US" sz="2401" dirty="0"/>
              <a:t>Parental oversight NOT helpful for teens</a:t>
            </a:r>
          </a:p>
          <a:p>
            <a:endParaRPr lang="en-US" dirty="0"/>
          </a:p>
        </p:txBody>
      </p:sp>
      <p:pic>
        <p:nvPicPr>
          <p:cNvPr id="9"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A765441-4CF1-DE15-EFF5-E8C6A127C515}"/>
              </a:ext>
            </a:extLst>
          </p:cNvPr>
          <p:cNvPicPr>
            <a:picLocks noChangeAspect="1"/>
          </p:cNvPicPr>
          <p:nvPr/>
        </p:nvPicPr>
        <p:blipFill>
          <a:blip r:embed="rId4"/>
          <a:stretch>
            <a:fillRect/>
          </a:stretch>
        </p:blipFill>
        <p:spPr>
          <a:xfrm>
            <a:off x="7084364" y="1441886"/>
            <a:ext cx="3551552" cy="3433468"/>
          </a:xfrm>
          <a:prstGeom prst="rect">
            <a:avLst/>
          </a:prstGeom>
        </p:spPr>
      </p:pic>
    </p:spTree>
    <p:extLst>
      <p:ext uri="{BB962C8B-B14F-4D97-AF65-F5344CB8AC3E}">
        <p14:creationId xmlns:p14="http://schemas.microsoft.com/office/powerpoint/2010/main" val="4155686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endParaRPr sz="1200"/>
          </a:p>
        </p:txBody>
      </p:sp>
      <p:sp>
        <p:nvSpPr>
          <p:cNvPr id="6" name="object 6"/>
          <p:cNvSpPr txBox="1">
            <a:spLocks noGrp="1"/>
          </p:cNvSpPr>
          <p:nvPr>
            <p:ph type="title"/>
          </p:nvPr>
        </p:nvSpPr>
        <p:spPr>
          <a:xfrm>
            <a:off x="663303" y="662087"/>
            <a:ext cx="7010401" cy="685358"/>
          </a:xfrm>
          <a:prstGeom prst="rect">
            <a:avLst/>
          </a:prstGeom>
        </p:spPr>
        <p:txBody>
          <a:bodyPr vert="horz" wrap="square" lIns="0" tIns="8043" rIns="0" bIns="0" rtlCol="0" anchor="ctr">
            <a:spAutoFit/>
          </a:bodyPr>
          <a:lstStyle/>
          <a:p>
            <a:pPr marL="8467">
              <a:lnSpc>
                <a:spcPct val="100000"/>
              </a:lnSpc>
              <a:spcBef>
                <a:spcPts val="63"/>
              </a:spcBef>
            </a:pPr>
            <a:r>
              <a:rPr lang="en-US" spc="-153" dirty="0"/>
              <a:t>Self-Monitoring: Influences</a:t>
            </a:r>
            <a:endParaRPr spc="-193" dirty="0"/>
          </a:p>
        </p:txBody>
      </p:sp>
      <p:sp>
        <p:nvSpPr>
          <p:cNvPr id="2" name="Text Placeholder 1"/>
          <p:cNvSpPr>
            <a:spLocks noGrp="1"/>
          </p:cNvSpPr>
          <p:nvPr>
            <p:ph idx="1"/>
          </p:nvPr>
        </p:nvSpPr>
        <p:spPr/>
        <p:txBody>
          <a:bodyPr/>
          <a:lstStyle/>
          <a:p>
            <a:r>
              <a:rPr lang="en-US" dirty="0"/>
              <a:t>Incentives and/or positive praise</a:t>
            </a:r>
          </a:p>
          <a:p>
            <a:pPr lvl="1"/>
            <a:r>
              <a:rPr lang="en-US" dirty="0"/>
              <a:t>Sticker charts for younger children</a:t>
            </a:r>
          </a:p>
          <a:p>
            <a:pPr lvl="1"/>
            <a:r>
              <a:rPr lang="en-US" dirty="0"/>
              <a:t>Marble jars/colored popsicle sticks</a:t>
            </a:r>
          </a:p>
          <a:p>
            <a:pPr lvl="1"/>
            <a:r>
              <a:rPr lang="en-US" dirty="0"/>
              <a:t>Immediate prizes </a:t>
            </a:r>
            <a:r>
              <a:rPr lang="en-US" dirty="0">
                <a:sym typeface="Wingdings" panose="05000000000000000000" pitchFamily="2" charset="2"/>
              </a:rPr>
              <a:t> larger prizes</a:t>
            </a:r>
          </a:p>
          <a:p>
            <a:pPr lvl="1"/>
            <a:r>
              <a:rPr lang="en-US" dirty="0">
                <a:sym typeface="Wingdings" panose="05000000000000000000" pitchFamily="2" charset="2"/>
              </a:rPr>
              <a:t>Non-food rewards (e.g., outings, choosing family activity, etc.)</a:t>
            </a:r>
          </a:p>
          <a:p>
            <a:pPr lvl="1"/>
            <a:r>
              <a:rPr lang="en-US" dirty="0">
                <a:sym typeface="Wingdings" panose="05000000000000000000" pitchFamily="2" charset="2"/>
              </a:rPr>
              <a:t>Specific labeled praise</a:t>
            </a:r>
          </a:p>
          <a:p>
            <a:r>
              <a:rPr lang="en-US" dirty="0">
                <a:sym typeface="Wingdings" panose="05000000000000000000" pitchFamily="2" charset="2"/>
              </a:rPr>
              <a:t>Natural consequences (i.e., increased energy, improved mood, feeling stronger)</a:t>
            </a:r>
          </a:p>
          <a:p>
            <a:r>
              <a:rPr lang="en-US" dirty="0">
                <a:sym typeface="Wingdings" panose="05000000000000000000" pitchFamily="2" charset="2"/>
              </a:rPr>
              <a:t>Pair with something already doing </a:t>
            </a:r>
            <a:endParaRPr lang="en-US" dirty="0"/>
          </a:p>
        </p:txBody>
      </p:sp>
      <p:pic>
        <p:nvPicPr>
          <p:cNvPr id="9"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157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ED8F7-1291-3A2D-4E7B-71228FA0165F}"/>
              </a:ext>
            </a:extLst>
          </p:cNvPr>
          <p:cNvSpPr>
            <a:spLocks noGrp="1"/>
          </p:cNvSpPr>
          <p:nvPr>
            <p:ph type="title"/>
          </p:nvPr>
        </p:nvSpPr>
        <p:spPr/>
        <p:txBody>
          <a:bodyPr/>
          <a:lstStyle/>
          <a:p>
            <a:r>
              <a:rPr lang="en-US" dirty="0"/>
              <a:t>Self-Monitoring: What’s Not Helpful</a:t>
            </a:r>
          </a:p>
        </p:txBody>
      </p:sp>
      <p:sp>
        <p:nvSpPr>
          <p:cNvPr id="3" name="Content Placeholder 2">
            <a:extLst>
              <a:ext uri="{FF2B5EF4-FFF2-40B4-BE49-F238E27FC236}">
                <a16:creationId xmlns:a16="http://schemas.microsoft.com/office/drawing/2014/main" id="{D3D7DF3F-410C-55F2-6107-2E4B331E1FDB}"/>
              </a:ext>
            </a:extLst>
          </p:cNvPr>
          <p:cNvSpPr>
            <a:spLocks noGrp="1"/>
          </p:cNvSpPr>
          <p:nvPr>
            <p:ph idx="1"/>
          </p:nvPr>
        </p:nvSpPr>
        <p:spPr/>
        <p:txBody>
          <a:bodyPr>
            <a:normAutofit/>
          </a:bodyPr>
          <a:lstStyle/>
          <a:p>
            <a:r>
              <a:rPr lang="en-US" dirty="0"/>
              <a:t>Most generic weight-management and/or behavioral management apps are NOT evidence-based and may not be helpful </a:t>
            </a:r>
            <a:r>
              <a:rPr lang="en-US" sz="2000" dirty="0"/>
              <a:t>(Wearing et al., 2014)</a:t>
            </a:r>
            <a:endParaRPr lang="en-US" dirty="0"/>
          </a:p>
          <a:p>
            <a:r>
              <a:rPr lang="en-US" dirty="0"/>
              <a:t>Encourage weighing </a:t>
            </a:r>
            <a:r>
              <a:rPr lang="en-US" b="1" dirty="0"/>
              <a:t>no more than 1x/</a:t>
            </a:r>
            <a:r>
              <a:rPr lang="en-US" b="1" dirty="0" err="1"/>
              <a:t>wk</a:t>
            </a:r>
            <a:r>
              <a:rPr lang="en-US" b="1" dirty="0"/>
              <a:t>, </a:t>
            </a:r>
            <a:r>
              <a:rPr lang="en-US" dirty="0"/>
              <a:t>at the same time of day, with emptied pockets and light clothing</a:t>
            </a:r>
          </a:p>
          <a:p>
            <a:pPr lvl="1"/>
            <a:r>
              <a:rPr lang="en-US" dirty="0"/>
              <a:t>Look out for signs of anxiety related to weighing</a:t>
            </a:r>
          </a:p>
          <a:p>
            <a:pPr lvl="1"/>
            <a:r>
              <a:rPr lang="en-US" dirty="0"/>
              <a:t>Weight is not in our control, behaviors like eating/activity are. Do not assume that someone isn’t trying to make changes if their weight does not change</a:t>
            </a:r>
          </a:p>
          <a:p>
            <a:r>
              <a:rPr lang="en-US" dirty="0"/>
              <a:t>Do not recommend calorie counting for anyone with a history of disordered eating. They should receive more direct supervision and/or consider traffic light or my plate tracking.</a:t>
            </a:r>
          </a:p>
        </p:txBody>
      </p:sp>
      <p:pic>
        <p:nvPicPr>
          <p:cNvPr id="4" name="Picture 1" descr="page2image1772256">
            <a:extLst>
              <a:ext uri="{FF2B5EF4-FFF2-40B4-BE49-F238E27FC236}">
                <a16:creationId xmlns:a16="http://schemas.microsoft.com/office/drawing/2014/main" id="{264C166A-4FD0-5C45-34BD-482C0F7AE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989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endParaRPr sz="1200"/>
          </a:p>
        </p:txBody>
      </p:sp>
      <p:sp>
        <p:nvSpPr>
          <p:cNvPr id="6" name="object 6"/>
          <p:cNvSpPr txBox="1">
            <a:spLocks noGrp="1"/>
          </p:cNvSpPr>
          <p:nvPr>
            <p:ph type="title"/>
          </p:nvPr>
        </p:nvSpPr>
        <p:spPr>
          <a:xfrm>
            <a:off x="663303" y="662087"/>
            <a:ext cx="7010401" cy="685358"/>
          </a:xfrm>
          <a:prstGeom prst="rect">
            <a:avLst/>
          </a:prstGeom>
        </p:spPr>
        <p:txBody>
          <a:bodyPr vert="horz" wrap="square" lIns="0" tIns="8043" rIns="0" bIns="0" rtlCol="0" anchor="ctr">
            <a:spAutoFit/>
          </a:bodyPr>
          <a:lstStyle/>
          <a:p>
            <a:pPr marL="8467">
              <a:lnSpc>
                <a:spcPct val="100000"/>
              </a:lnSpc>
              <a:spcBef>
                <a:spcPts val="63"/>
              </a:spcBef>
            </a:pPr>
            <a:r>
              <a:rPr lang="en-US" spc="-153" dirty="0"/>
              <a:t>Engagement</a:t>
            </a:r>
            <a:endParaRPr spc="-193" dirty="0"/>
          </a:p>
        </p:txBody>
      </p:sp>
      <p:sp>
        <p:nvSpPr>
          <p:cNvPr id="2" name="Text Placeholder 1"/>
          <p:cNvSpPr>
            <a:spLocks noGrp="1"/>
          </p:cNvSpPr>
          <p:nvPr>
            <p:ph idx="1"/>
          </p:nvPr>
        </p:nvSpPr>
        <p:spPr/>
        <p:txBody>
          <a:bodyPr/>
          <a:lstStyle/>
          <a:p>
            <a:r>
              <a:rPr lang="en-US" dirty="0"/>
              <a:t>How do I get someone to engage in treatment?</a:t>
            </a:r>
          </a:p>
        </p:txBody>
      </p:sp>
      <p:pic>
        <p:nvPicPr>
          <p:cNvPr id="9"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939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endParaRPr sz="1200"/>
          </a:p>
        </p:txBody>
      </p:sp>
      <p:sp>
        <p:nvSpPr>
          <p:cNvPr id="6" name="object 6"/>
          <p:cNvSpPr txBox="1">
            <a:spLocks noGrp="1"/>
          </p:cNvSpPr>
          <p:nvPr>
            <p:ph type="title"/>
          </p:nvPr>
        </p:nvSpPr>
        <p:spPr>
          <a:xfrm>
            <a:off x="663303" y="662087"/>
            <a:ext cx="7010401" cy="685358"/>
          </a:xfrm>
          <a:prstGeom prst="rect">
            <a:avLst/>
          </a:prstGeom>
        </p:spPr>
        <p:txBody>
          <a:bodyPr vert="horz" wrap="square" lIns="0" tIns="8043" rIns="0" bIns="0" rtlCol="0" anchor="ctr">
            <a:spAutoFit/>
          </a:bodyPr>
          <a:lstStyle/>
          <a:p>
            <a:pPr marL="8467">
              <a:lnSpc>
                <a:spcPct val="100000"/>
              </a:lnSpc>
              <a:spcBef>
                <a:spcPts val="63"/>
              </a:spcBef>
            </a:pPr>
            <a:r>
              <a:rPr lang="en-US" spc="-153" dirty="0"/>
              <a:t>Engagement</a:t>
            </a:r>
            <a:endParaRPr spc="-193" dirty="0"/>
          </a:p>
        </p:txBody>
      </p:sp>
      <p:sp>
        <p:nvSpPr>
          <p:cNvPr id="2" name="Text Placeholder 1"/>
          <p:cNvSpPr>
            <a:spLocks noGrp="1"/>
          </p:cNvSpPr>
          <p:nvPr>
            <p:ph idx="1"/>
          </p:nvPr>
        </p:nvSpPr>
        <p:spPr/>
        <p:txBody>
          <a:bodyPr/>
          <a:lstStyle/>
          <a:p>
            <a:r>
              <a:rPr lang="en-US" dirty="0"/>
              <a:t>How do I get someone to engage in treatment?</a:t>
            </a:r>
          </a:p>
          <a:p>
            <a:endParaRPr lang="en-US" dirty="0"/>
          </a:p>
          <a:p>
            <a:endParaRPr lang="en-US" dirty="0"/>
          </a:p>
          <a:p>
            <a:endParaRPr lang="en-US" dirty="0"/>
          </a:p>
          <a:p>
            <a:r>
              <a:rPr lang="en-US" dirty="0"/>
              <a:t>Answer = Not one size fits all</a:t>
            </a:r>
          </a:p>
        </p:txBody>
      </p:sp>
      <p:pic>
        <p:nvPicPr>
          <p:cNvPr id="9"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589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endParaRPr sz="1200"/>
          </a:p>
        </p:txBody>
      </p:sp>
      <p:sp>
        <p:nvSpPr>
          <p:cNvPr id="6" name="object 6"/>
          <p:cNvSpPr txBox="1">
            <a:spLocks noGrp="1"/>
          </p:cNvSpPr>
          <p:nvPr>
            <p:ph type="title"/>
          </p:nvPr>
        </p:nvSpPr>
        <p:spPr>
          <a:xfrm>
            <a:off x="663303" y="662087"/>
            <a:ext cx="7010401" cy="685358"/>
          </a:xfrm>
          <a:prstGeom prst="rect">
            <a:avLst/>
          </a:prstGeom>
        </p:spPr>
        <p:txBody>
          <a:bodyPr vert="horz" wrap="square" lIns="0" tIns="8043" rIns="0" bIns="0" rtlCol="0" anchor="ctr">
            <a:spAutoFit/>
          </a:bodyPr>
          <a:lstStyle/>
          <a:p>
            <a:pPr marL="8467">
              <a:lnSpc>
                <a:spcPct val="100000"/>
              </a:lnSpc>
              <a:spcBef>
                <a:spcPts val="63"/>
              </a:spcBef>
            </a:pPr>
            <a:r>
              <a:rPr lang="en-US" spc="-153" dirty="0"/>
              <a:t>Engagement</a:t>
            </a:r>
            <a:endParaRPr spc="-193" dirty="0"/>
          </a:p>
        </p:txBody>
      </p:sp>
      <p:sp>
        <p:nvSpPr>
          <p:cNvPr id="2" name="Text Placeholder 1"/>
          <p:cNvSpPr>
            <a:spLocks noGrp="1"/>
          </p:cNvSpPr>
          <p:nvPr>
            <p:ph idx="1"/>
          </p:nvPr>
        </p:nvSpPr>
        <p:spPr/>
        <p:txBody>
          <a:bodyPr/>
          <a:lstStyle/>
          <a:p>
            <a:r>
              <a:rPr lang="en-US" b="0" i="0" dirty="0">
                <a:solidFill>
                  <a:srgbClr val="222222"/>
                </a:solidFill>
                <a:effectLst/>
                <a:latin typeface="Arial" panose="020B0604020202020204" pitchFamily="34" charset="0"/>
              </a:rPr>
              <a:t>Darling, K. E., Warnick, J., Guthrie, K. M., Santos, M., &amp; </a:t>
            </a:r>
            <a:r>
              <a:rPr lang="en-US" b="0" i="0" dirty="0" err="1">
                <a:solidFill>
                  <a:srgbClr val="222222"/>
                </a:solidFill>
                <a:effectLst/>
                <a:latin typeface="Arial" panose="020B0604020202020204" pitchFamily="34" charset="0"/>
              </a:rPr>
              <a:t>Jelalian</a:t>
            </a:r>
            <a:r>
              <a:rPr lang="en-US" b="0" i="0" dirty="0">
                <a:solidFill>
                  <a:srgbClr val="222222"/>
                </a:solidFill>
                <a:effectLst/>
                <a:latin typeface="Arial" panose="020B0604020202020204" pitchFamily="34" charset="0"/>
              </a:rPr>
              <a:t>, E. (2023). Weight management engagement for teens from low-income backgrounds: Qualitative perspectives from adolescents and caregivers. </a:t>
            </a:r>
            <a:r>
              <a:rPr lang="en-US" b="0" i="1" dirty="0">
                <a:solidFill>
                  <a:srgbClr val="222222"/>
                </a:solidFill>
                <a:effectLst/>
                <a:latin typeface="Arial" panose="020B0604020202020204" pitchFamily="34" charset="0"/>
              </a:rPr>
              <a:t>Journal of Pediatric Psychology</a:t>
            </a:r>
            <a:r>
              <a:rPr lang="en-US" b="0" i="0" dirty="0">
                <a:solidFill>
                  <a:srgbClr val="222222"/>
                </a:solidFill>
                <a:effectLst/>
                <a:latin typeface="Arial" panose="020B0604020202020204" pitchFamily="34" charset="0"/>
              </a:rPr>
              <a:t>, jsad008.</a:t>
            </a:r>
            <a:endParaRPr lang="en-US" dirty="0"/>
          </a:p>
        </p:txBody>
      </p:sp>
      <p:pic>
        <p:nvPicPr>
          <p:cNvPr id="9"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133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endParaRPr sz="1200"/>
          </a:p>
        </p:txBody>
      </p:sp>
      <p:sp>
        <p:nvSpPr>
          <p:cNvPr id="6" name="object 6"/>
          <p:cNvSpPr txBox="1">
            <a:spLocks noGrp="1"/>
          </p:cNvSpPr>
          <p:nvPr>
            <p:ph type="title"/>
          </p:nvPr>
        </p:nvSpPr>
        <p:spPr>
          <a:xfrm>
            <a:off x="558800" y="641603"/>
            <a:ext cx="7010401" cy="685358"/>
          </a:xfrm>
          <a:prstGeom prst="rect">
            <a:avLst/>
          </a:prstGeom>
        </p:spPr>
        <p:txBody>
          <a:bodyPr vert="horz" wrap="square" lIns="0" tIns="8043" rIns="0" bIns="0" rtlCol="0" anchor="ctr">
            <a:spAutoFit/>
          </a:bodyPr>
          <a:lstStyle/>
          <a:p>
            <a:pPr marL="8467">
              <a:lnSpc>
                <a:spcPct val="100000"/>
              </a:lnSpc>
              <a:spcBef>
                <a:spcPts val="63"/>
              </a:spcBef>
            </a:pPr>
            <a:r>
              <a:rPr lang="en-US" spc="-153" dirty="0"/>
              <a:t>Welcome</a:t>
            </a:r>
            <a:endParaRPr spc="-193" dirty="0"/>
          </a:p>
        </p:txBody>
      </p:sp>
      <p:sp>
        <p:nvSpPr>
          <p:cNvPr id="3" name="Text Placeholder 2"/>
          <p:cNvSpPr>
            <a:spLocks noGrp="1"/>
          </p:cNvSpPr>
          <p:nvPr>
            <p:ph idx="1"/>
          </p:nvPr>
        </p:nvSpPr>
        <p:spPr>
          <a:xfrm>
            <a:off x="558800" y="1549401"/>
            <a:ext cx="10795002" cy="1727199"/>
          </a:xfrm>
        </p:spPr>
        <p:txBody>
          <a:bodyPr>
            <a:normAutofit lnSpcReduction="10000"/>
          </a:bodyPr>
          <a:lstStyle/>
          <a:p>
            <a:pPr marL="495325" indent="-495325"/>
            <a:r>
              <a:rPr lang="en-US" dirty="0">
                <a:solidFill>
                  <a:schemeClr val="accent6">
                    <a:lumMod val="50000"/>
                  </a:schemeClr>
                </a:solidFill>
              </a:rPr>
              <a:t>This session will be recorded for educational and quality improvement purposes</a:t>
            </a:r>
          </a:p>
          <a:p>
            <a:pPr marL="495325" indent="-495325"/>
            <a:r>
              <a:rPr lang="en-US" dirty="0">
                <a:solidFill>
                  <a:schemeClr val="accent6">
                    <a:lumMod val="50000"/>
                  </a:schemeClr>
                </a:solidFill>
              </a:rPr>
              <a:t>Please do not provide any protected health information (PHI) during any ECHO session</a:t>
            </a:r>
          </a:p>
          <a:p>
            <a:pPr marL="495325" indent="-495325"/>
            <a:endParaRPr lang="en-US" dirty="0">
              <a:solidFill>
                <a:schemeClr val="accent6">
                  <a:lumMod val="50000"/>
                </a:schemeClr>
              </a:solidFill>
            </a:endParaRPr>
          </a:p>
        </p:txBody>
      </p:sp>
      <p:pic>
        <p:nvPicPr>
          <p:cNvPr id="9" name="Picture 1" descr="page2image1772256">
            <a:extLst>
              <a:ext uri="{FF2B5EF4-FFF2-40B4-BE49-F238E27FC236}">
                <a16:creationId xmlns:a16="http://schemas.microsoft.com/office/drawing/2014/main" id="{2112E677-3ED6-D34A-9ABF-C1F2EFD36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845366282"/>
              </p:ext>
            </p:extLst>
          </p:nvPr>
        </p:nvGraphicFramePr>
        <p:xfrm>
          <a:off x="1676399" y="3276600"/>
          <a:ext cx="8737601" cy="31809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981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endParaRPr sz="1200"/>
          </a:p>
        </p:txBody>
      </p:sp>
      <p:sp>
        <p:nvSpPr>
          <p:cNvPr id="6" name="object 6"/>
          <p:cNvSpPr txBox="1">
            <a:spLocks noGrp="1"/>
          </p:cNvSpPr>
          <p:nvPr>
            <p:ph type="title"/>
          </p:nvPr>
        </p:nvSpPr>
        <p:spPr>
          <a:xfrm>
            <a:off x="663303" y="662087"/>
            <a:ext cx="7010401" cy="685358"/>
          </a:xfrm>
          <a:prstGeom prst="rect">
            <a:avLst/>
          </a:prstGeom>
        </p:spPr>
        <p:txBody>
          <a:bodyPr vert="horz" wrap="square" lIns="0" tIns="8043" rIns="0" bIns="0" rtlCol="0" anchor="ctr">
            <a:spAutoFit/>
          </a:bodyPr>
          <a:lstStyle/>
          <a:p>
            <a:pPr marL="8467">
              <a:lnSpc>
                <a:spcPct val="100000"/>
              </a:lnSpc>
              <a:spcBef>
                <a:spcPts val="63"/>
              </a:spcBef>
            </a:pPr>
            <a:r>
              <a:rPr lang="en-US" spc="-153" dirty="0"/>
              <a:t>Engagement</a:t>
            </a:r>
            <a:endParaRPr spc="-193" dirty="0"/>
          </a:p>
        </p:txBody>
      </p:sp>
      <p:sp>
        <p:nvSpPr>
          <p:cNvPr id="2" name="Text Placeholder 1"/>
          <p:cNvSpPr>
            <a:spLocks noGrp="1"/>
          </p:cNvSpPr>
          <p:nvPr>
            <p:ph idx="1"/>
          </p:nvPr>
        </p:nvSpPr>
        <p:spPr/>
        <p:txBody>
          <a:bodyPr>
            <a:normAutofit/>
          </a:bodyPr>
          <a:lstStyle/>
          <a:p>
            <a:r>
              <a:rPr lang="en-US" dirty="0"/>
              <a:t>Low rates of engagement, especially with teens and Medicaid recipients</a:t>
            </a:r>
          </a:p>
          <a:p>
            <a:r>
              <a:rPr lang="en-US" dirty="0"/>
              <a:t>Barriers:</a:t>
            </a:r>
          </a:p>
          <a:p>
            <a:pPr lvl="1"/>
            <a:r>
              <a:rPr lang="en-US" dirty="0"/>
              <a:t>Stigma and shame</a:t>
            </a:r>
          </a:p>
          <a:p>
            <a:pPr lvl="1"/>
            <a:r>
              <a:rPr lang="en-US" dirty="0"/>
              <a:t>Not believing it is a problem</a:t>
            </a:r>
          </a:p>
          <a:p>
            <a:pPr lvl="1"/>
            <a:r>
              <a:rPr lang="en-US" dirty="0"/>
              <a:t>Lack of specific direction on behavior change</a:t>
            </a:r>
          </a:p>
          <a:p>
            <a:pPr lvl="1"/>
            <a:r>
              <a:rPr lang="en-US" dirty="0"/>
              <a:t>Too large of expectations for change</a:t>
            </a:r>
          </a:p>
          <a:p>
            <a:pPr lvl="1"/>
            <a:r>
              <a:rPr lang="en-US" dirty="0"/>
              <a:t>Transportation/time</a:t>
            </a:r>
          </a:p>
          <a:p>
            <a:pPr lvl="1"/>
            <a:r>
              <a:rPr lang="en-US" dirty="0"/>
              <a:t>Other life stressors/prioritizing other things</a:t>
            </a:r>
          </a:p>
          <a:p>
            <a:pPr lvl="1"/>
            <a:r>
              <a:rPr lang="en-US" dirty="0"/>
              <a:t>Access to produce, safe place to exercise, etc. </a:t>
            </a:r>
          </a:p>
        </p:txBody>
      </p:sp>
      <p:pic>
        <p:nvPicPr>
          <p:cNvPr id="9"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471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endParaRPr sz="1200"/>
          </a:p>
        </p:txBody>
      </p:sp>
      <p:sp>
        <p:nvSpPr>
          <p:cNvPr id="6" name="object 6"/>
          <p:cNvSpPr txBox="1">
            <a:spLocks noGrp="1"/>
          </p:cNvSpPr>
          <p:nvPr>
            <p:ph type="title"/>
          </p:nvPr>
        </p:nvSpPr>
        <p:spPr>
          <a:xfrm>
            <a:off x="663303" y="662087"/>
            <a:ext cx="7010401" cy="685358"/>
          </a:xfrm>
          <a:prstGeom prst="rect">
            <a:avLst/>
          </a:prstGeom>
        </p:spPr>
        <p:txBody>
          <a:bodyPr vert="horz" wrap="square" lIns="0" tIns="8043" rIns="0" bIns="0" rtlCol="0" anchor="ctr">
            <a:spAutoFit/>
          </a:bodyPr>
          <a:lstStyle/>
          <a:p>
            <a:pPr marL="8467">
              <a:lnSpc>
                <a:spcPct val="100000"/>
              </a:lnSpc>
              <a:spcBef>
                <a:spcPts val="63"/>
              </a:spcBef>
            </a:pPr>
            <a:r>
              <a:rPr lang="en-US" spc="-153" dirty="0"/>
              <a:t>Engagement</a:t>
            </a:r>
            <a:endParaRPr spc="-193" dirty="0"/>
          </a:p>
        </p:txBody>
      </p:sp>
      <p:sp>
        <p:nvSpPr>
          <p:cNvPr id="2" name="Text Placeholder 1"/>
          <p:cNvSpPr>
            <a:spLocks noGrp="1"/>
          </p:cNvSpPr>
          <p:nvPr>
            <p:ph idx="1"/>
          </p:nvPr>
        </p:nvSpPr>
        <p:spPr/>
        <p:txBody>
          <a:bodyPr/>
          <a:lstStyle/>
          <a:p>
            <a:r>
              <a:rPr lang="en-US" dirty="0"/>
              <a:t>Facilitators </a:t>
            </a:r>
          </a:p>
          <a:p>
            <a:pPr lvl="1"/>
            <a:r>
              <a:rPr lang="en-US" dirty="0"/>
              <a:t>Parental encouragement/support</a:t>
            </a:r>
          </a:p>
          <a:p>
            <a:pPr lvl="1"/>
            <a:r>
              <a:rPr lang="en-US" dirty="0"/>
              <a:t>Health concerns for parents only (teens are not motivated by this)</a:t>
            </a:r>
          </a:p>
          <a:p>
            <a:pPr lvl="1"/>
            <a:r>
              <a:rPr lang="en-US" dirty="0"/>
              <a:t>Connection with providers</a:t>
            </a:r>
          </a:p>
          <a:p>
            <a:pPr lvl="1"/>
            <a:r>
              <a:rPr lang="en-US" dirty="0"/>
              <a:t>Frequent check-ins</a:t>
            </a:r>
          </a:p>
          <a:p>
            <a:pPr lvl="1"/>
            <a:r>
              <a:rPr lang="en-US" dirty="0"/>
              <a:t>Identifying specific motivators for change (often NOT health-related)</a:t>
            </a:r>
          </a:p>
          <a:p>
            <a:pPr lvl="1"/>
            <a:r>
              <a:rPr lang="en-US" dirty="0"/>
              <a:t>SMART goals chosen by patient (with support)</a:t>
            </a:r>
          </a:p>
          <a:p>
            <a:pPr lvl="1"/>
            <a:r>
              <a:rPr lang="en-US" dirty="0"/>
              <a:t>Incentives</a:t>
            </a:r>
          </a:p>
          <a:p>
            <a:pPr lvl="1"/>
            <a:r>
              <a:rPr lang="en-US" dirty="0"/>
              <a:t>Helpful problem solving and normalizing/validating challenges</a:t>
            </a:r>
          </a:p>
          <a:p>
            <a:pPr lvl="1"/>
            <a:endParaRPr lang="en-US" dirty="0"/>
          </a:p>
          <a:p>
            <a:pPr lvl="1"/>
            <a:endParaRPr lang="en-US" dirty="0"/>
          </a:p>
          <a:p>
            <a:pPr marL="457241" lvl="1" indent="0">
              <a:buNone/>
            </a:pPr>
            <a:endParaRPr lang="en-US" dirty="0"/>
          </a:p>
          <a:p>
            <a:endParaRPr lang="en-US" dirty="0"/>
          </a:p>
        </p:txBody>
      </p:sp>
      <p:pic>
        <p:nvPicPr>
          <p:cNvPr id="9"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36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9C44B-70A1-142E-A9C6-6DF026AFAD6C}"/>
              </a:ext>
            </a:extLst>
          </p:cNvPr>
          <p:cNvSpPr>
            <a:spLocks noGrp="1"/>
          </p:cNvSpPr>
          <p:nvPr>
            <p:ph type="title"/>
          </p:nvPr>
        </p:nvSpPr>
        <p:spPr/>
        <p:txBody>
          <a:bodyPr/>
          <a:lstStyle/>
          <a:p>
            <a:r>
              <a:rPr lang="en-US" dirty="0"/>
              <a:t>Engagement</a:t>
            </a:r>
          </a:p>
        </p:txBody>
      </p:sp>
      <p:sp>
        <p:nvSpPr>
          <p:cNvPr id="3" name="Content Placeholder 2">
            <a:extLst>
              <a:ext uri="{FF2B5EF4-FFF2-40B4-BE49-F238E27FC236}">
                <a16:creationId xmlns:a16="http://schemas.microsoft.com/office/drawing/2014/main" id="{9DFB7587-7C2D-B7FE-6BE0-360F118A86BC}"/>
              </a:ext>
            </a:extLst>
          </p:cNvPr>
          <p:cNvSpPr>
            <a:spLocks noGrp="1"/>
          </p:cNvSpPr>
          <p:nvPr>
            <p:ph idx="1"/>
          </p:nvPr>
        </p:nvSpPr>
        <p:spPr/>
        <p:txBody>
          <a:bodyPr/>
          <a:lstStyle/>
          <a:p>
            <a:r>
              <a:rPr lang="en-US" dirty="0"/>
              <a:t>Important reminder:  Do not assume you know the reason someone is not engaged in treatment. Could be multifaceted. May not have to do with motivation.</a:t>
            </a:r>
          </a:p>
          <a:p>
            <a:r>
              <a:rPr lang="en-US" dirty="0"/>
              <a:t>Listen, Validate, Ask Questions</a:t>
            </a:r>
          </a:p>
          <a:p>
            <a:pPr lvl="1"/>
            <a:r>
              <a:rPr lang="en-US" dirty="0"/>
              <a:t>Convey you are on the same team</a:t>
            </a:r>
          </a:p>
        </p:txBody>
      </p:sp>
      <p:pic>
        <p:nvPicPr>
          <p:cNvPr id="4" name="Picture 1" descr="page2image1772256">
            <a:extLst>
              <a:ext uri="{FF2B5EF4-FFF2-40B4-BE49-F238E27FC236}">
                <a16:creationId xmlns:a16="http://schemas.microsoft.com/office/drawing/2014/main" id="{E721B1BD-EA88-9AB7-268B-CA958D1FC1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724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DDF3A-0BC2-565C-4370-BDC0888A1B6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8C76C34-E27A-78CF-F0DE-114FC269BB7A}"/>
              </a:ext>
            </a:extLst>
          </p:cNvPr>
          <p:cNvSpPr>
            <a:spLocks noGrp="1"/>
          </p:cNvSpPr>
          <p:nvPr>
            <p:ph idx="1"/>
          </p:nvPr>
        </p:nvSpPr>
        <p:spPr/>
        <p:txBody>
          <a:bodyPr>
            <a:normAutofit fontScale="92500" lnSpcReduction="10000"/>
          </a:bodyPr>
          <a:lstStyle/>
          <a:p>
            <a:r>
              <a:rPr lang="en-US" sz="1200" dirty="0" err="1"/>
              <a:t>Boutelle</a:t>
            </a:r>
            <a:r>
              <a:rPr lang="en-US" sz="1200" dirty="0"/>
              <a:t>, K. N., &amp; Kirschenbaum, D. S. (1998). Further support for consistent self‐monitoring as a vital component of successful weight control. Obesity research, 6(3), 219-224.</a:t>
            </a:r>
          </a:p>
          <a:p>
            <a:r>
              <a:rPr lang="en-US" sz="1200" dirty="0"/>
              <a:t>Browne, V. R., Bruno, D. M., </a:t>
            </a:r>
            <a:r>
              <a:rPr lang="en-US" sz="1200" dirty="0" err="1"/>
              <a:t>Dhuper</a:t>
            </a:r>
            <a:r>
              <a:rPr lang="en-US" sz="1200" dirty="0"/>
              <a:t>, S., &amp; </a:t>
            </a:r>
            <a:r>
              <a:rPr lang="en-US" sz="1200" dirty="0" err="1"/>
              <a:t>Afable</a:t>
            </a:r>
            <a:r>
              <a:rPr lang="en-US" sz="1200" dirty="0"/>
              <a:t>, A. (2022). Insights into the challenges and facilitators to physical activity among </a:t>
            </a:r>
            <a:r>
              <a:rPr lang="en-US" sz="1200" dirty="0" err="1"/>
              <a:t>brooklyn</a:t>
            </a:r>
            <a:r>
              <a:rPr lang="en-US" sz="1200" dirty="0"/>
              <a:t> teens </a:t>
            </a:r>
            <a:r>
              <a:rPr lang="en-US" sz="1200" dirty="0" err="1"/>
              <a:t>enroled</a:t>
            </a:r>
            <a:r>
              <a:rPr lang="en-US" sz="1200" dirty="0"/>
              <a:t> in a weight management </a:t>
            </a:r>
            <a:r>
              <a:rPr lang="en-US" sz="1200" dirty="0" err="1"/>
              <a:t>programme</a:t>
            </a:r>
            <a:r>
              <a:rPr lang="en-US" sz="1200" dirty="0"/>
              <a:t>. Health Expectations, 25(4), 1832-1843.</a:t>
            </a:r>
          </a:p>
          <a:p>
            <a:r>
              <a:rPr lang="en-US" sz="1200" dirty="0"/>
              <a:t>Darling, K. E., &amp; Sato, A. F. (2017). Systematic review and meta-analysis examining the effectiveness of mobile health technologies in using self-monitoring for pediatric weight management. Childhood Obesity, 13(5), 347-355.</a:t>
            </a:r>
          </a:p>
          <a:p>
            <a:r>
              <a:rPr lang="en-US" sz="1200" dirty="0"/>
              <a:t>Epstein, L. H., </a:t>
            </a:r>
            <a:r>
              <a:rPr lang="en-US" sz="1200" dirty="0" err="1"/>
              <a:t>Paluch</a:t>
            </a:r>
            <a:r>
              <a:rPr lang="en-US" sz="1200" dirty="0"/>
              <a:t>, R. A., Gordy, C. C., &amp; Dorn, J. (2000). Decreasing sedentary behaviors in treating pediatric obesity. Archives of pediatrics &amp; adolescent medicine, 154(3), 220-226.</a:t>
            </a:r>
          </a:p>
          <a:p>
            <a:r>
              <a:rPr lang="en-US" sz="1200" dirty="0" err="1"/>
              <a:t>Germann</a:t>
            </a:r>
            <a:r>
              <a:rPr lang="en-US" sz="1200" dirty="0"/>
              <a:t>, J. N., Kirschenbaum, D. S., &amp; Rich, B. H. (2007). Child and parental self-monitoring as determinants of success in the treatment of morbid obesity in low-income minority children. Journal of pediatric psychology, 32(1), 111-121.</a:t>
            </a:r>
          </a:p>
          <a:p>
            <a:r>
              <a:rPr lang="en-US" sz="1200" dirty="0" err="1"/>
              <a:t>Hampl</a:t>
            </a:r>
            <a:r>
              <a:rPr lang="en-US" sz="1200" dirty="0"/>
              <a:t>, S., Paves, H., Laubscher, K., &amp; </a:t>
            </a:r>
            <a:r>
              <a:rPr lang="en-US" sz="1200" dirty="0" err="1"/>
              <a:t>Eneli</a:t>
            </a:r>
            <a:r>
              <a:rPr lang="en-US" sz="1200" dirty="0"/>
              <a:t>, I. (2011). Patient engagement and attrition in pediatric obesity clinics and programs: results and recommendations. Pediatrics, 128(Supplement_2), S59-S64.</a:t>
            </a:r>
          </a:p>
          <a:p>
            <a:r>
              <a:rPr lang="en-US" sz="1200" dirty="0"/>
              <a:t>Kirschenbaum, D. S., </a:t>
            </a:r>
            <a:r>
              <a:rPr lang="en-US" sz="1200" dirty="0" err="1"/>
              <a:t>Germann</a:t>
            </a:r>
            <a:r>
              <a:rPr lang="en-US" sz="1200" dirty="0"/>
              <a:t>, J. N., &amp; Rich, B. H. (2005). Treatment of morbid obesity in low‐income adolescents: effects of parental self‐monitoring. Obesity Research, 13(9), 1527-1529.</a:t>
            </a:r>
          </a:p>
          <a:p>
            <a:r>
              <a:rPr lang="en-US" sz="1200" dirty="0" err="1"/>
              <a:t>Salaens</a:t>
            </a:r>
            <a:r>
              <a:rPr lang="en-US" sz="1200" dirty="0"/>
              <a:t>, B. E., &amp; McGrath, A. M. (2003). Self-monitoring adherence and adolescent weight control efficacy. Children’s Health Care, 32, 137–152</a:t>
            </a:r>
          </a:p>
          <a:p>
            <a:r>
              <a:rPr lang="en-US" sz="1200" dirty="0"/>
              <a:t>Turner, T., </a:t>
            </a:r>
            <a:r>
              <a:rPr lang="en-US" sz="1200" dirty="0" err="1"/>
              <a:t>Spruijt</a:t>
            </a:r>
            <a:r>
              <a:rPr lang="en-US" sz="1200" dirty="0"/>
              <a:t>‐Metz, D., Wen, C. F., &amp; </a:t>
            </a:r>
            <a:r>
              <a:rPr lang="en-US" sz="1200" dirty="0" err="1"/>
              <a:t>Hingle</a:t>
            </a:r>
            <a:r>
              <a:rPr lang="en-US" sz="1200" dirty="0"/>
              <a:t>, M. D. (2015). Prevention and treatment of pediatric obesity using mobile and wireless technologies: a systematic review. Pediatric obesity, 10(6), 403-409.</a:t>
            </a:r>
          </a:p>
          <a:p>
            <a:r>
              <a:rPr lang="en-US" sz="1200" dirty="0"/>
              <a:t>Wang, J., Cai, C., </a:t>
            </a:r>
            <a:r>
              <a:rPr lang="en-US" sz="1200" dirty="0" err="1"/>
              <a:t>Padhye</a:t>
            </a:r>
            <a:r>
              <a:rPr lang="en-US" sz="1200" dirty="0"/>
              <a:t>, N., </a:t>
            </a:r>
            <a:r>
              <a:rPr lang="en-US" sz="1200" dirty="0" err="1"/>
              <a:t>Orlander</a:t>
            </a:r>
            <a:r>
              <a:rPr lang="en-US" sz="1200" dirty="0"/>
              <a:t>, P., &amp; </a:t>
            </a:r>
            <a:r>
              <a:rPr lang="en-US" sz="1200" dirty="0" err="1"/>
              <a:t>Zare</a:t>
            </a:r>
            <a:r>
              <a:rPr lang="en-US" sz="1200" dirty="0"/>
              <a:t>, M. (2018). A behavioral lifestyle intervention enhanced with multiple-behavior self-monitoring using mobile and connected tools for underserved individuals with type 2 diabetes and comorbid overweight or obesity: pilot comparative effectiveness trial. JMIR mHealth and </a:t>
            </a:r>
            <a:r>
              <a:rPr lang="en-US" sz="1200" dirty="0" err="1"/>
              <a:t>uHealth</a:t>
            </a:r>
            <a:r>
              <a:rPr lang="en-US" sz="1200" dirty="0"/>
              <a:t>, 6(4), e4478.</a:t>
            </a:r>
          </a:p>
          <a:p>
            <a:r>
              <a:rPr lang="en-US" sz="1200" dirty="0"/>
              <a:t>Wearing, J. R., </a:t>
            </a:r>
            <a:r>
              <a:rPr lang="en-US" sz="1200" dirty="0" err="1"/>
              <a:t>Nollen</a:t>
            </a:r>
            <a:r>
              <a:rPr lang="en-US" sz="1200" dirty="0"/>
              <a:t>, N., </a:t>
            </a:r>
            <a:r>
              <a:rPr lang="en-US" sz="1200" dirty="0" err="1"/>
              <a:t>Befort</a:t>
            </a:r>
            <a:r>
              <a:rPr lang="en-US" sz="1200" dirty="0"/>
              <a:t>, C., Davis, A. M., &amp; </a:t>
            </a:r>
            <a:r>
              <a:rPr lang="en-US" sz="1200" dirty="0" err="1"/>
              <a:t>Agemy</a:t>
            </a:r>
            <a:r>
              <a:rPr lang="en-US" sz="1200" dirty="0"/>
              <a:t>, C. K. (2014). iPhone app adherence to expert-recommended guidelines for pediatric obesity prevention. Childhood Obesity, 10(2), 132-144.</a:t>
            </a:r>
          </a:p>
        </p:txBody>
      </p:sp>
      <p:pic>
        <p:nvPicPr>
          <p:cNvPr id="4" name="Picture 1" descr="page2image1772256">
            <a:extLst>
              <a:ext uri="{FF2B5EF4-FFF2-40B4-BE49-F238E27FC236}">
                <a16:creationId xmlns:a16="http://schemas.microsoft.com/office/drawing/2014/main" id="{1764E569-2B50-80D3-05FF-EFF852EF2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708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685"/>
            <a:ext cx="10515601" cy="729916"/>
          </a:xfrm>
        </p:spPr>
        <p:txBody>
          <a:bodyPr/>
          <a:lstStyle/>
          <a:p>
            <a:r>
              <a:rPr lang="en-US" dirty="0"/>
              <a:t>Resources</a:t>
            </a:r>
          </a:p>
        </p:txBody>
      </p:sp>
      <p:pic>
        <p:nvPicPr>
          <p:cNvPr id="4"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AE11CC7-82E4-AA93-98B7-D76CBFF53DD0}"/>
              </a:ext>
            </a:extLst>
          </p:cNvPr>
          <p:cNvPicPr>
            <a:picLocks noChangeAspect="1"/>
          </p:cNvPicPr>
          <p:nvPr/>
        </p:nvPicPr>
        <p:blipFill>
          <a:blip r:embed="rId3"/>
          <a:stretch>
            <a:fillRect/>
          </a:stretch>
        </p:blipFill>
        <p:spPr>
          <a:xfrm>
            <a:off x="4240454" y="1371601"/>
            <a:ext cx="3562426" cy="4632683"/>
          </a:xfrm>
          <a:prstGeom prst="rect">
            <a:avLst/>
          </a:prstGeom>
        </p:spPr>
      </p:pic>
    </p:spTree>
    <p:extLst>
      <p:ext uri="{BB962C8B-B14F-4D97-AF65-F5344CB8AC3E}">
        <p14:creationId xmlns:p14="http://schemas.microsoft.com/office/powerpoint/2010/main" val="2149528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7EEB22-F97E-A197-3047-AE0446F3B00E}"/>
              </a:ext>
            </a:extLst>
          </p:cNvPr>
          <p:cNvPicPr>
            <a:picLocks noChangeAspect="1"/>
          </p:cNvPicPr>
          <p:nvPr/>
        </p:nvPicPr>
        <p:blipFill>
          <a:blip r:embed="rId2"/>
          <a:stretch>
            <a:fillRect/>
          </a:stretch>
        </p:blipFill>
        <p:spPr>
          <a:xfrm>
            <a:off x="6407152" y="3324225"/>
            <a:ext cx="4572000" cy="3533775"/>
          </a:xfrm>
          <a:prstGeom prst="rect">
            <a:avLst/>
          </a:prstGeom>
        </p:spPr>
      </p:pic>
      <p:sp>
        <p:nvSpPr>
          <p:cNvPr id="2" name="Title 1"/>
          <p:cNvSpPr>
            <a:spLocks noGrp="1"/>
          </p:cNvSpPr>
          <p:nvPr>
            <p:ph type="title"/>
          </p:nvPr>
        </p:nvSpPr>
        <p:spPr>
          <a:xfrm>
            <a:off x="838200" y="641685"/>
            <a:ext cx="10515601" cy="729916"/>
          </a:xfrm>
        </p:spPr>
        <p:txBody>
          <a:bodyPr/>
          <a:lstStyle/>
          <a:p>
            <a:r>
              <a:rPr lang="en-US" dirty="0"/>
              <a:t>Resources</a:t>
            </a:r>
          </a:p>
        </p:txBody>
      </p:sp>
      <p:pic>
        <p:nvPicPr>
          <p:cNvPr id="4"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ED8A480-0873-219B-A09A-773E497D6F95}"/>
              </a:ext>
            </a:extLst>
          </p:cNvPr>
          <p:cNvPicPr>
            <a:picLocks noChangeAspect="1"/>
          </p:cNvPicPr>
          <p:nvPr/>
        </p:nvPicPr>
        <p:blipFill>
          <a:blip r:embed="rId4"/>
          <a:stretch>
            <a:fillRect/>
          </a:stretch>
        </p:blipFill>
        <p:spPr>
          <a:xfrm>
            <a:off x="406400" y="1250872"/>
            <a:ext cx="3968954" cy="3035456"/>
          </a:xfrm>
          <a:prstGeom prst="rect">
            <a:avLst/>
          </a:prstGeom>
          <a:ln>
            <a:solidFill>
              <a:schemeClr val="accent6"/>
            </a:solidFill>
          </a:ln>
        </p:spPr>
      </p:pic>
      <p:pic>
        <p:nvPicPr>
          <p:cNvPr id="1026" name="Picture 2" descr="Marble Jar Whole Class Reward Chart by The Kooky Classroom | TPT">
            <a:extLst>
              <a:ext uri="{FF2B5EF4-FFF2-40B4-BE49-F238E27FC236}">
                <a16:creationId xmlns:a16="http://schemas.microsoft.com/office/drawing/2014/main" id="{1620584F-38F5-0918-14F5-5A4D1D8FD6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4625" y="841693"/>
            <a:ext cx="1800225" cy="2543175"/>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889056D-AF1D-9F04-ED44-720EA39809E8}"/>
              </a:ext>
            </a:extLst>
          </p:cNvPr>
          <p:cNvPicPr>
            <a:picLocks noChangeAspect="1"/>
          </p:cNvPicPr>
          <p:nvPr/>
        </p:nvPicPr>
        <p:blipFill>
          <a:blip r:embed="rId6"/>
          <a:stretch>
            <a:fillRect/>
          </a:stretch>
        </p:blipFill>
        <p:spPr>
          <a:xfrm>
            <a:off x="6895464" y="797560"/>
            <a:ext cx="5174616" cy="2587308"/>
          </a:xfrm>
          <a:prstGeom prst="rect">
            <a:avLst/>
          </a:prstGeom>
        </p:spPr>
      </p:pic>
      <p:pic>
        <p:nvPicPr>
          <p:cNvPr id="9" name="Picture 8">
            <a:extLst>
              <a:ext uri="{FF2B5EF4-FFF2-40B4-BE49-F238E27FC236}">
                <a16:creationId xmlns:a16="http://schemas.microsoft.com/office/drawing/2014/main" id="{37814037-5E87-DB73-AECE-28599B03DF09}"/>
              </a:ext>
            </a:extLst>
          </p:cNvPr>
          <p:cNvPicPr>
            <a:picLocks noChangeAspect="1"/>
          </p:cNvPicPr>
          <p:nvPr/>
        </p:nvPicPr>
        <p:blipFill>
          <a:blip r:embed="rId7"/>
          <a:stretch>
            <a:fillRect/>
          </a:stretch>
        </p:blipFill>
        <p:spPr>
          <a:xfrm>
            <a:off x="3073402" y="4286250"/>
            <a:ext cx="3333750" cy="2571750"/>
          </a:xfrm>
          <a:prstGeom prst="rect">
            <a:avLst/>
          </a:prstGeom>
        </p:spPr>
      </p:pic>
    </p:spTree>
    <p:extLst>
      <p:ext uri="{BB962C8B-B14F-4D97-AF65-F5344CB8AC3E}">
        <p14:creationId xmlns:p14="http://schemas.microsoft.com/office/powerpoint/2010/main" val="734209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684"/>
            <a:ext cx="10515601" cy="808293"/>
          </a:xfrm>
        </p:spPr>
        <p:txBody>
          <a:bodyPr>
            <a:normAutofit/>
          </a:bodyPr>
          <a:lstStyle/>
          <a:p>
            <a:r>
              <a:rPr lang="en-US" sz="4400" dirty="0">
                <a:solidFill>
                  <a:srgbClr val="0070C0"/>
                </a:solidFill>
                <a:ea typeface="Tahoma"/>
                <a:cs typeface="Tahoma"/>
                <a:sym typeface="Tahoma"/>
              </a:rPr>
              <a:t>Contact information</a:t>
            </a:r>
            <a:endParaRPr lang="en-US" dirty="0">
              <a:solidFill>
                <a:srgbClr val="0070C0"/>
              </a:solidFill>
            </a:endParaRPr>
          </a:p>
        </p:txBody>
      </p:sp>
      <p:sp>
        <p:nvSpPr>
          <p:cNvPr id="4" name="Content Placeholder 3"/>
          <p:cNvSpPr>
            <a:spLocks noGrp="1"/>
          </p:cNvSpPr>
          <p:nvPr>
            <p:ph idx="1"/>
          </p:nvPr>
        </p:nvSpPr>
        <p:spPr/>
        <p:txBody>
          <a:bodyPr/>
          <a:lstStyle/>
          <a:p>
            <a:pPr marL="0" indent="0" algn="ctr">
              <a:buNone/>
            </a:pPr>
            <a:endParaRPr lang="en-US" dirty="0">
              <a:solidFill>
                <a:schemeClr val="accent6"/>
              </a:solidFill>
            </a:endParaRPr>
          </a:p>
          <a:p>
            <a:pPr marL="0" indent="0" algn="ctr">
              <a:buNone/>
            </a:pPr>
            <a:endParaRPr lang="en-US" dirty="0">
              <a:solidFill>
                <a:schemeClr val="accent6"/>
              </a:solidFill>
            </a:endParaRPr>
          </a:p>
          <a:p>
            <a:pPr marL="0" indent="0" algn="ctr">
              <a:buNone/>
            </a:pPr>
            <a:r>
              <a:rPr lang="en-US" dirty="0">
                <a:solidFill>
                  <a:schemeClr val="accent6"/>
                </a:solidFill>
              </a:rPr>
              <a:t>Jennifer_Warnick@brown.edu</a:t>
            </a:r>
          </a:p>
          <a:p>
            <a:pPr marL="0" indent="0" algn="ctr">
              <a:buNone/>
            </a:pPr>
            <a:r>
              <a:rPr lang="en-US" dirty="0"/>
              <a:t>401-793-8757</a:t>
            </a:r>
          </a:p>
        </p:txBody>
      </p:sp>
      <p:pic>
        <p:nvPicPr>
          <p:cNvPr id="3"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08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42529" y="6466000"/>
            <a:ext cx="3417147" cy="194925"/>
          </a:xfrm>
          <a:prstGeom prst="rect">
            <a:avLst/>
          </a:prstGeom>
        </p:spPr>
        <p:txBody>
          <a:bodyPr vert="horz" wrap="square" lIns="0" tIns="10160" rIns="0" bIns="0" rtlCol="0">
            <a:spAutoFit/>
          </a:bodyPr>
          <a:lstStyle/>
          <a:p>
            <a:pPr marL="0" marR="0" lvl="0" indent="0" algn="l" defTabSz="609630" rtl="0" eaLnBrk="1" fontAlgn="auto" latinLnBrk="0" hangingPunct="1">
              <a:lnSpc>
                <a:spcPct val="100000"/>
              </a:lnSpc>
              <a:spcBef>
                <a:spcPts val="8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Tahoma"/>
                <a:ea typeface="+mn-ea"/>
                <a:cs typeface="Tahoma"/>
              </a:rPr>
              <a:t>Prepared</a:t>
            </a:r>
            <a:r>
              <a:rPr kumimoji="0" sz="1200" b="0" i="0" u="none" strike="noStrike" kern="0" cap="none" spc="-103" normalizeH="0" baseline="0" noProof="0" dirty="0">
                <a:ln>
                  <a:noFill/>
                </a:ln>
                <a:solidFill>
                  <a:srgbClr val="FFFFFF"/>
                </a:solidFill>
                <a:effectLst/>
                <a:uLnTx/>
                <a:uFillTx/>
                <a:latin typeface="Tahoma"/>
                <a:ea typeface="+mn-ea"/>
                <a:cs typeface="Tahoma"/>
              </a:rPr>
              <a:t> </a:t>
            </a:r>
            <a:r>
              <a:rPr kumimoji="0" sz="1200" b="0" i="0" u="none" strike="noStrike" kern="0" cap="none" spc="0" normalizeH="0" baseline="0" noProof="0" dirty="0">
                <a:ln>
                  <a:noFill/>
                </a:ln>
                <a:solidFill>
                  <a:srgbClr val="FFFFFF"/>
                </a:solidFill>
                <a:effectLst/>
                <a:uLnTx/>
                <a:uFillTx/>
                <a:latin typeface="Tahoma"/>
                <a:ea typeface="+mn-ea"/>
                <a:cs typeface="Tahoma"/>
              </a:rPr>
              <a:t>by</a:t>
            </a:r>
            <a:r>
              <a:rPr kumimoji="0" sz="1200" b="0" i="0" u="none" strike="noStrike" kern="0" cap="none" spc="-117" normalizeH="0" baseline="0" noProof="0" dirty="0">
                <a:ln>
                  <a:noFill/>
                </a:ln>
                <a:solidFill>
                  <a:srgbClr val="FFFFFF"/>
                </a:solidFill>
                <a:effectLst/>
                <a:uLnTx/>
                <a:uFillTx/>
                <a:latin typeface="Tahoma"/>
                <a:ea typeface="+mn-ea"/>
                <a:cs typeface="Tahoma"/>
              </a:rPr>
              <a:t> </a:t>
            </a:r>
            <a:r>
              <a:rPr kumimoji="0" sz="1200" b="0" i="0" u="none" strike="noStrike" kern="0" cap="none" spc="0" normalizeH="0" baseline="0" noProof="0" dirty="0">
                <a:ln>
                  <a:noFill/>
                </a:ln>
                <a:solidFill>
                  <a:srgbClr val="FFFFFF"/>
                </a:solidFill>
                <a:effectLst/>
                <a:uLnTx/>
                <a:uFillTx/>
                <a:latin typeface="Tahoma"/>
                <a:ea typeface="+mn-ea"/>
                <a:cs typeface="Tahoma"/>
              </a:rPr>
              <a:t>Care</a:t>
            </a:r>
            <a:r>
              <a:rPr kumimoji="0" sz="1200" b="0" i="0" u="none" strike="noStrike" kern="0" cap="none" spc="-110" normalizeH="0" baseline="0" noProof="0" dirty="0">
                <a:ln>
                  <a:noFill/>
                </a:ln>
                <a:solidFill>
                  <a:srgbClr val="FFFFFF"/>
                </a:solidFill>
                <a:effectLst/>
                <a:uLnTx/>
                <a:uFillTx/>
                <a:latin typeface="Tahoma"/>
                <a:ea typeface="+mn-ea"/>
                <a:cs typeface="Tahoma"/>
              </a:rPr>
              <a:t> </a:t>
            </a:r>
            <a:r>
              <a:rPr kumimoji="0" sz="1200" b="0" i="0" u="none" strike="noStrike" kern="0" cap="none" spc="-7" normalizeH="0" baseline="0" noProof="0" dirty="0">
                <a:ln>
                  <a:noFill/>
                </a:ln>
                <a:solidFill>
                  <a:srgbClr val="FFFFFF"/>
                </a:solidFill>
                <a:effectLst/>
                <a:uLnTx/>
                <a:uFillTx/>
                <a:latin typeface="Tahoma"/>
                <a:ea typeface="+mn-ea"/>
                <a:cs typeface="Tahoma"/>
              </a:rPr>
              <a:t>Transformation</a:t>
            </a:r>
            <a:r>
              <a:rPr kumimoji="0" sz="1200" b="0" i="0" u="none" strike="noStrike" kern="0" cap="none" spc="-103" normalizeH="0" baseline="0" noProof="0" dirty="0">
                <a:ln>
                  <a:noFill/>
                </a:ln>
                <a:solidFill>
                  <a:srgbClr val="FFFFFF"/>
                </a:solidFill>
                <a:effectLst/>
                <a:uLnTx/>
                <a:uFillTx/>
                <a:latin typeface="Tahoma"/>
                <a:ea typeface="+mn-ea"/>
                <a:cs typeface="Tahoma"/>
              </a:rPr>
              <a:t> </a:t>
            </a:r>
            <a:r>
              <a:rPr kumimoji="0" sz="1200" b="0" i="0" u="none" strike="noStrike" kern="0" cap="none" spc="-13" normalizeH="0" baseline="0" noProof="0" dirty="0">
                <a:ln>
                  <a:noFill/>
                </a:ln>
                <a:solidFill>
                  <a:srgbClr val="FFFFFF"/>
                </a:solidFill>
                <a:effectLst/>
                <a:uLnTx/>
                <a:uFillTx/>
                <a:latin typeface="Tahoma"/>
                <a:ea typeface="+mn-ea"/>
                <a:cs typeface="Tahoma"/>
              </a:rPr>
              <a:t>Collaborative</a:t>
            </a:r>
            <a:r>
              <a:rPr kumimoji="0" sz="1200" b="0" i="0" u="none" strike="noStrike" kern="0" cap="none" spc="-117" normalizeH="0" baseline="0" noProof="0" dirty="0">
                <a:ln>
                  <a:noFill/>
                </a:ln>
                <a:solidFill>
                  <a:srgbClr val="FFFFFF"/>
                </a:solidFill>
                <a:effectLst/>
                <a:uLnTx/>
                <a:uFillTx/>
                <a:latin typeface="Tahoma"/>
                <a:ea typeface="+mn-ea"/>
                <a:cs typeface="Tahoma"/>
              </a:rPr>
              <a:t> </a:t>
            </a:r>
            <a:r>
              <a:rPr kumimoji="0" sz="1200" b="0" i="0" u="none" strike="noStrike" kern="0" cap="none" spc="0" normalizeH="0" baseline="0" noProof="0" dirty="0">
                <a:ln>
                  <a:noFill/>
                </a:ln>
                <a:solidFill>
                  <a:srgbClr val="FFFFFF"/>
                </a:solidFill>
                <a:effectLst/>
                <a:uLnTx/>
                <a:uFillTx/>
                <a:latin typeface="Tahoma"/>
                <a:ea typeface="+mn-ea"/>
                <a:cs typeface="Tahoma"/>
              </a:rPr>
              <a:t>of</a:t>
            </a:r>
            <a:r>
              <a:rPr kumimoji="0" sz="1200" b="0" i="0" u="none" strike="noStrike" kern="0" cap="none" spc="-117" normalizeH="0" baseline="0" noProof="0" dirty="0">
                <a:ln>
                  <a:noFill/>
                </a:ln>
                <a:solidFill>
                  <a:srgbClr val="FFFFFF"/>
                </a:solidFill>
                <a:effectLst/>
                <a:uLnTx/>
                <a:uFillTx/>
                <a:latin typeface="Tahoma"/>
                <a:ea typeface="+mn-ea"/>
                <a:cs typeface="Tahoma"/>
              </a:rPr>
              <a:t> </a:t>
            </a:r>
            <a:r>
              <a:rPr kumimoji="0" sz="1200" b="0" i="0" u="none" strike="noStrike" kern="0" cap="none" spc="-17" normalizeH="0" baseline="0" noProof="0" dirty="0">
                <a:ln>
                  <a:noFill/>
                </a:ln>
                <a:solidFill>
                  <a:srgbClr val="FFFFFF"/>
                </a:solidFill>
                <a:effectLst/>
                <a:uLnTx/>
                <a:uFillTx/>
                <a:latin typeface="Tahoma"/>
                <a:ea typeface="+mn-ea"/>
                <a:cs typeface="Tahoma"/>
              </a:rPr>
              <a:t>RI</a:t>
            </a:r>
            <a:endParaRPr kumimoji="0" sz="1200" b="0" i="0" u="none" strike="noStrike" kern="0" cap="none" spc="0" normalizeH="0" baseline="0" noProof="0">
              <a:ln>
                <a:noFill/>
              </a:ln>
              <a:solidFill>
                <a:sysClr val="windowText" lastClr="000000"/>
              </a:solidFill>
              <a:effectLst/>
              <a:uLnTx/>
              <a:uFillTx/>
              <a:latin typeface="Tahoma"/>
              <a:ea typeface="+mn-ea"/>
              <a:cs typeface="Tahoma"/>
            </a:endParaRPr>
          </a:p>
        </p:txBody>
      </p:sp>
      <p:sp>
        <p:nvSpPr>
          <p:cNvPr id="3" name="object 3"/>
          <p:cNvSpPr/>
          <p:nvPr/>
        </p:nvSpPr>
        <p:spPr>
          <a:xfrm>
            <a:off x="0" y="6297676"/>
            <a:ext cx="12192000" cy="560493"/>
          </a:xfrm>
          <a:custGeom>
            <a:avLst/>
            <a:gdLst/>
            <a:ahLst/>
            <a:cxnLst/>
            <a:rect l="l" t="t" r="r" b="b"/>
            <a:pathLst>
              <a:path w="18288000" h="840740">
                <a:moveTo>
                  <a:pt x="18288000" y="0"/>
                </a:moveTo>
                <a:lnTo>
                  <a:pt x="0" y="0"/>
                </a:lnTo>
                <a:lnTo>
                  <a:pt x="0" y="840485"/>
                </a:lnTo>
                <a:lnTo>
                  <a:pt x="18288000" y="840485"/>
                </a:lnTo>
                <a:lnTo>
                  <a:pt x="18288000" y="0"/>
                </a:lnTo>
                <a:close/>
              </a:path>
            </a:pathLst>
          </a:custGeom>
          <a:solidFill>
            <a:srgbClr val="F7B31D"/>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4" name="object 4"/>
          <p:cNvPicPr/>
          <p:nvPr/>
        </p:nvPicPr>
        <p:blipFill>
          <a:blip r:embed="rId3" cstate="print"/>
          <a:stretch>
            <a:fillRect/>
          </a:stretch>
        </p:blipFill>
        <p:spPr>
          <a:xfrm>
            <a:off x="3642102" y="985879"/>
            <a:ext cx="4913177" cy="1287345"/>
          </a:xfrm>
          <a:prstGeom prst="rect">
            <a:avLst/>
          </a:prstGeom>
        </p:spPr>
      </p:pic>
      <p:sp>
        <p:nvSpPr>
          <p:cNvPr id="5" name="object 5"/>
          <p:cNvSpPr txBox="1"/>
          <p:nvPr/>
        </p:nvSpPr>
        <p:spPr>
          <a:xfrm>
            <a:off x="4514214" y="5876843"/>
            <a:ext cx="3163570" cy="193216"/>
          </a:xfrm>
          <a:prstGeom prst="rect">
            <a:avLst/>
          </a:prstGeom>
        </p:spPr>
        <p:txBody>
          <a:bodyPr vert="horz" wrap="square" lIns="0" tIns="8467" rIns="0" bIns="0" rtlCol="0">
            <a:spAutoFit/>
          </a:bodyPr>
          <a:lstStyle/>
          <a:p>
            <a:pPr marL="8467" marR="0" lvl="0" indent="0" algn="l" defTabSz="609630" rtl="0" eaLnBrk="1" fontAlgn="auto" latinLnBrk="0" hangingPunct="1">
              <a:lnSpc>
                <a:spcPct val="100000"/>
              </a:lnSpc>
              <a:spcBef>
                <a:spcPts val="67"/>
              </a:spcBef>
              <a:spcAft>
                <a:spcPts val="0"/>
              </a:spcAft>
              <a:buClrTx/>
              <a:buSzTx/>
              <a:buFontTx/>
              <a:buNone/>
              <a:tabLst/>
              <a:defRPr/>
            </a:pPr>
            <a:r>
              <a:rPr kumimoji="0" sz="1200" b="0" i="1" u="none" strike="noStrike" kern="0" cap="none" spc="167" normalizeH="0" baseline="0" noProof="0" dirty="0">
                <a:ln>
                  <a:noFill/>
                </a:ln>
                <a:solidFill>
                  <a:srgbClr val="006FC0"/>
                </a:solidFill>
                <a:effectLst/>
                <a:uLnTx/>
                <a:uFillTx/>
                <a:latin typeface="Calibri"/>
                <a:ea typeface="+mn-ea"/>
                <a:cs typeface="Calibri"/>
              </a:rPr>
              <a:t>Care</a:t>
            </a:r>
            <a:r>
              <a:rPr kumimoji="0" sz="1200" b="0" i="1" u="none" strike="noStrike" kern="0" cap="none" spc="107" normalizeH="0" baseline="0" noProof="0" dirty="0">
                <a:ln>
                  <a:noFill/>
                </a:ln>
                <a:solidFill>
                  <a:srgbClr val="006FC0"/>
                </a:solidFill>
                <a:effectLst/>
                <a:uLnTx/>
                <a:uFillTx/>
                <a:latin typeface="Calibri"/>
                <a:ea typeface="+mn-ea"/>
                <a:cs typeface="Calibri"/>
              </a:rPr>
              <a:t> </a:t>
            </a:r>
            <a:r>
              <a:rPr kumimoji="0" sz="1200" b="0" i="1" u="none" strike="noStrike" kern="0" cap="none" spc="143" normalizeH="0" baseline="0" noProof="0" dirty="0">
                <a:ln>
                  <a:noFill/>
                </a:ln>
                <a:solidFill>
                  <a:srgbClr val="006FC0"/>
                </a:solidFill>
                <a:effectLst/>
                <a:uLnTx/>
                <a:uFillTx/>
                <a:latin typeface="Calibri"/>
                <a:ea typeface="+mn-ea"/>
                <a:cs typeface="Calibri"/>
              </a:rPr>
              <a:t>Transformation</a:t>
            </a:r>
            <a:r>
              <a:rPr kumimoji="0" sz="1200" b="0" i="1" u="none" strike="noStrike" kern="0" cap="none" spc="107" normalizeH="0" baseline="0" noProof="0" dirty="0">
                <a:ln>
                  <a:noFill/>
                </a:ln>
                <a:solidFill>
                  <a:srgbClr val="006FC0"/>
                </a:solidFill>
                <a:effectLst/>
                <a:uLnTx/>
                <a:uFillTx/>
                <a:latin typeface="Calibri"/>
                <a:ea typeface="+mn-ea"/>
                <a:cs typeface="Calibri"/>
              </a:rPr>
              <a:t> </a:t>
            </a:r>
            <a:r>
              <a:rPr kumimoji="0" sz="1200" b="0" i="1" u="none" strike="noStrike" kern="0" cap="none" spc="136" normalizeH="0" baseline="0" noProof="0" dirty="0">
                <a:ln>
                  <a:noFill/>
                </a:ln>
                <a:solidFill>
                  <a:srgbClr val="006FC0"/>
                </a:solidFill>
                <a:effectLst/>
                <a:uLnTx/>
                <a:uFillTx/>
                <a:latin typeface="Calibri"/>
                <a:ea typeface="+mn-ea"/>
                <a:cs typeface="Calibri"/>
              </a:rPr>
              <a:t>Collaborative</a:t>
            </a:r>
            <a:r>
              <a:rPr kumimoji="0" sz="1200" b="0" i="1" u="none" strike="noStrike" kern="0" cap="none" spc="110" normalizeH="0" baseline="0" noProof="0" dirty="0">
                <a:ln>
                  <a:noFill/>
                </a:ln>
                <a:solidFill>
                  <a:srgbClr val="006FC0"/>
                </a:solidFill>
                <a:effectLst/>
                <a:uLnTx/>
                <a:uFillTx/>
                <a:latin typeface="Calibri"/>
                <a:ea typeface="+mn-ea"/>
                <a:cs typeface="Calibri"/>
              </a:rPr>
              <a:t> </a:t>
            </a:r>
            <a:r>
              <a:rPr kumimoji="0" sz="1200" b="0" i="1" u="none" strike="noStrike" kern="0" cap="none" spc="93" normalizeH="0" baseline="0" noProof="0" dirty="0">
                <a:ln>
                  <a:noFill/>
                </a:ln>
                <a:solidFill>
                  <a:srgbClr val="006FC0"/>
                </a:solidFill>
                <a:effectLst/>
                <a:uLnTx/>
                <a:uFillTx/>
                <a:latin typeface="Calibri"/>
                <a:ea typeface="+mn-ea"/>
                <a:cs typeface="Calibri"/>
              </a:rPr>
              <a:t>of</a:t>
            </a:r>
            <a:r>
              <a:rPr kumimoji="0" sz="1200" b="0" i="1" u="none" strike="noStrike" kern="0" cap="none" spc="90" normalizeH="0" baseline="0" noProof="0" dirty="0">
                <a:ln>
                  <a:noFill/>
                </a:ln>
                <a:solidFill>
                  <a:srgbClr val="006FC0"/>
                </a:solidFill>
                <a:effectLst/>
                <a:uLnTx/>
                <a:uFillTx/>
                <a:latin typeface="Calibri"/>
                <a:ea typeface="+mn-ea"/>
                <a:cs typeface="Calibri"/>
              </a:rPr>
              <a:t> </a:t>
            </a:r>
            <a:r>
              <a:rPr kumimoji="0" sz="1200" b="0" i="1" u="none" strike="noStrike" kern="0" cap="none" spc="123" normalizeH="0" baseline="0" noProof="0" dirty="0">
                <a:ln>
                  <a:noFill/>
                </a:ln>
                <a:solidFill>
                  <a:srgbClr val="006FC0"/>
                </a:solidFill>
                <a:effectLst/>
                <a:uLnTx/>
                <a:uFillTx/>
                <a:latin typeface="Calibri"/>
                <a:ea typeface="+mn-ea"/>
                <a:cs typeface="Calibri"/>
              </a:rPr>
              <a:t>RI</a:t>
            </a:r>
            <a:endParaRPr kumimoji="0" sz="12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 name="TextBox 6">
            <a:extLst>
              <a:ext uri="{FF2B5EF4-FFF2-40B4-BE49-F238E27FC236}">
                <a16:creationId xmlns:a16="http://schemas.microsoft.com/office/drawing/2014/main" id="{A4A1AF05-589B-D445-8E47-D72E8545C8EF}"/>
              </a:ext>
            </a:extLst>
          </p:cNvPr>
          <p:cNvSpPr txBox="1"/>
          <p:nvPr/>
        </p:nvSpPr>
        <p:spPr>
          <a:xfrm>
            <a:off x="2692400" y="5290458"/>
            <a:ext cx="7416800" cy="461665"/>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PLEASE NOTE: Project ECHO case consultations do not create or otherwise establish a provider-patient relationship between any clinician and any patient whose case is being presented in a project ECHO setting</a:t>
            </a:r>
          </a:p>
        </p:txBody>
      </p:sp>
      <p:sp>
        <p:nvSpPr>
          <p:cNvPr id="8" name="TextBox 7">
            <a:extLst>
              <a:ext uri="{FF2B5EF4-FFF2-40B4-BE49-F238E27FC236}">
                <a16:creationId xmlns:a16="http://schemas.microsoft.com/office/drawing/2014/main" id="{1AAD894F-4DC9-1247-841F-D3AD732BA3E0}"/>
              </a:ext>
            </a:extLst>
          </p:cNvPr>
          <p:cNvSpPr txBox="1"/>
          <p:nvPr/>
        </p:nvSpPr>
        <p:spPr>
          <a:xfrm>
            <a:off x="3663873" y="3746290"/>
            <a:ext cx="5501899" cy="1477328"/>
          </a:xfrm>
          <a:prstGeom prst="rect">
            <a:avLst/>
          </a:prstGeom>
          <a:noFill/>
        </p:spPr>
        <p:txBody>
          <a:bodyPr wrap="square" rtlCol="0">
            <a:spAutoFit/>
          </a:bodyPr>
          <a:lstStyle/>
          <a:p>
            <a:pPr marL="0" marR="0" lvl="0" indent="0" algn="l" defTabSz="609630" rtl="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69C3"/>
                </a:solidFill>
                <a:effectLst/>
                <a:uLnTx/>
                <a:uFillTx/>
                <a:latin typeface="Calibri"/>
                <a:ea typeface="+mn-ea"/>
                <a:cs typeface="+mn-cs"/>
              </a:rPr>
              <a:t>Presenter(s): Jon Dooley, MD</a:t>
            </a:r>
          </a:p>
          <a:p>
            <a:pPr marL="0" marR="0" lvl="0" indent="0" algn="l" defTabSz="609630" rtl="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69C3"/>
                </a:solidFill>
                <a:effectLst/>
                <a:uLnTx/>
                <a:uFillTx/>
                <a:latin typeface="Calibri"/>
                <a:ea typeface="+mn-ea"/>
                <a:cs typeface="+mn-cs"/>
              </a:rPr>
              <a:t>Date: June 15, 2023</a:t>
            </a:r>
          </a:p>
          <a:p>
            <a:pPr marL="0" marR="0" lvl="0" indent="0" algn="l" defTabSz="609630" rtl="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69C3"/>
                </a:solidFill>
                <a:effectLst/>
                <a:uLnTx/>
                <a:uFillTx/>
                <a:latin typeface="Calibri"/>
                <a:ea typeface="+mn-ea"/>
                <a:cs typeface="+mn-cs"/>
              </a:rPr>
              <a:t>Contact Info: St. Joseph Health Center, 456-2406</a:t>
            </a:r>
          </a:p>
        </p:txBody>
      </p:sp>
      <p:sp>
        <p:nvSpPr>
          <p:cNvPr id="11" name="object 3">
            <a:extLst>
              <a:ext uri="{FF2B5EF4-FFF2-40B4-BE49-F238E27FC236}">
                <a16:creationId xmlns:a16="http://schemas.microsoft.com/office/drawing/2014/main" id="{17DB629D-B4D6-6F4D-8625-2ADB7CC6461B}"/>
              </a:ext>
            </a:extLst>
          </p:cNvPr>
          <p:cNvSpPr txBox="1">
            <a:spLocks noGrp="1"/>
          </p:cNvSpPr>
          <p:nvPr>
            <p:ph type="title"/>
          </p:nvPr>
        </p:nvSpPr>
        <p:spPr>
          <a:xfrm>
            <a:off x="2946400" y="2644090"/>
            <a:ext cx="6858000" cy="996088"/>
          </a:xfrm>
          <a:prstGeom prst="rect">
            <a:avLst/>
          </a:prstGeom>
        </p:spPr>
        <p:txBody>
          <a:bodyPr vert="horz" wrap="square" lIns="0" tIns="10904" rIns="0" bIns="0" rtlCol="0">
            <a:spAutoFit/>
          </a:bodyPr>
          <a:lstStyle/>
          <a:p>
            <a:pPr marL="8724" algn="ctr">
              <a:spcBef>
                <a:spcPts val="86"/>
              </a:spcBef>
            </a:pPr>
            <a:r>
              <a:rPr lang="en-US" sz="2667" dirty="0"/>
              <a:t>Pediatric Weight Management ECHO</a:t>
            </a:r>
            <a:r>
              <a:rPr lang="en-US" sz="2667" baseline="30000" dirty="0"/>
              <a:t>®</a:t>
            </a:r>
            <a:r>
              <a:rPr lang="en-US" dirty="0"/>
              <a:t> </a:t>
            </a:r>
            <a:br>
              <a:rPr lang="en-US" sz="2667" dirty="0"/>
            </a:br>
            <a:r>
              <a:rPr sz="2667" dirty="0"/>
              <a:t>Case</a:t>
            </a:r>
            <a:r>
              <a:rPr sz="2667" spc="-7" dirty="0"/>
              <a:t> Presentation</a:t>
            </a:r>
            <a:endParaRPr sz="2404" dirty="0"/>
          </a:p>
        </p:txBody>
      </p:sp>
      <p:pic>
        <p:nvPicPr>
          <p:cNvPr id="12" name="Picture 1" descr="page2image1772256">
            <a:extLst>
              <a:ext uri="{FF2B5EF4-FFF2-40B4-BE49-F238E27FC236}">
                <a16:creationId xmlns:a16="http://schemas.microsoft.com/office/drawing/2014/main" id="{9319A954-B138-7A48-9330-66DEBDF02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0" y="1168011"/>
            <a:ext cx="1238701" cy="65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660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txBox="1">
            <a:spLocks noGrp="1"/>
          </p:cNvSpPr>
          <p:nvPr>
            <p:ph type="title"/>
          </p:nvPr>
        </p:nvSpPr>
        <p:spPr>
          <a:xfrm>
            <a:off x="188468" y="641603"/>
            <a:ext cx="7707828" cy="582766"/>
          </a:xfrm>
          <a:prstGeom prst="rect">
            <a:avLst/>
          </a:prstGeom>
        </p:spPr>
        <p:txBody>
          <a:bodyPr vert="horz" wrap="square" lIns="0" tIns="8043" rIns="0" bIns="0" rtlCol="0">
            <a:spAutoFit/>
          </a:bodyPr>
          <a:lstStyle/>
          <a:p>
            <a:pPr marL="8467">
              <a:spcBef>
                <a:spcPts val="63"/>
              </a:spcBef>
            </a:pPr>
            <a:r>
              <a:rPr lang="en-US" spc="-153" dirty="0"/>
              <a:t>Reasons for Selecting this Case</a:t>
            </a:r>
            <a:endParaRPr spc="-193" dirty="0"/>
          </a:p>
        </p:txBody>
      </p:sp>
      <p:sp>
        <p:nvSpPr>
          <p:cNvPr id="7" name="object 7"/>
          <p:cNvSpPr txBox="1">
            <a:spLocks noGrp="1"/>
          </p:cNvSpPr>
          <p:nvPr>
            <p:ph type="ftr" sz="quarter" idx="5"/>
          </p:nvPr>
        </p:nvSpPr>
        <p:spPr>
          <a:xfrm>
            <a:off x="2422709" y="4305023"/>
            <a:ext cx="2289387" cy="388141"/>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Tahoma"/>
                <a:ea typeface="+mn-ea"/>
                <a:cs typeface="Tahoma"/>
              </a:rPr>
              <a:t>Prepared</a:t>
            </a:r>
            <a:r>
              <a:rPr kumimoji="0" sz="1200" b="0" i="0" u="none" strike="noStrike" kern="0" cap="none" spc="-103"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by</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Care</a:t>
            </a:r>
            <a:r>
              <a:rPr kumimoji="0" sz="1200" b="0" i="0" u="none" strike="noStrike" kern="0" cap="none" spc="-110" normalizeH="0" baseline="0" noProof="0" dirty="0">
                <a:ln>
                  <a:noFill/>
                </a:ln>
                <a:solidFill>
                  <a:prstClr val="white"/>
                </a:solidFill>
                <a:effectLst/>
                <a:uLnTx/>
                <a:uFillTx/>
                <a:latin typeface="Tahoma"/>
                <a:ea typeface="+mn-ea"/>
                <a:cs typeface="Tahoma"/>
              </a:rPr>
              <a:t> </a:t>
            </a:r>
            <a:r>
              <a:rPr kumimoji="0" sz="1200" b="0" i="0" u="none" strike="noStrike" kern="0" cap="none" spc="-7" normalizeH="0" baseline="0" noProof="0" dirty="0">
                <a:ln>
                  <a:noFill/>
                </a:ln>
                <a:solidFill>
                  <a:prstClr val="white"/>
                </a:solidFill>
                <a:effectLst/>
                <a:uLnTx/>
                <a:uFillTx/>
                <a:latin typeface="Tahoma"/>
                <a:ea typeface="+mn-ea"/>
                <a:cs typeface="Tahoma"/>
              </a:rPr>
              <a:t>Transformation</a:t>
            </a:r>
            <a:r>
              <a:rPr kumimoji="0" sz="1200" b="0" i="0" u="none" strike="noStrike" kern="0" cap="none" spc="-103" normalizeH="0" baseline="0" noProof="0" dirty="0">
                <a:ln>
                  <a:noFill/>
                </a:ln>
                <a:solidFill>
                  <a:prstClr val="white"/>
                </a:solidFill>
                <a:effectLst/>
                <a:uLnTx/>
                <a:uFillTx/>
                <a:latin typeface="Tahoma"/>
                <a:ea typeface="+mn-ea"/>
                <a:cs typeface="Tahoma"/>
              </a:rPr>
              <a:t> </a:t>
            </a:r>
            <a:r>
              <a:rPr kumimoji="0" sz="1200" b="0" i="0" u="none" strike="noStrike" kern="0" cap="none" spc="-13" normalizeH="0" baseline="0" noProof="0" dirty="0">
                <a:ln>
                  <a:noFill/>
                </a:ln>
                <a:solidFill>
                  <a:prstClr val="white"/>
                </a:solidFill>
                <a:effectLst/>
                <a:uLnTx/>
                <a:uFillTx/>
                <a:latin typeface="Tahoma"/>
                <a:ea typeface="+mn-ea"/>
                <a:cs typeface="Tahoma"/>
              </a:rPr>
              <a:t>Collaborative</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of</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17" normalizeH="0" baseline="0" noProof="0" dirty="0">
                <a:ln>
                  <a:noFill/>
                </a:ln>
                <a:solidFill>
                  <a:prstClr val="white"/>
                </a:solidFill>
                <a:effectLst/>
                <a:uLnTx/>
                <a:uFillTx/>
                <a:latin typeface="Tahoma"/>
                <a:ea typeface="+mn-ea"/>
                <a:cs typeface="Tahoma"/>
              </a:rPr>
              <a:t>RI</a:t>
            </a:r>
          </a:p>
        </p:txBody>
      </p:sp>
      <p:sp>
        <p:nvSpPr>
          <p:cNvPr id="13" name="TextBox 12">
            <a:extLst>
              <a:ext uri="{FF2B5EF4-FFF2-40B4-BE49-F238E27FC236}">
                <a16:creationId xmlns:a16="http://schemas.microsoft.com/office/drawing/2014/main" id="{518F0266-036A-0949-821F-30F89FA75B87}"/>
              </a:ext>
            </a:extLst>
          </p:cNvPr>
          <p:cNvSpPr txBox="1"/>
          <p:nvPr/>
        </p:nvSpPr>
        <p:spPr>
          <a:xfrm>
            <a:off x="10007600" y="97510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8" name="Picture 1" descr="page2image1772256">
            <a:extLst>
              <a:ext uri="{FF2B5EF4-FFF2-40B4-BE49-F238E27FC236}">
                <a16:creationId xmlns:a16="http://schemas.microsoft.com/office/drawing/2014/main" id="{68881881-32CA-0447-9B7A-B28482B0E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3">
            <a:extLst>
              <a:ext uri="{FF2B5EF4-FFF2-40B4-BE49-F238E27FC236}">
                <a16:creationId xmlns:a16="http://schemas.microsoft.com/office/drawing/2014/main" id="{6DCBEC80-039C-C646-860D-B87A15854BF9}"/>
              </a:ext>
            </a:extLst>
          </p:cNvPr>
          <p:cNvGraphicFramePr>
            <a:graphicFrameLocks noGrp="1"/>
          </p:cNvGraphicFramePr>
          <p:nvPr/>
        </p:nvGraphicFramePr>
        <p:xfrm>
          <a:off x="406400" y="1498597"/>
          <a:ext cx="11226800" cy="4384296"/>
        </p:xfrm>
        <a:graphic>
          <a:graphicData uri="http://schemas.openxmlformats.org/drawingml/2006/table">
            <a:tbl>
              <a:tblPr firstRow="1" bandRow="1">
                <a:tableStyleId>{7DF18680-E054-41AD-8BC1-D1AEF772440D}</a:tableStyleId>
              </a:tblPr>
              <a:tblGrid>
                <a:gridCol w="4876800">
                  <a:extLst>
                    <a:ext uri="{9D8B030D-6E8A-4147-A177-3AD203B41FA5}">
                      <a16:colId xmlns:a16="http://schemas.microsoft.com/office/drawing/2014/main" val="2309835222"/>
                    </a:ext>
                  </a:extLst>
                </a:gridCol>
                <a:gridCol w="6350000">
                  <a:extLst>
                    <a:ext uri="{9D8B030D-6E8A-4147-A177-3AD203B41FA5}">
                      <a16:colId xmlns:a16="http://schemas.microsoft.com/office/drawing/2014/main" val="4127498626"/>
                    </a:ext>
                  </a:extLst>
                </a:gridCol>
              </a:tblGrid>
              <a:tr h="751138">
                <a:tc>
                  <a:txBody>
                    <a:bodyPr/>
                    <a:lstStyle/>
                    <a:p>
                      <a:pPr marL="0" algn="l" rtl="0"/>
                      <a:endParaRPr lang="en-US" sz="1200" dirty="0"/>
                    </a:p>
                  </a:txBody>
                  <a:tcPr marL="60960" marR="60960" marT="30480" marB="30480"/>
                </a:tc>
                <a:tc>
                  <a:txBody>
                    <a:bodyPr/>
                    <a:lstStyle/>
                    <a:p>
                      <a:endParaRPr lang="en-US" sz="1200"/>
                    </a:p>
                  </a:txBody>
                  <a:tcPr marL="60960" marR="60960" marT="30480" marB="30480"/>
                </a:tc>
                <a:extLst>
                  <a:ext uri="{0D108BD9-81ED-4DB2-BD59-A6C34878D82A}">
                    <a16:rowId xmlns:a16="http://schemas.microsoft.com/office/drawing/2014/main" val="1022699541"/>
                  </a:ext>
                </a:extLst>
              </a:tr>
              <a:tr h="1816579">
                <a:tc>
                  <a:txBody>
                    <a:bodyPr/>
                    <a:lstStyle/>
                    <a:p>
                      <a:pPr marL="0" algn="l" rtl="0"/>
                      <a:endParaRPr lang="en-US" sz="2000" dirty="0"/>
                    </a:p>
                    <a:p>
                      <a:pPr marL="0" algn="l" rtl="0"/>
                      <a:r>
                        <a:rPr lang="en-US" sz="2000" dirty="0"/>
                        <a:t>Why did you choose this case?</a:t>
                      </a:r>
                    </a:p>
                  </a:txBody>
                  <a:tcPr marL="60960" marR="60960" marT="30480" marB="30480"/>
                </a:tc>
                <a:tc>
                  <a:txBody>
                    <a:bodyPr/>
                    <a:lstStyle/>
                    <a:p>
                      <a:pPr marL="0" algn="l" rtl="0"/>
                      <a:endParaRPr lang="en-US" sz="1900" dirty="0"/>
                    </a:p>
                    <a:p>
                      <a:pPr marL="0" algn="l" rtl="0"/>
                      <a:r>
                        <a:rPr lang="en-US" sz="1900" dirty="0"/>
                        <a:t>Lack of engagement in treatment/making changes </a:t>
                      </a:r>
                    </a:p>
                  </a:txBody>
                  <a:tcPr marL="60960" marR="60960" marT="30480" marB="30480"/>
                </a:tc>
                <a:extLst>
                  <a:ext uri="{0D108BD9-81ED-4DB2-BD59-A6C34878D82A}">
                    <a16:rowId xmlns:a16="http://schemas.microsoft.com/office/drawing/2014/main" val="815406261"/>
                  </a:ext>
                </a:extLst>
              </a:tr>
              <a:tr h="1816579">
                <a:tc>
                  <a:txBody>
                    <a:bodyPr/>
                    <a:lstStyle/>
                    <a:p>
                      <a:pPr marL="0" algn="l" rtl="0"/>
                      <a:endParaRPr lang="en-US" sz="2000" dirty="0"/>
                    </a:p>
                    <a:p>
                      <a:pPr marL="0" algn="l" rtl="0"/>
                      <a:r>
                        <a:rPr lang="en-US" sz="2000" dirty="0"/>
                        <a:t>What questions do you have for the group?</a:t>
                      </a:r>
                    </a:p>
                  </a:txBody>
                  <a:tcPr marL="60960" marR="60960" marT="30480" marB="30480"/>
                </a:tc>
                <a:tc>
                  <a:txBody>
                    <a:bodyPr/>
                    <a:lstStyle/>
                    <a:p>
                      <a:pPr marL="0" algn="l" rtl="0"/>
                      <a:endParaRPr lang="en-US" sz="1900" dirty="0"/>
                    </a:p>
                    <a:p>
                      <a:pPr marL="0" algn="l" rtl="0"/>
                      <a:r>
                        <a:rPr lang="en-US" sz="1900" dirty="0"/>
                        <a:t>How do you engage patients where the whole family has obesity </a:t>
                      </a:r>
                      <a:r>
                        <a:rPr lang="en-US" sz="1900" i="1" dirty="0"/>
                        <a:t>before</a:t>
                      </a:r>
                      <a:r>
                        <a:rPr lang="en-US" sz="1900" dirty="0"/>
                        <a:t> complications develop? How to help families recognize the seriousness of the condition? </a:t>
                      </a:r>
                    </a:p>
                  </a:txBody>
                  <a:tcPr marL="60960" marR="60960" marT="30480" marB="30480"/>
                </a:tc>
                <a:extLst>
                  <a:ext uri="{0D108BD9-81ED-4DB2-BD59-A6C34878D82A}">
                    <a16:rowId xmlns:a16="http://schemas.microsoft.com/office/drawing/2014/main" val="1094569134"/>
                  </a:ext>
                </a:extLst>
              </a:tr>
            </a:tbl>
          </a:graphicData>
        </a:graphic>
      </p:graphicFrame>
    </p:spTree>
    <p:extLst>
      <p:ext uri="{BB962C8B-B14F-4D97-AF65-F5344CB8AC3E}">
        <p14:creationId xmlns:p14="http://schemas.microsoft.com/office/powerpoint/2010/main" val="3656295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 name="object 8"/>
          <p:cNvSpPr txBox="1">
            <a:spLocks noGrp="1"/>
          </p:cNvSpPr>
          <p:nvPr>
            <p:ph type="title"/>
          </p:nvPr>
        </p:nvSpPr>
        <p:spPr>
          <a:xfrm>
            <a:off x="380971" y="627813"/>
            <a:ext cx="6072293" cy="582766"/>
          </a:xfrm>
          <a:prstGeom prst="rect">
            <a:avLst/>
          </a:prstGeom>
        </p:spPr>
        <p:txBody>
          <a:bodyPr vert="horz" wrap="square" lIns="0" tIns="8043" rIns="0" bIns="0" rtlCol="0">
            <a:spAutoFit/>
          </a:bodyPr>
          <a:lstStyle/>
          <a:p>
            <a:pPr marL="8467">
              <a:spcBef>
                <a:spcPts val="63"/>
              </a:spcBef>
            </a:pPr>
            <a:r>
              <a:rPr lang="en-US" spc="-153" dirty="0"/>
              <a:t>Basic Patient Information</a:t>
            </a:r>
            <a:endParaRPr spc="-193" dirty="0"/>
          </a:p>
        </p:txBody>
      </p:sp>
      <p:graphicFrame>
        <p:nvGraphicFramePr>
          <p:cNvPr id="12" name="object 7">
            <a:extLst>
              <a:ext uri="{FF2B5EF4-FFF2-40B4-BE49-F238E27FC236}">
                <a16:creationId xmlns:a16="http://schemas.microsoft.com/office/drawing/2014/main" id="{4D2027B8-EBAB-F741-BA85-53431DB413DE}"/>
              </a:ext>
            </a:extLst>
          </p:cNvPr>
          <p:cNvGraphicFramePr>
            <a:graphicFrameLocks noGrp="1"/>
          </p:cNvGraphicFramePr>
          <p:nvPr/>
        </p:nvGraphicFramePr>
        <p:xfrm>
          <a:off x="380971" y="1418809"/>
          <a:ext cx="11430059" cy="4667248"/>
        </p:xfrm>
        <a:graphic>
          <a:graphicData uri="http://schemas.openxmlformats.org/drawingml/2006/table">
            <a:tbl>
              <a:tblPr firstRow="1" bandRow="1">
                <a:tableStyleId>{7DF18680-E054-41AD-8BC1-D1AEF772440D}</a:tableStyleId>
              </a:tblPr>
              <a:tblGrid>
                <a:gridCol w="4979704">
                  <a:extLst>
                    <a:ext uri="{9D8B030D-6E8A-4147-A177-3AD203B41FA5}">
                      <a16:colId xmlns:a16="http://schemas.microsoft.com/office/drawing/2014/main" val="20000"/>
                    </a:ext>
                  </a:extLst>
                </a:gridCol>
                <a:gridCol w="6450355">
                  <a:extLst>
                    <a:ext uri="{9D8B030D-6E8A-4147-A177-3AD203B41FA5}">
                      <a16:colId xmlns:a16="http://schemas.microsoft.com/office/drawing/2014/main" val="20001"/>
                    </a:ext>
                  </a:extLst>
                </a:gridCol>
              </a:tblGrid>
              <a:tr h="521647">
                <a:tc gridSpan="2">
                  <a:txBody>
                    <a:bodyPr/>
                    <a:lstStyle/>
                    <a:p>
                      <a:pPr marL="3816350" algn="ctr">
                        <a:lnSpc>
                          <a:spcPct val="100000"/>
                        </a:lnSpc>
                        <a:spcBef>
                          <a:spcPts val="550"/>
                        </a:spcBef>
                      </a:pPr>
                      <a:r>
                        <a:rPr lang="en-US" sz="1300" b="1" dirty="0">
                          <a:solidFill>
                            <a:srgbClr val="FFFFFF"/>
                          </a:solidFill>
                        </a:rPr>
                        <a:t>                           </a:t>
                      </a:r>
                      <a:endParaRPr sz="1300" dirty="0">
                        <a:latin typeface="Trebuchet MS"/>
                        <a:cs typeface="Trebuchet MS"/>
                      </a:endParaRPr>
                    </a:p>
                  </a:txBody>
                  <a:tcPr marL="0" marR="0" marT="47978" marB="0"/>
                </a:tc>
                <a:tc hMerge="1">
                  <a:txBody>
                    <a:bodyPr/>
                    <a:lstStyle/>
                    <a:p>
                      <a:endParaRPr/>
                    </a:p>
                  </a:txBody>
                  <a:tcPr marL="0" marR="0" marT="0" marB="0"/>
                </a:tc>
                <a:extLst>
                  <a:ext uri="{0D108BD9-81ED-4DB2-BD59-A6C34878D82A}">
                    <a16:rowId xmlns:a16="http://schemas.microsoft.com/office/drawing/2014/main" val="10000"/>
                  </a:ext>
                </a:extLst>
              </a:tr>
              <a:tr h="521647">
                <a:tc>
                  <a:txBody>
                    <a:bodyPr/>
                    <a:lstStyle/>
                    <a:p>
                      <a:pPr marL="100330">
                        <a:lnSpc>
                          <a:spcPct val="100000"/>
                        </a:lnSpc>
                        <a:spcBef>
                          <a:spcPts val="370"/>
                        </a:spcBef>
                      </a:pPr>
                      <a:r>
                        <a:rPr lang="en-US" sz="1600" spc="-25" dirty="0">
                          <a:latin typeface="Calibri" panose="020F0502020204030204" pitchFamily="34" charset="0"/>
                          <a:cs typeface="Calibri" panose="020F0502020204030204" pitchFamily="34" charset="0"/>
                        </a:rPr>
                        <a:t>Age</a:t>
                      </a:r>
                      <a:endParaRPr lang="en-US" sz="1600" dirty="0">
                        <a:latin typeface="Calibri" panose="020F0502020204030204" pitchFamily="34" charset="0"/>
                        <a:cs typeface="Calibri" panose="020F0502020204030204" pitchFamily="34" charset="0"/>
                      </a:endParaRPr>
                    </a:p>
                  </a:txBody>
                  <a:tcPr marL="0" marR="0" marT="32276" marB="0"/>
                </a:tc>
                <a:tc>
                  <a:txBody>
                    <a:bodyPr/>
                    <a:lstStyle/>
                    <a:p>
                      <a:pPr marL="51435" algn="l" rtl="0">
                        <a:lnSpc>
                          <a:spcPct val="100000"/>
                        </a:lnSpc>
                        <a:spcBef>
                          <a:spcPts val="395"/>
                        </a:spcBef>
                      </a:pPr>
                      <a:r>
                        <a:rPr lang="en-US" sz="1500" dirty="0">
                          <a:latin typeface="Calibri" panose="020F0502020204030204" pitchFamily="34" charset="0"/>
                          <a:cs typeface="Calibri" panose="020F0502020204030204" pitchFamily="34" charset="0"/>
                        </a:rPr>
                        <a:t>15</a:t>
                      </a:r>
                      <a:endParaRPr sz="1500" dirty="0">
                        <a:latin typeface="Calibri" panose="020F0502020204030204" pitchFamily="34" charset="0"/>
                        <a:cs typeface="Calibri" panose="020F0502020204030204" pitchFamily="34" charset="0"/>
                      </a:endParaRPr>
                    </a:p>
                  </a:txBody>
                  <a:tcPr marL="0" marR="0" marT="34457" marB="0"/>
                </a:tc>
                <a:extLst>
                  <a:ext uri="{0D108BD9-81ED-4DB2-BD59-A6C34878D82A}">
                    <a16:rowId xmlns:a16="http://schemas.microsoft.com/office/drawing/2014/main" val="10001"/>
                  </a:ext>
                </a:extLst>
              </a:tr>
              <a:tr h="521647">
                <a:tc>
                  <a:txBody>
                    <a:bodyPr/>
                    <a:lstStyle/>
                    <a:p>
                      <a:pPr marL="100330">
                        <a:lnSpc>
                          <a:spcPct val="100000"/>
                        </a:lnSpc>
                        <a:spcBef>
                          <a:spcPts val="370"/>
                        </a:spcBef>
                      </a:pPr>
                      <a:r>
                        <a:rPr sz="1600" dirty="0">
                          <a:latin typeface="Calibri" panose="020F0502020204030204" pitchFamily="34" charset="0"/>
                          <a:cs typeface="Calibri" panose="020F0502020204030204" pitchFamily="34" charset="0"/>
                        </a:rPr>
                        <a:t>Gender</a:t>
                      </a:r>
                      <a:r>
                        <a:rPr sz="1600" spc="55" dirty="0">
                          <a:latin typeface="Calibri" panose="020F0502020204030204" pitchFamily="34" charset="0"/>
                          <a:cs typeface="Calibri" panose="020F0502020204030204" pitchFamily="34" charset="0"/>
                        </a:rPr>
                        <a:t> </a:t>
                      </a:r>
                      <a:r>
                        <a:rPr sz="1600" spc="-10" dirty="0">
                          <a:latin typeface="Calibri" panose="020F0502020204030204" pitchFamily="34" charset="0"/>
                          <a:cs typeface="Calibri" panose="020F0502020204030204" pitchFamily="34" charset="0"/>
                        </a:rPr>
                        <a:t>Identity</a:t>
                      </a:r>
                      <a:endParaRPr sz="1600" dirty="0">
                        <a:latin typeface="Calibri" panose="020F0502020204030204" pitchFamily="34" charset="0"/>
                        <a:cs typeface="Calibri" panose="020F0502020204030204" pitchFamily="34" charset="0"/>
                      </a:endParaRPr>
                    </a:p>
                  </a:txBody>
                  <a:tcPr marL="0" marR="0" marT="32276" marB="0"/>
                </a:tc>
                <a:tc>
                  <a:txBody>
                    <a:bodyPr/>
                    <a:lstStyle/>
                    <a:p>
                      <a:pPr marL="51435" algn="l" rtl="0">
                        <a:lnSpc>
                          <a:spcPct val="100000"/>
                        </a:lnSpc>
                        <a:spcBef>
                          <a:spcPts val="490"/>
                        </a:spcBef>
                      </a:pPr>
                      <a:r>
                        <a:rPr lang="en-US" sz="1500" dirty="0">
                          <a:latin typeface="Calibri" panose="020F0502020204030204" pitchFamily="34" charset="0"/>
                          <a:cs typeface="Calibri" panose="020F0502020204030204" pitchFamily="34" charset="0"/>
                        </a:rPr>
                        <a:t>Male</a:t>
                      </a:r>
                      <a:endParaRPr sz="1500" dirty="0">
                        <a:latin typeface="Calibri" panose="020F0502020204030204" pitchFamily="34" charset="0"/>
                        <a:cs typeface="Calibri" panose="020F0502020204030204" pitchFamily="34" charset="0"/>
                      </a:endParaRPr>
                    </a:p>
                  </a:txBody>
                  <a:tcPr marL="0" marR="0" marT="42744" marB="0"/>
                </a:tc>
                <a:extLst>
                  <a:ext uri="{0D108BD9-81ED-4DB2-BD59-A6C34878D82A}">
                    <a16:rowId xmlns:a16="http://schemas.microsoft.com/office/drawing/2014/main" val="10002"/>
                  </a:ext>
                </a:extLst>
              </a:tr>
              <a:tr h="521647">
                <a:tc>
                  <a:txBody>
                    <a:bodyPr/>
                    <a:lstStyle/>
                    <a:p>
                      <a:pPr marL="100330">
                        <a:lnSpc>
                          <a:spcPct val="100000"/>
                        </a:lnSpc>
                        <a:spcBef>
                          <a:spcPts val="370"/>
                        </a:spcBef>
                      </a:pPr>
                      <a:r>
                        <a:rPr sz="1600" spc="-10" dirty="0">
                          <a:latin typeface="Calibri" panose="020F0502020204030204" pitchFamily="34" charset="0"/>
                          <a:cs typeface="Calibri" panose="020F0502020204030204" pitchFamily="34" charset="0"/>
                        </a:rPr>
                        <a:t>Race/Ethnicity</a:t>
                      </a:r>
                      <a:endParaRPr sz="1600" dirty="0">
                        <a:latin typeface="Calibri" panose="020F0502020204030204" pitchFamily="34" charset="0"/>
                        <a:cs typeface="Calibri" panose="020F0502020204030204" pitchFamily="34" charset="0"/>
                      </a:endParaRPr>
                    </a:p>
                  </a:txBody>
                  <a:tcPr marL="0" marR="0" marT="32276" marB="0"/>
                </a:tc>
                <a:tc>
                  <a:txBody>
                    <a:bodyPr/>
                    <a:lstStyle/>
                    <a:p>
                      <a:pPr marL="51435" algn="l" rtl="0">
                        <a:lnSpc>
                          <a:spcPct val="100000"/>
                        </a:lnSpc>
                        <a:spcBef>
                          <a:spcPts val="535"/>
                        </a:spcBef>
                      </a:pPr>
                      <a:r>
                        <a:rPr lang="en-US" sz="1500" dirty="0">
                          <a:latin typeface="Calibri" panose="020F0502020204030204" pitchFamily="34" charset="0"/>
                          <a:cs typeface="Calibri" panose="020F0502020204030204" pitchFamily="34" charset="0"/>
                        </a:rPr>
                        <a:t>Hispanic </a:t>
                      </a:r>
                      <a:endParaRPr sz="1500" dirty="0">
                        <a:latin typeface="Calibri" panose="020F0502020204030204" pitchFamily="34" charset="0"/>
                        <a:cs typeface="Calibri" panose="020F0502020204030204" pitchFamily="34" charset="0"/>
                      </a:endParaRPr>
                    </a:p>
                  </a:txBody>
                  <a:tcPr marL="0" marR="0" marT="46669" marB="0"/>
                </a:tc>
                <a:extLst>
                  <a:ext uri="{0D108BD9-81ED-4DB2-BD59-A6C34878D82A}">
                    <a16:rowId xmlns:a16="http://schemas.microsoft.com/office/drawing/2014/main" val="10003"/>
                  </a:ext>
                </a:extLst>
              </a:tr>
              <a:tr h="447765">
                <a:tc>
                  <a:txBody>
                    <a:bodyPr/>
                    <a:lstStyle/>
                    <a:p>
                      <a:pPr marL="100330">
                        <a:lnSpc>
                          <a:spcPct val="100000"/>
                        </a:lnSpc>
                        <a:spcBef>
                          <a:spcPts val="370"/>
                        </a:spcBef>
                      </a:pPr>
                      <a:r>
                        <a:rPr lang="en-US" sz="1600" dirty="0">
                          <a:latin typeface="Calibri" panose="020F0502020204030204" pitchFamily="34" charset="0"/>
                          <a:cs typeface="Calibri" panose="020F0502020204030204" pitchFamily="34" charset="0"/>
                        </a:rPr>
                        <a:t>Current Weight and Height</a:t>
                      </a:r>
                      <a:endParaRPr sz="1600" dirty="0">
                        <a:latin typeface="Calibri" panose="020F0502020204030204" pitchFamily="34" charset="0"/>
                        <a:cs typeface="Calibri" panose="020F0502020204030204" pitchFamily="34" charset="0"/>
                      </a:endParaRPr>
                    </a:p>
                  </a:txBody>
                  <a:tcPr marL="0" marR="0" marT="32276" marB="0"/>
                </a:tc>
                <a:tc>
                  <a:txBody>
                    <a:bodyPr/>
                    <a:lstStyle/>
                    <a:p>
                      <a:pPr marL="51435" algn="l" rtl="0">
                        <a:lnSpc>
                          <a:spcPct val="100000"/>
                        </a:lnSpc>
                        <a:spcBef>
                          <a:spcPts val="475"/>
                        </a:spcBef>
                      </a:pPr>
                      <a:r>
                        <a:rPr lang="en-US" sz="1500" i="1" dirty="0">
                          <a:latin typeface="Calibri" panose="020F0502020204030204" pitchFamily="34" charset="0"/>
                          <a:cs typeface="Calibri" panose="020F0502020204030204" pitchFamily="34" charset="0"/>
                        </a:rPr>
                        <a:t>Weight:  393lbs                                 Height:  6ft 1.2in </a:t>
                      </a:r>
                      <a:endParaRPr sz="1500" i="1" dirty="0">
                        <a:latin typeface="Calibri" panose="020F0502020204030204" pitchFamily="34" charset="0"/>
                        <a:cs typeface="Calibri" panose="020F0502020204030204" pitchFamily="34" charset="0"/>
                      </a:endParaRPr>
                    </a:p>
                  </a:txBody>
                  <a:tcPr marL="0" marR="0" marT="41435" marB="0"/>
                </a:tc>
                <a:extLst>
                  <a:ext uri="{0D108BD9-81ED-4DB2-BD59-A6C34878D82A}">
                    <a16:rowId xmlns:a16="http://schemas.microsoft.com/office/drawing/2014/main" val="10004"/>
                  </a:ext>
                </a:extLst>
              </a:tr>
              <a:tr h="479479">
                <a:tc>
                  <a:txBody>
                    <a:bodyPr/>
                    <a:lstStyle/>
                    <a:p>
                      <a:pPr marL="2135505" algn="l" rtl="0">
                        <a:lnSpc>
                          <a:spcPts val="555"/>
                        </a:lnSpc>
                      </a:pPr>
                      <a:endParaRPr lang="en-US" sz="1600" dirty="0">
                        <a:latin typeface="Calibri" panose="020F0502020204030204" pitchFamily="34" charset="0"/>
                        <a:cs typeface="Calibri" panose="020F0502020204030204" pitchFamily="34" charset="0"/>
                      </a:endParaRPr>
                    </a:p>
                  </a:txBody>
                  <a:tcPr marL="0" marR="0" marT="0" marB="0"/>
                </a:tc>
                <a:tc>
                  <a:txBody>
                    <a:bodyPr/>
                    <a:lstStyle/>
                    <a:p>
                      <a:pPr marL="51435" algn="l" rtl="0">
                        <a:lnSpc>
                          <a:spcPct val="100000"/>
                        </a:lnSpc>
                        <a:spcBef>
                          <a:spcPts val="320"/>
                        </a:spcBef>
                      </a:pPr>
                      <a:r>
                        <a:rPr lang="en-US" sz="1500" dirty="0">
                          <a:latin typeface="Calibri" panose="020F0502020204030204" pitchFamily="34" charset="0"/>
                          <a:cs typeface="Calibri" panose="020F0502020204030204" pitchFamily="34" charset="0"/>
                        </a:rPr>
                        <a:t>BMI 50 – class 3 – severe obesity </a:t>
                      </a:r>
                    </a:p>
                  </a:txBody>
                  <a:tcPr marL="0" marR="0" marT="27915" marB="0"/>
                </a:tc>
                <a:extLst>
                  <a:ext uri="{0D108BD9-81ED-4DB2-BD59-A6C34878D82A}">
                    <a16:rowId xmlns:a16="http://schemas.microsoft.com/office/drawing/2014/main" val="10005"/>
                  </a:ext>
                </a:extLst>
              </a:tr>
              <a:tr h="497182">
                <a:tc>
                  <a:txBody>
                    <a:bodyPr/>
                    <a:lstStyle/>
                    <a:p>
                      <a:pPr marL="100330" marR="0" lvl="0" indent="0" defTabSz="914400" eaLnBrk="1" fontAlgn="auto" latinLnBrk="0" hangingPunct="1">
                        <a:lnSpc>
                          <a:spcPts val="2160"/>
                        </a:lnSpc>
                        <a:spcBef>
                          <a:spcPts val="0"/>
                        </a:spcBef>
                        <a:spcAft>
                          <a:spcPts val="0"/>
                        </a:spcAft>
                        <a:buClrTx/>
                        <a:buSzTx/>
                        <a:buFontTx/>
                        <a:buNone/>
                        <a:tabLst/>
                        <a:defRPr/>
                      </a:pPr>
                      <a:endParaRPr lang="en-US" sz="1600" spc="-10" dirty="0">
                        <a:latin typeface="Calibri" panose="020F0502020204030204" pitchFamily="34" charset="0"/>
                        <a:cs typeface="Calibri" panose="020F0502020204030204" pitchFamily="34" charset="0"/>
                      </a:endParaRPr>
                    </a:p>
                    <a:p>
                      <a:pPr marL="100330" marR="0" lvl="0" indent="0" defTabSz="914400" eaLnBrk="1" fontAlgn="auto" latinLnBrk="0" hangingPunct="1">
                        <a:lnSpc>
                          <a:spcPts val="2160"/>
                        </a:lnSpc>
                        <a:spcBef>
                          <a:spcPts val="0"/>
                        </a:spcBef>
                        <a:spcAft>
                          <a:spcPts val="0"/>
                        </a:spcAft>
                        <a:buClrTx/>
                        <a:buSzTx/>
                        <a:buFontTx/>
                        <a:buNone/>
                        <a:tabLst/>
                        <a:defRPr/>
                      </a:pPr>
                      <a:r>
                        <a:rPr lang="en-US" sz="1600" spc="-10" dirty="0">
                          <a:latin typeface="Calibri" panose="020F0502020204030204" pitchFamily="34" charset="0"/>
                          <a:cs typeface="Calibri" panose="020F0502020204030204" pitchFamily="34" charset="0"/>
                        </a:rPr>
                        <a:t>How long has the patient had concerning growth trends?</a:t>
                      </a:r>
                      <a:endParaRPr lang="en-US" sz="1600" dirty="0">
                        <a:latin typeface="Calibri" panose="020F0502020204030204" pitchFamily="34" charset="0"/>
                        <a:cs typeface="Calibri" panose="020F0502020204030204" pitchFamily="34" charset="0"/>
                      </a:endParaRPr>
                    </a:p>
                  </a:txBody>
                  <a:tcPr marL="0" marR="0" marT="0" marB="0"/>
                </a:tc>
                <a:tc>
                  <a:txBody>
                    <a:bodyPr/>
                    <a:lstStyle/>
                    <a:p>
                      <a:pPr marL="51435" algn="l" rtl="0">
                        <a:lnSpc>
                          <a:spcPct val="100000"/>
                        </a:lnSpc>
                        <a:spcBef>
                          <a:spcPts val="320"/>
                        </a:spcBef>
                      </a:pPr>
                      <a:r>
                        <a:rPr lang="en-US" sz="1500" dirty="0">
                          <a:solidFill>
                            <a:schemeClr val="dk1"/>
                          </a:solidFill>
                          <a:latin typeface="Calibri" panose="020F0502020204030204" pitchFamily="34" charset="0"/>
                          <a:ea typeface="+mn-ea"/>
                          <a:cs typeface="Calibri" panose="020F0502020204030204" pitchFamily="34" charset="0"/>
                        </a:rPr>
                        <a:t>From an early age – we started seeing him in 2018</a:t>
                      </a:r>
                      <a:endParaRPr sz="1500" dirty="0">
                        <a:solidFill>
                          <a:schemeClr val="dk1"/>
                        </a:solidFill>
                        <a:latin typeface="Calibri" panose="020F0502020204030204" pitchFamily="34" charset="0"/>
                        <a:ea typeface="+mn-ea"/>
                        <a:cs typeface="Calibri" panose="020F0502020204030204" pitchFamily="34" charset="0"/>
                      </a:endParaRPr>
                    </a:p>
                  </a:txBody>
                  <a:tcPr marL="0" marR="0" marT="27915" marB="0"/>
                </a:tc>
                <a:extLst>
                  <a:ext uri="{0D108BD9-81ED-4DB2-BD59-A6C34878D82A}">
                    <a16:rowId xmlns:a16="http://schemas.microsoft.com/office/drawing/2014/main" val="1054728424"/>
                  </a:ext>
                </a:extLst>
              </a:tr>
              <a:tr h="568328">
                <a:tc>
                  <a:txBody>
                    <a:bodyPr/>
                    <a:lstStyle/>
                    <a:p>
                      <a:pPr marL="100330" marR="0" lvl="0" indent="0" algn="l" defTabSz="914400" rtl="0" eaLnBrk="1" fontAlgn="auto" latinLnBrk="0" hangingPunct="1">
                        <a:lnSpc>
                          <a:spcPts val="2160"/>
                        </a:lnSpc>
                        <a:spcBef>
                          <a:spcPts val="0"/>
                        </a:spcBef>
                        <a:spcAft>
                          <a:spcPts val="0"/>
                        </a:spcAft>
                        <a:buClrTx/>
                        <a:buSzTx/>
                        <a:buFontTx/>
                        <a:buNone/>
                        <a:tabLst/>
                        <a:defRPr/>
                      </a:pPr>
                      <a:endParaRPr lang="en-US" sz="1600" dirty="0">
                        <a:latin typeface="Calibri" panose="020F0502020204030204" pitchFamily="34" charset="0"/>
                        <a:cs typeface="Calibri" panose="020F0502020204030204" pitchFamily="34" charset="0"/>
                      </a:endParaRPr>
                    </a:p>
                    <a:p>
                      <a:pPr marL="100330" marR="0" lvl="0" indent="0" algn="l" defTabSz="914400" rtl="0" eaLnBrk="1" fontAlgn="auto" latinLnBrk="0" hangingPunct="1">
                        <a:lnSpc>
                          <a:spcPts val="216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How long has this individual been in</a:t>
                      </a:r>
                      <a:r>
                        <a:rPr lang="en-US" sz="1600" baseline="0" dirty="0">
                          <a:latin typeface="Calibri" panose="020F0502020204030204" pitchFamily="34" charset="0"/>
                          <a:cs typeface="Calibri" panose="020F0502020204030204" pitchFamily="34" charset="0"/>
                        </a:rPr>
                        <a:t> your care</a:t>
                      </a:r>
                      <a:r>
                        <a:rPr lang="en-US" sz="1600" dirty="0">
                          <a:latin typeface="Calibri" panose="020F0502020204030204" pitchFamily="34" charset="0"/>
                          <a:cs typeface="Calibri" panose="020F0502020204030204" pitchFamily="34" charset="0"/>
                        </a:rPr>
                        <a:t>?</a:t>
                      </a:r>
                    </a:p>
                  </a:txBody>
                  <a:tcPr marL="0" marR="0" marT="0" marB="0"/>
                </a:tc>
                <a:tc>
                  <a:txBody>
                    <a:bodyPr/>
                    <a:lstStyle/>
                    <a:p>
                      <a:pPr marL="51435" algn="l" rtl="0">
                        <a:lnSpc>
                          <a:spcPct val="100000"/>
                        </a:lnSpc>
                        <a:spcBef>
                          <a:spcPts val="320"/>
                        </a:spcBef>
                      </a:pPr>
                      <a:r>
                        <a:rPr lang="en-US" sz="1500" dirty="0">
                          <a:solidFill>
                            <a:schemeClr val="dk1"/>
                          </a:solidFill>
                          <a:latin typeface="Calibri" panose="020F0502020204030204" pitchFamily="34" charset="0"/>
                          <a:ea typeface="+mn-ea"/>
                          <a:cs typeface="Calibri" panose="020F0502020204030204" pitchFamily="34" charset="0"/>
                        </a:rPr>
                        <a:t>October 2022 – only seen him twice</a:t>
                      </a:r>
                      <a:endParaRPr sz="1500" dirty="0">
                        <a:solidFill>
                          <a:schemeClr val="dk1"/>
                        </a:solidFill>
                        <a:latin typeface="Calibri" panose="020F0502020204030204" pitchFamily="34" charset="0"/>
                        <a:ea typeface="+mn-ea"/>
                        <a:cs typeface="Calibri" panose="020F0502020204030204" pitchFamily="34" charset="0"/>
                      </a:endParaRPr>
                    </a:p>
                  </a:txBody>
                  <a:tcPr marL="0" marR="0" marT="27915" marB="0"/>
                </a:tc>
                <a:extLst>
                  <a:ext uri="{0D108BD9-81ED-4DB2-BD59-A6C34878D82A}">
                    <a16:rowId xmlns:a16="http://schemas.microsoft.com/office/drawing/2014/main" val="3733540972"/>
                  </a:ext>
                </a:extLst>
              </a:tr>
              <a:tr h="521647">
                <a:tc>
                  <a:txBody>
                    <a:bodyPr/>
                    <a:lstStyle/>
                    <a:p>
                      <a:pPr marL="100330" marR="0" lvl="0" indent="0" algn="l" defTabSz="914400" rtl="0" eaLnBrk="1" fontAlgn="auto" latinLnBrk="0" hangingPunct="1">
                        <a:lnSpc>
                          <a:spcPts val="2160"/>
                        </a:lnSpc>
                        <a:spcBef>
                          <a:spcPts val="0"/>
                        </a:spcBef>
                        <a:spcAft>
                          <a:spcPts val="0"/>
                        </a:spcAft>
                        <a:buClrTx/>
                        <a:buSzTx/>
                        <a:buFontTx/>
                        <a:buNone/>
                        <a:tabLst/>
                        <a:defRPr/>
                      </a:pPr>
                      <a:endParaRPr lang="en-US" sz="1600" dirty="0">
                        <a:latin typeface="Calibri" panose="020F0502020204030204" pitchFamily="34" charset="0"/>
                        <a:cs typeface="Calibri" panose="020F0502020204030204" pitchFamily="34" charset="0"/>
                      </a:endParaRPr>
                    </a:p>
                    <a:p>
                      <a:pPr marL="100330" marR="0" lvl="0" indent="0" algn="l" defTabSz="914400" rtl="0" eaLnBrk="1" fontAlgn="auto" latinLnBrk="0" hangingPunct="1">
                        <a:lnSpc>
                          <a:spcPts val="216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Insurance type (Commercial,</a:t>
                      </a:r>
                      <a:r>
                        <a:rPr lang="en-US" sz="1600" baseline="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Medicaid, Uninsured, Other)</a:t>
                      </a:r>
                    </a:p>
                  </a:txBody>
                  <a:tcPr marL="0" marR="0" marT="0" marB="0"/>
                </a:tc>
                <a:tc>
                  <a:txBody>
                    <a:bodyPr/>
                    <a:lstStyle/>
                    <a:p>
                      <a:pPr marL="51435" algn="l" rtl="0">
                        <a:lnSpc>
                          <a:spcPct val="100000"/>
                        </a:lnSpc>
                        <a:spcBef>
                          <a:spcPts val="320"/>
                        </a:spcBef>
                      </a:pPr>
                      <a:r>
                        <a:rPr lang="en-US" sz="1500" dirty="0">
                          <a:solidFill>
                            <a:schemeClr val="dk1"/>
                          </a:solidFill>
                          <a:latin typeface="Calibri" panose="020F0502020204030204" pitchFamily="34" charset="0"/>
                          <a:ea typeface="+mn-ea"/>
                          <a:cs typeface="Calibri" panose="020F0502020204030204" pitchFamily="34" charset="0"/>
                        </a:rPr>
                        <a:t>Neighborhood Medicaid </a:t>
                      </a:r>
                      <a:endParaRPr sz="1500" dirty="0">
                        <a:solidFill>
                          <a:schemeClr val="dk1"/>
                        </a:solidFill>
                        <a:latin typeface="Calibri" panose="020F0502020204030204" pitchFamily="34" charset="0"/>
                        <a:ea typeface="+mn-ea"/>
                        <a:cs typeface="Calibri" panose="020F0502020204030204" pitchFamily="34" charset="0"/>
                      </a:endParaRPr>
                    </a:p>
                  </a:txBody>
                  <a:tcPr marL="0" marR="0" marT="27915" marB="0"/>
                </a:tc>
                <a:extLst>
                  <a:ext uri="{0D108BD9-81ED-4DB2-BD59-A6C34878D82A}">
                    <a16:rowId xmlns:a16="http://schemas.microsoft.com/office/drawing/2014/main" val="263848243"/>
                  </a:ext>
                </a:extLst>
              </a:tr>
            </a:tbl>
          </a:graphicData>
        </a:graphic>
      </p:graphicFrame>
      <p:sp>
        <p:nvSpPr>
          <p:cNvPr id="13" name="TextBox 12">
            <a:extLst>
              <a:ext uri="{FF2B5EF4-FFF2-40B4-BE49-F238E27FC236}">
                <a16:creationId xmlns:a16="http://schemas.microsoft.com/office/drawing/2014/main" id="{417C1475-C9DF-1B47-A781-7594BC32592B}"/>
              </a:ext>
            </a:extLst>
          </p:cNvPr>
          <p:cNvSpPr txBox="1"/>
          <p:nvPr/>
        </p:nvSpPr>
        <p:spPr>
          <a:xfrm>
            <a:off x="380971" y="4038600"/>
            <a:ext cx="3276629"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Current</a:t>
            </a:r>
            <a:r>
              <a:rPr kumimoji="0" lang="en-US" sz="1600" b="0" i="0" u="none" strike="noStrike" kern="0" cap="none" spc="3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BMI</a:t>
            </a:r>
            <a:r>
              <a:rPr kumimoji="0" lang="en-US" sz="1600" b="0" i="0" u="none" strike="noStrike" kern="0" cap="none" spc="23"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and</a:t>
            </a:r>
            <a:r>
              <a:rPr kumimoji="0" lang="en-US" sz="1600" b="0" i="0" u="none" strike="noStrike" kern="0" cap="none" spc="3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en-US" sz="1600" b="0" i="0" u="none" strike="noStrike" kern="0" cap="none" spc="-13"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BMI%/Obesity class</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14" name="TextBox 13">
            <a:extLst>
              <a:ext uri="{FF2B5EF4-FFF2-40B4-BE49-F238E27FC236}">
                <a16:creationId xmlns:a16="http://schemas.microsoft.com/office/drawing/2014/main" id="{9749749A-4CD4-7544-8EDF-DC96C4324BA3}"/>
              </a:ext>
            </a:extLst>
          </p:cNvPr>
          <p:cNvSpPr txBox="1"/>
          <p:nvPr/>
        </p:nvSpPr>
        <p:spPr>
          <a:xfrm>
            <a:off x="10007600" y="97510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10" name="Picture 1" descr="page2image1772256">
            <a:extLst>
              <a:ext uri="{FF2B5EF4-FFF2-40B4-BE49-F238E27FC236}">
                <a16:creationId xmlns:a16="http://schemas.microsoft.com/office/drawing/2014/main" id="{D566A543-1264-A546-8604-8553C1E12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025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9"/>
          <p:cNvSpPr txBox="1">
            <a:spLocks noGrp="1"/>
          </p:cNvSpPr>
          <p:nvPr>
            <p:ph type="title"/>
          </p:nvPr>
        </p:nvSpPr>
        <p:spPr>
          <a:prstGeom prst="rect">
            <a:avLst/>
          </a:prstGeom>
          <a:noFill/>
          <a:ln>
            <a:noFill/>
          </a:ln>
        </p:spPr>
        <p:txBody>
          <a:bodyPr spcFirstLastPara="1" vert="horz" wrap="square" lIns="91425" tIns="45700" rIns="91425" bIns="45700" rtlCol="0" anchor="ctr" anchorCtr="0">
            <a:normAutofit/>
          </a:bodyPr>
          <a:lstStyle/>
          <a:p>
            <a:pPr>
              <a:spcBef>
                <a:spcPts val="0"/>
              </a:spcBef>
              <a:buClr>
                <a:srgbClr val="0070C0"/>
              </a:buClr>
              <a:buSzPct val="99977"/>
            </a:pPr>
            <a:r>
              <a:rPr lang="en-US" sz="3800" dirty="0">
                <a:solidFill>
                  <a:srgbClr val="006FC0"/>
                </a:solidFill>
                <a:latin typeface="Tahoma"/>
                <a:ea typeface="Tahoma"/>
                <a:cs typeface="Tahoma"/>
              </a:rPr>
              <a:t>CME Credits </a:t>
            </a:r>
            <a:br>
              <a:rPr lang="en-US" b="1" dirty="0">
                <a:solidFill>
                  <a:srgbClr val="0070C0"/>
                </a:solidFill>
              </a:rPr>
            </a:br>
            <a:r>
              <a:rPr lang="en-US" sz="2800" dirty="0">
                <a:solidFill>
                  <a:srgbClr val="0070C0"/>
                </a:solidFill>
              </a:rPr>
              <a:t>(currently available for MDs, PAs, Rx, RNs, NPs, </a:t>
            </a:r>
            <a:r>
              <a:rPr lang="en-US" sz="2800" dirty="0" err="1">
                <a:solidFill>
                  <a:srgbClr val="0070C0"/>
                </a:solidFill>
              </a:rPr>
              <a:t>PsyD</a:t>
            </a:r>
            <a:r>
              <a:rPr lang="en-US" sz="2800" dirty="0">
                <a:solidFill>
                  <a:srgbClr val="0070C0"/>
                </a:solidFill>
              </a:rPr>
              <a:t>, PhD)</a:t>
            </a:r>
            <a:endParaRPr dirty="0"/>
          </a:p>
        </p:txBody>
      </p:sp>
      <p:sp>
        <p:nvSpPr>
          <p:cNvPr id="319" name="Google Shape;319;p19"/>
          <p:cNvSpPr txBox="1">
            <a:spLocks noGrp="1"/>
          </p:cNvSpPr>
          <p:nvPr>
            <p:ph type="sldNum" sz="quarter" idx="4294967295"/>
          </p:nvPr>
        </p:nvSpPr>
        <p:spPr>
          <a:xfrm>
            <a:off x="9448800" y="6492876"/>
            <a:ext cx="2743200" cy="365125"/>
          </a:xfrm>
          <a:prstGeom prst="rect">
            <a:avLst/>
          </a:prstGeom>
          <a:noFill/>
          <a:ln>
            <a:noFill/>
          </a:ln>
        </p:spPr>
        <p:txBody>
          <a:bodyPr spcFirstLastPara="1" vert="horz" wrap="square" lIns="91425" tIns="45700" rIns="91425" bIns="45700" rtlCol="0" anchor="ctr" anchorCtr="0">
            <a:noAutofit/>
          </a:bodyPr>
          <a:lstStyle/>
          <a:p>
            <a:pPr>
              <a:buClr>
                <a:srgbClr val="000000"/>
              </a:buClr>
              <a:buSzPts val="1800"/>
            </a:pPr>
            <a:fld id="{00000000-1234-1234-1234-123412341234}" type="slidenum">
              <a:rPr lang="en-US">
                <a:solidFill>
                  <a:srgbClr val="000000"/>
                </a:solidFill>
                <a:latin typeface="Calibri"/>
                <a:ea typeface="Calibri"/>
                <a:cs typeface="Calibri"/>
                <a:sym typeface="Calibri"/>
              </a:rPr>
              <a:pPr>
                <a:buClr>
                  <a:srgbClr val="000000"/>
                </a:buClr>
                <a:buSzPts val="1800"/>
              </a:pPr>
              <a:t>3</a:t>
            </a:fld>
            <a:endParaRPr>
              <a:solidFill>
                <a:srgbClr val="000000"/>
              </a:solidFill>
              <a:latin typeface="Calibri"/>
              <a:ea typeface="Calibri"/>
              <a:cs typeface="Calibri"/>
              <a:sym typeface="Calibri"/>
            </a:endParaRPr>
          </a:p>
        </p:txBody>
      </p:sp>
      <p:sp>
        <p:nvSpPr>
          <p:cNvPr id="320" name="Google Shape;320;p19"/>
          <p:cNvSpPr txBox="1"/>
          <p:nvPr/>
        </p:nvSpPr>
        <p:spPr>
          <a:xfrm>
            <a:off x="606373" y="1622561"/>
            <a:ext cx="9518529" cy="1938952"/>
          </a:xfrm>
          <a:prstGeom prst="rect">
            <a:avLst/>
          </a:prstGeom>
          <a:noFill/>
          <a:ln>
            <a:noFill/>
          </a:ln>
        </p:spPr>
        <p:txBody>
          <a:bodyPr spcFirstLastPara="1" wrap="square" lIns="91425" tIns="45700" rIns="91425" bIns="45700" anchor="t" anchorCtr="0">
            <a:spAutoFit/>
          </a:bodyPr>
          <a:lstStyle/>
          <a:p>
            <a:pPr marL="457223" indent="-457223">
              <a:buClr>
                <a:srgbClr val="000000"/>
              </a:buClr>
              <a:buSzPts val="2400"/>
              <a:buFont typeface="Arial"/>
              <a:buChar char="•"/>
            </a:pPr>
            <a:r>
              <a:rPr lang="en-US" sz="2400">
                <a:solidFill>
                  <a:srgbClr val="000000"/>
                </a:solidFill>
                <a:latin typeface="Calibri"/>
                <a:ea typeface="Calibri"/>
                <a:cs typeface="Calibri"/>
                <a:sym typeface="Calibri"/>
              </a:rPr>
              <a:t>CME Credits – Please request session credits when filling out the evaluation at the end of the meeting.</a:t>
            </a:r>
            <a:br>
              <a:rPr lang="en-US" sz="2400">
                <a:solidFill>
                  <a:srgbClr val="000000"/>
                </a:solidFill>
                <a:latin typeface="Calibri"/>
                <a:ea typeface="Calibri"/>
                <a:cs typeface="Calibri"/>
                <a:sym typeface="Calibri"/>
              </a:rPr>
            </a:br>
            <a:endParaRPr sz="2400">
              <a:solidFill>
                <a:srgbClr val="000000"/>
              </a:solidFill>
              <a:latin typeface="Calibri"/>
              <a:ea typeface="Calibri"/>
              <a:cs typeface="Calibri"/>
              <a:sym typeface="Calibri"/>
            </a:endParaRPr>
          </a:p>
          <a:p>
            <a:pPr marL="457223" indent="-457223">
              <a:buSzPts val="2400"/>
              <a:buFont typeface="Arial"/>
              <a:buChar char="•"/>
            </a:pPr>
            <a:r>
              <a:rPr lang="en-US" sz="2400" dirty="0">
                <a:solidFill>
                  <a:srgbClr val="000000"/>
                </a:solidFill>
                <a:latin typeface="Calibri"/>
                <a:ea typeface="Calibri"/>
                <a:cs typeface="Calibri"/>
                <a:sym typeface="Calibri"/>
              </a:rPr>
              <a:t>Evaluation/Credit Request Form: </a:t>
            </a:r>
            <a:r>
              <a:rPr lang="en-US" sz="2400" u="sng" dirty="0">
                <a:latin typeface="Calibri"/>
                <a:ea typeface="Calibri"/>
                <a:cs typeface="Calibri"/>
                <a:sym typeface="Calibri"/>
              </a:rPr>
              <a:t>https://www.surveymonkey.com/r/PediWtMgmtCMEEvaluation</a:t>
            </a:r>
            <a:endParaRPr dirty="0"/>
          </a:p>
        </p:txBody>
      </p:sp>
      <p:sp>
        <p:nvSpPr>
          <p:cNvPr id="321" name="Google Shape;321;p19"/>
          <p:cNvSpPr/>
          <p:nvPr/>
        </p:nvSpPr>
        <p:spPr>
          <a:xfrm>
            <a:off x="606373" y="4205212"/>
            <a:ext cx="11169991" cy="1477287"/>
          </a:xfrm>
          <a:prstGeom prst="rect">
            <a:avLst/>
          </a:prstGeom>
          <a:noFill/>
          <a:ln>
            <a:noFill/>
          </a:ln>
        </p:spPr>
        <p:txBody>
          <a:bodyPr spcFirstLastPara="1" wrap="square" lIns="91425" tIns="45700" rIns="91425" bIns="45700" anchor="t" anchorCtr="0">
            <a:spAutoFit/>
          </a:bodyPr>
          <a:lstStyle/>
          <a:p>
            <a:pPr>
              <a:buClr>
                <a:srgbClr val="1A191A"/>
              </a:buClr>
              <a:buSzPts val="1600"/>
            </a:pPr>
            <a:r>
              <a:rPr lang="en-US" i="1" dirty="0">
                <a:solidFill>
                  <a:srgbClr val="1A191A"/>
                </a:solidFill>
                <a:ea typeface="Arial"/>
                <a:cs typeface="Calibri" panose="020F0502020204030204" pitchFamily="34" charset="0"/>
                <a:sym typeface="Arial"/>
              </a:rPr>
              <a:t>The AAFP has reviewed ‘Advancing Community-Oriented Comprehensive Primary Care Through Improved Care Delivery Design and Community Health,’ and deemed it acceptable for AAFP credit. Term of approval is from 09/15/2022 to 09/15/2023. Physicians should claim only the credit commensurate with the extent of their participation in the activity. </a:t>
            </a:r>
            <a:endParaRPr sz="1600" dirty="0"/>
          </a:p>
          <a:p>
            <a:pPr>
              <a:buClr>
                <a:srgbClr val="1A191A"/>
              </a:buClr>
              <a:buSzPts val="1600"/>
            </a:pPr>
            <a:r>
              <a:rPr lang="en-US" i="1" dirty="0">
                <a:solidFill>
                  <a:srgbClr val="1A191A"/>
                </a:solidFill>
                <a:sym typeface="Arial"/>
              </a:rPr>
              <a:t>NPs and RNs can also receive credit through AAFP’s partnership with the American Nurses Credentialing Center (ANCC) and the American Academy of Nurse Practitioners Certification Board (AANPCB).</a:t>
            </a:r>
            <a:endParaRPr dirty="0">
              <a:solidFill>
                <a:srgbClr val="000000"/>
              </a:solidFill>
              <a:ea typeface="Calibri"/>
              <a:cs typeface="Calibri"/>
              <a:sym typeface="Calibri"/>
            </a:endParaRPr>
          </a:p>
        </p:txBody>
      </p:sp>
      <p:pic>
        <p:nvPicPr>
          <p:cNvPr id="322" name="Google Shape;322;p19" descr="page2image1772256"/>
          <p:cNvPicPr preferRelativeResize="0"/>
          <p:nvPr/>
        </p:nvPicPr>
        <p:blipFill rotWithShape="1">
          <a:blip r:embed="rId3">
            <a:alphaModFix/>
          </a:blip>
          <a:srcRect/>
          <a:stretch/>
        </p:blipFill>
        <p:spPr>
          <a:xfrm>
            <a:off x="406401" y="100332"/>
            <a:ext cx="910377" cy="478333"/>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7343" y="1753708"/>
            <a:ext cx="1916458" cy="1916458"/>
          </a:xfrm>
          <a:prstGeom prst="rect">
            <a:avLst/>
          </a:prstGeom>
        </p:spPr>
      </p:pic>
    </p:spTree>
    <p:extLst>
      <p:ext uri="{BB962C8B-B14F-4D97-AF65-F5344CB8AC3E}">
        <p14:creationId xmlns:p14="http://schemas.microsoft.com/office/powerpoint/2010/main" val="42291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 name="object 5"/>
          <p:cNvSpPr txBox="1">
            <a:spLocks noGrp="1"/>
          </p:cNvSpPr>
          <p:nvPr>
            <p:ph type="ftr" sz="quarter" idx="5"/>
          </p:nvPr>
        </p:nvSpPr>
        <p:spPr>
          <a:xfrm>
            <a:off x="2422709" y="4305023"/>
            <a:ext cx="2289387" cy="388141"/>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Tahoma"/>
                <a:ea typeface="+mn-ea"/>
                <a:cs typeface="Tahoma"/>
              </a:rPr>
              <a:t>Prepared</a:t>
            </a:r>
            <a:r>
              <a:rPr kumimoji="0" sz="1200" b="0" i="0" u="none" strike="noStrike" kern="0" cap="none" spc="-103"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by</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Care</a:t>
            </a:r>
            <a:r>
              <a:rPr kumimoji="0" sz="1200" b="0" i="0" u="none" strike="noStrike" kern="0" cap="none" spc="-110" normalizeH="0" baseline="0" noProof="0" dirty="0">
                <a:ln>
                  <a:noFill/>
                </a:ln>
                <a:solidFill>
                  <a:prstClr val="white"/>
                </a:solidFill>
                <a:effectLst/>
                <a:uLnTx/>
                <a:uFillTx/>
                <a:latin typeface="Tahoma"/>
                <a:ea typeface="+mn-ea"/>
                <a:cs typeface="Tahoma"/>
              </a:rPr>
              <a:t> </a:t>
            </a:r>
            <a:r>
              <a:rPr kumimoji="0" sz="1200" b="0" i="0" u="none" strike="noStrike" kern="0" cap="none" spc="-7" normalizeH="0" baseline="0" noProof="0" dirty="0">
                <a:ln>
                  <a:noFill/>
                </a:ln>
                <a:solidFill>
                  <a:prstClr val="white"/>
                </a:solidFill>
                <a:effectLst/>
                <a:uLnTx/>
                <a:uFillTx/>
                <a:latin typeface="Tahoma"/>
                <a:ea typeface="+mn-ea"/>
                <a:cs typeface="Tahoma"/>
              </a:rPr>
              <a:t>Transformation</a:t>
            </a:r>
            <a:r>
              <a:rPr kumimoji="0" sz="1200" b="0" i="0" u="none" strike="noStrike" kern="0" cap="none" spc="-103" normalizeH="0" baseline="0" noProof="0" dirty="0">
                <a:ln>
                  <a:noFill/>
                </a:ln>
                <a:solidFill>
                  <a:prstClr val="white"/>
                </a:solidFill>
                <a:effectLst/>
                <a:uLnTx/>
                <a:uFillTx/>
                <a:latin typeface="Tahoma"/>
                <a:ea typeface="+mn-ea"/>
                <a:cs typeface="Tahoma"/>
              </a:rPr>
              <a:t> </a:t>
            </a:r>
            <a:r>
              <a:rPr kumimoji="0" sz="1200" b="0" i="0" u="none" strike="noStrike" kern="0" cap="none" spc="-13" normalizeH="0" baseline="0" noProof="0" dirty="0">
                <a:ln>
                  <a:noFill/>
                </a:ln>
                <a:solidFill>
                  <a:prstClr val="white"/>
                </a:solidFill>
                <a:effectLst/>
                <a:uLnTx/>
                <a:uFillTx/>
                <a:latin typeface="Tahoma"/>
                <a:ea typeface="+mn-ea"/>
                <a:cs typeface="Tahoma"/>
              </a:rPr>
              <a:t>Collaborative</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of</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17" normalizeH="0" baseline="0" noProof="0" dirty="0">
                <a:ln>
                  <a:noFill/>
                </a:ln>
                <a:solidFill>
                  <a:prstClr val="white"/>
                </a:solidFill>
                <a:effectLst/>
                <a:uLnTx/>
                <a:uFillTx/>
                <a:latin typeface="Tahoma"/>
                <a:ea typeface="+mn-ea"/>
                <a:cs typeface="Tahoma"/>
              </a:rPr>
              <a:t>RI</a:t>
            </a:r>
          </a:p>
        </p:txBody>
      </p:sp>
      <p:sp>
        <p:nvSpPr>
          <p:cNvPr id="4" name="object 4"/>
          <p:cNvSpPr txBox="1">
            <a:spLocks noGrp="1"/>
          </p:cNvSpPr>
          <p:nvPr>
            <p:ph type="title"/>
          </p:nvPr>
        </p:nvSpPr>
        <p:spPr>
          <a:xfrm>
            <a:off x="406400" y="646376"/>
            <a:ext cx="9108440" cy="582766"/>
          </a:xfrm>
          <a:prstGeom prst="rect">
            <a:avLst/>
          </a:prstGeom>
        </p:spPr>
        <p:txBody>
          <a:bodyPr vert="horz" wrap="square" lIns="0" tIns="8043" rIns="0" bIns="0" rtlCol="0">
            <a:spAutoFit/>
          </a:bodyPr>
          <a:lstStyle/>
          <a:p>
            <a:pPr marL="8467">
              <a:spcBef>
                <a:spcPts val="63"/>
              </a:spcBef>
            </a:pPr>
            <a:r>
              <a:rPr lang="en-US" spc="-153" dirty="0"/>
              <a:t>Relevant Background</a:t>
            </a:r>
            <a:endParaRPr spc="-193" dirty="0"/>
          </a:p>
        </p:txBody>
      </p:sp>
      <p:graphicFrame>
        <p:nvGraphicFramePr>
          <p:cNvPr id="8" name="object 41">
            <a:extLst>
              <a:ext uri="{FF2B5EF4-FFF2-40B4-BE49-F238E27FC236}">
                <a16:creationId xmlns:a16="http://schemas.microsoft.com/office/drawing/2014/main" id="{4297F377-69DC-F949-8DAF-5B065AE8DD83}"/>
              </a:ext>
            </a:extLst>
          </p:cNvPr>
          <p:cNvGraphicFramePr>
            <a:graphicFrameLocks noGrp="1"/>
          </p:cNvGraphicFramePr>
          <p:nvPr/>
        </p:nvGraphicFramePr>
        <p:xfrm>
          <a:off x="406400" y="1498601"/>
          <a:ext cx="11531600" cy="4687215"/>
        </p:xfrm>
        <a:graphic>
          <a:graphicData uri="http://schemas.openxmlformats.org/drawingml/2006/table">
            <a:tbl>
              <a:tblPr firstRow="1" bandRow="1">
                <a:tableStyleId>{7DF18680-E054-41AD-8BC1-D1AEF772440D}</a:tableStyleId>
              </a:tblPr>
              <a:tblGrid>
                <a:gridCol w="4318000">
                  <a:extLst>
                    <a:ext uri="{9D8B030D-6E8A-4147-A177-3AD203B41FA5}">
                      <a16:colId xmlns:a16="http://schemas.microsoft.com/office/drawing/2014/main" val="20000"/>
                    </a:ext>
                  </a:extLst>
                </a:gridCol>
                <a:gridCol w="7213600">
                  <a:extLst>
                    <a:ext uri="{9D8B030D-6E8A-4147-A177-3AD203B41FA5}">
                      <a16:colId xmlns:a16="http://schemas.microsoft.com/office/drawing/2014/main" val="20002"/>
                    </a:ext>
                  </a:extLst>
                </a:gridCol>
              </a:tblGrid>
              <a:tr h="385617">
                <a:tc>
                  <a:txBody>
                    <a:bodyPr/>
                    <a:lstStyle/>
                    <a:p>
                      <a:pPr>
                        <a:lnSpc>
                          <a:spcPct val="100000"/>
                        </a:lnSpc>
                        <a:spcBef>
                          <a:spcPts val="55"/>
                        </a:spcBef>
                      </a:pPr>
                      <a:endParaRPr sz="1700" dirty="0"/>
                    </a:p>
                    <a:p>
                      <a:pPr marL="100330">
                        <a:lnSpc>
                          <a:spcPct val="100000"/>
                        </a:lnSpc>
                      </a:pPr>
                      <a:endParaRPr sz="1200" dirty="0">
                        <a:latin typeface="Trebuchet MS"/>
                        <a:cs typeface="Trebuchet MS"/>
                      </a:endParaRPr>
                    </a:p>
                  </a:txBody>
                  <a:tcPr marL="0" marR="0" marT="4798" marB="0"/>
                </a:tc>
                <a:tc>
                  <a:txBody>
                    <a:bodyPr/>
                    <a:lstStyle/>
                    <a:p>
                      <a:pPr marL="0" algn="l" rtl="0">
                        <a:lnSpc>
                          <a:spcPct val="100000"/>
                        </a:lnSpc>
                        <a:spcBef>
                          <a:spcPts val="45"/>
                        </a:spcBef>
                      </a:pPr>
                      <a:endParaRPr sz="1600" dirty="0"/>
                    </a:p>
                  </a:txBody>
                  <a:tcPr marL="0" marR="0" marT="3925" marB="0"/>
                </a:tc>
                <a:extLst>
                  <a:ext uri="{0D108BD9-81ED-4DB2-BD59-A6C34878D82A}">
                    <a16:rowId xmlns:a16="http://schemas.microsoft.com/office/drawing/2014/main" val="10000"/>
                  </a:ext>
                </a:extLst>
              </a:tr>
              <a:tr h="744619">
                <a:tc>
                  <a:txBody>
                    <a:bodyPr/>
                    <a:lstStyle/>
                    <a:p>
                      <a:pPr marL="100330">
                        <a:lnSpc>
                          <a:spcPct val="100000"/>
                        </a:lnSpc>
                        <a:spcBef>
                          <a:spcPts val="350"/>
                        </a:spcBef>
                      </a:pPr>
                      <a:endParaRPr lang="en-US" sz="1600" dirty="0">
                        <a:latin typeface="Calibri" panose="020F0502020204030204" pitchFamily="34" charset="0"/>
                        <a:cs typeface="Calibri" panose="020F0502020204030204" pitchFamily="34" charset="0"/>
                      </a:endParaRPr>
                    </a:p>
                    <a:p>
                      <a:pPr marL="100330">
                        <a:lnSpc>
                          <a:spcPct val="100000"/>
                        </a:lnSpc>
                        <a:spcBef>
                          <a:spcPts val="350"/>
                        </a:spcBef>
                      </a:pPr>
                      <a:r>
                        <a:rPr lang="en-US" sz="1600" dirty="0">
                          <a:latin typeface="Calibri" panose="020F0502020204030204" pitchFamily="34" charset="0"/>
                          <a:cs typeface="Calibri" panose="020F0502020204030204" pitchFamily="34" charset="0"/>
                        </a:rPr>
                        <a:t>Relevant medical and/or behavioral comorbidities </a:t>
                      </a:r>
                      <a:endParaRPr sz="1600" dirty="0">
                        <a:latin typeface="Calibri" panose="020F0502020204030204" pitchFamily="34" charset="0"/>
                        <a:cs typeface="Calibri" panose="020F0502020204030204" pitchFamily="34" charset="0"/>
                      </a:endParaRPr>
                    </a:p>
                  </a:txBody>
                  <a:tcPr marL="0" marR="0" marT="30531" marB="0"/>
                </a:tc>
                <a:tc>
                  <a:txBody>
                    <a:bodyPr/>
                    <a:lstStyle/>
                    <a:p>
                      <a:pPr marL="0" marR="126364" algn="l" rtl="0">
                        <a:lnSpc>
                          <a:spcPct val="100000"/>
                        </a:lnSpc>
                        <a:spcBef>
                          <a:spcPts val="780"/>
                        </a:spcBef>
                      </a:pPr>
                      <a:endParaRPr lang="en-US" sz="1500" dirty="0">
                        <a:latin typeface="Calibri" panose="020F0502020204030204" pitchFamily="34" charset="0"/>
                        <a:cs typeface="Calibri" panose="020F0502020204030204" pitchFamily="34" charset="0"/>
                      </a:endParaRPr>
                    </a:p>
                    <a:p>
                      <a:pPr marL="0" marR="126364" algn="l" rtl="0">
                        <a:lnSpc>
                          <a:spcPct val="100000"/>
                        </a:lnSpc>
                        <a:spcBef>
                          <a:spcPts val="780"/>
                        </a:spcBef>
                      </a:pPr>
                      <a:r>
                        <a:rPr lang="en-US" sz="1500" dirty="0">
                          <a:latin typeface="Calibri" panose="020F0502020204030204" pitchFamily="34" charset="0"/>
                          <a:cs typeface="Calibri" panose="020F0502020204030204" pitchFamily="34" charset="0"/>
                        </a:rPr>
                        <a:t>Exercise-induced asthma, elevated blood pressure without diagnosis of hypertension, eczema</a:t>
                      </a:r>
                    </a:p>
                    <a:p>
                      <a:pPr marL="0" marR="126364" algn="l" rtl="0">
                        <a:lnSpc>
                          <a:spcPct val="100000"/>
                        </a:lnSpc>
                        <a:spcBef>
                          <a:spcPts val="780"/>
                        </a:spcBef>
                      </a:pPr>
                      <a:r>
                        <a:rPr lang="en-US" sz="1500" dirty="0">
                          <a:latin typeface="Calibri" panose="020F0502020204030204" pitchFamily="34" charset="0"/>
                          <a:cs typeface="Calibri" panose="020F0502020204030204" pitchFamily="34" charset="0"/>
                        </a:rPr>
                        <a:t>History of sleep apnea that improved after tonsil removal </a:t>
                      </a:r>
                      <a:endParaRPr sz="1500" dirty="0">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4024413151"/>
                  </a:ext>
                </a:extLst>
              </a:tr>
              <a:tr h="744619">
                <a:tc>
                  <a:txBody>
                    <a:bodyPr/>
                    <a:lstStyle/>
                    <a:p>
                      <a:pPr marL="100330">
                        <a:lnSpc>
                          <a:spcPct val="100000"/>
                        </a:lnSpc>
                        <a:spcBef>
                          <a:spcPts val="350"/>
                        </a:spcBef>
                      </a:pPr>
                      <a:endParaRPr lang="en-US" sz="1600" dirty="0">
                        <a:latin typeface="Calibri" panose="020F0502020204030204" pitchFamily="34" charset="0"/>
                        <a:cs typeface="Calibri" panose="020F0502020204030204" pitchFamily="34" charset="0"/>
                      </a:endParaRPr>
                    </a:p>
                    <a:p>
                      <a:pPr marL="100330">
                        <a:lnSpc>
                          <a:spcPct val="100000"/>
                        </a:lnSpc>
                        <a:spcBef>
                          <a:spcPts val="350"/>
                        </a:spcBef>
                      </a:pPr>
                      <a:r>
                        <a:rPr lang="en-US" sz="1600" dirty="0">
                          <a:latin typeface="Calibri" panose="020F0502020204030204" pitchFamily="34" charset="0"/>
                          <a:cs typeface="Calibri" panose="020F0502020204030204" pitchFamily="34" charset="0"/>
                        </a:rPr>
                        <a:t>Relevant</a:t>
                      </a:r>
                      <a:r>
                        <a:rPr lang="en-US" sz="1600" baseline="0" dirty="0">
                          <a:latin typeface="Calibri" panose="020F0502020204030204" pitchFamily="34" charset="0"/>
                          <a:cs typeface="Calibri" panose="020F0502020204030204" pitchFamily="34" charset="0"/>
                        </a:rPr>
                        <a:t> medications</a:t>
                      </a:r>
                      <a:endParaRPr sz="1600" dirty="0">
                        <a:latin typeface="Calibri" panose="020F0502020204030204" pitchFamily="34" charset="0"/>
                        <a:cs typeface="Calibri" panose="020F0502020204030204" pitchFamily="34" charset="0"/>
                      </a:endParaRPr>
                    </a:p>
                  </a:txBody>
                  <a:tcPr marL="0" marR="0" marT="30531" marB="0"/>
                </a:tc>
                <a:tc>
                  <a:txBody>
                    <a:bodyPr/>
                    <a:lstStyle/>
                    <a:p>
                      <a:pPr marL="0" marR="126364" algn="l" rtl="0">
                        <a:lnSpc>
                          <a:spcPct val="100000"/>
                        </a:lnSpc>
                        <a:spcBef>
                          <a:spcPts val="780"/>
                        </a:spcBef>
                      </a:pPr>
                      <a:r>
                        <a:rPr lang="en-US" sz="1500" dirty="0">
                          <a:latin typeface="Calibri" panose="020F0502020204030204" pitchFamily="34" charset="0"/>
                          <a:cs typeface="Calibri" panose="020F0502020204030204" pitchFamily="34" charset="0"/>
                        </a:rPr>
                        <a:t> </a:t>
                      </a:r>
                    </a:p>
                    <a:p>
                      <a:pPr marL="0" marR="126364" algn="l" rtl="0">
                        <a:lnSpc>
                          <a:spcPct val="100000"/>
                        </a:lnSpc>
                        <a:spcBef>
                          <a:spcPts val="780"/>
                        </a:spcBef>
                      </a:pPr>
                      <a:r>
                        <a:rPr lang="en-US" sz="1500" dirty="0">
                          <a:latin typeface="Calibri" panose="020F0502020204030204" pitchFamily="34" charset="0"/>
                          <a:cs typeface="Calibri" panose="020F0502020204030204" pitchFamily="34" charset="0"/>
                        </a:rPr>
                        <a:t>None</a:t>
                      </a:r>
                      <a:endParaRPr sz="1500" dirty="0">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4054726413"/>
                  </a:ext>
                </a:extLst>
              </a:tr>
              <a:tr h="744619">
                <a:tc>
                  <a:txBody>
                    <a:bodyPr/>
                    <a:lstStyle/>
                    <a:p>
                      <a:pPr marL="100330">
                        <a:lnSpc>
                          <a:spcPct val="100000"/>
                        </a:lnSpc>
                        <a:spcBef>
                          <a:spcPts val="350"/>
                        </a:spcBef>
                      </a:pPr>
                      <a:endParaRPr lang="en-US" sz="1600" dirty="0">
                        <a:latin typeface="Calibri" panose="020F0502020204030204" pitchFamily="34" charset="0"/>
                        <a:cs typeface="Calibri" panose="020F0502020204030204" pitchFamily="34" charset="0"/>
                      </a:endParaRPr>
                    </a:p>
                    <a:p>
                      <a:pPr marL="100330">
                        <a:lnSpc>
                          <a:spcPct val="100000"/>
                        </a:lnSpc>
                        <a:spcBef>
                          <a:spcPts val="350"/>
                        </a:spcBef>
                      </a:pPr>
                      <a:r>
                        <a:rPr lang="en-US" sz="1600" dirty="0">
                          <a:latin typeface="Calibri" panose="020F0502020204030204" pitchFamily="34" charset="0"/>
                          <a:cs typeface="Calibri" panose="020F0502020204030204" pitchFamily="34" charset="0"/>
                        </a:rPr>
                        <a:t>Relevant lab results</a:t>
                      </a:r>
                      <a:endParaRPr sz="1600" dirty="0">
                        <a:latin typeface="Calibri" panose="020F0502020204030204" pitchFamily="34" charset="0"/>
                        <a:cs typeface="Calibri" panose="020F0502020204030204" pitchFamily="34" charset="0"/>
                      </a:endParaRPr>
                    </a:p>
                  </a:txBody>
                  <a:tcPr marL="0" marR="0" marT="30531" marB="0"/>
                </a:tc>
                <a:tc>
                  <a:txBody>
                    <a:bodyPr/>
                    <a:lstStyle/>
                    <a:p>
                      <a:pPr marL="0" marR="126364" algn="l" rtl="0">
                        <a:lnSpc>
                          <a:spcPct val="100000"/>
                        </a:lnSpc>
                        <a:spcBef>
                          <a:spcPts val="780"/>
                        </a:spcBef>
                      </a:pPr>
                      <a:r>
                        <a:rPr lang="en-US" sz="1500" dirty="0">
                          <a:latin typeface="Calibri" panose="020F0502020204030204" pitchFamily="34" charset="0"/>
                          <a:cs typeface="Calibri" panose="020F0502020204030204" pitchFamily="34" charset="0"/>
                        </a:rPr>
                        <a:t>Normal: CBC, liver tests, thyroid tests</a:t>
                      </a:r>
                    </a:p>
                    <a:p>
                      <a:pPr marL="0" marR="126364" algn="l" rtl="0">
                        <a:lnSpc>
                          <a:spcPct val="100000"/>
                        </a:lnSpc>
                        <a:spcBef>
                          <a:spcPts val="780"/>
                        </a:spcBef>
                      </a:pPr>
                      <a:r>
                        <a:rPr lang="en-US" sz="1500" dirty="0">
                          <a:latin typeface="Calibri" panose="020F0502020204030204" pitchFamily="34" charset="0"/>
                          <a:cs typeface="Calibri" panose="020F0502020204030204" pitchFamily="34" charset="0"/>
                        </a:rPr>
                        <a:t>Cholesterol 186</a:t>
                      </a:r>
                    </a:p>
                    <a:p>
                      <a:pPr marL="0" marR="126364" algn="l" rtl="0">
                        <a:lnSpc>
                          <a:spcPct val="100000"/>
                        </a:lnSpc>
                        <a:spcBef>
                          <a:spcPts val="780"/>
                        </a:spcBef>
                      </a:pPr>
                      <a:r>
                        <a:rPr lang="en-US" sz="1500" dirty="0">
                          <a:latin typeface="Calibri" panose="020F0502020204030204" pitchFamily="34" charset="0"/>
                          <a:cs typeface="Calibri" panose="020F0502020204030204" pitchFamily="34" charset="0"/>
                        </a:rPr>
                        <a:t>His A1c is 5.5 </a:t>
                      </a:r>
                      <a:endParaRPr sz="1500" dirty="0">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272271090"/>
                  </a:ext>
                </a:extLst>
              </a:tr>
              <a:tr h="744619">
                <a:tc>
                  <a:txBody>
                    <a:bodyPr/>
                    <a:lstStyle/>
                    <a:p>
                      <a:pPr marL="100330">
                        <a:lnSpc>
                          <a:spcPct val="100000"/>
                        </a:lnSpc>
                        <a:spcBef>
                          <a:spcPts val="350"/>
                        </a:spcBef>
                      </a:pPr>
                      <a:endParaRPr lang="en-US" sz="1600" dirty="0">
                        <a:latin typeface="Calibri" panose="020F0502020204030204" pitchFamily="34" charset="0"/>
                        <a:cs typeface="Calibri" panose="020F0502020204030204" pitchFamily="34" charset="0"/>
                      </a:endParaRPr>
                    </a:p>
                    <a:p>
                      <a:pPr marL="100330">
                        <a:lnSpc>
                          <a:spcPct val="100000"/>
                        </a:lnSpc>
                        <a:spcBef>
                          <a:spcPts val="350"/>
                        </a:spcBef>
                      </a:pPr>
                      <a:r>
                        <a:rPr lang="en-US" sz="1600" dirty="0">
                          <a:latin typeface="Calibri" panose="020F0502020204030204" pitchFamily="34" charset="0"/>
                          <a:cs typeface="Calibri" panose="020F0502020204030204" pitchFamily="34" charset="0"/>
                        </a:rPr>
                        <a:t>Relevant BH Screening results</a:t>
                      </a:r>
                      <a:endParaRPr sz="1600" dirty="0">
                        <a:latin typeface="Calibri" panose="020F0502020204030204" pitchFamily="34" charset="0"/>
                        <a:cs typeface="Calibri" panose="020F0502020204030204" pitchFamily="34" charset="0"/>
                      </a:endParaRPr>
                    </a:p>
                  </a:txBody>
                  <a:tcPr marL="0" marR="0" marT="30531" marB="0"/>
                </a:tc>
                <a:tc>
                  <a:txBody>
                    <a:bodyPr/>
                    <a:lstStyle/>
                    <a:p>
                      <a:pPr marL="0" marR="126364" algn="l" rtl="0">
                        <a:lnSpc>
                          <a:spcPct val="100000"/>
                        </a:lnSpc>
                        <a:spcBef>
                          <a:spcPts val="780"/>
                        </a:spcBef>
                      </a:pPr>
                      <a:endParaRPr lang="en-US" sz="1500" dirty="0">
                        <a:latin typeface="Calibri" panose="020F0502020204030204" pitchFamily="34" charset="0"/>
                        <a:cs typeface="Calibri" panose="020F0502020204030204" pitchFamily="34" charset="0"/>
                      </a:endParaRPr>
                    </a:p>
                    <a:p>
                      <a:pPr marL="0" marR="126364" algn="l" rtl="0">
                        <a:lnSpc>
                          <a:spcPct val="100000"/>
                        </a:lnSpc>
                        <a:spcBef>
                          <a:spcPts val="780"/>
                        </a:spcBef>
                      </a:pPr>
                      <a:r>
                        <a:rPr lang="en-US" sz="1500" dirty="0">
                          <a:latin typeface="Calibri" panose="020F0502020204030204" pitchFamily="34" charset="0"/>
                          <a:cs typeface="Calibri" panose="020F0502020204030204" pitchFamily="34" charset="0"/>
                        </a:rPr>
                        <a:t>PHQ9 score of 11, HEADSS negative  (school stress, sleep </a:t>
                      </a:r>
                      <a:r>
                        <a:rPr lang="en-US" sz="1500" dirty="0" err="1">
                          <a:latin typeface="Calibri" panose="020F0502020204030204" pitchFamily="34" charset="0"/>
                          <a:cs typeface="Calibri" panose="020F0502020204030204" pitchFamily="34" charset="0"/>
                        </a:rPr>
                        <a:t>pxs</a:t>
                      </a:r>
                      <a:r>
                        <a:rPr lang="en-US" sz="1500" dirty="0">
                          <a:latin typeface="Calibri" panose="020F0502020204030204" pitchFamily="34" charset="0"/>
                          <a:cs typeface="Calibri" panose="020F0502020204030204" pitchFamily="34" charset="0"/>
                        </a:rPr>
                        <a:t>)</a:t>
                      </a:r>
                      <a:endParaRPr sz="1500" dirty="0">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590930548"/>
                  </a:ext>
                </a:extLst>
              </a:tr>
              <a:tr h="744619">
                <a:tc>
                  <a:txBody>
                    <a:bodyPr/>
                    <a:lstStyle/>
                    <a:p>
                      <a:pPr marL="100330">
                        <a:lnSpc>
                          <a:spcPct val="100000"/>
                        </a:lnSpc>
                        <a:spcBef>
                          <a:spcPts val="350"/>
                        </a:spcBef>
                      </a:pPr>
                      <a:endParaRPr lang="en-US" sz="1600" dirty="0">
                        <a:latin typeface="Calibri" panose="020F0502020204030204" pitchFamily="34" charset="0"/>
                        <a:cs typeface="Calibri" panose="020F0502020204030204" pitchFamily="34" charset="0"/>
                      </a:endParaRPr>
                    </a:p>
                    <a:p>
                      <a:pPr marL="100330">
                        <a:lnSpc>
                          <a:spcPct val="100000"/>
                        </a:lnSpc>
                        <a:spcBef>
                          <a:spcPts val="350"/>
                        </a:spcBef>
                      </a:pPr>
                      <a:r>
                        <a:rPr lang="en-US" sz="1600" dirty="0">
                          <a:latin typeface="Calibri" panose="020F0502020204030204" pitchFamily="34" charset="0"/>
                          <a:cs typeface="Calibri" panose="020F0502020204030204" pitchFamily="34" charset="0"/>
                        </a:rPr>
                        <a:t>Relevant SDOH Screening results</a:t>
                      </a:r>
                      <a:endParaRPr sz="1600" dirty="0">
                        <a:latin typeface="Calibri" panose="020F0502020204030204" pitchFamily="34" charset="0"/>
                        <a:cs typeface="Calibri" panose="020F0502020204030204" pitchFamily="34" charset="0"/>
                      </a:endParaRPr>
                    </a:p>
                  </a:txBody>
                  <a:tcPr marL="0" marR="0" marT="30531" marB="0"/>
                </a:tc>
                <a:tc>
                  <a:txBody>
                    <a:bodyPr/>
                    <a:lstStyle/>
                    <a:p>
                      <a:pPr marL="0" marR="126364" algn="l" rtl="0">
                        <a:lnSpc>
                          <a:spcPct val="100000"/>
                        </a:lnSpc>
                        <a:spcBef>
                          <a:spcPts val="780"/>
                        </a:spcBef>
                      </a:pPr>
                      <a:endParaRPr lang="en-US" sz="1500" dirty="0">
                        <a:latin typeface="Calibri" panose="020F0502020204030204" pitchFamily="34" charset="0"/>
                        <a:cs typeface="Calibri" panose="020F0502020204030204" pitchFamily="34" charset="0"/>
                      </a:endParaRPr>
                    </a:p>
                    <a:p>
                      <a:pPr marL="0" marR="126364" algn="l" rtl="0">
                        <a:lnSpc>
                          <a:spcPct val="100000"/>
                        </a:lnSpc>
                        <a:spcBef>
                          <a:spcPts val="780"/>
                        </a:spcBef>
                      </a:pPr>
                      <a:r>
                        <a:rPr lang="en-US" sz="1500" dirty="0">
                          <a:latin typeface="Calibri" panose="020F0502020204030204" pitchFamily="34" charset="0"/>
                          <a:cs typeface="Calibri" panose="020F0502020204030204" pitchFamily="34" charset="0"/>
                        </a:rPr>
                        <a:t>Negative </a:t>
                      </a:r>
                      <a:endParaRPr sz="1500" dirty="0">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495184489"/>
                  </a:ext>
                </a:extLst>
              </a:tr>
            </a:tbl>
          </a:graphicData>
        </a:graphic>
      </p:graphicFrame>
      <p:sp>
        <p:nvSpPr>
          <p:cNvPr id="16" name="TextBox 15">
            <a:extLst>
              <a:ext uri="{FF2B5EF4-FFF2-40B4-BE49-F238E27FC236}">
                <a16:creationId xmlns:a16="http://schemas.microsoft.com/office/drawing/2014/main" id="{44E0112F-6A91-FB48-BB11-C3BAB7CF66C3}"/>
              </a:ext>
            </a:extLst>
          </p:cNvPr>
          <p:cNvSpPr txBox="1"/>
          <p:nvPr/>
        </p:nvSpPr>
        <p:spPr>
          <a:xfrm>
            <a:off x="10160000" y="920341"/>
            <a:ext cx="1778000"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9" name="Picture 1" descr="page2image1772256">
            <a:extLst>
              <a:ext uri="{FF2B5EF4-FFF2-40B4-BE49-F238E27FC236}">
                <a16:creationId xmlns:a16="http://schemas.microsoft.com/office/drawing/2014/main" id="{5C8F5817-0D3C-7046-A48D-57CEE40C9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524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txBox="1">
            <a:spLocks noGrp="1"/>
          </p:cNvSpPr>
          <p:nvPr>
            <p:ph type="title"/>
          </p:nvPr>
        </p:nvSpPr>
        <p:spPr>
          <a:xfrm>
            <a:off x="398874" y="683720"/>
            <a:ext cx="6072293" cy="582766"/>
          </a:xfrm>
          <a:prstGeom prst="rect">
            <a:avLst/>
          </a:prstGeom>
        </p:spPr>
        <p:txBody>
          <a:bodyPr vert="horz" wrap="square" lIns="0" tIns="8043" rIns="0" bIns="0" rtlCol="0">
            <a:spAutoFit/>
          </a:bodyPr>
          <a:lstStyle/>
          <a:p>
            <a:pPr marL="8467">
              <a:spcBef>
                <a:spcPts val="63"/>
              </a:spcBef>
            </a:pPr>
            <a:r>
              <a:rPr lang="en-US" spc="-153" dirty="0"/>
              <a:t>Growth Curve</a:t>
            </a:r>
            <a:endParaRPr spc="-193" dirty="0"/>
          </a:p>
        </p:txBody>
      </p:sp>
      <p:sp>
        <p:nvSpPr>
          <p:cNvPr id="7" name="object 7"/>
          <p:cNvSpPr txBox="1">
            <a:spLocks noGrp="1"/>
          </p:cNvSpPr>
          <p:nvPr>
            <p:ph type="ftr" sz="quarter" idx="5"/>
          </p:nvPr>
        </p:nvSpPr>
        <p:spPr>
          <a:xfrm>
            <a:off x="2422709" y="4305023"/>
            <a:ext cx="2289387" cy="388141"/>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Tahoma"/>
                <a:ea typeface="+mn-ea"/>
                <a:cs typeface="Tahoma"/>
              </a:rPr>
              <a:t>Prepared</a:t>
            </a:r>
            <a:r>
              <a:rPr kumimoji="0" sz="1200" b="0" i="0" u="none" strike="noStrike" kern="0" cap="none" spc="-103"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by</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Care</a:t>
            </a:r>
            <a:r>
              <a:rPr kumimoji="0" sz="1200" b="0" i="0" u="none" strike="noStrike" kern="0" cap="none" spc="-110" normalizeH="0" baseline="0" noProof="0" dirty="0">
                <a:ln>
                  <a:noFill/>
                </a:ln>
                <a:solidFill>
                  <a:prstClr val="white"/>
                </a:solidFill>
                <a:effectLst/>
                <a:uLnTx/>
                <a:uFillTx/>
                <a:latin typeface="Tahoma"/>
                <a:ea typeface="+mn-ea"/>
                <a:cs typeface="Tahoma"/>
              </a:rPr>
              <a:t> </a:t>
            </a:r>
            <a:r>
              <a:rPr kumimoji="0" sz="1200" b="0" i="0" u="none" strike="noStrike" kern="0" cap="none" spc="-7" normalizeH="0" baseline="0" noProof="0" dirty="0">
                <a:ln>
                  <a:noFill/>
                </a:ln>
                <a:solidFill>
                  <a:prstClr val="white"/>
                </a:solidFill>
                <a:effectLst/>
                <a:uLnTx/>
                <a:uFillTx/>
                <a:latin typeface="Tahoma"/>
                <a:ea typeface="+mn-ea"/>
                <a:cs typeface="Tahoma"/>
              </a:rPr>
              <a:t>Transformation</a:t>
            </a:r>
            <a:r>
              <a:rPr kumimoji="0" sz="1200" b="0" i="0" u="none" strike="noStrike" kern="0" cap="none" spc="-103" normalizeH="0" baseline="0" noProof="0" dirty="0">
                <a:ln>
                  <a:noFill/>
                </a:ln>
                <a:solidFill>
                  <a:prstClr val="white"/>
                </a:solidFill>
                <a:effectLst/>
                <a:uLnTx/>
                <a:uFillTx/>
                <a:latin typeface="Tahoma"/>
                <a:ea typeface="+mn-ea"/>
                <a:cs typeface="Tahoma"/>
              </a:rPr>
              <a:t> </a:t>
            </a:r>
            <a:r>
              <a:rPr kumimoji="0" sz="1200" b="0" i="0" u="none" strike="noStrike" kern="0" cap="none" spc="-13" normalizeH="0" baseline="0" noProof="0" dirty="0">
                <a:ln>
                  <a:noFill/>
                </a:ln>
                <a:solidFill>
                  <a:prstClr val="white"/>
                </a:solidFill>
                <a:effectLst/>
                <a:uLnTx/>
                <a:uFillTx/>
                <a:latin typeface="Tahoma"/>
                <a:ea typeface="+mn-ea"/>
                <a:cs typeface="Tahoma"/>
              </a:rPr>
              <a:t>Collaborative</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of</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17" normalizeH="0" baseline="0" noProof="0" dirty="0">
                <a:ln>
                  <a:noFill/>
                </a:ln>
                <a:solidFill>
                  <a:prstClr val="white"/>
                </a:solidFill>
                <a:effectLst/>
                <a:uLnTx/>
                <a:uFillTx/>
                <a:latin typeface="Tahoma"/>
                <a:ea typeface="+mn-ea"/>
                <a:cs typeface="Tahoma"/>
              </a:rPr>
              <a:t>RI</a:t>
            </a:r>
          </a:p>
        </p:txBody>
      </p:sp>
      <p:sp>
        <p:nvSpPr>
          <p:cNvPr id="8" name="TextBox 7">
            <a:extLst>
              <a:ext uri="{FF2B5EF4-FFF2-40B4-BE49-F238E27FC236}">
                <a16:creationId xmlns:a16="http://schemas.microsoft.com/office/drawing/2014/main" id="{363525EE-A3F3-E34A-8C24-2E245241F573}"/>
              </a:ext>
            </a:extLst>
          </p:cNvPr>
          <p:cNvSpPr txBox="1"/>
          <p:nvPr/>
        </p:nvSpPr>
        <p:spPr>
          <a:xfrm>
            <a:off x="10007600" y="97510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9" name="Picture 1" descr="page2image1772256">
            <a:extLst>
              <a:ext uri="{FF2B5EF4-FFF2-40B4-BE49-F238E27FC236}">
                <a16:creationId xmlns:a16="http://schemas.microsoft.com/office/drawing/2014/main" id="{DE6A34BC-34C3-2745-8DCE-063FADCB2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2EDBC6F-47DC-9231-88BC-F654CF13E28A}"/>
              </a:ext>
            </a:extLst>
          </p:cNvPr>
          <p:cNvPicPr>
            <a:picLocks noChangeAspect="1"/>
          </p:cNvPicPr>
          <p:nvPr/>
        </p:nvPicPr>
        <p:blipFill>
          <a:blip r:embed="rId3"/>
          <a:stretch>
            <a:fillRect/>
          </a:stretch>
        </p:blipFill>
        <p:spPr>
          <a:xfrm>
            <a:off x="612819" y="1416675"/>
            <a:ext cx="6615155" cy="4659463"/>
          </a:xfrm>
          <a:prstGeom prst="rect">
            <a:avLst/>
          </a:prstGeom>
        </p:spPr>
      </p:pic>
      <p:pic>
        <p:nvPicPr>
          <p:cNvPr id="4" name="Picture 3">
            <a:extLst>
              <a:ext uri="{FF2B5EF4-FFF2-40B4-BE49-F238E27FC236}">
                <a16:creationId xmlns:a16="http://schemas.microsoft.com/office/drawing/2014/main" id="{C12BC4E2-A040-0C2B-5DF7-948CA02F3D9B}"/>
              </a:ext>
            </a:extLst>
          </p:cNvPr>
          <p:cNvPicPr>
            <a:picLocks noChangeAspect="1"/>
          </p:cNvPicPr>
          <p:nvPr/>
        </p:nvPicPr>
        <p:blipFill>
          <a:blip r:embed="rId4"/>
          <a:stretch>
            <a:fillRect/>
          </a:stretch>
        </p:blipFill>
        <p:spPr>
          <a:xfrm>
            <a:off x="7415097" y="1545310"/>
            <a:ext cx="4164084" cy="4337587"/>
          </a:xfrm>
          <a:prstGeom prst="rect">
            <a:avLst/>
          </a:prstGeom>
        </p:spPr>
      </p:pic>
    </p:spTree>
    <p:extLst>
      <p:ext uri="{BB962C8B-B14F-4D97-AF65-F5344CB8AC3E}">
        <p14:creationId xmlns:p14="http://schemas.microsoft.com/office/powerpoint/2010/main" val="2063519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 name="object 3"/>
          <p:cNvSpPr txBox="1">
            <a:spLocks noGrp="1"/>
          </p:cNvSpPr>
          <p:nvPr>
            <p:ph type="title"/>
          </p:nvPr>
        </p:nvSpPr>
        <p:spPr>
          <a:xfrm>
            <a:off x="406400" y="660226"/>
            <a:ext cx="10740390" cy="595035"/>
          </a:xfrm>
          <a:prstGeom prst="rect">
            <a:avLst/>
          </a:prstGeom>
        </p:spPr>
        <p:txBody>
          <a:bodyPr vert="horz" wrap="square" lIns="0" tIns="17780" rIns="0" bIns="0" rtlCol="0">
            <a:spAutoFit/>
          </a:bodyPr>
          <a:lstStyle/>
          <a:p>
            <a:pPr marL="8467" marR="3387">
              <a:lnSpc>
                <a:spcPts val="4467"/>
              </a:lnSpc>
              <a:spcBef>
                <a:spcPts val="140"/>
              </a:spcBef>
            </a:pPr>
            <a:r>
              <a:rPr lang="en-US" spc="-133" dirty="0"/>
              <a:t>Relevant Social History</a:t>
            </a:r>
            <a:endParaRPr spc="-87" dirty="0"/>
          </a:p>
        </p:txBody>
      </p:sp>
      <p:sp>
        <p:nvSpPr>
          <p:cNvPr id="6" name="object 6"/>
          <p:cNvSpPr txBox="1">
            <a:spLocks noGrp="1"/>
          </p:cNvSpPr>
          <p:nvPr>
            <p:ph type="ftr" sz="quarter" idx="5"/>
          </p:nvPr>
        </p:nvSpPr>
        <p:spPr>
          <a:xfrm>
            <a:off x="2422709" y="4305023"/>
            <a:ext cx="2289387" cy="388141"/>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Tahoma"/>
                <a:ea typeface="+mn-ea"/>
                <a:cs typeface="Tahoma"/>
              </a:rPr>
              <a:t>Prepared</a:t>
            </a:r>
            <a:r>
              <a:rPr kumimoji="0" sz="1200" b="0" i="0" u="none" strike="noStrike" kern="0" cap="none" spc="-103"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by</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Care</a:t>
            </a:r>
            <a:r>
              <a:rPr kumimoji="0" sz="1200" b="0" i="0" u="none" strike="noStrike" kern="0" cap="none" spc="-110" normalizeH="0" baseline="0" noProof="0" dirty="0">
                <a:ln>
                  <a:noFill/>
                </a:ln>
                <a:solidFill>
                  <a:prstClr val="white"/>
                </a:solidFill>
                <a:effectLst/>
                <a:uLnTx/>
                <a:uFillTx/>
                <a:latin typeface="Tahoma"/>
                <a:ea typeface="+mn-ea"/>
                <a:cs typeface="Tahoma"/>
              </a:rPr>
              <a:t> </a:t>
            </a:r>
            <a:r>
              <a:rPr kumimoji="0" sz="1200" b="0" i="0" u="none" strike="noStrike" kern="0" cap="none" spc="-7" normalizeH="0" baseline="0" noProof="0" dirty="0">
                <a:ln>
                  <a:noFill/>
                </a:ln>
                <a:solidFill>
                  <a:prstClr val="white"/>
                </a:solidFill>
                <a:effectLst/>
                <a:uLnTx/>
                <a:uFillTx/>
                <a:latin typeface="Tahoma"/>
                <a:ea typeface="+mn-ea"/>
                <a:cs typeface="Tahoma"/>
              </a:rPr>
              <a:t>Transformation</a:t>
            </a:r>
            <a:r>
              <a:rPr kumimoji="0" sz="1200" b="0" i="0" u="none" strike="noStrike" kern="0" cap="none" spc="-103" normalizeH="0" baseline="0" noProof="0" dirty="0">
                <a:ln>
                  <a:noFill/>
                </a:ln>
                <a:solidFill>
                  <a:prstClr val="white"/>
                </a:solidFill>
                <a:effectLst/>
                <a:uLnTx/>
                <a:uFillTx/>
                <a:latin typeface="Tahoma"/>
                <a:ea typeface="+mn-ea"/>
                <a:cs typeface="Tahoma"/>
              </a:rPr>
              <a:t> </a:t>
            </a:r>
            <a:r>
              <a:rPr kumimoji="0" sz="1200" b="0" i="0" u="none" strike="noStrike" kern="0" cap="none" spc="-13" normalizeH="0" baseline="0" noProof="0" dirty="0">
                <a:ln>
                  <a:noFill/>
                </a:ln>
                <a:solidFill>
                  <a:prstClr val="white"/>
                </a:solidFill>
                <a:effectLst/>
                <a:uLnTx/>
                <a:uFillTx/>
                <a:latin typeface="Tahoma"/>
                <a:ea typeface="+mn-ea"/>
                <a:cs typeface="Tahoma"/>
              </a:rPr>
              <a:t>Collaborative</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of</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17" normalizeH="0" baseline="0" noProof="0" dirty="0">
                <a:ln>
                  <a:noFill/>
                </a:ln>
                <a:solidFill>
                  <a:prstClr val="white"/>
                </a:solidFill>
                <a:effectLst/>
                <a:uLnTx/>
                <a:uFillTx/>
                <a:latin typeface="Tahoma"/>
                <a:ea typeface="+mn-ea"/>
                <a:cs typeface="Tahoma"/>
              </a:rPr>
              <a:t>RI</a:t>
            </a:r>
          </a:p>
        </p:txBody>
      </p:sp>
      <p:graphicFrame>
        <p:nvGraphicFramePr>
          <p:cNvPr id="7" name="object 9">
            <a:extLst>
              <a:ext uri="{FF2B5EF4-FFF2-40B4-BE49-F238E27FC236}">
                <a16:creationId xmlns:a16="http://schemas.microsoft.com/office/drawing/2014/main" id="{B65E41F4-4514-CB42-8F7E-264FAB7B9961}"/>
              </a:ext>
            </a:extLst>
          </p:cNvPr>
          <p:cNvGraphicFramePr>
            <a:graphicFrameLocks noGrp="1"/>
          </p:cNvGraphicFramePr>
          <p:nvPr/>
        </p:nvGraphicFramePr>
        <p:xfrm>
          <a:off x="406400" y="1504194"/>
          <a:ext cx="11480800" cy="4649834"/>
        </p:xfrm>
        <a:graphic>
          <a:graphicData uri="http://schemas.openxmlformats.org/drawingml/2006/table">
            <a:tbl>
              <a:tblPr firstRow="1" bandRow="1">
                <a:tableStyleId>{7DF18680-E054-41AD-8BC1-D1AEF772440D}</a:tableStyleId>
              </a:tblPr>
              <a:tblGrid>
                <a:gridCol w="3952407">
                  <a:extLst>
                    <a:ext uri="{9D8B030D-6E8A-4147-A177-3AD203B41FA5}">
                      <a16:colId xmlns:a16="http://schemas.microsoft.com/office/drawing/2014/main" val="20000"/>
                    </a:ext>
                  </a:extLst>
                </a:gridCol>
                <a:gridCol w="7528393">
                  <a:extLst>
                    <a:ext uri="{9D8B030D-6E8A-4147-A177-3AD203B41FA5}">
                      <a16:colId xmlns:a16="http://schemas.microsoft.com/office/drawing/2014/main" val="20002"/>
                    </a:ext>
                  </a:extLst>
                </a:gridCol>
              </a:tblGrid>
              <a:tr h="730882">
                <a:tc>
                  <a:txBody>
                    <a:bodyPr/>
                    <a:lstStyle/>
                    <a:p>
                      <a:pPr marL="100330" algn="l" rtl="0">
                        <a:lnSpc>
                          <a:spcPct val="100000"/>
                        </a:lnSpc>
                        <a:spcBef>
                          <a:spcPts val="370"/>
                        </a:spcBef>
                      </a:pPr>
                      <a:endParaRPr sz="1300" dirty="0">
                        <a:latin typeface="Trebuchet MS"/>
                        <a:cs typeface="Trebuchet MS"/>
                      </a:endParaRPr>
                    </a:p>
                  </a:txBody>
                  <a:tcPr marL="0" marR="0" marT="32276" marB="0"/>
                </a:tc>
                <a:tc>
                  <a:txBody>
                    <a:bodyPr/>
                    <a:lstStyle/>
                    <a:p>
                      <a:pPr marL="100330" algn="l" rtl="0">
                        <a:lnSpc>
                          <a:spcPct val="100000"/>
                        </a:lnSpc>
                        <a:spcBef>
                          <a:spcPts val="370"/>
                        </a:spcBef>
                      </a:pPr>
                      <a:endParaRPr sz="1300" dirty="0">
                        <a:solidFill>
                          <a:schemeClr val="bg1"/>
                        </a:solidFill>
                        <a:latin typeface="Trebuchet MS"/>
                        <a:cs typeface="Trebuchet MS"/>
                      </a:endParaRPr>
                    </a:p>
                  </a:txBody>
                  <a:tcPr marL="0" marR="0" marT="32276" marB="0"/>
                </a:tc>
                <a:extLst>
                  <a:ext uri="{0D108BD9-81ED-4DB2-BD59-A6C34878D82A}">
                    <a16:rowId xmlns:a16="http://schemas.microsoft.com/office/drawing/2014/main" val="10000"/>
                  </a:ext>
                </a:extLst>
              </a:tr>
              <a:tr h="986327">
                <a:tc>
                  <a:txBody>
                    <a:bodyPr/>
                    <a:lstStyle/>
                    <a:p>
                      <a:pPr marL="74930" algn="l" rtl="0">
                        <a:lnSpc>
                          <a:spcPts val="2290"/>
                        </a:lnSpc>
                      </a:pPr>
                      <a:endParaRPr lang="en-US" sz="1600" baseline="0" dirty="0"/>
                    </a:p>
                    <a:p>
                      <a:pPr marL="74930" algn="l" rtl="0">
                        <a:lnSpc>
                          <a:spcPts val="2290"/>
                        </a:lnSpc>
                      </a:pPr>
                      <a:r>
                        <a:rPr lang="en-US" sz="1600" baseline="0" dirty="0"/>
                        <a:t>Relevant obesity related family history?</a:t>
                      </a:r>
                    </a:p>
                    <a:p>
                      <a:pPr marL="74930" algn="l" rtl="0">
                        <a:lnSpc>
                          <a:spcPts val="2290"/>
                        </a:lnSpc>
                      </a:pPr>
                      <a:endParaRPr lang="en-US" sz="1600" baseline="0" dirty="0">
                        <a:latin typeface="Calibri"/>
                        <a:cs typeface="Calibri"/>
                      </a:endParaRPr>
                    </a:p>
                  </a:txBody>
                  <a:tcPr marL="0" marR="0" marT="0" marB="0"/>
                </a:tc>
                <a:tc>
                  <a:txBody>
                    <a:bodyPr/>
                    <a:lstStyle/>
                    <a:p>
                      <a:pPr marL="73025" algn="l" rtl="0">
                        <a:lnSpc>
                          <a:spcPct val="100000"/>
                        </a:lnSpc>
                        <a:spcBef>
                          <a:spcPts val="745"/>
                        </a:spcBef>
                      </a:pPr>
                      <a:r>
                        <a:rPr lang="en-US" sz="1500" dirty="0">
                          <a:latin typeface="Calibri" panose="020F0502020204030204" pitchFamily="34" charset="0"/>
                          <a:cs typeface="Calibri" panose="020F0502020204030204" pitchFamily="34" charset="0"/>
                        </a:rPr>
                        <a:t>Mom and all 3 sibs are obese</a:t>
                      </a:r>
                    </a:p>
                    <a:p>
                      <a:pPr marL="73025" algn="l" rtl="0">
                        <a:lnSpc>
                          <a:spcPct val="100000"/>
                        </a:lnSpc>
                        <a:spcBef>
                          <a:spcPts val="745"/>
                        </a:spcBef>
                      </a:pPr>
                      <a:r>
                        <a:rPr lang="en-US" sz="1500" dirty="0">
                          <a:latin typeface="Calibri" panose="020F0502020204030204" pitchFamily="34" charset="0"/>
                          <a:cs typeface="Calibri" panose="020F0502020204030204" pitchFamily="34" charset="0"/>
                        </a:rPr>
                        <a:t>Mom had liposuction/abdominoplasty this year</a:t>
                      </a:r>
                      <a:endParaRPr sz="1500" dirty="0">
                        <a:latin typeface="Calibri" panose="020F0502020204030204" pitchFamily="34" charset="0"/>
                        <a:cs typeface="Calibri" panose="020F0502020204030204" pitchFamily="34" charset="0"/>
                      </a:endParaRPr>
                    </a:p>
                  </a:txBody>
                  <a:tcPr marL="0" marR="0" marT="64988" marB="0"/>
                </a:tc>
                <a:extLst>
                  <a:ext uri="{0D108BD9-81ED-4DB2-BD59-A6C34878D82A}">
                    <a16:rowId xmlns:a16="http://schemas.microsoft.com/office/drawing/2014/main" val="10001"/>
                  </a:ext>
                </a:extLst>
              </a:tr>
              <a:tr h="952488">
                <a:tc>
                  <a:txBody>
                    <a:bodyPr/>
                    <a:lstStyle/>
                    <a:p>
                      <a:pPr marL="74930" algn="l" rtl="0">
                        <a:lnSpc>
                          <a:spcPts val="2290"/>
                        </a:lnSpc>
                      </a:pPr>
                      <a:endParaRPr lang="en-US" sz="1600" dirty="0"/>
                    </a:p>
                    <a:p>
                      <a:pPr marL="74930" algn="l" rtl="0">
                        <a:lnSpc>
                          <a:spcPts val="2290"/>
                        </a:lnSpc>
                      </a:pPr>
                      <a:r>
                        <a:rPr lang="en-US" sz="1600" dirty="0"/>
                        <a:t>Family/patient history of trauma?</a:t>
                      </a:r>
                      <a:endParaRPr sz="1600" dirty="0">
                        <a:latin typeface="Calibri"/>
                        <a:cs typeface="Calibri"/>
                      </a:endParaRPr>
                    </a:p>
                  </a:txBody>
                  <a:tcPr marL="0" marR="0" marT="0" marB="0"/>
                </a:tc>
                <a:tc>
                  <a:txBody>
                    <a:bodyPr/>
                    <a:lstStyle/>
                    <a:p>
                      <a:pPr marL="73025" algn="l" rtl="0">
                        <a:lnSpc>
                          <a:spcPct val="100000"/>
                        </a:lnSpc>
                        <a:spcBef>
                          <a:spcPts val="750"/>
                        </a:spcBef>
                      </a:pPr>
                      <a:r>
                        <a:rPr lang="en-US" sz="1500" dirty="0">
                          <a:latin typeface="Calibri" panose="020F0502020204030204" pitchFamily="34" charset="0"/>
                          <a:cs typeface="Calibri" panose="020F0502020204030204" pitchFamily="34" charset="0"/>
                        </a:rPr>
                        <a:t>No significant traumas</a:t>
                      </a:r>
                    </a:p>
                    <a:p>
                      <a:pPr marL="73025" algn="l" rtl="0">
                        <a:lnSpc>
                          <a:spcPct val="100000"/>
                        </a:lnSpc>
                        <a:spcBef>
                          <a:spcPts val="750"/>
                        </a:spcBef>
                      </a:pPr>
                      <a:r>
                        <a:rPr lang="en-US" sz="1500" dirty="0">
                          <a:latin typeface="Calibri" panose="020F0502020204030204" pitchFamily="34" charset="0"/>
                          <a:cs typeface="Calibri" panose="020F0502020204030204" pitchFamily="34" charset="0"/>
                        </a:rPr>
                        <a:t>But history of behavior struggles in 2018; saw IBHC briefly </a:t>
                      </a:r>
                      <a:endParaRPr sz="1500" dirty="0">
                        <a:latin typeface="Calibri" panose="020F0502020204030204" pitchFamily="34" charset="0"/>
                        <a:cs typeface="Calibri" panose="020F0502020204030204" pitchFamily="34" charset="0"/>
                      </a:endParaRPr>
                    </a:p>
                  </a:txBody>
                  <a:tcPr marL="0" marR="0" marT="65424" marB="0"/>
                </a:tc>
                <a:extLst>
                  <a:ext uri="{0D108BD9-81ED-4DB2-BD59-A6C34878D82A}">
                    <a16:rowId xmlns:a16="http://schemas.microsoft.com/office/drawing/2014/main" val="3784020440"/>
                  </a:ext>
                </a:extLst>
              </a:tr>
              <a:tr h="1002854">
                <a:tc>
                  <a:txBody>
                    <a:bodyPr/>
                    <a:lstStyle/>
                    <a:p>
                      <a:pPr marL="74930" algn="l" rtl="0">
                        <a:lnSpc>
                          <a:spcPts val="2290"/>
                        </a:lnSpc>
                      </a:pPr>
                      <a:endParaRPr lang="en-US" sz="1600" dirty="0"/>
                    </a:p>
                    <a:p>
                      <a:pPr marL="74930" algn="l" rtl="0">
                        <a:lnSpc>
                          <a:spcPts val="2290"/>
                        </a:lnSpc>
                      </a:pPr>
                      <a:r>
                        <a:rPr lang="en-US" sz="1600" dirty="0"/>
                        <a:t>School related</a:t>
                      </a:r>
                      <a:r>
                        <a:rPr lang="en-US" sz="1600" baseline="0" dirty="0"/>
                        <a:t> concerns?</a:t>
                      </a:r>
                      <a:endParaRPr lang="en-US" sz="1600" dirty="0"/>
                    </a:p>
                    <a:p>
                      <a:pPr marL="74930" algn="l" rtl="0">
                        <a:lnSpc>
                          <a:spcPts val="2290"/>
                        </a:lnSpc>
                      </a:pPr>
                      <a:endParaRPr sz="1600" dirty="0">
                        <a:latin typeface="Calibri"/>
                        <a:cs typeface="Calibri"/>
                      </a:endParaRPr>
                    </a:p>
                  </a:txBody>
                  <a:tcPr marL="0" marR="0" marT="0" marB="0"/>
                </a:tc>
                <a:tc>
                  <a:txBody>
                    <a:bodyPr/>
                    <a:lstStyle/>
                    <a:p>
                      <a:pPr marL="73025" algn="l" rtl="0">
                        <a:lnSpc>
                          <a:spcPct val="100000"/>
                        </a:lnSpc>
                        <a:spcBef>
                          <a:spcPts val="750"/>
                        </a:spcBef>
                      </a:pPr>
                      <a:endParaRPr lang="en-US" sz="1500" dirty="0">
                        <a:latin typeface="Calibri" panose="020F0502020204030204" pitchFamily="34" charset="0"/>
                        <a:cs typeface="Calibri" panose="020F0502020204030204" pitchFamily="34" charset="0"/>
                      </a:endParaRPr>
                    </a:p>
                    <a:p>
                      <a:pPr marL="73025" algn="l" rtl="0">
                        <a:lnSpc>
                          <a:spcPct val="100000"/>
                        </a:lnSpc>
                        <a:spcBef>
                          <a:spcPts val="750"/>
                        </a:spcBef>
                      </a:pPr>
                      <a:r>
                        <a:rPr lang="en-US" sz="1500" dirty="0">
                          <a:latin typeface="Calibri" panose="020F0502020204030204" pitchFamily="34" charset="0"/>
                          <a:cs typeface="Calibri" panose="020F0502020204030204" pitchFamily="34" charset="0"/>
                        </a:rPr>
                        <a:t>10</a:t>
                      </a:r>
                      <a:r>
                        <a:rPr lang="en-US" sz="1500" baseline="30000" dirty="0">
                          <a:latin typeface="Calibri" panose="020F0502020204030204" pitchFamily="34" charset="0"/>
                          <a:cs typeface="Calibri" panose="020F0502020204030204" pitchFamily="34" charset="0"/>
                        </a:rPr>
                        <a:t>th</a:t>
                      </a:r>
                      <a:r>
                        <a:rPr lang="en-US" sz="1500" dirty="0">
                          <a:latin typeface="Calibri" panose="020F0502020204030204" pitchFamily="34" charset="0"/>
                          <a:cs typeface="Calibri" panose="020F0502020204030204" pitchFamily="34" charset="0"/>
                        </a:rPr>
                        <a:t> grade, As and Bs, no history of bullying or school problems </a:t>
                      </a:r>
                      <a:endParaRPr sz="1500" dirty="0">
                        <a:latin typeface="Calibri" panose="020F0502020204030204" pitchFamily="34" charset="0"/>
                        <a:cs typeface="Calibri" panose="020F0502020204030204" pitchFamily="34" charset="0"/>
                      </a:endParaRPr>
                    </a:p>
                  </a:txBody>
                  <a:tcPr marL="0" marR="0" marT="65424" marB="0"/>
                </a:tc>
                <a:extLst>
                  <a:ext uri="{0D108BD9-81ED-4DB2-BD59-A6C34878D82A}">
                    <a16:rowId xmlns:a16="http://schemas.microsoft.com/office/drawing/2014/main" val="10002"/>
                  </a:ext>
                </a:extLst>
              </a:tr>
              <a:tr h="977283">
                <a:tc>
                  <a:txBody>
                    <a:bodyPr/>
                    <a:lstStyle/>
                    <a:p>
                      <a:pPr marL="74930" algn="l" rtl="0">
                        <a:lnSpc>
                          <a:spcPts val="2290"/>
                        </a:lnSpc>
                      </a:pPr>
                      <a:endParaRPr lang="en-US" sz="1600" dirty="0"/>
                    </a:p>
                    <a:p>
                      <a:pPr marL="74930" algn="l" rtl="0">
                        <a:lnSpc>
                          <a:spcPts val="2290"/>
                        </a:lnSpc>
                      </a:pPr>
                      <a:r>
                        <a:rPr lang="en-US" sz="1600" dirty="0"/>
                        <a:t>Other social history concerns?</a:t>
                      </a:r>
                      <a:endParaRPr sz="1600" dirty="0">
                        <a:latin typeface="Calibri"/>
                        <a:cs typeface="Calibri"/>
                      </a:endParaRPr>
                    </a:p>
                  </a:txBody>
                  <a:tcPr marL="0" marR="0" marT="0" marB="0"/>
                </a:tc>
                <a:tc>
                  <a:txBody>
                    <a:bodyPr/>
                    <a:lstStyle/>
                    <a:p>
                      <a:pPr marL="54610" algn="l" rtl="0">
                        <a:lnSpc>
                          <a:spcPct val="100000"/>
                        </a:lnSpc>
                        <a:spcBef>
                          <a:spcPts val="835"/>
                        </a:spcBef>
                      </a:pPr>
                      <a:r>
                        <a:rPr lang="en-US" sz="1500" dirty="0">
                          <a:latin typeface="Calibri" panose="020F0502020204030204" pitchFamily="34" charset="0"/>
                          <a:cs typeface="Calibri" panose="020F0502020204030204" pitchFamily="34" charset="0"/>
                        </a:rPr>
                        <a:t>Single mother; father not in the picture</a:t>
                      </a:r>
                      <a:endParaRPr sz="1500" dirty="0">
                        <a:latin typeface="Calibri" panose="020F0502020204030204" pitchFamily="34" charset="0"/>
                        <a:cs typeface="Calibri" panose="020F0502020204030204" pitchFamily="34" charset="0"/>
                      </a:endParaRPr>
                    </a:p>
                  </a:txBody>
                  <a:tcPr marL="0" marR="0" marT="72839" marB="0"/>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80535EF4-BE73-BC40-8588-970B79BD88E4}"/>
              </a:ext>
            </a:extLst>
          </p:cNvPr>
          <p:cNvSpPr txBox="1"/>
          <p:nvPr/>
        </p:nvSpPr>
        <p:spPr>
          <a:xfrm>
            <a:off x="10212605" y="90254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9" name="Picture 1" descr="page2image1772256">
            <a:extLst>
              <a:ext uri="{FF2B5EF4-FFF2-40B4-BE49-F238E27FC236}">
                <a16:creationId xmlns:a16="http://schemas.microsoft.com/office/drawing/2014/main" id="{3A486F49-E990-B54F-BD28-C1A5CD359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15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txBox="1">
            <a:spLocks noGrp="1"/>
          </p:cNvSpPr>
          <p:nvPr>
            <p:ph type="title"/>
          </p:nvPr>
        </p:nvSpPr>
        <p:spPr>
          <a:xfrm>
            <a:off x="406400" y="641603"/>
            <a:ext cx="9352323" cy="582766"/>
          </a:xfrm>
          <a:prstGeom prst="rect">
            <a:avLst/>
          </a:prstGeom>
        </p:spPr>
        <p:txBody>
          <a:bodyPr vert="horz" wrap="square" lIns="0" tIns="8043" rIns="0" bIns="0" rtlCol="0">
            <a:spAutoFit/>
          </a:bodyPr>
          <a:lstStyle/>
          <a:p>
            <a:pPr marL="8467">
              <a:spcBef>
                <a:spcPts val="63"/>
              </a:spcBef>
            </a:pPr>
            <a:r>
              <a:rPr lang="en-US" spc="-153" dirty="0"/>
              <a:t>Patient /Family Strengths?</a:t>
            </a:r>
            <a:endParaRPr spc="-193" dirty="0"/>
          </a:p>
        </p:txBody>
      </p:sp>
      <p:sp>
        <p:nvSpPr>
          <p:cNvPr id="7" name="object 7"/>
          <p:cNvSpPr txBox="1">
            <a:spLocks noGrp="1"/>
          </p:cNvSpPr>
          <p:nvPr>
            <p:ph type="ftr" sz="quarter" idx="5"/>
          </p:nvPr>
        </p:nvSpPr>
        <p:spPr>
          <a:xfrm>
            <a:off x="2422709" y="4305023"/>
            <a:ext cx="2289387" cy="388141"/>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Tahoma"/>
                <a:ea typeface="+mn-ea"/>
                <a:cs typeface="Tahoma"/>
              </a:rPr>
              <a:t>Prepared</a:t>
            </a:r>
            <a:r>
              <a:rPr kumimoji="0" sz="1200" b="0" i="0" u="none" strike="noStrike" kern="0" cap="none" spc="-103"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by</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Care</a:t>
            </a:r>
            <a:r>
              <a:rPr kumimoji="0" sz="1200" b="0" i="0" u="none" strike="noStrike" kern="0" cap="none" spc="-110" normalizeH="0" baseline="0" noProof="0" dirty="0">
                <a:ln>
                  <a:noFill/>
                </a:ln>
                <a:solidFill>
                  <a:prstClr val="white"/>
                </a:solidFill>
                <a:effectLst/>
                <a:uLnTx/>
                <a:uFillTx/>
                <a:latin typeface="Tahoma"/>
                <a:ea typeface="+mn-ea"/>
                <a:cs typeface="Tahoma"/>
              </a:rPr>
              <a:t> </a:t>
            </a:r>
            <a:r>
              <a:rPr kumimoji="0" sz="1200" b="0" i="0" u="none" strike="noStrike" kern="0" cap="none" spc="-7" normalizeH="0" baseline="0" noProof="0" dirty="0">
                <a:ln>
                  <a:noFill/>
                </a:ln>
                <a:solidFill>
                  <a:prstClr val="white"/>
                </a:solidFill>
                <a:effectLst/>
                <a:uLnTx/>
                <a:uFillTx/>
                <a:latin typeface="Tahoma"/>
                <a:ea typeface="+mn-ea"/>
                <a:cs typeface="Tahoma"/>
              </a:rPr>
              <a:t>Transformation</a:t>
            </a:r>
            <a:r>
              <a:rPr kumimoji="0" sz="1200" b="0" i="0" u="none" strike="noStrike" kern="0" cap="none" spc="-103" normalizeH="0" baseline="0" noProof="0" dirty="0">
                <a:ln>
                  <a:noFill/>
                </a:ln>
                <a:solidFill>
                  <a:prstClr val="white"/>
                </a:solidFill>
                <a:effectLst/>
                <a:uLnTx/>
                <a:uFillTx/>
                <a:latin typeface="Tahoma"/>
                <a:ea typeface="+mn-ea"/>
                <a:cs typeface="Tahoma"/>
              </a:rPr>
              <a:t> </a:t>
            </a:r>
            <a:r>
              <a:rPr kumimoji="0" sz="1200" b="0" i="0" u="none" strike="noStrike" kern="0" cap="none" spc="-13" normalizeH="0" baseline="0" noProof="0" dirty="0">
                <a:ln>
                  <a:noFill/>
                </a:ln>
                <a:solidFill>
                  <a:prstClr val="white"/>
                </a:solidFill>
                <a:effectLst/>
                <a:uLnTx/>
                <a:uFillTx/>
                <a:latin typeface="Tahoma"/>
                <a:ea typeface="+mn-ea"/>
                <a:cs typeface="Tahoma"/>
              </a:rPr>
              <a:t>Collaborative</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of</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17" normalizeH="0" baseline="0" noProof="0" dirty="0">
                <a:ln>
                  <a:noFill/>
                </a:ln>
                <a:solidFill>
                  <a:prstClr val="white"/>
                </a:solidFill>
                <a:effectLst/>
                <a:uLnTx/>
                <a:uFillTx/>
                <a:latin typeface="Tahoma"/>
                <a:ea typeface="+mn-ea"/>
                <a:cs typeface="Tahoma"/>
              </a:rPr>
              <a:t>RI</a:t>
            </a:r>
          </a:p>
        </p:txBody>
      </p:sp>
      <p:sp>
        <p:nvSpPr>
          <p:cNvPr id="13" name="TextBox 12">
            <a:extLst>
              <a:ext uri="{FF2B5EF4-FFF2-40B4-BE49-F238E27FC236}">
                <a16:creationId xmlns:a16="http://schemas.microsoft.com/office/drawing/2014/main" id="{518F0266-036A-0949-821F-30F89FA75B87}"/>
              </a:ext>
            </a:extLst>
          </p:cNvPr>
          <p:cNvSpPr txBox="1"/>
          <p:nvPr/>
        </p:nvSpPr>
        <p:spPr>
          <a:xfrm>
            <a:off x="10007600" y="97510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8" name="Picture 1" descr="page2image1772256">
            <a:extLst>
              <a:ext uri="{FF2B5EF4-FFF2-40B4-BE49-F238E27FC236}">
                <a16:creationId xmlns:a16="http://schemas.microsoft.com/office/drawing/2014/main" id="{EF23655C-3263-2149-80F0-975F2F6E5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5DD0E88-AB2E-5344-9D73-E4E8D25AC1BF}"/>
              </a:ext>
            </a:extLst>
          </p:cNvPr>
          <p:cNvSpPr txBox="1"/>
          <p:nvPr/>
        </p:nvSpPr>
        <p:spPr>
          <a:xfrm>
            <a:off x="540913" y="2270602"/>
            <a:ext cx="11066887" cy="3785652"/>
          </a:xfrm>
          <a:prstGeom prst="rect">
            <a:avLst/>
          </a:prstGeom>
          <a:solidFill>
            <a:schemeClr val="bg1"/>
          </a:solidFill>
          <a:ln>
            <a:solidFill>
              <a:schemeClr val="accent1"/>
            </a:solidFill>
          </a:ln>
        </p:spPr>
        <p:txBody>
          <a:bodyPr wrap="square" rtlCol="0">
            <a:spAutoFit/>
          </a:bodyPr>
          <a:lstStyle/>
          <a:p>
            <a:pPr marL="342900" marR="0" lvl="0" indent="-3429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342900" marR="0" lvl="0" indent="-3429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He is a great guy, polite, respectful, cooperative</a:t>
            </a:r>
          </a:p>
          <a:p>
            <a:pPr marL="342900" marR="0" lvl="0" indent="-3429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342900" marR="0" lvl="0" indent="-3429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Mom expresses concern about him…</a:t>
            </a:r>
          </a:p>
          <a:p>
            <a:pPr marL="342900" marR="0" lvl="0" indent="-3429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342900" marR="0" lvl="0" indent="-3429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There has been </a:t>
            </a:r>
            <a:r>
              <a:rPr kumimoji="0" lang="en-US" sz="2000" b="0" i="1"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some</a:t>
            </a: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attention to follow ups (tonsils)</a:t>
            </a:r>
          </a:p>
          <a:p>
            <a:pPr marL="342900" marR="0" lvl="0" indent="-3429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342900" marR="0" lvl="0" indent="-3429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342900" marR="0" lvl="0" indent="-3429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342900" marR="0" lvl="0" indent="-3429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342900" marR="0" lvl="0" indent="-3429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342900" marR="0" lvl="0" indent="-3429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90500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 name="object 3"/>
          <p:cNvSpPr txBox="1">
            <a:spLocks noGrp="1"/>
          </p:cNvSpPr>
          <p:nvPr>
            <p:ph type="title"/>
          </p:nvPr>
        </p:nvSpPr>
        <p:spPr>
          <a:xfrm>
            <a:off x="415289" y="644231"/>
            <a:ext cx="10740390" cy="595035"/>
          </a:xfrm>
          <a:prstGeom prst="rect">
            <a:avLst/>
          </a:prstGeom>
        </p:spPr>
        <p:txBody>
          <a:bodyPr vert="horz" wrap="square" lIns="0" tIns="17780" rIns="0" bIns="0" rtlCol="0">
            <a:spAutoFit/>
          </a:bodyPr>
          <a:lstStyle/>
          <a:p>
            <a:pPr marL="8467" marR="3387">
              <a:lnSpc>
                <a:spcPts val="4467"/>
              </a:lnSpc>
              <a:spcBef>
                <a:spcPts val="140"/>
              </a:spcBef>
            </a:pPr>
            <a:r>
              <a:rPr lang="en-US" spc="-133" dirty="0"/>
              <a:t>Nutrition</a:t>
            </a:r>
            <a:endParaRPr spc="-87" dirty="0"/>
          </a:p>
        </p:txBody>
      </p:sp>
      <p:sp>
        <p:nvSpPr>
          <p:cNvPr id="6" name="object 6"/>
          <p:cNvSpPr txBox="1">
            <a:spLocks noGrp="1"/>
          </p:cNvSpPr>
          <p:nvPr>
            <p:ph type="ftr" sz="quarter" idx="5"/>
          </p:nvPr>
        </p:nvSpPr>
        <p:spPr>
          <a:xfrm>
            <a:off x="2422709" y="4305023"/>
            <a:ext cx="2289387" cy="388141"/>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Tahoma"/>
                <a:ea typeface="+mn-ea"/>
                <a:cs typeface="Tahoma"/>
              </a:rPr>
              <a:t>Prepared</a:t>
            </a:r>
            <a:r>
              <a:rPr kumimoji="0" sz="1200" b="0" i="0" u="none" strike="noStrike" kern="0" cap="none" spc="-103"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by</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Care</a:t>
            </a:r>
            <a:r>
              <a:rPr kumimoji="0" sz="1200" b="0" i="0" u="none" strike="noStrike" kern="0" cap="none" spc="-110" normalizeH="0" baseline="0" noProof="0" dirty="0">
                <a:ln>
                  <a:noFill/>
                </a:ln>
                <a:solidFill>
                  <a:prstClr val="white"/>
                </a:solidFill>
                <a:effectLst/>
                <a:uLnTx/>
                <a:uFillTx/>
                <a:latin typeface="Tahoma"/>
                <a:ea typeface="+mn-ea"/>
                <a:cs typeface="Tahoma"/>
              </a:rPr>
              <a:t> </a:t>
            </a:r>
            <a:r>
              <a:rPr kumimoji="0" sz="1200" b="0" i="0" u="none" strike="noStrike" kern="0" cap="none" spc="-7" normalizeH="0" baseline="0" noProof="0" dirty="0">
                <a:ln>
                  <a:noFill/>
                </a:ln>
                <a:solidFill>
                  <a:prstClr val="white"/>
                </a:solidFill>
                <a:effectLst/>
                <a:uLnTx/>
                <a:uFillTx/>
                <a:latin typeface="Tahoma"/>
                <a:ea typeface="+mn-ea"/>
                <a:cs typeface="Tahoma"/>
              </a:rPr>
              <a:t>Transformation</a:t>
            </a:r>
            <a:r>
              <a:rPr kumimoji="0" sz="1200" b="0" i="0" u="none" strike="noStrike" kern="0" cap="none" spc="-103" normalizeH="0" baseline="0" noProof="0" dirty="0">
                <a:ln>
                  <a:noFill/>
                </a:ln>
                <a:solidFill>
                  <a:prstClr val="white"/>
                </a:solidFill>
                <a:effectLst/>
                <a:uLnTx/>
                <a:uFillTx/>
                <a:latin typeface="Tahoma"/>
                <a:ea typeface="+mn-ea"/>
                <a:cs typeface="Tahoma"/>
              </a:rPr>
              <a:t> </a:t>
            </a:r>
            <a:r>
              <a:rPr kumimoji="0" sz="1200" b="0" i="0" u="none" strike="noStrike" kern="0" cap="none" spc="-13" normalizeH="0" baseline="0" noProof="0" dirty="0">
                <a:ln>
                  <a:noFill/>
                </a:ln>
                <a:solidFill>
                  <a:prstClr val="white"/>
                </a:solidFill>
                <a:effectLst/>
                <a:uLnTx/>
                <a:uFillTx/>
                <a:latin typeface="Tahoma"/>
                <a:ea typeface="+mn-ea"/>
                <a:cs typeface="Tahoma"/>
              </a:rPr>
              <a:t>Collaborative</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of</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17" normalizeH="0" baseline="0" noProof="0" dirty="0">
                <a:ln>
                  <a:noFill/>
                </a:ln>
                <a:solidFill>
                  <a:prstClr val="white"/>
                </a:solidFill>
                <a:effectLst/>
                <a:uLnTx/>
                <a:uFillTx/>
                <a:latin typeface="Tahoma"/>
                <a:ea typeface="+mn-ea"/>
                <a:cs typeface="Tahoma"/>
              </a:rPr>
              <a:t>RI</a:t>
            </a:r>
          </a:p>
        </p:txBody>
      </p:sp>
      <p:graphicFrame>
        <p:nvGraphicFramePr>
          <p:cNvPr id="7" name="object 9">
            <a:extLst>
              <a:ext uri="{FF2B5EF4-FFF2-40B4-BE49-F238E27FC236}">
                <a16:creationId xmlns:a16="http://schemas.microsoft.com/office/drawing/2014/main" id="{B65E41F4-4514-CB42-8F7E-264FAB7B9961}"/>
              </a:ext>
            </a:extLst>
          </p:cNvPr>
          <p:cNvGraphicFramePr>
            <a:graphicFrameLocks noGrp="1"/>
          </p:cNvGraphicFramePr>
          <p:nvPr/>
        </p:nvGraphicFramePr>
        <p:xfrm>
          <a:off x="415289" y="1239266"/>
          <a:ext cx="11471911" cy="4917873"/>
        </p:xfrm>
        <a:graphic>
          <a:graphicData uri="http://schemas.openxmlformats.org/drawingml/2006/table">
            <a:tbl>
              <a:tblPr firstRow="1" bandRow="1">
                <a:tableStyleId>{2D5ABB26-0587-4C30-8999-92F81FD0307C}</a:tableStyleId>
              </a:tblPr>
              <a:tblGrid>
                <a:gridCol w="5477511">
                  <a:extLst>
                    <a:ext uri="{9D8B030D-6E8A-4147-A177-3AD203B41FA5}">
                      <a16:colId xmlns:a16="http://schemas.microsoft.com/office/drawing/2014/main" val="20000"/>
                    </a:ext>
                  </a:extLst>
                </a:gridCol>
                <a:gridCol w="5994400">
                  <a:extLst>
                    <a:ext uri="{9D8B030D-6E8A-4147-A177-3AD203B41FA5}">
                      <a16:colId xmlns:a16="http://schemas.microsoft.com/office/drawing/2014/main" val="20002"/>
                    </a:ext>
                  </a:extLst>
                </a:gridCol>
              </a:tblGrid>
              <a:tr h="565006">
                <a:tc>
                  <a:txBody>
                    <a:bodyPr/>
                    <a:lstStyle/>
                    <a:p>
                      <a:pPr marL="100330" algn="l" rtl="0">
                        <a:lnSpc>
                          <a:spcPct val="100000"/>
                        </a:lnSpc>
                        <a:spcBef>
                          <a:spcPts val="370"/>
                        </a:spcBef>
                      </a:pPr>
                      <a:endParaRPr sz="1300" dirty="0">
                        <a:latin typeface="Trebuchet MS"/>
                        <a:cs typeface="Trebuchet MS"/>
                      </a:endParaRPr>
                    </a:p>
                  </a:txBody>
                  <a:tcPr marL="0" marR="0" marT="32276" marB="0">
                    <a:lnL w="19050">
                      <a:solidFill>
                        <a:srgbClr val="FFFFFF"/>
                      </a:solidFill>
                      <a:prstDash val="solid"/>
                    </a:lnL>
                    <a:lnR w="19050">
                      <a:solidFill>
                        <a:srgbClr val="FFFFFF"/>
                      </a:solidFill>
                      <a:prstDash val="solid"/>
                    </a:lnR>
                    <a:lnT w="19050">
                      <a:solidFill>
                        <a:srgbClr val="FFFFFF"/>
                      </a:solidFill>
                      <a:prstDash val="solid"/>
                    </a:lnT>
                    <a:lnB w="57150">
                      <a:solidFill>
                        <a:srgbClr val="FFFFFF"/>
                      </a:solidFill>
                      <a:prstDash val="solid"/>
                    </a:lnB>
                    <a:solidFill>
                      <a:srgbClr val="00B2DD"/>
                    </a:solidFill>
                  </a:tcPr>
                </a:tc>
                <a:tc>
                  <a:txBody>
                    <a:bodyPr/>
                    <a:lstStyle/>
                    <a:p>
                      <a:pPr marL="100330" algn="l" rtl="0">
                        <a:lnSpc>
                          <a:spcPct val="100000"/>
                        </a:lnSpc>
                        <a:spcBef>
                          <a:spcPts val="370"/>
                        </a:spcBef>
                      </a:pPr>
                      <a:endParaRPr sz="1300" dirty="0">
                        <a:latin typeface="Trebuchet MS"/>
                        <a:cs typeface="Trebuchet MS"/>
                      </a:endParaRPr>
                    </a:p>
                  </a:txBody>
                  <a:tcPr marL="0" marR="0" marT="32276" marB="0">
                    <a:lnL w="19050" cap="flat" cmpd="sng" algn="ctr">
                      <a:solidFill>
                        <a:srgbClr val="FFFFFF"/>
                      </a:solidFill>
                      <a:prstDash val="solid"/>
                      <a:round/>
                      <a:headEnd type="none" w="med" len="med"/>
                      <a:tailEnd type="none" w="med" len="med"/>
                    </a:lnL>
                    <a:lnR w="19050">
                      <a:solidFill>
                        <a:srgbClr val="FFFFFF"/>
                      </a:solidFill>
                      <a:prstDash val="solid"/>
                    </a:lnR>
                    <a:lnT w="19050">
                      <a:solidFill>
                        <a:srgbClr val="FFFFFF"/>
                      </a:solidFill>
                      <a:prstDash val="solid"/>
                    </a:lnT>
                    <a:lnB w="57150" cap="flat" cmpd="sng" algn="ctr">
                      <a:solidFill>
                        <a:srgbClr val="FFFFFF"/>
                      </a:solidFill>
                      <a:prstDash val="solid"/>
                      <a:round/>
                      <a:headEnd type="none" w="med" len="med"/>
                      <a:tailEnd type="none" w="med" len="med"/>
                    </a:lnB>
                    <a:solidFill>
                      <a:srgbClr val="00B2DD"/>
                    </a:solidFill>
                  </a:tcPr>
                </a:tc>
                <a:extLst>
                  <a:ext uri="{0D108BD9-81ED-4DB2-BD59-A6C34878D82A}">
                    <a16:rowId xmlns:a16="http://schemas.microsoft.com/office/drawing/2014/main" val="10000"/>
                  </a:ext>
                </a:extLst>
              </a:tr>
              <a:tr h="837831">
                <a:tc>
                  <a:txBody>
                    <a:bodyPr/>
                    <a:lstStyle/>
                    <a:p>
                      <a:pPr marL="74930" marR="0" lvl="0" indent="0" algn="l" defTabSz="914400" rtl="0" eaLnBrk="1" fontAlgn="auto" latinLnBrk="0" hangingPunct="1">
                        <a:lnSpc>
                          <a:spcPts val="2290"/>
                        </a:lnSpc>
                        <a:spcBef>
                          <a:spcPts val="0"/>
                        </a:spcBef>
                        <a:spcAft>
                          <a:spcPts val="0"/>
                        </a:spcAft>
                        <a:buClrTx/>
                        <a:buSzTx/>
                        <a:buFontTx/>
                        <a:buNone/>
                        <a:tabLst/>
                        <a:defRPr/>
                      </a:pPr>
                      <a:r>
                        <a:rPr lang="en-US" sz="1600" baseline="0" dirty="0">
                          <a:latin typeface="+mn-lt"/>
                          <a:cs typeface="Calibri"/>
                        </a:rPr>
                        <a:t>What interventions have been tried?</a:t>
                      </a:r>
                      <a:endParaRPr lang="en-US" sz="1600" dirty="0">
                        <a:latin typeface="Calibri"/>
                        <a:cs typeface="Calibri"/>
                      </a:endParaRPr>
                    </a:p>
                    <a:p>
                      <a:pPr marL="74930" algn="l" rtl="0">
                        <a:lnSpc>
                          <a:spcPts val="2290"/>
                        </a:lnSpc>
                      </a:pPr>
                      <a:r>
                        <a:rPr lang="en-US" sz="1600" dirty="0">
                          <a:latin typeface="Calibri"/>
                          <a:cs typeface="Calibri"/>
                        </a:rPr>
                        <a:t>How</a:t>
                      </a:r>
                      <a:r>
                        <a:rPr lang="en-US" sz="1600" baseline="0" dirty="0">
                          <a:latin typeface="Calibri"/>
                          <a:cs typeface="Calibri"/>
                        </a:rPr>
                        <a:t> responsive has the family been to nutrition intervention?</a:t>
                      </a:r>
                    </a:p>
                  </a:txBody>
                  <a:tcPr marL="0" marR="0" marT="0"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solidFill>
                      <a:srgbClr val="CBE4F2"/>
                    </a:solidFill>
                  </a:tcPr>
                </a:tc>
                <a:tc>
                  <a:txBody>
                    <a:bodyPr/>
                    <a:lstStyle/>
                    <a:p>
                      <a:pPr marL="73025" algn="l" rtl="0">
                        <a:lnSpc>
                          <a:spcPct val="100000"/>
                        </a:lnSpc>
                        <a:spcBef>
                          <a:spcPts val="745"/>
                        </a:spcBef>
                      </a:pPr>
                      <a:r>
                        <a:rPr lang="en-US" sz="1500" dirty="0">
                          <a:latin typeface="Calibri" panose="020F0502020204030204" pitchFamily="34" charset="0"/>
                          <a:cs typeface="Calibri" panose="020F0502020204030204" pitchFamily="34" charset="0"/>
                        </a:rPr>
                        <a:t>Referred but declined nutrition 3x</a:t>
                      </a:r>
                    </a:p>
                    <a:p>
                      <a:pPr marL="73025" algn="l" rtl="0">
                        <a:lnSpc>
                          <a:spcPct val="100000"/>
                        </a:lnSpc>
                        <a:spcBef>
                          <a:spcPts val="745"/>
                        </a:spcBef>
                      </a:pPr>
                      <a:r>
                        <a:rPr lang="en-US" sz="1500" dirty="0">
                          <a:latin typeface="Calibri" panose="020F0502020204030204" pitchFamily="34" charset="0"/>
                          <a:cs typeface="Calibri" panose="020F0502020204030204" pitchFamily="34" charset="0"/>
                        </a:rPr>
                        <a:t>Weight check appt – no shows and no changes</a:t>
                      </a:r>
                      <a:endParaRPr sz="1500" dirty="0">
                        <a:latin typeface="Calibri" panose="020F0502020204030204" pitchFamily="34" charset="0"/>
                        <a:cs typeface="Calibri" panose="020F0502020204030204" pitchFamily="34" charset="0"/>
                      </a:endParaRPr>
                    </a:p>
                  </a:txBody>
                  <a:tcPr marL="0" marR="0" marT="64988" marB="0">
                    <a:lnL w="19050" cap="flat" cmpd="sng" algn="ctr">
                      <a:solidFill>
                        <a:srgbClr val="FFFFFF"/>
                      </a:solidFill>
                      <a:prstDash val="solid"/>
                      <a:round/>
                      <a:headEnd type="none" w="med" len="med"/>
                      <a:tailEnd type="none" w="med" len="med"/>
                    </a:lnL>
                    <a:lnR w="19050">
                      <a:solidFill>
                        <a:srgbClr val="FFFFFF"/>
                      </a:solidFill>
                      <a:prstDash val="solid"/>
                    </a:lnR>
                    <a:lnT w="571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E4F2"/>
                    </a:solidFill>
                  </a:tcPr>
                </a:tc>
                <a:extLst>
                  <a:ext uri="{0D108BD9-81ED-4DB2-BD59-A6C34878D82A}">
                    <a16:rowId xmlns:a16="http://schemas.microsoft.com/office/drawing/2014/main" val="10001"/>
                  </a:ext>
                </a:extLst>
              </a:tr>
              <a:tr h="789097">
                <a:tc>
                  <a:txBody>
                    <a:bodyPr/>
                    <a:lstStyle/>
                    <a:p>
                      <a:pPr marL="74930" algn="l" rtl="0">
                        <a:lnSpc>
                          <a:spcPts val="2290"/>
                        </a:lnSpc>
                      </a:pPr>
                      <a:endParaRPr lang="en-US" sz="1600" dirty="0">
                        <a:latin typeface="Calibri"/>
                        <a:cs typeface="Calibri"/>
                      </a:endParaRPr>
                    </a:p>
                    <a:p>
                      <a:pPr marL="74930" algn="l" rtl="0">
                        <a:lnSpc>
                          <a:spcPts val="2290"/>
                        </a:lnSpc>
                      </a:pPr>
                      <a:r>
                        <a:rPr lang="en-US" sz="1600" dirty="0">
                          <a:latin typeface="Calibri"/>
                          <a:cs typeface="Calibri"/>
                        </a:rPr>
                        <a:t>What</a:t>
                      </a:r>
                      <a:r>
                        <a:rPr lang="en-US" sz="1600" baseline="0" dirty="0">
                          <a:latin typeface="Calibri"/>
                          <a:cs typeface="Calibri"/>
                        </a:rPr>
                        <a:t> barriers have the family identified for improving nutrition?</a:t>
                      </a:r>
                      <a:endParaRPr sz="1600" dirty="0">
                        <a:latin typeface="Calibri"/>
                        <a:cs typeface="Calibri"/>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5F2FA"/>
                    </a:solidFill>
                  </a:tcPr>
                </a:tc>
                <a:tc>
                  <a:txBody>
                    <a:bodyPr/>
                    <a:lstStyle/>
                    <a:p>
                      <a:pPr marL="73025" algn="l" rtl="0">
                        <a:lnSpc>
                          <a:spcPct val="100000"/>
                        </a:lnSpc>
                        <a:spcBef>
                          <a:spcPts val="750"/>
                        </a:spcBef>
                      </a:pPr>
                      <a:endParaRPr lang="en-US" sz="1500" dirty="0">
                        <a:latin typeface="Calibri" panose="020F0502020204030204" pitchFamily="34" charset="0"/>
                        <a:cs typeface="Calibri" panose="020F0502020204030204" pitchFamily="34" charset="0"/>
                      </a:endParaRPr>
                    </a:p>
                    <a:p>
                      <a:pPr marL="73025" algn="l" rtl="0">
                        <a:lnSpc>
                          <a:spcPct val="100000"/>
                        </a:lnSpc>
                        <a:spcBef>
                          <a:spcPts val="750"/>
                        </a:spcBef>
                      </a:pPr>
                      <a:r>
                        <a:rPr lang="en-US" sz="1500" dirty="0">
                          <a:latin typeface="Calibri" panose="020F0502020204030204" pitchFamily="34" charset="0"/>
                          <a:cs typeface="Calibri" panose="020F0502020204030204" pitchFamily="34" charset="0"/>
                        </a:rPr>
                        <a:t>Educational barrier?  Eating addiction issues?</a:t>
                      </a:r>
                      <a:endParaRPr sz="1500" dirty="0">
                        <a:latin typeface="Calibri" panose="020F0502020204030204" pitchFamily="34" charset="0"/>
                        <a:cs typeface="Calibri" panose="020F0502020204030204" pitchFamily="34" charset="0"/>
                      </a:endParaRPr>
                    </a:p>
                  </a:txBody>
                  <a:tcPr marL="0" marR="0" marT="65424" marB="0">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F2F9"/>
                    </a:solidFill>
                  </a:tcPr>
                </a:tc>
                <a:extLst>
                  <a:ext uri="{0D108BD9-81ED-4DB2-BD59-A6C34878D82A}">
                    <a16:rowId xmlns:a16="http://schemas.microsoft.com/office/drawing/2014/main" val="10002"/>
                  </a:ext>
                </a:extLst>
              </a:tr>
              <a:tr h="1446103">
                <a:tc>
                  <a:txBody>
                    <a:bodyPr/>
                    <a:lstStyle/>
                    <a:p>
                      <a:pPr marL="74930" algn="l" rtl="0">
                        <a:lnSpc>
                          <a:spcPts val="2290"/>
                        </a:lnSpc>
                      </a:pPr>
                      <a:endParaRPr lang="en-US" sz="1600" dirty="0">
                        <a:latin typeface="Calibri"/>
                        <a:cs typeface="Calibri"/>
                      </a:endParaRPr>
                    </a:p>
                    <a:p>
                      <a:pPr marL="74930" algn="l" rtl="0">
                        <a:lnSpc>
                          <a:spcPts val="2290"/>
                        </a:lnSpc>
                      </a:pPr>
                      <a:r>
                        <a:rPr lang="en-US" sz="1600" dirty="0">
                          <a:latin typeface="Calibri"/>
                          <a:cs typeface="Calibri"/>
                        </a:rPr>
                        <a:t>Does the patient have any of the following:</a:t>
                      </a:r>
                    </a:p>
                    <a:p>
                      <a:pPr marL="417830" indent="-342900" algn="l" rtl="0">
                        <a:lnSpc>
                          <a:spcPts val="2290"/>
                        </a:lnSpc>
                        <a:buFontTx/>
                        <a:buChar char="-"/>
                      </a:pPr>
                      <a:r>
                        <a:rPr lang="en-US" sz="1600" dirty="0">
                          <a:latin typeface="Calibri"/>
                          <a:cs typeface="Calibri"/>
                        </a:rPr>
                        <a:t>Excessive hunger</a:t>
                      </a:r>
                    </a:p>
                    <a:p>
                      <a:pPr marL="417830" indent="-342900" algn="l" rtl="0">
                        <a:lnSpc>
                          <a:spcPts val="2290"/>
                        </a:lnSpc>
                        <a:buFontTx/>
                        <a:buChar char="-"/>
                      </a:pPr>
                      <a:r>
                        <a:rPr lang="en-US" sz="1600" dirty="0">
                          <a:latin typeface="Calibri"/>
                          <a:cs typeface="Calibri"/>
                        </a:rPr>
                        <a:t>Night-time eating or binging</a:t>
                      </a:r>
                    </a:p>
                    <a:p>
                      <a:pPr marL="417830" indent="-342900" algn="l" rtl="0">
                        <a:lnSpc>
                          <a:spcPts val="2290"/>
                        </a:lnSpc>
                        <a:buFontTx/>
                        <a:buChar char="-"/>
                      </a:pPr>
                      <a:r>
                        <a:rPr lang="en-US" sz="1600" dirty="0">
                          <a:latin typeface="Calibri"/>
                          <a:cs typeface="Calibri"/>
                        </a:rPr>
                        <a:t>Sneaking food</a:t>
                      </a:r>
                    </a:p>
                    <a:p>
                      <a:pPr marL="417830" indent="-342900" algn="l" rtl="0">
                        <a:lnSpc>
                          <a:spcPts val="2290"/>
                        </a:lnSpc>
                        <a:buFontTx/>
                        <a:buChar char="-"/>
                      </a:pPr>
                      <a:r>
                        <a:rPr lang="en-US" sz="1600" dirty="0">
                          <a:latin typeface="Calibri"/>
                          <a:cs typeface="Calibri"/>
                        </a:rPr>
                        <a:t>Other</a:t>
                      </a:r>
                    </a:p>
                  </a:txBody>
                  <a:tcPr marL="0" marR="0" marT="0" marB="0">
                    <a:lnL w="19050">
                      <a:solidFill>
                        <a:srgbClr val="FFFFFF"/>
                      </a:solidFill>
                      <a:prstDash val="soli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E5F3"/>
                    </a:solidFill>
                  </a:tcPr>
                </a:tc>
                <a:tc>
                  <a:txBody>
                    <a:bodyPr/>
                    <a:lstStyle/>
                    <a:p>
                      <a:pPr marL="54610" algn="l" rtl="0">
                        <a:lnSpc>
                          <a:spcPct val="100000"/>
                        </a:lnSpc>
                        <a:spcBef>
                          <a:spcPts val="725"/>
                        </a:spcBef>
                      </a:pPr>
                      <a:endParaRPr lang="en-US" sz="1500" dirty="0">
                        <a:latin typeface="Calibri" panose="020F0502020204030204" pitchFamily="34" charset="0"/>
                        <a:cs typeface="Calibri" panose="020F0502020204030204" pitchFamily="34" charset="0"/>
                      </a:endParaRPr>
                    </a:p>
                    <a:p>
                      <a:pPr marL="54610" algn="l" rtl="0">
                        <a:lnSpc>
                          <a:spcPct val="100000"/>
                        </a:lnSpc>
                        <a:spcBef>
                          <a:spcPts val="725"/>
                        </a:spcBef>
                      </a:pPr>
                      <a:r>
                        <a:rPr lang="en-US" sz="1500" dirty="0">
                          <a:latin typeface="Calibri" panose="020F0502020204030204" pitchFamily="34" charset="0"/>
                          <a:cs typeface="Calibri" panose="020F0502020204030204" pitchFamily="34" charset="0"/>
                        </a:rPr>
                        <a:t>Eating out of boredom</a:t>
                      </a:r>
                    </a:p>
                    <a:p>
                      <a:pPr marL="54610" algn="l" rtl="0">
                        <a:lnSpc>
                          <a:spcPct val="100000"/>
                        </a:lnSpc>
                        <a:spcBef>
                          <a:spcPts val="725"/>
                        </a:spcBef>
                      </a:pPr>
                      <a:r>
                        <a:rPr lang="en-US" sz="1500" dirty="0">
                          <a:latin typeface="Calibri" panose="020F0502020204030204" pitchFamily="34" charset="0"/>
                          <a:cs typeface="Calibri" panose="020F0502020204030204" pitchFamily="34" charset="0"/>
                        </a:rPr>
                        <a:t>Night snacking, especially alone in his room </a:t>
                      </a:r>
                      <a:endParaRPr sz="1500" dirty="0">
                        <a:latin typeface="Calibri" panose="020F0502020204030204" pitchFamily="34" charset="0"/>
                        <a:cs typeface="Calibri" panose="020F0502020204030204" pitchFamily="34" charset="0"/>
                      </a:endParaRPr>
                    </a:p>
                  </a:txBody>
                  <a:tcPr marL="0" marR="0" marT="63243" marB="0">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E5F3"/>
                    </a:solidFill>
                  </a:tcPr>
                </a:tc>
                <a:extLst>
                  <a:ext uri="{0D108BD9-81ED-4DB2-BD59-A6C34878D82A}">
                    <a16:rowId xmlns:a16="http://schemas.microsoft.com/office/drawing/2014/main" val="10004"/>
                  </a:ext>
                </a:extLst>
              </a:tr>
              <a:tr h="992770">
                <a:tc>
                  <a:txBody>
                    <a:bodyPr/>
                    <a:lstStyle/>
                    <a:p>
                      <a:pPr marL="74930" indent="0" algn="l" rtl="0">
                        <a:lnSpc>
                          <a:spcPts val="2290"/>
                        </a:lnSpc>
                        <a:buFontTx/>
                        <a:buNone/>
                      </a:pPr>
                      <a:endParaRPr lang="en-US" sz="1600" dirty="0">
                        <a:latin typeface="Calibri"/>
                        <a:cs typeface="Calibri"/>
                      </a:endParaRPr>
                    </a:p>
                    <a:p>
                      <a:pPr marL="74930" indent="0" algn="l" rtl="0">
                        <a:lnSpc>
                          <a:spcPts val="2290"/>
                        </a:lnSpc>
                        <a:buFontTx/>
                        <a:buNone/>
                      </a:pPr>
                      <a:r>
                        <a:rPr lang="en-US" sz="1600" dirty="0">
                          <a:latin typeface="Calibri"/>
                          <a:cs typeface="Calibri"/>
                        </a:rPr>
                        <a:t>Other concerns with nutrition/eating (such</a:t>
                      </a:r>
                      <a:r>
                        <a:rPr lang="en-US" sz="1600" baseline="0" dirty="0">
                          <a:latin typeface="Calibri"/>
                          <a:cs typeface="Calibri"/>
                        </a:rPr>
                        <a:t> as cultural considerations)</a:t>
                      </a:r>
                      <a:r>
                        <a:rPr lang="en-US" sz="1600" dirty="0">
                          <a:latin typeface="Calibri"/>
                          <a:cs typeface="Calibri"/>
                        </a:rPr>
                        <a:t>?</a:t>
                      </a:r>
                    </a:p>
                  </a:txBody>
                  <a:tcPr marL="0" marR="0" marT="0" marB="0">
                    <a:lnL w="19050">
                      <a:solidFill>
                        <a:srgbClr val="FFFFFF"/>
                      </a:solidFill>
                      <a:prstDash val="soli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E5F2FA"/>
                    </a:solidFill>
                  </a:tcPr>
                </a:tc>
                <a:tc>
                  <a:txBody>
                    <a:bodyPr/>
                    <a:lstStyle/>
                    <a:p>
                      <a:pPr marL="54610" algn="l" rtl="0">
                        <a:lnSpc>
                          <a:spcPct val="100000"/>
                        </a:lnSpc>
                        <a:spcBef>
                          <a:spcPts val="725"/>
                        </a:spcBef>
                      </a:pPr>
                      <a:endParaRPr lang="en-US" sz="1500" dirty="0">
                        <a:latin typeface="Calibri" panose="020F0502020204030204" pitchFamily="34" charset="0"/>
                        <a:cs typeface="Calibri" panose="020F0502020204030204" pitchFamily="34" charset="0"/>
                      </a:endParaRPr>
                    </a:p>
                    <a:p>
                      <a:pPr marL="54610" algn="l" rtl="0">
                        <a:lnSpc>
                          <a:spcPct val="100000"/>
                        </a:lnSpc>
                        <a:spcBef>
                          <a:spcPts val="725"/>
                        </a:spcBef>
                      </a:pPr>
                      <a:r>
                        <a:rPr lang="en-US" sz="1500" dirty="0">
                          <a:latin typeface="Calibri" panose="020F0502020204030204" pitchFamily="34" charset="0"/>
                          <a:cs typeface="Calibri" panose="020F0502020204030204" pitchFamily="34" charset="0"/>
                        </a:rPr>
                        <a:t>High carb cultural food diet at home </a:t>
                      </a:r>
                      <a:endParaRPr sz="1500" dirty="0">
                        <a:latin typeface="Calibri" panose="020F0502020204030204" pitchFamily="34" charset="0"/>
                        <a:cs typeface="Calibri" panose="020F0502020204030204" pitchFamily="34" charset="0"/>
                      </a:endParaRPr>
                    </a:p>
                  </a:txBody>
                  <a:tcPr marL="0" marR="0" marT="63243" marB="0">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5F2FA"/>
                    </a:solidFill>
                  </a:tcPr>
                </a:tc>
                <a:extLst>
                  <a:ext uri="{0D108BD9-81ED-4DB2-BD59-A6C34878D82A}">
                    <a16:rowId xmlns:a16="http://schemas.microsoft.com/office/drawing/2014/main" val="2006147046"/>
                  </a:ext>
                </a:extLst>
              </a:tr>
            </a:tbl>
          </a:graphicData>
        </a:graphic>
      </p:graphicFrame>
      <p:sp>
        <p:nvSpPr>
          <p:cNvPr id="8" name="TextBox 7">
            <a:extLst>
              <a:ext uri="{FF2B5EF4-FFF2-40B4-BE49-F238E27FC236}">
                <a16:creationId xmlns:a16="http://schemas.microsoft.com/office/drawing/2014/main" id="{80535EF4-BE73-BC40-8588-970B79BD88E4}"/>
              </a:ext>
            </a:extLst>
          </p:cNvPr>
          <p:cNvSpPr txBox="1"/>
          <p:nvPr/>
        </p:nvSpPr>
        <p:spPr>
          <a:xfrm>
            <a:off x="10212605" y="90254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9" name="Picture 1" descr="page2image1772256">
            <a:extLst>
              <a:ext uri="{FF2B5EF4-FFF2-40B4-BE49-F238E27FC236}">
                <a16:creationId xmlns:a16="http://schemas.microsoft.com/office/drawing/2014/main" id="{B3960F6B-A423-FB42-93C2-9E54472B5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155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 name="object 3"/>
          <p:cNvSpPr txBox="1">
            <a:spLocks noGrp="1"/>
          </p:cNvSpPr>
          <p:nvPr>
            <p:ph type="title"/>
          </p:nvPr>
        </p:nvSpPr>
        <p:spPr>
          <a:xfrm>
            <a:off x="439213" y="641606"/>
            <a:ext cx="10740390" cy="595035"/>
          </a:xfrm>
          <a:prstGeom prst="rect">
            <a:avLst/>
          </a:prstGeom>
        </p:spPr>
        <p:txBody>
          <a:bodyPr vert="horz" wrap="square" lIns="0" tIns="17780" rIns="0" bIns="0" rtlCol="0">
            <a:spAutoFit/>
          </a:bodyPr>
          <a:lstStyle/>
          <a:p>
            <a:pPr marL="8467" marR="3387">
              <a:lnSpc>
                <a:spcPts val="4467"/>
              </a:lnSpc>
              <a:spcBef>
                <a:spcPts val="140"/>
              </a:spcBef>
            </a:pPr>
            <a:r>
              <a:rPr lang="en-US" spc="-133" dirty="0"/>
              <a:t>Physical Activity</a:t>
            </a:r>
            <a:endParaRPr spc="-87" dirty="0"/>
          </a:p>
        </p:txBody>
      </p:sp>
      <p:sp>
        <p:nvSpPr>
          <p:cNvPr id="6" name="object 6"/>
          <p:cNvSpPr txBox="1">
            <a:spLocks noGrp="1"/>
          </p:cNvSpPr>
          <p:nvPr>
            <p:ph type="ftr" sz="quarter" idx="5"/>
          </p:nvPr>
        </p:nvSpPr>
        <p:spPr>
          <a:xfrm>
            <a:off x="2422709" y="4305023"/>
            <a:ext cx="2289387" cy="388141"/>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Tahoma"/>
                <a:ea typeface="+mn-ea"/>
                <a:cs typeface="Tahoma"/>
              </a:rPr>
              <a:t>Prepared</a:t>
            </a:r>
            <a:r>
              <a:rPr kumimoji="0" sz="1200" b="0" i="0" u="none" strike="noStrike" kern="0" cap="none" spc="-103"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by</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Care</a:t>
            </a:r>
            <a:r>
              <a:rPr kumimoji="0" sz="1200" b="0" i="0" u="none" strike="noStrike" kern="0" cap="none" spc="-110" normalizeH="0" baseline="0" noProof="0" dirty="0">
                <a:ln>
                  <a:noFill/>
                </a:ln>
                <a:solidFill>
                  <a:prstClr val="white"/>
                </a:solidFill>
                <a:effectLst/>
                <a:uLnTx/>
                <a:uFillTx/>
                <a:latin typeface="Tahoma"/>
                <a:ea typeface="+mn-ea"/>
                <a:cs typeface="Tahoma"/>
              </a:rPr>
              <a:t> </a:t>
            </a:r>
            <a:r>
              <a:rPr kumimoji="0" sz="1200" b="0" i="0" u="none" strike="noStrike" kern="0" cap="none" spc="-7" normalizeH="0" baseline="0" noProof="0" dirty="0">
                <a:ln>
                  <a:noFill/>
                </a:ln>
                <a:solidFill>
                  <a:prstClr val="white"/>
                </a:solidFill>
                <a:effectLst/>
                <a:uLnTx/>
                <a:uFillTx/>
                <a:latin typeface="Tahoma"/>
                <a:ea typeface="+mn-ea"/>
                <a:cs typeface="Tahoma"/>
              </a:rPr>
              <a:t>Transformation</a:t>
            </a:r>
            <a:r>
              <a:rPr kumimoji="0" sz="1200" b="0" i="0" u="none" strike="noStrike" kern="0" cap="none" spc="-103" normalizeH="0" baseline="0" noProof="0" dirty="0">
                <a:ln>
                  <a:noFill/>
                </a:ln>
                <a:solidFill>
                  <a:prstClr val="white"/>
                </a:solidFill>
                <a:effectLst/>
                <a:uLnTx/>
                <a:uFillTx/>
                <a:latin typeface="Tahoma"/>
                <a:ea typeface="+mn-ea"/>
                <a:cs typeface="Tahoma"/>
              </a:rPr>
              <a:t> </a:t>
            </a:r>
            <a:r>
              <a:rPr kumimoji="0" sz="1200" b="0" i="0" u="none" strike="noStrike" kern="0" cap="none" spc="-13" normalizeH="0" baseline="0" noProof="0" dirty="0">
                <a:ln>
                  <a:noFill/>
                </a:ln>
                <a:solidFill>
                  <a:prstClr val="white"/>
                </a:solidFill>
                <a:effectLst/>
                <a:uLnTx/>
                <a:uFillTx/>
                <a:latin typeface="Tahoma"/>
                <a:ea typeface="+mn-ea"/>
                <a:cs typeface="Tahoma"/>
              </a:rPr>
              <a:t>Collaborative</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of</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17" normalizeH="0" baseline="0" noProof="0" dirty="0">
                <a:ln>
                  <a:noFill/>
                </a:ln>
                <a:solidFill>
                  <a:prstClr val="white"/>
                </a:solidFill>
                <a:effectLst/>
                <a:uLnTx/>
                <a:uFillTx/>
                <a:latin typeface="Tahoma"/>
                <a:ea typeface="+mn-ea"/>
                <a:cs typeface="Tahoma"/>
              </a:rPr>
              <a:t>RI</a:t>
            </a:r>
          </a:p>
        </p:txBody>
      </p:sp>
      <p:sp>
        <p:nvSpPr>
          <p:cNvPr id="8" name="TextBox 7">
            <a:extLst>
              <a:ext uri="{FF2B5EF4-FFF2-40B4-BE49-F238E27FC236}">
                <a16:creationId xmlns:a16="http://schemas.microsoft.com/office/drawing/2014/main" id="{80535EF4-BE73-BC40-8588-970B79BD88E4}"/>
              </a:ext>
            </a:extLst>
          </p:cNvPr>
          <p:cNvSpPr txBox="1"/>
          <p:nvPr/>
        </p:nvSpPr>
        <p:spPr>
          <a:xfrm>
            <a:off x="10212605" y="90254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graphicFrame>
        <p:nvGraphicFramePr>
          <p:cNvPr id="9" name="object 9">
            <a:extLst>
              <a:ext uri="{FF2B5EF4-FFF2-40B4-BE49-F238E27FC236}">
                <a16:creationId xmlns:a16="http://schemas.microsoft.com/office/drawing/2014/main" id="{1CE14964-4DDD-C241-8C53-C2B367963FBF}"/>
              </a:ext>
            </a:extLst>
          </p:cNvPr>
          <p:cNvGraphicFramePr>
            <a:graphicFrameLocks noGrp="1"/>
          </p:cNvGraphicFramePr>
          <p:nvPr/>
        </p:nvGraphicFramePr>
        <p:xfrm>
          <a:off x="415289" y="1518163"/>
          <a:ext cx="11471911" cy="4580007"/>
        </p:xfrm>
        <a:graphic>
          <a:graphicData uri="http://schemas.openxmlformats.org/drawingml/2006/table">
            <a:tbl>
              <a:tblPr firstRow="1" bandRow="1">
                <a:tableStyleId>{2D5ABB26-0587-4C30-8999-92F81FD0307C}</a:tableStyleId>
              </a:tblPr>
              <a:tblGrid>
                <a:gridCol w="5833111">
                  <a:extLst>
                    <a:ext uri="{9D8B030D-6E8A-4147-A177-3AD203B41FA5}">
                      <a16:colId xmlns:a16="http://schemas.microsoft.com/office/drawing/2014/main" val="20000"/>
                    </a:ext>
                  </a:extLst>
                </a:gridCol>
                <a:gridCol w="5638800">
                  <a:extLst>
                    <a:ext uri="{9D8B030D-6E8A-4147-A177-3AD203B41FA5}">
                      <a16:colId xmlns:a16="http://schemas.microsoft.com/office/drawing/2014/main" val="20002"/>
                    </a:ext>
                  </a:extLst>
                </a:gridCol>
              </a:tblGrid>
              <a:tr h="565006">
                <a:tc>
                  <a:txBody>
                    <a:bodyPr/>
                    <a:lstStyle/>
                    <a:p>
                      <a:pPr marL="100330" algn="l" rtl="0">
                        <a:lnSpc>
                          <a:spcPct val="100000"/>
                        </a:lnSpc>
                        <a:spcBef>
                          <a:spcPts val="370"/>
                        </a:spcBef>
                      </a:pPr>
                      <a:endParaRPr sz="1300" dirty="0">
                        <a:latin typeface="Trebuchet MS"/>
                        <a:cs typeface="Trebuchet MS"/>
                      </a:endParaRPr>
                    </a:p>
                  </a:txBody>
                  <a:tcPr marL="0" marR="0" marT="32276" marB="0">
                    <a:lnL w="19050">
                      <a:solidFill>
                        <a:srgbClr val="FFFFFF"/>
                      </a:solidFill>
                      <a:prstDash val="solid"/>
                    </a:lnL>
                    <a:lnR w="19050">
                      <a:solidFill>
                        <a:srgbClr val="FFFFFF"/>
                      </a:solidFill>
                      <a:prstDash val="solid"/>
                    </a:lnR>
                    <a:lnT w="19050">
                      <a:solidFill>
                        <a:srgbClr val="FFFFFF"/>
                      </a:solidFill>
                      <a:prstDash val="solid"/>
                    </a:lnT>
                    <a:lnB w="57150">
                      <a:solidFill>
                        <a:srgbClr val="FFFFFF"/>
                      </a:solidFill>
                      <a:prstDash val="solid"/>
                    </a:lnB>
                    <a:solidFill>
                      <a:srgbClr val="00B2DD"/>
                    </a:solidFill>
                  </a:tcPr>
                </a:tc>
                <a:tc>
                  <a:txBody>
                    <a:bodyPr/>
                    <a:lstStyle/>
                    <a:p>
                      <a:pPr marL="100330" algn="l" rtl="0">
                        <a:lnSpc>
                          <a:spcPct val="100000"/>
                        </a:lnSpc>
                        <a:spcBef>
                          <a:spcPts val="370"/>
                        </a:spcBef>
                      </a:pPr>
                      <a:endParaRPr sz="1300" dirty="0">
                        <a:latin typeface="Trebuchet MS"/>
                        <a:cs typeface="Trebuchet MS"/>
                      </a:endParaRPr>
                    </a:p>
                  </a:txBody>
                  <a:tcPr marL="0" marR="0" marT="32276" marB="0">
                    <a:lnL w="19050" cap="flat" cmpd="sng" algn="ctr">
                      <a:solidFill>
                        <a:srgbClr val="FFFFFF"/>
                      </a:solidFill>
                      <a:prstDash val="solid"/>
                      <a:round/>
                      <a:headEnd type="none" w="med" len="med"/>
                      <a:tailEnd type="none" w="med" len="med"/>
                    </a:lnL>
                    <a:lnR w="19050">
                      <a:solidFill>
                        <a:srgbClr val="FFFFFF"/>
                      </a:solidFill>
                      <a:prstDash val="solid"/>
                    </a:lnR>
                    <a:lnT w="19050">
                      <a:solidFill>
                        <a:srgbClr val="FFFFFF"/>
                      </a:solidFill>
                      <a:prstDash val="solid"/>
                    </a:lnT>
                    <a:lnB w="57150" cap="flat" cmpd="sng" algn="ctr">
                      <a:solidFill>
                        <a:srgbClr val="FFFFFF"/>
                      </a:solidFill>
                      <a:prstDash val="solid"/>
                      <a:round/>
                      <a:headEnd type="none" w="med" len="med"/>
                      <a:tailEnd type="none" w="med" len="med"/>
                    </a:lnB>
                    <a:solidFill>
                      <a:srgbClr val="00B2DD"/>
                    </a:solidFill>
                  </a:tcPr>
                </a:tc>
                <a:extLst>
                  <a:ext uri="{0D108BD9-81ED-4DB2-BD59-A6C34878D82A}">
                    <a16:rowId xmlns:a16="http://schemas.microsoft.com/office/drawing/2014/main" val="10000"/>
                  </a:ext>
                </a:extLst>
              </a:tr>
              <a:tr h="939431">
                <a:tc>
                  <a:txBody>
                    <a:bodyPr/>
                    <a:lstStyle/>
                    <a:p>
                      <a:pPr marL="74930" marR="0" lvl="0" indent="0" algn="l" defTabSz="914400" rtl="0" eaLnBrk="1" fontAlgn="auto" latinLnBrk="0" hangingPunct="1">
                        <a:lnSpc>
                          <a:spcPts val="2290"/>
                        </a:lnSpc>
                        <a:spcBef>
                          <a:spcPts val="0"/>
                        </a:spcBef>
                        <a:spcAft>
                          <a:spcPts val="0"/>
                        </a:spcAft>
                        <a:buClrTx/>
                        <a:buSzTx/>
                        <a:buFontTx/>
                        <a:buNone/>
                        <a:tabLst/>
                        <a:defRPr/>
                      </a:pPr>
                      <a:r>
                        <a:rPr lang="en-US" sz="1600" baseline="0" dirty="0">
                          <a:latin typeface="+mn-lt"/>
                          <a:cs typeface="Calibri"/>
                        </a:rPr>
                        <a:t>What interventions had been tried?</a:t>
                      </a:r>
                      <a:endParaRPr lang="en-US" sz="1600" dirty="0">
                        <a:latin typeface="Calibri"/>
                        <a:cs typeface="Calibri"/>
                      </a:endParaRPr>
                    </a:p>
                    <a:p>
                      <a:pPr marL="74930" algn="l" rtl="0">
                        <a:lnSpc>
                          <a:spcPts val="2290"/>
                        </a:lnSpc>
                      </a:pPr>
                      <a:r>
                        <a:rPr lang="en-US" sz="1600" dirty="0">
                          <a:latin typeface="Calibri"/>
                          <a:cs typeface="Calibri"/>
                        </a:rPr>
                        <a:t>How</a:t>
                      </a:r>
                      <a:r>
                        <a:rPr lang="en-US" sz="1600" baseline="0" dirty="0">
                          <a:latin typeface="Calibri"/>
                          <a:cs typeface="Calibri"/>
                        </a:rPr>
                        <a:t> responsive has the family been to physical activity recommendations?</a:t>
                      </a:r>
                      <a:endParaRPr sz="1600" dirty="0">
                        <a:latin typeface="Calibri"/>
                        <a:cs typeface="Calibri"/>
                      </a:endParaRPr>
                    </a:p>
                  </a:txBody>
                  <a:tcPr marL="0" marR="0" marT="0"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solidFill>
                      <a:srgbClr val="CBE4F2"/>
                    </a:solidFill>
                  </a:tcPr>
                </a:tc>
                <a:tc>
                  <a:txBody>
                    <a:bodyPr/>
                    <a:lstStyle/>
                    <a:p>
                      <a:pPr marL="73025" algn="l" rtl="0">
                        <a:lnSpc>
                          <a:spcPct val="100000"/>
                        </a:lnSpc>
                        <a:spcBef>
                          <a:spcPts val="745"/>
                        </a:spcBef>
                      </a:pPr>
                      <a:r>
                        <a:rPr lang="en-US" sz="1500" dirty="0">
                          <a:latin typeface="Calibri" panose="020F0502020204030204" pitchFamily="34" charset="0"/>
                          <a:cs typeface="Calibri" panose="020F0502020204030204" pitchFamily="34" charset="0"/>
                        </a:rPr>
                        <a:t>None, no sports, no free gym membership, no after school or summer activities </a:t>
                      </a:r>
                      <a:endParaRPr sz="1500" dirty="0">
                        <a:latin typeface="Calibri" panose="020F0502020204030204" pitchFamily="34" charset="0"/>
                        <a:cs typeface="Calibri" panose="020F0502020204030204" pitchFamily="34" charset="0"/>
                      </a:endParaRPr>
                    </a:p>
                  </a:txBody>
                  <a:tcPr marL="0" marR="0" marT="64988" marB="0">
                    <a:lnL w="19050" cap="flat" cmpd="sng" algn="ctr">
                      <a:solidFill>
                        <a:srgbClr val="FFFFFF"/>
                      </a:solidFill>
                      <a:prstDash val="solid"/>
                      <a:round/>
                      <a:headEnd type="none" w="med" len="med"/>
                      <a:tailEnd type="none" w="med" len="med"/>
                    </a:lnL>
                    <a:lnR w="19050">
                      <a:solidFill>
                        <a:srgbClr val="FFFFFF"/>
                      </a:solidFill>
                      <a:prstDash val="solid"/>
                    </a:lnR>
                    <a:lnT w="571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E4F2"/>
                    </a:solidFill>
                  </a:tcPr>
                </a:tc>
                <a:extLst>
                  <a:ext uri="{0D108BD9-81ED-4DB2-BD59-A6C34878D82A}">
                    <a16:rowId xmlns:a16="http://schemas.microsoft.com/office/drawing/2014/main" val="10001"/>
                  </a:ext>
                </a:extLst>
              </a:tr>
              <a:tr h="965200">
                <a:tc>
                  <a:txBody>
                    <a:bodyPr/>
                    <a:lstStyle/>
                    <a:p>
                      <a:pPr marL="74930" algn="l" rtl="0">
                        <a:lnSpc>
                          <a:spcPts val="2290"/>
                        </a:lnSpc>
                      </a:pPr>
                      <a:endParaRPr lang="en-US" sz="1600" dirty="0">
                        <a:latin typeface="Calibri"/>
                        <a:cs typeface="Calibri"/>
                      </a:endParaRPr>
                    </a:p>
                    <a:p>
                      <a:pPr marL="74930" algn="l" rtl="0">
                        <a:lnSpc>
                          <a:spcPts val="2290"/>
                        </a:lnSpc>
                      </a:pPr>
                      <a:r>
                        <a:rPr lang="en-US" sz="1600" dirty="0">
                          <a:latin typeface="Calibri"/>
                          <a:cs typeface="Calibri"/>
                        </a:rPr>
                        <a:t>Does the patient engage in regular physical activity? </a:t>
                      </a:r>
                      <a:r>
                        <a:rPr lang="en-US" sz="1600" i="0" dirty="0">
                          <a:latin typeface="Calibri"/>
                          <a:cs typeface="Calibri"/>
                        </a:rPr>
                        <a:t>(yes/no)</a:t>
                      </a:r>
                    </a:p>
                    <a:p>
                      <a:pPr marL="74930" algn="l" rtl="0">
                        <a:lnSpc>
                          <a:spcPts val="2290"/>
                        </a:lnSpc>
                      </a:pPr>
                      <a:r>
                        <a:rPr lang="en-US" sz="1600" i="1" dirty="0">
                          <a:latin typeface="Calibri"/>
                          <a:cs typeface="Calibri"/>
                        </a:rPr>
                        <a:t>Please describe</a:t>
                      </a:r>
                      <a:endParaRPr sz="1600" i="1" dirty="0">
                        <a:latin typeface="Calibri"/>
                        <a:cs typeface="Calibri"/>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5F2FA"/>
                    </a:solidFill>
                  </a:tcPr>
                </a:tc>
                <a:tc>
                  <a:txBody>
                    <a:bodyPr/>
                    <a:lstStyle/>
                    <a:p>
                      <a:pPr marL="73025" algn="l" rtl="0">
                        <a:lnSpc>
                          <a:spcPct val="100000"/>
                        </a:lnSpc>
                        <a:spcBef>
                          <a:spcPts val="750"/>
                        </a:spcBef>
                      </a:pPr>
                      <a:r>
                        <a:rPr lang="en-US" sz="1500" dirty="0">
                          <a:latin typeface="Calibri" panose="020F0502020204030204" pitchFamily="34" charset="0"/>
                          <a:cs typeface="Calibri" panose="020F0502020204030204" pitchFamily="34" charset="0"/>
                        </a:rPr>
                        <a:t>No</a:t>
                      </a:r>
                      <a:endParaRPr sz="1500" dirty="0">
                        <a:latin typeface="Calibri" panose="020F0502020204030204" pitchFamily="34" charset="0"/>
                        <a:cs typeface="Calibri" panose="020F0502020204030204" pitchFamily="34" charset="0"/>
                      </a:endParaRPr>
                    </a:p>
                  </a:txBody>
                  <a:tcPr marL="0" marR="0" marT="65424" marB="0">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F2F9"/>
                    </a:solidFill>
                  </a:tcPr>
                </a:tc>
                <a:extLst>
                  <a:ext uri="{0D108BD9-81ED-4DB2-BD59-A6C34878D82A}">
                    <a16:rowId xmlns:a16="http://schemas.microsoft.com/office/drawing/2014/main" val="10002"/>
                  </a:ext>
                </a:extLst>
              </a:tr>
              <a:tr h="1117600">
                <a:tc>
                  <a:txBody>
                    <a:bodyPr/>
                    <a:lstStyle/>
                    <a:p>
                      <a:pPr marL="74930" algn="l" rtl="0">
                        <a:lnSpc>
                          <a:spcPts val="2290"/>
                        </a:lnSpc>
                      </a:pPr>
                      <a:endParaRPr lang="en-US" sz="1600" dirty="0">
                        <a:latin typeface="Calibri"/>
                        <a:cs typeface="Calibri"/>
                      </a:endParaRPr>
                    </a:p>
                    <a:p>
                      <a:pPr marL="74930" algn="l" rtl="0">
                        <a:lnSpc>
                          <a:spcPts val="2290"/>
                        </a:lnSpc>
                      </a:pPr>
                      <a:r>
                        <a:rPr lang="en-US" sz="1600" dirty="0">
                          <a:latin typeface="Calibri"/>
                          <a:cs typeface="Calibri"/>
                        </a:rPr>
                        <a:t>Is screen time a significant part of the patient’s social time? (yes/no)</a:t>
                      </a:r>
                    </a:p>
                    <a:p>
                      <a:pPr marL="74930" algn="l" rtl="0">
                        <a:lnSpc>
                          <a:spcPts val="2290"/>
                        </a:lnSpc>
                      </a:pPr>
                      <a:r>
                        <a:rPr lang="en-US" sz="1600" i="1" dirty="0">
                          <a:latin typeface="Calibri"/>
                          <a:cs typeface="Calibri"/>
                        </a:rPr>
                        <a:t>Please describe</a:t>
                      </a:r>
                    </a:p>
                  </a:txBody>
                  <a:tcPr marL="0" marR="0" marT="0" marB="0">
                    <a:lnL w="19050">
                      <a:solidFill>
                        <a:srgbClr val="FFFFFF"/>
                      </a:solidFill>
                      <a:prstDash val="soli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E5F3"/>
                    </a:solidFill>
                  </a:tcPr>
                </a:tc>
                <a:tc>
                  <a:txBody>
                    <a:bodyPr/>
                    <a:lstStyle/>
                    <a:p>
                      <a:pPr marL="54610" algn="l" rtl="0">
                        <a:lnSpc>
                          <a:spcPct val="100000"/>
                        </a:lnSpc>
                        <a:spcBef>
                          <a:spcPts val="725"/>
                        </a:spcBef>
                      </a:pPr>
                      <a:r>
                        <a:rPr lang="en-US" sz="1500" dirty="0">
                          <a:latin typeface="Calibri" panose="020F0502020204030204" pitchFamily="34" charset="0"/>
                          <a:cs typeface="Calibri" panose="020F0502020204030204" pitchFamily="34" charset="0"/>
                        </a:rPr>
                        <a:t>Yes – he escapes to his room to use internet and play video games</a:t>
                      </a:r>
                      <a:endParaRPr sz="1500" dirty="0">
                        <a:latin typeface="Calibri" panose="020F0502020204030204" pitchFamily="34" charset="0"/>
                        <a:cs typeface="Calibri" panose="020F0502020204030204" pitchFamily="34" charset="0"/>
                      </a:endParaRPr>
                    </a:p>
                  </a:txBody>
                  <a:tcPr marL="0" marR="0" marT="63243" marB="0">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7E5F3"/>
                    </a:solidFill>
                  </a:tcPr>
                </a:tc>
                <a:extLst>
                  <a:ext uri="{0D108BD9-81ED-4DB2-BD59-A6C34878D82A}">
                    <a16:rowId xmlns:a16="http://schemas.microsoft.com/office/drawing/2014/main" val="10004"/>
                  </a:ext>
                </a:extLst>
              </a:tr>
              <a:tr h="992770">
                <a:tc>
                  <a:txBody>
                    <a:bodyPr/>
                    <a:lstStyle/>
                    <a:p>
                      <a:pPr marL="74930" indent="0" algn="l" rtl="0">
                        <a:lnSpc>
                          <a:spcPts val="2290"/>
                        </a:lnSpc>
                        <a:buFontTx/>
                        <a:buNone/>
                      </a:pPr>
                      <a:endParaRPr lang="en-US" sz="1600" dirty="0">
                        <a:latin typeface="Calibri"/>
                        <a:cs typeface="Calibri"/>
                      </a:endParaRPr>
                    </a:p>
                    <a:p>
                      <a:pPr marL="74930" indent="0" algn="l" rtl="0">
                        <a:lnSpc>
                          <a:spcPts val="2290"/>
                        </a:lnSpc>
                        <a:buFontTx/>
                        <a:buNone/>
                      </a:pPr>
                      <a:r>
                        <a:rPr lang="en-US" sz="1600" dirty="0">
                          <a:latin typeface="Calibri"/>
                          <a:cs typeface="Calibri"/>
                        </a:rPr>
                        <a:t>Other concerns with physical activity/exercise (such as physical restrictions, access</a:t>
                      </a:r>
                      <a:r>
                        <a:rPr lang="en-US" sz="1600" baseline="0" dirty="0">
                          <a:latin typeface="Calibri"/>
                          <a:cs typeface="Calibri"/>
                        </a:rPr>
                        <a:t>, environmental safety</a:t>
                      </a:r>
                      <a:r>
                        <a:rPr lang="en-US" sz="1600" dirty="0">
                          <a:latin typeface="Calibri"/>
                          <a:cs typeface="Calibri"/>
                        </a:rPr>
                        <a:t>)?</a:t>
                      </a:r>
                    </a:p>
                  </a:txBody>
                  <a:tcPr marL="0" marR="0" marT="0" marB="0">
                    <a:lnL w="19050">
                      <a:solidFill>
                        <a:srgbClr val="FFFFFF"/>
                      </a:solidFill>
                      <a:prstDash val="soli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E5F2FA"/>
                    </a:solidFill>
                  </a:tcPr>
                </a:tc>
                <a:tc>
                  <a:txBody>
                    <a:bodyPr/>
                    <a:lstStyle/>
                    <a:p>
                      <a:pPr marL="54610" algn="l" rtl="0">
                        <a:lnSpc>
                          <a:spcPct val="100000"/>
                        </a:lnSpc>
                        <a:spcBef>
                          <a:spcPts val="725"/>
                        </a:spcBef>
                      </a:pPr>
                      <a:r>
                        <a:rPr lang="en-US" sz="1500" dirty="0">
                          <a:latin typeface="Calibri" panose="020F0502020204030204" pitchFamily="34" charset="0"/>
                          <a:cs typeface="Calibri" panose="020F0502020204030204" pitchFamily="34" charset="0"/>
                        </a:rPr>
                        <a:t>Environment, transportation</a:t>
                      </a:r>
                      <a:endParaRPr sz="1500" dirty="0">
                        <a:latin typeface="Calibri" panose="020F0502020204030204" pitchFamily="34" charset="0"/>
                        <a:cs typeface="Calibri" panose="020F0502020204030204" pitchFamily="34" charset="0"/>
                      </a:endParaRPr>
                    </a:p>
                  </a:txBody>
                  <a:tcPr marL="0" marR="0" marT="63243" marB="0">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5F2FA"/>
                    </a:solidFill>
                  </a:tcPr>
                </a:tc>
                <a:extLst>
                  <a:ext uri="{0D108BD9-81ED-4DB2-BD59-A6C34878D82A}">
                    <a16:rowId xmlns:a16="http://schemas.microsoft.com/office/drawing/2014/main" val="2006147046"/>
                  </a:ext>
                </a:extLst>
              </a:tr>
            </a:tbl>
          </a:graphicData>
        </a:graphic>
      </p:graphicFrame>
      <p:pic>
        <p:nvPicPr>
          <p:cNvPr id="10" name="Picture 1" descr="page2image1772256">
            <a:extLst>
              <a:ext uri="{FF2B5EF4-FFF2-40B4-BE49-F238E27FC236}">
                <a16:creationId xmlns:a16="http://schemas.microsoft.com/office/drawing/2014/main" id="{A6A6545C-7B5F-764C-AC33-C6F329D09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911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txBox="1">
            <a:spLocks noGrp="1"/>
          </p:cNvSpPr>
          <p:nvPr>
            <p:ph type="title"/>
          </p:nvPr>
        </p:nvSpPr>
        <p:spPr>
          <a:xfrm>
            <a:off x="563179" y="1042921"/>
            <a:ext cx="9601200" cy="500564"/>
          </a:xfrm>
          <a:prstGeom prst="rect">
            <a:avLst/>
          </a:prstGeom>
        </p:spPr>
        <p:txBody>
          <a:bodyPr vert="horz" wrap="square" lIns="0" tIns="8043" rIns="0" bIns="0" rtlCol="0">
            <a:spAutoFit/>
          </a:bodyPr>
          <a:lstStyle/>
          <a:p>
            <a:pPr marL="8467">
              <a:spcBef>
                <a:spcPts val="63"/>
              </a:spcBef>
            </a:pPr>
            <a:r>
              <a:rPr lang="en-US" sz="3200" spc="-153" dirty="0"/>
              <a:t>How did you try to engage the patient/family?</a:t>
            </a:r>
            <a:endParaRPr sz="3200" spc="-193" dirty="0"/>
          </a:p>
        </p:txBody>
      </p:sp>
      <p:sp>
        <p:nvSpPr>
          <p:cNvPr id="7" name="object 7"/>
          <p:cNvSpPr txBox="1">
            <a:spLocks noGrp="1"/>
          </p:cNvSpPr>
          <p:nvPr>
            <p:ph type="ftr" sz="quarter" idx="5"/>
          </p:nvPr>
        </p:nvSpPr>
        <p:spPr>
          <a:xfrm>
            <a:off x="2422709" y="4305023"/>
            <a:ext cx="2289387" cy="388141"/>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Tahoma"/>
                <a:ea typeface="+mn-ea"/>
                <a:cs typeface="Tahoma"/>
              </a:rPr>
              <a:t>Prepared</a:t>
            </a:r>
            <a:r>
              <a:rPr kumimoji="0" sz="1200" b="0" i="0" u="none" strike="noStrike" kern="0" cap="none" spc="-103"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by</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Care</a:t>
            </a:r>
            <a:r>
              <a:rPr kumimoji="0" sz="1200" b="0" i="0" u="none" strike="noStrike" kern="0" cap="none" spc="-110" normalizeH="0" baseline="0" noProof="0" dirty="0">
                <a:ln>
                  <a:noFill/>
                </a:ln>
                <a:solidFill>
                  <a:prstClr val="white"/>
                </a:solidFill>
                <a:effectLst/>
                <a:uLnTx/>
                <a:uFillTx/>
                <a:latin typeface="Tahoma"/>
                <a:ea typeface="+mn-ea"/>
                <a:cs typeface="Tahoma"/>
              </a:rPr>
              <a:t> </a:t>
            </a:r>
            <a:r>
              <a:rPr kumimoji="0" sz="1200" b="0" i="0" u="none" strike="noStrike" kern="0" cap="none" spc="-7" normalizeH="0" baseline="0" noProof="0" dirty="0">
                <a:ln>
                  <a:noFill/>
                </a:ln>
                <a:solidFill>
                  <a:prstClr val="white"/>
                </a:solidFill>
                <a:effectLst/>
                <a:uLnTx/>
                <a:uFillTx/>
                <a:latin typeface="Tahoma"/>
                <a:ea typeface="+mn-ea"/>
                <a:cs typeface="Tahoma"/>
              </a:rPr>
              <a:t>Transformation</a:t>
            </a:r>
            <a:r>
              <a:rPr kumimoji="0" sz="1200" b="0" i="0" u="none" strike="noStrike" kern="0" cap="none" spc="-103" normalizeH="0" baseline="0" noProof="0" dirty="0">
                <a:ln>
                  <a:noFill/>
                </a:ln>
                <a:solidFill>
                  <a:prstClr val="white"/>
                </a:solidFill>
                <a:effectLst/>
                <a:uLnTx/>
                <a:uFillTx/>
                <a:latin typeface="Tahoma"/>
                <a:ea typeface="+mn-ea"/>
                <a:cs typeface="Tahoma"/>
              </a:rPr>
              <a:t> </a:t>
            </a:r>
            <a:r>
              <a:rPr kumimoji="0" sz="1200" b="0" i="0" u="none" strike="noStrike" kern="0" cap="none" spc="-13" normalizeH="0" baseline="0" noProof="0" dirty="0">
                <a:ln>
                  <a:noFill/>
                </a:ln>
                <a:solidFill>
                  <a:prstClr val="white"/>
                </a:solidFill>
                <a:effectLst/>
                <a:uLnTx/>
                <a:uFillTx/>
                <a:latin typeface="Tahoma"/>
                <a:ea typeface="+mn-ea"/>
                <a:cs typeface="Tahoma"/>
              </a:rPr>
              <a:t>Collaborative</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of</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17" normalizeH="0" baseline="0" noProof="0" dirty="0">
                <a:ln>
                  <a:noFill/>
                </a:ln>
                <a:solidFill>
                  <a:prstClr val="white"/>
                </a:solidFill>
                <a:effectLst/>
                <a:uLnTx/>
                <a:uFillTx/>
                <a:latin typeface="Tahoma"/>
                <a:ea typeface="+mn-ea"/>
                <a:cs typeface="Tahoma"/>
              </a:rPr>
              <a:t>RI</a:t>
            </a:r>
          </a:p>
        </p:txBody>
      </p:sp>
      <p:sp>
        <p:nvSpPr>
          <p:cNvPr id="13" name="TextBox 12">
            <a:extLst>
              <a:ext uri="{FF2B5EF4-FFF2-40B4-BE49-F238E27FC236}">
                <a16:creationId xmlns:a16="http://schemas.microsoft.com/office/drawing/2014/main" id="{518F0266-036A-0949-821F-30F89FA75B87}"/>
              </a:ext>
            </a:extLst>
          </p:cNvPr>
          <p:cNvSpPr txBox="1"/>
          <p:nvPr/>
        </p:nvSpPr>
        <p:spPr>
          <a:xfrm>
            <a:off x="10007600" y="97510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8" name="Picture 1" descr="page2image1772256">
            <a:extLst>
              <a:ext uri="{FF2B5EF4-FFF2-40B4-BE49-F238E27FC236}">
                <a16:creationId xmlns:a16="http://schemas.microsoft.com/office/drawing/2014/main" id="{EF23655C-3263-2149-80F0-975F2F6E5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5DD0E88-AB2E-5344-9D73-E4E8D25AC1BF}"/>
              </a:ext>
            </a:extLst>
          </p:cNvPr>
          <p:cNvSpPr txBox="1"/>
          <p:nvPr/>
        </p:nvSpPr>
        <p:spPr>
          <a:xfrm>
            <a:off x="563179" y="1944802"/>
            <a:ext cx="11023600" cy="4247317"/>
          </a:xfrm>
          <a:prstGeom prst="rect">
            <a:avLst/>
          </a:prstGeom>
          <a:solidFill>
            <a:schemeClr val="bg1"/>
          </a:solidFill>
          <a:ln>
            <a:solidFill>
              <a:schemeClr val="accent1"/>
            </a:solidFill>
          </a:ln>
        </p:spPr>
        <p:txBody>
          <a:bodyPr wrap="square" rtlCol="0">
            <a:spAutoFit/>
          </a:bodyPr>
          <a:lstStyle/>
          <a:p>
            <a:pPr marL="285750" marR="0" lvl="0" indent="-28575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285750" marR="0" lvl="0" indent="-28575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Offered close follow up </a:t>
            </a:r>
          </a:p>
          <a:p>
            <a:pPr marL="457200" marR="0" lvl="1" indent="0" algn="l" defTabSz="60963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they came for one and didn’t make change (cutting sugary drinks), and also no-showed for 2 appts</a:t>
            </a:r>
          </a:p>
          <a:p>
            <a:pPr marL="285750" marR="0" lvl="0" indent="-28575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285750" marR="0" lvl="0" indent="-28575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Offered visits with IBH team </a:t>
            </a:r>
          </a:p>
          <a:p>
            <a:pPr marL="457200" marR="0" lvl="1" indent="0" algn="l" defTabSz="60963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they did not call, a call by IBH clinician went unanswered</a:t>
            </a:r>
          </a:p>
          <a:p>
            <a:pPr marL="285750" marR="0" lvl="0" indent="-28575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285750" marR="0" lvl="0" indent="-28575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Offered social work help to assist with finding gym membership, summer programs </a:t>
            </a:r>
          </a:p>
          <a:p>
            <a:pPr marL="457200" marR="0" lvl="1" indent="0" algn="l" defTabSz="60963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chose not to wait to speak with her</a:t>
            </a:r>
          </a:p>
          <a:p>
            <a:pPr marL="285750" marR="0" lvl="0" indent="-28575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285750" marR="0" lvl="0" indent="-28575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Offered referrals x 3 for outside nutritionist (we do not have in-house) </a:t>
            </a:r>
          </a:p>
          <a:p>
            <a:pPr marL="457200" marR="0" lvl="1" indent="0" algn="l" defTabSz="60963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no appts made</a:t>
            </a:r>
          </a:p>
          <a:p>
            <a:pPr marL="285750" marR="0" lvl="0" indent="-28575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285750" marR="0" lvl="0" indent="-28575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Next: employing our newly hired community health worker</a:t>
            </a:r>
          </a:p>
          <a:p>
            <a:pPr marL="285750" marR="0" lvl="0" indent="-28575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Any other ideas??</a:t>
            </a:r>
          </a:p>
        </p:txBody>
      </p:sp>
    </p:spTree>
    <p:extLst>
      <p:ext uri="{BB962C8B-B14F-4D97-AF65-F5344CB8AC3E}">
        <p14:creationId xmlns:p14="http://schemas.microsoft.com/office/powerpoint/2010/main" val="1763414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txBox="1">
            <a:spLocks noGrp="1"/>
          </p:cNvSpPr>
          <p:nvPr>
            <p:ph type="title"/>
          </p:nvPr>
        </p:nvSpPr>
        <p:spPr>
          <a:xfrm>
            <a:off x="188468" y="641603"/>
            <a:ext cx="7707828" cy="582766"/>
          </a:xfrm>
          <a:prstGeom prst="rect">
            <a:avLst/>
          </a:prstGeom>
        </p:spPr>
        <p:txBody>
          <a:bodyPr vert="horz" wrap="square" lIns="0" tIns="8043" rIns="0" bIns="0" rtlCol="0">
            <a:spAutoFit/>
          </a:bodyPr>
          <a:lstStyle/>
          <a:p>
            <a:pPr marL="8467">
              <a:spcBef>
                <a:spcPts val="63"/>
              </a:spcBef>
            </a:pPr>
            <a:r>
              <a:rPr lang="en-US" spc="-153" dirty="0"/>
              <a:t>Reasons for Selecting this Case</a:t>
            </a:r>
            <a:endParaRPr spc="-193" dirty="0"/>
          </a:p>
        </p:txBody>
      </p:sp>
      <p:sp>
        <p:nvSpPr>
          <p:cNvPr id="7" name="object 7"/>
          <p:cNvSpPr txBox="1">
            <a:spLocks noGrp="1"/>
          </p:cNvSpPr>
          <p:nvPr>
            <p:ph type="ftr" sz="quarter" idx="5"/>
          </p:nvPr>
        </p:nvSpPr>
        <p:spPr>
          <a:xfrm>
            <a:off x="2422709" y="4305023"/>
            <a:ext cx="2289387" cy="388141"/>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Tahoma"/>
                <a:ea typeface="+mn-ea"/>
                <a:cs typeface="Tahoma"/>
              </a:rPr>
              <a:t>Prepared</a:t>
            </a:r>
            <a:r>
              <a:rPr kumimoji="0" sz="1200" b="0" i="0" u="none" strike="noStrike" kern="0" cap="none" spc="-103"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by</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Care</a:t>
            </a:r>
            <a:r>
              <a:rPr kumimoji="0" sz="1200" b="0" i="0" u="none" strike="noStrike" kern="0" cap="none" spc="-110" normalizeH="0" baseline="0" noProof="0" dirty="0">
                <a:ln>
                  <a:noFill/>
                </a:ln>
                <a:solidFill>
                  <a:prstClr val="white"/>
                </a:solidFill>
                <a:effectLst/>
                <a:uLnTx/>
                <a:uFillTx/>
                <a:latin typeface="Tahoma"/>
                <a:ea typeface="+mn-ea"/>
                <a:cs typeface="Tahoma"/>
              </a:rPr>
              <a:t> </a:t>
            </a:r>
            <a:r>
              <a:rPr kumimoji="0" sz="1200" b="0" i="0" u="none" strike="noStrike" kern="0" cap="none" spc="-7" normalizeH="0" baseline="0" noProof="0" dirty="0">
                <a:ln>
                  <a:noFill/>
                </a:ln>
                <a:solidFill>
                  <a:prstClr val="white"/>
                </a:solidFill>
                <a:effectLst/>
                <a:uLnTx/>
                <a:uFillTx/>
                <a:latin typeface="Tahoma"/>
                <a:ea typeface="+mn-ea"/>
                <a:cs typeface="Tahoma"/>
              </a:rPr>
              <a:t>Transformation</a:t>
            </a:r>
            <a:r>
              <a:rPr kumimoji="0" sz="1200" b="0" i="0" u="none" strike="noStrike" kern="0" cap="none" spc="-103" normalizeH="0" baseline="0" noProof="0" dirty="0">
                <a:ln>
                  <a:noFill/>
                </a:ln>
                <a:solidFill>
                  <a:prstClr val="white"/>
                </a:solidFill>
                <a:effectLst/>
                <a:uLnTx/>
                <a:uFillTx/>
                <a:latin typeface="Tahoma"/>
                <a:ea typeface="+mn-ea"/>
                <a:cs typeface="Tahoma"/>
              </a:rPr>
              <a:t> </a:t>
            </a:r>
            <a:r>
              <a:rPr kumimoji="0" sz="1200" b="0" i="0" u="none" strike="noStrike" kern="0" cap="none" spc="-13" normalizeH="0" baseline="0" noProof="0" dirty="0">
                <a:ln>
                  <a:noFill/>
                </a:ln>
                <a:solidFill>
                  <a:prstClr val="white"/>
                </a:solidFill>
                <a:effectLst/>
                <a:uLnTx/>
                <a:uFillTx/>
                <a:latin typeface="Tahoma"/>
                <a:ea typeface="+mn-ea"/>
                <a:cs typeface="Tahoma"/>
              </a:rPr>
              <a:t>Collaborative</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of</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17" normalizeH="0" baseline="0" noProof="0" dirty="0">
                <a:ln>
                  <a:noFill/>
                </a:ln>
                <a:solidFill>
                  <a:prstClr val="white"/>
                </a:solidFill>
                <a:effectLst/>
                <a:uLnTx/>
                <a:uFillTx/>
                <a:latin typeface="Tahoma"/>
                <a:ea typeface="+mn-ea"/>
                <a:cs typeface="Tahoma"/>
              </a:rPr>
              <a:t>RI</a:t>
            </a:r>
          </a:p>
        </p:txBody>
      </p:sp>
      <p:sp>
        <p:nvSpPr>
          <p:cNvPr id="13" name="TextBox 12">
            <a:extLst>
              <a:ext uri="{FF2B5EF4-FFF2-40B4-BE49-F238E27FC236}">
                <a16:creationId xmlns:a16="http://schemas.microsoft.com/office/drawing/2014/main" id="{518F0266-036A-0949-821F-30F89FA75B87}"/>
              </a:ext>
            </a:extLst>
          </p:cNvPr>
          <p:cNvSpPr txBox="1"/>
          <p:nvPr/>
        </p:nvSpPr>
        <p:spPr>
          <a:xfrm>
            <a:off x="10007600" y="97510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8" name="Picture 1" descr="page2image1772256">
            <a:extLst>
              <a:ext uri="{FF2B5EF4-FFF2-40B4-BE49-F238E27FC236}">
                <a16:creationId xmlns:a16="http://schemas.microsoft.com/office/drawing/2014/main" id="{68881881-32CA-0447-9B7A-B28482B0E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3">
            <a:extLst>
              <a:ext uri="{FF2B5EF4-FFF2-40B4-BE49-F238E27FC236}">
                <a16:creationId xmlns:a16="http://schemas.microsoft.com/office/drawing/2014/main" id="{6DCBEC80-039C-C646-860D-B87A15854BF9}"/>
              </a:ext>
            </a:extLst>
          </p:cNvPr>
          <p:cNvGraphicFramePr>
            <a:graphicFrameLocks noGrp="1"/>
          </p:cNvGraphicFramePr>
          <p:nvPr/>
        </p:nvGraphicFramePr>
        <p:xfrm>
          <a:off x="406400" y="1498597"/>
          <a:ext cx="11226800" cy="4384296"/>
        </p:xfrm>
        <a:graphic>
          <a:graphicData uri="http://schemas.openxmlformats.org/drawingml/2006/table">
            <a:tbl>
              <a:tblPr firstRow="1" bandRow="1">
                <a:tableStyleId>{7DF18680-E054-41AD-8BC1-D1AEF772440D}</a:tableStyleId>
              </a:tblPr>
              <a:tblGrid>
                <a:gridCol w="4876800">
                  <a:extLst>
                    <a:ext uri="{9D8B030D-6E8A-4147-A177-3AD203B41FA5}">
                      <a16:colId xmlns:a16="http://schemas.microsoft.com/office/drawing/2014/main" val="2309835222"/>
                    </a:ext>
                  </a:extLst>
                </a:gridCol>
                <a:gridCol w="6350000">
                  <a:extLst>
                    <a:ext uri="{9D8B030D-6E8A-4147-A177-3AD203B41FA5}">
                      <a16:colId xmlns:a16="http://schemas.microsoft.com/office/drawing/2014/main" val="4127498626"/>
                    </a:ext>
                  </a:extLst>
                </a:gridCol>
              </a:tblGrid>
              <a:tr h="751138">
                <a:tc>
                  <a:txBody>
                    <a:bodyPr/>
                    <a:lstStyle/>
                    <a:p>
                      <a:pPr marL="0" algn="l" rtl="0"/>
                      <a:endParaRPr lang="en-US" sz="1200" dirty="0"/>
                    </a:p>
                  </a:txBody>
                  <a:tcPr marL="60960" marR="60960" marT="30480" marB="30480"/>
                </a:tc>
                <a:tc>
                  <a:txBody>
                    <a:bodyPr/>
                    <a:lstStyle/>
                    <a:p>
                      <a:endParaRPr lang="en-US" sz="1200"/>
                    </a:p>
                  </a:txBody>
                  <a:tcPr marL="60960" marR="60960" marT="30480" marB="30480"/>
                </a:tc>
                <a:extLst>
                  <a:ext uri="{0D108BD9-81ED-4DB2-BD59-A6C34878D82A}">
                    <a16:rowId xmlns:a16="http://schemas.microsoft.com/office/drawing/2014/main" val="1022699541"/>
                  </a:ext>
                </a:extLst>
              </a:tr>
              <a:tr h="1816579">
                <a:tc>
                  <a:txBody>
                    <a:bodyPr/>
                    <a:lstStyle/>
                    <a:p>
                      <a:pPr marL="0" algn="l" rtl="0"/>
                      <a:endParaRPr lang="en-US" sz="2000" dirty="0"/>
                    </a:p>
                    <a:p>
                      <a:pPr marL="0" algn="l" rtl="0"/>
                      <a:r>
                        <a:rPr lang="en-US" sz="2000" dirty="0"/>
                        <a:t>Why did you choose this case?</a:t>
                      </a:r>
                    </a:p>
                  </a:txBody>
                  <a:tcPr marL="60960" marR="60960" marT="30480" marB="30480"/>
                </a:tc>
                <a:tc>
                  <a:txBody>
                    <a:bodyPr/>
                    <a:lstStyle/>
                    <a:p>
                      <a:pPr marL="0" algn="l" rtl="0"/>
                      <a:endParaRPr lang="en-US" sz="1900" dirty="0"/>
                    </a:p>
                    <a:p>
                      <a:pPr marL="0" algn="l" rtl="0"/>
                      <a:r>
                        <a:rPr lang="en-US" sz="1900" dirty="0"/>
                        <a:t>Lack of engagement in treatment/making changes </a:t>
                      </a:r>
                    </a:p>
                  </a:txBody>
                  <a:tcPr marL="60960" marR="60960" marT="30480" marB="30480"/>
                </a:tc>
                <a:extLst>
                  <a:ext uri="{0D108BD9-81ED-4DB2-BD59-A6C34878D82A}">
                    <a16:rowId xmlns:a16="http://schemas.microsoft.com/office/drawing/2014/main" val="815406261"/>
                  </a:ext>
                </a:extLst>
              </a:tr>
              <a:tr h="1816579">
                <a:tc>
                  <a:txBody>
                    <a:bodyPr/>
                    <a:lstStyle/>
                    <a:p>
                      <a:pPr marL="0" algn="l" rtl="0"/>
                      <a:endParaRPr lang="en-US" sz="2000" dirty="0"/>
                    </a:p>
                    <a:p>
                      <a:pPr marL="0" algn="l" rtl="0"/>
                      <a:r>
                        <a:rPr lang="en-US" sz="2000" dirty="0"/>
                        <a:t>What questions do you have for the group?</a:t>
                      </a:r>
                    </a:p>
                  </a:txBody>
                  <a:tcPr marL="60960" marR="60960" marT="30480" marB="30480"/>
                </a:tc>
                <a:tc>
                  <a:txBody>
                    <a:bodyPr/>
                    <a:lstStyle/>
                    <a:p>
                      <a:pPr marL="0" algn="l" rtl="0"/>
                      <a:endParaRPr lang="en-US" sz="1900" dirty="0"/>
                    </a:p>
                    <a:p>
                      <a:pPr marL="0" algn="l" rtl="0"/>
                      <a:r>
                        <a:rPr lang="en-US" sz="1900" dirty="0"/>
                        <a:t>How do you engage patients where the whole family has obesity </a:t>
                      </a:r>
                      <a:r>
                        <a:rPr lang="en-US" sz="1900" i="1" dirty="0"/>
                        <a:t>before</a:t>
                      </a:r>
                      <a:r>
                        <a:rPr lang="en-US" sz="1900" dirty="0"/>
                        <a:t> complications develop? How to help families recognize the seriousness of the condition? </a:t>
                      </a:r>
                    </a:p>
                  </a:txBody>
                  <a:tcPr marL="60960" marR="60960" marT="30480" marB="30480"/>
                </a:tc>
                <a:extLst>
                  <a:ext uri="{0D108BD9-81ED-4DB2-BD59-A6C34878D82A}">
                    <a16:rowId xmlns:a16="http://schemas.microsoft.com/office/drawing/2014/main" val="1094569134"/>
                  </a:ext>
                </a:extLst>
              </a:tr>
            </a:tbl>
          </a:graphicData>
        </a:graphic>
      </p:graphicFrame>
    </p:spTree>
    <p:extLst>
      <p:ext uri="{BB962C8B-B14F-4D97-AF65-F5344CB8AC3E}">
        <p14:creationId xmlns:p14="http://schemas.microsoft.com/office/powerpoint/2010/main" val="4220494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txBox="1">
            <a:spLocks noGrp="1"/>
          </p:cNvSpPr>
          <p:nvPr>
            <p:ph type="title"/>
          </p:nvPr>
        </p:nvSpPr>
        <p:spPr>
          <a:xfrm>
            <a:off x="1615824" y="90990"/>
            <a:ext cx="7707828" cy="582766"/>
          </a:xfrm>
          <a:prstGeom prst="rect">
            <a:avLst/>
          </a:prstGeom>
        </p:spPr>
        <p:txBody>
          <a:bodyPr vert="horz" wrap="square" lIns="0" tIns="8043" rIns="0" bIns="0" rtlCol="0">
            <a:spAutoFit/>
          </a:bodyPr>
          <a:lstStyle/>
          <a:p>
            <a:pPr marL="8467">
              <a:spcBef>
                <a:spcPts val="63"/>
              </a:spcBef>
            </a:pPr>
            <a:r>
              <a:rPr lang="en-US" spc="-153" dirty="0"/>
              <a:t>Recommendations: </a:t>
            </a:r>
            <a:endParaRPr spc="-193" dirty="0"/>
          </a:p>
        </p:txBody>
      </p:sp>
      <p:sp>
        <p:nvSpPr>
          <p:cNvPr id="7" name="object 7"/>
          <p:cNvSpPr txBox="1">
            <a:spLocks noGrp="1"/>
          </p:cNvSpPr>
          <p:nvPr>
            <p:ph type="ftr" sz="quarter" idx="5"/>
          </p:nvPr>
        </p:nvSpPr>
        <p:spPr>
          <a:xfrm>
            <a:off x="2422709" y="4305023"/>
            <a:ext cx="2289387" cy="388141"/>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Tahoma"/>
                <a:ea typeface="+mn-ea"/>
                <a:cs typeface="Tahoma"/>
              </a:rPr>
              <a:t>Prepared</a:t>
            </a:r>
            <a:r>
              <a:rPr kumimoji="0" sz="1200" b="0" i="0" u="none" strike="noStrike" kern="0" cap="none" spc="-103"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by</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Care</a:t>
            </a:r>
            <a:r>
              <a:rPr kumimoji="0" sz="1200" b="0" i="0" u="none" strike="noStrike" kern="0" cap="none" spc="-110" normalizeH="0" baseline="0" noProof="0" dirty="0">
                <a:ln>
                  <a:noFill/>
                </a:ln>
                <a:solidFill>
                  <a:prstClr val="white"/>
                </a:solidFill>
                <a:effectLst/>
                <a:uLnTx/>
                <a:uFillTx/>
                <a:latin typeface="Tahoma"/>
                <a:ea typeface="+mn-ea"/>
                <a:cs typeface="Tahoma"/>
              </a:rPr>
              <a:t> </a:t>
            </a:r>
            <a:r>
              <a:rPr kumimoji="0" sz="1200" b="0" i="0" u="none" strike="noStrike" kern="0" cap="none" spc="-7" normalizeH="0" baseline="0" noProof="0" dirty="0">
                <a:ln>
                  <a:noFill/>
                </a:ln>
                <a:solidFill>
                  <a:prstClr val="white"/>
                </a:solidFill>
                <a:effectLst/>
                <a:uLnTx/>
                <a:uFillTx/>
                <a:latin typeface="Tahoma"/>
                <a:ea typeface="+mn-ea"/>
                <a:cs typeface="Tahoma"/>
              </a:rPr>
              <a:t>Transformation</a:t>
            </a:r>
            <a:r>
              <a:rPr kumimoji="0" sz="1200" b="0" i="0" u="none" strike="noStrike" kern="0" cap="none" spc="-103" normalizeH="0" baseline="0" noProof="0" dirty="0">
                <a:ln>
                  <a:noFill/>
                </a:ln>
                <a:solidFill>
                  <a:prstClr val="white"/>
                </a:solidFill>
                <a:effectLst/>
                <a:uLnTx/>
                <a:uFillTx/>
                <a:latin typeface="Tahoma"/>
                <a:ea typeface="+mn-ea"/>
                <a:cs typeface="Tahoma"/>
              </a:rPr>
              <a:t> </a:t>
            </a:r>
            <a:r>
              <a:rPr kumimoji="0" sz="1200" b="0" i="0" u="none" strike="noStrike" kern="0" cap="none" spc="-13" normalizeH="0" baseline="0" noProof="0" dirty="0">
                <a:ln>
                  <a:noFill/>
                </a:ln>
                <a:solidFill>
                  <a:prstClr val="white"/>
                </a:solidFill>
                <a:effectLst/>
                <a:uLnTx/>
                <a:uFillTx/>
                <a:latin typeface="Tahoma"/>
                <a:ea typeface="+mn-ea"/>
                <a:cs typeface="Tahoma"/>
              </a:rPr>
              <a:t>Collaborative</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0" normalizeH="0" baseline="0" noProof="0" dirty="0">
                <a:ln>
                  <a:noFill/>
                </a:ln>
                <a:solidFill>
                  <a:prstClr val="white"/>
                </a:solidFill>
                <a:effectLst/>
                <a:uLnTx/>
                <a:uFillTx/>
                <a:latin typeface="Tahoma"/>
                <a:ea typeface="+mn-ea"/>
                <a:cs typeface="Tahoma"/>
              </a:rPr>
              <a:t>of</a:t>
            </a:r>
            <a:r>
              <a:rPr kumimoji="0" sz="1200" b="0" i="0" u="none" strike="noStrike" kern="0" cap="none" spc="-117" normalizeH="0" baseline="0" noProof="0" dirty="0">
                <a:ln>
                  <a:noFill/>
                </a:ln>
                <a:solidFill>
                  <a:prstClr val="white"/>
                </a:solidFill>
                <a:effectLst/>
                <a:uLnTx/>
                <a:uFillTx/>
                <a:latin typeface="Tahoma"/>
                <a:ea typeface="+mn-ea"/>
                <a:cs typeface="Tahoma"/>
              </a:rPr>
              <a:t> </a:t>
            </a:r>
            <a:r>
              <a:rPr kumimoji="0" sz="1200" b="0" i="0" u="none" strike="noStrike" kern="0" cap="none" spc="-17" normalizeH="0" baseline="0" noProof="0" dirty="0">
                <a:ln>
                  <a:noFill/>
                </a:ln>
                <a:solidFill>
                  <a:prstClr val="white"/>
                </a:solidFill>
                <a:effectLst/>
                <a:uLnTx/>
                <a:uFillTx/>
                <a:latin typeface="Tahoma"/>
                <a:ea typeface="+mn-ea"/>
                <a:cs typeface="Tahoma"/>
              </a:rPr>
              <a:t>RI</a:t>
            </a:r>
          </a:p>
        </p:txBody>
      </p:sp>
      <p:sp>
        <p:nvSpPr>
          <p:cNvPr id="13" name="TextBox 12">
            <a:extLst>
              <a:ext uri="{FF2B5EF4-FFF2-40B4-BE49-F238E27FC236}">
                <a16:creationId xmlns:a16="http://schemas.microsoft.com/office/drawing/2014/main" id="{518F0266-036A-0949-821F-30F89FA75B87}"/>
              </a:ext>
            </a:extLst>
          </p:cNvPr>
          <p:cNvSpPr txBox="1"/>
          <p:nvPr/>
        </p:nvSpPr>
        <p:spPr>
          <a:xfrm>
            <a:off x="10007600" y="97510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8" name="Picture 1" descr="page2image1772256">
            <a:extLst>
              <a:ext uri="{FF2B5EF4-FFF2-40B4-BE49-F238E27FC236}">
                <a16:creationId xmlns:a16="http://schemas.microsoft.com/office/drawing/2014/main" id="{68881881-32CA-0447-9B7A-B28482B0E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FDFD72-90BF-ACBE-1A54-8B97EBFDB8B1}"/>
              </a:ext>
            </a:extLst>
          </p:cNvPr>
          <p:cNvSpPr txBox="1"/>
          <p:nvPr/>
        </p:nvSpPr>
        <p:spPr>
          <a:xfrm>
            <a:off x="354117" y="766732"/>
            <a:ext cx="11066887" cy="5632311"/>
          </a:xfrm>
          <a:prstGeom prst="rect">
            <a:avLst/>
          </a:prstGeom>
          <a:noFill/>
          <a:ln>
            <a:noFill/>
          </a:ln>
        </p:spPr>
        <p:txBody>
          <a:bodyPr wrap="square" rtlCol="0">
            <a:spAutoFit/>
          </a:bodyPr>
          <a:lstStyle/>
          <a:p>
            <a:pPr marL="342900" marR="0" lvl="0" indent="-3429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sng"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Engaging with the mom</a:t>
            </a:r>
          </a:p>
          <a:p>
            <a:pPr marL="800100" lvl="1" indent="-342900" defTabSz="609630">
              <a:buFont typeface="Arial" panose="020B0604020202020204" pitchFamily="34" charset="0"/>
              <a:buChar char="•"/>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Great idea to connect with her, may segue with her weight issues/procedures</a:t>
            </a:r>
          </a:p>
          <a:p>
            <a:pPr marL="800100" lvl="1" indent="-342900" defTabSz="609630">
              <a:buFont typeface="Arial" panose="020B0604020202020204" pitchFamily="34" charset="0"/>
              <a:buChar char="•"/>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Communication language barrier can be difficult </a:t>
            </a:r>
          </a:p>
          <a:p>
            <a:pPr marL="800100" lvl="1" indent="-342900" defTabSz="609630">
              <a:buFont typeface="Arial" panose="020B0604020202020204" pitchFamily="34" charset="0"/>
              <a:buChar char="•"/>
              <a:defRPr/>
            </a:pPr>
            <a:r>
              <a:rPr lang="en-US" sz="2000" kern="0" dirty="0">
                <a:solidFill>
                  <a:sysClr val="windowText" lastClr="000000"/>
                </a:solidFill>
                <a:latin typeface="Calibri" panose="020F0502020204030204" pitchFamily="34" charset="0"/>
                <a:cs typeface="Calibri" panose="020F0502020204030204" pitchFamily="34" charset="0"/>
              </a:rPr>
              <a:t>Asking what is most important to her?</a:t>
            </a: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800100" lvl="1" indent="-342900" defTabSz="609630">
              <a:buFont typeface="Arial" panose="020B0604020202020204" pitchFamily="34" charset="0"/>
              <a:buChar char="•"/>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May be a lack of modeling around him for exercising; </a:t>
            </a:r>
            <a:r>
              <a:rPr lang="en-US" sz="2000" kern="0" dirty="0">
                <a:solidFill>
                  <a:sysClr val="windowText" lastClr="000000"/>
                </a:solidFill>
                <a:latin typeface="Calibri" panose="020F0502020204030204" pitchFamily="34" charset="0"/>
                <a:cs typeface="Calibri" panose="020F0502020204030204" pitchFamily="34" charset="0"/>
              </a:rPr>
              <a:t>Cultural differences, with Hispanic families there may be reluctance to exercise. </a:t>
            </a: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Boys of this age group can be expected to start “doing it himself” but they often need more guidance (does he have anyone to exercise with?)</a:t>
            </a:r>
          </a:p>
          <a:p>
            <a:pPr marL="342900" marR="0" lvl="0" indent="-3429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sng"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Speaking with teen</a:t>
            </a:r>
          </a:p>
          <a:p>
            <a:pPr marL="800100" lvl="1" indent="-342900" defTabSz="609630">
              <a:buFont typeface="Arial" panose="020B0604020202020204" pitchFamily="34" charset="0"/>
              <a:buChar char="•"/>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Move towards a lifestyle conversation, rather than weight specifically (talk about mood)</a:t>
            </a:r>
          </a:p>
          <a:p>
            <a:pPr marL="800100" lvl="1" indent="-342900" defTabSz="609630">
              <a:buFont typeface="Arial" panose="020B0604020202020204" pitchFamily="34" charset="0"/>
              <a:buChar char="•"/>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What motivates him? “Taking weight off the table, what makes you feel good?”</a:t>
            </a:r>
          </a:p>
          <a:p>
            <a:pPr marL="800100" lvl="1" indent="-342900" defTabSz="609630">
              <a:buFont typeface="Arial" panose="020B0604020202020204" pitchFamily="34" charset="0"/>
              <a:buChar char="•"/>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To get a “foot in the door” can mean a phone call, telehealth call, connecting informally on any personal level with teen can make it easier for him to open up </a:t>
            </a:r>
          </a:p>
          <a:p>
            <a:pPr marL="342900" marR="0" lvl="0" indent="-3429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sng"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Does the teen feel more protected at his size?</a:t>
            </a: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p>
          <a:p>
            <a:pPr marL="800100" lvl="1" indent="-342900" defTabSz="609630">
              <a:buFont typeface="Arial" panose="020B0604020202020204" pitchFamily="34" charset="0"/>
              <a:buChar char="•"/>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Lack of self esteem?</a:t>
            </a:r>
          </a:p>
          <a:p>
            <a:pPr marL="800100" lvl="1" indent="-342900" defTabSz="609630">
              <a:buFont typeface="Arial" panose="020B0604020202020204" pitchFamily="34" charset="0"/>
              <a:buChar char="•"/>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PHQ score can be a concern </a:t>
            </a:r>
          </a:p>
          <a:p>
            <a:pPr marL="342900" marR="0" lvl="0" indent="-3429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sng"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Role of medication/surgery? </a:t>
            </a:r>
          </a:p>
          <a:p>
            <a:pPr marL="800100" lvl="1" indent="-342900" defTabSz="609630">
              <a:buFont typeface="Arial" panose="020B0604020202020204" pitchFamily="34" charset="0"/>
              <a:buChar char="•"/>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Trying to get medication management </a:t>
            </a:r>
          </a:p>
          <a:p>
            <a:pPr marL="800100" lvl="1" indent="-342900" defTabSz="609630">
              <a:buFont typeface="Arial" panose="020B0604020202020204" pitchFamily="34" charset="0"/>
              <a:buChar char="•"/>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Mom had a tummy tuck; does she see surgery as the solution? Need her perspective </a:t>
            </a:r>
          </a:p>
        </p:txBody>
      </p:sp>
    </p:spTree>
    <p:extLst>
      <p:ext uri="{BB962C8B-B14F-4D97-AF65-F5344CB8AC3E}">
        <p14:creationId xmlns:p14="http://schemas.microsoft.com/office/powerpoint/2010/main" val="3165457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ct val="99977"/>
              <a:buFont typeface="Calibri"/>
              <a:buNone/>
            </a:pPr>
            <a:r>
              <a:rPr lang="en-US" sz="3800" dirty="0">
                <a:solidFill>
                  <a:srgbClr val="006FC0"/>
                </a:solidFill>
                <a:latin typeface="Calibri" panose="020F0502020204030204" pitchFamily="34" charset="0"/>
                <a:ea typeface="Tahoma"/>
                <a:cs typeface="Calibri" panose="020F0502020204030204" pitchFamily="34" charset="0"/>
              </a:rPr>
              <a:t>CME Credits </a:t>
            </a:r>
            <a:br>
              <a:rPr lang="en-US" b="1" dirty="0">
                <a:solidFill>
                  <a:srgbClr val="0070C0"/>
                </a:solidFill>
                <a:latin typeface="Calibri" panose="020F0502020204030204" pitchFamily="34" charset="0"/>
                <a:cs typeface="Calibri" panose="020F0502020204030204" pitchFamily="34" charset="0"/>
              </a:rPr>
            </a:br>
            <a:r>
              <a:rPr lang="en-US" sz="2800" b="1" dirty="0">
                <a:solidFill>
                  <a:srgbClr val="0070C0"/>
                </a:solidFill>
                <a:latin typeface="Calibri" panose="020F0502020204030204" pitchFamily="34" charset="0"/>
                <a:cs typeface="Calibri" panose="020F0502020204030204" pitchFamily="34" charset="0"/>
              </a:rPr>
              <a:t>(currently available for MDs, PAs, </a:t>
            </a:r>
            <a:r>
              <a:rPr lang="en-US" sz="2800" dirty="0">
                <a:solidFill>
                  <a:srgbClr val="0070C0"/>
                </a:solidFill>
                <a:latin typeface="Calibri" panose="020F0502020204030204" pitchFamily="34" charset="0"/>
                <a:cs typeface="Calibri" panose="020F0502020204030204" pitchFamily="34" charset="0"/>
              </a:rPr>
              <a:t>Rx, RNs </a:t>
            </a:r>
            <a:r>
              <a:rPr lang="en-US" sz="2800" b="1" dirty="0">
                <a:solidFill>
                  <a:srgbClr val="0070C0"/>
                </a:solidFill>
                <a:latin typeface="Calibri" panose="020F0502020204030204" pitchFamily="34" charset="0"/>
                <a:cs typeface="Calibri" panose="020F0502020204030204" pitchFamily="34" charset="0"/>
              </a:rPr>
              <a:t>and NPs)</a:t>
            </a:r>
            <a:endParaRPr dirty="0">
              <a:latin typeface="Calibri" panose="020F0502020204030204" pitchFamily="34" charset="0"/>
              <a:cs typeface="Calibri" panose="020F0502020204030204" pitchFamily="34" charset="0"/>
            </a:endParaRPr>
          </a:p>
        </p:txBody>
      </p:sp>
      <p:sp>
        <p:nvSpPr>
          <p:cNvPr id="319" name="Google Shape;319;p19"/>
          <p:cNvSpPr txBox="1">
            <a:spLocks noGrp="1"/>
          </p:cNvSpPr>
          <p:nvPr>
            <p:ph type="sldNum" idx="4294967295"/>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Calibri"/>
              <a:buNone/>
              <a:tabLst/>
              <a:defRPr/>
            </a:pPr>
            <a:fld id="{00000000-1234-1234-1234-123412341234}" type="slidenum">
              <a:rPr kumimoji="0" lang="en-US" sz="18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800"/>
                <a:buFont typeface="Calibri"/>
                <a:buNone/>
                <a:tabLst/>
                <a:defRPr/>
              </a:pPr>
              <a:t>39</a:t>
            </a:fld>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20" name="Google Shape;320;p19"/>
          <p:cNvSpPr txBox="1"/>
          <p:nvPr/>
        </p:nvSpPr>
        <p:spPr>
          <a:xfrm>
            <a:off x="606372" y="1622560"/>
            <a:ext cx="11169991" cy="2308284"/>
          </a:xfrm>
          <a:prstGeom prst="rect">
            <a:avLst/>
          </a:prstGeom>
          <a:noFill/>
          <a:ln>
            <a:noFill/>
          </a:ln>
        </p:spPr>
        <p:txBody>
          <a:bodyPr spcFirstLastPara="1" wrap="square" lIns="91425" tIns="45700" rIns="91425" bIns="45700" anchor="t" anchorCtr="0">
            <a:spAutoFit/>
          </a:bodyPr>
          <a:lstStyle/>
          <a:p>
            <a:pPr marL="457200" marR="0" lvl="0" indent="-457200" algn="l" defTabSz="914400" rtl="0" eaLnBrk="1" fontAlgn="auto" latinLnBrk="0" hangingPunct="1">
              <a:lnSpc>
                <a:spcPct val="100000"/>
              </a:lnSpc>
              <a:spcBef>
                <a:spcPts val="0"/>
              </a:spcBef>
              <a:spcAft>
                <a:spcPts val="0"/>
              </a:spcAft>
              <a:buClrTx/>
              <a:buSzPts val="2400"/>
              <a:buFont typeface="Arial"/>
              <a:buChar char="•"/>
              <a:tabLst/>
              <a:defRPr/>
            </a:pPr>
            <a:r>
              <a:rPr kumimoji="0" lang="en-US" sz="2400" b="0" i="0" u="none" strike="noStrike" kern="1200" cap="none" spc="0" normalizeH="0" baseline="0" noProof="0" dirty="0">
                <a:ln>
                  <a:noFill/>
                </a:ln>
                <a:solidFill>
                  <a:srgbClr val="3A3838">
                    <a:lumMod val="50000"/>
                  </a:srgbClr>
                </a:solidFill>
                <a:effectLst/>
                <a:uLnTx/>
                <a:uFillTx/>
                <a:latin typeface="Calibri"/>
                <a:ea typeface="Calibri"/>
                <a:cs typeface="Calibri"/>
                <a:sym typeface="Calibri"/>
              </a:rPr>
              <a:t>Please provide us your feedback!</a:t>
            </a:r>
            <a:br>
              <a:rPr kumimoji="0" lang="en-US" sz="2400" b="0" i="0" u="none" strike="noStrike" kern="1200" cap="none" spc="0" normalizeH="0" baseline="0" noProof="0" dirty="0">
                <a:ln>
                  <a:noFill/>
                </a:ln>
                <a:solidFill>
                  <a:srgbClr val="3A3838">
                    <a:lumMod val="50000"/>
                  </a:srgbClr>
                </a:solidFill>
                <a:effectLst/>
                <a:uLnTx/>
                <a:uFillTx/>
                <a:latin typeface="Calibri"/>
                <a:ea typeface="Calibri"/>
                <a:cs typeface="Calibri"/>
                <a:sym typeface="Calibri"/>
              </a:rPr>
            </a:br>
            <a:endParaRPr kumimoji="0" lang="en-US" sz="2400" b="0" i="0" u="none" strike="noStrike" kern="1200" cap="none" spc="0" normalizeH="0" baseline="0" noProof="0" dirty="0">
              <a:ln>
                <a:noFill/>
              </a:ln>
              <a:solidFill>
                <a:srgbClr val="3A3838">
                  <a:lumMod val="50000"/>
                </a:srgbClr>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Tx/>
              <a:buSzPts val="2400"/>
              <a:buFont typeface="Arial"/>
              <a:buChar char="•"/>
              <a:tabLst/>
              <a:defRPr/>
            </a:pPr>
            <a:r>
              <a:rPr kumimoji="0" lang="en-US" sz="2400" b="0" i="0" u="none" strike="noStrike" kern="1200" cap="none" spc="0" normalizeH="0" baseline="0" noProof="0" dirty="0">
                <a:ln>
                  <a:noFill/>
                </a:ln>
                <a:solidFill>
                  <a:srgbClr val="3A3838">
                    <a:lumMod val="50000"/>
                  </a:srgbClr>
                </a:solidFill>
                <a:effectLst/>
                <a:uLnTx/>
                <a:uFillTx/>
                <a:latin typeface="Calibri"/>
                <a:ea typeface="Calibri"/>
                <a:cs typeface="Calibri"/>
                <a:sym typeface="Calibri"/>
              </a:rPr>
              <a:t>Evaluation/Credit Request Form: </a:t>
            </a:r>
            <a:r>
              <a:rPr kumimoji="0" lang="en-US" sz="2400" b="0" i="0" u="sng" strike="noStrike" kern="1200" cap="none" spc="0" normalizeH="0" baseline="0" noProof="0" dirty="0">
                <a:ln>
                  <a:noFill/>
                </a:ln>
                <a:solidFill>
                  <a:srgbClr val="3A3838">
                    <a:lumMod val="50000"/>
                  </a:srgbClr>
                </a:solidFill>
                <a:effectLst/>
                <a:uLnTx/>
                <a:uFillTx/>
                <a:latin typeface="Calibri"/>
                <a:ea typeface="Calibri"/>
                <a:cs typeface="Calibri"/>
                <a:sym typeface="Calibri"/>
                <a:hlinkClick r:id="rId3"/>
              </a:rPr>
              <a:t>https://www.surveymonkey.com/r/PediWtMgmtCMEEvaluation</a:t>
            </a:r>
            <a:endParaRPr kumimoji="0" lang="en-US" sz="2400" b="0" i="0" u="sng" strike="noStrike" kern="1200" cap="none" spc="0" normalizeH="0" baseline="0" noProof="0" dirty="0">
              <a:ln>
                <a:noFill/>
              </a:ln>
              <a:solidFill>
                <a:srgbClr val="3A3838">
                  <a:lumMod val="50000"/>
                </a:srgbClr>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Tx/>
              <a:buSzPts val="2400"/>
              <a:buFont typeface="Arial"/>
              <a:buChar char="•"/>
              <a:tabLst/>
              <a:defRPr/>
            </a:pPr>
            <a:endParaRPr kumimoji="0" lang="en-US" sz="2400" b="0" i="0" u="sng" strike="noStrike" kern="1200" cap="none" spc="0" normalizeH="0" baseline="0" noProof="0" dirty="0">
              <a:ln>
                <a:noFill/>
              </a:ln>
              <a:solidFill>
                <a:srgbClr val="3A3838">
                  <a:lumMod val="50000"/>
                </a:srgbClr>
              </a:solidFill>
              <a:effectLst/>
              <a:uLnTx/>
              <a:uFillTx/>
              <a:latin typeface="Calibri"/>
              <a:ea typeface="+mn-ea"/>
              <a:cs typeface="Calibri"/>
              <a:sym typeface="Calibri"/>
            </a:endParaRPr>
          </a:p>
          <a:p>
            <a:pPr marL="457200" marR="0" lvl="0" indent="-457200" algn="l" defTabSz="914400" rtl="0" eaLnBrk="1" fontAlgn="auto" latinLnBrk="0" hangingPunct="1">
              <a:lnSpc>
                <a:spcPct val="100000"/>
              </a:lnSpc>
              <a:spcBef>
                <a:spcPts val="0"/>
              </a:spcBef>
              <a:spcAft>
                <a:spcPts val="0"/>
              </a:spcAft>
              <a:buClrTx/>
              <a:buSzPts val="2400"/>
              <a:buFont typeface="Arial"/>
              <a:buChar char="•"/>
              <a:tabLst/>
              <a:defRPr/>
            </a:pPr>
            <a:r>
              <a:rPr kumimoji="0" lang="en-US" sz="2400" b="0" i="0" u="none" strike="noStrike" kern="1200" cap="none" spc="0" normalizeH="0" baseline="0" noProof="0" dirty="0">
                <a:ln>
                  <a:noFill/>
                </a:ln>
                <a:solidFill>
                  <a:srgbClr val="3A3838">
                    <a:lumMod val="50000"/>
                  </a:srgbClr>
                </a:solidFill>
                <a:effectLst/>
                <a:uLnTx/>
                <a:uFillTx/>
                <a:latin typeface="Calibri"/>
                <a:ea typeface="Calibri"/>
                <a:cs typeface="Calibri"/>
                <a:sym typeface="Calibri"/>
              </a:rPr>
              <a:t>Please request CME credits when filling out the evaluation at the end of the meeting</a:t>
            </a:r>
            <a:endParaRPr kumimoji="0" sz="2400" b="0" i="0" u="none" strike="noStrike" kern="1200" cap="none" spc="0" normalizeH="0" baseline="0" noProof="0" dirty="0">
              <a:ln>
                <a:noFill/>
              </a:ln>
              <a:solidFill>
                <a:srgbClr val="3A3838">
                  <a:lumMod val="50000"/>
                </a:srgbClr>
              </a:solidFill>
              <a:effectLst/>
              <a:uLnTx/>
              <a:uFillTx/>
              <a:latin typeface="Calibri"/>
              <a:ea typeface="Calibri"/>
              <a:cs typeface="Calibri"/>
            </a:endParaRPr>
          </a:p>
        </p:txBody>
      </p:sp>
      <p:sp>
        <p:nvSpPr>
          <p:cNvPr id="321" name="Google Shape;321;p19"/>
          <p:cNvSpPr/>
          <p:nvPr/>
        </p:nvSpPr>
        <p:spPr>
          <a:xfrm>
            <a:off x="838200" y="4398206"/>
            <a:ext cx="11169991" cy="14772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A191A"/>
              </a:buClr>
              <a:buSzPts val="1600"/>
              <a:buFont typeface="Arial"/>
              <a:buNone/>
              <a:tabLst/>
              <a:defRPr/>
            </a:pPr>
            <a:r>
              <a:rPr kumimoji="0" lang="en-US" sz="1800" b="0" i="1" u="none" strike="noStrike" kern="1200" cap="none" spc="0" normalizeH="0" baseline="0" noProof="0" dirty="0">
                <a:ln>
                  <a:noFill/>
                </a:ln>
                <a:solidFill>
                  <a:srgbClr val="1A191A"/>
                </a:solidFill>
                <a:effectLst/>
                <a:uLnTx/>
                <a:uFillTx/>
                <a:latin typeface="Calibri" panose="020F0502020204030204" pitchFamily="34" charset="0"/>
                <a:ea typeface="Arial"/>
                <a:cs typeface="Calibri" panose="020F0502020204030204" pitchFamily="34" charset="0"/>
                <a:sym typeface="Arial"/>
              </a:rPr>
              <a:t>The AAFP has reviewed ‘Advancing Community-Oriented Comprehensive Primary Care Through Improved Care Delivery Design and Community Health,’ and deemed it acceptable for AAFP credit. Term of approval is from 09/15/2022 to 09/15/2023. Physicians should claim only the credit commensurate with the extent of their participation in the activity. </a:t>
            </a:r>
            <a:endParaRPr kumimoji="0" sz="16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1A191A"/>
              </a:buClr>
              <a:buSzPts val="1600"/>
              <a:buFont typeface="Arial"/>
              <a:buNone/>
              <a:tabLst/>
              <a:defRPr/>
            </a:pPr>
            <a:r>
              <a:rPr kumimoji="0" lang="en-US" sz="1800" b="0" i="1" u="none" strike="noStrike" kern="1200" cap="none" spc="0" normalizeH="0" baseline="0" noProof="0" dirty="0">
                <a:ln>
                  <a:noFill/>
                </a:ln>
                <a:solidFill>
                  <a:srgbClr val="1A191A"/>
                </a:solidFill>
                <a:effectLst/>
                <a:uLnTx/>
                <a:uFillTx/>
                <a:latin typeface="Calibri" panose="020F0502020204030204"/>
                <a:ea typeface="+mn-ea"/>
                <a:cs typeface="+mn-cs"/>
                <a:sym typeface="Arial"/>
              </a:rPr>
              <a:t>NPs and RNs can also receive credit through AAFP’s partnership with the American Nurses Credentialing Center (ANCC) and the American Academy of Nurse Practitioners Certification Board (AANPCB).</a:t>
            </a:r>
            <a:endParaRPr kumimoji="0" sz="18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pic>
        <p:nvPicPr>
          <p:cNvPr id="322" name="Google Shape;322;p19" descr="page2image1772256"/>
          <p:cNvPicPr preferRelativeResize="0"/>
          <p:nvPr/>
        </p:nvPicPr>
        <p:blipFill rotWithShape="1">
          <a:blip r:embed="rId4">
            <a:alphaModFix/>
          </a:blip>
          <a:srcRect/>
          <a:stretch/>
        </p:blipFill>
        <p:spPr>
          <a:xfrm>
            <a:off x="406400" y="100331"/>
            <a:ext cx="910377" cy="478333"/>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9905" y="1379844"/>
            <a:ext cx="1916458" cy="1916458"/>
          </a:xfrm>
          <a:prstGeom prst="rect">
            <a:avLst/>
          </a:prstGeom>
        </p:spPr>
      </p:pic>
    </p:spTree>
    <p:extLst>
      <p:ext uri="{BB962C8B-B14F-4D97-AF65-F5344CB8AC3E}">
        <p14:creationId xmlns:p14="http://schemas.microsoft.com/office/powerpoint/2010/main" val="3179126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8"/>
          <p:cNvSpPr txBox="1">
            <a:spLocks noGrp="1"/>
          </p:cNvSpPr>
          <p:nvPr>
            <p:ph type="title"/>
          </p:nvPr>
        </p:nvSpPr>
        <p:spPr>
          <a:prstGeom prst="rect">
            <a:avLst/>
          </a:prstGeom>
          <a:noFill/>
          <a:ln>
            <a:noFill/>
          </a:ln>
        </p:spPr>
        <p:txBody>
          <a:bodyPr spcFirstLastPara="1" vert="horz" wrap="square" lIns="91425" tIns="45700" rIns="91425" bIns="45700" rtlCol="0" anchor="ctr" anchorCtr="0">
            <a:normAutofit/>
          </a:bodyPr>
          <a:lstStyle/>
          <a:p>
            <a:pPr marL="8468">
              <a:lnSpc>
                <a:spcPct val="100000"/>
              </a:lnSpc>
              <a:buClr>
                <a:srgbClr val="000000"/>
              </a:buClr>
              <a:buSzPts val="1400"/>
            </a:pPr>
            <a:r>
              <a:rPr lang="en-US" sz="3400" dirty="0">
                <a:solidFill>
                  <a:srgbClr val="006FC0"/>
                </a:solidFill>
                <a:latin typeface="Tahoma"/>
                <a:ea typeface="Tahoma"/>
                <a:cs typeface="Tahoma"/>
              </a:rPr>
              <a:t>Agenda</a:t>
            </a:r>
            <a:endParaRPr sz="3400" dirty="0">
              <a:solidFill>
                <a:srgbClr val="006FC0"/>
              </a:solidFill>
              <a:latin typeface="Tahoma"/>
              <a:ea typeface="Tahoma"/>
              <a:cs typeface="Tahoma"/>
            </a:endParaRPr>
          </a:p>
        </p:txBody>
      </p:sp>
      <p:graphicFrame>
        <p:nvGraphicFramePr>
          <p:cNvPr id="4" name="Google Shape;313;p18"/>
          <p:cNvGraphicFramePr/>
          <p:nvPr>
            <p:extLst>
              <p:ext uri="{D42A27DB-BD31-4B8C-83A1-F6EECF244321}">
                <p14:modId xmlns:p14="http://schemas.microsoft.com/office/powerpoint/2010/main" val="2623756578"/>
              </p:ext>
            </p:extLst>
          </p:nvPr>
        </p:nvGraphicFramePr>
        <p:xfrm>
          <a:off x="838200" y="1825626"/>
          <a:ext cx="10515600" cy="4088515"/>
        </p:xfrm>
        <a:graphic>
          <a:graphicData uri="http://schemas.openxmlformats.org/drawingml/2006/table">
            <a:tbl>
              <a:tblPr firstRow="1" bandRow="1">
                <a:noFill/>
              </a:tblPr>
              <a:tblGrid>
                <a:gridCol w="2137756">
                  <a:extLst>
                    <a:ext uri="{9D8B030D-6E8A-4147-A177-3AD203B41FA5}">
                      <a16:colId xmlns:a16="http://schemas.microsoft.com/office/drawing/2014/main" val="20000"/>
                    </a:ext>
                  </a:extLst>
                </a:gridCol>
                <a:gridCol w="5037513">
                  <a:extLst>
                    <a:ext uri="{9D8B030D-6E8A-4147-A177-3AD203B41FA5}">
                      <a16:colId xmlns:a16="http://schemas.microsoft.com/office/drawing/2014/main" val="20001"/>
                    </a:ext>
                  </a:extLst>
                </a:gridCol>
                <a:gridCol w="3340331">
                  <a:extLst>
                    <a:ext uri="{9D8B030D-6E8A-4147-A177-3AD203B41FA5}">
                      <a16:colId xmlns:a16="http://schemas.microsoft.com/office/drawing/2014/main" val="20002"/>
                    </a:ext>
                  </a:extLst>
                </a:gridCol>
              </a:tblGrid>
              <a:tr h="567075">
                <a:tc>
                  <a:txBody>
                    <a:bodyPr/>
                    <a:lstStyle/>
                    <a:p>
                      <a:pPr marL="0" marR="0" lvl="0" indent="0" algn="l" rtl="0">
                        <a:spcBef>
                          <a:spcPts val="0"/>
                        </a:spcBef>
                        <a:spcAft>
                          <a:spcPts val="0"/>
                        </a:spcAft>
                        <a:buNone/>
                      </a:pPr>
                      <a:r>
                        <a:rPr lang="en-US" sz="2400"/>
                        <a:t>Time</a:t>
                      </a:r>
                      <a:endParaRPr sz="1600"/>
                    </a:p>
                  </a:txBody>
                  <a:tcPr marL="91450" marR="91450" marT="45725" marB="45725"/>
                </a:tc>
                <a:tc>
                  <a:txBody>
                    <a:bodyPr/>
                    <a:lstStyle/>
                    <a:p>
                      <a:pPr marL="0" marR="0" lvl="0" indent="0" algn="l" rtl="0">
                        <a:spcBef>
                          <a:spcPts val="0"/>
                        </a:spcBef>
                        <a:spcAft>
                          <a:spcPts val="0"/>
                        </a:spcAft>
                        <a:buNone/>
                      </a:pPr>
                      <a:r>
                        <a:rPr lang="en-US" sz="2400"/>
                        <a:t>Topic</a:t>
                      </a:r>
                      <a:endParaRPr sz="1600"/>
                    </a:p>
                  </a:txBody>
                  <a:tcPr marL="91450" marR="91450" marT="45725" marB="45725"/>
                </a:tc>
                <a:tc>
                  <a:txBody>
                    <a:bodyPr/>
                    <a:lstStyle/>
                    <a:p>
                      <a:pPr marL="0" marR="0" lvl="0" indent="0" algn="l" rtl="0">
                        <a:spcBef>
                          <a:spcPts val="0"/>
                        </a:spcBef>
                        <a:spcAft>
                          <a:spcPts val="0"/>
                        </a:spcAft>
                        <a:buNone/>
                      </a:pPr>
                      <a:r>
                        <a:rPr lang="en-US" sz="2400"/>
                        <a:t>Presenter</a:t>
                      </a:r>
                      <a:endParaRPr sz="1600"/>
                    </a:p>
                  </a:txBody>
                  <a:tcPr marL="91450" marR="91450" marT="45725" marB="45725"/>
                </a:tc>
                <a:extLst>
                  <a:ext uri="{0D108BD9-81ED-4DB2-BD59-A6C34878D82A}">
                    <a16:rowId xmlns:a16="http://schemas.microsoft.com/office/drawing/2014/main" val="10000"/>
                  </a:ext>
                </a:extLst>
              </a:tr>
              <a:tr h="587225">
                <a:tc>
                  <a:txBody>
                    <a:bodyPr/>
                    <a:lstStyle/>
                    <a:p>
                      <a:pPr marL="0" marR="0" lvl="0" indent="0" algn="l" rtl="0">
                        <a:spcBef>
                          <a:spcPts val="0"/>
                        </a:spcBef>
                        <a:spcAft>
                          <a:spcPts val="0"/>
                        </a:spcAft>
                        <a:buNone/>
                      </a:pPr>
                      <a:r>
                        <a:rPr lang="en-US" sz="2400" dirty="0">
                          <a:solidFill>
                            <a:schemeClr val="accent6"/>
                          </a:solidFill>
                        </a:rPr>
                        <a:t>7:30 – 7:35 AM</a:t>
                      </a:r>
                      <a:endParaRPr lang="en-US" sz="2400" dirty="0"/>
                    </a:p>
                  </a:txBody>
                  <a:tcPr marL="91450" marR="91450" marT="45725" marB="45725"/>
                </a:tc>
                <a:tc>
                  <a:txBody>
                    <a:bodyPr/>
                    <a:lstStyle/>
                    <a:p>
                      <a:pPr marL="0" marR="0" lvl="0" indent="0" algn="l" rtl="0">
                        <a:spcBef>
                          <a:spcPts val="0"/>
                        </a:spcBef>
                        <a:spcAft>
                          <a:spcPts val="0"/>
                        </a:spcAft>
                        <a:buNone/>
                      </a:pPr>
                      <a:r>
                        <a:rPr lang="en-US" sz="2400" dirty="0">
                          <a:solidFill>
                            <a:schemeClr val="accent6"/>
                          </a:solidFill>
                        </a:rPr>
                        <a:t>Welcome</a:t>
                      </a:r>
                      <a:r>
                        <a:rPr lang="en-US" sz="2400" baseline="0" dirty="0">
                          <a:solidFill>
                            <a:schemeClr val="accent6"/>
                          </a:solidFill>
                        </a:rPr>
                        <a:t> &amp; </a:t>
                      </a:r>
                      <a:r>
                        <a:rPr lang="en-US" sz="2400" dirty="0">
                          <a:solidFill>
                            <a:schemeClr val="accent6"/>
                          </a:solidFill>
                        </a:rPr>
                        <a:t>Introductions</a:t>
                      </a:r>
                      <a:endParaRPr sz="2400" dirty="0">
                        <a:solidFill>
                          <a:schemeClr val="accent6"/>
                        </a:solidFill>
                      </a:endParaRPr>
                    </a:p>
                  </a:txBody>
                  <a:tcPr marL="91450" marR="91450" marT="45725" marB="45725"/>
                </a:tc>
                <a:tc>
                  <a:txBody>
                    <a:bodyPr/>
                    <a:lstStyle/>
                    <a:p>
                      <a:pPr marL="0" marR="0" lvl="0" indent="0" algn="l" rtl="0">
                        <a:spcBef>
                          <a:spcPts val="0"/>
                        </a:spcBef>
                        <a:spcAft>
                          <a:spcPts val="0"/>
                        </a:spcAft>
                        <a:buNone/>
                      </a:pPr>
                      <a:r>
                        <a:rPr lang="en-US" sz="2400" dirty="0">
                          <a:solidFill>
                            <a:schemeClr val="accent6"/>
                          </a:solidFill>
                        </a:rPr>
                        <a:t>Linda &amp; Liz</a:t>
                      </a:r>
                      <a:endParaRPr sz="2400" dirty="0">
                        <a:solidFill>
                          <a:schemeClr val="accent6"/>
                        </a:solidFill>
                      </a:endParaRPr>
                    </a:p>
                  </a:txBody>
                  <a:tcPr marL="91450" marR="91450" marT="45725" marB="45725"/>
                </a:tc>
                <a:extLst>
                  <a:ext uri="{0D108BD9-81ED-4DB2-BD59-A6C34878D82A}">
                    <a16:rowId xmlns:a16="http://schemas.microsoft.com/office/drawing/2014/main" val="3990035576"/>
                  </a:ext>
                </a:extLst>
              </a:tr>
              <a:tr h="822970">
                <a:tc>
                  <a:txBody>
                    <a:bodyPr/>
                    <a:lstStyle/>
                    <a:p>
                      <a:pPr marL="0" marR="0" lvl="0" indent="0" algn="l" rtl="0">
                        <a:spcBef>
                          <a:spcPts val="0"/>
                        </a:spcBef>
                        <a:spcAft>
                          <a:spcPts val="0"/>
                        </a:spcAft>
                        <a:buNone/>
                      </a:pPr>
                      <a:r>
                        <a:rPr lang="en-US" sz="2400" dirty="0">
                          <a:solidFill>
                            <a:schemeClr val="accent6"/>
                          </a:solidFill>
                        </a:rPr>
                        <a:t>7:35 – 8:00 AM</a:t>
                      </a:r>
                      <a:endParaRPr sz="1600" dirty="0"/>
                    </a:p>
                  </a:txBody>
                  <a:tcPr marL="91450" marR="91450" marT="45725" marB="45725"/>
                </a:tc>
                <a:tc>
                  <a:txBody>
                    <a:bodyPr/>
                    <a:lstStyle/>
                    <a:p>
                      <a:pPr marL="0" marR="0" lvl="0" indent="0" algn="l" rtl="0">
                        <a:spcBef>
                          <a:spcPts val="0"/>
                        </a:spcBef>
                        <a:spcAft>
                          <a:spcPts val="0"/>
                        </a:spcAft>
                        <a:buNone/>
                      </a:pPr>
                      <a:r>
                        <a:rPr lang="en-US" sz="2400" dirty="0">
                          <a:solidFill>
                            <a:schemeClr val="accent6"/>
                          </a:solidFill>
                        </a:rPr>
                        <a:t>Didactic: Self-monitoring &amp; Engagement</a:t>
                      </a:r>
                      <a:endParaRPr sz="2400" dirty="0">
                        <a:solidFill>
                          <a:schemeClr val="accent6"/>
                        </a:solidFill>
                      </a:endParaRPr>
                    </a:p>
                  </a:txBody>
                  <a:tcPr marL="91450" marR="91450" marT="45725" marB="45725"/>
                </a:tc>
                <a:tc>
                  <a:txBody>
                    <a:bodyPr/>
                    <a:lstStyle/>
                    <a:p>
                      <a:pPr marL="0" marR="0" lvl="0" indent="0" algn="l" rtl="0">
                        <a:spcBef>
                          <a:spcPts val="0"/>
                        </a:spcBef>
                        <a:spcAft>
                          <a:spcPts val="0"/>
                        </a:spcAft>
                        <a:buNone/>
                      </a:pPr>
                      <a:r>
                        <a:rPr lang="en-US" sz="2400" dirty="0">
                          <a:solidFill>
                            <a:schemeClr val="accent6"/>
                          </a:solidFill>
                        </a:rPr>
                        <a:t>Jenny </a:t>
                      </a:r>
                      <a:r>
                        <a:rPr lang="en-US" sz="2400" dirty="0" err="1">
                          <a:solidFill>
                            <a:schemeClr val="accent6"/>
                          </a:solidFill>
                        </a:rPr>
                        <a:t>Warnick</a:t>
                      </a:r>
                      <a:endParaRPr lang="en-US" sz="2400" dirty="0">
                        <a:solidFill>
                          <a:schemeClr val="accent6"/>
                        </a:solidFill>
                      </a:endParaRPr>
                    </a:p>
                  </a:txBody>
                  <a:tcPr marL="91450" marR="91450" marT="45725" marB="45725"/>
                </a:tc>
                <a:extLst>
                  <a:ext uri="{0D108BD9-81ED-4DB2-BD59-A6C34878D82A}">
                    <a16:rowId xmlns:a16="http://schemas.microsoft.com/office/drawing/2014/main" val="10002"/>
                  </a:ext>
                </a:extLst>
              </a:tr>
              <a:tr h="822970">
                <a:tc>
                  <a:txBody>
                    <a:bodyPr/>
                    <a:lstStyle/>
                    <a:p>
                      <a:pPr marL="0" marR="0" lvl="0" indent="0" algn="l" rtl="0">
                        <a:spcBef>
                          <a:spcPts val="0"/>
                        </a:spcBef>
                        <a:spcAft>
                          <a:spcPts val="0"/>
                        </a:spcAft>
                        <a:buNone/>
                      </a:pPr>
                      <a:r>
                        <a:rPr lang="en-US" sz="2400" dirty="0">
                          <a:solidFill>
                            <a:schemeClr val="accent6"/>
                          </a:solidFill>
                        </a:rPr>
                        <a:t>8:00 - 8:10 AM</a:t>
                      </a:r>
                      <a:endParaRPr sz="1600" dirty="0"/>
                    </a:p>
                  </a:txBody>
                  <a:tcPr marL="91450" marR="91450" marT="45725" marB="45725"/>
                </a:tc>
                <a:tc>
                  <a:txBody>
                    <a:bodyPr/>
                    <a:lstStyle/>
                    <a:p>
                      <a:pPr marL="0" marR="0" lvl="0" indent="0" algn="l" rtl="0">
                        <a:spcBef>
                          <a:spcPts val="0"/>
                        </a:spcBef>
                        <a:spcAft>
                          <a:spcPts val="0"/>
                        </a:spcAft>
                        <a:buNone/>
                      </a:pPr>
                      <a:r>
                        <a:rPr lang="en-US" sz="2400" dirty="0">
                          <a:solidFill>
                            <a:schemeClr val="accent6"/>
                          </a:solidFill>
                        </a:rPr>
                        <a:t>Case Presentation</a:t>
                      </a:r>
                      <a:endParaRPr sz="1600" dirty="0"/>
                    </a:p>
                  </a:txBody>
                  <a:tcPr marL="91450" marR="91450" marT="45725" marB="45725"/>
                </a:tc>
                <a:tc>
                  <a:txBody>
                    <a:bodyPr/>
                    <a:lstStyle/>
                    <a:p>
                      <a:pPr marL="0" marR="0" lvl="0" indent="0" algn="l" rtl="0">
                        <a:spcBef>
                          <a:spcPts val="0"/>
                        </a:spcBef>
                        <a:spcAft>
                          <a:spcPts val="0"/>
                        </a:spcAft>
                        <a:buNone/>
                      </a:pPr>
                      <a:r>
                        <a:rPr lang="en-US" sz="2400" dirty="0">
                          <a:solidFill>
                            <a:schemeClr val="accent6"/>
                          </a:solidFill>
                        </a:rPr>
                        <a:t>Jon Dooley</a:t>
                      </a:r>
                      <a:endParaRPr sz="2400" dirty="0">
                        <a:solidFill>
                          <a:schemeClr val="accent6"/>
                        </a:solidFill>
                      </a:endParaRPr>
                    </a:p>
                  </a:txBody>
                  <a:tcPr marL="91450" marR="91450" marT="45725" marB="45725"/>
                </a:tc>
                <a:extLst>
                  <a:ext uri="{0D108BD9-81ED-4DB2-BD59-A6C34878D82A}">
                    <a16:rowId xmlns:a16="http://schemas.microsoft.com/office/drawing/2014/main" val="10003"/>
                  </a:ext>
                </a:extLst>
              </a:tr>
              <a:tr h="587225">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2400" dirty="0">
                          <a:solidFill>
                            <a:schemeClr val="accent6"/>
                          </a:solidFill>
                        </a:rPr>
                        <a:t>8:10 - 8:25 AM</a:t>
                      </a:r>
                      <a:endParaRPr lang="en-US" sz="1600" dirty="0"/>
                    </a:p>
                    <a:p>
                      <a:pPr marL="0" marR="0" lvl="0" indent="0" algn="l" rtl="0">
                        <a:spcBef>
                          <a:spcPts val="0"/>
                        </a:spcBef>
                        <a:spcAft>
                          <a:spcPts val="0"/>
                        </a:spcAft>
                        <a:buNone/>
                      </a:pPr>
                      <a:endParaRPr sz="1600" dirty="0"/>
                    </a:p>
                  </a:txBody>
                  <a:tcPr marL="91450" marR="91450" marT="45725" marB="45725"/>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2400" dirty="0">
                          <a:solidFill>
                            <a:schemeClr val="accent6"/>
                          </a:solidFill>
                        </a:rPr>
                        <a:t>Discussion</a:t>
                      </a:r>
                      <a:endParaRPr lang="en-US" sz="1600" dirty="0"/>
                    </a:p>
                    <a:p>
                      <a:pPr marL="0" marR="0" lvl="0" indent="0" algn="l" rtl="0">
                        <a:spcBef>
                          <a:spcPts val="0"/>
                        </a:spcBef>
                        <a:spcAft>
                          <a:spcPts val="0"/>
                        </a:spcAft>
                        <a:buNone/>
                      </a:pPr>
                      <a:endParaRPr sz="1600" dirty="0"/>
                    </a:p>
                  </a:txBody>
                  <a:tcPr marL="91450" marR="91450" marT="45725" marB="45725"/>
                </a:tc>
                <a:tc>
                  <a:txBody>
                    <a:bodyPr/>
                    <a:lstStyle/>
                    <a:p>
                      <a:pPr marL="0" marR="0" lvl="0" indent="0" algn="l" rtl="0">
                        <a:spcBef>
                          <a:spcPts val="0"/>
                        </a:spcBef>
                        <a:spcAft>
                          <a:spcPts val="0"/>
                        </a:spcAft>
                        <a:buNone/>
                      </a:pPr>
                      <a:r>
                        <a:rPr lang="en-US" sz="2400" dirty="0">
                          <a:solidFill>
                            <a:schemeClr val="accent6"/>
                          </a:solidFill>
                        </a:rPr>
                        <a:t>All</a:t>
                      </a:r>
                      <a:endParaRPr sz="2400" dirty="0">
                        <a:solidFill>
                          <a:schemeClr val="accent6"/>
                        </a:solidFill>
                      </a:endParaRPr>
                    </a:p>
                  </a:txBody>
                  <a:tcPr marL="91450" marR="91450" marT="45725" marB="45725"/>
                </a:tc>
                <a:extLst>
                  <a:ext uri="{0D108BD9-81ED-4DB2-BD59-A6C34878D82A}">
                    <a16:rowId xmlns:a16="http://schemas.microsoft.com/office/drawing/2014/main" val="3019094216"/>
                  </a:ext>
                </a:extLst>
              </a:tr>
              <a:tr h="587225">
                <a:tc>
                  <a:txBody>
                    <a:bodyPr/>
                    <a:lstStyle/>
                    <a:p>
                      <a:pPr marL="0" marR="0" lvl="0" indent="0" algn="l" rtl="0">
                        <a:spcBef>
                          <a:spcPts val="0"/>
                        </a:spcBef>
                        <a:spcAft>
                          <a:spcPts val="0"/>
                        </a:spcAft>
                        <a:buNone/>
                      </a:pPr>
                      <a:r>
                        <a:rPr lang="en-US" sz="2400" dirty="0">
                          <a:solidFill>
                            <a:schemeClr val="accent6"/>
                          </a:solidFill>
                        </a:rPr>
                        <a:t>8:25 – 8:30 AM</a:t>
                      </a:r>
                      <a:endParaRPr sz="1600" dirty="0"/>
                    </a:p>
                  </a:txBody>
                  <a:tcPr marL="91450" marR="91450" marT="45725" marB="45725"/>
                </a:tc>
                <a:tc>
                  <a:txBody>
                    <a:bodyPr/>
                    <a:lstStyle/>
                    <a:p>
                      <a:pPr marL="0" marR="0" lvl="0" indent="0" algn="l" rtl="0">
                        <a:spcBef>
                          <a:spcPts val="0"/>
                        </a:spcBef>
                        <a:spcAft>
                          <a:spcPts val="0"/>
                        </a:spcAft>
                        <a:buNone/>
                      </a:pPr>
                      <a:r>
                        <a:rPr lang="en-US" sz="2400">
                          <a:solidFill>
                            <a:schemeClr val="accent6"/>
                          </a:solidFill>
                        </a:rPr>
                        <a:t>Wrap up; Evaluation; Announcements</a:t>
                      </a:r>
                      <a:endParaRPr sz="1600"/>
                    </a:p>
                  </a:txBody>
                  <a:tcPr marL="91450" marR="91450" marT="45725" marB="45725"/>
                </a:tc>
                <a:tc>
                  <a:txBody>
                    <a:bodyPr/>
                    <a:lstStyle/>
                    <a:p>
                      <a:pPr marL="0" marR="0" lvl="0" indent="0" algn="l" rtl="0">
                        <a:spcBef>
                          <a:spcPts val="0"/>
                        </a:spcBef>
                        <a:spcAft>
                          <a:spcPts val="0"/>
                        </a:spcAft>
                        <a:buNone/>
                      </a:pPr>
                      <a:r>
                        <a:rPr lang="en-US" sz="2400" dirty="0">
                          <a:solidFill>
                            <a:schemeClr val="accent6"/>
                          </a:solidFill>
                        </a:rPr>
                        <a:t>Linda</a:t>
                      </a:r>
                      <a:endParaRPr sz="2400" dirty="0">
                        <a:solidFill>
                          <a:schemeClr val="accent6"/>
                        </a:solidFill>
                      </a:endParaRPr>
                    </a:p>
                  </a:txBody>
                  <a:tcPr marL="91450" marR="91450" marT="45725" marB="45725"/>
                </a:tc>
                <a:extLst>
                  <a:ext uri="{0D108BD9-81ED-4DB2-BD59-A6C34878D82A}">
                    <a16:rowId xmlns:a16="http://schemas.microsoft.com/office/drawing/2014/main" val="10004"/>
                  </a:ext>
                </a:extLst>
              </a:tr>
            </a:tbl>
          </a:graphicData>
        </a:graphic>
      </p:graphicFrame>
      <p:pic>
        <p:nvPicPr>
          <p:cNvPr id="2" name="Picture 1" descr="page2image1772256">
            <a:extLst>
              <a:ext uri="{FF2B5EF4-FFF2-40B4-BE49-F238E27FC236}">
                <a16:creationId xmlns:a16="http://schemas.microsoft.com/office/drawing/2014/main" id="{48E2D5F1-06CB-6E9C-62EE-E7E0B2DFA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421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1"/>
          <p:cNvSpPr txBox="1">
            <a:spLocks noGrp="1"/>
          </p:cNvSpPr>
          <p:nvPr>
            <p:ph type="title"/>
          </p:nvPr>
        </p:nvSpPr>
        <p:spPr>
          <a:xfrm>
            <a:off x="838199" y="371861"/>
            <a:ext cx="10515601" cy="1049005"/>
          </a:xfrm>
          <a:prstGeom prst="rect">
            <a:avLst/>
          </a:prstGeom>
          <a:noFill/>
          <a:ln>
            <a:noFill/>
          </a:ln>
        </p:spPr>
        <p:txBody>
          <a:bodyPr spcFirstLastPara="1" wrap="square" lIns="91425" tIns="45700" rIns="91425" bIns="45700" anchor="ctr" anchorCtr="0">
            <a:normAutofit/>
          </a:bodyPr>
          <a:lstStyle/>
          <a:p>
            <a:pPr marL="8467">
              <a:lnSpc>
                <a:spcPct val="100000"/>
              </a:lnSpc>
              <a:buClr>
                <a:srgbClr val="000000"/>
              </a:buClr>
              <a:buSzPts val="1400"/>
            </a:pPr>
            <a:r>
              <a:rPr lang="en-US" sz="3734" dirty="0">
                <a:solidFill>
                  <a:srgbClr val="006FC0"/>
                </a:solidFill>
                <a:latin typeface="Calibri" panose="020F0502020204030204" pitchFamily="34" charset="0"/>
                <a:ea typeface="Tahoma"/>
                <a:cs typeface="Calibri" panose="020F0502020204030204" pitchFamily="34" charset="0"/>
              </a:rPr>
              <a:t>Announcements</a:t>
            </a:r>
            <a:endParaRPr sz="3734" dirty="0">
              <a:solidFill>
                <a:srgbClr val="006FC0"/>
              </a:solidFill>
              <a:latin typeface="Calibri" panose="020F0502020204030204" pitchFamily="34" charset="0"/>
              <a:ea typeface="Tahoma"/>
              <a:cs typeface="Calibri" panose="020F0502020204030204" pitchFamily="34" charset="0"/>
            </a:endParaRPr>
          </a:p>
        </p:txBody>
      </p:sp>
      <p:sp>
        <p:nvSpPr>
          <p:cNvPr id="533" name="Google Shape;533;p41"/>
          <p:cNvSpPr txBox="1">
            <a:spLocks noGrp="1"/>
          </p:cNvSpPr>
          <p:nvPr>
            <p:ph idx="1"/>
          </p:nvPr>
        </p:nvSpPr>
        <p:spPr>
          <a:xfrm>
            <a:off x="838199" y="1505496"/>
            <a:ext cx="10515601" cy="1140498"/>
          </a:xfrm>
          <a:prstGeom prst="rect">
            <a:avLst/>
          </a:prstGeom>
          <a:noFill/>
          <a:ln>
            <a:noFill/>
          </a:ln>
        </p:spPr>
        <p:txBody>
          <a:bodyPr spcFirstLastPara="1" wrap="square" lIns="91425" tIns="45700" rIns="91425" bIns="45700" anchor="t" anchorCtr="0">
            <a:normAutofit lnSpcReduction="10000"/>
          </a:bodyPr>
          <a:lstStyle/>
          <a:p>
            <a:pPr marL="128584" lvl="1" indent="0">
              <a:lnSpc>
                <a:spcPct val="100000"/>
              </a:lnSpc>
              <a:spcBef>
                <a:spcPts val="0"/>
              </a:spcBef>
              <a:buSzPts val="3200"/>
              <a:buNone/>
            </a:pPr>
            <a:r>
              <a:rPr lang="en-US" sz="3599" b="1" dirty="0">
                <a:solidFill>
                  <a:schemeClr val="accent6"/>
                </a:solidFill>
              </a:rPr>
              <a:t>Next Session: </a:t>
            </a:r>
            <a:r>
              <a:rPr lang="en-US" sz="3599" dirty="0">
                <a:solidFill>
                  <a:schemeClr val="accent6"/>
                </a:solidFill>
              </a:rPr>
              <a:t>Thursday July 20</a:t>
            </a:r>
            <a:r>
              <a:rPr lang="en-US" sz="3599" baseline="30000" dirty="0">
                <a:solidFill>
                  <a:schemeClr val="accent6"/>
                </a:solidFill>
              </a:rPr>
              <a:t>th</a:t>
            </a:r>
            <a:r>
              <a:rPr lang="en-US" sz="3599" dirty="0">
                <a:solidFill>
                  <a:schemeClr val="accent6"/>
                </a:solidFill>
              </a:rPr>
              <a:t>, 7:30-8:30am</a:t>
            </a:r>
            <a:endParaRPr lang="en-US" sz="3599" b="1" dirty="0">
              <a:solidFill>
                <a:schemeClr val="accent6"/>
              </a:solidFill>
            </a:endParaRPr>
          </a:p>
          <a:p>
            <a:pPr marL="128584" lvl="1" indent="0">
              <a:lnSpc>
                <a:spcPct val="100000"/>
              </a:lnSpc>
              <a:spcBef>
                <a:spcPts val="0"/>
              </a:spcBef>
              <a:buSzPts val="3200"/>
              <a:buNone/>
            </a:pPr>
            <a:r>
              <a:rPr lang="en-US" sz="3599" b="1" dirty="0">
                <a:solidFill>
                  <a:schemeClr val="accent6"/>
                </a:solidFill>
              </a:rPr>
              <a:t>Topic: </a:t>
            </a:r>
            <a:r>
              <a:rPr lang="en-US" sz="3599" dirty="0">
                <a:solidFill>
                  <a:schemeClr val="accent6"/>
                </a:solidFill>
              </a:rPr>
              <a:t>Practice Sharing </a:t>
            </a:r>
            <a:endParaRPr lang="en-US" sz="3599" dirty="0">
              <a:solidFill>
                <a:schemeClr val="accent6">
                  <a:lumMod val="50000"/>
                </a:schemeClr>
              </a:solidFill>
            </a:endParaRPr>
          </a:p>
        </p:txBody>
      </p:sp>
      <p:pic>
        <p:nvPicPr>
          <p:cNvPr id="4" name="Google Shape;322;p19" descr="page2image1772256"/>
          <p:cNvPicPr preferRelativeResize="0"/>
          <p:nvPr/>
        </p:nvPicPr>
        <p:blipFill rotWithShape="1">
          <a:blip r:embed="rId3">
            <a:alphaModFix/>
          </a:blip>
          <a:srcRect/>
          <a:stretch/>
        </p:blipFill>
        <p:spPr>
          <a:xfrm>
            <a:off x="406401" y="100332"/>
            <a:ext cx="910377" cy="478333"/>
          </a:xfrm>
          <a:prstGeom prst="rect">
            <a:avLst/>
          </a:prstGeom>
          <a:noFill/>
          <a:ln>
            <a:noFill/>
          </a:ln>
        </p:spPr>
      </p:pic>
      <p:grpSp>
        <p:nvGrpSpPr>
          <p:cNvPr id="5" name="Group 4">
            <a:extLst>
              <a:ext uri="{FF2B5EF4-FFF2-40B4-BE49-F238E27FC236}">
                <a16:creationId xmlns:a16="http://schemas.microsoft.com/office/drawing/2014/main" id="{529456CE-CE80-0CAA-17A7-4A5B65FA211C}"/>
              </a:ext>
            </a:extLst>
          </p:cNvPr>
          <p:cNvGrpSpPr/>
          <p:nvPr/>
        </p:nvGrpSpPr>
        <p:grpSpPr>
          <a:xfrm>
            <a:off x="3992880" y="2946709"/>
            <a:ext cx="5394960" cy="3123932"/>
            <a:chOff x="3312641" y="2514564"/>
            <a:chExt cx="4823075" cy="3123932"/>
          </a:xfrm>
        </p:grpSpPr>
        <p:sp>
          <p:nvSpPr>
            <p:cNvPr id="2" name="TextBox 1">
              <a:extLst>
                <a:ext uri="{FF2B5EF4-FFF2-40B4-BE49-F238E27FC236}">
                  <a16:creationId xmlns:a16="http://schemas.microsoft.com/office/drawing/2014/main" id="{8512E16E-8A3F-66FB-FB03-F52BAE5F2C51}"/>
                </a:ext>
              </a:extLst>
            </p:cNvPr>
            <p:cNvSpPr txBox="1"/>
            <p:nvPr/>
          </p:nvSpPr>
          <p:spPr>
            <a:xfrm>
              <a:off x="3312641" y="2514564"/>
              <a:ext cx="3694124" cy="3123932"/>
            </a:xfrm>
            <a:prstGeom prst="rect">
              <a:avLst/>
            </a:prstGeom>
            <a:noFill/>
          </p:spPr>
          <p:txBody>
            <a:bodyPr wrap="square" rtlCol="0">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070C0"/>
                  </a:solidFill>
                  <a:effectLst/>
                  <a:uLnTx/>
                  <a:uFillTx/>
                  <a:latin typeface="Tahoma" panose="020B0604030504040204" pitchFamily="34" charset="0"/>
                  <a:ea typeface="+mn-ea"/>
                  <a:cs typeface="+mn-cs"/>
                </a:rPr>
                <a:t>Practice Presentations</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100" b="1" i="0" u="sng" strike="noStrike" kern="1200" cap="none" spc="0" normalizeH="0" baseline="0" noProof="0" dirty="0">
                <a:ln>
                  <a:noFill/>
                </a:ln>
                <a:solidFill>
                  <a:srgbClr val="0070C0"/>
                </a:solidFill>
                <a:effectLst/>
                <a:uLnTx/>
                <a:uFillTx/>
                <a:latin typeface="Tahoma" panose="020B0604030504040204" pitchFamily="34"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070C0"/>
                  </a:solidFill>
                  <a:effectLst/>
                  <a:uLnTx/>
                  <a:uFillTx/>
                  <a:latin typeface="Tahoma" panose="020B0604030504040204" pitchFamily="34" charset="0"/>
                  <a:ea typeface="+mn-ea"/>
                  <a:cs typeface="+mn-cs"/>
                </a:rPr>
                <a:t>July</a:t>
              </a:r>
            </a:p>
            <a:p>
              <a:pPr marL="342900" marR="0" lvl="0" indent="-3429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70C0"/>
                  </a:solidFill>
                  <a:effectLst/>
                  <a:uLnTx/>
                  <a:uFillTx/>
                  <a:latin typeface="Tahoma" panose="020B0604030504040204" pitchFamily="34" charset="0"/>
                  <a:ea typeface="+mn-ea"/>
                  <a:cs typeface="+mn-cs"/>
                </a:rPr>
                <a:t>Atlantic</a:t>
              </a: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mn-ea"/>
                <a:cs typeface="+mn-cs"/>
              </a:endParaRPr>
            </a:p>
            <a:p>
              <a:pPr marL="342900" marR="0" lvl="0" indent="-3429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070C0"/>
                  </a:solidFill>
                  <a:effectLst/>
                  <a:uLnTx/>
                  <a:uFillTx/>
                  <a:latin typeface="Tahoma" panose="020B0604030504040204" pitchFamily="34" charset="0"/>
                  <a:ea typeface="+mn-ea"/>
                  <a:cs typeface="+mn-cs"/>
                </a:rPr>
                <a:t>TriCounty</a:t>
              </a:r>
              <a:r>
                <a:rPr kumimoji="0" lang="en-US" sz="2400" b="0" i="0" u="none" strike="noStrike" kern="1200" cap="none" spc="0" normalizeH="0" baseline="0" noProof="0" dirty="0">
                  <a:ln>
                    <a:noFill/>
                  </a:ln>
                  <a:solidFill>
                    <a:srgbClr val="0070C0"/>
                  </a:solidFill>
                  <a:effectLst/>
                  <a:uLnTx/>
                  <a:uFillTx/>
                  <a:latin typeface="Tahoma" panose="020B0604030504040204" pitchFamily="34" charset="0"/>
                  <a:ea typeface="+mn-ea"/>
                  <a:cs typeface="+mn-cs"/>
                </a:rPr>
                <a:t> </a:t>
              </a:r>
            </a:p>
            <a:p>
              <a:pPr marL="342900" marR="0" lvl="0" indent="-3429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70C0"/>
                  </a:solidFill>
                  <a:latin typeface="Tahoma" panose="020B0604030504040204" pitchFamily="34" charset="0"/>
                </a:rPr>
                <a:t>SJHC</a:t>
              </a:r>
            </a:p>
            <a:p>
              <a:pPr marL="342900" marR="0" lvl="0" indent="-3429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70C0"/>
                  </a:solidFill>
                  <a:effectLst/>
                  <a:uLnTx/>
                  <a:uFillTx/>
                  <a:latin typeface="Tahoma" panose="020B0604030504040204" pitchFamily="34" charset="0"/>
                  <a:ea typeface="+mn-ea"/>
                  <a:cs typeface="+mn-cs"/>
                </a:rPr>
                <a:t>Westerly</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C0214A1-FC86-5035-E9D0-57574A4553AE}"/>
                </a:ext>
              </a:extLst>
            </p:cNvPr>
            <p:cNvSpPr txBox="1"/>
            <p:nvPr/>
          </p:nvSpPr>
          <p:spPr>
            <a:xfrm>
              <a:off x="5227624" y="3070337"/>
              <a:ext cx="2908092" cy="1569660"/>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070C0"/>
                  </a:solidFill>
                  <a:effectLst/>
                  <a:uLnTx/>
                  <a:uFillTx/>
                  <a:latin typeface="Tahoma" panose="020B0604030504040204" pitchFamily="34" charset="0"/>
                  <a:ea typeface="+mn-ea"/>
                  <a:cs typeface="+mn-cs"/>
                </a:rPr>
                <a:t>August</a:t>
              </a:r>
            </a:p>
            <a:p>
              <a:pPr marL="342900" marR="0" lvl="0" indent="-3429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70C0"/>
                  </a:solidFill>
                  <a:effectLst/>
                  <a:uLnTx/>
                  <a:uFillTx/>
                  <a:latin typeface="Tahoma" panose="020B0604030504040204" pitchFamily="34" charset="0"/>
                  <a:ea typeface="+mn-ea"/>
                  <a:cs typeface="+mn-cs"/>
                </a:rPr>
                <a:t>Santiago </a:t>
              </a: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mn-ea"/>
                <a:cs typeface="+mn-cs"/>
              </a:endParaRPr>
            </a:p>
            <a:p>
              <a:pPr marL="342900" marR="0" lvl="0" indent="-3429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70C0"/>
                  </a:solidFill>
                  <a:effectLst/>
                  <a:uLnTx/>
                  <a:uFillTx/>
                  <a:latin typeface="Tahoma" panose="020B0604030504040204" pitchFamily="34" charset="0"/>
                  <a:ea typeface="+mn-ea"/>
                  <a:cs typeface="+mn-cs"/>
                </a:rPr>
                <a:t>Waterman</a:t>
              </a:r>
            </a:p>
            <a:p>
              <a:pPr marL="342900" marR="0" lvl="0" indent="-3429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70C0"/>
                  </a:solidFill>
                  <a:latin typeface="Tahoma" panose="020B0604030504040204" pitchFamily="34" charset="0"/>
                </a:rPr>
                <a:t>Anchor</a:t>
              </a:r>
              <a:endParaRPr kumimoji="0" lang="en-US" sz="2400" b="1" i="0" u="none" strike="noStrike" kern="1200" cap="none" spc="0" normalizeH="0" baseline="0" noProof="0" dirty="0">
                <a:ln>
                  <a:noFill/>
                </a:ln>
                <a:solidFill>
                  <a:srgbClr val="3A3838">
                    <a:lumMod val="50000"/>
                  </a:srgb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76252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pic>
        <p:nvPicPr>
          <p:cNvPr id="538" name="Google Shape;538;p42" descr="page2image1772256"/>
          <p:cNvPicPr preferRelativeResize="0"/>
          <p:nvPr/>
        </p:nvPicPr>
        <p:blipFill rotWithShape="1">
          <a:blip r:embed="rId3">
            <a:alphaModFix/>
          </a:blip>
          <a:srcRect/>
          <a:stretch/>
        </p:blipFill>
        <p:spPr>
          <a:xfrm>
            <a:off x="406400" y="100331"/>
            <a:ext cx="910377" cy="478333"/>
          </a:xfrm>
          <a:prstGeom prst="rect">
            <a:avLst/>
          </a:prstGeom>
          <a:noFill/>
          <a:ln>
            <a:noFill/>
          </a:ln>
        </p:spPr>
      </p:pic>
      <p:pic>
        <p:nvPicPr>
          <p:cNvPr id="539" name="Google Shape;539;p42" descr="DEW: My First Blog Award - LIEBSTER"/>
          <p:cNvPicPr preferRelativeResize="0"/>
          <p:nvPr/>
        </p:nvPicPr>
        <p:blipFill rotWithShape="1">
          <a:blip r:embed="rId4">
            <a:alphaModFix/>
          </a:blip>
          <a:srcRect/>
          <a:stretch/>
        </p:blipFill>
        <p:spPr>
          <a:xfrm>
            <a:off x="2496184" y="713983"/>
            <a:ext cx="7198961" cy="5560916"/>
          </a:xfrm>
          <a:prstGeom prst="rect">
            <a:avLst/>
          </a:prstGeom>
          <a:noFill/>
          <a:ln>
            <a:noFill/>
          </a:ln>
        </p:spPr>
      </p:pic>
    </p:spTree>
    <p:extLst>
      <p:ext uri="{BB962C8B-B14F-4D97-AF65-F5344CB8AC3E}">
        <p14:creationId xmlns:p14="http://schemas.microsoft.com/office/powerpoint/2010/main" val="3953769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endParaRPr sz="1200"/>
          </a:p>
        </p:txBody>
      </p:sp>
      <p:sp>
        <p:nvSpPr>
          <p:cNvPr id="6" name="object 6"/>
          <p:cNvSpPr txBox="1">
            <a:spLocks noGrp="1"/>
          </p:cNvSpPr>
          <p:nvPr>
            <p:ph type="title"/>
          </p:nvPr>
        </p:nvSpPr>
        <p:spPr>
          <a:xfrm>
            <a:off x="558800" y="641603"/>
            <a:ext cx="7010401" cy="685358"/>
          </a:xfrm>
          <a:prstGeom prst="rect">
            <a:avLst/>
          </a:prstGeom>
        </p:spPr>
        <p:txBody>
          <a:bodyPr vert="horz" wrap="square" lIns="0" tIns="8043" rIns="0" bIns="0" rtlCol="0" anchor="ctr">
            <a:spAutoFit/>
          </a:bodyPr>
          <a:lstStyle/>
          <a:p>
            <a:pPr marL="8467">
              <a:lnSpc>
                <a:spcPct val="100000"/>
              </a:lnSpc>
              <a:spcBef>
                <a:spcPts val="63"/>
              </a:spcBef>
            </a:pPr>
            <a:r>
              <a:rPr lang="en-US" spc="-153" dirty="0"/>
              <a:t>Today’s Faculty</a:t>
            </a:r>
            <a:endParaRPr spc="-193" dirty="0"/>
          </a:p>
        </p:txBody>
      </p:sp>
      <p:sp>
        <p:nvSpPr>
          <p:cNvPr id="2" name="Text Placeholder 1"/>
          <p:cNvSpPr>
            <a:spLocks noGrp="1"/>
          </p:cNvSpPr>
          <p:nvPr>
            <p:ph idx="1"/>
          </p:nvPr>
        </p:nvSpPr>
        <p:spPr>
          <a:xfrm>
            <a:off x="558800" y="1604906"/>
            <a:ext cx="11296869" cy="4611487"/>
          </a:xfrm>
        </p:spPr>
        <p:txBody>
          <a:bodyPr>
            <a:normAutofit fontScale="85000" lnSpcReduction="10000"/>
          </a:bodyPr>
          <a:lstStyle/>
          <a:p>
            <a:pPr marL="0" indent="0">
              <a:lnSpc>
                <a:spcPct val="120000"/>
              </a:lnSpc>
              <a:buNone/>
            </a:pPr>
            <a:r>
              <a:rPr lang="en-US" sz="2400" kern="0" dirty="0">
                <a:effectLst/>
                <a:latin typeface="Calibri" panose="020F0502020204030204" pitchFamily="34" charset="0"/>
                <a:ea typeface="Calibri" panose="020F0502020204030204" pitchFamily="34" charset="0"/>
                <a:cs typeface="Times New Roman" panose="02020603050405020304" pitchFamily="18" charset="0"/>
              </a:rPr>
              <a:t>Jennifer Warnick, PhD, is an Assistant Professor (Research) of Psychiatry and Human Behavior at the Alpert Medical School of Brown University and a Research Scientist at the Weight Control and Diabetes Research Center at The Miriam Hospital. Dr. Warnick earned her PhD in pediatric clinical psychology from the University of Florida in 2020. Her research interests focus on improving the health and wellbeing of youth. Her works focuses on youth who have diabetes, disordered eating behaviors, and weight concerns. Dr. Warnick is particularly driven to help youth improve their self-concept while addressing their health-related risks. Regarding her current projects, she was the PI of a Bray Fellowship Award from Brown Medical School in which she was able to adapt an evidence-based weight management intervention for adolescents with type 1 diabetes. She is currently the PI of a NIDDK-funded K23 Career Development Award, where she will test the preliminary effects of that intervention. Dr. Warnick is also a Co-I on a JDRF-funded trial testing the efficacy of an ACT-based intervention to treat persons with comorbid diabetes and eating disorders. Dr. </a:t>
            </a:r>
            <a:r>
              <a:rPr lang="en-US" sz="2400" kern="0" dirty="0" err="1">
                <a:effectLst/>
                <a:latin typeface="Calibri" panose="020F0502020204030204" pitchFamily="34" charset="0"/>
                <a:ea typeface="Calibri" panose="020F0502020204030204" pitchFamily="34" charset="0"/>
                <a:cs typeface="Times New Roman" panose="02020603050405020304" pitchFamily="18" charset="0"/>
              </a:rPr>
              <a:t>Warnick's</a:t>
            </a:r>
            <a:r>
              <a:rPr lang="en-US" sz="2400" kern="0" dirty="0">
                <a:effectLst/>
                <a:latin typeface="Calibri" panose="020F0502020204030204" pitchFamily="34" charset="0"/>
                <a:ea typeface="Calibri" panose="020F0502020204030204" pitchFamily="34" charset="0"/>
                <a:cs typeface="Times New Roman" panose="02020603050405020304" pitchFamily="18" charset="0"/>
              </a:rPr>
              <a:t> long-term goals are to continue developing and disseminating evidence-based treatments to youth to reduce their risk for cardiovascular disease and eating disorders.</a:t>
            </a:r>
            <a:endParaRPr lang="en-US" sz="3600" dirty="0"/>
          </a:p>
        </p:txBody>
      </p:sp>
      <p:pic>
        <p:nvPicPr>
          <p:cNvPr id="9"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36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9"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defTabSz="609660">
              <a:defRPr/>
            </a:pPr>
            <a:endParaRPr sz="1200" kern="0">
              <a:solidFill>
                <a:sysClr val="windowText" lastClr="000000"/>
              </a:solidFill>
              <a:latin typeface="Calibri"/>
            </a:endParaRPr>
          </a:p>
        </p:txBody>
      </p:sp>
      <p:sp>
        <p:nvSpPr>
          <p:cNvPr id="6" name="object 6"/>
          <p:cNvSpPr txBox="1">
            <a:spLocks noGrp="1"/>
          </p:cNvSpPr>
          <p:nvPr>
            <p:ph type="title"/>
          </p:nvPr>
        </p:nvSpPr>
        <p:spPr>
          <a:xfrm>
            <a:off x="576218" y="676368"/>
            <a:ext cx="6072293" cy="617519"/>
          </a:xfrm>
          <a:prstGeom prst="rect">
            <a:avLst/>
          </a:prstGeom>
        </p:spPr>
        <p:txBody>
          <a:bodyPr vert="horz" wrap="square" lIns="0" tIns="8043" rIns="0" bIns="0" rtlCol="0" anchor="ctr">
            <a:spAutoFit/>
          </a:bodyPr>
          <a:lstStyle/>
          <a:p>
            <a:pPr marL="8468">
              <a:spcBef>
                <a:spcPts val="63"/>
              </a:spcBef>
            </a:pPr>
            <a:r>
              <a:rPr lang="en-US" sz="4400" spc="-153" dirty="0">
                <a:latin typeface="Calibri" panose="020F0502020204030204" pitchFamily="34" charset="0"/>
                <a:cs typeface="Calibri" panose="020F0502020204030204" pitchFamily="34" charset="0"/>
              </a:rPr>
              <a:t>Disclosures</a:t>
            </a:r>
            <a:endParaRPr sz="4400" spc="-193" dirty="0">
              <a:latin typeface="Calibri" panose="020F0502020204030204" pitchFamily="34" charset="0"/>
              <a:cs typeface="Calibri" panose="020F0502020204030204" pitchFamily="34" charset="0"/>
            </a:endParaRPr>
          </a:p>
        </p:txBody>
      </p:sp>
      <p:sp>
        <p:nvSpPr>
          <p:cNvPr id="2" name="Text Placeholder 1"/>
          <p:cNvSpPr>
            <a:spLocks noGrp="1"/>
          </p:cNvSpPr>
          <p:nvPr>
            <p:ph idx="1"/>
          </p:nvPr>
        </p:nvSpPr>
        <p:spPr>
          <a:xfrm>
            <a:off x="1104052" y="1835370"/>
            <a:ext cx="9995021" cy="3077766"/>
          </a:xfrm>
        </p:spPr>
        <p:txBody>
          <a:bodyPr/>
          <a:lstStyle/>
          <a:p>
            <a:pPr marL="114306" indent="0">
              <a:buNone/>
            </a:pPr>
            <a:r>
              <a:rPr lang="en-US" sz="2400" dirty="0">
                <a:solidFill>
                  <a:schemeClr val="accent6">
                    <a:lumMod val="50000"/>
                  </a:schemeClr>
                </a:solidFill>
                <a:latin typeface="Calibri" panose="020F0502020204030204" pitchFamily="34" charset="0"/>
                <a:cs typeface="Calibri" panose="020F0502020204030204" pitchFamily="34" charset="0"/>
              </a:rPr>
              <a:t>Session presenters have no financial relationships with a commercial entity producing healthcare-related products used on or by patients.</a:t>
            </a:r>
            <a:br>
              <a:rPr lang="en-US" sz="2400" dirty="0">
                <a:solidFill>
                  <a:schemeClr val="accent6">
                    <a:lumMod val="50000"/>
                  </a:schemeClr>
                </a:solidFill>
                <a:latin typeface="Calibri" panose="020F0502020204030204" pitchFamily="34" charset="0"/>
                <a:cs typeface="Calibri" panose="020F0502020204030204" pitchFamily="34" charset="0"/>
              </a:rPr>
            </a:br>
            <a:br>
              <a:rPr lang="en-US" sz="2400" dirty="0">
                <a:solidFill>
                  <a:schemeClr val="accent6">
                    <a:lumMod val="50000"/>
                  </a:schemeClr>
                </a:solidFill>
                <a:latin typeface="Calibri" panose="020F0502020204030204" pitchFamily="34" charset="0"/>
                <a:cs typeface="Calibri" panose="020F0502020204030204" pitchFamily="34" charset="0"/>
              </a:rPr>
            </a:br>
            <a:r>
              <a:rPr lang="en-US" sz="2400" dirty="0">
                <a:solidFill>
                  <a:schemeClr val="accent6">
                    <a:lumMod val="50000"/>
                  </a:schemeClr>
                </a:solidFill>
                <a:latin typeface="Calibri" panose="020F0502020204030204" pitchFamily="34" charset="0"/>
                <a:cs typeface="Calibri" panose="020F0502020204030204" pitchFamily="34" charset="0"/>
              </a:rPr>
              <a:t>If CME credits are offered, all relevant financial relationships of those on the session planning committee have been disclosed and, if necessary, mitigated.</a:t>
            </a:r>
          </a:p>
          <a:p>
            <a:endParaRPr lang="en-US" sz="3200" dirty="0">
              <a:solidFill>
                <a:schemeClr val="accent6">
                  <a:lumMod val="50000"/>
                </a:schemeClr>
              </a:solidFill>
            </a:endParaRPr>
          </a:p>
        </p:txBody>
      </p:sp>
      <p:pic>
        <p:nvPicPr>
          <p:cNvPr id="9"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100332"/>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00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685"/>
            <a:ext cx="10515601" cy="847482"/>
          </a:xfrm>
        </p:spPr>
        <p:txBody>
          <a:bodyPr/>
          <a:lstStyle/>
          <a:p>
            <a:r>
              <a:rPr lang="en-US" dirty="0"/>
              <a:t>Learning Objectives</a:t>
            </a:r>
          </a:p>
        </p:txBody>
      </p:sp>
      <p:sp>
        <p:nvSpPr>
          <p:cNvPr id="3" name="Text Placeholder 2"/>
          <p:cNvSpPr>
            <a:spLocks noGrp="1"/>
          </p:cNvSpPr>
          <p:nvPr>
            <p:ph idx="1"/>
          </p:nvPr>
        </p:nvSpPr>
        <p:spPr/>
        <p:txBody>
          <a:bodyPr/>
          <a:lstStyle/>
          <a:p>
            <a:r>
              <a:rPr lang="en-US" dirty="0"/>
              <a:t>Understand the pros and cons of self-monitoring for weight change</a:t>
            </a:r>
          </a:p>
          <a:p>
            <a:r>
              <a:rPr lang="en-US" dirty="0"/>
              <a:t>Describe various forms of developmentally appropriate self-monitoring strategies specific to obesity</a:t>
            </a:r>
          </a:p>
          <a:p>
            <a:r>
              <a:rPr lang="en-US" dirty="0"/>
              <a:t>Explain the various stages of patient engagement throughout obesity assessment and treatment</a:t>
            </a:r>
          </a:p>
          <a:p>
            <a:r>
              <a:rPr lang="en-US" dirty="0"/>
              <a:t>Develop strategies for increasing patient and family engagement in obesity treatment</a:t>
            </a:r>
          </a:p>
        </p:txBody>
      </p:sp>
      <p:pic>
        <p:nvPicPr>
          <p:cNvPr id="4"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29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endParaRPr sz="1200"/>
          </a:p>
        </p:txBody>
      </p:sp>
      <p:sp>
        <p:nvSpPr>
          <p:cNvPr id="6" name="object 6"/>
          <p:cNvSpPr txBox="1">
            <a:spLocks noGrp="1"/>
          </p:cNvSpPr>
          <p:nvPr>
            <p:ph type="title"/>
          </p:nvPr>
        </p:nvSpPr>
        <p:spPr>
          <a:xfrm>
            <a:off x="663303" y="662087"/>
            <a:ext cx="7010401" cy="685358"/>
          </a:xfrm>
          <a:prstGeom prst="rect">
            <a:avLst/>
          </a:prstGeom>
        </p:spPr>
        <p:txBody>
          <a:bodyPr vert="horz" wrap="square" lIns="0" tIns="8043" rIns="0" bIns="0" rtlCol="0" anchor="ctr">
            <a:spAutoFit/>
          </a:bodyPr>
          <a:lstStyle/>
          <a:p>
            <a:pPr marL="8467">
              <a:lnSpc>
                <a:spcPct val="100000"/>
              </a:lnSpc>
              <a:spcBef>
                <a:spcPts val="63"/>
              </a:spcBef>
            </a:pPr>
            <a:r>
              <a:rPr lang="en-US" spc="-153" dirty="0"/>
              <a:t>Self-Monitoring 101</a:t>
            </a:r>
            <a:endParaRPr spc="-193" dirty="0"/>
          </a:p>
        </p:txBody>
      </p:sp>
      <p:sp>
        <p:nvSpPr>
          <p:cNvPr id="2" name="Text Placeholder 1"/>
          <p:cNvSpPr>
            <a:spLocks noGrp="1"/>
          </p:cNvSpPr>
          <p:nvPr>
            <p:ph idx="1"/>
          </p:nvPr>
        </p:nvSpPr>
        <p:spPr/>
        <p:txBody>
          <a:bodyPr/>
          <a:lstStyle/>
          <a:p>
            <a:pPr marL="0" indent="0">
              <a:buNone/>
            </a:pPr>
            <a:r>
              <a:rPr lang="en-US" dirty="0"/>
              <a:t>What is self-monitoring?</a:t>
            </a:r>
          </a:p>
          <a:p>
            <a:r>
              <a:rPr lang="en-US" dirty="0"/>
              <a:t>Systematic observation and recording of target behaviors</a:t>
            </a:r>
          </a:p>
          <a:p>
            <a:endParaRPr lang="en-US" dirty="0"/>
          </a:p>
          <a:p>
            <a:pPr marL="0" indent="0">
              <a:buNone/>
            </a:pPr>
            <a:r>
              <a:rPr lang="en-US" dirty="0"/>
              <a:t>What behaviors are useful to self-monitor for pediatric obesity?</a:t>
            </a:r>
          </a:p>
          <a:p>
            <a:pPr lvl="1"/>
            <a:r>
              <a:rPr lang="en-US" dirty="0"/>
              <a:t>Dietary consumption</a:t>
            </a:r>
          </a:p>
          <a:p>
            <a:pPr lvl="1"/>
            <a:r>
              <a:rPr lang="en-US" dirty="0"/>
              <a:t>Physical activity engagement</a:t>
            </a:r>
          </a:p>
          <a:p>
            <a:pPr lvl="1"/>
            <a:r>
              <a:rPr lang="en-US" dirty="0"/>
              <a:t>Minutes of sedentary time/screen time</a:t>
            </a:r>
          </a:p>
          <a:p>
            <a:pPr lvl="1"/>
            <a:r>
              <a:rPr lang="en-US" dirty="0"/>
              <a:t>Weight</a:t>
            </a:r>
          </a:p>
        </p:txBody>
      </p:sp>
      <p:pic>
        <p:nvPicPr>
          <p:cNvPr id="9"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855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22DC-C279-C02E-2755-78F21D1852D1}"/>
              </a:ext>
            </a:extLst>
          </p:cNvPr>
          <p:cNvSpPr>
            <a:spLocks noGrp="1"/>
          </p:cNvSpPr>
          <p:nvPr>
            <p:ph type="title"/>
          </p:nvPr>
        </p:nvSpPr>
        <p:spPr/>
        <p:txBody>
          <a:bodyPr/>
          <a:lstStyle/>
          <a:p>
            <a:r>
              <a:rPr lang="en-US" dirty="0"/>
              <a:t>Self-monitoring 101</a:t>
            </a:r>
          </a:p>
        </p:txBody>
      </p:sp>
      <p:sp>
        <p:nvSpPr>
          <p:cNvPr id="3" name="Content Placeholder 2">
            <a:extLst>
              <a:ext uri="{FF2B5EF4-FFF2-40B4-BE49-F238E27FC236}">
                <a16:creationId xmlns:a16="http://schemas.microsoft.com/office/drawing/2014/main" id="{3A1EEB0A-A634-976B-87C5-6B8657A3FBF1}"/>
              </a:ext>
            </a:extLst>
          </p:cNvPr>
          <p:cNvSpPr>
            <a:spLocks noGrp="1"/>
          </p:cNvSpPr>
          <p:nvPr>
            <p:ph idx="1"/>
          </p:nvPr>
        </p:nvSpPr>
        <p:spPr/>
        <p:txBody>
          <a:bodyPr/>
          <a:lstStyle/>
          <a:p>
            <a:r>
              <a:rPr lang="en-US" dirty="0"/>
              <a:t>Self-monitoring of behaviors (i.e., diet consumption, exercise) strongly associated with weight loss, regardless of demographic differences </a:t>
            </a:r>
            <a:r>
              <a:rPr lang="en-US" sz="2000" dirty="0"/>
              <a:t>(</a:t>
            </a:r>
            <a:r>
              <a:rPr lang="en-US" sz="2000" dirty="0" err="1"/>
              <a:t>Germann</a:t>
            </a:r>
            <a:r>
              <a:rPr lang="en-US" sz="2000" dirty="0"/>
              <a:t> et al., 2007; </a:t>
            </a:r>
            <a:r>
              <a:rPr lang="en-US" sz="2000" dirty="0" err="1"/>
              <a:t>Salaens</a:t>
            </a:r>
            <a:r>
              <a:rPr lang="en-US" sz="2000" dirty="0"/>
              <a:t> &amp; McGrath, 2003) </a:t>
            </a:r>
          </a:p>
          <a:p>
            <a:r>
              <a:rPr lang="en-US" dirty="0"/>
              <a:t>Increased self-monitoring of PA and sedentary time associated with positive change </a:t>
            </a:r>
            <a:r>
              <a:rPr lang="en-US" sz="2000" dirty="0"/>
              <a:t>(Epstein et al., 2000)</a:t>
            </a:r>
          </a:p>
          <a:p>
            <a:r>
              <a:rPr lang="en-US" dirty="0"/>
              <a:t>Consistency matters!</a:t>
            </a:r>
          </a:p>
          <a:p>
            <a:pPr lvl="1"/>
            <a:r>
              <a:rPr lang="en-US" dirty="0"/>
              <a:t>Self-monitoring of </a:t>
            </a:r>
            <a:r>
              <a:rPr lang="en-US" u="sng" dirty="0"/>
              <a:t>&gt;</a:t>
            </a:r>
            <a:r>
              <a:rPr lang="en-US" dirty="0"/>
              <a:t>75% of all foods eaten/</a:t>
            </a:r>
            <a:r>
              <a:rPr lang="en-US" dirty="0" err="1"/>
              <a:t>wk</a:t>
            </a:r>
            <a:r>
              <a:rPr lang="en-US" dirty="0"/>
              <a:t> associated with weight loss; &lt;50% not associated with weight loss </a:t>
            </a:r>
            <a:r>
              <a:rPr lang="en-US" sz="1800" dirty="0"/>
              <a:t>(</a:t>
            </a:r>
            <a:r>
              <a:rPr lang="en-US" sz="1800" dirty="0" err="1"/>
              <a:t>Boutelle</a:t>
            </a:r>
            <a:r>
              <a:rPr lang="en-US" sz="1800" dirty="0"/>
              <a:t> et al., 1998)</a:t>
            </a:r>
          </a:p>
          <a:p>
            <a:endParaRPr lang="en-US" dirty="0"/>
          </a:p>
          <a:p>
            <a:endParaRPr lang="en-US" dirty="0"/>
          </a:p>
        </p:txBody>
      </p:sp>
      <p:pic>
        <p:nvPicPr>
          <p:cNvPr id="4" name="Picture 1" descr="page2image1772256">
            <a:extLst>
              <a:ext uri="{FF2B5EF4-FFF2-40B4-BE49-F238E27FC236}">
                <a16:creationId xmlns:a16="http://schemas.microsoft.com/office/drawing/2014/main" id="{432D61E8-EEC6-5AE6-A557-194C11DA9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039589"/>
      </p:ext>
    </p:extLst>
  </p:cSld>
  <p:clrMapOvr>
    <a:masterClrMapping/>
  </p:clrMapOvr>
</p:sld>
</file>

<file path=ppt/theme/theme1.xml><?xml version="1.0" encoding="utf-8"?>
<a:theme xmlns:a="http://schemas.openxmlformats.org/drawingml/2006/main" name="CTC-RI">
  <a:themeElements>
    <a:clrScheme name="Custom 38">
      <a:dk1>
        <a:srgbClr val="0070C0"/>
      </a:dk1>
      <a:lt1>
        <a:sysClr val="window" lastClr="FFFFFF"/>
      </a:lt1>
      <a:dk2>
        <a:srgbClr val="0070C0"/>
      </a:dk2>
      <a:lt2>
        <a:srgbClr val="FFFFFF"/>
      </a:lt2>
      <a:accent1>
        <a:srgbClr val="0070C0"/>
      </a:accent1>
      <a:accent2>
        <a:srgbClr val="FFC000"/>
      </a:accent2>
      <a:accent3>
        <a:srgbClr val="C00000"/>
      </a:accent3>
      <a:accent4>
        <a:srgbClr val="7030A0"/>
      </a:accent4>
      <a:accent5>
        <a:srgbClr val="00B050"/>
      </a:accent5>
      <a:accent6>
        <a:srgbClr val="3A3838"/>
      </a:accent6>
      <a:hlink>
        <a:srgbClr val="FFFF00"/>
      </a:hlink>
      <a:folHlink>
        <a:srgbClr val="85C0F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CC78259A-F8B1-40D7-AB9E-19E8C3A4E80B}" vid="{73BB5B4D-E882-4284-80BE-91E727901D9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TC-RI">
  <a:themeElements>
    <a:clrScheme name="Custom 44">
      <a:dk1>
        <a:srgbClr val="0070C0"/>
      </a:dk1>
      <a:lt1>
        <a:sysClr val="window" lastClr="FFFFFF"/>
      </a:lt1>
      <a:dk2>
        <a:srgbClr val="0070C0"/>
      </a:dk2>
      <a:lt2>
        <a:srgbClr val="FFFFFF"/>
      </a:lt2>
      <a:accent1>
        <a:srgbClr val="0070C0"/>
      </a:accent1>
      <a:accent2>
        <a:srgbClr val="FFC000"/>
      </a:accent2>
      <a:accent3>
        <a:srgbClr val="C00000"/>
      </a:accent3>
      <a:accent4>
        <a:srgbClr val="7030A0"/>
      </a:accent4>
      <a:accent5>
        <a:srgbClr val="00B050"/>
      </a:accent5>
      <a:accent6>
        <a:srgbClr val="3A3838"/>
      </a:accent6>
      <a:hlink>
        <a:srgbClr val="002060"/>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C-RI PPT Template 2021" id="{B5FAB533-5236-40C4-A8A0-410F7C90A427}" vid="{D351CB2F-270E-449E-90D0-0B185BD06F1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CTC-RI PPT Template 2021</Template>
  <TotalTime>667</TotalTime>
  <Words>3257</Words>
  <Application>Microsoft Office PowerPoint</Application>
  <PresentationFormat>Widescreen</PresentationFormat>
  <Paragraphs>420</Paragraphs>
  <Slides>41</Slides>
  <Notes>28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41</vt:i4>
      </vt:variant>
    </vt:vector>
  </HeadingPairs>
  <TitlesOfParts>
    <vt:vector size="48" baseType="lpstr">
      <vt:lpstr>Arial</vt:lpstr>
      <vt:lpstr>Calibri</vt:lpstr>
      <vt:lpstr>Tahoma</vt:lpstr>
      <vt:lpstr>Trebuchet MS</vt:lpstr>
      <vt:lpstr>CTC-RI</vt:lpstr>
      <vt:lpstr>1_Office Theme</vt:lpstr>
      <vt:lpstr>1_CTC-RI</vt:lpstr>
      <vt:lpstr>Pediatric Weight Management ECHO® Session Topic:  </vt:lpstr>
      <vt:lpstr>Welcome</vt:lpstr>
      <vt:lpstr>CME Credits  (currently available for MDs, PAs, Rx, RNs, NPs, PsyD, PhD)</vt:lpstr>
      <vt:lpstr>Agenda</vt:lpstr>
      <vt:lpstr>Today’s Faculty</vt:lpstr>
      <vt:lpstr>Disclosures</vt:lpstr>
      <vt:lpstr>Learning Objectives</vt:lpstr>
      <vt:lpstr>Self-Monitoring 101</vt:lpstr>
      <vt:lpstr>Self-monitoring 101</vt:lpstr>
      <vt:lpstr>Self-Monitoring Methods</vt:lpstr>
      <vt:lpstr>Self-Monitoring Methods</vt:lpstr>
      <vt:lpstr>Self-Monitoring Methods</vt:lpstr>
      <vt:lpstr>Self-Monitoring Methods </vt:lpstr>
      <vt:lpstr>Self-Monitoring: Influences</vt:lpstr>
      <vt:lpstr>Self-Monitoring: Influences</vt:lpstr>
      <vt:lpstr>Self-Monitoring: What’s Not Helpful</vt:lpstr>
      <vt:lpstr>Engagement</vt:lpstr>
      <vt:lpstr>Engagement</vt:lpstr>
      <vt:lpstr>Engagement</vt:lpstr>
      <vt:lpstr>Engagement</vt:lpstr>
      <vt:lpstr>Engagement</vt:lpstr>
      <vt:lpstr>Engagement</vt:lpstr>
      <vt:lpstr>References</vt:lpstr>
      <vt:lpstr>Resources</vt:lpstr>
      <vt:lpstr>Resources</vt:lpstr>
      <vt:lpstr>Contact information</vt:lpstr>
      <vt:lpstr>Pediatric Weight Management ECHO®  Case Presentation</vt:lpstr>
      <vt:lpstr>Reasons for Selecting this Case</vt:lpstr>
      <vt:lpstr>Basic Patient Information</vt:lpstr>
      <vt:lpstr>Relevant Background</vt:lpstr>
      <vt:lpstr>Growth Curve</vt:lpstr>
      <vt:lpstr>Relevant Social History</vt:lpstr>
      <vt:lpstr>Patient /Family Strengths?</vt:lpstr>
      <vt:lpstr>Nutrition</vt:lpstr>
      <vt:lpstr>Physical Activity</vt:lpstr>
      <vt:lpstr>How did you try to engage the patient/family?</vt:lpstr>
      <vt:lpstr>Reasons for Selecting this Case</vt:lpstr>
      <vt:lpstr>Recommendations: </vt:lpstr>
      <vt:lpstr>CME Credits  (currently available for MDs, PAs, Rx, RNs and NPs)</vt:lpstr>
      <vt:lpstr>Announcements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Weight Management ECHO® Session Topic:</dc:title>
  <dc:creator>Carolyn Karner</dc:creator>
  <cp:lastModifiedBy>Edyth Dwyer</cp:lastModifiedBy>
  <cp:revision>33</cp:revision>
  <dcterms:created xsi:type="dcterms:W3CDTF">2022-09-16T17:54:48Z</dcterms:created>
  <dcterms:modified xsi:type="dcterms:W3CDTF">2023-06-16T17:54:02Z</dcterms:modified>
</cp:coreProperties>
</file>