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4" r:id="rId2"/>
    <p:sldId id="2146847141" r:id="rId3"/>
    <p:sldId id="287" r:id="rId4"/>
    <p:sldId id="2146847145" r:id="rId5"/>
    <p:sldId id="2146847127" r:id="rId6"/>
    <p:sldId id="266" r:id="rId7"/>
    <p:sldId id="291" r:id="rId8"/>
    <p:sldId id="300" r:id="rId9"/>
    <p:sldId id="2147171103" r:id="rId10"/>
    <p:sldId id="2146847138" r:id="rId11"/>
    <p:sldId id="303" r:id="rId12"/>
    <p:sldId id="2147171108" r:id="rId13"/>
    <p:sldId id="269" r:id="rId14"/>
    <p:sldId id="665" r:id="rId15"/>
    <p:sldId id="666" r:id="rId16"/>
    <p:sldId id="672" r:id="rId17"/>
    <p:sldId id="669" r:id="rId18"/>
    <p:sldId id="671" r:id="rId19"/>
    <p:sldId id="214684714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BBB"/>
    <a:srgbClr val="97C356"/>
    <a:srgbClr val="243644"/>
    <a:srgbClr val="B3B4C1"/>
    <a:srgbClr val="394B5B"/>
    <a:srgbClr val="D6793F"/>
    <a:srgbClr val="BD4D3B"/>
    <a:srgbClr val="78A742"/>
    <a:srgbClr val="60589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4404" autoAdjust="0"/>
  </p:normalViewPr>
  <p:slideViewPr>
    <p:cSldViewPr snapToGrid="0" snapToObjects="1">
      <p:cViewPr varScale="1">
        <p:scale>
          <a:sx n="70" d="100"/>
          <a:sy n="70" d="100"/>
        </p:scale>
        <p:origin x="8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z Lotz, Lisi" userId="0f526a3e-207f-41ce-bd9e-1a5c0d8114dc" providerId="ADAL" clId="{9328F510-E027-42B5-9E7A-5A5196744C9B}"/>
    <pc:docChg chg="delSld delMainMaster">
      <pc:chgData name="Martinez Lotz, Lisi" userId="0f526a3e-207f-41ce-bd9e-1a5c0d8114dc" providerId="ADAL" clId="{9328F510-E027-42B5-9E7A-5A5196744C9B}" dt="2024-01-22T21:23:25.094" v="34" actId="47"/>
      <pc:docMkLst>
        <pc:docMk/>
      </pc:docMkLst>
      <pc:sldChg chg="del">
        <pc:chgData name="Martinez Lotz, Lisi" userId="0f526a3e-207f-41ce-bd9e-1a5c0d8114dc" providerId="ADAL" clId="{9328F510-E027-42B5-9E7A-5A5196744C9B}" dt="2024-01-22T21:23:19.994" v="15" actId="47"/>
        <pc:sldMkLst>
          <pc:docMk/>
          <pc:sldMk cId="2347869096" sldId="257"/>
        </pc:sldMkLst>
      </pc:sldChg>
      <pc:sldChg chg="del">
        <pc:chgData name="Martinez Lotz, Lisi" userId="0f526a3e-207f-41ce-bd9e-1a5c0d8114dc" providerId="ADAL" clId="{9328F510-E027-42B5-9E7A-5A5196744C9B}" dt="2024-01-22T21:23:08.521" v="7" actId="47"/>
        <pc:sldMkLst>
          <pc:docMk/>
          <pc:sldMk cId="666210894" sldId="259"/>
        </pc:sldMkLst>
      </pc:sldChg>
      <pc:sldChg chg="del">
        <pc:chgData name="Martinez Lotz, Lisi" userId="0f526a3e-207f-41ce-bd9e-1a5c0d8114dc" providerId="ADAL" clId="{9328F510-E027-42B5-9E7A-5A5196744C9B}" dt="2024-01-22T21:23:20.786" v="19" actId="47"/>
        <pc:sldMkLst>
          <pc:docMk/>
          <pc:sldMk cId="3770288596" sldId="260"/>
        </pc:sldMkLst>
      </pc:sldChg>
      <pc:sldChg chg="del">
        <pc:chgData name="Martinez Lotz, Lisi" userId="0f526a3e-207f-41ce-bd9e-1a5c0d8114dc" providerId="ADAL" clId="{9328F510-E027-42B5-9E7A-5A5196744C9B}" dt="2024-01-22T21:23:11.221" v="8" actId="47"/>
        <pc:sldMkLst>
          <pc:docMk/>
          <pc:sldMk cId="2347015175" sldId="261"/>
        </pc:sldMkLst>
      </pc:sldChg>
      <pc:sldChg chg="del">
        <pc:chgData name="Martinez Lotz, Lisi" userId="0f526a3e-207f-41ce-bd9e-1a5c0d8114dc" providerId="ADAL" clId="{9328F510-E027-42B5-9E7A-5A5196744C9B}" dt="2024-01-22T21:23:23.472" v="31" actId="47"/>
        <pc:sldMkLst>
          <pc:docMk/>
          <pc:sldMk cId="3412871016" sldId="263"/>
        </pc:sldMkLst>
      </pc:sldChg>
      <pc:sldChg chg="del">
        <pc:chgData name="Martinez Lotz, Lisi" userId="0f526a3e-207f-41ce-bd9e-1a5c0d8114dc" providerId="ADAL" clId="{9328F510-E027-42B5-9E7A-5A5196744C9B}" dt="2024-01-22T21:23:20.158" v="16" actId="47"/>
        <pc:sldMkLst>
          <pc:docMk/>
          <pc:sldMk cId="3130757092" sldId="265"/>
        </pc:sldMkLst>
      </pc:sldChg>
      <pc:sldChg chg="del">
        <pc:chgData name="Martinez Lotz, Lisi" userId="0f526a3e-207f-41ce-bd9e-1a5c0d8114dc" providerId="ADAL" clId="{9328F510-E027-42B5-9E7A-5A5196744C9B}" dt="2024-01-22T21:23:06.333" v="1" actId="47"/>
        <pc:sldMkLst>
          <pc:docMk/>
          <pc:sldMk cId="510379701" sldId="267"/>
        </pc:sldMkLst>
      </pc:sldChg>
      <pc:sldChg chg="del">
        <pc:chgData name="Martinez Lotz, Lisi" userId="0f526a3e-207f-41ce-bd9e-1a5c0d8114dc" providerId="ADAL" clId="{9328F510-E027-42B5-9E7A-5A5196744C9B}" dt="2024-01-22T21:23:07.897" v="4" actId="47"/>
        <pc:sldMkLst>
          <pc:docMk/>
          <pc:sldMk cId="391029347" sldId="268"/>
        </pc:sldMkLst>
      </pc:sldChg>
      <pc:sldChg chg="del">
        <pc:chgData name="Martinez Lotz, Lisi" userId="0f526a3e-207f-41ce-bd9e-1a5c0d8114dc" providerId="ADAL" clId="{9328F510-E027-42B5-9E7A-5A5196744C9B}" dt="2024-01-22T21:23:19.780" v="14" actId="47"/>
        <pc:sldMkLst>
          <pc:docMk/>
          <pc:sldMk cId="2282569325" sldId="270"/>
        </pc:sldMkLst>
      </pc:sldChg>
      <pc:sldChg chg="del">
        <pc:chgData name="Martinez Lotz, Lisi" userId="0f526a3e-207f-41ce-bd9e-1a5c0d8114dc" providerId="ADAL" clId="{9328F510-E027-42B5-9E7A-5A5196744C9B}" dt="2024-01-22T21:23:21.225" v="21" actId="47"/>
        <pc:sldMkLst>
          <pc:docMk/>
          <pc:sldMk cId="3933848429" sldId="271"/>
        </pc:sldMkLst>
      </pc:sldChg>
      <pc:sldChg chg="del">
        <pc:chgData name="Martinez Lotz, Lisi" userId="0f526a3e-207f-41ce-bd9e-1a5c0d8114dc" providerId="ADAL" clId="{9328F510-E027-42B5-9E7A-5A5196744C9B}" dt="2024-01-22T21:23:22.026" v="25" actId="47"/>
        <pc:sldMkLst>
          <pc:docMk/>
          <pc:sldMk cId="2121910227" sldId="285"/>
        </pc:sldMkLst>
      </pc:sldChg>
      <pc:sldChg chg="del">
        <pc:chgData name="Martinez Lotz, Lisi" userId="0f526a3e-207f-41ce-bd9e-1a5c0d8114dc" providerId="ADAL" clId="{9328F510-E027-42B5-9E7A-5A5196744C9B}" dt="2024-01-22T21:23:20.566" v="18" actId="47"/>
        <pc:sldMkLst>
          <pc:docMk/>
          <pc:sldMk cId="998844513" sldId="310"/>
        </pc:sldMkLst>
      </pc:sldChg>
      <pc:sldChg chg="del">
        <pc:chgData name="Martinez Lotz, Lisi" userId="0f526a3e-207f-41ce-bd9e-1a5c0d8114dc" providerId="ADAL" clId="{9328F510-E027-42B5-9E7A-5A5196744C9B}" dt="2024-01-22T21:23:20.362" v="17" actId="47"/>
        <pc:sldMkLst>
          <pc:docMk/>
          <pc:sldMk cId="2507477679" sldId="311"/>
        </pc:sldMkLst>
      </pc:sldChg>
      <pc:sldChg chg="del">
        <pc:chgData name="Martinez Lotz, Lisi" userId="0f526a3e-207f-41ce-bd9e-1a5c0d8114dc" providerId="ADAL" clId="{9328F510-E027-42B5-9E7A-5A5196744C9B}" dt="2024-01-22T21:23:12.903" v="12" actId="47"/>
        <pc:sldMkLst>
          <pc:docMk/>
          <pc:sldMk cId="4244828034" sldId="560"/>
        </pc:sldMkLst>
      </pc:sldChg>
      <pc:sldChg chg="del">
        <pc:chgData name="Martinez Lotz, Lisi" userId="0f526a3e-207f-41ce-bd9e-1a5c0d8114dc" providerId="ADAL" clId="{9328F510-E027-42B5-9E7A-5A5196744C9B}" dt="2024-01-22T21:23:22.215" v="26" actId="47"/>
        <pc:sldMkLst>
          <pc:docMk/>
          <pc:sldMk cId="4024828997" sldId="2146847098"/>
        </pc:sldMkLst>
      </pc:sldChg>
      <pc:sldChg chg="del">
        <pc:chgData name="Martinez Lotz, Lisi" userId="0f526a3e-207f-41ce-bd9e-1a5c0d8114dc" providerId="ADAL" clId="{9328F510-E027-42B5-9E7A-5A5196744C9B}" dt="2024-01-22T21:23:21.492" v="22" actId="47"/>
        <pc:sldMkLst>
          <pc:docMk/>
          <pc:sldMk cId="1179941047" sldId="2146847100"/>
        </pc:sldMkLst>
      </pc:sldChg>
      <pc:sldChg chg="del">
        <pc:chgData name="Martinez Lotz, Lisi" userId="0f526a3e-207f-41ce-bd9e-1a5c0d8114dc" providerId="ADAL" clId="{9328F510-E027-42B5-9E7A-5A5196744C9B}" dt="2024-01-22T21:23:21.660" v="23" actId="47"/>
        <pc:sldMkLst>
          <pc:docMk/>
          <pc:sldMk cId="0" sldId="2146847105"/>
        </pc:sldMkLst>
      </pc:sldChg>
      <pc:sldChg chg="del">
        <pc:chgData name="Martinez Lotz, Lisi" userId="0f526a3e-207f-41ce-bd9e-1a5c0d8114dc" providerId="ADAL" clId="{9328F510-E027-42B5-9E7A-5A5196744C9B}" dt="2024-01-22T21:23:22.404" v="27" actId="47"/>
        <pc:sldMkLst>
          <pc:docMk/>
          <pc:sldMk cId="808705587" sldId="2146847115"/>
        </pc:sldMkLst>
      </pc:sldChg>
      <pc:sldChg chg="del">
        <pc:chgData name="Martinez Lotz, Lisi" userId="0f526a3e-207f-41ce-bd9e-1a5c0d8114dc" providerId="ADAL" clId="{9328F510-E027-42B5-9E7A-5A5196744C9B}" dt="2024-01-22T21:23:22.592" v="28" actId="47"/>
        <pc:sldMkLst>
          <pc:docMk/>
          <pc:sldMk cId="2529170424" sldId="2146847120"/>
        </pc:sldMkLst>
      </pc:sldChg>
      <pc:sldChg chg="del">
        <pc:chgData name="Martinez Lotz, Lisi" userId="0f526a3e-207f-41ce-bd9e-1a5c0d8114dc" providerId="ADAL" clId="{9328F510-E027-42B5-9E7A-5A5196744C9B}" dt="2024-01-22T21:23:21.806" v="24" actId="47"/>
        <pc:sldMkLst>
          <pc:docMk/>
          <pc:sldMk cId="662063757" sldId="2146847121"/>
        </pc:sldMkLst>
      </pc:sldChg>
      <pc:sldChg chg="del">
        <pc:chgData name="Martinez Lotz, Lisi" userId="0f526a3e-207f-41ce-bd9e-1a5c0d8114dc" providerId="ADAL" clId="{9328F510-E027-42B5-9E7A-5A5196744C9B}" dt="2024-01-22T21:23:23.818" v="32" actId="47"/>
        <pc:sldMkLst>
          <pc:docMk/>
          <pc:sldMk cId="3124415355" sldId="2146847123"/>
        </pc:sldMkLst>
      </pc:sldChg>
      <pc:sldChg chg="del">
        <pc:chgData name="Martinez Lotz, Lisi" userId="0f526a3e-207f-41ce-bd9e-1a5c0d8114dc" providerId="ADAL" clId="{9328F510-E027-42B5-9E7A-5A5196744C9B}" dt="2024-01-22T21:23:24.527" v="33" actId="47"/>
        <pc:sldMkLst>
          <pc:docMk/>
          <pc:sldMk cId="2964065596" sldId="2146847124"/>
        </pc:sldMkLst>
      </pc:sldChg>
      <pc:sldChg chg="del">
        <pc:chgData name="Martinez Lotz, Lisi" userId="0f526a3e-207f-41ce-bd9e-1a5c0d8114dc" providerId="ADAL" clId="{9328F510-E027-42B5-9E7A-5A5196744C9B}" dt="2024-01-22T21:23:25.094" v="34" actId="47"/>
        <pc:sldMkLst>
          <pc:docMk/>
          <pc:sldMk cId="2699091402" sldId="2146847125"/>
        </pc:sldMkLst>
      </pc:sldChg>
      <pc:sldChg chg="del">
        <pc:chgData name="Martinez Lotz, Lisi" userId="0f526a3e-207f-41ce-bd9e-1a5c0d8114dc" providerId="ADAL" clId="{9328F510-E027-42B5-9E7A-5A5196744C9B}" dt="2024-01-22T21:23:08.402" v="6" actId="47"/>
        <pc:sldMkLst>
          <pc:docMk/>
          <pc:sldMk cId="3290920248" sldId="2146847129"/>
        </pc:sldMkLst>
      </pc:sldChg>
      <pc:sldChg chg="del">
        <pc:chgData name="Martinez Lotz, Lisi" userId="0f526a3e-207f-41ce-bd9e-1a5c0d8114dc" providerId="ADAL" clId="{9328F510-E027-42B5-9E7A-5A5196744C9B}" dt="2024-01-22T21:23:11.478" v="9" actId="47"/>
        <pc:sldMkLst>
          <pc:docMk/>
          <pc:sldMk cId="2664074217" sldId="2146847130"/>
        </pc:sldMkLst>
      </pc:sldChg>
      <pc:sldChg chg="del">
        <pc:chgData name="Martinez Lotz, Lisi" userId="0f526a3e-207f-41ce-bd9e-1a5c0d8114dc" providerId="ADAL" clId="{9328F510-E027-42B5-9E7A-5A5196744C9B}" dt="2024-01-22T21:23:11.714" v="10" actId="47"/>
        <pc:sldMkLst>
          <pc:docMk/>
          <pc:sldMk cId="1320681484" sldId="2146847131"/>
        </pc:sldMkLst>
      </pc:sldChg>
      <pc:sldChg chg="del">
        <pc:chgData name="Martinez Lotz, Lisi" userId="0f526a3e-207f-41ce-bd9e-1a5c0d8114dc" providerId="ADAL" clId="{9328F510-E027-42B5-9E7A-5A5196744C9B}" dt="2024-01-22T21:23:12.001" v="11" actId="47"/>
        <pc:sldMkLst>
          <pc:docMk/>
          <pc:sldMk cId="3194006500" sldId="2146847132"/>
        </pc:sldMkLst>
      </pc:sldChg>
      <pc:sldChg chg="del">
        <pc:chgData name="Martinez Lotz, Lisi" userId="0f526a3e-207f-41ce-bd9e-1a5c0d8114dc" providerId="ADAL" clId="{9328F510-E027-42B5-9E7A-5A5196744C9B}" dt="2024-01-22T21:23:08.105" v="5" actId="47"/>
        <pc:sldMkLst>
          <pc:docMk/>
          <pc:sldMk cId="252519705" sldId="2146847134"/>
        </pc:sldMkLst>
      </pc:sldChg>
      <pc:sldChg chg="del">
        <pc:chgData name="Martinez Lotz, Lisi" userId="0f526a3e-207f-41ce-bd9e-1a5c0d8114dc" providerId="ADAL" clId="{9328F510-E027-42B5-9E7A-5A5196744C9B}" dt="2024-01-22T21:23:23.268" v="30" actId="47"/>
        <pc:sldMkLst>
          <pc:docMk/>
          <pc:sldMk cId="123655953" sldId="2146847140"/>
        </pc:sldMkLst>
      </pc:sldChg>
      <pc:sldChg chg="del">
        <pc:chgData name="Martinez Lotz, Lisi" userId="0f526a3e-207f-41ce-bd9e-1a5c0d8114dc" providerId="ADAL" clId="{9328F510-E027-42B5-9E7A-5A5196744C9B}" dt="2024-01-22T21:23:06.933" v="2" actId="47"/>
        <pc:sldMkLst>
          <pc:docMk/>
          <pc:sldMk cId="460251303" sldId="2147171104"/>
        </pc:sldMkLst>
      </pc:sldChg>
      <pc:sldChg chg="del">
        <pc:chgData name="Martinez Lotz, Lisi" userId="0f526a3e-207f-41ce-bd9e-1a5c0d8114dc" providerId="ADAL" clId="{9328F510-E027-42B5-9E7A-5A5196744C9B}" dt="2024-01-22T21:23:05.885" v="0" actId="47"/>
        <pc:sldMkLst>
          <pc:docMk/>
          <pc:sldMk cId="2867117123" sldId="2147171106"/>
        </pc:sldMkLst>
      </pc:sldChg>
      <pc:sldChg chg="del">
        <pc:chgData name="Martinez Lotz, Lisi" userId="0f526a3e-207f-41ce-bd9e-1a5c0d8114dc" providerId="ADAL" clId="{9328F510-E027-42B5-9E7A-5A5196744C9B}" dt="2024-01-22T21:23:07.693" v="3" actId="47"/>
        <pc:sldMkLst>
          <pc:docMk/>
          <pc:sldMk cId="3752895493" sldId="2147171107"/>
        </pc:sldMkLst>
      </pc:sldChg>
      <pc:sldChg chg="del">
        <pc:chgData name="Martinez Lotz, Lisi" userId="0f526a3e-207f-41ce-bd9e-1a5c0d8114dc" providerId="ADAL" clId="{9328F510-E027-42B5-9E7A-5A5196744C9B}" dt="2024-01-22T21:23:19.561" v="13" actId="47"/>
        <pc:sldMkLst>
          <pc:docMk/>
          <pc:sldMk cId="3741702119" sldId="2147171109"/>
        </pc:sldMkLst>
      </pc:sldChg>
      <pc:sldChg chg="del">
        <pc:chgData name="Martinez Lotz, Lisi" userId="0f526a3e-207f-41ce-bd9e-1a5c0d8114dc" providerId="ADAL" clId="{9328F510-E027-42B5-9E7A-5A5196744C9B}" dt="2024-01-22T21:23:20.959" v="20" actId="47"/>
        <pc:sldMkLst>
          <pc:docMk/>
          <pc:sldMk cId="3268755221" sldId="2147171110"/>
        </pc:sldMkLst>
      </pc:sldChg>
      <pc:sldChg chg="del">
        <pc:chgData name="Martinez Lotz, Lisi" userId="0f526a3e-207f-41ce-bd9e-1a5c0d8114dc" providerId="ADAL" clId="{9328F510-E027-42B5-9E7A-5A5196744C9B}" dt="2024-01-22T21:23:22.797" v="29" actId="47"/>
        <pc:sldMkLst>
          <pc:docMk/>
          <pc:sldMk cId="2728191056" sldId="2147171111"/>
        </pc:sldMkLst>
      </pc:sldChg>
      <pc:sldMasterChg chg="delSldLayout">
        <pc:chgData name="Martinez Lotz, Lisi" userId="0f526a3e-207f-41ce-bd9e-1a5c0d8114dc" providerId="ADAL" clId="{9328F510-E027-42B5-9E7A-5A5196744C9B}" dt="2024-01-22T21:23:22.592" v="28" actId="47"/>
        <pc:sldMasterMkLst>
          <pc:docMk/>
          <pc:sldMasterMk cId="1215347331" sldId="2147483648"/>
        </pc:sldMasterMkLst>
        <pc:sldLayoutChg chg="del">
          <pc:chgData name="Martinez Lotz, Lisi" userId="0f526a3e-207f-41ce-bd9e-1a5c0d8114dc" providerId="ADAL" clId="{9328F510-E027-42B5-9E7A-5A5196744C9B}" dt="2024-01-22T21:23:22.592" v="28" actId="47"/>
          <pc:sldLayoutMkLst>
            <pc:docMk/>
            <pc:sldMasterMk cId="1215347331" sldId="2147483648"/>
            <pc:sldLayoutMk cId="301456232" sldId="2147483660"/>
          </pc:sldLayoutMkLst>
        </pc:sldLayoutChg>
      </pc:sldMasterChg>
      <pc:sldMasterChg chg="del delSldLayout">
        <pc:chgData name="Martinez Lotz, Lisi" userId="0f526a3e-207f-41ce-bd9e-1a5c0d8114dc" providerId="ADAL" clId="{9328F510-E027-42B5-9E7A-5A5196744C9B}" dt="2024-01-22T21:23:20.786" v="19" actId="47"/>
        <pc:sldMasterMkLst>
          <pc:docMk/>
          <pc:sldMasterMk cId="2054470186" sldId="2147483661"/>
        </pc:sldMasterMkLst>
        <pc:sldLayoutChg chg="del">
          <pc:chgData name="Martinez Lotz, Lisi" userId="0f526a3e-207f-41ce-bd9e-1a5c0d8114dc" providerId="ADAL" clId="{9328F510-E027-42B5-9E7A-5A5196744C9B}" dt="2024-01-22T21:23:20.786" v="19" actId="47"/>
          <pc:sldLayoutMkLst>
            <pc:docMk/>
            <pc:sldMasterMk cId="2054470186" sldId="2147483661"/>
            <pc:sldLayoutMk cId="369476221" sldId="2147483662"/>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3604199404" sldId="2147483663"/>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3942170763" sldId="2147483664"/>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887493853" sldId="2147483665"/>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559039970" sldId="2147483666"/>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1070140870" sldId="2147483667"/>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611937262" sldId="2147483668"/>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464033775" sldId="2147483669"/>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2507621327" sldId="2147483670"/>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3684998043" sldId="2147483671"/>
          </pc:sldLayoutMkLst>
        </pc:sldLayoutChg>
        <pc:sldLayoutChg chg="del">
          <pc:chgData name="Martinez Lotz, Lisi" userId="0f526a3e-207f-41ce-bd9e-1a5c0d8114dc" providerId="ADAL" clId="{9328F510-E027-42B5-9E7A-5A5196744C9B}" dt="2024-01-22T21:23:20.786" v="19" actId="47"/>
          <pc:sldLayoutMkLst>
            <pc:docMk/>
            <pc:sldMasterMk cId="2054470186" sldId="2147483661"/>
            <pc:sldLayoutMk cId="410171984" sldId="214748367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var\folders\n6\9z5ly4c92j5_g_0c9kcn0l0c0000gq\T\com.microsoft.Outlook\Outlook%20Temp\Charts%20for%20BOG%20presentation%5b1%5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793972927831195E-2"/>
          <c:y val="0.15695143619696597"/>
          <c:w val="0.83896406069634422"/>
          <c:h val="0.70015814907200735"/>
        </c:manualLayout>
      </c:layout>
      <c:pieChart>
        <c:varyColors val="1"/>
        <c:ser>
          <c:idx val="0"/>
          <c:order val="0"/>
          <c:tx>
            <c:strRef>
              <c:f>'Overview - FY18 State Expenses'!$B$1</c:f>
              <c:strCache>
                <c:ptCount val="1"/>
                <c:pt idx="0">
                  <c:v>FY18 State Expenses </c:v>
                </c:pt>
              </c:strCache>
            </c:strRef>
          </c:tx>
          <c:spPr>
            <a:effectLst>
              <a:outerShdw sx="1000" sy="1000" algn="ctr" rotWithShape="0">
                <a:prstClr val="black"/>
              </a:outerShdw>
            </a:effectLst>
          </c:spPr>
          <c:dPt>
            <c:idx val="0"/>
            <c:bubble3D val="0"/>
            <c:spPr>
              <a:solidFill>
                <a:srgbClr val="394B5B"/>
              </a:solidFill>
              <a:ln>
                <a:noFill/>
              </a:ln>
              <a:effectLst>
                <a:outerShdw sx="1000" sy="1000" algn="ctr" rotWithShape="0">
                  <a:prstClr val="black"/>
                </a:outerShdw>
              </a:effectLst>
            </c:spPr>
            <c:extLst>
              <c:ext xmlns:c16="http://schemas.microsoft.com/office/drawing/2014/chart" uri="{C3380CC4-5D6E-409C-BE32-E72D297353CC}">
                <c16:uniqueId val="{00000001-7AC4-F048-A701-1CFC7677F377}"/>
              </c:ext>
            </c:extLst>
          </c:dPt>
          <c:dPt>
            <c:idx val="1"/>
            <c:bubble3D val="0"/>
            <c:spPr>
              <a:solidFill>
                <a:srgbClr val="D6793F"/>
              </a:solidFill>
              <a:ln>
                <a:noFill/>
              </a:ln>
              <a:effectLst>
                <a:outerShdw sx="1000" sy="1000" algn="ctr" rotWithShape="0">
                  <a:prstClr val="black"/>
                </a:outerShdw>
              </a:effectLst>
            </c:spPr>
            <c:extLst>
              <c:ext xmlns:c16="http://schemas.microsoft.com/office/drawing/2014/chart" uri="{C3380CC4-5D6E-409C-BE32-E72D297353CC}">
                <c16:uniqueId val="{00000003-7AC4-F048-A701-1CFC7677F377}"/>
              </c:ext>
            </c:extLst>
          </c:dPt>
          <c:dPt>
            <c:idx val="2"/>
            <c:bubble3D val="0"/>
            <c:spPr>
              <a:solidFill>
                <a:srgbClr val="6FA1D3"/>
              </a:solidFill>
              <a:ln>
                <a:noFill/>
              </a:ln>
              <a:effectLst>
                <a:outerShdw sx="1000" sy="1000" algn="ctr" rotWithShape="0">
                  <a:prstClr val="black"/>
                </a:outerShdw>
              </a:effectLst>
            </c:spPr>
            <c:extLst>
              <c:ext xmlns:c16="http://schemas.microsoft.com/office/drawing/2014/chart" uri="{C3380CC4-5D6E-409C-BE32-E72D297353CC}">
                <c16:uniqueId val="{00000005-7AC4-F048-A701-1CFC7677F377}"/>
              </c:ext>
            </c:extLst>
          </c:dPt>
          <c:dPt>
            <c:idx val="3"/>
            <c:bubble3D val="0"/>
            <c:spPr>
              <a:solidFill>
                <a:srgbClr val="97C356"/>
              </a:solidFill>
              <a:ln>
                <a:noFill/>
              </a:ln>
              <a:effectLst>
                <a:outerShdw sx="1000" sy="1000" algn="ctr" rotWithShape="0">
                  <a:prstClr val="black"/>
                </a:outerShdw>
              </a:effectLst>
            </c:spPr>
            <c:extLst>
              <c:ext xmlns:c16="http://schemas.microsoft.com/office/drawing/2014/chart" uri="{C3380CC4-5D6E-409C-BE32-E72D297353CC}">
                <c16:uniqueId val="{00000007-7AC4-F048-A701-1CFC7677F377}"/>
              </c:ext>
            </c:extLst>
          </c:dPt>
          <c:dLbls>
            <c:dLbl>
              <c:idx val="0"/>
              <c:layout>
                <c:manualLayout>
                  <c:x val="6.3355310326270356E-2"/>
                  <c:y val="3.6288739149545539E-3"/>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CD8CF346-2C80-B843-B189-5863A47AD50C}"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A7719170-5EBD-4745-BC32-315A97683CDD}"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AC4-F048-A701-1CFC7677F377}"/>
                </c:ext>
              </c:extLst>
            </c:dLbl>
            <c:dLbl>
              <c:idx val="1"/>
              <c:layout>
                <c:manualLayout>
                  <c:x val="-4.1612482272074383E-2"/>
                  <c:y val="-1.5697042000559637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D8692F6F-AD41-DA40-8ECC-D7C214A5B791}"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38CB916C-DB72-D44B-9621-E8D97AAA8399}"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C4-F048-A701-1CFC7677F377}"/>
                </c:ext>
              </c:extLst>
            </c:dLbl>
            <c:dLbl>
              <c:idx val="2"/>
              <c:layout>
                <c:manualLayout>
                  <c:x val="-1.89121109659223E-2"/>
                  <c:y val="-2.2954963510660231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65A483C5-B90B-DC47-92EC-9496E26E8794}"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AF007A83-6F56-8440-9F0A-34D8CFB5FA9A}"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C4-F048-A701-1CFC7677F377}"/>
                </c:ext>
              </c:extLst>
            </c:dLbl>
            <c:dLbl>
              <c:idx val="3"/>
              <c:layout>
                <c:manualLayout>
                  <c:x val="5.5384845425036272E-2"/>
                  <c:y val="-3.3277993035076975E-2"/>
                </c:manualLayout>
              </c:layout>
              <c:tx>
                <c:rich>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fld id="{6FA8B588-D6B6-624B-81BA-F805D93F8AE0}" type="CATEGORYNAME">
                      <a:rPr lang="en-US" sz="1050" b="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[CATEGORY NAME]</a:t>
                    </a:fld>
                    <a:r>
                      <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fld id="{D4A747F0-6C71-3340-96EA-7A476472924B}" type="PERCENTAGE">
                      <a:rPr lang="en-US" sz="1050" b="1" baseline="0">
                        <a:solidFill>
                          <a:schemeClr val="tx1"/>
                        </a:solidFill>
                        <a:latin typeface="Open Sans" panose="020B0606030504020204" pitchFamily="34" charset="0"/>
                        <a:ea typeface="Open Sans" panose="020B0606030504020204" pitchFamily="34" charset="0"/>
                        <a:cs typeface="Open Sans" panose="020B0606030504020204" pitchFamily="34" charset="0"/>
                      </a:rPr>
                      <a:pPr>
                        <a:defRPr sz="1050" b="0">
                          <a:solidFill>
                            <a:schemeClr val="tx1"/>
                          </a:solidFill>
                          <a:latin typeface="Open Sans" panose="020B0606030504020204" pitchFamily="34" charset="0"/>
                          <a:ea typeface="Open Sans" panose="020B0606030504020204" pitchFamily="34" charset="0"/>
                          <a:cs typeface="Open Sans" panose="020B0606030504020204" pitchFamily="34" charset="0"/>
                        </a:defRPr>
                      </a:pPr>
                      <a:t>[PERCENTAGE]</a:t>
                    </a:fld>
                    <a:endParaRPr lang="en-US" sz="1050" b="0" baseline="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AC4-F048-A701-1CFC7677F377}"/>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spc="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'Overview - FY18 State Expenses'!$A$2:$A$5</c:f>
              <c:strCache>
                <c:ptCount val="4"/>
                <c:pt idx="0">
                  <c:v>Regional AHEC Funding</c:v>
                </c:pt>
                <c:pt idx="1">
                  <c:v>Residency Funds</c:v>
                </c:pt>
                <c:pt idx="2">
                  <c:v>UNC - Chapel Hill Units</c:v>
                </c:pt>
                <c:pt idx="3">
                  <c:v>NC AHEC Program Office</c:v>
                </c:pt>
              </c:strCache>
            </c:strRef>
          </c:cat>
          <c:val>
            <c:numRef>
              <c:f>'Overview - FY18 State Expenses'!$B$2:$B$5</c:f>
              <c:numCache>
                <c:formatCode>_(* #,##0.00_);_(* \(#,##0.00\);_(* "-"??_);_(@_)</c:formatCode>
                <c:ptCount val="4"/>
                <c:pt idx="0">
                  <c:v>36903171.460000001</c:v>
                </c:pt>
                <c:pt idx="1">
                  <c:v>3455649</c:v>
                </c:pt>
                <c:pt idx="2">
                  <c:v>3922591.0999999996</c:v>
                </c:pt>
                <c:pt idx="3">
                  <c:v>3918126.37</c:v>
                </c:pt>
              </c:numCache>
            </c:numRef>
          </c:val>
          <c:extLst>
            <c:ext xmlns:c16="http://schemas.microsoft.com/office/drawing/2014/chart" uri="{C3380CC4-5D6E-409C-BE32-E72D297353CC}">
              <c16:uniqueId val="{00000008-7AC4-F048-A701-1CFC7677F37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17A47-F14D-454C-8C68-D0FD8577DF1F}" type="doc">
      <dgm:prSet loTypeId="urn:microsoft.com/office/officeart/2005/8/layout/lProcess1" loCatId="" qsTypeId="urn:microsoft.com/office/officeart/2005/8/quickstyle/simple2" qsCatId="simple" csTypeId="urn:microsoft.com/office/officeart/2005/8/colors/accent1_2" csCatId="accent1" phldr="1"/>
      <dgm:spPr/>
      <dgm:t>
        <a:bodyPr/>
        <a:lstStyle/>
        <a:p>
          <a:endParaRPr lang="en-US"/>
        </a:p>
      </dgm:t>
    </dgm:pt>
    <dgm:pt modelId="{02C028B0-63DB-8C49-A1CC-E4B0D9A47A66}">
      <dgm:prSet phldrT="[Text]" custT="1"/>
      <dgm:spPr>
        <a:solidFill>
          <a:srgbClr val="243644"/>
        </a:solidFill>
      </dgm:spPr>
      <dgm:t>
        <a:bodyPr/>
        <a:lstStyle/>
        <a:p>
          <a:r>
            <a:rPr lang="en-US" sz="3200" b="0" dirty="0"/>
            <a:t>Recruit</a:t>
          </a:r>
        </a:p>
      </dgm:t>
    </dgm:pt>
    <dgm:pt modelId="{21DD3C3A-DB80-C441-B84F-41152C6EFFCC}" type="parTrans" cxnId="{62B8D63D-F163-894D-9840-785C249A86DC}">
      <dgm:prSet/>
      <dgm:spPr/>
      <dgm:t>
        <a:bodyPr/>
        <a:lstStyle/>
        <a:p>
          <a:endParaRPr lang="en-US"/>
        </a:p>
      </dgm:t>
    </dgm:pt>
    <dgm:pt modelId="{B59DBA08-A527-B44D-A6CA-F2FB14DB3706}" type="sibTrans" cxnId="{62B8D63D-F163-894D-9840-785C249A86DC}">
      <dgm:prSet/>
      <dgm:spPr/>
      <dgm:t>
        <a:bodyPr/>
        <a:lstStyle/>
        <a:p>
          <a:endParaRPr lang="en-US"/>
        </a:p>
      </dgm:t>
    </dgm:pt>
    <dgm:pt modelId="{C1324D66-EC74-8E4A-91E3-A5054CC46D76}">
      <dgm:prSet/>
      <dgm:spPr>
        <a:solidFill>
          <a:srgbClr val="243644"/>
        </a:solidFill>
      </dgm:spPr>
      <dgm:t>
        <a:bodyPr/>
        <a:lstStyle/>
        <a:p>
          <a:r>
            <a:rPr lang="en-US" dirty="0"/>
            <a:t>Train</a:t>
          </a:r>
        </a:p>
      </dgm:t>
    </dgm:pt>
    <dgm:pt modelId="{E8479ABD-4442-874B-BFA1-B9E4641E8128}" type="parTrans" cxnId="{BCF65357-F990-FF4E-8B6E-B0663E1F63EE}">
      <dgm:prSet/>
      <dgm:spPr/>
      <dgm:t>
        <a:bodyPr/>
        <a:lstStyle/>
        <a:p>
          <a:endParaRPr lang="en-US"/>
        </a:p>
      </dgm:t>
    </dgm:pt>
    <dgm:pt modelId="{E55D827A-FCA7-854E-8005-809FFDB8D744}" type="sibTrans" cxnId="{BCF65357-F990-FF4E-8B6E-B0663E1F63EE}">
      <dgm:prSet/>
      <dgm:spPr/>
      <dgm:t>
        <a:bodyPr/>
        <a:lstStyle/>
        <a:p>
          <a:endParaRPr lang="en-US"/>
        </a:p>
      </dgm:t>
    </dgm:pt>
    <dgm:pt modelId="{4E4EF828-3402-134E-85DC-2C9428F3DB40}">
      <dgm:prSet/>
      <dgm:spPr>
        <a:solidFill>
          <a:srgbClr val="243644"/>
        </a:solidFill>
      </dgm:spPr>
      <dgm:t>
        <a:bodyPr/>
        <a:lstStyle/>
        <a:p>
          <a:r>
            <a:rPr lang="en-US" dirty="0"/>
            <a:t>Retain</a:t>
          </a:r>
        </a:p>
      </dgm:t>
    </dgm:pt>
    <dgm:pt modelId="{80906447-7C6E-AB4D-8905-DFDF25CE8EA7}" type="parTrans" cxnId="{5164C68C-BCC6-6640-BC77-0DCFC9535410}">
      <dgm:prSet/>
      <dgm:spPr/>
      <dgm:t>
        <a:bodyPr/>
        <a:lstStyle/>
        <a:p>
          <a:endParaRPr lang="en-US"/>
        </a:p>
      </dgm:t>
    </dgm:pt>
    <dgm:pt modelId="{FD6924D5-AD2D-FD4C-B3DD-23931BF12602}" type="sibTrans" cxnId="{5164C68C-BCC6-6640-BC77-0DCFC9535410}">
      <dgm:prSet/>
      <dgm:spPr/>
      <dgm:t>
        <a:bodyPr/>
        <a:lstStyle/>
        <a:p>
          <a:endParaRPr lang="en-US"/>
        </a:p>
      </dgm:t>
    </dgm:pt>
    <dgm:pt modelId="{824B163F-7CFB-9047-A76D-7D61179DD20E}">
      <dgm:prSet phldrT="[Text]" custT="1"/>
      <dgm:spPr/>
      <dgm:t>
        <a:bodyPr/>
        <a:lstStyle/>
        <a:p>
          <a:r>
            <a:rPr lang="en-US" sz="1400" dirty="0"/>
            <a:t>To ensure an appropriate supply of trainees/students to pursue health careers, particularly those who reflect their communities</a:t>
          </a:r>
          <a:endParaRPr lang="en-US" sz="1400" b="1" dirty="0"/>
        </a:p>
      </dgm:t>
    </dgm:pt>
    <dgm:pt modelId="{E57CA340-CC1D-994E-B71C-5C89BBD597CD}" type="parTrans" cxnId="{CDAEEBF4-6A6F-3D4C-ADE2-77364993B684}">
      <dgm:prSet/>
      <dgm:spPr/>
      <dgm:t>
        <a:bodyPr/>
        <a:lstStyle/>
        <a:p>
          <a:endParaRPr lang="en-US"/>
        </a:p>
      </dgm:t>
    </dgm:pt>
    <dgm:pt modelId="{1B50D207-3BED-3C41-9EE2-B7BF31815FF4}" type="sibTrans" cxnId="{CDAEEBF4-6A6F-3D4C-ADE2-77364993B684}">
      <dgm:prSet/>
      <dgm:spPr/>
      <dgm:t>
        <a:bodyPr/>
        <a:lstStyle/>
        <a:p>
          <a:endParaRPr lang="en-US"/>
        </a:p>
      </dgm:t>
    </dgm:pt>
    <dgm:pt modelId="{4EEA9451-51B2-C241-9574-D00565B988EE}">
      <dgm:prSet custT="1"/>
      <dgm:spPr/>
      <dgm:t>
        <a:bodyPr/>
        <a:lstStyle/>
        <a:p>
          <a:r>
            <a:rPr lang="en-US" sz="1400" dirty="0"/>
            <a:t>To encourage health professions trainees/students and healthcare professionals to practice in interprofessional and primary care settings in rural and under-resourced communities</a:t>
          </a:r>
        </a:p>
      </dgm:t>
    </dgm:pt>
    <dgm:pt modelId="{572D6FF3-AC3C-2941-9C11-46B73EC66A5C}" type="parTrans" cxnId="{057ECEC4-20A3-D943-9841-1A2101F59C0C}">
      <dgm:prSet/>
      <dgm:spPr/>
      <dgm:t>
        <a:bodyPr/>
        <a:lstStyle/>
        <a:p>
          <a:endParaRPr lang="en-US"/>
        </a:p>
      </dgm:t>
    </dgm:pt>
    <dgm:pt modelId="{B9549A43-CEF8-A24A-88D5-D7739DCD0ECD}" type="sibTrans" cxnId="{057ECEC4-20A3-D943-9841-1A2101F59C0C}">
      <dgm:prSet/>
      <dgm:spPr/>
      <dgm:t>
        <a:bodyPr/>
        <a:lstStyle/>
        <a:p>
          <a:endParaRPr lang="en-US"/>
        </a:p>
      </dgm:t>
    </dgm:pt>
    <dgm:pt modelId="{F9E7556F-7535-0B41-AE42-B0BBCE650B1F}">
      <dgm:prSet custT="1"/>
      <dgm:spPr/>
      <dgm:t>
        <a:bodyPr/>
        <a:lstStyle/>
        <a:p>
          <a:pPr>
            <a:lnSpc>
              <a:spcPct val="100000"/>
            </a:lnSpc>
          </a:pPr>
          <a:r>
            <a:rPr lang="en-US" sz="1400" dirty="0"/>
            <a:t>To retain the health workforce with a focus on the diversity of providers, interprofessional teams, and primary care settings in rural and under-resourced communities</a:t>
          </a:r>
        </a:p>
      </dgm:t>
    </dgm:pt>
    <dgm:pt modelId="{FB73F666-3A09-2F48-98AF-AAD7F644E3CB}" type="parTrans" cxnId="{F52338D8-CEE5-934F-8617-E691F1794B15}">
      <dgm:prSet/>
      <dgm:spPr/>
      <dgm:t>
        <a:bodyPr/>
        <a:lstStyle/>
        <a:p>
          <a:endParaRPr lang="en-US"/>
        </a:p>
      </dgm:t>
    </dgm:pt>
    <dgm:pt modelId="{11B8EE18-82B1-9E4B-8AA4-ABF4D9F54705}" type="sibTrans" cxnId="{F52338D8-CEE5-934F-8617-E691F1794B15}">
      <dgm:prSet/>
      <dgm:spPr/>
      <dgm:t>
        <a:bodyPr/>
        <a:lstStyle/>
        <a:p>
          <a:endParaRPr lang="en-US"/>
        </a:p>
      </dgm:t>
    </dgm:pt>
    <dgm:pt modelId="{523884AD-945D-384A-B86C-0A7E6F11D45D}" type="pres">
      <dgm:prSet presAssocID="{02E17A47-F14D-454C-8C68-D0FD8577DF1F}" presName="Name0" presStyleCnt="0">
        <dgm:presLayoutVars>
          <dgm:dir/>
          <dgm:animLvl val="lvl"/>
          <dgm:resizeHandles val="exact"/>
        </dgm:presLayoutVars>
      </dgm:prSet>
      <dgm:spPr/>
    </dgm:pt>
    <dgm:pt modelId="{57546D00-C7CA-1E40-85EB-70F5BA039356}" type="pres">
      <dgm:prSet presAssocID="{02C028B0-63DB-8C49-A1CC-E4B0D9A47A66}" presName="vertFlow" presStyleCnt="0"/>
      <dgm:spPr/>
    </dgm:pt>
    <dgm:pt modelId="{3D748C88-7FE8-544E-8704-C4FEDA82265E}" type="pres">
      <dgm:prSet presAssocID="{02C028B0-63DB-8C49-A1CC-E4B0D9A47A66}" presName="header" presStyleLbl="node1" presStyleIdx="0" presStyleCnt="3"/>
      <dgm:spPr/>
    </dgm:pt>
    <dgm:pt modelId="{25149CB8-9497-554B-A0FD-69CE0FF5178B}" type="pres">
      <dgm:prSet presAssocID="{E57CA340-CC1D-994E-B71C-5C89BBD597CD}" presName="parTrans" presStyleLbl="sibTrans2D1" presStyleIdx="0" presStyleCnt="3"/>
      <dgm:spPr/>
    </dgm:pt>
    <dgm:pt modelId="{0CE107C1-E653-8F47-BD6F-13A5F0D910BF}" type="pres">
      <dgm:prSet presAssocID="{824B163F-7CFB-9047-A76D-7D61179DD20E}" presName="child" presStyleLbl="alignAccFollowNode1" presStyleIdx="0" presStyleCnt="3" custScaleY="276137">
        <dgm:presLayoutVars>
          <dgm:chMax val="0"/>
          <dgm:bulletEnabled val="1"/>
        </dgm:presLayoutVars>
      </dgm:prSet>
      <dgm:spPr/>
    </dgm:pt>
    <dgm:pt modelId="{9A45AA85-F273-BE4C-BBE3-70619000FA93}" type="pres">
      <dgm:prSet presAssocID="{02C028B0-63DB-8C49-A1CC-E4B0D9A47A66}" presName="hSp" presStyleCnt="0"/>
      <dgm:spPr/>
    </dgm:pt>
    <dgm:pt modelId="{87C27433-18D2-B740-BB68-C3ACD7BE5660}" type="pres">
      <dgm:prSet presAssocID="{C1324D66-EC74-8E4A-91E3-A5054CC46D76}" presName="vertFlow" presStyleCnt="0"/>
      <dgm:spPr/>
    </dgm:pt>
    <dgm:pt modelId="{F88E905B-21A7-D24C-A01C-D200C3FAAB56}" type="pres">
      <dgm:prSet presAssocID="{C1324D66-EC74-8E4A-91E3-A5054CC46D76}" presName="header" presStyleLbl="node1" presStyleIdx="1" presStyleCnt="3"/>
      <dgm:spPr/>
    </dgm:pt>
    <dgm:pt modelId="{D59798E2-CCCD-A04B-9432-E005005BB3BD}" type="pres">
      <dgm:prSet presAssocID="{572D6FF3-AC3C-2941-9C11-46B73EC66A5C}" presName="parTrans" presStyleLbl="sibTrans2D1" presStyleIdx="1" presStyleCnt="3"/>
      <dgm:spPr/>
    </dgm:pt>
    <dgm:pt modelId="{72ADA6E2-EABA-F94E-97C1-2025E5CDA925}" type="pres">
      <dgm:prSet presAssocID="{4EEA9451-51B2-C241-9574-D00565B988EE}" presName="child" presStyleLbl="alignAccFollowNode1" presStyleIdx="1" presStyleCnt="3" custScaleY="266065">
        <dgm:presLayoutVars>
          <dgm:chMax val="0"/>
          <dgm:bulletEnabled val="1"/>
        </dgm:presLayoutVars>
      </dgm:prSet>
      <dgm:spPr/>
    </dgm:pt>
    <dgm:pt modelId="{C17747DC-2528-9845-BCD7-E54BF543BB52}" type="pres">
      <dgm:prSet presAssocID="{C1324D66-EC74-8E4A-91E3-A5054CC46D76}" presName="hSp" presStyleCnt="0"/>
      <dgm:spPr/>
    </dgm:pt>
    <dgm:pt modelId="{1AE20306-2486-8A46-A1B5-AAC588E64F3A}" type="pres">
      <dgm:prSet presAssocID="{4E4EF828-3402-134E-85DC-2C9428F3DB40}" presName="vertFlow" presStyleCnt="0"/>
      <dgm:spPr/>
    </dgm:pt>
    <dgm:pt modelId="{D390FCFD-5FEF-744D-939D-EC919E3F6408}" type="pres">
      <dgm:prSet presAssocID="{4E4EF828-3402-134E-85DC-2C9428F3DB40}" presName="header" presStyleLbl="node1" presStyleIdx="2" presStyleCnt="3"/>
      <dgm:spPr/>
    </dgm:pt>
    <dgm:pt modelId="{9450923C-5E8E-D24D-ADA6-057DCFBD540D}" type="pres">
      <dgm:prSet presAssocID="{FB73F666-3A09-2F48-98AF-AAD7F644E3CB}" presName="parTrans" presStyleLbl="sibTrans2D1" presStyleIdx="2" presStyleCnt="3"/>
      <dgm:spPr/>
    </dgm:pt>
    <dgm:pt modelId="{6F65DF32-9A87-D24C-B4D1-A3CB5FB66464}" type="pres">
      <dgm:prSet presAssocID="{F9E7556F-7535-0B41-AE42-B0BBCE650B1F}" presName="child" presStyleLbl="alignAccFollowNode1" presStyleIdx="2" presStyleCnt="3" custScaleY="281173" custLinFactNeighborX="828" custLinFactNeighborY="6109">
        <dgm:presLayoutVars>
          <dgm:chMax val="0"/>
          <dgm:bulletEnabled val="1"/>
        </dgm:presLayoutVars>
      </dgm:prSet>
      <dgm:spPr/>
    </dgm:pt>
  </dgm:ptLst>
  <dgm:cxnLst>
    <dgm:cxn modelId="{D21F7707-D8D5-BE4C-9F4A-AD730B3A6294}" type="presOf" srcId="{4EEA9451-51B2-C241-9574-D00565B988EE}" destId="{72ADA6E2-EABA-F94E-97C1-2025E5CDA925}" srcOrd="0" destOrd="0" presId="urn:microsoft.com/office/officeart/2005/8/layout/lProcess1"/>
    <dgm:cxn modelId="{C44CB13B-3F33-6141-BF1E-E982E0361A33}" type="presOf" srcId="{4E4EF828-3402-134E-85DC-2C9428F3DB40}" destId="{D390FCFD-5FEF-744D-939D-EC919E3F6408}" srcOrd="0" destOrd="0" presId="urn:microsoft.com/office/officeart/2005/8/layout/lProcess1"/>
    <dgm:cxn modelId="{62B8D63D-F163-894D-9840-785C249A86DC}" srcId="{02E17A47-F14D-454C-8C68-D0FD8577DF1F}" destId="{02C028B0-63DB-8C49-A1CC-E4B0D9A47A66}" srcOrd="0" destOrd="0" parTransId="{21DD3C3A-DB80-C441-B84F-41152C6EFFCC}" sibTransId="{B59DBA08-A527-B44D-A6CA-F2FB14DB3706}"/>
    <dgm:cxn modelId="{BCF65357-F990-FF4E-8B6E-B0663E1F63EE}" srcId="{02E17A47-F14D-454C-8C68-D0FD8577DF1F}" destId="{C1324D66-EC74-8E4A-91E3-A5054CC46D76}" srcOrd="1" destOrd="0" parTransId="{E8479ABD-4442-874B-BFA1-B9E4641E8128}" sibTransId="{E55D827A-FCA7-854E-8005-809FFDB8D744}"/>
    <dgm:cxn modelId="{CC86A983-FE21-DE48-9A66-18865D86D1D0}" type="presOf" srcId="{824B163F-7CFB-9047-A76D-7D61179DD20E}" destId="{0CE107C1-E653-8F47-BD6F-13A5F0D910BF}" srcOrd="0" destOrd="0" presId="urn:microsoft.com/office/officeart/2005/8/layout/lProcess1"/>
    <dgm:cxn modelId="{BCAD7C84-D65D-BA41-A7E8-219403A5CA6D}" type="presOf" srcId="{02C028B0-63DB-8C49-A1CC-E4B0D9A47A66}" destId="{3D748C88-7FE8-544E-8704-C4FEDA82265E}" srcOrd="0" destOrd="0" presId="urn:microsoft.com/office/officeart/2005/8/layout/lProcess1"/>
    <dgm:cxn modelId="{5164C68C-BCC6-6640-BC77-0DCFC9535410}" srcId="{02E17A47-F14D-454C-8C68-D0FD8577DF1F}" destId="{4E4EF828-3402-134E-85DC-2C9428F3DB40}" srcOrd="2" destOrd="0" parTransId="{80906447-7C6E-AB4D-8905-DFDF25CE8EA7}" sibTransId="{FD6924D5-AD2D-FD4C-B3DD-23931BF12602}"/>
    <dgm:cxn modelId="{8C3397B0-3AEB-524A-93A0-B45546643B52}" type="presOf" srcId="{C1324D66-EC74-8E4A-91E3-A5054CC46D76}" destId="{F88E905B-21A7-D24C-A01C-D200C3FAAB56}" srcOrd="0" destOrd="0" presId="urn:microsoft.com/office/officeart/2005/8/layout/lProcess1"/>
    <dgm:cxn modelId="{057ECEC4-20A3-D943-9841-1A2101F59C0C}" srcId="{C1324D66-EC74-8E4A-91E3-A5054CC46D76}" destId="{4EEA9451-51B2-C241-9574-D00565B988EE}" srcOrd="0" destOrd="0" parTransId="{572D6FF3-AC3C-2941-9C11-46B73EC66A5C}" sibTransId="{B9549A43-CEF8-A24A-88D5-D7739DCD0ECD}"/>
    <dgm:cxn modelId="{663B02C8-FAFD-154C-B831-43B7855ECB0D}" type="presOf" srcId="{F9E7556F-7535-0B41-AE42-B0BBCE650B1F}" destId="{6F65DF32-9A87-D24C-B4D1-A3CB5FB66464}" srcOrd="0" destOrd="0" presId="urn:microsoft.com/office/officeart/2005/8/layout/lProcess1"/>
    <dgm:cxn modelId="{C7C221C8-33B6-FE4F-BAF5-51DCAA2CE5F4}" type="presOf" srcId="{572D6FF3-AC3C-2941-9C11-46B73EC66A5C}" destId="{D59798E2-CCCD-A04B-9432-E005005BB3BD}" srcOrd="0" destOrd="0" presId="urn:microsoft.com/office/officeart/2005/8/layout/lProcess1"/>
    <dgm:cxn modelId="{C2501BCE-60BF-FB48-BC8F-BF1712332A40}" type="presOf" srcId="{FB73F666-3A09-2F48-98AF-AAD7F644E3CB}" destId="{9450923C-5E8E-D24D-ADA6-057DCFBD540D}" srcOrd="0" destOrd="0" presId="urn:microsoft.com/office/officeart/2005/8/layout/lProcess1"/>
    <dgm:cxn modelId="{F52338D8-CEE5-934F-8617-E691F1794B15}" srcId="{4E4EF828-3402-134E-85DC-2C9428F3DB40}" destId="{F9E7556F-7535-0B41-AE42-B0BBCE650B1F}" srcOrd="0" destOrd="0" parTransId="{FB73F666-3A09-2F48-98AF-AAD7F644E3CB}" sibTransId="{11B8EE18-82B1-9E4B-8AA4-ABF4D9F54705}"/>
    <dgm:cxn modelId="{A9E604DB-8A18-3947-A9E6-2398C9EC26EC}" type="presOf" srcId="{02E17A47-F14D-454C-8C68-D0FD8577DF1F}" destId="{523884AD-945D-384A-B86C-0A7E6F11D45D}" srcOrd="0" destOrd="0" presId="urn:microsoft.com/office/officeart/2005/8/layout/lProcess1"/>
    <dgm:cxn modelId="{84D27BEF-4DF3-1749-A1F6-C682B9457ED1}" type="presOf" srcId="{E57CA340-CC1D-994E-B71C-5C89BBD597CD}" destId="{25149CB8-9497-554B-A0FD-69CE0FF5178B}" srcOrd="0" destOrd="0" presId="urn:microsoft.com/office/officeart/2005/8/layout/lProcess1"/>
    <dgm:cxn modelId="{CDAEEBF4-6A6F-3D4C-ADE2-77364993B684}" srcId="{02C028B0-63DB-8C49-A1CC-E4B0D9A47A66}" destId="{824B163F-7CFB-9047-A76D-7D61179DD20E}" srcOrd="0" destOrd="0" parTransId="{E57CA340-CC1D-994E-B71C-5C89BBD597CD}" sibTransId="{1B50D207-3BED-3C41-9EE2-B7BF31815FF4}"/>
    <dgm:cxn modelId="{D95420A2-4ECF-794E-AF85-A42432777814}" type="presParOf" srcId="{523884AD-945D-384A-B86C-0A7E6F11D45D}" destId="{57546D00-C7CA-1E40-85EB-70F5BA039356}" srcOrd="0" destOrd="0" presId="urn:microsoft.com/office/officeart/2005/8/layout/lProcess1"/>
    <dgm:cxn modelId="{6742421C-4B16-EC4D-B0E5-4054A8DA7FF7}" type="presParOf" srcId="{57546D00-C7CA-1E40-85EB-70F5BA039356}" destId="{3D748C88-7FE8-544E-8704-C4FEDA82265E}" srcOrd="0" destOrd="0" presId="urn:microsoft.com/office/officeart/2005/8/layout/lProcess1"/>
    <dgm:cxn modelId="{8DA3A6ED-50F2-1540-A758-2832E1CD0F26}" type="presParOf" srcId="{57546D00-C7CA-1E40-85EB-70F5BA039356}" destId="{25149CB8-9497-554B-A0FD-69CE0FF5178B}" srcOrd="1" destOrd="0" presId="urn:microsoft.com/office/officeart/2005/8/layout/lProcess1"/>
    <dgm:cxn modelId="{EA3E17CA-BAE8-4446-B243-4B052B0F0981}" type="presParOf" srcId="{57546D00-C7CA-1E40-85EB-70F5BA039356}" destId="{0CE107C1-E653-8F47-BD6F-13A5F0D910BF}" srcOrd="2" destOrd="0" presId="urn:microsoft.com/office/officeart/2005/8/layout/lProcess1"/>
    <dgm:cxn modelId="{C2DFD47E-9A63-D94D-8EE9-E1F3746429C2}" type="presParOf" srcId="{523884AD-945D-384A-B86C-0A7E6F11D45D}" destId="{9A45AA85-F273-BE4C-BBE3-70619000FA93}" srcOrd="1" destOrd="0" presId="urn:microsoft.com/office/officeart/2005/8/layout/lProcess1"/>
    <dgm:cxn modelId="{3427307D-C001-514A-95B9-32B26811F1E9}" type="presParOf" srcId="{523884AD-945D-384A-B86C-0A7E6F11D45D}" destId="{87C27433-18D2-B740-BB68-C3ACD7BE5660}" srcOrd="2" destOrd="0" presId="urn:microsoft.com/office/officeart/2005/8/layout/lProcess1"/>
    <dgm:cxn modelId="{3CC5B0D6-4CC9-5A4F-8108-8D13D6FBCD47}" type="presParOf" srcId="{87C27433-18D2-B740-BB68-C3ACD7BE5660}" destId="{F88E905B-21A7-D24C-A01C-D200C3FAAB56}" srcOrd="0" destOrd="0" presId="urn:microsoft.com/office/officeart/2005/8/layout/lProcess1"/>
    <dgm:cxn modelId="{137DC3AB-1134-1540-885D-61BB8E5E16FC}" type="presParOf" srcId="{87C27433-18D2-B740-BB68-C3ACD7BE5660}" destId="{D59798E2-CCCD-A04B-9432-E005005BB3BD}" srcOrd="1" destOrd="0" presId="urn:microsoft.com/office/officeart/2005/8/layout/lProcess1"/>
    <dgm:cxn modelId="{8AE75B9E-F7EB-344D-88C0-3F2F2967ACB3}" type="presParOf" srcId="{87C27433-18D2-B740-BB68-C3ACD7BE5660}" destId="{72ADA6E2-EABA-F94E-97C1-2025E5CDA925}" srcOrd="2" destOrd="0" presId="urn:microsoft.com/office/officeart/2005/8/layout/lProcess1"/>
    <dgm:cxn modelId="{49DC5A79-51CD-5D4E-97F4-AA7A9EFCB7E4}" type="presParOf" srcId="{523884AD-945D-384A-B86C-0A7E6F11D45D}" destId="{C17747DC-2528-9845-BCD7-E54BF543BB52}" srcOrd="3" destOrd="0" presId="urn:microsoft.com/office/officeart/2005/8/layout/lProcess1"/>
    <dgm:cxn modelId="{F526CCDF-EFE7-2B47-8682-B2D6390883B2}" type="presParOf" srcId="{523884AD-945D-384A-B86C-0A7E6F11D45D}" destId="{1AE20306-2486-8A46-A1B5-AAC588E64F3A}" srcOrd="4" destOrd="0" presId="urn:microsoft.com/office/officeart/2005/8/layout/lProcess1"/>
    <dgm:cxn modelId="{A65E66F9-35CD-6941-9412-841E7AF7A2D7}" type="presParOf" srcId="{1AE20306-2486-8A46-A1B5-AAC588E64F3A}" destId="{D390FCFD-5FEF-744D-939D-EC919E3F6408}" srcOrd="0" destOrd="0" presId="urn:microsoft.com/office/officeart/2005/8/layout/lProcess1"/>
    <dgm:cxn modelId="{92A319D7-378A-8B41-915F-A06DAA277D4B}" type="presParOf" srcId="{1AE20306-2486-8A46-A1B5-AAC588E64F3A}" destId="{9450923C-5E8E-D24D-ADA6-057DCFBD540D}" srcOrd="1" destOrd="0" presId="urn:microsoft.com/office/officeart/2005/8/layout/lProcess1"/>
    <dgm:cxn modelId="{0B77DA51-2143-9D4A-8AF2-3487414491AA}" type="presParOf" srcId="{1AE20306-2486-8A46-A1B5-AAC588E64F3A}" destId="{6F65DF32-9A87-D24C-B4D1-A3CB5FB66464}"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E17A47-F14D-454C-8C68-D0FD8577DF1F}" type="doc">
      <dgm:prSet loTypeId="urn:microsoft.com/office/officeart/2005/8/layout/lProcess1" loCatId="" qsTypeId="urn:microsoft.com/office/officeart/2005/8/quickstyle/simple1" qsCatId="simple" csTypeId="urn:microsoft.com/office/officeart/2005/8/colors/accent1_2" csCatId="accent1" phldr="1"/>
      <dgm:spPr/>
      <dgm:t>
        <a:bodyPr/>
        <a:lstStyle/>
        <a:p>
          <a:endParaRPr lang="en-US"/>
        </a:p>
      </dgm:t>
    </dgm:pt>
    <dgm:pt modelId="{02C028B0-63DB-8C49-A1CC-E4B0D9A47A66}">
      <dgm:prSet phldrT="[Text]" custT="1"/>
      <dgm:spPr>
        <a:solidFill>
          <a:srgbClr val="448BBB"/>
        </a:solidFill>
        <a:ln>
          <a:solidFill>
            <a:schemeClr val="lt1">
              <a:hueOff val="0"/>
              <a:satOff val="0"/>
              <a:lumOff val="0"/>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Health Careers &amp;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Workforce Diversity</a:t>
          </a:r>
        </a:p>
      </dgm:t>
    </dgm:pt>
    <dgm:pt modelId="{21DD3C3A-DB80-C441-B84F-41152C6EFFCC}" type="parTrans" cxnId="{62B8D63D-F163-894D-9840-785C249A86DC}">
      <dgm:prSet/>
      <dgm:spPr/>
      <dgm:t>
        <a:bodyPr/>
        <a:lstStyle/>
        <a:p>
          <a:endParaRPr lang="en-US"/>
        </a:p>
      </dgm:t>
    </dgm:pt>
    <dgm:pt modelId="{B59DBA08-A527-B44D-A6CA-F2FB14DB3706}" type="sibTrans" cxnId="{62B8D63D-F163-894D-9840-785C249A86DC}">
      <dgm:prSet/>
      <dgm:spPr/>
      <dgm:t>
        <a:bodyPr/>
        <a:lstStyle/>
        <a:p>
          <a:endParaRPr lang="en-US"/>
        </a:p>
      </dgm:t>
    </dgm:pt>
    <dgm:pt modelId="{09602B1A-4BEF-6C48-86C4-FB7A2E9F7B1D}">
      <dgm:prSet phldrT="[Text]" custT="1"/>
      <dgm:spPr>
        <a:solidFill>
          <a:srgbClr val="BD4D3B"/>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 Services</a:t>
          </a:r>
        </a:p>
      </dgm:t>
    </dgm:pt>
    <dgm:pt modelId="{A655A2E8-4434-BB40-975A-EA8F4E297550}" type="parTrans" cxnId="{640F40A7-7423-0D41-9DD3-A6F9772BFF73}">
      <dgm:prSet/>
      <dgm:spPr>
        <a:noFill/>
      </dgm:spPr>
      <dgm:t>
        <a:bodyPr/>
        <a:lstStyle/>
        <a:p>
          <a:endParaRPr lang="en-US"/>
        </a:p>
      </dgm:t>
    </dgm:pt>
    <dgm:pt modelId="{FE2A5DD8-E81F-5243-B926-BC10A4472893}" type="sibTrans" cxnId="{640F40A7-7423-0D41-9DD3-A6F9772BFF73}">
      <dgm:prSet/>
      <dgm:spPr>
        <a:noFill/>
      </dgm:spPr>
      <dgm:t>
        <a:bodyPr/>
        <a:lstStyle/>
        <a:p>
          <a:endParaRPr lang="en-US"/>
        </a:p>
      </dgm:t>
    </dgm:pt>
    <dgm:pt modelId="{1C292080-C265-2A41-A495-CA9F99229E3E}">
      <dgm:prSet phldrT="[Text]" custT="1"/>
      <dgm:spPr>
        <a:solidFill>
          <a:srgbClr val="243644"/>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Graduate Medical </a:t>
          </a:r>
          <a:b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Education Support</a:t>
          </a:r>
        </a:p>
      </dgm:t>
    </dgm:pt>
    <dgm:pt modelId="{18DF4149-805C-1941-80ED-E5AA59551839}" type="parTrans" cxnId="{D2059A79-1E94-3740-8698-B1C6FD5F1804}">
      <dgm:prSet/>
      <dgm:spPr/>
      <dgm:t>
        <a:bodyPr/>
        <a:lstStyle/>
        <a:p>
          <a:endParaRPr lang="en-US"/>
        </a:p>
      </dgm:t>
    </dgm:pt>
    <dgm:pt modelId="{33CDE9A8-EA7A-314B-B8DA-B68BBEE82E6F}" type="sibTrans" cxnId="{D2059A79-1E94-3740-8698-B1C6FD5F1804}">
      <dgm:prSet/>
      <dgm:spPr/>
      <dgm:t>
        <a:bodyPr/>
        <a:lstStyle/>
        <a:p>
          <a:endParaRPr lang="en-US"/>
        </a:p>
      </dgm:t>
    </dgm:pt>
    <dgm:pt modelId="{8467384C-D081-DF4D-A77C-E8650E9E30F4}">
      <dgm:prSet phldrT="[Text]" custT="1"/>
      <dgm:spPr>
        <a:solidFill>
          <a:srgbClr val="97C356"/>
        </a:solidFill>
        <a:ln>
          <a:solidFill>
            <a:schemeClr val="lt1">
              <a:hueOff val="0"/>
              <a:satOff val="0"/>
              <a:lumOff val="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Continuing Professional Development</a:t>
          </a:r>
        </a:p>
      </dgm:t>
    </dgm:pt>
    <dgm:pt modelId="{2959800B-C88B-6944-909C-18C199D775FC}" type="parTrans" cxnId="{1B298BF7-1269-3947-B450-9D01505EB1B7}">
      <dgm:prSet/>
      <dgm:spPr/>
      <dgm:t>
        <a:bodyPr/>
        <a:lstStyle/>
        <a:p>
          <a:endParaRPr lang="en-US"/>
        </a:p>
      </dgm:t>
    </dgm:pt>
    <dgm:pt modelId="{25ED97A5-B509-5C4A-83D0-B4AA034B3987}" type="sibTrans" cxnId="{1B298BF7-1269-3947-B450-9D01505EB1B7}">
      <dgm:prSet/>
      <dgm:spPr/>
      <dgm:t>
        <a:bodyPr/>
        <a:lstStyle/>
        <a:p>
          <a:endParaRPr lang="en-US"/>
        </a:p>
      </dgm:t>
    </dgm:pt>
    <dgm:pt modelId="{49DF85AE-06F6-4A40-85DA-9E2AF41E9F6B}">
      <dgm:prSet phldrT="[Text]" custT="1"/>
      <dgm:spPr>
        <a:solidFill>
          <a:srgbClr val="605891"/>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Practice Support</a:t>
          </a:r>
        </a:p>
      </dgm:t>
    </dgm:pt>
    <dgm:pt modelId="{9732BE5E-1CE3-7741-8932-8F243A7FD0DC}" type="parTrans" cxnId="{09801C8A-F417-7A4A-B54A-1631DA20EB18}">
      <dgm:prSet/>
      <dgm:spPr>
        <a:noFill/>
      </dgm:spPr>
      <dgm:t>
        <a:bodyPr/>
        <a:lstStyle/>
        <a:p>
          <a:endParaRPr lang="en-US"/>
        </a:p>
      </dgm:t>
    </dgm:pt>
    <dgm:pt modelId="{1ABEB6F3-4E80-6E41-BBDD-0B64BE1EB8A2}" type="sibTrans" cxnId="{09801C8A-F417-7A4A-B54A-1631DA20EB18}">
      <dgm:prSet/>
      <dgm:spPr>
        <a:noFill/>
      </dgm:spPr>
      <dgm:t>
        <a:bodyPr/>
        <a:lstStyle/>
        <a:p>
          <a:endParaRPr lang="en-US"/>
        </a:p>
      </dgm:t>
    </dgm:pt>
    <dgm:pt modelId="{C74C1245-46A6-024E-A36D-B93ACD1D31E1}">
      <dgm:prSet phldrT="[Text]" custT="1"/>
      <dgm:spPr>
        <a:solidFill>
          <a:srgbClr val="D6793F"/>
        </a:solidFill>
        <a:ln>
          <a:solidFill>
            <a:schemeClr val="bg1">
              <a:alpha val="90000"/>
            </a:schemeClr>
          </a:solidFill>
        </a:ln>
      </dgm:spPr>
      <dgm:t>
        <a:bodyPr/>
        <a:lstStyle/>
        <a:p>
          <a:r>
            <a:rPr lang="en-US" sz="2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Library Services</a:t>
          </a:r>
        </a:p>
      </dgm:t>
    </dgm:pt>
    <dgm:pt modelId="{25BA2850-1DCC-3548-80D4-0B8EA1CBC445}" type="parTrans" cxnId="{E7F783F8-46F4-E94C-9519-6DDDA7C54733}">
      <dgm:prSet/>
      <dgm:spPr/>
      <dgm:t>
        <a:bodyPr/>
        <a:lstStyle/>
        <a:p>
          <a:endParaRPr lang="en-US"/>
        </a:p>
      </dgm:t>
    </dgm:pt>
    <dgm:pt modelId="{E08CAEBD-24AC-8041-9309-337056C87A64}" type="sibTrans" cxnId="{E7F783F8-46F4-E94C-9519-6DDDA7C54733}">
      <dgm:prSet/>
      <dgm:spPr/>
      <dgm:t>
        <a:bodyPr/>
        <a:lstStyle/>
        <a:p>
          <a:endParaRPr lang="en-US"/>
        </a:p>
      </dgm:t>
    </dgm:pt>
    <dgm:pt modelId="{523884AD-945D-384A-B86C-0A7E6F11D45D}" type="pres">
      <dgm:prSet presAssocID="{02E17A47-F14D-454C-8C68-D0FD8577DF1F}" presName="Name0" presStyleCnt="0">
        <dgm:presLayoutVars>
          <dgm:dir/>
          <dgm:animLvl val="lvl"/>
          <dgm:resizeHandles val="exact"/>
        </dgm:presLayoutVars>
      </dgm:prSet>
      <dgm:spPr/>
    </dgm:pt>
    <dgm:pt modelId="{57546D00-C7CA-1E40-85EB-70F5BA039356}" type="pres">
      <dgm:prSet presAssocID="{02C028B0-63DB-8C49-A1CC-E4B0D9A47A66}" presName="vertFlow" presStyleCnt="0"/>
      <dgm:spPr/>
    </dgm:pt>
    <dgm:pt modelId="{3D748C88-7FE8-544E-8704-C4FEDA82265E}" type="pres">
      <dgm:prSet presAssocID="{02C028B0-63DB-8C49-A1CC-E4B0D9A47A66}" presName="header" presStyleLbl="node1" presStyleIdx="0" presStyleCnt="2"/>
      <dgm:spPr/>
    </dgm:pt>
    <dgm:pt modelId="{98EA8683-9C62-6C4F-970A-E1F2F4709C43}" type="pres">
      <dgm:prSet presAssocID="{A655A2E8-4434-BB40-975A-EA8F4E297550}" presName="parTrans" presStyleLbl="sibTrans2D1" presStyleIdx="0" presStyleCnt="4"/>
      <dgm:spPr/>
    </dgm:pt>
    <dgm:pt modelId="{4D46AF65-E49A-0E4A-A872-9E6F9D329A26}" type="pres">
      <dgm:prSet presAssocID="{09602B1A-4BEF-6C48-86C4-FB7A2E9F7B1D}" presName="child" presStyleLbl="alignAccFollowNode1" presStyleIdx="0" presStyleCnt="4">
        <dgm:presLayoutVars>
          <dgm:chMax val="0"/>
          <dgm:bulletEnabled val="1"/>
        </dgm:presLayoutVars>
      </dgm:prSet>
      <dgm:spPr/>
    </dgm:pt>
    <dgm:pt modelId="{3BF81FFE-2E44-794E-9668-D36CD0FAC687}" type="pres">
      <dgm:prSet presAssocID="{FE2A5DD8-E81F-5243-B926-BC10A4472893}" presName="sibTrans" presStyleLbl="sibTrans2D1" presStyleIdx="1" presStyleCnt="4"/>
      <dgm:spPr/>
    </dgm:pt>
    <dgm:pt modelId="{0BFCD5C7-EB23-DA43-9E6E-873AD0D5BCBE}" type="pres">
      <dgm:prSet presAssocID="{1C292080-C265-2A41-A495-CA9F99229E3E}" presName="child" presStyleLbl="alignAccFollowNode1" presStyleIdx="1" presStyleCnt="4">
        <dgm:presLayoutVars>
          <dgm:chMax val="0"/>
          <dgm:bulletEnabled val="1"/>
        </dgm:presLayoutVars>
      </dgm:prSet>
      <dgm:spPr/>
    </dgm:pt>
    <dgm:pt modelId="{9A45AA85-F273-BE4C-BBE3-70619000FA93}" type="pres">
      <dgm:prSet presAssocID="{02C028B0-63DB-8C49-A1CC-E4B0D9A47A66}" presName="hSp" presStyleCnt="0"/>
      <dgm:spPr/>
    </dgm:pt>
    <dgm:pt modelId="{48697A6B-16AF-374E-946B-D0D90276C3FA}" type="pres">
      <dgm:prSet presAssocID="{8467384C-D081-DF4D-A77C-E8650E9E30F4}" presName="vertFlow" presStyleCnt="0"/>
      <dgm:spPr/>
    </dgm:pt>
    <dgm:pt modelId="{B09CF5BE-F231-2B4A-8353-B6E402716E2D}" type="pres">
      <dgm:prSet presAssocID="{8467384C-D081-DF4D-A77C-E8650E9E30F4}" presName="header" presStyleLbl="node1" presStyleIdx="1" presStyleCnt="2"/>
      <dgm:spPr/>
    </dgm:pt>
    <dgm:pt modelId="{522788B2-3463-8041-97EC-5B93C487FA7B}" type="pres">
      <dgm:prSet presAssocID="{9732BE5E-1CE3-7741-8932-8F243A7FD0DC}" presName="parTrans" presStyleLbl="sibTrans2D1" presStyleIdx="2" presStyleCnt="4"/>
      <dgm:spPr/>
    </dgm:pt>
    <dgm:pt modelId="{09EF33B6-5E1E-0B4B-8F17-85137F29E25D}" type="pres">
      <dgm:prSet presAssocID="{49DF85AE-06F6-4A40-85DA-9E2AF41E9F6B}" presName="child" presStyleLbl="alignAccFollowNode1" presStyleIdx="2" presStyleCnt="4">
        <dgm:presLayoutVars>
          <dgm:chMax val="0"/>
          <dgm:bulletEnabled val="1"/>
        </dgm:presLayoutVars>
      </dgm:prSet>
      <dgm:spPr/>
    </dgm:pt>
    <dgm:pt modelId="{0CCFBC5F-AEC1-BF4F-9987-1B5D7F00256B}" type="pres">
      <dgm:prSet presAssocID="{1ABEB6F3-4E80-6E41-BBDD-0B64BE1EB8A2}" presName="sibTrans" presStyleLbl="sibTrans2D1" presStyleIdx="3" presStyleCnt="4"/>
      <dgm:spPr/>
    </dgm:pt>
    <dgm:pt modelId="{9A905050-780B-1644-8A66-E4753A935E79}" type="pres">
      <dgm:prSet presAssocID="{C74C1245-46A6-024E-A36D-B93ACD1D31E1}" presName="child" presStyleLbl="alignAccFollowNode1" presStyleIdx="3" presStyleCnt="4">
        <dgm:presLayoutVars>
          <dgm:chMax val="0"/>
          <dgm:bulletEnabled val="1"/>
        </dgm:presLayoutVars>
      </dgm:prSet>
      <dgm:spPr/>
    </dgm:pt>
  </dgm:ptLst>
  <dgm:cxnLst>
    <dgm:cxn modelId="{E2A1AA2F-6D64-1F4F-B32E-2A9E28E61348}" type="presOf" srcId="{8467384C-D081-DF4D-A77C-E8650E9E30F4}" destId="{B09CF5BE-F231-2B4A-8353-B6E402716E2D}" srcOrd="0" destOrd="0" presId="urn:microsoft.com/office/officeart/2005/8/layout/lProcess1"/>
    <dgm:cxn modelId="{62B8D63D-F163-894D-9840-785C249A86DC}" srcId="{02E17A47-F14D-454C-8C68-D0FD8577DF1F}" destId="{02C028B0-63DB-8C49-A1CC-E4B0D9A47A66}" srcOrd="0" destOrd="0" parTransId="{21DD3C3A-DB80-C441-B84F-41152C6EFFCC}" sibTransId="{B59DBA08-A527-B44D-A6CA-F2FB14DB3706}"/>
    <dgm:cxn modelId="{E2960F5C-9B82-3548-B7AA-42BA70E5CB56}" type="presOf" srcId="{49DF85AE-06F6-4A40-85DA-9E2AF41E9F6B}" destId="{09EF33B6-5E1E-0B4B-8F17-85137F29E25D}" srcOrd="0" destOrd="0" presId="urn:microsoft.com/office/officeart/2005/8/layout/lProcess1"/>
    <dgm:cxn modelId="{942A5765-BFE9-4644-A80A-D75DA1F48F82}" type="presOf" srcId="{9732BE5E-1CE3-7741-8932-8F243A7FD0DC}" destId="{522788B2-3463-8041-97EC-5B93C487FA7B}" srcOrd="0" destOrd="0" presId="urn:microsoft.com/office/officeart/2005/8/layout/lProcess1"/>
    <dgm:cxn modelId="{41745A68-04B1-7C44-A5E1-8CA7DF8769BD}" type="presOf" srcId="{1ABEB6F3-4E80-6E41-BBDD-0B64BE1EB8A2}" destId="{0CCFBC5F-AEC1-BF4F-9987-1B5D7F00256B}" srcOrd="0" destOrd="0" presId="urn:microsoft.com/office/officeart/2005/8/layout/lProcess1"/>
    <dgm:cxn modelId="{51A6754C-C967-284E-AA07-738E27640413}" type="presOf" srcId="{A655A2E8-4434-BB40-975A-EA8F4E297550}" destId="{98EA8683-9C62-6C4F-970A-E1F2F4709C43}" srcOrd="0" destOrd="0" presId="urn:microsoft.com/office/officeart/2005/8/layout/lProcess1"/>
    <dgm:cxn modelId="{D2059A79-1E94-3740-8698-B1C6FD5F1804}" srcId="{02C028B0-63DB-8C49-A1CC-E4B0D9A47A66}" destId="{1C292080-C265-2A41-A495-CA9F99229E3E}" srcOrd="1" destOrd="0" parTransId="{18DF4149-805C-1941-80ED-E5AA59551839}" sibTransId="{33CDE9A8-EA7A-314B-B8DA-B68BBEE82E6F}"/>
    <dgm:cxn modelId="{BCAD7C84-D65D-BA41-A7E8-219403A5CA6D}" type="presOf" srcId="{02C028B0-63DB-8C49-A1CC-E4B0D9A47A66}" destId="{3D748C88-7FE8-544E-8704-C4FEDA82265E}" srcOrd="0" destOrd="0" presId="urn:microsoft.com/office/officeart/2005/8/layout/lProcess1"/>
    <dgm:cxn modelId="{09801C8A-F417-7A4A-B54A-1631DA20EB18}" srcId="{8467384C-D081-DF4D-A77C-E8650E9E30F4}" destId="{49DF85AE-06F6-4A40-85DA-9E2AF41E9F6B}" srcOrd="0" destOrd="0" parTransId="{9732BE5E-1CE3-7741-8932-8F243A7FD0DC}" sibTransId="{1ABEB6F3-4E80-6E41-BBDD-0B64BE1EB8A2}"/>
    <dgm:cxn modelId="{640F40A7-7423-0D41-9DD3-A6F9772BFF73}" srcId="{02C028B0-63DB-8C49-A1CC-E4B0D9A47A66}" destId="{09602B1A-4BEF-6C48-86C4-FB7A2E9F7B1D}" srcOrd="0" destOrd="0" parTransId="{A655A2E8-4434-BB40-975A-EA8F4E297550}" sibTransId="{FE2A5DD8-E81F-5243-B926-BC10A4472893}"/>
    <dgm:cxn modelId="{479731AB-8179-0947-92F3-593BE1A979E8}" type="presOf" srcId="{09602B1A-4BEF-6C48-86C4-FB7A2E9F7B1D}" destId="{4D46AF65-E49A-0E4A-A872-9E6F9D329A26}" srcOrd="0" destOrd="0" presId="urn:microsoft.com/office/officeart/2005/8/layout/lProcess1"/>
    <dgm:cxn modelId="{521821BD-0A06-3543-8DF1-E4FEFC560435}" type="presOf" srcId="{1C292080-C265-2A41-A495-CA9F99229E3E}" destId="{0BFCD5C7-EB23-DA43-9E6E-873AD0D5BCBE}" srcOrd="0" destOrd="0" presId="urn:microsoft.com/office/officeart/2005/8/layout/lProcess1"/>
    <dgm:cxn modelId="{A09964D6-0C71-2C4A-9852-128BBEDBF880}" type="presOf" srcId="{C74C1245-46A6-024E-A36D-B93ACD1D31E1}" destId="{9A905050-780B-1644-8A66-E4753A935E79}" srcOrd="0" destOrd="0" presId="urn:microsoft.com/office/officeart/2005/8/layout/lProcess1"/>
    <dgm:cxn modelId="{A9E604DB-8A18-3947-A9E6-2398C9EC26EC}" type="presOf" srcId="{02E17A47-F14D-454C-8C68-D0FD8577DF1F}" destId="{523884AD-945D-384A-B86C-0A7E6F11D45D}" srcOrd="0" destOrd="0" presId="urn:microsoft.com/office/officeart/2005/8/layout/lProcess1"/>
    <dgm:cxn modelId="{E8081BF7-1179-D442-B8EA-9576CB8289CC}" type="presOf" srcId="{FE2A5DD8-E81F-5243-B926-BC10A4472893}" destId="{3BF81FFE-2E44-794E-9668-D36CD0FAC687}" srcOrd="0" destOrd="0" presId="urn:microsoft.com/office/officeart/2005/8/layout/lProcess1"/>
    <dgm:cxn modelId="{1B298BF7-1269-3947-B450-9D01505EB1B7}" srcId="{02E17A47-F14D-454C-8C68-D0FD8577DF1F}" destId="{8467384C-D081-DF4D-A77C-E8650E9E30F4}" srcOrd="1" destOrd="0" parTransId="{2959800B-C88B-6944-909C-18C199D775FC}" sibTransId="{25ED97A5-B509-5C4A-83D0-B4AA034B3987}"/>
    <dgm:cxn modelId="{E7F783F8-46F4-E94C-9519-6DDDA7C54733}" srcId="{8467384C-D081-DF4D-A77C-E8650E9E30F4}" destId="{C74C1245-46A6-024E-A36D-B93ACD1D31E1}" srcOrd="1" destOrd="0" parTransId="{25BA2850-1DCC-3548-80D4-0B8EA1CBC445}" sibTransId="{E08CAEBD-24AC-8041-9309-337056C87A64}"/>
    <dgm:cxn modelId="{D95420A2-4ECF-794E-AF85-A42432777814}" type="presParOf" srcId="{523884AD-945D-384A-B86C-0A7E6F11D45D}" destId="{57546D00-C7CA-1E40-85EB-70F5BA039356}" srcOrd="0" destOrd="0" presId="urn:microsoft.com/office/officeart/2005/8/layout/lProcess1"/>
    <dgm:cxn modelId="{6742421C-4B16-EC4D-B0E5-4054A8DA7FF7}" type="presParOf" srcId="{57546D00-C7CA-1E40-85EB-70F5BA039356}" destId="{3D748C88-7FE8-544E-8704-C4FEDA82265E}" srcOrd="0" destOrd="0" presId="urn:microsoft.com/office/officeart/2005/8/layout/lProcess1"/>
    <dgm:cxn modelId="{682ECBA1-467D-C649-936A-003C66DCA478}" type="presParOf" srcId="{57546D00-C7CA-1E40-85EB-70F5BA039356}" destId="{98EA8683-9C62-6C4F-970A-E1F2F4709C43}" srcOrd="1" destOrd="0" presId="urn:microsoft.com/office/officeart/2005/8/layout/lProcess1"/>
    <dgm:cxn modelId="{5BCD879A-2660-E143-834B-4F797ABC8835}" type="presParOf" srcId="{57546D00-C7CA-1E40-85EB-70F5BA039356}" destId="{4D46AF65-E49A-0E4A-A872-9E6F9D329A26}" srcOrd="2" destOrd="0" presId="urn:microsoft.com/office/officeart/2005/8/layout/lProcess1"/>
    <dgm:cxn modelId="{20457412-F87C-4E4C-B666-B3BC6EB554F2}" type="presParOf" srcId="{57546D00-C7CA-1E40-85EB-70F5BA039356}" destId="{3BF81FFE-2E44-794E-9668-D36CD0FAC687}" srcOrd="3" destOrd="0" presId="urn:microsoft.com/office/officeart/2005/8/layout/lProcess1"/>
    <dgm:cxn modelId="{74277200-C440-F349-AD7B-AE8FC75CCF87}" type="presParOf" srcId="{57546D00-C7CA-1E40-85EB-70F5BA039356}" destId="{0BFCD5C7-EB23-DA43-9E6E-873AD0D5BCBE}" srcOrd="4" destOrd="0" presId="urn:microsoft.com/office/officeart/2005/8/layout/lProcess1"/>
    <dgm:cxn modelId="{C2DFD47E-9A63-D94D-8EE9-E1F3746429C2}" type="presParOf" srcId="{523884AD-945D-384A-B86C-0A7E6F11D45D}" destId="{9A45AA85-F273-BE4C-BBE3-70619000FA93}" srcOrd="1" destOrd="0" presId="urn:microsoft.com/office/officeart/2005/8/layout/lProcess1"/>
    <dgm:cxn modelId="{F3D79D23-F211-3047-96A6-78CC5F86D503}" type="presParOf" srcId="{523884AD-945D-384A-B86C-0A7E6F11D45D}" destId="{48697A6B-16AF-374E-946B-D0D90276C3FA}" srcOrd="2" destOrd="0" presId="urn:microsoft.com/office/officeart/2005/8/layout/lProcess1"/>
    <dgm:cxn modelId="{9BA06049-9C95-1444-A6BA-258737AB9AE1}" type="presParOf" srcId="{48697A6B-16AF-374E-946B-D0D90276C3FA}" destId="{B09CF5BE-F231-2B4A-8353-B6E402716E2D}" srcOrd="0" destOrd="0" presId="urn:microsoft.com/office/officeart/2005/8/layout/lProcess1"/>
    <dgm:cxn modelId="{07D9A88B-31FC-EE4F-B207-84EDB6DB1036}" type="presParOf" srcId="{48697A6B-16AF-374E-946B-D0D90276C3FA}" destId="{522788B2-3463-8041-97EC-5B93C487FA7B}" srcOrd="1" destOrd="0" presId="urn:microsoft.com/office/officeart/2005/8/layout/lProcess1"/>
    <dgm:cxn modelId="{7D508C02-BF5C-AF4F-BA33-3FA032289610}" type="presParOf" srcId="{48697A6B-16AF-374E-946B-D0D90276C3FA}" destId="{09EF33B6-5E1E-0B4B-8F17-85137F29E25D}" srcOrd="2" destOrd="0" presId="urn:microsoft.com/office/officeart/2005/8/layout/lProcess1"/>
    <dgm:cxn modelId="{1FD5B2F8-77B6-3E46-BFBC-92B443661DFB}" type="presParOf" srcId="{48697A6B-16AF-374E-946B-D0D90276C3FA}" destId="{0CCFBC5F-AEC1-BF4F-9987-1B5D7F00256B}" srcOrd="3" destOrd="0" presId="urn:microsoft.com/office/officeart/2005/8/layout/lProcess1"/>
    <dgm:cxn modelId="{19411353-9EF9-CB4D-95E0-4C6A0DDE8105}" type="presParOf" srcId="{48697A6B-16AF-374E-946B-D0D90276C3FA}" destId="{9A905050-780B-1644-8A66-E4753A935E79}"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48C88-7FE8-544E-8704-C4FEDA82265E}">
      <dsp:nvSpPr>
        <dsp:cNvPr id="0" name=""/>
        <dsp:cNvSpPr/>
      </dsp:nvSpPr>
      <dsp:spPr>
        <a:xfrm>
          <a:off x="4798"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0" kern="1200" dirty="0"/>
            <a:t>Recruit</a:t>
          </a:r>
        </a:p>
      </dsp:txBody>
      <dsp:txXfrm>
        <a:off x="22525" y="636370"/>
        <a:ext cx="2385461" cy="569774"/>
      </dsp:txXfrm>
    </dsp:sp>
    <dsp:sp modelId="{25149CB8-9497-554B-A0FD-69CE0FF5178B}">
      <dsp:nvSpPr>
        <dsp:cNvPr id="0" name=""/>
        <dsp:cNvSpPr/>
      </dsp:nvSpPr>
      <dsp:spPr>
        <a:xfrm rot="5400000">
          <a:off x="1162298" y="1276830"/>
          <a:ext cx="105915"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CE107C1-E653-8F47-BD6F-13A5F0D910BF}">
      <dsp:nvSpPr>
        <dsp:cNvPr id="0" name=""/>
        <dsp:cNvSpPr/>
      </dsp:nvSpPr>
      <dsp:spPr>
        <a:xfrm>
          <a:off x="4798" y="1435702"/>
          <a:ext cx="2420915" cy="16712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To ensure an appropriate supply of trainees/students to pursue health careers, particularly those who reflect their communities</a:t>
          </a:r>
          <a:endParaRPr lang="en-US" sz="1400" b="1" kern="1200" dirty="0"/>
        </a:p>
      </dsp:txBody>
      <dsp:txXfrm>
        <a:off x="53748" y="1484652"/>
        <a:ext cx="2323015" cy="1573360"/>
      </dsp:txXfrm>
    </dsp:sp>
    <dsp:sp modelId="{F88E905B-21A7-D24C-A01C-D200C3FAAB56}">
      <dsp:nvSpPr>
        <dsp:cNvPr id="0" name=""/>
        <dsp:cNvSpPr/>
      </dsp:nvSpPr>
      <dsp:spPr>
        <a:xfrm>
          <a:off x="2764642"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Train</a:t>
          </a:r>
        </a:p>
      </dsp:txBody>
      <dsp:txXfrm>
        <a:off x="2782369" y="636370"/>
        <a:ext cx="2385461" cy="569774"/>
      </dsp:txXfrm>
    </dsp:sp>
    <dsp:sp modelId="{D59798E2-CCCD-A04B-9432-E005005BB3BD}">
      <dsp:nvSpPr>
        <dsp:cNvPr id="0" name=""/>
        <dsp:cNvSpPr/>
      </dsp:nvSpPr>
      <dsp:spPr>
        <a:xfrm rot="5400000">
          <a:off x="3922142" y="1276830"/>
          <a:ext cx="105915"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2ADA6E2-EABA-F94E-97C1-2025E5CDA925}">
      <dsp:nvSpPr>
        <dsp:cNvPr id="0" name=""/>
        <dsp:cNvSpPr/>
      </dsp:nvSpPr>
      <dsp:spPr>
        <a:xfrm>
          <a:off x="2764642" y="1435702"/>
          <a:ext cx="2420915" cy="161030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To encourage health professions trainees/students and healthcare professionals to practice in interprofessional and primary care settings in rural and under-resourced communities</a:t>
          </a:r>
        </a:p>
      </dsp:txBody>
      <dsp:txXfrm>
        <a:off x="2811806" y="1482866"/>
        <a:ext cx="2326587" cy="1515974"/>
      </dsp:txXfrm>
    </dsp:sp>
    <dsp:sp modelId="{D390FCFD-5FEF-744D-939D-EC919E3F6408}">
      <dsp:nvSpPr>
        <dsp:cNvPr id="0" name=""/>
        <dsp:cNvSpPr/>
      </dsp:nvSpPr>
      <dsp:spPr>
        <a:xfrm>
          <a:off x="5524485" y="618643"/>
          <a:ext cx="2420915" cy="605228"/>
        </a:xfrm>
        <a:prstGeom prst="roundRect">
          <a:avLst>
            <a:gd name="adj" fmla="val 10000"/>
          </a:avLst>
        </a:prstGeom>
        <a:solidFill>
          <a:srgbClr val="24364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Retain</a:t>
          </a:r>
        </a:p>
      </dsp:txBody>
      <dsp:txXfrm>
        <a:off x="5542212" y="636370"/>
        <a:ext cx="2385461" cy="569774"/>
      </dsp:txXfrm>
    </dsp:sp>
    <dsp:sp modelId="{9450923C-5E8E-D24D-ADA6-057DCFBD540D}">
      <dsp:nvSpPr>
        <dsp:cNvPr id="0" name=""/>
        <dsp:cNvSpPr/>
      </dsp:nvSpPr>
      <dsp:spPr>
        <a:xfrm rot="5388031">
          <a:off x="6680195" y="1283300"/>
          <a:ext cx="112386" cy="1059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F65DF32-9A87-D24C-B4D1-A3CB5FB66464}">
      <dsp:nvSpPr>
        <dsp:cNvPr id="0" name=""/>
        <dsp:cNvSpPr/>
      </dsp:nvSpPr>
      <dsp:spPr>
        <a:xfrm>
          <a:off x="5529284" y="1448643"/>
          <a:ext cx="2420915" cy="170174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100000"/>
            </a:lnSpc>
            <a:spcBef>
              <a:spcPct val="0"/>
            </a:spcBef>
            <a:spcAft>
              <a:spcPct val="35000"/>
            </a:spcAft>
            <a:buNone/>
          </a:pPr>
          <a:r>
            <a:rPr lang="en-US" sz="1400" kern="1200" dirty="0"/>
            <a:t>To retain the health workforce with a focus on the diversity of providers, interprofessional teams, and primary care settings in rural and under-resourced communities</a:t>
          </a:r>
        </a:p>
      </dsp:txBody>
      <dsp:txXfrm>
        <a:off x="5579126" y="1498485"/>
        <a:ext cx="2321231" cy="1602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48C88-7FE8-544E-8704-C4FEDA82265E}">
      <dsp:nvSpPr>
        <dsp:cNvPr id="0" name=""/>
        <dsp:cNvSpPr/>
      </dsp:nvSpPr>
      <dsp:spPr>
        <a:xfrm>
          <a:off x="3184" y="161210"/>
          <a:ext cx="3712070" cy="928017"/>
        </a:xfrm>
        <a:prstGeom prst="roundRect">
          <a:avLst>
            <a:gd name="adj" fmla="val 10000"/>
          </a:avLst>
        </a:prstGeom>
        <a:solidFill>
          <a:srgbClr val="448BBB"/>
        </a:solidFill>
        <a:ln w="12700" cap="flat" cmpd="sng" algn="ctr">
          <a:solidFill>
            <a:schemeClr val="lt1">
              <a:hueOff val="0"/>
              <a:satOff val="0"/>
              <a:lumOff val="0"/>
              <a:alpha val="9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Health Careers &amp; </a:t>
          </a:r>
          <a:b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Workforce Diversity</a:t>
          </a:r>
        </a:p>
      </dsp:txBody>
      <dsp:txXfrm>
        <a:off x="30365" y="188391"/>
        <a:ext cx="3657708" cy="873655"/>
      </dsp:txXfrm>
    </dsp:sp>
    <dsp:sp modelId="{98EA8683-9C62-6C4F-970A-E1F2F4709C43}">
      <dsp:nvSpPr>
        <dsp:cNvPr id="0" name=""/>
        <dsp:cNvSpPr/>
      </dsp:nvSpPr>
      <dsp:spPr>
        <a:xfrm rot="5400000">
          <a:off x="1778018" y="1170430"/>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4D46AF65-E49A-0E4A-A872-9E6F9D329A26}">
      <dsp:nvSpPr>
        <dsp:cNvPr id="0" name=""/>
        <dsp:cNvSpPr/>
      </dsp:nvSpPr>
      <dsp:spPr>
        <a:xfrm>
          <a:off x="3184" y="1414034"/>
          <a:ext cx="3712070" cy="928017"/>
        </a:xfrm>
        <a:prstGeom prst="roundRect">
          <a:avLst>
            <a:gd name="adj" fmla="val 10000"/>
          </a:avLst>
        </a:prstGeom>
        <a:solidFill>
          <a:srgbClr val="BD4D3B"/>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Student Services</a:t>
          </a:r>
        </a:p>
      </dsp:txBody>
      <dsp:txXfrm>
        <a:off x="30365" y="1441215"/>
        <a:ext cx="3657708" cy="873655"/>
      </dsp:txXfrm>
    </dsp:sp>
    <dsp:sp modelId="{3BF81FFE-2E44-794E-9668-D36CD0FAC687}">
      <dsp:nvSpPr>
        <dsp:cNvPr id="0" name=""/>
        <dsp:cNvSpPr/>
      </dsp:nvSpPr>
      <dsp:spPr>
        <a:xfrm rot="5400000">
          <a:off x="1778018" y="2423253"/>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0BFCD5C7-EB23-DA43-9E6E-873AD0D5BCBE}">
      <dsp:nvSpPr>
        <dsp:cNvPr id="0" name=""/>
        <dsp:cNvSpPr/>
      </dsp:nvSpPr>
      <dsp:spPr>
        <a:xfrm>
          <a:off x="3184" y="2666858"/>
          <a:ext cx="3712070" cy="928017"/>
        </a:xfrm>
        <a:prstGeom prst="roundRect">
          <a:avLst>
            <a:gd name="adj" fmla="val 10000"/>
          </a:avLst>
        </a:prstGeom>
        <a:solidFill>
          <a:srgbClr val="243644"/>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Graduate Medical </a:t>
          </a:r>
          <a:b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Education Support</a:t>
          </a:r>
        </a:p>
      </dsp:txBody>
      <dsp:txXfrm>
        <a:off x="30365" y="2694039"/>
        <a:ext cx="3657708" cy="873655"/>
      </dsp:txXfrm>
    </dsp:sp>
    <dsp:sp modelId="{B09CF5BE-F231-2B4A-8353-B6E402716E2D}">
      <dsp:nvSpPr>
        <dsp:cNvPr id="0" name=""/>
        <dsp:cNvSpPr/>
      </dsp:nvSpPr>
      <dsp:spPr>
        <a:xfrm>
          <a:off x="4234944" y="161210"/>
          <a:ext cx="3712070" cy="928017"/>
        </a:xfrm>
        <a:prstGeom prst="roundRect">
          <a:avLst>
            <a:gd name="adj" fmla="val 10000"/>
          </a:avLst>
        </a:prstGeom>
        <a:solidFill>
          <a:srgbClr val="97C356"/>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Continuing Professional Development</a:t>
          </a:r>
        </a:p>
      </dsp:txBody>
      <dsp:txXfrm>
        <a:off x="4262125" y="188391"/>
        <a:ext cx="3657708" cy="873655"/>
      </dsp:txXfrm>
    </dsp:sp>
    <dsp:sp modelId="{522788B2-3463-8041-97EC-5B93C487FA7B}">
      <dsp:nvSpPr>
        <dsp:cNvPr id="0" name=""/>
        <dsp:cNvSpPr/>
      </dsp:nvSpPr>
      <dsp:spPr>
        <a:xfrm rot="5400000">
          <a:off x="6009778" y="1170430"/>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09EF33B6-5E1E-0B4B-8F17-85137F29E25D}">
      <dsp:nvSpPr>
        <dsp:cNvPr id="0" name=""/>
        <dsp:cNvSpPr/>
      </dsp:nvSpPr>
      <dsp:spPr>
        <a:xfrm>
          <a:off x="4234944" y="1414034"/>
          <a:ext cx="3712070" cy="928017"/>
        </a:xfrm>
        <a:prstGeom prst="roundRect">
          <a:avLst>
            <a:gd name="adj" fmla="val 10000"/>
          </a:avLst>
        </a:prstGeom>
        <a:solidFill>
          <a:srgbClr val="605891"/>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Practice Support</a:t>
          </a:r>
        </a:p>
      </dsp:txBody>
      <dsp:txXfrm>
        <a:off x="4262125" y="1441215"/>
        <a:ext cx="3657708" cy="873655"/>
      </dsp:txXfrm>
    </dsp:sp>
    <dsp:sp modelId="{0CCFBC5F-AEC1-BF4F-9987-1B5D7F00256B}">
      <dsp:nvSpPr>
        <dsp:cNvPr id="0" name=""/>
        <dsp:cNvSpPr/>
      </dsp:nvSpPr>
      <dsp:spPr>
        <a:xfrm rot="5400000">
          <a:off x="6009778" y="2423253"/>
          <a:ext cx="162403" cy="1624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9A905050-780B-1644-8A66-E4753A935E79}">
      <dsp:nvSpPr>
        <dsp:cNvPr id="0" name=""/>
        <dsp:cNvSpPr/>
      </dsp:nvSpPr>
      <dsp:spPr>
        <a:xfrm>
          <a:off x="4234944" y="2666858"/>
          <a:ext cx="3712070" cy="928017"/>
        </a:xfrm>
        <a:prstGeom prst="roundRect">
          <a:avLst>
            <a:gd name="adj" fmla="val 10000"/>
          </a:avLst>
        </a:prstGeom>
        <a:solidFill>
          <a:srgbClr val="D6793F"/>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Library Services</a:t>
          </a:r>
        </a:p>
      </dsp:txBody>
      <dsp:txXfrm>
        <a:off x="4262125" y="2694039"/>
        <a:ext cx="3657708" cy="87365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F0D81A-227B-064A-A6C3-64F388D29EF1}"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AE0EF-AB85-1A42-AB1D-5A4EF01B16E1}" type="slidenum">
              <a:rPr lang="en-US" smtClean="0"/>
              <a:t>‹#›</a:t>
            </a:fld>
            <a:endParaRPr lang="en-US"/>
          </a:p>
        </p:txBody>
      </p:sp>
    </p:spTree>
    <p:extLst>
      <p:ext uri="{BB962C8B-B14F-4D97-AF65-F5344CB8AC3E}">
        <p14:creationId xmlns:p14="http://schemas.microsoft.com/office/powerpoint/2010/main" val="1325121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7</a:t>
            </a:fld>
            <a:endParaRPr lang="en-US"/>
          </a:p>
        </p:txBody>
      </p:sp>
    </p:spTree>
    <p:extLst>
      <p:ext uri="{BB962C8B-B14F-4D97-AF65-F5344CB8AC3E}">
        <p14:creationId xmlns:p14="http://schemas.microsoft.com/office/powerpoint/2010/main" val="413740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8</a:t>
            </a:fld>
            <a:endParaRPr lang="en-US"/>
          </a:p>
        </p:txBody>
      </p:sp>
    </p:spTree>
    <p:extLst>
      <p:ext uri="{BB962C8B-B14F-4D97-AF65-F5344CB8AC3E}">
        <p14:creationId xmlns:p14="http://schemas.microsoft.com/office/powerpoint/2010/main" val="104754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34A53"/>
                </a:solidFill>
                <a:effectLst/>
                <a:latin typeface="Inter"/>
              </a:rPr>
              <a:t>Claire</a:t>
            </a:r>
          </a:p>
          <a:p>
            <a:pPr algn="l"/>
            <a:endParaRPr lang="en-US" b="1" i="0" dirty="0">
              <a:solidFill>
                <a:srgbClr val="434A53"/>
              </a:solidFill>
              <a:effectLst/>
              <a:latin typeface="Inter"/>
            </a:endParaRPr>
          </a:p>
          <a:p>
            <a:pPr algn="l"/>
            <a:r>
              <a:rPr lang="en-US" b="1" i="0" dirty="0">
                <a:solidFill>
                  <a:srgbClr val="434A53"/>
                </a:solidFill>
                <a:effectLst/>
                <a:latin typeface="Inter"/>
              </a:rPr>
              <a:t>What is RBA?</a:t>
            </a:r>
          </a:p>
          <a:p>
            <a:pPr algn="l"/>
            <a:endParaRPr lang="en-US" b="0" i="0" dirty="0">
              <a:solidFill>
                <a:srgbClr val="434A53"/>
              </a:solidFill>
              <a:effectLst/>
              <a:latin typeface="Inter"/>
            </a:endParaRPr>
          </a:p>
          <a:p>
            <a:pPr algn="l"/>
            <a:r>
              <a:rPr lang="en-US" b="0" i="0" dirty="0">
                <a:solidFill>
                  <a:srgbClr val="434A53"/>
                </a:solidFill>
                <a:effectLst/>
                <a:latin typeface="Inter"/>
              </a:rPr>
              <a:t>RBA is a straightforward method of measuring impact that starts with the aim in mind and works backward to the means. It is a method of thinking and doing that can be used to enhance the lives in communities, cities, counties, states, countries, and program performance.</a:t>
            </a:r>
          </a:p>
          <a:p>
            <a:pPr algn="l"/>
            <a:r>
              <a:rPr lang="en-US" b="0" i="0" dirty="0">
                <a:solidFill>
                  <a:srgbClr val="434A53"/>
                </a:solidFill>
                <a:effectLst/>
                <a:latin typeface="Inter"/>
              </a:rPr>
              <a:t> </a:t>
            </a: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RBA was developed by Mark Friedman and described in his book </a:t>
            </a:r>
            <a:r>
              <a:rPr kumimoji="0" lang="en-US" sz="1200" b="0" i="1"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Trying Hard is Not Good Enough</a:t>
            </a: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 </a:t>
            </a: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endParaRPr>
          </a:p>
          <a:p>
            <a:pPr marL="171450" marR="0" lvl="0"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Times New Roman" panose="02020603050405020304" pitchFamily="18" charset="0"/>
                <a:cs typeface="Calibri" panose="020F0502020204030204" pitchFamily="34" charset="0"/>
              </a:rPr>
              <a:t>RBA is being used in all 50 States and in more than a dozen countries around the world to create measurable change in people’s lives, communities, and organizations.</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555555"/>
                </a:solidFill>
                <a:effectLst/>
                <a:uLnTx/>
                <a:uFillTx/>
                <a:latin typeface="Calibri" panose="020F0502020204030204" pitchFamily="34" charset="0"/>
                <a:ea typeface="Calibri" panose="020F0502020204030204" pitchFamily="34" charset="0"/>
                <a:cs typeface="Calibri" panose="020F0502020204030204" pitchFamily="34" charset="0"/>
              </a:rPr>
              <a:t>Give examples of who using it</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Where is RBA being used in North Carolina?</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SHA -SHIP</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CHA-CHIP-SOTCH</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Strategic Plans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Hospitals/health systems beginning to use it in their community health improvement work</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Funders</a:t>
            </a:r>
          </a:p>
          <a:p>
            <a:pPr marL="628650" marR="0" lvl="1" indent="-171450" algn="l" defTabSz="914400" rtl="0" eaLnBrk="1" fontAlgn="auto" latinLnBrk="0" hangingPunct="1">
              <a:lnSpc>
                <a:spcPct val="107000"/>
              </a:lnSpc>
              <a:spcBef>
                <a:spcPts val="1595"/>
              </a:spcBef>
              <a:spcAft>
                <a:spcPts val="1595"/>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4F098E-0E94-483A-BC93-2EFBCE928D2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959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13</a:t>
            </a:fld>
            <a:endParaRPr lang="en-US"/>
          </a:p>
        </p:txBody>
      </p:sp>
    </p:spTree>
    <p:extLst>
      <p:ext uri="{BB962C8B-B14F-4D97-AF65-F5344CB8AC3E}">
        <p14:creationId xmlns:p14="http://schemas.microsoft.com/office/powerpoint/2010/main" val="357703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17</a:t>
            </a:fld>
            <a:endParaRPr lang="en-US"/>
          </a:p>
        </p:txBody>
      </p:sp>
    </p:spTree>
    <p:extLst>
      <p:ext uri="{BB962C8B-B14F-4D97-AF65-F5344CB8AC3E}">
        <p14:creationId xmlns:p14="http://schemas.microsoft.com/office/powerpoint/2010/main" val="1171490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8AE0EF-AB85-1A42-AB1D-5A4EF01B16E1}" type="slidenum">
              <a:rPr lang="en-US" smtClean="0"/>
              <a:t>19</a:t>
            </a:fld>
            <a:endParaRPr lang="en-US"/>
          </a:p>
        </p:txBody>
      </p:sp>
    </p:spTree>
    <p:extLst>
      <p:ext uri="{BB962C8B-B14F-4D97-AF65-F5344CB8AC3E}">
        <p14:creationId xmlns:p14="http://schemas.microsoft.com/office/powerpoint/2010/main" val="1463264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93D49-513A-5140-8370-C9CE5CD045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745F5C-C64F-AF4C-BE44-2D1F5DEDA8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0B60FC-09DB-3B47-AE84-D40316BB04A1}"/>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AD2D8F83-1DFE-6348-800D-08CA1ECC8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460BD-A60D-984A-9B16-23043DB04A6B}"/>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239593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531B-D215-4C4A-B0A8-3499F550C6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95D741-EB0C-9344-AB2B-D0847A466A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B2375-09AF-7843-BAA6-80228E4DC8E6}"/>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09260FD2-946F-E14E-A00A-03004A325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1C8ECD-EFE0-4D40-804B-189CA731D3F6}"/>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16613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CF5825-5E80-A74B-ACE3-875BB6666C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91AC6F-BF8D-304C-938F-5ED626575C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77D12-43D8-A14D-AE5A-AF68368C6CEA}"/>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CA65EC20-249B-AC4A-BBDD-E6E664C53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B4DC9-974C-A143-838E-67F0BABA834F}"/>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73654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C81B-27A6-4A40-B5C6-6921F52DE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79A21-E884-7041-9174-9BD603BEDA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2ACAF-F56E-E44B-8EA9-4C58DAD91A7D}"/>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F8D4A30B-F604-B846-8BD2-AD70A799D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C3825-75FA-024B-8872-4C2634554086}"/>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281149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E849-D5E4-E64E-9470-05CB1FD74A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802947-F460-334A-9B60-78D1A1812A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7C7AD94-EAB8-A547-ABB7-9774727AB5B9}"/>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1BF369CF-D500-D84B-8D04-907FDBC9EE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8716A-90CE-8948-AFB4-2BED6CA875D8}"/>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60801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F9A1-D5B4-C147-917E-74FC4FB6B3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1A9B84-28A0-2848-8F01-8F5E979A7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148A0-4966-F347-8787-E9406C3627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712CB5-5070-D649-891C-842B42AB08E8}"/>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76237CDA-5D95-0845-933C-0983DBB601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07CBB-E573-ED44-9D77-DD73F36F00D7}"/>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411176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AFDF5-115B-9043-92BA-53A3B14D43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54AD78-9DC2-9D4B-94C9-8E5556F7D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56EA3B-01ED-534E-AD63-E446D6E705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BAB0E0-2425-624D-A3E8-FB54C3F75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5DF412-1497-254E-8465-53398FCBCA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9C09A2-871B-6F49-A150-ACDD65D2CB08}"/>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8" name="Footer Placeholder 7">
            <a:extLst>
              <a:ext uri="{FF2B5EF4-FFF2-40B4-BE49-F238E27FC236}">
                <a16:creationId xmlns:a16="http://schemas.microsoft.com/office/drawing/2014/main" id="{C3551D02-61AE-B042-A577-6A69D3ABA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2DB95-1B2D-6643-BF25-9994F72C3FA3}"/>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47101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C785-2264-804A-AB85-9BBB28E2AD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057DD-0F93-D544-99C3-2E5E9C22D111}"/>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4" name="Footer Placeholder 3">
            <a:extLst>
              <a:ext uri="{FF2B5EF4-FFF2-40B4-BE49-F238E27FC236}">
                <a16:creationId xmlns:a16="http://schemas.microsoft.com/office/drawing/2014/main" id="{81006B91-CF2F-2C42-8B74-B73B26ADCF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0DF1C5-FA2E-5F44-834F-D1867352F543}"/>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80427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B32844-AAF6-0142-B1B4-81B7E56FA8C2}"/>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3" name="Footer Placeholder 2">
            <a:extLst>
              <a:ext uri="{FF2B5EF4-FFF2-40B4-BE49-F238E27FC236}">
                <a16:creationId xmlns:a16="http://schemas.microsoft.com/office/drawing/2014/main" id="{177A5FA9-808C-D24E-A36F-9FF441B042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CCDA82-C361-C248-B9CD-ABEC616F12A8}"/>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144899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B27E0-D799-8B42-AC15-1A68DDEA8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541B28-CF96-AA45-A320-288FC5A8E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408320-CE3C-9F49-97A4-2E2560196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6B05B2-1AF9-6B4B-9E4E-B999F6207E84}"/>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500BBE6B-85CB-2845-B16C-185FBA20D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69BACA-F0AE-484E-ADF6-E08F01CA2E11}"/>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99968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6710-7DDA-0D43-A59C-49B579D07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BD3833-240D-AA42-B286-600BDBCF1B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4F75F8-0C1D-E54D-83B2-D9E9D2271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D5F860-22E4-914C-ABA4-E7A337EC2777}"/>
              </a:ext>
            </a:extLst>
          </p:cNvPr>
          <p:cNvSpPr>
            <a:spLocks noGrp="1"/>
          </p:cNvSpPr>
          <p:nvPr>
            <p:ph type="dt" sz="half" idx="10"/>
          </p:nvPr>
        </p:nvSpPr>
        <p:spPr/>
        <p:txBody>
          <a:bodyPr/>
          <a:lstStyle/>
          <a:p>
            <a:fld id="{21F6B824-4131-344E-B42E-66EC60D8919B}" type="datetimeFigureOut">
              <a:rPr lang="en-US" smtClean="0"/>
              <a:t>1/22/2024</a:t>
            </a:fld>
            <a:endParaRPr lang="en-US"/>
          </a:p>
        </p:txBody>
      </p:sp>
      <p:sp>
        <p:nvSpPr>
          <p:cNvPr id="6" name="Footer Placeholder 5">
            <a:extLst>
              <a:ext uri="{FF2B5EF4-FFF2-40B4-BE49-F238E27FC236}">
                <a16:creationId xmlns:a16="http://schemas.microsoft.com/office/drawing/2014/main" id="{F9F686A6-AAED-844C-849E-8EB8F6B28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EC1195-BDDE-7D4C-86C0-432658649811}"/>
              </a:ext>
            </a:extLst>
          </p:cNvPr>
          <p:cNvSpPr>
            <a:spLocks noGrp="1"/>
          </p:cNvSpPr>
          <p:nvPr>
            <p:ph type="sldNum" sz="quarter" idx="12"/>
          </p:nvPr>
        </p:nvSpPr>
        <p:spPr/>
        <p:txBody>
          <a:bodyPr/>
          <a:lstStyle/>
          <a:p>
            <a:fld id="{0B9EF21C-2CD7-3142-85E3-68DD68E58A66}" type="slidenum">
              <a:rPr lang="en-US" smtClean="0"/>
              <a:t>‹#›</a:t>
            </a:fld>
            <a:endParaRPr lang="en-US"/>
          </a:p>
        </p:txBody>
      </p:sp>
    </p:spTree>
    <p:extLst>
      <p:ext uri="{BB962C8B-B14F-4D97-AF65-F5344CB8AC3E}">
        <p14:creationId xmlns:p14="http://schemas.microsoft.com/office/powerpoint/2010/main" val="361414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F76915-425E-CF46-BB5A-1D2F0942F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30C960-94D0-9A46-810D-8E618BAB6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63FAB-5B98-484C-84D3-B9927ABE7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6B824-4131-344E-B42E-66EC60D8919B}" type="datetimeFigureOut">
              <a:rPr lang="en-US" smtClean="0"/>
              <a:t>1/22/2024</a:t>
            </a:fld>
            <a:endParaRPr lang="en-US"/>
          </a:p>
        </p:txBody>
      </p:sp>
      <p:sp>
        <p:nvSpPr>
          <p:cNvPr id="5" name="Footer Placeholder 4">
            <a:extLst>
              <a:ext uri="{FF2B5EF4-FFF2-40B4-BE49-F238E27FC236}">
                <a16:creationId xmlns:a16="http://schemas.microsoft.com/office/drawing/2014/main" id="{3FD6919E-0193-B24D-95E8-60C11A2B1E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A5B0D2-905E-A644-B60F-3CB294F0C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EF21C-2CD7-3142-85E3-68DD68E58A66}" type="slidenum">
              <a:rPr lang="en-US" smtClean="0"/>
              <a:t>‹#›</a:t>
            </a:fld>
            <a:endParaRPr lang="en-US"/>
          </a:p>
        </p:txBody>
      </p:sp>
    </p:spTree>
    <p:extLst>
      <p:ext uri="{BB962C8B-B14F-4D97-AF65-F5344CB8AC3E}">
        <p14:creationId xmlns:p14="http://schemas.microsoft.com/office/powerpoint/2010/main" val="121534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ecure.campaigner.com/CSB/Public/Form.aspx?fid=1907067&amp;ac=enk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ublic.3.basecamp.com/p/ZKtRcDX2CUvY2T3LjboF54oV/vaul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3.basecamp.com/3618290/p/ZKtRcDX2CUvY2T3LjboF54oV/vault/65740436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s://vimeo.com/764135168" TargetMode="External"/><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hyperlink" Target="https://www.nationalahec.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3.basecamp.com/3618290/p/ZKtRcDX2CUvY2T3LjboF54oV/vault/6574043698"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87B460-6C8F-F04B-B6DE-F6E5E08426CC}"/>
              </a:ext>
            </a:extLst>
          </p:cNvPr>
          <p:cNvSpPr/>
          <p:nvPr/>
        </p:nvSpPr>
        <p:spPr>
          <a:xfrm>
            <a:off x="0" y="1"/>
            <a:ext cx="12192000" cy="6858000"/>
          </a:xfrm>
          <a:prstGeom prst="rect">
            <a:avLst/>
          </a:prstGeom>
          <a:solidFill>
            <a:srgbClr val="394B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36AB1BEF-39DD-47C3-BC80-BB2EBC56E12B}"/>
              </a:ext>
            </a:extLst>
          </p:cNvPr>
          <p:cNvPicPr>
            <a:picLocks noChangeAspect="1"/>
          </p:cNvPicPr>
          <p:nvPr/>
        </p:nvPicPr>
        <p:blipFill>
          <a:blip r:embed="rId2"/>
          <a:stretch>
            <a:fillRect/>
          </a:stretch>
        </p:blipFill>
        <p:spPr>
          <a:xfrm>
            <a:off x="2209800" y="2659639"/>
            <a:ext cx="7772400" cy="1538722"/>
          </a:xfrm>
          <a:prstGeom prst="rect">
            <a:avLst/>
          </a:prstGeom>
        </p:spPr>
      </p:pic>
    </p:spTree>
    <p:extLst>
      <p:ext uri="{BB962C8B-B14F-4D97-AF65-F5344CB8AC3E}">
        <p14:creationId xmlns:p14="http://schemas.microsoft.com/office/powerpoint/2010/main" val="241693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6A01C32-C135-4335-AF7A-7BDB859012FD}"/>
              </a:ext>
            </a:extLst>
          </p:cNvPr>
          <p:cNvSpPr>
            <a:spLocks noGrp="1"/>
          </p:cNvSpPr>
          <p:nvPr>
            <p:ph type="title"/>
          </p:nvPr>
        </p:nvSpPr>
        <p:spPr>
          <a:xfrm>
            <a:off x="210312" y="336550"/>
            <a:ext cx="11731752" cy="1325563"/>
          </a:xfrm>
        </p:spPr>
        <p:txBody>
          <a:bodyPr>
            <a:norm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Infusing Results-Based Accountability (RBA) Concepts in NC AHEC</a:t>
            </a:r>
          </a:p>
        </p:txBody>
      </p:sp>
      <p:sp>
        <p:nvSpPr>
          <p:cNvPr id="9" name="Content Placeholder 8">
            <a:extLst>
              <a:ext uri="{FF2B5EF4-FFF2-40B4-BE49-F238E27FC236}">
                <a16:creationId xmlns:a16="http://schemas.microsoft.com/office/drawing/2014/main" id="{C58EF79D-BB58-4235-B848-299D27C4AA9E}"/>
              </a:ext>
            </a:extLst>
          </p:cNvPr>
          <p:cNvSpPr>
            <a:spLocks noGrp="1"/>
          </p:cNvSpPr>
          <p:nvPr>
            <p:ph idx="1"/>
          </p:nvPr>
        </p:nvSpPr>
        <p:spPr>
          <a:xfrm>
            <a:off x="783167" y="1710912"/>
            <a:ext cx="10778356" cy="4351338"/>
          </a:xfrm>
        </p:spPr>
        <p:txBody>
          <a:bodyPr>
            <a:normAutofit fontScale="85000" lnSpcReduction="20000"/>
          </a:bodyPr>
          <a:lstStyle/>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The NC AHEC Strategic Plan adopted Results-Based Accountability as our framework to translate strategies into program results. </a:t>
            </a: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RBA teaches there are two types of accountability: population accountability and performance accountability. Being accountable for the performance of our programs is our </a:t>
            </a:r>
            <a:r>
              <a:rPr lang="en-US" sz="2400" u="sng" dirty="0">
                <a:solidFill>
                  <a:srgbClr val="004363"/>
                </a:solidFill>
                <a:latin typeface="Open Sans" panose="020B0606030504020204" pitchFamily="34" charset="0"/>
                <a:ea typeface="Open Sans" panose="020B0606030504020204" pitchFamily="34" charset="0"/>
                <a:cs typeface="Open Sans" panose="020B0606030504020204" pitchFamily="34" charset="0"/>
              </a:rPr>
              <a:t>direct</a:t>
            </a: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 responsibility. We use data and disciplined thinking to tell how much we do, how well we do it, and most importantly, if anyone is better off from the service(s) we provide.</a:t>
            </a: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RBA “turn the curve thinking” ensures accountability for the performance of our programs and demonstrates our </a:t>
            </a:r>
            <a:r>
              <a:rPr lang="en-US" sz="2400" u="sng" dirty="0">
                <a:solidFill>
                  <a:srgbClr val="004363"/>
                </a:solidFill>
                <a:latin typeface="Open Sans" panose="020B0606030504020204" pitchFamily="34" charset="0"/>
                <a:ea typeface="Open Sans" panose="020B0606030504020204" pitchFamily="34" charset="0"/>
                <a:cs typeface="Open Sans" panose="020B0606030504020204" pitchFamily="34" charset="0"/>
              </a:rPr>
              <a:t>contribution</a:t>
            </a: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 toward achieving the NC AHEC population result: “</a:t>
            </a:r>
            <a:r>
              <a:rPr lang="en-US" sz="2400" i="1" dirty="0">
                <a:solidFill>
                  <a:srgbClr val="004363"/>
                </a:solidFill>
                <a:latin typeface="Open Sans" panose="020B0606030504020204" pitchFamily="34" charset="0"/>
                <a:ea typeface="Open Sans" panose="020B0606030504020204" pitchFamily="34" charset="0"/>
                <a:cs typeface="Open Sans" panose="020B0606030504020204" pitchFamily="34" charset="0"/>
              </a:rPr>
              <a:t>Everyone in North Carolina is healthy and supported by an appropriate and highly competent health workforce that reflects the communities it serves.”</a:t>
            </a:r>
            <a:endPar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endParaRPr>
          </a:p>
          <a:p>
            <a:pPr marL="347472" indent="-347472">
              <a:lnSpc>
                <a:spcPct val="110000"/>
              </a:lnSpc>
              <a:buClr>
                <a:srgbClr val="FF0000"/>
              </a:buClr>
            </a:pPr>
            <a:r>
              <a:rPr lang="en-US" sz="2400" dirty="0">
                <a:solidFill>
                  <a:srgbClr val="004363"/>
                </a:solidFill>
                <a:latin typeface="Open Sans" panose="020B0606030504020204" pitchFamily="34" charset="0"/>
                <a:ea typeface="Open Sans" panose="020B0606030504020204" pitchFamily="34" charset="0"/>
                <a:cs typeface="Open Sans" panose="020B0606030504020204" pitchFamily="34" charset="0"/>
              </a:rPr>
              <a:t>Each AHEC and the Program Office have at least one certified RBA professional as their in-house resource.</a:t>
            </a: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347472" indent="-347472">
              <a:lnSpc>
                <a:spcPct val="110000"/>
              </a:lnSpc>
              <a:buClr>
                <a:srgbClr val="FF0000"/>
              </a:buClr>
            </a:pPr>
            <a:endParaRPr lang="en-US" sz="2400" dirty="0">
              <a:solidFill>
                <a:srgbClr val="004363"/>
              </a:solidFill>
              <a:latin typeface="Roboto Slab" pitchFamily="2" charset="0"/>
              <a:ea typeface="Roboto Slab" pitchFamily="2" charset="0"/>
              <a:cs typeface="Roboto Slab" pitchFamily="2" charset="0"/>
            </a:endParaRPr>
          </a:p>
          <a:p>
            <a:pPr marL="804672" lvl="1" indent="-347472">
              <a:lnSpc>
                <a:spcPct val="110000"/>
              </a:lnSpc>
              <a:buClr>
                <a:srgbClr val="FF0000"/>
              </a:buClr>
            </a:pPr>
            <a:endParaRPr lang="en-US" sz="2000" dirty="0">
              <a:solidFill>
                <a:srgbClr val="004363"/>
              </a:solidFill>
              <a:latin typeface="Roboto Slab" pitchFamily="2" charset="0"/>
              <a:ea typeface="Roboto Slab" pitchFamily="2" charset="0"/>
              <a:cs typeface="Roboto Slab" pitchFamily="2" charset="0"/>
            </a:endParaRPr>
          </a:p>
        </p:txBody>
      </p:sp>
      <p:sp>
        <p:nvSpPr>
          <p:cNvPr id="2" name="Rectangle 1">
            <a:extLst>
              <a:ext uri="{FF2B5EF4-FFF2-40B4-BE49-F238E27FC236}">
                <a16:creationId xmlns:a16="http://schemas.microsoft.com/office/drawing/2014/main" id="{DEA91F9E-4DEC-7218-59F8-D97FDF734349}"/>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4B48D0C-695B-1FB6-7567-99CE8D8A7BBF}"/>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11649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20138"/>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CORE SERVICE LINES</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11</a:t>
            </a:fld>
            <a:endParaRPr lang="en-US" sz="1400" b="1" dirty="0">
              <a:solidFill>
                <a:schemeClr val="bg1"/>
              </a:solidFill>
            </a:endParaRPr>
          </a:p>
        </p:txBody>
      </p:sp>
      <p:sp>
        <p:nvSpPr>
          <p:cNvPr id="13" name="TextBox 12">
            <a:extLst>
              <a:ext uri="{FF2B5EF4-FFF2-40B4-BE49-F238E27FC236}">
                <a16:creationId xmlns:a16="http://schemas.microsoft.com/office/drawing/2014/main" id="{E145D597-16F6-3B46-B455-2BF11CB7709B}"/>
              </a:ext>
            </a:extLst>
          </p:cNvPr>
          <p:cNvSpPr txBox="1"/>
          <p:nvPr/>
        </p:nvSpPr>
        <p:spPr>
          <a:xfrm>
            <a:off x="0" y="1134238"/>
            <a:ext cx="12192000" cy="400110"/>
          </a:xfrm>
          <a:prstGeom prst="rect">
            <a:avLst/>
          </a:prstGeom>
          <a:noFill/>
        </p:spPr>
        <p:txBody>
          <a:bodyPr wrap="square" rtlCol="0">
            <a:spAutoFit/>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NC AHEC weaves through all sectors of health care education and workforce</a:t>
            </a:r>
            <a:r>
              <a:rPr lang="en-US" sz="2000" dirty="0"/>
              <a:t>.</a:t>
            </a:r>
          </a:p>
        </p:txBody>
      </p:sp>
      <p:graphicFrame>
        <p:nvGraphicFramePr>
          <p:cNvPr id="14" name="Diagram 13">
            <a:extLst>
              <a:ext uri="{FF2B5EF4-FFF2-40B4-BE49-F238E27FC236}">
                <a16:creationId xmlns:a16="http://schemas.microsoft.com/office/drawing/2014/main" id="{FA5FBDAD-0520-634D-AF7C-385A24B03B2A}"/>
              </a:ext>
            </a:extLst>
          </p:cNvPr>
          <p:cNvGraphicFramePr/>
          <p:nvPr>
            <p:extLst>
              <p:ext uri="{D42A27DB-BD31-4B8C-83A1-F6EECF244321}">
                <p14:modId xmlns:p14="http://schemas.microsoft.com/office/powerpoint/2010/main" val="2386551896"/>
              </p:ext>
            </p:extLst>
          </p:nvPr>
        </p:nvGraphicFramePr>
        <p:xfrm>
          <a:off x="2120900" y="1947578"/>
          <a:ext cx="7950200" cy="37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EB7D286B-D941-9870-C1AD-A10AF7279FDC}"/>
              </a:ext>
            </a:extLst>
          </p:cNvPr>
          <p:cNvPicPr>
            <a:picLocks noChangeAspect="1"/>
          </p:cNvPicPr>
          <p:nvPr/>
        </p:nvPicPr>
        <p:blipFill>
          <a:blip r:embed="rId7"/>
          <a:stretch>
            <a:fillRect/>
          </a:stretch>
        </p:blipFill>
        <p:spPr>
          <a:xfrm>
            <a:off x="5129630" y="6427561"/>
            <a:ext cx="1550807" cy="307777"/>
          </a:xfrm>
          <a:prstGeom prst="rect">
            <a:avLst/>
          </a:prstGeom>
        </p:spPr>
      </p:pic>
      <p:sp>
        <p:nvSpPr>
          <p:cNvPr id="4" name="Rectangle 3">
            <a:extLst>
              <a:ext uri="{FF2B5EF4-FFF2-40B4-BE49-F238E27FC236}">
                <a16:creationId xmlns:a16="http://schemas.microsoft.com/office/drawing/2014/main" id="{BEE5F038-2C0E-CF1B-F095-59C447B4FB48}"/>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213A418-5B0A-792C-7841-A44F0F515085}"/>
              </a:ext>
            </a:extLst>
          </p:cNvPr>
          <p:cNvPicPr>
            <a:picLocks noChangeAspect="1"/>
          </p:cNvPicPr>
          <p:nvPr/>
        </p:nvPicPr>
        <p:blipFill>
          <a:blip r:embed="rId7"/>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4092647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7A6299-202F-BCB8-041C-E3E9CF14ADC4}"/>
              </a:ext>
            </a:extLst>
          </p:cNvPr>
          <p:cNvSpPr>
            <a:spLocks noGrp="1"/>
          </p:cNvSpPr>
          <p:nvPr>
            <p:ph type="title"/>
          </p:nvPr>
        </p:nvSpPr>
        <p:spPr>
          <a:xfrm>
            <a:off x="914400" y="735106"/>
            <a:ext cx="10777676" cy="2928470"/>
          </a:xfrm>
        </p:spPr>
        <p:txBody>
          <a:bodyPr vert="horz" lIns="91440" tIns="45720" rIns="91440" bIns="45720" rtlCol="0" anchor="b">
            <a:normAutofit/>
          </a:bodyPr>
          <a:lstStyle/>
          <a:p>
            <a:r>
              <a:rPr lang="en-US" sz="5200" b="1" kern="1200" dirty="0">
                <a:solidFill>
                  <a:srgbClr val="FFFFFF"/>
                </a:solidFill>
                <a:latin typeface="+mj-lt"/>
                <a:ea typeface="+mj-ea"/>
                <a:cs typeface="+mj-cs"/>
              </a:rPr>
              <a:t>GRADUATE MEDICAL EDUCATION (GME)</a:t>
            </a:r>
          </a:p>
        </p:txBody>
      </p:sp>
    </p:spTree>
    <p:extLst>
      <p:ext uri="{BB962C8B-B14F-4D97-AF65-F5344CB8AC3E}">
        <p14:creationId xmlns:p14="http://schemas.microsoft.com/office/powerpoint/2010/main" val="3233456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ingle Corner Rectangle 16">
            <a:extLst>
              <a:ext uri="{FF2B5EF4-FFF2-40B4-BE49-F238E27FC236}">
                <a16:creationId xmlns:a16="http://schemas.microsoft.com/office/drawing/2014/main" id="{299C041A-EFCA-D743-8B26-9ECCB672AF4F}"/>
              </a:ext>
            </a:extLst>
          </p:cNvPr>
          <p:cNvSpPr/>
          <p:nvPr/>
        </p:nvSpPr>
        <p:spPr>
          <a:xfrm>
            <a:off x="1557868" y="1016001"/>
            <a:ext cx="9245600" cy="4572000"/>
          </a:xfrm>
          <a:prstGeom prst="round1Rect">
            <a:avLst/>
          </a:prstGeom>
          <a:solidFill>
            <a:srgbClr val="FFFFFF"/>
          </a:solidFill>
          <a:ln>
            <a:solidFill>
              <a:srgbClr val="2436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NC AHEC improves the distribution and retention of primary care physicians.</a:t>
            </a:r>
          </a:p>
          <a:p>
            <a:pPr marL="457200" marR="0" lvl="1" indent="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457200" marR="0" lvl="1" indent="0" algn="l" defTabSz="9144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We help support—and in rural and underserved areas of the state, operate—the residency programs necessary for primary and community care. Residents in AHEC-based and AHEC-supported primary care residencies stay to practice in NC, particularly in rural and under-resourced communities.</a:t>
            </a:r>
          </a:p>
          <a:p>
            <a:pPr marL="457200" marR="0" lvl="1" indent="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5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B3416D00-C13B-0A47-89C3-CB1A5A5E52BD}"/>
              </a:ext>
            </a:extLst>
          </p:cNvPr>
          <p:cNvSpPr txBox="1"/>
          <p:nvPr/>
        </p:nvSpPr>
        <p:spPr>
          <a:xfrm>
            <a:off x="0" y="6339016"/>
            <a:ext cx="121920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panose="020B0606030504020204" pitchFamily="34" charset="0"/>
                <a:cs typeface="Calibri" panose="020F0502020204030204" pitchFamily="34" charset="0"/>
              </a:rPr>
              <a:t>NC AHEC</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55B7D5-6BB8-524C-97A8-739320A73C83}" type="slidenum">
              <a:rPr kumimoji="0" lang="en-US" sz="14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F834FC9E-646C-8345-9DF6-C0847E21FB91}"/>
              </a:ext>
            </a:extLst>
          </p:cNvPr>
          <p:cNvGrpSpPr/>
          <p:nvPr/>
        </p:nvGrpSpPr>
        <p:grpSpPr>
          <a:xfrm>
            <a:off x="960052" y="551992"/>
            <a:ext cx="3712070" cy="928017"/>
            <a:chOff x="3184" y="2666858"/>
            <a:chExt cx="3712070" cy="928017"/>
          </a:xfrm>
          <a:solidFill>
            <a:srgbClr val="448BBB"/>
          </a:solidFill>
        </p:grpSpPr>
        <p:sp>
          <p:nvSpPr>
            <p:cNvPr id="13" name="Rounded Rectangle 12">
              <a:extLst>
                <a:ext uri="{FF2B5EF4-FFF2-40B4-BE49-F238E27FC236}">
                  <a16:creationId xmlns:a16="http://schemas.microsoft.com/office/drawing/2014/main" id="{CA20D270-5CE4-3946-91D0-4E1B2B5BD2F0}"/>
                </a:ext>
              </a:extLst>
            </p:cNvPr>
            <p:cNvSpPr/>
            <p:nvPr/>
          </p:nvSpPr>
          <p:spPr>
            <a:xfrm>
              <a:off x="3184" y="2666858"/>
              <a:ext cx="3712070" cy="928017"/>
            </a:xfrm>
            <a:prstGeom prst="roundRect">
              <a:avLst>
                <a:gd name="adj" fmla="val 10000"/>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4" name="Rounded Rectangle 4">
              <a:extLst>
                <a:ext uri="{FF2B5EF4-FFF2-40B4-BE49-F238E27FC236}">
                  <a16:creationId xmlns:a16="http://schemas.microsoft.com/office/drawing/2014/main" id="{FFEE61E9-06E6-CD42-BF5D-B451FB134D1F}"/>
                </a:ext>
              </a:extLst>
            </p:cNvPr>
            <p:cNvSpPr txBox="1"/>
            <p:nvPr/>
          </p:nvSpPr>
          <p:spPr>
            <a:xfrm>
              <a:off x="30365" y="2694039"/>
              <a:ext cx="3657708" cy="87365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5400" bIns="254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Graduate Medical </a:t>
              </a:r>
              <a:br>
                <a:rPr kumimoji="0" lang="en-US" sz="2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en-US" sz="2000" b="1"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rPr>
                <a:t>Education (Residency) Support</a:t>
              </a:r>
            </a:p>
          </p:txBody>
        </p:sp>
      </p:grpSp>
      <p:sp>
        <p:nvSpPr>
          <p:cNvPr id="2" name="Rectangle 1">
            <a:extLst>
              <a:ext uri="{FF2B5EF4-FFF2-40B4-BE49-F238E27FC236}">
                <a16:creationId xmlns:a16="http://schemas.microsoft.com/office/drawing/2014/main" id="{421C6D3A-417E-B709-3689-0BA01894EFB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3" name="Picture 2">
            <a:extLst>
              <a:ext uri="{FF2B5EF4-FFF2-40B4-BE49-F238E27FC236}">
                <a16:creationId xmlns:a16="http://schemas.microsoft.com/office/drawing/2014/main" id="{9DE2719E-71E1-08F3-17E5-633F76A8F824}"/>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246467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E41103-B107-6CC0-7544-2845B035D2EF}"/>
              </a:ext>
            </a:extLst>
          </p:cNvPr>
          <p:cNvSpPr>
            <a:spLocks noGrp="1"/>
          </p:cNvSpPr>
          <p:nvPr>
            <p:ph type="title"/>
          </p:nvPr>
        </p:nvSpPr>
        <p:spPr>
          <a:xfrm>
            <a:off x="630936" y="640080"/>
            <a:ext cx="4818888" cy="1481328"/>
          </a:xfrm>
        </p:spPr>
        <p:txBody>
          <a:bodyPr anchor="b">
            <a:normAutofit/>
          </a:bodyPr>
          <a:lstStyle/>
          <a:p>
            <a:r>
              <a:rPr lang="en-US" sz="5400" b="1">
                <a:latin typeface="Open Sans" panose="020B0606030504020204" pitchFamily="34" charset="0"/>
                <a:ea typeface="Open Sans" panose="020B0606030504020204" pitchFamily="34" charset="0"/>
                <a:cs typeface="Open Sans" panose="020B0606030504020204" pitchFamily="34" charset="0"/>
              </a:rPr>
              <a:t>UME/GME</a:t>
            </a:r>
          </a:p>
        </p:txBody>
      </p:sp>
      <p:sp>
        <p:nvSpPr>
          <p:cNvPr id="2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B2BC71-4007-826B-1085-647D73758E9C}"/>
              </a:ext>
            </a:extLst>
          </p:cNvPr>
          <p:cNvSpPr>
            <a:spLocks noGrp="1"/>
          </p:cNvSpPr>
          <p:nvPr>
            <p:ph idx="1"/>
          </p:nvPr>
        </p:nvSpPr>
        <p:spPr>
          <a:xfrm>
            <a:off x="630936" y="2660904"/>
            <a:ext cx="11161996" cy="3547872"/>
          </a:xfrm>
        </p:spPr>
        <p:txBody>
          <a:bodyPr anchor="t">
            <a:normAutofit/>
          </a:bodyPr>
          <a:lstStyle/>
          <a:p>
            <a:pPr marL="0" indent="0">
              <a:buNone/>
            </a:pPr>
            <a:r>
              <a:rPr lang="en-US" sz="1700" dirty="0">
                <a:latin typeface="Open Sans" panose="020B0606030504020204" pitchFamily="34" charset="0"/>
                <a:ea typeface="Open Sans" panose="020B0606030504020204" pitchFamily="34" charset="0"/>
                <a:cs typeface="Open Sans" panose="020B0606030504020204" pitchFamily="34" charset="0"/>
              </a:rPr>
              <a:t>UME= Medical school</a:t>
            </a:r>
          </a:p>
          <a:p>
            <a:pPr lvl="1"/>
            <a:r>
              <a:rPr lang="en-US" sz="1700" dirty="0">
                <a:latin typeface="Open Sans" panose="020B0606030504020204" pitchFamily="34" charset="0"/>
                <a:ea typeface="Open Sans" panose="020B0606030504020204" pitchFamily="34" charset="0"/>
                <a:cs typeface="Open Sans" panose="020B0606030504020204" pitchFamily="34" charset="0"/>
              </a:rPr>
              <a:t>Has not been a significant part of AHEC role- Medical education precepting is a developing part of the service line</a:t>
            </a:r>
          </a:p>
          <a:p>
            <a:pPr marL="457200" lvl="1" indent="0">
              <a:buNone/>
            </a:pPr>
            <a:endParaRPr lang="en-US" sz="17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1700" dirty="0">
                <a:latin typeface="Open Sans" panose="020B0606030504020204" pitchFamily="34" charset="0"/>
                <a:ea typeface="Open Sans" panose="020B0606030504020204" pitchFamily="34" charset="0"/>
                <a:cs typeface="Open Sans" panose="020B0606030504020204" pitchFamily="34" charset="0"/>
              </a:rPr>
              <a:t>GME= Graduate Medical Education</a:t>
            </a:r>
          </a:p>
          <a:p>
            <a:pPr lvl="1"/>
            <a:r>
              <a:rPr lang="en-US" sz="1700" dirty="0">
                <a:latin typeface="Open Sans" panose="020B0606030504020204" pitchFamily="34" charset="0"/>
                <a:ea typeface="Open Sans" panose="020B0606030504020204" pitchFamily="34" charset="0"/>
                <a:cs typeface="Open Sans" panose="020B0606030504020204" pitchFamily="34" charset="0"/>
              </a:rPr>
              <a:t>AHEC started in large part to support community-based GME and contribute to solving access problems away from large cities</a:t>
            </a:r>
          </a:p>
          <a:p>
            <a:pPr lvl="1"/>
            <a:r>
              <a:rPr lang="en-US" sz="1700" dirty="0">
                <a:latin typeface="Open Sans" panose="020B0606030504020204" pitchFamily="34" charset="0"/>
                <a:ea typeface="Open Sans" panose="020B0606030504020204" pitchFamily="34" charset="0"/>
                <a:cs typeface="Open Sans" panose="020B0606030504020204" pitchFamily="34" charset="0"/>
              </a:rPr>
              <a:t>Most of the resources are pass through funds designated as ‘stipend’ and ‘non-stipend’ dollars</a:t>
            </a:r>
          </a:p>
        </p:txBody>
      </p:sp>
      <p:sp>
        <p:nvSpPr>
          <p:cNvPr id="4" name="Rectangle 3">
            <a:extLst>
              <a:ext uri="{FF2B5EF4-FFF2-40B4-BE49-F238E27FC236}">
                <a16:creationId xmlns:a16="http://schemas.microsoft.com/office/drawing/2014/main" id="{02CBB88E-3279-2A05-59BF-D53294F1113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9C860347-8B75-9EF8-B135-EB42B4E9F1A1}"/>
              </a:ext>
            </a:extLst>
          </p:cNvPr>
          <p:cNvPicPr>
            <a:picLocks noChangeAspect="1"/>
          </p:cNvPicPr>
          <p:nvPr/>
        </p:nvPicPr>
        <p:blipFill>
          <a:blip r:embed="rId2"/>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2711784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F71-A8E2-8538-9CFD-515261B582E1}"/>
              </a:ext>
            </a:extLst>
          </p:cNvPr>
          <p:cNvSpPr>
            <a:spLocks noGrp="1"/>
          </p:cNvSpPr>
          <p:nvPr>
            <p:ph type="title"/>
          </p:nvPr>
        </p:nvSpPr>
        <p:spPr/>
        <p: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Funds</a:t>
            </a:r>
          </a:p>
        </p:txBody>
      </p:sp>
      <p:sp>
        <p:nvSpPr>
          <p:cNvPr id="3" name="Content Placeholder 2">
            <a:extLst>
              <a:ext uri="{FF2B5EF4-FFF2-40B4-BE49-F238E27FC236}">
                <a16:creationId xmlns:a16="http://schemas.microsoft.com/office/drawing/2014/main" id="{D4101225-D081-012F-C873-43885F017093}"/>
              </a:ext>
            </a:extLst>
          </p:cNvPr>
          <p:cNvSpPr>
            <a:spLocks noGrp="1"/>
          </p:cNvSpPr>
          <p:nvPr>
            <p:ph idx="1"/>
          </p:nvPr>
        </p:nvSpPr>
        <p:spPr>
          <a:xfrm>
            <a:off x="838200" y="1554480"/>
            <a:ext cx="10515600" cy="4938395"/>
          </a:xfrm>
        </p:spPr>
        <p:txBody>
          <a:bodyPr>
            <a:normAutofit lnSpcReduction="10000"/>
          </a:bodyPr>
          <a:lstStyle/>
          <a:p>
            <a:pPr marL="0" indent="0">
              <a:buNone/>
            </a:pPr>
            <a:r>
              <a:rPr lang="en-US" b="1" dirty="0">
                <a:solidFill>
                  <a:srgbClr val="448BBB"/>
                </a:solidFill>
                <a:latin typeface="Open Sans" panose="020B0606030504020204" pitchFamily="34" charset="0"/>
                <a:ea typeface="Open Sans" panose="020B0606030504020204" pitchFamily="34" charset="0"/>
                <a:cs typeface="Open Sans" panose="020B0606030504020204" pitchFamily="34" charset="0"/>
              </a:rPr>
              <a:t>Stipend Funds</a:t>
            </a:r>
          </a:p>
          <a:p>
            <a:pPr lvl="1"/>
            <a:r>
              <a:rPr lang="en-US" dirty="0">
                <a:latin typeface="Open Sans" panose="020B0606030504020204" pitchFamily="34" charset="0"/>
                <a:ea typeface="Open Sans" panose="020B0606030504020204" pitchFamily="34" charset="0"/>
                <a:cs typeface="Open Sans" panose="020B0606030504020204" pitchFamily="34" charset="0"/>
              </a:rPr>
              <a:t>293.1 positions, $11,790 each, $3,455,649 total</a:t>
            </a:r>
          </a:p>
          <a:p>
            <a:pPr lvl="1"/>
            <a:r>
              <a:rPr lang="en-US" dirty="0">
                <a:latin typeface="Open Sans" panose="020B0606030504020204" pitchFamily="34" charset="0"/>
                <a:ea typeface="Open Sans" panose="020B0606030504020204" pitchFamily="34" charset="0"/>
                <a:cs typeface="Open Sans" panose="020B0606030504020204" pitchFamily="34" charset="0"/>
              </a:rPr>
              <a:t>Almost all primary care, mostly family medicine</a:t>
            </a:r>
          </a:p>
          <a:p>
            <a:pPr lvl="1"/>
            <a:r>
              <a:rPr lang="en-US" dirty="0">
                <a:latin typeface="Open Sans" panose="020B0606030504020204" pitchFamily="34" charset="0"/>
                <a:ea typeface="Open Sans" panose="020B0606030504020204" pitchFamily="34" charset="0"/>
                <a:cs typeface="Open Sans" panose="020B0606030504020204" pitchFamily="34" charset="0"/>
              </a:rPr>
              <a:t>Awarded to Cabarrus Family Medicine, Duke University, EAHEC, MAHEC, NWAHEC, Piedmont, SEAHEC, South Piedmont, SRAHEC, UNC, and Wake AHEC</a:t>
            </a:r>
          </a:p>
          <a:p>
            <a:pPr lvl="1"/>
            <a:r>
              <a:rPr lang="en-US" dirty="0">
                <a:latin typeface="Open Sans" panose="020B0606030504020204" pitchFamily="34" charset="0"/>
                <a:ea typeface="Open Sans" panose="020B0606030504020204" pitchFamily="34" charset="0"/>
                <a:cs typeface="Open Sans" panose="020B0606030504020204" pitchFamily="34" charset="0"/>
              </a:rPr>
              <a:t>In many cases, these resources were critical to launching new family medicine residency programs</a:t>
            </a:r>
          </a:p>
          <a:p>
            <a:pPr marL="457200" lvl="1"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b="1" dirty="0">
                <a:solidFill>
                  <a:srgbClr val="448BBB"/>
                </a:solidFill>
                <a:latin typeface="Open Sans" panose="020B0606030504020204" pitchFamily="34" charset="0"/>
                <a:ea typeface="Open Sans" panose="020B0606030504020204" pitchFamily="34" charset="0"/>
                <a:cs typeface="Open Sans" panose="020B0606030504020204" pitchFamily="34" charset="0"/>
              </a:rPr>
              <a:t>Non-stipend funds</a:t>
            </a:r>
          </a:p>
          <a:p>
            <a:pPr lvl="1"/>
            <a:r>
              <a:rPr lang="en-US" dirty="0">
                <a:latin typeface="Open Sans" panose="020B0606030504020204" pitchFamily="34" charset="0"/>
                <a:ea typeface="Open Sans" panose="020B0606030504020204" pitchFamily="34" charset="0"/>
                <a:cs typeface="Open Sans" panose="020B0606030504020204" pitchFamily="34" charset="0"/>
              </a:rPr>
              <a:t>More focused on innovation, faculty development, and faculty support </a:t>
            </a:r>
          </a:p>
          <a:p>
            <a:pPr lvl="1"/>
            <a:r>
              <a:rPr lang="en-US" dirty="0">
                <a:latin typeface="Open Sans" panose="020B0606030504020204" pitchFamily="34" charset="0"/>
                <a:ea typeface="Open Sans" panose="020B0606030504020204" pitchFamily="34" charset="0"/>
                <a:cs typeface="Open Sans" panose="020B0606030504020204" pitchFamily="34" charset="0"/>
              </a:rPr>
              <a:t>Awarded to most regional AHECs, including EAHEC, NWAHEC, Piedmont, SEAHEC, South Piedmont, SRAHEC, MAHEC, and Wake</a:t>
            </a:r>
          </a:p>
          <a:p>
            <a:pPr lvl="1"/>
            <a:endParaRPr lang="en-US" dirty="0"/>
          </a:p>
        </p:txBody>
      </p:sp>
      <p:sp>
        <p:nvSpPr>
          <p:cNvPr id="4" name="Rectangle 3">
            <a:extLst>
              <a:ext uri="{FF2B5EF4-FFF2-40B4-BE49-F238E27FC236}">
                <a16:creationId xmlns:a16="http://schemas.microsoft.com/office/drawing/2014/main" id="{12FF27DE-013D-43D7-06BB-567BE8A44079}"/>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67499158-E56C-2CE6-47EC-4B6E87256E85}"/>
              </a:ext>
            </a:extLst>
          </p:cNvPr>
          <p:cNvPicPr>
            <a:picLocks noChangeAspect="1"/>
          </p:cNvPicPr>
          <p:nvPr/>
        </p:nvPicPr>
        <p:blipFill>
          <a:blip r:embed="rId2"/>
          <a:stretch>
            <a:fillRect/>
          </a:stretch>
        </p:blipFill>
        <p:spPr>
          <a:xfrm>
            <a:off x="4990088" y="6597013"/>
            <a:ext cx="1616376" cy="247910"/>
          </a:xfrm>
          <a:prstGeom prst="rect">
            <a:avLst/>
          </a:prstGeom>
        </p:spPr>
      </p:pic>
    </p:spTree>
    <p:extLst>
      <p:ext uri="{BB962C8B-B14F-4D97-AF65-F5344CB8AC3E}">
        <p14:creationId xmlns:p14="http://schemas.microsoft.com/office/powerpoint/2010/main" val="38094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75F6-E023-BA88-0C0D-97059F0940B8}"/>
              </a:ext>
            </a:extLst>
          </p:cNvPr>
          <p:cNvSpPr>
            <a:spLocks noGrp="1"/>
          </p:cNvSpPr>
          <p:nvPr>
            <p:ph type="title"/>
          </p:nvPr>
        </p:nvSpPr>
        <p:spPr/>
        <p: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General Organization</a:t>
            </a:r>
          </a:p>
        </p:txBody>
      </p:sp>
      <p:sp>
        <p:nvSpPr>
          <p:cNvPr id="3" name="Content Placeholder 2">
            <a:extLst>
              <a:ext uri="{FF2B5EF4-FFF2-40B4-BE49-F238E27FC236}">
                <a16:creationId xmlns:a16="http://schemas.microsoft.com/office/drawing/2014/main" id="{0141DD0C-25ED-5C4E-5363-6094BFDBD2F1}"/>
              </a:ext>
            </a:extLst>
          </p:cNvPr>
          <p:cNvSpPr>
            <a:spLocks noGrp="1"/>
          </p:cNvSpPr>
          <p:nvPr>
            <p:ph idx="1"/>
          </p:nvPr>
        </p:nvSpPr>
        <p:spPr/>
        <p:txBody>
          <a:bodyPr/>
          <a:lstStyle/>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Relationship of Regional AHEC to GME varies</a:t>
            </a:r>
          </a:p>
          <a:p>
            <a:pPr lvl="1"/>
            <a:r>
              <a:rPr lang="en-US" dirty="0">
                <a:latin typeface="Open Sans" panose="020B0606030504020204" pitchFamily="34" charset="0"/>
                <a:ea typeface="Open Sans" panose="020B0606030504020204" pitchFamily="34" charset="0"/>
                <a:cs typeface="Open Sans" panose="020B0606030504020204" pitchFamily="34" charset="0"/>
              </a:rPr>
              <a:t>In two cases (MAHEC and SRAHEC) the AHEC is the sponsoring institution of the residency</a:t>
            </a:r>
          </a:p>
          <a:p>
            <a:pPr lvl="1"/>
            <a:r>
              <a:rPr lang="en-US" dirty="0">
                <a:latin typeface="Open Sans" panose="020B0606030504020204" pitchFamily="34" charset="0"/>
                <a:ea typeface="Open Sans" panose="020B0606030504020204" pitchFamily="34" charset="0"/>
                <a:cs typeface="Open Sans" panose="020B0606030504020204" pitchFamily="34" charset="0"/>
              </a:rPr>
              <a:t>In other cases, the relationship varies due to such factors as dual roles (AHEC director leads GME at institution), position of AHEC in health system (independent agency versus hospital department) and historical relationship </a:t>
            </a:r>
          </a:p>
          <a:p>
            <a:pPr marL="457200" lvl="1"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There is no service line group for GME because some AHECs have a less active role in GME</a:t>
            </a:r>
          </a:p>
        </p:txBody>
      </p:sp>
      <p:sp>
        <p:nvSpPr>
          <p:cNvPr id="4" name="Rectangle 3">
            <a:extLst>
              <a:ext uri="{FF2B5EF4-FFF2-40B4-BE49-F238E27FC236}">
                <a16:creationId xmlns:a16="http://schemas.microsoft.com/office/drawing/2014/main" id="{B57D7D53-250A-C631-BD3F-AAF5723A358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C380FB7C-1A35-DAA6-BCA1-6E51DC6547B7}"/>
              </a:ext>
            </a:extLst>
          </p:cNvPr>
          <p:cNvPicPr>
            <a:picLocks noChangeAspect="1"/>
          </p:cNvPicPr>
          <p:nvPr/>
        </p:nvPicPr>
        <p:blipFill>
          <a:blip r:embed="rId2"/>
          <a:stretch>
            <a:fillRect/>
          </a:stretch>
        </p:blipFill>
        <p:spPr>
          <a:xfrm>
            <a:off x="4990088" y="6597013"/>
            <a:ext cx="1616376" cy="247910"/>
          </a:xfrm>
          <a:prstGeom prst="rect">
            <a:avLst/>
          </a:prstGeom>
        </p:spPr>
      </p:pic>
    </p:spTree>
    <p:extLst>
      <p:ext uri="{BB962C8B-B14F-4D97-AF65-F5344CB8AC3E}">
        <p14:creationId xmlns:p14="http://schemas.microsoft.com/office/powerpoint/2010/main" val="4018089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7BDD930-0E65-490A-9CE5-554C357C4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A912C67-99A1-4956-8F68-1846C2177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3507D3-A7EB-89C5-B2B4-F69717ED8C8F}"/>
              </a:ext>
            </a:extLst>
          </p:cNvPr>
          <p:cNvSpPr>
            <a:spLocks noGrp="1"/>
          </p:cNvSpPr>
          <p:nvPr>
            <p:ph type="title"/>
          </p:nvPr>
        </p:nvSpPr>
        <p:spPr>
          <a:xfrm>
            <a:off x="804672" y="457200"/>
            <a:ext cx="10579398" cy="1299411"/>
          </a:xfrm>
        </p:spPr>
        <p:txBody>
          <a:bodyPr>
            <a:normAutofit/>
          </a:bodyPr>
          <a:lstStyle/>
          <a:p>
            <a:pPr algn="ctr"/>
            <a:r>
              <a:rPr lang="en-US" sz="3600" b="1" dirty="0">
                <a:solidFill>
                  <a:srgbClr val="448BBB"/>
                </a:solidFill>
                <a:latin typeface="Open Sans" panose="020B0606030504020204" pitchFamily="34" charset="0"/>
                <a:ea typeface="Open Sans" panose="020B0606030504020204" pitchFamily="34" charset="0"/>
                <a:cs typeface="Open Sans" panose="020B0606030504020204" pitchFamily="34" charset="0"/>
              </a:rPr>
              <a:t>GME Collaborative</a:t>
            </a:r>
          </a:p>
        </p:txBody>
      </p:sp>
      <p:sp>
        <p:nvSpPr>
          <p:cNvPr id="3" name="Content Placeholder 2">
            <a:extLst>
              <a:ext uri="{FF2B5EF4-FFF2-40B4-BE49-F238E27FC236}">
                <a16:creationId xmlns:a16="http://schemas.microsoft.com/office/drawing/2014/main" id="{44B2EF04-BDDB-3912-0FEC-B550C1D99C06}"/>
              </a:ext>
            </a:extLst>
          </p:cNvPr>
          <p:cNvSpPr>
            <a:spLocks noGrp="1"/>
          </p:cNvSpPr>
          <p:nvPr>
            <p:ph idx="1"/>
          </p:nvPr>
        </p:nvSpPr>
        <p:spPr>
          <a:xfrm>
            <a:off x="1767840" y="1930400"/>
            <a:ext cx="9616231" cy="4124645"/>
          </a:xfrm>
        </p:spPr>
        <p:txBody>
          <a:bodyPr anchor="ctr">
            <a:normAutofit/>
          </a:bodyPr>
          <a:lstStyle/>
          <a:p>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Quarterly meeting of GME administrative leadership to problem solve and network</a:t>
            </a:r>
          </a:p>
          <a:p>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Annual in-person meeting </a:t>
            </a:r>
          </a:p>
          <a:p>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Quarterly meetings of Designated Institutional Officials (DIOs)</a:t>
            </a:r>
          </a:p>
          <a:p>
            <a:endPar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Other support of primary care workforce development</a:t>
            </a:r>
          </a:p>
          <a:p>
            <a:pPr lvl="1"/>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State Health Improvement Plan (SHIP) Primary Care Work Group</a:t>
            </a:r>
          </a:p>
          <a:p>
            <a:pPr lvl="1"/>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NC AHEC HNC2030 Primary Care workgroup</a:t>
            </a:r>
          </a:p>
          <a:p>
            <a:pPr marL="0" indent="0">
              <a:buNone/>
            </a:pPr>
            <a:endParaRPr lang="en-US" sz="1400" dirty="0">
              <a:solidFill>
                <a:schemeClr val="tx2"/>
              </a:solidFill>
            </a:endParaRPr>
          </a:p>
          <a:p>
            <a:pPr marL="0" indent="0">
              <a:buNone/>
            </a:pPr>
            <a:r>
              <a:rPr lang="en-US" sz="1400" dirty="0">
                <a:solidFill>
                  <a:schemeClr val="tx2"/>
                </a:solidFill>
              </a:rPr>
              <a:t>	</a:t>
            </a:r>
          </a:p>
        </p:txBody>
      </p:sp>
      <p:grpSp>
        <p:nvGrpSpPr>
          <p:cNvPr id="19" name="Group 18">
            <a:extLst>
              <a:ext uri="{FF2B5EF4-FFF2-40B4-BE49-F238E27FC236}">
                <a16:creationId xmlns:a16="http://schemas.microsoft.com/office/drawing/2014/main" id="{569E5994-073E-4708-B3E6-43BFED0CE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381784" y="4178643"/>
            <a:ext cx="3061444" cy="2297267"/>
            <a:chOff x="-305" y="-1"/>
            <a:chExt cx="3832880" cy="2876136"/>
          </a:xfrm>
        </p:grpSpPr>
        <p:sp>
          <p:nvSpPr>
            <p:cNvPr id="20" name="Freeform: Shape 19">
              <a:extLst>
                <a:ext uri="{FF2B5EF4-FFF2-40B4-BE49-F238E27FC236}">
                  <a16:creationId xmlns:a16="http://schemas.microsoft.com/office/drawing/2014/main" id="{532F818D-9087-4691-AABA-465619A0C2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8B7668A-5C96-4FB9-BFA9-38094EB87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BF4F95BD-8661-4C45-94E3-CF3159BF4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E85BBF8A-E2FB-47F6-A60F-4FB855D50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DD81D498-EAA8-40F3-8230-AE4DEDA3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906190" y="0"/>
            <a:ext cx="3282247" cy="2837712"/>
            <a:chOff x="-305" y="-4155"/>
            <a:chExt cx="2514948" cy="2174333"/>
          </a:xfrm>
        </p:grpSpPr>
        <p:sp>
          <p:nvSpPr>
            <p:cNvPr id="26" name="Freeform: Shape 25">
              <a:extLst>
                <a:ext uri="{FF2B5EF4-FFF2-40B4-BE49-F238E27FC236}">
                  <a16:creationId xmlns:a16="http://schemas.microsoft.com/office/drawing/2014/main" id="{262F2402-5879-41A3-ACEC-6D2811BA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BD41895-A230-4959-97BA-80F516383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E670BD54-10A6-4092-9E32-647B2F870D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9" name="Freeform: Shape 28">
              <a:extLst>
                <a:ext uri="{FF2B5EF4-FFF2-40B4-BE49-F238E27FC236}">
                  <a16:creationId xmlns:a16="http://schemas.microsoft.com/office/drawing/2014/main" id="{1C2B9A82-4826-4BF4-A16E-0B005FE76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Rectangle 3">
            <a:extLst>
              <a:ext uri="{FF2B5EF4-FFF2-40B4-BE49-F238E27FC236}">
                <a16:creationId xmlns:a16="http://schemas.microsoft.com/office/drawing/2014/main" id="{F50DDDC0-B192-380D-01E5-B9CD85A2A2DA}"/>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D27375B2-9CFF-7C56-31BA-EBF5CB619083}"/>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343887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AAB63-30CB-CADE-1F73-614950A82BC6}"/>
              </a:ext>
            </a:extLst>
          </p:cNvPr>
          <p:cNvSpPr>
            <a:spLocks noGrp="1"/>
          </p:cNvSpPr>
          <p:nvPr>
            <p:ph type="title"/>
          </p:nvPr>
        </p:nvSpPr>
        <p:spPr/>
        <p: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Support for Community-Based GME </a:t>
            </a:r>
            <a:br>
              <a:rPr lang="en-US" b="1" dirty="0">
                <a:latin typeface="Open Sans" panose="020B0606030504020204" pitchFamily="34" charset="0"/>
                <a:ea typeface="Open Sans" panose="020B0606030504020204" pitchFamily="34" charset="0"/>
                <a:cs typeface="Open Sans" panose="020B0606030504020204" pitchFamily="34" charset="0"/>
              </a:rPr>
            </a:br>
            <a:r>
              <a:rPr lang="en-US" b="1" dirty="0">
                <a:latin typeface="Open Sans" panose="020B0606030504020204" pitchFamily="34" charset="0"/>
                <a:ea typeface="Open Sans" panose="020B0606030504020204" pitchFamily="34" charset="0"/>
                <a:cs typeface="Open Sans" panose="020B0606030504020204" pitchFamily="34" charset="0"/>
              </a:rPr>
              <a:t>(In Development)</a:t>
            </a:r>
          </a:p>
        </p:txBody>
      </p:sp>
      <p:sp>
        <p:nvSpPr>
          <p:cNvPr id="4" name="Rectangle 3">
            <a:extLst>
              <a:ext uri="{FF2B5EF4-FFF2-40B4-BE49-F238E27FC236}">
                <a16:creationId xmlns:a16="http://schemas.microsoft.com/office/drawing/2014/main" id="{6DD4FA2F-587D-3D0E-DBE0-424F91874FAB}"/>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23BE472B-20D3-9714-FA3F-4A157E28921B}"/>
              </a:ext>
            </a:extLst>
          </p:cNvPr>
          <p:cNvPicPr>
            <a:picLocks noChangeAspect="1"/>
          </p:cNvPicPr>
          <p:nvPr/>
        </p:nvPicPr>
        <p:blipFill>
          <a:blip r:embed="rId2"/>
          <a:stretch>
            <a:fillRect/>
          </a:stretch>
        </p:blipFill>
        <p:spPr>
          <a:xfrm>
            <a:off x="5129630" y="6610090"/>
            <a:ext cx="1616376" cy="247910"/>
          </a:xfrm>
          <a:prstGeom prst="rect">
            <a:avLst/>
          </a:prstGeom>
        </p:spPr>
      </p:pic>
      <p:sp>
        <p:nvSpPr>
          <p:cNvPr id="6" name="Rectangle: Rounded Corners 5">
            <a:extLst>
              <a:ext uri="{FF2B5EF4-FFF2-40B4-BE49-F238E27FC236}">
                <a16:creationId xmlns:a16="http://schemas.microsoft.com/office/drawing/2014/main" id="{7F2D50F5-5C09-D56A-B0B6-0F79EDEF886D}"/>
              </a:ext>
            </a:extLst>
          </p:cNvPr>
          <p:cNvSpPr/>
          <p:nvPr/>
        </p:nvSpPr>
        <p:spPr>
          <a:xfrm>
            <a:off x="1484671" y="2113935"/>
            <a:ext cx="8839200" cy="358877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600" dirty="0">
                <a:latin typeface="Open Sans" panose="020B0606030504020204" pitchFamily="34" charset="0"/>
                <a:ea typeface="Open Sans" panose="020B0606030504020204" pitchFamily="34" charset="0"/>
                <a:cs typeface="Open Sans" panose="020B0606030504020204" pitchFamily="34" charset="0"/>
              </a:rPr>
              <a:t>Faculty Development</a:t>
            </a:r>
          </a:p>
          <a:p>
            <a:r>
              <a:rPr lang="en-US" sz="2600" dirty="0">
                <a:latin typeface="Open Sans" panose="020B0606030504020204" pitchFamily="34" charset="0"/>
                <a:ea typeface="Open Sans" panose="020B0606030504020204" pitchFamily="34" charset="0"/>
                <a:cs typeface="Open Sans" panose="020B0606030504020204" pitchFamily="34" charset="0"/>
              </a:rPr>
              <a:t>					Staff Development</a:t>
            </a:r>
          </a:p>
          <a:p>
            <a:endParaRPr lang="en-US" sz="2600" dirty="0">
              <a:latin typeface="Open Sans" panose="020B0606030504020204" pitchFamily="34" charset="0"/>
              <a:ea typeface="Open Sans" panose="020B0606030504020204" pitchFamily="34" charset="0"/>
              <a:cs typeface="Open Sans" panose="020B0606030504020204" pitchFamily="34" charset="0"/>
            </a:endParaRPr>
          </a:p>
          <a:p>
            <a:r>
              <a:rPr lang="en-US" sz="2600" dirty="0">
                <a:latin typeface="Open Sans" panose="020B0606030504020204" pitchFamily="34" charset="0"/>
                <a:ea typeface="Open Sans" panose="020B0606030504020204" pitchFamily="34" charset="0"/>
                <a:cs typeface="Open Sans" panose="020B0606030504020204" pitchFamily="34" charset="0"/>
              </a:rPr>
              <a:t>Mentorship</a:t>
            </a:r>
          </a:p>
          <a:p>
            <a:r>
              <a:rPr lang="en-US" sz="2600" dirty="0">
                <a:latin typeface="Open Sans" panose="020B0606030504020204" pitchFamily="34" charset="0"/>
                <a:ea typeface="Open Sans" panose="020B0606030504020204" pitchFamily="34" charset="0"/>
                <a:cs typeface="Open Sans" panose="020B0606030504020204" pitchFamily="34" charset="0"/>
              </a:rPr>
              <a:t>			Networking</a:t>
            </a:r>
          </a:p>
          <a:p>
            <a:r>
              <a:rPr lang="en-US" sz="2600" dirty="0">
                <a:latin typeface="Open Sans" panose="020B0606030504020204" pitchFamily="34" charset="0"/>
                <a:ea typeface="Open Sans" panose="020B0606030504020204" pitchFamily="34" charset="0"/>
                <a:cs typeface="Open Sans" panose="020B0606030504020204" pitchFamily="34" charset="0"/>
              </a:rPr>
              <a:t>	</a:t>
            </a:r>
          </a:p>
          <a:p>
            <a:r>
              <a:rPr lang="en-US" sz="2600" dirty="0">
                <a:latin typeface="Open Sans" panose="020B0606030504020204" pitchFamily="34" charset="0"/>
                <a:ea typeface="Open Sans" panose="020B0606030504020204" pitchFamily="34" charset="0"/>
                <a:cs typeface="Open Sans" panose="020B0606030504020204" pitchFamily="34" charset="0"/>
              </a:rPr>
              <a:t>						Coaching</a:t>
            </a:r>
          </a:p>
        </p:txBody>
      </p:sp>
    </p:spTree>
    <p:extLst>
      <p:ext uri="{BB962C8B-B14F-4D97-AF65-F5344CB8AC3E}">
        <p14:creationId xmlns:p14="http://schemas.microsoft.com/office/powerpoint/2010/main" val="1736320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58F699-95F3-9D0C-88D6-F3213A8225FF}"/>
              </a:ext>
            </a:extLst>
          </p:cNvPr>
          <p:cNvSpPr>
            <a:spLocks noGrp="1"/>
          </p:cNvSpPr>
          <p:nvPr>
            <p:ph type="title"/>
          </p:nvPr>
        </p:nvSpPr>
        <p:spPr>
          <a:xfrm>
            <a:off x="1414021" y="548640"/>
            <a:ext cx="3459637" cy="5431536"/>
          </a:xfrm>
        </p:spPr>
        <p:txBody>
          <a:bodyPr>
            <a:normAutofit/>
          </a:bodyPr>
          <a:lstStyle/>
          <a:p>
            <a:r>
              <a:rPr lang="en-US" sz="5400" b="1" dirty="0">
                <a:latin typeface="Open Sans" panose="020B0606030504020204" pitchFamily="34" charset="0"/>
                <a:ea typeface="Open Sans" panose="020B0606030504020204" pitchFamily="34" charset="0"/>
                <a:cs typeface="Open Sans" panose="020B0606030504020204" pitchFamily="34" charset="0"/>
              </a:rPr>
              <a:t>Want to Learn More?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0F7B49-0EFA-6AE8-4A19-459E9764EC27}"/>
              </a:ext>
            </a:extLst>
          </p:cNvPr>
          <p:cNvSpPr>
            <a:spLocks noGrp="1"/>
          </p:cNvSpPr>
          <p:nvPr>
            <p:ph idx="1"/>
          </p:nvPr>
        </p:nvSpPr>
        <p:spPr>
          <a:xfrm>
            <a:off x="4829983" y="552091"/>
            <a:ext cx="7176089" cy="5431536"/>
          </a:xfrm>
        </p:spPr>
        <p:txBody>
          <a:bodyPr anchor="ctr">
            <a:normAutofit/>
          </a:bodyPr>
          <a:lstStyle/>
          <a:p>
            <a:pPr marL="0" indent="0">
              <a:buNone/>
            </a:pPr>
            <a:endParaRPr lang="en-US" sz="2200" dirty="0"/>
          </a:p>
          <a:p>
            <a:pPr marL="0" indent="0" algn="ctr">
              <a:buNone/>
            </a:pPr>
            <a:r>
              <a:rPr lang="en-US" sz="5000" b="1" dirty="0">
                <a:latin typeface="Open Sans" panose="020B0606030504020204" pitchFamily="34" charset="0"/>
                <a:ea typeface="Open Sans" panose="020B0606030504020204" pitchFamily="34" charset="0"/>
                <a:cs typeface="Open Sans" panose="020B0606030504020204" pitchFamily="34" charset="0"/>
              </a:rPr>
              <a:t>Join the </a:t>
            </a:r>
            <a:r>
              <a:rPr lang="en-US" sz="5000" b="1" dirty="0">
                <a:latin typeface="Open Sans" panose="020B0606030504020204" pitchFamily="34" charset="0"/>
                <a:ea typeface="Open Sans" panose="020B0606030504020204" pitchFamily="34" charset="0"/>
                <a:cs typeface="Open Sans" panose="020B0606030504020204" pitchFamily="34" charset="0"/>
                <a:hlinkClick r:id="rId3"/>
              </a:rPr>
              <a:t>NC AHEC Staff Mailing List</a:t>
            </a:r>
            <a:endParaRPr lang="en-US" sz="5000" b="1"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endParaRPr lang="en-US" sz="50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5000" b="1">
                <a:latin typeface="Open Sans" panose="020B0606030504020204" pitchFamily="34" charset="0"/>
                <a:ea typeface="Open Sans" panose="020B0606030504020204" pitchFamily="34" charset="0"/>
                <a:cs typeface="Open Sans" panose="020B0606030504020204" pitchFamily="34" charset="0"/>
              </a:rPr>
              <a:t>Visit </a:t>
            </a:r>
            <a:r>
              <a:rPr lang="en-US" sz="5000" b="1" dirty="0">
                <a:latin typeface="Open Sans" panose="020B0606030504020204" pitchFamily="34" charset="0"/>
                <a:ea typeface="Open Sans" panose="020B0606030504020204" pitchFamily="34" charset="0"/>
                <a:cs typeface="Open Sans" panose="020B0606030504020204" pitchFamily="34" charset="0"/>
              </a:rPr>
              <a:t>the </a:t>
            </a:r>
            <a:r>
              <a:rPr lang="en-US" sz="5000" b="1" dirty="0">
                <a:latin typeface="Open Sans" panose="020B0606030504020204" pitchFamily="34" charset="0"/>
                <a:ea typeface="Open Sans" panose="020B0606030504020204" pitchFamily="34" charset="0"/>
                <a:cs typeface="Open Sans" panose="020B0606030504020204" pitchFamily="34" charset="0"/>
                <a:hlinkClick r:id="rId4"/>
              </a:rPr>
              <a:t>NC AHEC Internal Depository</a:t>
            </a:r>
            <a:endParaRPr lang="en-US" sz="50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360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F0D94D-4111-1D95-ADD6-C1206D93F5DC}"/>
              </a:ext>
            </a:extLst>
          </p:cNvPr>
          <p:cNvSpPr>
            <a:spLocks noGrp="1"/>
          </p:cNvSpPr>
          <p:nvPr>
            <p:ph type="title"/>
          </p:nvPr>
        </p:nvSpPr>
        <p:spPr>
          <a:xfrm>
            <a:off x="838200" y="365125"/>
            <a:ext cx="10515600" cy="1325563"/>
          </a:xfrm>
        </p:spPr>
        <p:txBody>
          <a:bodyPr>
            <a:normAutofit/>
          </a:bodyPr>
          <a:lstStyle/>
          <a:p>
            <a:pPr algn="ctr"/>
            <a:r>
              <a:rPr lang="en-US" sz="5400" b="1" dirty="0">
                <a:latin typeface="Open Sans" panose="020B0606030504020204" pitchFamily="34" charset="0"/>
                <a:ea typeface="Open Sans" panose="020B0606030504020204" pitchFamily="34" charset="0"/>
                <a:cs typeface="Open Sans" panose="020B0606030504020204" pitchFamily="34" charset="0"/>
              </a:rPr>
              <a:t>NC AHEC Overview</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BD8F48-2961-BB6E-933A-3E24B945C7ED}"/>
              </a:ext>
            </a:extLst>
          </p:cNvPr>
          <p:cNvSpPr>
            <a:spLocks noGrp="1"/>
          </p:cNvSpPr>
          <p:nvPr>
            <p:ph idx="1"/>
          </p:nvPr>
        </p:nvSpPr>
        <p:spPr>
          <a:xfrm>
            <a:off x="838200" y="3185128"/>
            <a:ext cx="10515600" cy="2996216"/>
          </a:xfrm>
        </p:spPr>
        <p:txBody>
          <a:bodyPr>
            <a:normAutofit/>
          </a:bodyPr>
          <a:lstStyle/>
          <a:p>
            <a:pPr marL="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This slide deck can be used as an orientation tool for new staff or as a helpful resource for staff who want to learn more about other areas within NC AHEC. </a:t>
            </a:r>
          </a:p>
          <a:p>
            <a:pPr marL="0" indent="0" algn="ctr">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dirty="0">
                <a:latin typeface="Open Sans" panose="020B0606030504020204" pitchFamily="34" charset="0"/>
                <a:ea typeface="Open Sans" panose="020B0606030504020204" pitchFamily="34" charset="0"/>
                <a:cs typeface="Open Sans" panose="020B0606030504020204" pitchFamily="34" charset="0"/>
              </a:rPr>
              <a:t>For presentations with partners, check out </a:t>
            </a:r>
            <a:r>
              <a:rPr lang="en-US" dirty="0">
                <a:latin typeface="Open Sans" panose="020B0606030504020204" pitchFamily="34" charset="0"/>
                <a:ea typeface="Open Sans" panose="020B0606030504020204" pitchFamily="34" charset="0"/>
                <a:cs typeface="Open Sans" panose="020B0606030504020204" pitchFamily="34" charset="0"/>
                <a:hlinkClick r:id="rId2"/>
              </a:rPr>
              <a:t>About NC AHEC</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0591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457200"/>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a:t>
            </a:r>
          </a:p>
        </p:txBody>
      </p:sp>
      <p:sp>
        <p:nvSpPr>
          <p:cNvPr id="4" name="Text Placeholder 3">
            <a:extLst>
              <a:ext uri="{FF2B5EF4-FFF2-40B4-BE49-F238E27FC236}">
                <a16:creationId xmlns:a16="http://schemas.microsoft.com/office/drawing/2014/main" id="{1B5C5DC9-5D08-3841-935E-82C4A73D1DDA}"/>
              </a:ext>
            </a:extLst>
          </p:cNvPr>
          <p:cNvSpPr>
            <a:spLocks noGrp="1"/>
          </p:cNvSpPr>
          <p:nvPr>
            <p:ph type="body" sz="half" idx="2"/>
          </p:nvPr>
        </p:nvSpPr>
        <p:spPr>
          <a:xfrm>
            <a:off x="1864333" y="2015828"/>
            <a:ext cx="8791228" cy="3926630"/>
          </a:xfrm>
        </p:spPr>
        <p:txBody>
          <a:bodyPr>
            <a:normAutofit fontScale="85000" lnSpcReduction="20000"/>
          </a:bodyPr>
          <a:lstStyle/>
          <a:p>
            <a:pPr>
              <a:lnSpc>
                <a:spcPct val="150000"/>
              </a:lnSpc>
              <a:spcAft>
                <a:spcPts val="600"/>
              </a:spcAft>
            </a:pPr>
            <a:r>
              <a:rPr lang="en-US" sz="2200" dirty="0">
                <a:latin typeface="Open Sans" panose="020B0606030504020204" pitchFamily="34" charset="0"/>
                <a:ea typeface="Open Sans" panose="020B0606030504020204" pitchFamily="34" charset="0"/>
                <a:cs typeface="Open Sans" panose="020B0606030504020204" pitchFamily="34" charset="0"/>
              </a:rPr>
              <a:t>The </a:t>
            </a:r>
            <a:r>
              <a:rPr lang="en-US" sz="2200" b="1" dirty="0">
                <a:latin typeface="Open Sans" panose="020B0606030504020204" pitchFamily="34" charset="0"/>
                <a:ea typeface="Open Sans" panose="020B0606030504020204" pitchFamily="34" charset="0"/>
                <a:cs typeface="Open Sans" panose="020B0606030504020204" pitchFamily="34" charset="0"/>
              </a:rPr>
              <a:t>mission</a:t>
            </a:r>
            <a:r>
              <a:rPr lang="en-US" sz="2200" dirty="0">
                <a:latin typeface="Open Sans" panose="020B0606030504020204" pitchFamily="34" charset="0"/>
                <a:ea typeface="Open Sans" panose="020B0606030504020204" pitchFamily="34" charset="0"/>
                <a:cs typeface="Open Sans" panose="020B0606030504020204" pitchFamily="34" charset="0"/>
              </a:rPr>
              <a:t> of the NC AHEC Program is to provide and support educational activities and services with a focus on primary care in rural communities and those with less access to resources to recruit, train, and retain the workforce needed to create a healthy North Carolina.</a:t>
            </a:r>
          </a:p>
          <a:p>
            <a:pPr>
              <a:lnSpc>
                <a:spcPct val="150000"/>
              </a:lnSpc>
              <a:spcAft>
                <a:spcPts val="600"/>
              </a:spcAft>
            </a:pPr>
            <a:r>
              <a:rPr lang="en-US" sz="2200" dirty="0">
                <a:latin typeface="Open Sans" panose="020B0606030504020204" pitchFamily="34" charset="0"/>
                <a:ea typeface="Open Sans" panose="020B0606030504020204" pitchFamily="34" charset="0"/>
                <a:cs typeface="Open Sans" panose="020B0606030504020204" pitchFamily="34" charset="0"/>
              </a:rPr>
              <a:t>Our </a:t>
            </a:r>
            <a:r>
              <a:rPr lang="en-US" sz="2200" b="1" dirty="0">
                <a:latin typeface="Open Sans" panose="020B0606030504020204" pitchFamily="34" charset="0"/>
                <a:ea typeface="Open Sans" panose="020B0606030504020204" pitchFamily="34" charset="0"/>
                <a:cs typeface="Open Sans" panose="020B0606030504020204" pitchFamily="34" charset="0"/>
              </a:rPr>
              <a:t>vision</a:t>
            </a:r>
            <a:r>
              <a:rPr lang="en-US" sz="2200" dirty="0">
                <a:latin typeface="Open Sans" panose="020B0606030504020204" pitchFamily="34" charset="0"/>
                <a:ea typeface="Open Sans" panose="020B0606030504020204" pitchFamily="34" charset="0"/>
                <a:cs typeface="Open Sans" panose="020B0606030504020204" pitchFamily="34" charset="0"/>
              </a:rPr>
              <a:t> is a state where everyone in North Carolina is healthy and supported by an appropriate and well-trained health workforce that reflects the communities it serves.</a:t>
            </a:r>
          </a:p>
          <a:p>
            <a:pPr>
              <a:lnSpc>
                <a:spcPct val="150000"/>
              </a:lnSpc>
              <a:spcAft>
                <a:spcPts val="600"/>
              </a:spcAft>
            </a:pPr>
            <a:br>
              <a:rPr lang="en-US" sz="2200" dirty="0">
                <a:latin typeface="Calibri" panose="020F0502020204030204" pitchFamily="34" charset="0"/>
                <a:cs typeface="Calibri" panose="020F0502020204030204" pitchFamily="34" charset="0"/>
              </a:rPr>
            </a:br>
            <a:endParaRPr lang="en-US" sz="2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3</a:t>
            </a:fld>
            <a:endParaRPr lang="en-US" sz="1400" b="1" dirty="0">
              <a:solidFill>
                <a:schemeClr val="bg1"/>
              </a:solidFill>
            </a:endParaRPr>
          </a:p>
        </p:txBody>
      </p:sp>
      <p:sp>
        <p:nvSpPr>
          <p:cNvPr id="9" name="Rectangle 8">
            <a:extLst>
              <a:ext uri="{FF2B5EF4-FFF2-40B4-BE49-F238E27FC236}">
                <a16:creationId xmlns:a16="http://schemas.microsoft.com/office/drawing/2014/main" id="{80A90DE2-C523-A6A9-9EDC-82E15954A83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10" name="Picture 9">
            <a:extLst>
              <a:ext uri="{FF2B5EF4-FFF2-40B4-BE49-F238E27FC236}">
                <a16:creationId xmlns:a16="http://schemas.microsoft.com/office/drawing/2014/main" id="{D7ABEDF5-32D4-A72D-C488-324A3B861672}"/>
              </a:ext>
            </a:extLst>
          </p:cNvPr>
          <p:cNvPicPr>
            <a:picLocks noChangeAspect="1"/>
          </p:cNvPicPr>
          <p:nvPr/>
        </p:nvPicPr>
        <p:blipFill>
          <a:blip r:embed="rId2"/>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349341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42FA79-F241-EE0B-6C99-D7B7EA4CC289}"/>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Open Sans" panose="020B0606030504020204" pitchFamily="34" charset="0"/>
                <a:ea typeface="Open Sans" panose="020B0606030504020204" pitchFamily="34" charset="0"/>
                <a:cs typeface="Open Sans" panose="020B0606030504020204" pitchFamily="34" charset="0"/>
              </a:rPr>
              <a:t>NC AHEC MAP</a:t>
            </a:r>
          </a:p>
        </p:txBody>
      </p:sp>
      <p:pic>
        <p:nvPicPr>
          <p:cNvPr id="5" name="Content Placeholder 4">
            <a:extLst>
              <a:ext uri="{FF2B5EF4-FFF2-40B4-BE49-F238E27FC236}">
                <a16:creationId xmlns:a16="http://schemas.microsoft.com/office/drawing/2014/main" id="{E12E79A7-AD22-63AC-90BA-EE545EC5E728}"/>
              </a:ext>
            </a:extLst>
          </p:cNvPr>
          <p:cNvPicPr>
            <a:picLocks noGrp="1" noChangeAspect="1"/>
          </p:cNvPicPr>
          <p:nvPr>
            <p:ph idx="1"/>
          </p:nvPr>
        </p:nvPicPr>
        <p:blipFill>
          <a:blip r:embed="rId2"/>
          <a:stretch>
            <a:fillRect/>
          </a:stretch>
        </p:blipFill>
        <p:spPr>
          <a:xfrm>
            <a:off x="1682496" y="1675227"/>
            <a:ext cx="8339328" cy="4890165"/>
          </a:xfrm>
          <a:prstGeom prst="rect">
            <a:avLst/>
          </a:prstGeom>
        </p:spPr>
      </p:pic>
    </p:spTree>
    <p:extLst>
      <p:ext uri="{BB962C8B-B14F-4D97-AF65-F5344CB8AC3E}">
        <p14:creationId xmlns:p14="http://schemas.microsoft.com/office/powerpoint/2010/main" val="63821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20138"/>
            <a:ext cx="12192000" cy="877331"/>
          </a:xfrm>
        </p:spPr>
        <p:txBody>
          <a:bodyPr>
            <a:no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CORE STRATEGIES</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5</a:t>
            </a:fld>
            <a:endParaRPr lang="en-US" sz="1400" b="1" dirty="0">
              <a:solidFill>
                <a:schemeClr val="bg1"/>
              </a:solidFill>
            </a:endParaRPr>
          </a:p>
        </p:txBody>
      </p:sp>
      <p:sp>
        <p:nvSpPr>
          <p:cNvPr id="13" name="TextBox 12">
            <a:extLst>
              <a:ext uri="{FF2B5EF4-FFF2-40B4-BE49-F238E27FC236}">
                <a16:creationId xmlns:a16="http://schemas.microsoft.com/office/drawing/2014/main" id="{E145D597-16F6-3B46-B455-2BF11CB7709B}"/>
              </a:ext>
            </a:extLst>
          </p:cNvPr>
          <p:cNvSpPr txBox="1"/>
          <p:nvPr/>
        </p:nvSpPr>
        <p:spPr>
          <a:xfrm>
            <a:off x="0" y="1097469"/>
            <a:ext cx="12192000" cy="400110"/>
          </a:xfrm>
          <a:prstGeom prst="rect">
            <a:avLst/>
          </a:prstGeom>
          <a:noFill/>
        </p:spPr>
        <p:txBody>
          <a:bodyPr wrap="square" rtlCol="0">
            <a:spAutoFit/>
          </a:bodyP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NC AHEC provides and coordinates services and support to achieve our results.</a:t>
            </a:r>
          </a:p>
        </p:txBody>
      </p:sp>
      <p:graphicFrame>
        <p:nvGraphicFramePr>
          <p:cNvPr id="14" name="Diagram 13">
            <a:extLst>
              <a:ext uri="{FF2B5EF4-FFF2-40B4-BE49-F238E27FC236}">
                <a16:creationId xmlns:a16="http://schemas.microsoft.com/office/drawing/2014/main" id="{FA5FBDAD-0520-634D-AF7C-385A24B03B2A}"/>
              </a:ext>
            </a:extLst>
          </p:cNvPr>
          <p:cNvGraphicFramePr/>
          <p:nvPr/>
        </p:nvGraphicFramePr>
        <p:xfrm>
          <a:off x="2120900" y="1682930"/>
          <a:ext cx="7950200" cy="3756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031AFA5D-9762-A032-698F-86A429ADF9B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4" name="Picture 3">
            <a:extLst>
              <a:ext uri="{FF2B5EF4-FFF2-40B4-BE49-F238E27FC236}">
                <a16:creationId xmlns:a16="http://schemas.microsoft.com/office/drawing/2014/main" id="{2C5D94F1-BC9D-336F-7879-A5F4782586AD}"/>
              </a:ext>
            </a:extLst>
          </p:cNvPr>
          <p:cNvPicPr>
            <a:picLocks noChangeAspect="1"/>
          </p:cNvPicPr>
          <p:nvPr/>
        </p:nvPicPr>
        <p:blipFill>
          <a:blip r:embed="rId7"/>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121332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a:extLst>
              <a:ext uri="{FF2B5EF4-FFF2-40B4-BE49-F238E27FC236}">
                <a16:creationId xmlns:a16="http://schemas.microsoft.com/office/drawing/2014/main" id="{1B5338D3-25CE-DF40-A8A5-D3B8D47A045E}"/>
              </a:ext>
            </a:extLst>
          </p:cNvPr>
          <p:cNvSpPr/>
          <p:nvPr/>
        </p:nvSpPr>
        <p:spPr>
          <a:xfrm>
            <a:off x="982683" y="2035606"/>
            <a:ext cx="2021306" cy="3489522"/>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A national focus on the health care workforce coincided with a growing effort in NC to establish statewide community training for health professionals and to reverse a trend toward shortages and uneven distribution of primary care physicians in the state’s rural areas.</a:t>
            </a: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17" name="Round Same Side Corner Rectangle 16">
            <a:extLst>
              <a:ext uri="{FF2B5EF4-FFF2-40B4-BE49-F238E27FC236}">
                <a16:creationId xmlns:a16="http://schemas.microsoft.com/office/drawing/2014/main" id="{A7EDC5EE-4146-114E-A7C5-D1693396B425}"/>
              </a:ext>
            </a:extLst>
          </p:cNvPr>
          <p:cNvSpPr/>
          <p:nvPr/>
        </p:nvSpPr>
        <p:spPr>
          <a:xfrm>
            <a:off x="3703032" y="3577352"/>
            <a:ext cx="2021306" cy="1949116"/>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The NC AHEC Program began in 1972 with three AHEC regions under a federal AHEC contract with the UNC Chapel Hill School of Medicine.</a:t>
            </a: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19" name="Round Same Side Corner Rectangle 18">
            <a:extLst>
              <a:ext uri="{FF2B5EF4-FFF2-40B4-BE49-F238E27FC236}">
                <a16:creationId xmlns:a16="http://schemas.microsoft.com/office/drawing/2014/main" id="{BE70BDF2-DFB9-BF45-87BB-62B2661A215B}"/>
              </a:ext>
            </a:extLst>
          </p:cNvPr>
          <p:cNvSpPr/>
          <p:nvPr/>
        </p:nvSpPr>
        <p:spPr>
          <a:xfrm>
            <a:off x="6205309" y="3355848"/>
            <a:ext cx="2239378" cy="2198306"/>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The NC General Assembly approved and funded a plan to create a statewide network of nine AHEC regions in partnership with NC medical schools and community hospitals. </a:t>
            </a:r>
            <a:endParaRPr lang="en-US" dirty="0">
              <a:solidFill>
                <a:schemeClr val="tx1"/>
              </a:solidFill>
            </a:endParaRPr>
          </a:p>
        </p:txBody>
      </p:sp>
      <p:sp>
        <p:nvSpPr>
          <p:cNvPr id="21" name="Round Same Side Corner Rectangle 20">
            <a:extLst>
              <a:ext uri="{FF2B5EF4-FFF2-40B4-BE49-F238E27FC236}">
                <a16:creationId xmlns:a16="http://schemas.microsoft.com/office/drawing/2014/main" id="{C45D7A81-F5EE-8E45-9C68-C9A2FD918B04}"/>
              </a:ext>
            </a:extLst>
          </p:cNvPr>
          <p:cNvSpPr/>
          <p:nvPr/>
        </p:nvSpPr>
        <p:spPr>
          <a:xfrm>
            <a:off x="9143730" y="4471350"/>
            <a:ext cx="2021306" cy="1057798"/>
          </a:xfrm>
          <a:prstGeom prst="round2SameRect">
            <a:avLst/>
          </a:prstGeom>
          <a:solidFill>
            <a:schemeClr val="bg1"/>
          </a:solidFill>
          <a:ln>
            <a:solidFill>
              <a:srgbClr val="394B5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By 1975, all nine AHECs were operational.</a:t>
            </a:r>
            <a:endParaRPr lang="en-US" dirty="0">
              <a:solidFill>
                <a:schemeClr val="tx1"/>
              </a:solidFill>
            </a:endParaRPr>
          </a:p>
        </p:txBody>
      </p:sp>
      <p:cxnSp>
        <p:nvCxnSpPr>
          <p:cNvPr id="24" name="Straight Connector 23">
            <a:extLst>
              <a:ext uri="{FF2B5EF4-FFF2-40B4-BE49-F238E27FC236}">
                <a16:creationId xmlns:a16="http://schemas.microsoft.com/office/drawing/2014/main" id="{43492D03-F090-B844-9596-95F17270C309}"/>
              </a:ext>
            </a:extLst>
          </p:cNvPr>
          <p:cNvCxnSpPr>
            <a:cxnSpLocks/>
          </p:cNvCxnSpPr>
          <p:nvPr/>
        </p:nvCxnSpPr>
        <p:spPr>
          <a:xfrm flipH="1">
            <a:off x="-8683" y="5536085"/>
            <a:ext cx="12192001" cy="0"/>
          </a:xfrm>
          <a:prstGeom prst="line">
            <a:avLst/>
          </a:prstGeom>
          <a:ln w="53975">
            <a:solidFill>
              <a:srgbClr val="97C35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21666"/>
            <a:ext cx="12192000" cy="1334531"/>
          </a:xfrm>
        </p:spPr>
        <p:txBody>
          <a:bodyPr>
            <a:normAutofit/>
          </a:bodyPr>
          <a:lstStyle/>
          <a:p>
            <a:pPr algn="ctr"/>
            <a:r>
              <a:rPr lang="en-US" sz="3600" b="1" dirty="0">
                <a:latin typeface="Futura" panose="020B0602020204020303" pitchFamily="34" charset="-79"/>
                <a:ea typeface="Open Sans" panose="020B0606030504020204" pitchFamily="34" charset="0"/>
                <a:cs typeface="Futura" panose="020B0602020204020303" pitchFamily="34" charset="-79"/>
              </a:rPr>
              <a:t>NC AHEC – ORIGINATION</a:t>
            </a: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6</a:t>
            </a:fld>
            <a:endParaRPr lang="en-US" sz="1400" b="1" dirty="0">
              <a:solidFill>
                <a:schemeClr val="bg1"/>
              </a:solidFill>
            </a:endParaRPr>
          </a:p>
        </p:txBody>
      </p:sp>
      <p:sp>
        <p:nvSpPr>
          <p:cNvPr id="20" name="TextBox 19">
            <a:extLst>
              <a:ext uri="{FF2B5EF4-FFF2-40B4-BE49-F238E27FC236}">
                <a16:creationId xmlns:a16="http://schemas.microsoft.com/office/drawing/2014/main" id="{5F2E52FF-D2B1-E441-8D70-BE49EDCF3075}"/>
              </a:ext>
            </a:extLst>
          </p:cNvPr>
          <p:cNvSpPr txBox="1"/>
          <p:nvPr/>
        </p:nvSpPr>
        <p:spPr>
          <a:xfrm>
            <a:off x="3222062" y="1312865"/>
            <a:ext cx="8133798" cy="1600438"/>
          </a:xfrm>
          <a:prstGeom prst="rect">
            <a:avLst/>
          </a:prstGeom>
          <a:noFill/>
        </p:spPr>
        <p:txBody>
          <a:bodyPr wrap="square" rtlCol="0">
            <a:spAutoFit/>
          </a:bodyPr>
          <a:lstStyle/>
          <a:p>
            <a:r>
              <a:rPr lang="en-US" sz="2000" b="1" dirty="0">
                <a:solidFill>
                  <a:srgbClr val="243644"/>
                </a:solidFill>
                <a:latin typeface="Open Sans" panose="020B0606030504020204" pitchFamily="34" charset="0"/>
                <a:ea typeface="Open Sans" panose="020B0606030504020204" pitchFamily="34" charset="0"/>
                <a:cs typeface="Open Sans" panose="020B0606030504020204" pitchFamily="34" charset="0"/>
              </a:rPr>
              <a:t>NC AHEC evolved to leverage NC’s medical schools and community hospitals to respond to national and state concerns with the supply, distribution, retention, and quality of health professionals</a:t>
            </a:r>
          </a:p>
          <a:p>
            <a:endParaRPr lang="en-US" dirty="0"/>
          </a:p>
        </p:txBody>
      </p:sp>
      <p:sp>
        <p:nvSpPr>
          <p:cNvPr id="4" name="Rounded Rectangle 3">
            <a:extLst>
              <a:ext uri="{FF2B5EF4-FFF2-40B4-BE49-F238E27FC236}">
                <a16:creationId xmlns:a16="http://schemas.microsoft.com/office/drawing/2014/main" id="{4429CA44-F2AD-B44F-9E2A-820834B66330}"/>
              </a:ext>
            </a:extLst>
          </p:cNvPr>
          <p:cNvSpPr/>
          <p:nvPr/>
        </p:nvSpPr>
        <p:spPr>
          <a:xfrm>
            <a:off x="764611" y="5286723"/>
            <a:ext cx="1228725" cy="414338"/>
          </a:xfrm>
          <a:prstGeom prst="roundRect">
            <a:avLst/>
          </a:prstGeom>
          <a:solidFill>
            <a:srgbClr val="97C356"/>
          </a:solidFill>
          <a:ln>
            <a:solidFill>
              <a:srgbClr val="97C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1970s</a:t>
            </a:r>
          </a:p>
        </p:txBody>
      </p:sp>
      <p:sp>
        <p:nvSpPr>
          <p:cNvPr id="23" name="Rounded Rectangle 22">
            <a:extLst>
              <a:ext uri="{FF2B5EF4-FFF2-40B4-BE49-F238E27FC236}">
                <a16:creationId xmlns:a16="http://schemas.microsoft.com/office/drawing/2014/main" id="{A51B46FE-F28A-FD42-BB41-552DB5A688D9}"/>
              </a:ext>
            </a:extLst>
          </p:cNvPr>
          <p:cNvSpPr/>
          <p:nvPr/>
        </p:nvSpPr>
        <p:spPr>
          <a:xfrm>
            <a:off x="8925658" y="5298706"/>
            <a:ext cx="1228725" cy="414338"/>
          </a:xfrm>
          <a:prstGeom prst="roundRect">
            <a:avLst/>
          </a:prstGeom>
          <a:solidFill>
            <a:srgbClr val="BD4D3B"/>
          </a:solidFill>
          <a:ln>
            <a:solidFill>
              <a:srgbClr val="BD4D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1975</a:t>
            </a:r>
          </a:p>
        </p:txBody>
      </p:sp>
      <p:sp>
        <p:nvSpPr>
          <p:cNvPr id="25" name="Rounded Rectangle 24">
            <a:extLst>
              <a:ext uri="{FF2B5EF4-FFF2-40B4-BE49-F238E27FC236}">
                <a16:creationId xmlns:a16="http://schemas.microsoft.com/office/drawing/2014/main" id="{0B644415-88F5-454B-BD6D-A4E80CF63671}"/>
              </a:ext>
            </a:extLst>
          </p:cNvPr>
          <p:cNvSpPr/>
          <p:nvPr/>
        </p:nvSpPr>
        <p:spPr>
          <a:xfrm>
            <a:off x="6205309" y="5292579"/>
            <a:ext cx="1228725" cy="414338"/>
          </a:xfrm>
          <a:prstGeom prst="roundRect">
            <a:avLst/>
          </a:prstGeom>
          <a:solidFill>
            <a:srgbClr val="605891"/>
          </a:solidFill>
          <a:ln>
            <a:solidFill>
              <a:srgbClr val="6058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1974</a:t>
            </a:r>
          </a:p>
        </p:txBody>
      </p:sp>
      <p:sp>
        <p:nvSpPr>
          <p:cNvPr id="26" name="Rounded Rectangle 25">
            <a:extLst>
              <a:ext uri="{FF2B5EF4-FFF2-40B4-BE49-F238E27FC236}">
                <a16:creationId xmlns:a16="http://schemas.microsoft.com/office/drawing/2014/main" id="{993D34B0-B287-2844-A70C-5504C5FDF016}"/>
              </a:ext>
            </a:extLst>
          </p:cNvPr>
          <p:cNvSpPr/>
          <p:nvPr/>
        </p:nvSpPr>
        <p:spPr>
          <a:xfrm>
            <a:off x="3484960" y="5293134"/>
            <a:ext cx="1228725" cy="414338"/>
          </a:xfrm>
          <a:prstGeom prst="roundRect">
            <a:avLst/>
          </a:prstGeom>
          <a:solidFill>
            <a:srgbClr val="448BBB"/>
          </a:solidFill>
          <a:ln>
            <a:solidFill>
              <a:srgbClr val="448B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1972</a:t>
            </a:r>
          </a:p>
        </p:txBody>
      </p:sp>
      <p:sp>
        <p:nvSpPr>
          <p:cNvPr id="3" name="Rectangle 2">
            <a:extLst>
              <a:ext uri="{FF2B5EF4-FFF2-40B4-BE49-F238E27FC236}">
                <a16:creationId xmlns:a16="http://schemas.microsoft.com/office/drawing/2014/main" id="{740005A4-440E-B42A-19C6-2B435B159A18}"/>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5" name="Picture 4">
            <a:extLst>
              <a:ext uri="{FF2B5EF4-FFF2-40B4-BE49-F238E27FC236}">
                <a16:creationId xmlns:a16="http://schemas.microsoft.com/office/drawing/2014/main" id="{BB243D26-76B0-F438-A5C5-6EFD03031FE4}"/>
              </a:ext>
            </a:extLst>
          </p:cNvPr>
          <p:cNvPicPr>
            <a:picLocks noChangeAspect="1"/>
          </p:cNvPicPr>
          <p:nvPr/>
        </p:nvPicPr>
        <p:blipFill>
          <a:blip r:embed="rId2"/>
          <a:stretch>
            <a:fillRect/>
          </a:stretch>
        </p:blipFill>
        <p:spPr>
          <a:xfrm>
            <a:off x="4990088" y="6597013"/>
            <a:ext cx="1616376" cy="247910"/>
          </a:xfrm>
          <a:prstGeom prst="rect">
            <a:avLst/>
          </a:prstGeom>
        </p:spPr>
      </p:pic>
      <p:sp>
        <p:nvSpPr>
          <p:cNvPr id="6" name="Oval 5">
            <a:extLst>
              <a:ext uri="{FF2B5EF4-FFF2-40B4-BE49-F238E27FC236}">
                <a16:creationId xmlns:a16="http://schemas.microsoft.com/office/drawing/2014/main" id="{A5D9C071-2D30-13F3-14EA-8B59F02B6936}"/>
              </a:ext>
            </a:extLst>
          </p:cNvPr>
          <p:cNvSpPr/>
          <p:nvPr/>
        </p:nvSpPr>
        <p:spPr>
          <a:xfrm>
            <a:off x="9546335" y="2432303"/>
            <a:ext cx="1662981" cy="129266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201D26"/>
                </a:solidFill>
                <a:effectLst/>
                <a:latin typeface="Times New Roman" panose="02020603050405020304" pitchFamily="18" charset="0"/>
                <a:ea typeface="Calibri" panose="020F0502020204030204" pitchFamily="34" charset="0"/>
              </a:rPr>
              <a:t> </a:t>
            </a:r>
            <a:r>
              <a:rPr lang="en-US" sz="1200" u="sng" dirty="0">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Interview with Dr. </a:t>
            </a:r>
            <a:r>
              <a:rPr lang="en-US" sz="1200" u="sng" dirty="0" err="1">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Cutchin</a:t>
            </a:r>
            <a:r>
              <a:rPr lang="en-US" sz="1200" u="sng" dirty="0">
                <a:solidFill>
                  <a:schemeClr val="bg1"/>
                </a:solidFill>
                <a:effectLst/>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 on AHEC’s History</a:t>
            </a:r>
            <a:endParaRPr lang="en-US" sz="12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Rectangle: Rounded Corners 6">
            <a:extLst>
              <a:ext uri="{FF2B5EF4-FFF2-40B4-BE49-F238E27FC236}">
                <a16:creationId xmlns:a16="http://schemas.microsoft.com/office/drawing/2014/main" id="{7A4E5A35-1582-1F1E-7CFC-CC9775F01079}"/>
              </a:ext>
            </a:extLst>
          </p:cNvPr>
          <p:cNvSpPr/>
          <p:nvPr/>
        </p:nvSpPr>
        <p:spPr>
          <a:xfrm>
            <a:off x="2377440" y="5909610"/>
            <a:ext cx="7269480" cy="41433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There are AHECs across the country in other states- to find out more about national efforts visit </a:t>
            </a:r>
            <a:r>
              <a:rPr lang="en-US" sz="1400" dirty="0">
                <a:solidFill>
                  <a:schemeClr val="bg1"/>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NAO</a:t>
            </a:r>
            <a:r>
              <a:rPr lang="en-US" sz="14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3945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7AB5A1D-BB12-564D-BF1B-3738C9A60BDB}"/>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7</a:t>
            </a:fld>
            <a:endParaRPr lang="en-US" sz="1400" b="1" dirty="0">
              <a:solidFill>
                <a:schemeClr val="bg1"/>
              </a:solidFill>
            </a:endParaRPr>
          </a:p>
        </p:txBody>
      </p:sp>
      <p:sp>
        <p:nvSpPr>
          <p:cNvPr id="10" name="Title 1">
            <a:extLst>
              <a:ext uri="{FF2B5EF4-FFF2-40B4-BE49-F238E27FC236}">
                <a16:creationId xmlns:a16="http://schemas.microsoft.com/office/drawing/2014/main" id="{4F7114D6-8928-E847-A10F-3EBEC571150A}"/>
              </a:ext>
            </a:extLst>
          </p:cNvPr>
          <p:cNvSpPr txBox="1">
            <a:spLocks/>
          </p:cNvSpPr>
          <p:nvPr/>
        </p:nvSpPr>
        <p:spPr>
          <a:xfrm>
            <a:off x="812075" y="353953"/>
            <a:ext cx="10543784" cy="8773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Futura" panose="020B0602020204020303" pitchFamily="34" charset="-79"/>
                <a:ea typeface="Open Sans" panose="020B0606030504020204" pitchFamily="34" charset="0"/>
                <a:cs typeface="Futura" panose="020B0602020204020303" pitchFamily="34" charset="-79"/>
              </a:rPr>
              <a:t>REGIONAL AHECS – GOVERNANCE &amp; EXPENDITURES</a:t>
            </a:r>
          </a:p>
        </p:txBody>
      </p:sp>
      <p:graphicFrame>
        <p:nvGraphicFramePr>
          <p:cNvPr id="8" name="Table 7">
            <a:extLst>
              <a:ext uri="{FF2B5EF4-FFF2-40B4-BE49-F238E27FC236}">
                <a16:creationId xmlns:a16="http://schemas.microsoft.com/office/drawing/2014/main" id="{6B244DD6-4140-0F44-9D85-02E2DD509CAB}"/>
              </a:ext>
            </a:extLst>
          </p:cNvPr>
          <p:cNvGraphicFramePr>
            <a:graphicFrameLocks noGrp="1"/>
          </p:cNvGraphicFramePr>
          <p:nvPr>
            <p:extLst>
              <p:ext uri="{D42A27DB-BD31-4B8C-83A1-F6EECF244321}">
                <p14:modId xmlns:p14="http://schemas.microsoft.com/office/powerpoint/2010/main" val="2819081851"/>
              </p:ext>
            </p:extLst>
          </p:nvPr>
        </p:nvGraphicFramePr>
        <p:xfrm>
          <a:off x="3154059" y="1407558"/>
          <a:ext cx="6085114" cy="4605440"/>
        </p:xfrm>
        <a:graphic>
          <a:graphicData uri="http://schemas.openxmlformats.org/drawingml/2006/table">
            <a:tbl>
              <a:tblPr firstRow="1" bandRow="1">
                <a:tableStyleId>{5C22544A-7EE6-4342-B048-85BDC9FD1C3A}</a:tableStyleId>
              </a:tblPr>
              <a:tblGrid>
                <a:gridCol w="2320228">
                  <a:extLst>
                    <a:ext uri="{9D8B030D-6E8A-4147-A177-3AD203B41FA5}">
                      <a16:colId xmlns:a16="http://schemas.microsoft.com/office/drawing/2014/main" val="3939990181"/>
                    </a:ext>
                  </a:extLst>
                </a:gridCol>
                <a:gridCol w="3764886">
                  <a:extLst>
                    <a:ext uri="{9D8B030D-6E8A-4147-A177-3AD203B41FA5}">
                      <a16:colId xmlns:a16="http://schemas.microsoft.com/office/drawing/2014/main" val="3895407374"/>
                    </a:ext>
                  </a:extLst>
                </a:gridCol>
              </a:tblGrid>
              <a:tr h="521120">
                <a:tc>
                  <a:txBody>
                    <a:bodyPr/>
                    <a:lstStyle/>
                    <a:p>
                      <a:pPr algn="ctr"/>
                      <a:r>
                        <a:rPr lang="en-US" sz="1600" b="0" dirty="0">
                          <a:latin typeface="Open Sans" panose="020B0606030504020204" pitchFamily="34" charset="0"/>
                          <a:ea typeface="Open Sans" panose="020B0606030504020204" pitchFamily="34" charset="0"/>
                          <a:cs typeface="Open Sans" panose="020B0606030504020204" pitchFamily="34" charset="0"/>
                        </a:rPr>
                        <a:t>AHEC</a:t>
                      </a:r>
                    </a:p>
                  </a:txBody>
                  <a:tcPr anchor="ctr">
                    <a:solidFill>
                      <a:srgbClr val="394B5B"/>
                    </a:solidFill>
                  </a:tcPr>
                </a:tc>
                <a:tc>
                  <a:txBody>
                    <a:bodyPr/>
                    <a:lstStyle/>
                    <a:p>
                      <a:pPr algn="ctr"/>
                      <a:r>
                        <a:rPr lang="en-US" sz="1600" b="0" dirty="0">
                          <a:latin typeface="Open Sans" panose="020B0606030504020204" pitchFamily="34" charset="0"/>
                          <a:ea typeface="Open Sans" panose="020B0606030504020204" pitchFamily="34" charset="0"/>
                          <a:cs typeface="Open Sans" panose="020B0606030504020204" pitchFamily="34" charset="0"/>
                        </a:rPr>
                        <a:t>501(c)(3) or Contractual Agreement</a:t>
                      </a:r>
                    </a:p>
                  </a:txBody>
                  <a:tcPr anchor="ctr">
                    <a:solidFill>
                      <a:srgbClr val="394B5B"/>
                    </a:solidFill>
                  </a:tcPr>
                </a:tc>
                <a:extLst>
                  <a:ext uri="{0D108BD9-81ED-4DB2-BD59-A6C34878D82A}">
                    <a16:rowId xmlns:a16="http://schemas.microsoft.com/office/drawing/2014/main" val="1940447598"/>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Area L</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3841496785"/>
                  </a:ext>
                </a:extLst>
              </a:tr>
              <a:tr h="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Eastern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219485064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Piedmont</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Moses H. Cone Memorial Hospital</a:t>
                      </a:r>
                    </a:p>
                  </a:txBody>
                  <a:tcPr/>
                </a:tc>
                <a:extLst>
                  <a:ext uri="{0D108BD9-81ED-4DB2-BD59-A6C34878D82A}">
                    <a16:rowId xmlns:a16="http://schemas.microsoft.com/office/drawing/2014/main" val="590260686"/>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Mountain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416102235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Northwest</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Wake Forest University Health Sciences</a:t>
                      </a:r>
                    </a:p>
                  </a:txBody>
                  <a:tcPr/>
                </a:tc>
                <a:extLst>
                  <a:ext uri="{0D108BD9-81ED-4DB2-BD59-A6C34878D82A}">
                    <a16:rowId xmlns:a16="http://schemas.microsoft.com/office/drawing/2014/main" val="1779463155"/>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 East</a:t>
                      </a:r>
                    </a:p>
                  </a:txBody>
                  <a:tcPr/>
                </a:tc>
                <a:tc>
                  <a:txBody>
                    <a:bodyPr/>
                    <a:lstStyle/>
                    <a:p>
                      <a:pPr algn="ctr"/>
                      <a:r>
                        <a:rPr lang="en-US"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Novant Health New Hanover Regional Medical Center, LLC</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966842358"/>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 Piedmont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Wake Forest University Health Sciences/Atrium Health</a:t>
                      </a:r>
                    </a:p>
                  </a:txBody>
                  <a:tcPr/>
                </a:tc>
                <a:extLst>
                  <a:ext uri="{0D108BD9-81ED-4DB2-BD59-A6C34878D82A}">
                    <a16:rowId xmlns:a16="http://schemas.microsoft.com/office/drawing/2014/main" val="3691759555"/>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Southern Regional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Open Sans" panose="020B0606030504020204" pitchFamily="34" charset="0"/>
                          <a:ea typeface="Open Sans" panose="020B0606030504020204" pitchFamily="34" charset="0"/>
                          <a:cs typeface="Open Sans" panose="020B0606030504020204" pitchFamily="34" charset="0"/>
                        </a:rPr>
                        <a:t>501(c)(3)</a:t>
                      </a:r>
                    </a:p>
                  </a:txBody>
                  <a:tcPr/>
                </a:tc>
                <a:extLst>
                  <a:ext uri="{0D108BD9-81ED-4DB2-BD59-A6C34878D82A}">
                    <a16:rowId xmlns:a16="http://schemas.microsoft.com/office/drawing/2014/main" val="3943751591"/>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Wake</a:t>
                      </a:r>
                    </a:p>
                  </a:txBody>
                  <a:tcPr/>
                </a:tc>
                <a:tc>
                  <a:txBody>
                    <a:bodyPr/>
                    <a:lstStyle/>
                    <a:p>
                      <a:pPr algn="ctr"/>
                      <a:r>
                        <a:rPr lang="en-US" sz="1400" dirty="0" err="1">
                          <a:latin typeface="Open Sans" panose="020B0606030504020204" pitchFamily="34" charset="0"/>
                          <a:ea typeface="Open Sans" panose="020B0606030504020204" pitchFamily="34" charset="0"/>
                          <a:cs typeface="Open Sans" panose="020B0606030504020204" pitchFamily="34" charset="0"/>
                        </a:rPr>
                        <a:t>WakeMed</a:t>
                      </a:r>
                      <a:endParaRPr lang="en-US"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16794713"/>
                  </a:ext>
                </a:extLst>
              </a:tr>
              <a:tr h="370840">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Duke AHEC Program Office</a:t>
                      </a:r>
                    </a:p>
                  </a:txBody>
                  <a:tcPr/>
                </a:tc>
                <a:tc>
                  <a:txBody>
                    <a:bodyPr/>
                    <a:lstStyle/>
                    <a:p>
                      <a:pPr algn="ctr"/>
                      <a:r>
                        <a:rPr lang="en-US" sz="1400" dirty="0">
                          <a:latin typeface="Open Sans" panose="020B0606030504020204" pitchFamily="34" charset="0"/>
                          <a:ea typeface="Open Sans" panose="020B0606030504020204" pitchFamily="34" charset="0"/>
                          <a:cs typeface="Open Sans" panose="020B0606030504020204" pitchFamily="34" charset="0"/>
                        </a:rPr>
                        <a:t>Supports Southern Regional AHEC</a:t>
                      </a:r>
                    </a:p>
                  </a:txBody>
                  <a:tcPr/>
                </a:tc>
                <a:extLst>
                  <a:ext uri="{0D108BD9-81ED-4DB2-BD59-A6C34878D82A}">
                    <a16:rowId xmlns:a16="http://schemas.microsoft.com/office/drawing/2014/main" val="2380371500"/>
                  </a:ext>
                </a:extLst>
              </a:tr>
            </a:tbl>
          </a:graphicData>
        </a:graphic>
      </p:graphicFrame>
      <p:sp>
        <p:nvSpPr>
          <p:cNvPr id="3" name="Rectangle 2">
            <a:extLst>
              <a:ext uri="{FF2B5EF4-FFF2-40B4-BE49-F238E27FC236}">
                <a16:creationId xmlns:a16="http://schemas.microsoft.com/office/drawing/2014/main" id="{40DA5298-D2E1-2941-23C3-0285F3161413}"/>
              </a:ext>
            </a:extLst>
          </p:cNvPr>
          <p:cNvSpPr/>
          <p:nvPr/>
        </p:nvSpPr>
        <p:spPr>
          <a:xfrm>
            <a:off x="0" y="6437968"/>
            <a:ext cx="12192000" cy="520976"/>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6" name="Picture 5">
            <a:extLst>
              <a:ext uri="{FF2B5EF4-FFF2-40B4-BE49-F238E27FC236}">
                <a16:creationId xmlns:a16="http://schemas.microsoft.com/office/drawing/2014/main" id="{90BEC436-7604-E9C3-370D-288ECA271AE1}"/>
              </a:ext>
            </a:extLst>
          </p:cNvPr>
          <p:cNvPicPr>
            <a:picLocks noChangeAspect="1"/>
          </p:cNvPicPr>
          <p:nvPr/>
        </p:nvPicPr>
        <p:blipFill>
          <a:blip r:embed="rId3"/>
          <a:stretch>
            <a:fillRect/>
          </a:stretch>
        </p:blipFill>
        <p:spPr>
          <a:xfrm>
            <a:off x="5129630" y="6610090"/>
            <a:ext cx="1616376" cy="247910"/>
          </a:xfrm>
          <a:prstGeom prst="rect">
            <a:avLst/>
          </a:prstGeom>
        </p:spPr>
      </p:pic>
    </p:spTree>
    <p:extLst>
      <p:ext uri="{BB962C8B-B14F-4D97-AF65-F5344CB8AC3E}">
        <p14:creationId xmlns:p14="http://schemas.microsoft.com/office/powerpoint/2010/main" val="75175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FC66-FC63-D14B-B2A7-40222F41751B}"/>
              </a:ext>
            </a:extLst>
          </p:cNvPr>
          <p:cNvSpPr>
            <a:spLocks noGrp="1"/>
          </p:cNvSpPr>
          <p:nvPr>
            <p:ph type="title"/>
          </p:nvPr>
        </p:nvSpPr>
        <p:spPr>
          <a:xfrm>
            <a:off x="0" y="599693"/>
            <a:ext cx="12192000" cy="888274"/>
          </a:xfrm>
        </p:spPr>
        <p:txBody>
          <a:bodyPr>
            <a:noAutofit/>
          </a:bodyPr>
          <a:lstStyle/>
          <a:p>
            <a:pPr algn="ctr">
              <a:lnSpc>
                <a:spcPct val="100000"/>
              </a:lnSpc>
              <a:spcBef>
                <a:spcPts val="600"/>
              </a:spcBef>
            </a:pPr>
            <a:r>
              <a:rPr lang="en-US" sz="2800" b="1" dirty="0">
                <a:latin typeface="Futura" panose="020B0602020204020303" pitchFamily="34" charset="-79"/>
                <a:ea typeface="Open Sans" panose="020B0606030504020204" pitchFamily="34" charset="0"/>
                <a:cs typeface="Futura" panose="020B0602020204020303" pitchFamily="34" charset="-79"/>
              </a:rPr>
              <a:t>NC AHEC PROGRAM – STATE FUNDING EXPENSES, FY23</a:t>
            </a:r>
            <a:br>
              <a:rPr lang="en-US" dirty="0">
                <a:latin typeface="+mn-lt"/>
                <a:ea typeface="Open Sans" panose="020B0606030504020204" pitchFamily="34" charset="0"/>
                <a:cs typeface="Open Sans" panose="020B0606030504020204" pitchFamily="34" charset="0"/>
              </a:rPr>
            </a:br>
            <a:endParaRPr lang="en-US" dirty="0">
              <a:latin typeface="+mn-lt"/>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8BA24EB3-9DFA-1F45-8730-6157E63FBD97}"/>
              </a:ext>
            </a:extLst>
          </p:cNvPr>
          <p:cNvSpPr txBox="1"/>
          <p:nvPr/>
        </p:nvSpPr>
        <p:spPr>
          <a:xfrm>
            <a:off x="11355859" y="6339015"/>
            <a:ext cx="691978" cy="307777"/>
          </a:xfrm>
          <a:prstGeom prst="rect">
            <a:avLst/>
          </a:prstGeom>
          <a:noFill/>
        </p:spPr>
        <p:txBody>
          <a:bodyPr wrap="square" rtlCol="0">
            <a:spAutoFit/>
          </a:bodyPr>
          <a:lstStyle/>
          <a:p>
            <a:pPr algn="r"/>
            <a:fld id="{5C55B7D5-6BB8-524C-97A8-739320A73C83}" type="slidenum">
              <a:rPr lang="en-US" sz="1400" b="1" smtClean="0">
                <a:solidFill>
                  <a:schemeClr val="bg1"/>
                </a:solidFill>
              </a:rPr>
              <a:pPr algn="r"/>
              <a:t>8</a:t>
            </a:fld>
            <a:endParaRPr lang="en-US" sz="1400" b="1" dirty="0">
              <a:solidFill>
                <a:schemeClr val="bg1"/>
              </a:solidFill>
            </a:endParaRPr>
          </a:p>
        </p:txBody>
      </p:sp>
      <p:graphicFrame>
        <p:nvGraphicFramePr>
          <p:cNvPr id="10" name="Chart 9">
            <a:extLst>
              <a:ext uri="{FF2B5EF4-FFF2-40B4-BE49-F238E27FC236}">
                <a16:creationId xmlns:a16="http://schemas.microsoft.com/office/drawing/2014/main" id="{5EC04D89-4971-5942-8DF3-2960B48F67C2}"/>
              </a:ext>
            </a:extLst>
          </p:cNvPr>
          <p:cNvGraphicFramePr>
            <a:graphicFrameLocks/>
          </p:cNvGraphicFramePr>
          <p:nvPr>
            <p:extLst>
              <p:ext uri="{D42A27DB-BD31-4B8C-83A1-F6EECF244321}">
                <p14:modId xmlns:p14="http://schemas.microsoft.com/office/powerpoint/2010/main" val="3636454291"/>
              </p:ext>
            </p:extLst>
          </p:nvPr>
        </p:nvGraphicFramePr>
        <p:xfrm>
          <a:off x="1828799" y="1391639"/>
          <a:ext cx="8534401" cy="4685767"/>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1C1CB192-B6A8-544B-A545-AA8A47C4A910}"/>
              </a:ext>
            </a:extLst>
          </p:cNvPr>
          <p:cNvSpPr/>
          <p:nvPr/>
        </p:nvSpPr>
        <p:spPr>
          <a:xfrm>
            <a:off x="0" y="1042376"/>
            <a:ext cx="12192000" cy="369332"/>
          </a:xfrm>
          <a:prstGeom prst="rect">
            <a:avLst/>
          </a:prstGeom>
        </p:spPr>
        <p:txBody>
          <a:bodyPr wrap="square">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Total NC AHEC Expenditure = $48,730,103</a:t>
            </a:r>
          </a:p>
        </p:txBody>
      </p:sp>
      <p:pic>
        <p:nvPicPr>
          <p:cNvPr id="4" name="Picture 3">
            <a:extLst>
              <a:ext uri="{FF2B5EF4-FFF2-40B4-BE49-F238E27FC236}">
                <a16:creationId xmlns:a16="http://schemas.microsoft.com/office/drawing/2014/main" id="{3FD7BA97-EF94-82EB-91E9-BCD30376E413}"/>
              </a:ext>
            </a:extLst>
          </p:cNvPr>
          <p:cNvPicPr>
            <a:picLocks noChangeAspect="1"/>
          </p:cNvPicPr>
          <p:nvPr/>
        </p:nvPicPr>
        <p:blipFill>
          <a:blip r:embed="rId4"/>
          <a:stretch>
            <a:fillRect/>
          </a:stretch>
        </p:blipFill>
        <p:spPr>
          <a:xfrm>
            <a:off x="5129630" y="6610090"/>
            <a:ext cx="1616376" cy="247910"/>
          </a:xfrm>
          <a:prstGeom prst="rect">
            <a:avLst/>
          </a:prstGeom>
        </p:spPr>
      </p:pic>
      <p:pic>
        <p:nvPicPr>
          <p:cNvPr id="9" name="Picture 8">
            <a:extLst>
              <a:ext uri="{FF2B5EF4-FFF2-40B4-BE49-F238E27FC236}">
                <a16:creationId xmlns:a16="http://schemas.microsoft.com/office/drawing/2014/main" id="{8AD7A2E2-C7FB-3DB8-8654-EEB2A876D5A1}"/>
              </a:ext>
            </a:extLst>
          </p:cNvPr>
          <p:cNvPicPr>
            <a:picLocks noChangeAspect="1"/>
          </p:cNvPicPr>
          <p:nvPr/>
        </p:nvPicPr>
        <p:blipFill>
          <a:blip r:embed="rId4"/>
          <a:stretch>
            <a:fillRect/>
          </a:stretch>
        </p:blipFill>
        <p:spPr>
          <a:xfrm>
            <a:off x="5282030" y="6610090"/>
            <a:ext cx="1616376" cy="247910"/>
          </a:xfrm>
          <a:prstGeom prst="rect">
            <a:avLst/>
          </a:prstGeom>
        </p:spPr>
      </p:pic>
      <p:sp>
        <p:nvSpPr>
          <p:cNvPr id="12" name="Rectangle 11">
            <a:extLst>
              <a:ext uri="{FF2B5EF4-FFF2-40B4-BE49-F238E27FC236}">
                <a16:creationId xmlns:a16="http://schemas.microsoft.com/office/drawing/2014/main" id="{48EA1B3E-0C04-2195-1090-D11D7EB0B614}"/>
              </a:ext>
            </a:extLst>
          </p:cNvPr>
          <p:cNvSpPr/>
          <p:nvPr/>
        </p:nvSpPr>
        <p:spPr>
          <a:xfrm>
            <a:off x="0" y="6339015"/>
            <a:ext cx="12192000" cy="619929"/>
          </a:xfrm>
          <a:prstGeom prst="rect">
            <a:avLst/>
          </a:prstGeom>
          <a:solidFill>
            <a:srgbClr val="0043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1D3E55"/>
              </a:solidFill>
            </a:endParaRPr>
          </a:p>
        </p:txBody>
      </p:sp>
      <p:pic>
        <p:nvPicPr>
          <p:cNvPr id="13" name="Picture 12">
            <a:extLst>
              <a:ext uri="{FF2B5EF4-FFF2-40B4-BE49-F238E27FC236}">
                <a16:creationId xmlns:a16="http://schemas.microsoft.com/office/drawing/2014/main" id="{9887CE3E-980E-AE0F-C002-01DD253FE24E}"/>
              </a:ext>
            </a:extLst>
          </p:cNvPr>
          <p:cNvPicPr>
            <a:picLocks noChangeAspect="1"/>
          </p:cNvPicPr>
          <p:nvPr/>
        </p:nvPicPr>
        <p:blipFill>
          <a:blip r:embed="rId4"/>
          <a:stretch>
            <a:fillRect/>
          </a:stretch>
        </p:blipFill>
        <p:spPr>
          <a:xfrm>
            <a:off x="5282030" y="6550224"/>
            <a:ext cx="1616376" cy="247910"/>
          </a:xfrm>
          <a:prstGeom prst="rect">
            <a:avLst/>
          </a:prstGeom>
        </p:spPr>
      </p:pic>
    </p:spTree>
    <p:extLst>
      <p:ext uri="{BB962C8B-B14F-4D97-AF65-F5344CB8AC3E}">
        <p14:creationId xmlns:p14="http://schemas.microsoft.com/office/powerpoint/2010/main" val="124841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1820-09DD-C043-BF1C-A530C9BAFEE8}"/>
              </a:ext>
            </a:extLst>
          </p:cNvPr>
          <p:cNvSpPr>
            <a:spLocks noGrp="1"/>
          </p:cNvSpPr>
          <p:nvPr>
            <p:ph type="ctrTitle"/>
          </p:nvPr>
        </p:nvSpPr>
        <p:spPr>
          <a:xfrm>
            <a:off x="422256" y="683194"/>
            <a:ext cx="10989746" cy="1301204"/>
          </a:xfrm>
        </p:spPr>
        <p:txBody>
          <a:bodyPr>
            <a:no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Operating More Like A System</a:t>
            </a:r>
            <a:br>
              <a:rPr lang="en-US" sz="3600" b="1" dirty="0">
                <a:latin typeface="+mn-lt"/>
                <a:ea typeface="Roboto Slab" pitchFamily="2" charset="0"/>
                <a:cs typeface="Arial" panose="020B0604020202020204" pitchFamily="34" charset="0"/>
              </a:rPr>
            </a:br>
            <a:br>
              <a:rPr lang="en-US" sz="2800" b="1" dirty="0">
                <a:latin typeface="+mn-lt"/>
                <a:ea typeface="Roboto Slab" pitchFamily="2" charset="0"/>
                <a:cs typeface="Arial" panose="020B0604020202020204" pitchFamily="34" charset="0"/>
              </a:rPr>
            </a:br>
            <a:endParaRPr lang="en-US" sz="2800" dirty="0">
              <a:latin typeface="+mn-lt"/>
              <a:ea typeface="Roboto Slab" pitchFamily="2" charset="0"/>
              <a:cs typeface="Arial" panose="020B0604020202020204" pitchFamily="34" charset="0"/>
            </a:endParaRPr>
          </a:p>
        </p:txBody>
      </p:sp>
      <p:sp>
        <p:nvSpPr>
          <p:cNvPr id="4" name="Rectangle 3">
            <a:extLst>
              <a:ext uri="{FF2B5EF4-FFF2-40B4-BE49-F238E27FC236}">
                <a16:creationId xmlns:a16="http://schemas.microsoft.com/office/drawing/2014/main" id="{E976E642-927F-3D49-BF6D-CE8B4D2ADF22}"/>
              </a:ext>
            </a:extLst>
          </p:cNvPr>
          <p:cNvSpPr/>
          <p:nvPr/>
        </p:nvSpPr>
        <p:spPr>
          <a:xfrm>
            <a:off x="0" y="6153665"/>
            <a:ext cx="12192000" cy="704335"/>
          </a:xfrm>
          <a:prstGeom prst="rect">
            <a:avLst/>
          </a:prstGeom>
          <a:solidFill>
            <a:srgbClr val="394B5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92590E26-CE71-FB49-7929-4F738127A0BE}"/>
              </a:ext>
            </a:extLst>
          </p:cNvPr>
          <p:cNvPicPr>
            <a:picLocks noChangeAspect="1"/>
          </p:cNvPicPr>
          <p:nvPr/>
        </p:nvPicPr>
        <p:blipFill>
          <a:blip r:embed="rId2"/>
          <a:stretch>
            <a:fillRect/>
          </a:stretch>
        </p:blipFill>
        <p:spPr>
          <a:xfrm>
            <a:off x="5098497" y="6380275"/>
            <a:ext cx="1637265" cy="251114"/>
          </a:xfrm>
          <a:prstGeom prst="rect">
            <a:avLst/>
          </a:prstGeom>
        </p:spPr>
      </p:pic>
      <p:sp>
        <p:nvSpPr>
          <p:cNvPr id="3" name="Frame 2">
            <a:extLst>
              <a:ext uri="{FF2B5EF4-FFF2-40B4-BE49-F238E27FC236}">
                <a16:creationId xmlns:a16="http://schemas.microsoft.com/office/drawing/2014/main" id="{37C68017-CC55-1B5A-0B19-1F0263A419E2}"/>
              </a:ext>
            </a:extLst>
          </p:cNvPr>
          <p:cNvSpPr/>
          <p:nvPr/>
        </p:nvSpPr>
        <p:spPr>
          <a:xfrm>
            <a:off x="566113"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A706199-7B35-B6EF-9615-C6B055F37422}"/>
              </a:ext>
            </a:extLst>
          </p:cNvPr>
          <p:cNvSpPr txBox="1"/>
          <p:nvPr/>
        </p:nvSpPr>
        <p:spPr>
          <a:xfrm>
            <a:off x="902472" y="2457947"/>
            <a:ext cx="132080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use of state funds:  5-year operating contract</a:t>
            </a:r>
          </a:p>
        </p:txBody>
      </p:sp>
      <p:sp>
        <p:nvSpPr>
          <p:cNvPr id="8" name="Frame 7">
            <a:extLst>
              <a:ext uri="{FF2B5EF4-FFF2-40B4-BE49-F238E27FC236}">
                <a16:creationId xmlns:a16="http://schemas.microsoft.com/office/drawing/2014/main" id="{D14DFD7B-8A1F-7B46-BB70-6498E20244A3}"/>
              </a:ext>
            </a:extLst>
          </p:cNvPr>
          <p:cNvSpPr/>
          <p:nvPr/>
        </p:nvSpPr>
        <p:spPr>
          <a:xfrm>
            <a:off x="2747664"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ame 10">
            <a:extLst>
              <a:ext uri="{FF2B5EF4-FFF2-40B4-BE49-F238E27FC236}">
                <a16:creationId xmlns:a16="http://schemas.microsoft.com/office/drawing/2014/main" id="{483D33D6-B7B5-817E-A8EB-9C0338C5CB7C}"/>
              </a:ext>
            </a:extLst>
          </p:cNvPr>
          <p:cNvSpPr/>
          <p:nvPr/>
        </p:nvSpPr>
        <p:spPr>
          <a:xfrm>
            <a:off x="4929215" y="2038849"/>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DE3E63EE-45BA-BA33-4C47-ADF843486A7C}"/>
              </a:ext>
            </a:extLst>
          </p:cNvPr>
          <p:cNvSpPr txBox="1"/>
          <p:nvPr/>
        </p:nvSpPr>
        <p:spPr>
          <a:xfrm>
            <a:off x="3093003" y="2474893"/>
            <a:ext cx="113792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Define the work:  Annual Work Statement</a:t>
            </a:r>
          </a:p>
        </p:txBody>
      </p:sp>
      <p:sp>
        <p:nvSpPr>
          <p:cNvPr id="13" name="Frame 12">
            <a:extLst>
              <a:ext uri="{FF2B5EF4-FFF2-40B4-BE49-F238E27FC236}">
                <a16:creationId xmlns:a16="http://schemas.microsoft.com/office/drawing/2014/main" id="{37742582-8176-88EA-28E7-8624D88CA612}"/>
              </a:ext>
            </a:extLst>
          </p:cNvPr>
          <p:cNvSpPr/>
          <p:nvPr/>
        </p:nvSpPr>
        <p:spPr>
          <a:xfrm>
            <a:off x="7079984" y="2031803"/>
            <a:ext cx="1930400" cy="202184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C67461CA-4055-4A32-85D0-4A62C89D1380}"/>
              </a:ext>
            </a:extLst>
          </p:cNvPr>
          <p:cNvSpPr txBox="1"/>
          <p:nvPr/>
        </p:nvSpPr>
        <p:spPr>
          <a:xfrm>
            <a:off x="5175193" y="2457947"/>
            <a:ext cx="130967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Measure the work: Performance Measures</a:t>
            </a:r>
          </a:p>
        </p:txBody>
      </p:sp>
      <p:sp>
        <p:nvSpPr>
          <p:cNvPr id="16" name="TextBox 15">
            <a:extLst>
              <a:ext uri="{FF2B5EF4-FFF2-40B4-BE49-F238E27FC236}">
                <a16:creationId xmlns:a16="http://schemas.microsoft.com/office/drawing/2014/main" id="{6C23FBAF-F2DC-52D9-C883-B138D8B889D1}"/>
              </a:ext>
            </a:extLst>
          </p:cNvPr>
          <p:cNvSpPr txBox="1"/>
          <p:nvPr/>
        </p:nvSpPr>
        <p:spPr>
          <a:xfrm>
            <a:off x="9444336" y="2340864"/>
            <a:ext cx="1494173"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Align finances and the work:  Unallocated funds &amp; Budget Guidelines</a:t>
            </a:r>
          </a:p>
        </p:txBody>
      </p:sp>
      <p:sp>
        <p:nvSpPr>
          <p:cNvPr id="7" name="Frame 6">
            <a:extLst>
              <a:ext uri="{FF2B5EF4-FFF2-40B4-BE49-F238E27FC236}">
                <a16:creationId xmlns:a16="http://schemas.microsoft.com/office/drawing/2014/main" id="{3DE44EA1-1B40-17DC-7E06-C92829A2CB11}"/>
              </a:ext>
            </a:extLst>
          </p:cNvPr>
          <p:cNvSpPr/>
          <p:nvPr/>
        </p:nvSpPr>
        <p:spPr>
          <a:xfrm>
            <a:off x="9269032" y="2038849"/>
            <a:ext cx="1930400" cy="2021840"/>
          </a:xfrm>
          <a:prstGeom prst="frame">
            <a:avLst>
              <a:gd name="adj1" fmla="val 1134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9597D2F-4F92-F68E-6872-5CD6588F55FD}"/>
              </a:ext>
            </a:extLst>
          </p:cNvPr>
          <p:cNvSpPr txBox="1"/>
          <p:nvPr/>
        </p:nvSpPr>
        <p:spPr>
          <a:xfrm>
            <a:off x="7370956" y="2464993"/>
            <a:ext cx="1259349"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Improve the work:  RBA and our Strategic Plan</a:t>
            </a:r>
          </a:p>
        </p:txBody>
      </p:sp>
      <p:sp>
        <p:nvSpPr>
          <p:cNvPr id="17" name="TextBox 16">
            <a:extLst>
              <a:ext uri="{FF2B5EF4-FFF2-40B4-BE49-F238E27FC236}">
                <a16:creationId xmlns:a16="http://schemas.microsoft.com/office/drawing/2014/main" id="{82770F80-C555-A887-6A36-8D0E6DC5B9AB}"/>
              </a:ext>
            </a:extLst>
          </p:cNvPr>
          <p:cNvSpPr txBox="1"/>
          <p:nvPr/>
        </p:nvSpPr>
        <p:spPr>
          <a:xfrm>
            <a:off x="692093" y="4472741"/>
            <a:ext cx="7326044"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This positions us to: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respond to opportunities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understand gaps and opportunities for alignment and efficiency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demonstrate need for additional 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6ECC980E-7AEA-1255-E961-1B9DFAC1AC64}"/>
              </a:ext>
            </a:extLst>
          </p:cNvPr>
          <p:cNvSpPr/>
          <p:nvPr/>
        </p:nvSpPr>
        <p:spPr>
          <a:xfrm>
            <a:off x="9363456" y="4727448"/>
            <a:ext cx="1835976" cy="122262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3">
                  <a:extLst>
                    <a:ext uri="{A12FA001-AC4F-418D-AE19-62706E023703}">
                      <ahyp:hlinkClr xmlns:ahyp="http://schemas.microsoft.com/office/drawing/2018/hyperlinkcolor" val="tx"/>
                    </a:ext>
                  </a:extLst>
                </a:hlinkClick>
              </a:rPr>
              <a:t>FY23-25 </a:t>
            </a:r>
          </a:p>
          <a:p>
            <a:pPr algn="ctr"/>
            <a:r>
              <a:rPr lang="en-US" dirty="0">
                <a:solidFill>
                  <a:schemeClr val="bg1"/>
                </a:solidFill>
                <a:hlinkClick r:id="rId3">
                  <a:extLst>
                    <a:ext uri="{A12FA001-AC4F-418D-AE19-62706E023703}">
                      <ahyp:hlinkClr xmlns:ahyp="http://schemas.microsoft.com/office/drawing/2018/hyperlinkcolor" val="tx"/>
                    </a:ext>
                  </a:extLst>
                </a:hlinkClick>
              </a:rPr>
              <a:t>Strategic Plan</a:t>
            </a:r>
            <a:endParaRPr lang="en-US" dirty="0">
              <a:solidFill>
                <a:schemeClr val="bg1"/>
              </a:solidFill>
            </a:endParaRPr>
          </a:p>
        </p:txBody>
      </p:sp>
    </p:spTree>
    <p:extLst>
      <p:ext uri="{BB962C8B-B14F-4D97-AF65-F5344CB8AC3E}">
        <p14:creationId xmlns:p14="http://schemas.microsoft.com/office/powerpoint/2010/main" val="1737915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3754</TotalTime>
  <Words>1372</Words>
  <Application>Microsoft Office PowerPoint</Application>
  <PresentationFormat>Widescreen</PresentationFormat>
  <Paragraphs>171</Paragraphs>
  <Slides>19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Futura</vt:lpstr>
      <vt:lpstr>Inter</vt:lpstr>
      <vt:lpstr>Open Sans</vt:lpstr>
      <vt:lpstr>Roboto Slab</vt:lpstr>
      <vt:lpstr>Times New Roman</vt:lpstr>
      <vt:lpstr>Office Theme</vt:lpstr>
      <vt:lpstr>PowerPoint Presentation</vt:lpstr>
      <vt:lpstr>NC AHEC Overview</vt:lpstr>
      <vt:lpstr>NC AHEC</vt:lpstr>
      <vt:lpstr>NC AHEC MAP</vt:lpstr>
      <vt:lpstr>NC AHEC – CORE STRATEGIES</vt:lpstr>
      <vt:lpstr>NC AHEC – ORIGINATION</vt:lpstr>
      <vt:lpstr>PowerPoint Presentation</vt:lpstr>
      <vt:lpstr>NC AHEC PROGRAM – STATE FUNDING EXPENSES, FY23 </vt:lpstr>
      <vt:lpstr>Operating More Like A System  </vt:lpstr>
      <vt:lpstr>Infusing Results-Based Accountability (RBA) Concepts in NC AHEC</vt:lpstr>
      <vt:lpstr>NC AHEC – CORE SERVICE LINES</vt:lpstr>
      <vt:lpstr>GRADUATE MEDICAL EDUCATION (GME)</vt:lpstr>
      <vt:lpstr>PowerPoint Presentation</vt:lpstr>
      <vt:lpstr>UME/GME</vt:lpstr>
      <vt:lpstr>Funds</vt:lpstr>
      <vt:lpstr>General Organization</vt:lpstr>
      <vt:lpstr>GME Collaborative</vt:lpstr>
      <vt:lpstr>Support for Community-Based GME  (In Development)</vt:lpstr>
      <vt:lpstr>Want to Learn More?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Harwood, Angela Taylor</dc:creator>
  <cp:keywords/>
  <dc:description/>
  <cp:lastModifiedBy>Martinez Lotz, Lisi</cp:lastModifiedBy>
  <cp:revision>173</cp:revision>
  <cp:lastPrinted>2018-08-30T19:22:46Z</cp:lastPrinted>
  <dcterms:created xsi:type="dcterms:W3CDTF">2018-04-10T16:00:21Z</dcterms:created>
  <dcterms:modified xsi:type="dcterms:W3CDTF">2024-01-22T21:23:33Z</dcterms:modified>
  <cp:category/>
</cp:coreProperties>
</file>