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1"/>
  </p:notesMasterIdLst>
  <p:sldIdLst>
    <p:sldId id="259" r:id="rId3"/>
    <p:sldId id="258" r:id="rId4"/>
    <p:sldId id="294" r:id="rId5"/>
    <p:sldId id="310" r:id="rId6"/>
    <p:sldId id="311" r:id="rId7"/>
    <p:sldId id="312" r:id="rId8"/>
    <p:sldId id="313" r:id="rId9"/>
    <p:sldId id="314" r:id="rId10"/>
    <p:sldId id="315" r:id="rId11"/>
    <p:sldId id="316" r:id="rId12"/>
    <p:sldId id="317" r:id="rId13"/>
    <p:sldId id="318" r:id="rId14"/>
    <p:sldId id="323" r:id="rId15"/>
    <p:sldId id="322" r:id="rId16"/>
    <p:sldId id="320" r:id="rId17"/>
    <p:sldId id="321" r:id="rId18"/>
    <p:sldId id="324"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8EAE1-74BE-81D0-F26F-1B34FD933B3C}" v="586" dt="2020-01-14T20:51:27.347"/>
    <p1510:client id="{6F748095-6AE8-4E7F-9901-35C2CBF641FB}" v="7" dt="2020-01-13T14:37:28.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69" d="100"/>
          <a:sy n="69"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D597-3732-4801-A791-BF53F0BEE59E}" type="datetimeFigureOut">
              <a:rPr lang="en-US"/>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5F71-B04E-4FF4-BB66-DE57FBAE3D28}" type="slidenum">
              <a:rPr lang="en-US"/>
              <a:t>‹#›</a:t>
            </a:fld>
            <a:endParaRPr lang="en-US"/>
          </a:p>
        </p:txBody>
      </p:sp>
    </p:spTree>
    <p:extLst>
      <p:ext uri="{BB962C8B-B14F-4D97-AF65-F5344CB8AC3E}">
        <p14:creationId xmlns:p14="http://schemas.microsoft.com/office/powerpoint/2010/main" val="29889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a:p>
        </p:txBody>
      </p:sp>
    </p:spTree>
    <p:extLst>
      <p:ext uri="{BB962C8B-B14F-4D97-AF65-F5344CB8AC3E}">
        <p14:creationId xmlns:p14="http://schemas.microsoft.com/office/powerpoint/2010/main" val="40393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11</a:t>
            </a:fld>
            <a:endParaRPr lang="en-US"/>
          </a:p>
        </p:txBody>
      </p:sp>
    </p:spTree>
    <p:extLst>
      <p:ext uri="{BB962C8B-B14F-4D97-AF65-F5344CB8AC3E}">
        <p14:creationId xmlns:p14="http://schemas.microsoft.com/office/powerpoint/2010/main" val="70974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12</a:t>
            </a:fld>
            <a:endParaRPr lang="en-US"/>
          </a:p>
        </p:txBody>
      </p:sp>
    </p:spTree>
    <p:extLst>
      <p:ext uri="{BB962C8B-B14F-4D97-AF65-F5344CB8AC3E}">
        <p14:creationId xmlns:p14="http://schemas.microsoft.com/office/powerpoint/2010/main" val="9487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13</a:t>
            </a:fld>
            <a:endParaRPr lang="en-US"/>
          </a:p>
        </p:txBody>
      </p:sp>
    </p:spTree>
    <p:extLst>
      <p:ext uri="{BB962C8B-B14F-4D97-AF65-F5344CB8AC3E}">
        <p14:creationId xmlns:p14="http://schemas.microsoft.com/office/powerpoint/2010/main" val="4685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425189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15</a:t>
            </a:fld>
            <a:endParaRPr lang="en-US"/>
          </a:p>
        </p:txBody>
      </p:sp>
    </p:spTree>
    <p:extLst>
      <p:ext uri="{BB962C8B-B14F-4D97-AF65-F5344CB8AC3E}">
        <p14:creationId xmlns:p14="http://schemas.microsoft.com/office/powerpoint/2010/main" val="239791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16</a:t>
            </a:fld>
            <a:endParaRPr lang="en-US"/>
          </a:p>
        </p:txBody>
      </p:sp>
    </p:spTree>
    <p:extLst>
      <p:ext uri="{BB962C8B-B14F-4D97-AF65-F5344CB8AC3E}">
        <p14:creationId xmlns:p14="http://schemas.microsoft.com/office/powerpoint/2010/main" val="374144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36669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18</a:t>
            </a:fld>
            <a:endParaRPr lang="en-US"/>
          </a:p>
        </p:txBody>
      </p:sp>
    </p:spTree>
    <p:extLst>
      <p:ext uri="{BB962C8B-B14F-4D97-AF65-F5344CB8AC3E}">
        <p14:creationId xmlns:p14="http://schemas.microsoft.com/office/powerpoint/2010/main" val="34077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a:t>
            </a:fld>
            <a:endParaRPr lang="en-US"/>
          </a:p>
        </p:txBody>
      </p:sp>
    </p:spTree>
    <p:extLst>
      <p:ext uri="{BB962C8B-B14F-4D97-AF65-F5344CB8AC3E}">
        <p14:creationId xmlns:p14="http://schemas.microsoft.com/office/powerpoint/2010/main" val="16564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4</a:t>
            </a:fld>
            <a:endParaRPr lang="en-US"/>
          </a:p>
        </p:txBody>
      </p:sp>
    </p:spTree>
    <p:extLst>
      <p:ext uri="{BB962C8B-B14F-4D97-AF65-F5344CB8AC3E}">
        <p14:creationId xmlns:p14="http://schemas.microsoft.com/office/powerpoint/2010/main" val="418809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5</a:t>
            </a:fld>
            <a:endParaRPr lang="en-US"/>
          </a:p>
        </p:txBody>
      </p:sp>
    </p:spTree>
    <p:extLst>
      <p:ext uri="{BB962C8B-B14F-4D97-AF65-F5344CB8AC3E}">
        <p14:creationId xmlns:p14="http://schemas.microsoft.com/office/powerpoint/2010/main" val="183206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6</a:t>
            </a:fld>
            <a:endParaRPr lang="en-US"/>
          </a:p>
        </p:txBody>
      </p:sp>
    </p:spTree>
    <p:extLst>
      <p:ext uri="{BB962C8B-B14F-4D97-AF65-F5344CB8AC3E}">
        <p14:creationId xmlns:p14="http://schemas.microsoft.com/office/powerpoint/2010/main" val="177962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388240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8</a:t>
            </a:fld>
            <a:endParaRPr lang="en-US"/>
          </a:p>
        </p:txBody>
      </p:sp>
    </p:spTree>
    <p:extLst>
      <p:ext uri="{BB962C8B-B14F-4D97-AF65-F5344CB8AC3E}">
        <p14:creationId xmlns:p14="http://schemas.microsoft.com/office/powerpoint/2010/main" val="49793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9</a:t>
            </a:fld>
            <a:endParaRPr lang="en-US"/>
          </a:p>
        </p:txBody>
      </p:sp>
    </p:spTree>
    <p:extLst>
      <p:ext uri="{BB962C8B-B14F-4D97-AF65-F5344CB8AC3E}">
        <p14:creationId xmlns:p14="http://schemas.microsoft.com/office/powerpoint/2010/main" val="389720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10</a:t>
            </a:fld>
            <a:endParaRPr lang="en-US"/>
          </a:p>
        </p:txBody>
      </p:sp>
    </p:spTree>
    <p:extLst>
      <p:ext uri="{BB962C8B-B14F-4D97-AF65-F5344CB8AC3E}">
        <p14:creationId xmlns:p14="http://schemas.microsoft.com/office/powerpoint/2010/main" val="398772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2/14/2020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hyperlink" Target="https://public.3.basecamp.com/p/NM5cfv4MUjqK15V71wZ7GPLH"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hyperlink" Target="https://slcny.libguides.com/training-primo-discovery/authentication" TargetMode="External"/><Relationship Id="rId3" Type="http://schemas.openxmlformats.org/officeDocument/2006/relationships/image" Target="../media/image2.emf"/><Relationship Id="rId7" Type="http://schemas.openxmlformats.org/officeDocument/2006/relationships/hyperlink" Target="https://knowledge.exlibrisgroup.com/Primo/Product_Documentation/020Primo_VE/030Authentication_Configuration/010Configuring_User_Authentication_for_Primo_VE"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82315" y="1015018"/>
            <a:ext cx="7289612" cy="3139321"/>
          </a:xfrm>
          <a:prstGeom prst="rect">
            <a:avLst/>
          </a:prstGeom>
          <a:noFill/>
        </p:spPr>
        <p:txBody>
          <a:bodyPr wrap="square" rtlCol="0" anchor="t">
            <a:spAutoFit/>
          </a:bodyPr>
          <a:lstStyle/>
          <a:p>
            <a:r>
              <a:rPr lang="en-US" sz="6600" dirty="0">
                <a:solidFill>
                  <a:schemeClr val="bg1"/>
                </a:solidFill>
                <a:latin typeface="Calibri Light"/>
                <a:cs typeface="Calibri Light"/>
              </a:rPr>
              <a:t>Advanced Discovery: Authentication and My Account</a:t>
            </a:r>
            <a:endParaRPr lang="en-US" sz="6600"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rtlCol="0" anchor="t">
            <a:spAutoFit/>
          </a:bodyPr>
          <a:lstStyle/>
          <a:p>
            <a:pPr algn="r"/>
            <a:r>
              <a:rPr lang="en-US" sz="2000" dirty="0" smtClean="0">
                <a:solidFill>
                  <a:schemeClr val="bg1"/>
                </a:solidFill>
                <a:latin typeface="Arial"/>
                <a:cs typeface="Arial"/>
              </a:rPr>
              <a:t>February 19, </a:t>
            </a:r>
            <a:r>
              <a:rPr lang="en-US" sz="2000" dirty="0">
                <a:solidFill>
                  <a:schemeClr val="bg1"/>
                </a:solidFill>
                <a:latin typeface="Arial"/>
                <a:cs typeface="Arial"/>
              </a:rPr>
              <a:t>2020</a:t>
            </a:r>
          </a:p>
          <a:p>
            <a:pPr algn="r"/>
            <a:endParaRPr lang="en-US" sz="2000" dirty="0">
              <a:solidFill>
                <a:schemeClr val="bg1"/>
              </a:solidFill>
              <a:latin typeface="Arial" panose="020B0604020202020204" pitchFamily="34" charset="0"/>
              <a:cs typeface="Arial" panose="020B0604020202020204" pitchFamily="34" charset="0"/>
            </a:endParaRPr>
          </a:p>
          <a:p>
            <a:pPr algn="r"/>
            <a:endParaRPr lang="en-US" sz="800" dirty="0">
              <a:solidFill>
                <a:schemeClr val="bg1"/>
              </a:solidFill>
              <a:latin typeface="Arial" panose="020B0604020202020204" pitchFamily="34" charset="0"/>
              <a:cs typeface="Arial" panose="020B0604020202020204" pitchFamily="34" charset="0"/>
            </a:endParaRPr>
          </a:p>
          <a:p>
            <a:pPr algn="r"/>
            <a:r>
              <a:rPr lang="en-US" sz="2000" dirty="0">
                <a:solidFill>
                  <a:schemeClr val="bg1"/>
                </a:solidFill>
                <a:latin typeface="Arial"/>
                <a:cs typeface="Arial"/>
              </a:rPr>
              <a:t>Michelle Eichelberger</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5237019" y="6041112"/>
            <a:ext cx="6632042" cy="438513"/>
            <a:chOff x="5237019" y="6041112"/>
            <a:chExt cx="6632042"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5237019" y="6041112"/>
              <a:ext cx="3937098" cy="400110"/>
            </a:xfrm>
            <a:prstGeom prst="rect">
              <a:avLst/>
            </a:prstGeom>
            <a:noFill/>
          </p:spPr>
          <p:txBody>
            <a:bodyPr wrap="square" rtlCol="0">
              <a:spAutoFit/>
            </a:bodyPr>
            <a:lstStyle/>
            <a:p>
              <a:pPr algn="r"/>
              <a:r>
                <a:rPr lang="en-US" sz="2000" dirty="0" smtClean="0">
                  <a:solidFill>
                    <a:schemeClr val="bg1"/>
                  </a:solidFill>
                  <a:latin typeface="Arial" panose="020B0604020202020204" pitchFamily="34" charset="0"/>
                  <a:cs typeface="Arial" panose="020B0604020202020204" pitchFamily="34" charset="0"/>
                </a:rPr>
                <a:t>Michelle.Eichelberger@suny.edu</a:t>
              </a:r>
              <a:endParaRPr lang="en-US" sz="2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113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 Configuration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68995" y="1382565"/>
            <a:ext cx="6989550" cy="66389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You can also configure the help information for the Alma login.</a:t>
            </a:r>
            <a:endParaRPr lang="en-US" dirty="0">
              <a:cs typeface="Calibri"/>
            </a:endParaRPr>
          </a:p>
        </p:txBody>
      </p:sp>
      <p:pic>
        <p:nvPicPr>
          <p:cNvPr id="2" name="Picture 1"/>
          <p:cNvPicPr>
            <a:picLocks noChangeAspect="1"/>
          </p:cNvPicPr>
          <p:nvPr/>
        </p:nvPicPr>
        <p:blipFill>
          <a:blip r:embed="rId7"/>
          <a:stretch>
            <a:fillRect/>
          </a:stretch>
        </p:blipFill>
        <p:spPr>
          <a:xfrm>
            <a:off x="8132675" y="977052"/>
            <a:ext cx="3317570" cy="3768436"/>
          </a:xfrm>
          <a:prstGeom prst="rect">
            <a:avLst/>
          </a:prstGeom>
        </p:spPr>
      </p:pic>
      <p:pic>
        <p:nvPicPr>
          <p:cNvPr id="7" name="Picture 6"/>
          <p:cNvPicPr>
            <a:picLocks noChangeAspect="1"/>
          </p:cNvPicPr>
          <p:nvPr/>
        </p:nvPicPr>
        <p:blipFill>
          <a:blip r:embed="rId8"/>
          <a:stretch>
            <a:fillRect/>
          </a:stretch>
        </p:blipFill>
        <p:spPr>
          <a:xfrm>
            <a:off x="768995" y="2228887"/>
            <a:ext cx="6477866" cy="373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5" name="Straight Arrow Connector 24"/>
          <p:cNvCxnSpPr/>
          <p:nvPr/>
        </p:nvCxnSpPr>
        <p:spPr>
          <a:xfrm>
            <a:off x="4618182" y="1808325"/>
            <a:ext cx="4202545" cy="18308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70400" y="1808325"/>
            <a:ext cx="609600" cy="30753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8473" y="5052291"/>
            <a:ext cx="4230588" cy="923330"/>
          </a:xfrm>
          <a:prstGeom prst="rect">
            <a:avLst/>
          </a:prstGeom>
          <a:noFill/>
        </p:spPr>
        <p:txBody>
          <a:bodyPr wrap="square" rtlCol="0">
            <a:spAutoFit/>
          </a:bodyPr>
          <a:lstStyle/>
          <a:p>
            <a:r>
              <a:rPr lang="en-US" dirty="0" smtClean="0"/>
              <a:t>Can probably also change </a:t>
            </a:r>
            <a:r>
              <a:rPr lang="en-US" dirty="0" err="1" smtClean="0"/>
              <a:t>css</a:t>
            </a:r>
            <a:r>
              <a:rPr lang="en-US" dirty="0" smtClean="0"/>
              <a:t> for Alma login box by inspecting element and finding codes.</a:t>
            </a:r>
            <a:endParaRPr lang="en-US" dirty="0"/>
          </a:p>
        </p:txBody>
      </p:sp>
    </p:spTree>
    <p:extLst>
      <p:ext uri="{BB962C8B-B14F-4D97-AF65-F5344CB8AC3E}">
        <p14:creationId xmlns:p14="http://schemas.microsoft.com/office/powerpoint/2010/main" val="41280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Configuring My Library Card - Advanced</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5813450" cy="513674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Covered basics in </a:t>
            </a:r>
            <a:r>
              <a:rPr lang="en-US" dirty="0">
                <a:hlinkClick r:id="rId7"/>
              </a:rPr>
              <a:t>Designing Primo VE: 6 month </a:t>
            </a:r>
            <a:r>
              <a:rPr lang="en-US" dirty="0" smtClean="0">
                <a:hlinkClick r:id="rId7"/>
              </a:rPr>
              <a:t>tune-up</a:t>
            </a:r>
            <a:endParaRPr lang="en-US" dirty="0" smtClean="0"/>
          </a:p>
          <a:p>
            <a:pPr marL="0" indent="0">
              <a:buNone/>
            </a:pPr>
            <a:endParaRPr lang="en-US" dirty="0" smtClean="0">
              <a:cs typeface="Calibri"/>
            </a:endParaRPr>
          </a:p>
          <a:p>
            <a:pPr marL="0" indent="0">
              <a:buNone/>
            </a:pPr>
            <a:r>
              <a:rPr lang="en-US" dirty="0" smtClean="0">
                <a:cs typeface="Calibri"/>
              </a:rPr>
              <a:t>Basecamp hide “Renew All”: Juan </a:t>
            </a:r>
            <a:r>
              <a:rPr lang="en-US" dirty="0" err="1" smtClean="0">
                <a:cs typeface="Calibri"/>
              </a:rPr>
              <a:t>Denzer’s</a:t>
            </a:r>
            <a:r>
              <a:rPr lang="en-US" dirty="0" smtClean="0">
                <a:cs typeface="Calibri"/>
              </a:rPr>
              <a:t> code:</a:t>
            </a:r>
          </a:p>
          <a:p>
            <a:pPr marL="0" indent="0">
              <a:buNone/>
            </a:pPr>
            <a:r>
              <a:rPr lang="en-US" dirty="0">
                <a:cs typeface="Calibri"/>
              </a:rPr>
              <a:t>/* My </a:t>
            </a:r>
            <a:r>
              <a:rPr lang="en-US" dirty="0" err="1">
                <a:cs typeface="Calibri"/>
              </a:rPr>
              <a:t>Libray</a:t>
            </a:r>
            <a:r>
              <a:rPr lang="en-US" dirty="0">
                <a:cs typeface="Calibri"/>
              </a:rPr>
              <a:t> Card Section*/</a:t>
            </a:r>
          </a:p>
          <a:p>
            <a:pPr marL="0" indent="0">
              <a:buNone/>
            </a:pPr>
            <a:r>
              <a:rPr lang="en-US" dirty="0" err="1">
                <a:cs typeface="Calibri"/>
              </a:rPr>
              <a:t>prm</a:t>
            </a:r>
            <a:r>
              <a:rPr lang="en-US" dirty="0">
                <a:cs typeface="Calibri"/>
              </a:rPr>
              <a:t>-loans-overview .md-button {</a:t>
            </a:r>
          </a:p>
          <a:p>
            <a:pPr marL="0" indent="0">
              <a:buNone/>
            </a:pPr>
            <a:r>
              <a:rPr lang="en-US" dirty="0">
                <a:cs typeface="Calibri"/>
              </a:rPr>
              <a:t>	</a:t>
            </a:r>
            <a:r>
              <a:rPr lang="en-US" dirty="0" err="1">
                <a:cs typeface="Calibri"/>
              </a:rPr>
              <a:t>display:none</a:t>
            </a:r>
            <a:r>
              <a:rPr lang="en-US" dirty="0">
                <a:cs typeface="Calibri"/>
              </a:rPr>
              <a:t>;</a:t>
            </a:r>
          </a:p>
          <a:p>
            <a:pPr marL="0" indent="0">
              <a:buNone/>
            </a:pPr>
            <a:r>
              <a:rPr lang="en-US" dirty="0" smtClean="0">
                <a:cs typeface="Calibri"/>
              </a:rPr>
              <a:t>}</a:t>
            </a:r>
          </a:p>
          <a:p>
            <a:pPr marL="0" indent="0">
              <a:buNone/>
            </a:pPr>
            <a:endParaRPr lang="en-US" dirty="0" smtClean="0">
              <a:cs typeface="Calibri"/>
            </a:endParaRPr>
          </a:p>
          <a:p>
            <a:pPr marL="0" indent="0">
              <a:buNone/>
            </a:pPr>
            <a:r>
              <a:rPr lang="en-US" dirty="0" smtClean="0">
                <a:cs typeface="Calibri"/>
              </a:rPr>
              <a:t>Add to custom.css file, will hide on Overview page, if you want to suppress on Loans page will need to inspect code to find correct piece to hide. Initial trial made all “renew” options disappear on Loans tab.</a:t>
            </a:r>
          </a:p>
          <a:p>
            <a:pPr marL="0" indent="0">
              <a:buNone/>
            </a:pPr>
            <a:endParaRPr lang="en-US" dirty="0">
              <a:cs typeface="Calibri"/>
            </a:endParaRPr>
          </a:p>
        </p:txBody>
      </p:sp>
      <p:pic>
        <p:nvPicPr>
          <p:cNvPr id="6" name="Picture 5"/>
          <p:cNvPicPr>
            <a:picLocks noChangeAspect="1"/>
          </p:cNvPicPr>
          <p:nvPr/>
        </p:nvPicPr>
        <p:blipFill>
          <a:blip r:embed="rId8"/>
          <a:stretch>
            <a:fillRect/>
          </a:stretch>
        </p:blipFill>
        <p:spPr>
          <a:xfrm>
            <a:off x="6779549" y="2789381"/>
            <a:ext cx="5193971" cy="2946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166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Hiding Content by User Group: EBSCO Scope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3"/>
            <a:ext cx="4867663" cy="43513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Ex </a:t>
            </a:r>
            <a:r>
              <a:rPr lang="en-US" dirty="0" err="1" smtClean="0">
                <a:cs typeface="Calibri"/>
              </a:rPr>
              <a:t>Libris</a:t>
            </a:r>
            <a:r>
              <a:rPr lang="en-US" dirty="0" smtClean="0">
                <a:cs typeface="Calibri"/>
              </a:rPr>
              <a:t> set up EBSCO scope for all SUNY campuses. Can see it in Discovery-&gt;Search Configuration-&gt;Search Profiles, Other Indexes tab</a:t>
            </a:r>
          </a:p>
          <a:p>
            <a:pPr marL="0" indent="0">
              <a:buNone/>
            </a:pPr>
            <a:endParaRPr lang="en-US" dirty="0">
              <a:cs typeface="Calibri"/>
            </a:endParaRPr>
          </a:p>
          <a:p>
            <a:pPr marL="0" indent="0">
              <a:buNone/>
            </a:pPr>
            <a:r>
              <a:rPr lang="en-US" dirty="0" smtClean="0">
                <a:cs typeface="Calibri"/>
              </a:rPr>
              <a:t>Discovery Working Group recommended not using it as a scope because you have to be logged into Primo to get results, the facets are different from Alma and PCI content facets, etc.</a:t>
            </a:r>
            <a:endParaRPr lang="en-US" dirty="0">
              <a:cs typeface="Calibri"/>
            </a:endParaRPr>
          </a:p>
        </p:txBody>
      </p:sp>
      <p:pic>
        <p:nvPicPr>
          <p:cNvPr id="5" name="Picture 4"/>
          <p:cNvPicPr>
            <a:picLocks noChangeAspect="1"/>
          </p:cNvPicPr>
          <p:nvPr/>
        </p:nvPicPr>
        <p:blipFill>
          <a:blip r:embed="rId7"/>
          <a:stretch>
            <a:fillRect/>
          </a:stretch>
        </p:blipFill>
        <p:spPr>
          <a:xfrm>
            <a:off x="6005104" y="1433008"/>
            <a:ext cx="6042351" cy="3711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565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Hiding Content by User Group: EBSCO Scope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3"/>
            <a:ext cx="486766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If you did want to turn it on, you’d activate it in your View Configuration, Search Profile Slots tab</a:t>
            </a:r>
            <a:endParaRPr lang="en-US" dirty="0">
              <a:cs typeface="Calibri"/>
            </a:endParaRPr>
          </a:p>
        </p:txBody>
      </p:sp>
      <p:pic>
        <p:nvPicPr>
          <p:cNvPr id="2" name="Picture 1"/>
          <p:cNvPicPr>
            <a:picLocks noChangeAspect="1"/>
          </p:cNvPicPr>
          <p:nvPr/>
        </p:nvPicPr>
        <p:blipFill>
          <a:blip r:embed="rId7"/>
          <a:stretch>
            <a:fillRect/>
          </a:stretch>
        </p:blipFill>
        <p:spPr>
          <a:xfrm>
            <a:off x="6061275" y="1523999"/>
            <a:ext cx="5729539" cy="3882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394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Hiding Content by User Group: EBSCO Scope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3"/>
            <a:ext cx="4867663" cy="16915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Can hide content from Central Index (articles, book chapters) and EBSCO scope from user groups</a:t>
            </a:r>
            <a:endParaRPr lang="en-US" dirty="0">
              <a:cs typeface="Calibri"/>
            </a:endParaRPr>
          </a:p>
        </p:txBody>
      </p:sp>
      <p:pic>
        <p:nvPicPr>
          <p:cNvPr id="2" name="Picture 1"/>
          <p:cNvPicPr>
            <a:picLocks noChangeAspect="1"/>
          </p:cNvPicPr>
          <p:nvPr/>
        </p:nvPicPr>
        <p:blipFill>
          <a:blip r:embed="rId7"/>
          <a:stretch>
            <a:fillRect/>
          </a:stretch>
        </p:blipFill>
        <p:spPr>
          <a:xfrm>
            <a:off x="1139989" y="3357760"/>
            <a:ext cx="4711257" cy="2929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8"/>
          <a:stretch>
            <a:fillRect/>
          </a:stretch>
        </p:blipFill>
        <p:spPr>
          <a:xfrm>
            <a:off x="6061275" y="1238167"/>
            <a:ext cx="5732532" cy="223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ounded Rectangle 24"/>
          <p:cNvSpPr/>
          <p:nvPr/>
        </p:nvSpPr>
        <p:spPr>
          <a:xfrm>
            <a:off x="9866355" y="2353746"/>
            <a:ext cx="1927452" cy="11930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6061275" y="3357760"/>
            <a:ext cx="3895526" cy="16391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94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Hiding Content by User Group: Display Logic</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10993764" cy="119642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Keep in mind that if you want to hide a service or collection by user group, ALL users will have to login to see it because otherwise Primo won’t know whether or not to display for that patron. Can’t hide for one group and leave showing before login for another.</a:t>
            </a:r>
          </a:p>
          <a:p>
            <a:pPr marL="0" indent="0">
              <a:buNone/>
            </a:pPr>
            <a:r>
              <a:rPr lang="en-US" dirty="0" smtClean="0">
                <a:cs typeface="Calibri"/>
              </a:rPr>
              <a:t>E.g. Can’t hide </a:t>
            </a:r>
            <a:r>
              <a:rPr lang="en-US" dirty="0" err="1" smtClean="0">
                <a:cs typeface="Calibri"/>
              </a:rPr>
              <a:t>ILLiad</a:t>
            </a:r>
            <a:r>
              <a:rPr lang="en-US" dirty="0" smtClean="0">
                <a:cs typeface="Calibri"/>
              </a:rPr>
              <a:t> for community patrons but leave it outside of login for everyone else.</a:t>
            </a:r>
            <a:endParaRPr lang="en-US" dirty="0">
              <a:cs typeface="Calibri"/>
            </a:endParaRPr>
          </a:p>
        </p:txBody>
      </p:sp>
      <p:pic>
        <p:nvPicPr>
          <p:cNvPr id="2" name="Picture 1"/>
          <p:cNvPicPr>
            <a:picLocks noChangeAspect="1"/>
          </p:cNvPicPr>
          <p:nvPr/>
        </p:nvPicPr>
        <p:blipFill>
          <a:blip r:embed="rId7"/>
          <a:stretch>
            <a:fillRect/>
          </a:stretch>
        </p:blipFill>
        <p:spPr>
          <a:xfrm>
            <a:off x="2754979" y="2762801"/>
            <a:ext cx="6991016" cy="323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6223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Patron messages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10993764" cy="11964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Add a message in a patron’s my library card</a:t>
            </a:r>
            <a:endParaRPr lang="en-US" dirty="0">
              <a:cs typeface="Calibri"/>
            </a:endParaRPr>
          </a:p>
        </p:txBody>
      </p:sp>
      <p:pic>
        <p:nvPicPr>
          <p:cNvPr id="2" name="Picture 1"/>
          <p:cNvPicPr>
            <a:picLocks noChangeAspect="1"/>
          </p:cNvPicPr>
          <p:nvPr/>
        </p:nvPicPr>
        <p:blipFill>
          <a:blip r:embed="rId7"/>
          <a:stretch>
            <a:fillRect/>
          </a:stretch>
        </p:blipFill>
        <p:spPr>
          <a:xfrm>
            <a:off x="915216" y="2090021"/>
            <a:ext cx="10682203" cy="3468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42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Patron messages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10993764" cy="11964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Flag in Blocks &amp; Messages and appears in bottom right</a:t>
            </a:r>
            <a:endParaRPr lang="en-US" dirty="0">
              <a:cs typeface="Calibri"/>
            </a:endParaRPr>
          </a:p>
        </p:txBody>
      </p:sp>
      <p:pic>
        <p:nvPicPr>
          <p:cNvPr id="4" name="Picture 3"/>
          <p:cNvPicPr>
            <a:picLocks noChangeAspect="1"/>
          </p:cNvPicPr>
          <p:nvPr/>
        </p:nvPicPr>
        <p:blipFill>
          <a:blip r:embed="rId7"/>
          <a:stretch>
            <a:fillRect/>
          </a:stretch>
        </p:blipFill>
        <p:spPr>
          <a:xfrm>
            <a:off x="2326275" y="2005357"/>
            <a:ext cx="7848423" cy="3994894"/>
          </a:xfrm>
          <a:prstGeom prst="rect">
            <a:avLst/>
          </a:prstGeom>
        </p:spPr>
      </p:pic>
    </p:spTree>
    <p:extLst>
      <p:ext uri="{BB962C8B-B14F-4D97-AF65-F5344CB8AC3E}">
        <p14:creationId xmlns:p14="http://schemas.microsoft.com/office/powerpoint/2010/main" val="618967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References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TextBox 4"/>
          <p:cNvSpPr txBox="1"/>
          <p:nvPr/>
        </p:nvSpPr>
        <p:spPr>
          <a:xfrm>
            <a:off x="838200" y="1382565"/>
            <a:ext cx="9910618" cy="2308324"/>
          </a:xfrm>
          <a:prstGeom prst="rect">
            <a:avLst/>
          </a:prstGeom>
          <a:noFill/>
        </p:spPr>
        <p:txBody>
          <a:bodyPr wrap="square" rtlCol="0">
            <a:spAutoFit/>
          </a:bodyPr>
          <a:lstStyle/>
          <a:p>
            <a:r>
              <a:rPr lang="en-US" dirty="0">
                <a:hlinkClick r:id="rId7"/>
              </a:rPr>
              <a:t>https://</a:t>
            </a:r>
            <a:r>
              <a:rPr lang="en-US" dirty="0" smtClean="0">
                <a:hlinkClick r:id="rId7"/>
              </a:rPr>
              <a:t>knowledge.exlibrisgroup.com/Primo/Product_Documentation/020Primo_VE/030Authentication_Configuration/010Configuring_User_Authentication_for_Primo_VE</a:t>
            </a:r>
            <a:endParaRPr lang="en-US" dirty="0" smtClean="0"/>
          </a:p>
          <a:p>
            <a:endParaRPr lang="en-US" dirty="0"/>
          </a:p>
          <a:p>
            <a:r>
              <a:rPr lang="en-US" dirty="0">
                <a:hlinkClick r:id="rId8"/>
              </a:rPr>
              <a:t>https://slcny.libguides.com/training-primo-discovery/authentication</a:t>
            </a:r>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596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Plan for Today</a:t>
            </a:r>
            <a:endParaRPr lang="en-US"/>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Review all of the Primo VE patron login options</a:t>
            </a:r>
          </a:p>
          <a:p>
            <a:r>
              <a:rPr lang="en-US" dirty="0" smtClean="0"/>
              <a:t>Learn </a:t>
            </a:r>
            <a:r>
              <a:rPr lang="en-US" dirty="0"/>
              <a:t>what patrons gain by logging </a:t>
            </a:r>
            <a:r>
              <a:rPr lang="en-US" dirty="0" smtClean="0"/>
              <a:t>in</a:t>
            </a:r>
          </a:p>
          <a:p>
            <a:r>
              <a:rPr lang="en-US" dirty="0" smtClean="0"/>
              <a:t>Understand </a:t>
            </a:r>
            <a:r>
              <a:rPr lang="en-US" dirty="0"/>
              <a:t>how factoring in the user group or user dictates what is displayed when searches are </a:t>
            </a:r>
            <a:r>
              <a:rPr lang="en-US" dirty="0" smtClean="0"/>
              <a:t>conducted</a:t>
            </a:r>
            <a:r>
              <a:rPr lang="en-US" dirty="0"/>
              <a:t> </a:t>
            </a:r>
            <a:endParaRPr lang="en-US" dirty="0" smtClean="0"/>
          </a:p>
          <a:p>
            <a:r>
              <a:rPr lang="en-US" dirty="0" smtClean="0"/>
              <a:t>Understand </a:t>
            </a:r>
            <a:r>
              <a:rPr lang="en-US" dirty="0"/>
              <a:t>how to configure advanced authentication </a:t>
            </a:r>
            <a:r>
              <a:rPr lang="en-US" dirty="0" smtClean="0"/>
              <a:t>services</a:t>
            </a:r>
          </a:p>
          <a:p>
            <a:r>
              <a:rPr lang="en-US" dirty="0" smtClean="0"/>
              <a:t>Understand </a:t>
            </a:r>
            <a:r>
              <a:rPr lang="en-US" dirty="0"/>
              <a:t>what is displayed in My Account and how it can be configured. Learn how to post notifications in a patron's </a:t>
            </a:r>
            <a:r>
              <a:rPr lang="en-US" dirty="0" smtClean="0"/>
              <a:t>account</a:t>
            </a:r>
            <a:endParaRPr lang="en-US" dirty="0" smtClean="0"/>
          </a:p>
          <a:p>
            <a:r>
              <a:rPr lang="en-US" dirty="0" smtClean="0">
                <a:cs typeface="Calibri"/>
              </a:rPr>
              <a:t>Not </a:t>
            </a:r>
            <a:r>
              <a:rPr lang="en-US" dirty="0" smtClean="0">
                <a:cs typeface="Calibri"/>
              </a:rPr>
              <a:t>going to cover SIS load, how to set up patron accounts, etc., just the front end</a:t>
            </a:r>
            <a:endParaRPr lang="en-US" dirty="0">
              <a:cs typeface="Calibri"/>
            </a:endParaRPr>
          </a:p>
        </p:txBody>
      </p:sp>
    </p:spTree>
    <p:extLst>
      <p:ext uri="{BB962C8B-B14F-4D97-AF65-F5344CB8AC3E}">
        <p14:creationId xmlns:p14="http://schemas.microsoft.com/office/powerpoint/2010/main" val="111486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548325"/>
            <a:ext cx="1109910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Primo/Alma login:</a:t>
            </a:r>
          </a:p>
          <a:p>
            <a:pPr marL="365760" indent="-365760">
              <a:buFont typeface="Wingdings" panose="05000000000000000000" pitchFamily="2" charset="2"/>
              <a:buChar char="Ø"/>
            </a:pPr>
            <a:r>
              <a:rPr lang="en-US" dirty="0" smtClean="0">
                <a:cs typeface="Calibri"/>
              </a:rPr>
              <a:t>What patrons use to get access to My Library Card, see request options, see loan details, etc. E.g. CAS, SAML</a:t>
            </a:r>
          </a:p>
          <a:p>
            <a:endParaRPr lang="en-US" dirty="0">
              <a:cs typeface="Calibri"/>
            </a:endParaRPr>
          </a:p>
          <a:p>
            <a:pPr marL="0" indent="0">
              <a:buNone/>
            </a:pPr>
            <a:r>
              <a:rPr lang="en-US" dirty="0" smtClean="0">
                <a:cs typeface="Calibri"/>
              </a:rPr>
              <a:t>Proxy:</a:t>
            </a:r>
          </a:p>
          <a:p>
            <a:pPr marL="365760" indent="-365760">
              <a:buFont typeface="Wingdings" panose="05000000000000000000" pitchFamily="2" charset="2"/>
              <a:buChar char="Ø"/>
            </a:pPr>
            <a:r>
              <a:rPr lang="en-US" dirty="0">
                <a:cs typeface="Calibri"/>
              </a:rPr>
              <a:t>What patrons use to get access to content outside of the IP range registered with the vendor. </a:t>
            </a:r>
            <a:r>
              <a:rPr lang="en-US" dirty="0">
                <a:cs typeface="Calibri"/>
              </a:rPr>
              <a:t>E.g. </a:t>
            </a:r>
            <a:r>
              <a:rPr lang="en-US" dirty="0" err="1" smtClean="0">
                <a:cs typeface="Calibri"/>
              </a:rPr>
              <a:t>Ezproxy</a:t>
            </a:r>
            <a:r>
              <a:rPr lang="en-US" dirty="0">
                <a:cs typeface="Calibri"/>
              </a:rPr>
              <a:t>, </a:t>
            </a:r>
            <a:r>
              <a:rPr lang="en-US" dirty="0" err="1">
                <a:cs typeface="Calibri"/>
              </a:rPr>
              <a:t>OpenAthens</a:t>
            </a:r>
            <a:endParaRPr lang="en-US" dirty="0">
              <a:cs typeface="Calibri"/>
            </a:endParaRPr>
          </a:p>
          <a:p>
            <a:pPr marL="0" indent="0">
              <a:buNone/>
            </a:pPr>
            <a:endParaRPr lang="en-US" dirty="0">
              <a:cs typeface="Calibri"/>
            </a:endParaRPr>
          </a:p>
          <a:p>
            <a:pPr marL="0" indent="0">
              <a:buNone/>
            </a:pPr>
            <a:r>
              <a:rPr lang="en-US" dirty="0" err="1" smtClean="0">
                <a:cs typeface="Calibri"/>
              </a:rPr>
              <a:t>ILLiad</a:t>
            </a:r>
            <a:r>
              <a:rPr lang="en-US" dirty="0" smtClean="0">
                <a:cs typeface="Calibri"/>
              </a:rPr>
              <a:t>:</a:t>
            </a:r>
          </a:p>
          <a:p>
            <a:pPr marL="365760" indent="-365760">
              <a:buFont typeface="Wingdings" panose="05000000000000000000" pitchFamily="2" charset="2"/>
              <a:buChar char="Ø"/>
            </a:pPr>
            <a:r>
              <a:rPr lang="en-US" dirty="0" smtClean="0">
                <a:cs typeface="Calibri"/>
              </a:rPr>
              <a:t>What patrons use to request content not available through SUNY Resource Sharing. E.g. articles, other electronic content</a:t>
            </a:r>
            <a:endParaRPr lang="en-US" dirty="0">
              <a:cs typeface="Calibri"/>
            </a:endParaRPr>
          </a:p>
          <a:p>
            <a:pPr marL="0" indent="0">
              <a:buNone/>
            </a:pPr>
            <a:endParaRPr lang="en-US" dirty="0" smtClean="0">
              <a:cs typeface="Calibri"/>
            </a:endParaRPr>
          </a:p>
          <a:p>
            <a:pPr marL="0" indent="0">
              <a:buNone/>
            </a:pPr>
            <a:endParaRPr lang="en-US" dirty="0">
              <a:cs typeface="Calibri"/>
            </a:endParaRPr>
          </a:p>
        </p:txBody>
      </p:sp>
    </p:spTree>
    <p:extLst>
      <p:ext uri="{BB962C8B-B14F-4D97-AF65-F5344CB8AC3E}">
        <p14:creationId xmlns:p14="http://schemas.microsoft.com/office/powerpoint/2010/main" val="138733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3"/>
            <a:ext cx="5769384"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Why can’t we just have one login that work for everything?</a:t>
            </a:r>
          </a:p>
          <a:p>
            <a:r>
              <a:rPr lang="en-US" b="1" dirty="0" smtClean="0">
                <a:cs typeface="Calibri"/>
              </a:rPr>
              <a:t>Can</a:t>
            </a:r>
            <a:r>
              <a:rPr lang="en-US" dirty="0" smtClean="0">
                <a:cs typeface="Calibri"/>
              </a:rPr>
              <a:t> set it up to be the same login system (CAS, etc.) but it won’t automatically log patron into all three at same time</a:t>
            </a:r>
          </a:p>
          <a:p>
            <a:r>
              <a:rPr lang="en-US" dirty="0" smtClean="0">
                <a:cs typeface="Calibri"/>
              </a:rPr>
              <a:t>Silent login activation (Discovery-&gt;Authentication-&gt;User Authentication, scroll down. This can log patron into Primo if they’re already logged into Banner or Blackboard or something else using same login system. Not foolproof</a:t>
            </a:r>
            <a:r>
              <a:rPr lang="en-US" dirty="0" smtClean="0">
                <a:cs typeface="Calibri"/>
              </a:rPr>
              <a:t>.</a:t>
            </a:r>
            <a:endParaRPr lang="en-US" dirty="0">
              <a:cs typeface="Calibri"/>
            </a:endParaRPr>
          </a:p>
          <a:p>
            <a:pPr marL="0" indent="0">
              <a:buNone/>
            </a:pPr>
            <a:endParaRPr lang="en-US" dirty="0" smtClean="0">
              <a:cs typeface="Calibri"/>
            </a:endParaRPr>
          </a:p>
          <a:p>
            <a:pPr marL="0" indent="0">
              <a:buNone/>
            </a:pPr>
            <a:endParaRPr lang="en-US" dirty="0">
              <a:cs typeface="Calibri"/>
            </a:endParaRPr>
          </a:p>
        </p:txBody>
      </p:sp>
      <p:pic>
        <p:nvPicPr>
          <p:cNvPr id="2" name="Picture 1"/>
          <p:cNvPicPr>
            <a:picLocks noChangeAspect="1"/>
          </p:cNvPicPr>
          <p:nvPr/>
        </p:nvPicPr>
        <p:blipFill>
          <a:blip r:embed="rId7"/>
          <a:stretch>
            <a:fillRect/>
          </a:stretch>
        </p:blipFill>
        <p:spPr>
          <a:xfrm>
            <a:off x="6880491" y="1201885"/>
            <a:ext cx="4541548" cy="4383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ed Rectangle 3"/>
          <p:cNvSpPr/>
          <p:nvPr/>
        </p:nvSpPr>
        <p:spPr>
          <a:xfrm>
            <a:off x="7047345" y="5153891"/>
            <a:ext cx="1431637"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064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10674860" cy="490190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Because you can’t automatically login to all three systems, leaves you with choices:</a:t>
            </a:r>
          </a:p>
          <a:p>
            <a:r>
              <a:rPr lang="en-US" dirty="0" smtClean="0">
                <a:cs typeface="Calibri"/>
              </a:rPr>
              <a:t>What do you want to make your patrons login to see?</a:t>
            </a:r>
          </a:p>
          <a:p>
            <a:pPr lvl="1"/>
            <a:r>
              <a:rPr lang="en-US" dirty="0" smtClean="0">
                <a:cs typeface="Calibri"/>
              </a:rPr>
              <a:t>Proxy: they’re used to having to login from stand-alone databases or previous discovery systems. If you allow fulfillment to show without logging </a:t>
            </a:r>
            <a:r>
              <a:rPr lang="en-US" dirty="0" smtClean="0">
                <a:cs typeface="Calibri"/>
              </a:rPr>
              <a:t>in then patrons needs just one </a:t>
            </a:r>
            <a:r>
              <a:rPr lang="en-US" dirty="0" smtClean="0">
                <a:cs typeface="Calibri"/>
              </a:rPr>
              <a:t>login to get to article off-site</a:t>
            </a:r>
          </a:p>
          <a:p>
            <a:pPr lvl="1"/>
            <a:r>
              <a:rPr lang="en-US" dirty="0" err="1" smtClean="0">
                <a:cs typeface="Calibri"/>
              </a:rPr>
              <a:t>ILLiad</a:t>
            </a:r>
            <a:r>
              <a:rPr lang="en-US" dirty="0" smtClean="0">
                <a:cs typeface="Calibri"/>
              </a:rPr>
              <a:t> request option: do you want to put this behind the “login in to see request options” button? Then patron has to login to see the request, then login to </a:t>
            </a:r>
            <a:r>
              <a:rPr lang="en-US" dirty="0" err="1" smtClean="0">
                <a:cs typeface="Calibri"/>
              </a:rPr>
              <a:t>ILLiad</a:t>
            </a:r>
            <a:r>
              <a:rPr lang="en-US" dirty="0" smtClean="0">
                <a:cs typeface="Calibri"/>
              </a:rPr>
              <a:t> to place the request.</a:t>
            </a:r>
          </a:p>
          <a:p>
            <a:pPr lvl="1"/>
            <a:r>
              <a:rPr lang="en-US" dirty="0" smtClean="0">
                <a:cs typeface="Calibri"/>
              </a:rPr>
              <a:t>Do you want to activate content that can’t be seen without logging in, like the EBSCO scope?</a:t>
            </a:r>
          </a:p>
          <a:p>
            <a:pPr lvl="1"/>
            <a:r>
              <a:rPr lang="en-US" dirty="0" smtClean="0">
                <a:cs typeface="Calibri"/>
              </a:rPr>
              <a:t>How strongly do you feel about patrons being able to see item policy info for loans?</a:t>
            </a:r>
          </a:p>
          <a:p>
            <a:pPr lvl="1"/>
            <a:r>
              <a:rPr lang="en-US" dirty="0" smtClean="0">
                <a:cs typeface="Calibri"/>
              </a:rPr>
              <a:t>Do you want to force login to do anything in Primo? Can make it challenging for troubleshooting, hard for guests to use, etc.</a:t>
            </a:r>
          </a:p>
          <a:p>
            <a:pPr lvl="1"/>
            <a:r>
              <a:rPr lang="en-US" dirty="0" smtClean="0">
                <a:cs typeface="Calibri"/>
              </a:rPr>
              <a:t>Do you have request options like Reprints Desk that you only want certain groups to see?</a:t>
            </a:r>
          </a:p>
          <a:p>
            <a:pPr marL="0" indent="0">
              <a:buNone/>
            </a:pPr>
            <a:endParaRPr lang="en-US" dirty="0" smtClean="0">
              <a:cs typeface="Calibri"/>
            </a:endParaRPr>
          </a:p>
          <a:p>
            <a:pPr marL="0" indent="0">
              <a:buNone/>
            </a:pPr>
            <a:endParaRPr lang="en-US" dirty="0">
              <a:cs typeface="Calibri"/>
            </a:endParaRPr>
          </a:p>
        </p:txBody>
      </p:sp>
    </p:spTree>
    <p:extLst>
      <p:ext uri="{BB962C8B-B14F-4D97-AF65-F5344CB8AC3E}">
        <p14:creationId xmlns:p14="http://schemas.microsoft.com/office/powerpoint/2010/main" val="2889200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 Pros and Cons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cs typeface="Calibri"/>
              </a:rPr>
              <a:t>Pros:</a:t>
            </a:r>
          </a:p>
          <a:p>
            <a:pPr marL="0" indent="0">
              <a:buNone/>
            </a:pPr>
            <a:r>
              <a:rPr lang="en-US" dirty="0" smtClean="0">
                <a:cs typeface="Calibri"/>
              </a:rPr>
              <a:t>Access to My Library Card:</a:t>
            </a:r>
          </a:p>
          <a:p>
            <a:r>
              <a:rPr lang="en-US" dirty="0" smtClean="0">
                <a:cs typeface="Calibri"/>
              </a:rPr>
              <a:t>Can renew items, check fines, track holds and requests, see messages from library staff, etc.</a:t>
            </a:r>
          </a:p>
          <a:p>
            <a:r>
              <a:rPr lang="en-US" dirty="0" smtClean="0">
                <a:cs typeface="Calibri"/>
              </a:rPr>
              <a:t>Can save research, set up search alerts</a:t>
            </a:r>
          </a:p>
          <a:p>
            <a:pPr marL="0" indent="0">
              <a:buNone/>
            </a:pPr>
            <a:endParaRPr lang="en-US" dirty="0" smtClean="0">
              <a:cs typeface="Calibri"/>
            </a:endParaRPr>
          </a:p>
          <a:p>
            <a:pPr marL="0" indent="0">
              <a:buNone/>
            </a:pPr>
            <a:r>
              <a:rPr lang="en-US" dirty="0" smtClean="0">
                <a:cs typeface="Calibri"/>
              </a:rPr>
              <a:t>Real-time Loan info:</a:t>
            </a:r>
          </a:p>
          <a:p>
            <a:r>
              <a:rPr lang="en-US" dirty="0" smtClean="0">
                <a:cs typeface="Calibri"/>
              </a:rPr>
              <a:t>Full record will give information about their item policy rights, whether material is loanable, etc.</a:t>
            </a:r>
          </a:p>
          <a:p>
            <a:endParaRPr lang="en-US" dirty="0">
              <a:cs typeface="Calibri"/>
            </a:endParaRPr>
          </a:p>
          <a:p>
            <a:pPr marL="0" indent="0">
              <a:buNone/>
            </a:pPr>
            <a:r>
              <a:rPr lang="en-US" dirty="0" smtClean="0">
                <a:cs typeface="Calibri"/>
              </a:rPr>
              <a:t>Request:</a:t>
            </a:r>
          </a:p>
          <a:p>
            <a:r>
              <a:rPr lang="en-US" dirty="0" smtClean="0">
                <a:cs typeface="Calibri"/>
              </a:rPr>
              <a:t>Request options will show right away, don’t have to login to see button</a:t>
            </a:r>
            <a:endParaRPr lang="en-US" dirty="0">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6511133" y="140895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smtClean="0">
                <a:cs typeface="Calibri"/>
              </a:rPr>
              <a:t>Cons:</a:t>
            </a:r>
          </a:p>
          <a:p>
            <a:pPr marL="0" indent="0">
              <a:buNone/>
            </a:pPr>
            <a:r>
              <a:rPr lang="en-US" sz="2200" dirty="0" smtClean="0">
                <a:cs typeface="Calibri"/>
              </a:rPr>
              <a:t>Can be a barrier to access:</a:t>
            </a:r>
          </a:p>
          <a:p>
            <a:r>
              <a:rPr lang="en-US" sz="2200" dirty="0" smtClean="0">
                <a:cs typeface="Calibri"/>
              </a:rPr>
              <a:t>Patron might be an on-campus guest with no account</a:t>
            </a:r>
          </a:p>
          <a:p>
            <a:r>
              <a:rPr lang="en-US" sz="2200" dirty="0" smtClean="0">
                <a:cs typeface="Calibri"/>
              </a:rPr>
              <a:t>Patron might be in a hurry and just need one article</a:t>
            </a:r>
          </a:p>
          <a:p>
            <a:r>
              <a:rPr lang="en-US" sz="2200" dirty="0" smtClean="0">
                <a:cs typeface="Calibri"/>
              </a:rPr>
              <a:t>Another SUNY library staff member might be trying to use a different Primo instance to troubleshoot a local issue</a:t>
            </a:r>
          </a:p>
          <a:p>
            <a:r>
              <a:rPr lang="en-US" sz="2200" dirty="0" smtClean="0">
                <a:cs typeface="Calibri"/>
              </a:rPr>
              <a:t>Patron might have lost their account info (less likely these days, but possible)</a:t>
            </a:r>
            <a:endParaRPr lang="en-US" sz="2200" dirty="0">
              <a:cs typeface="Calibri"/>
            </a:endParaRPr>
          </a:p>
        </p:txBody>
      </p:sp>
    </p:spTree>
    <p:extLst>
      <p:ext uri="{BB962C8B-B14F-4D97-AF65-F5344CB8AC3E}">
        <p14:creationId xmlns:p14="http://schemas.microsoft.com/office/powerpoint/2010/main" val="400660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 Configuration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11115456" cy="193546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Where do login options come from?</a:t>
            </a:r>
          </a:p>
          <a:p>
            <a:r>
              <a:rPr lang="en-US" dirty="0" smtClean="0">
                <a:cs typeface="Calibri"/>
              </a:rPr>
              <a:t>Alma type is out of the box – for community users or anyone who doesn’t have account on your integrated system (CAS, SAML, etc.). You manage password and expiration in user account.</a:t>
            </a:r>
          </a:p>
          <a:p>
            <a:r>
              <a:rPr lang="en-US" dirty="0" smtClean="0">
                <a:cs typeface="Calibri"/>
              </a:rPr>
              <a:t>You add all other login integration in General-&gt;External Systems-&gt;Integration Profiles</a:t>
            </a:r>
            <a:endParaRPr lang="en-US" dirty="0">
              <a:cs typeface="Calibri"/>
            </a:endParaRPr>
          </a:p>
          <a:p>
            <a:r>
              <a:rPr lang="en-US" dirty="0" smtClean="0">
                <a:cs typeface="Calibri"/>
              </a:rPr>
              <a:t>Can have up to 5 login options</a:t>
            </a:r>
            <a:endParaRPr lang="en-US" dirty="0">
              <a:cs typeface="Calibri"/>
            </a:endParaRPr>
          </a:p>
        </p:txBody>
      </p:sp>
      <p:pic>
        <p:nvPicPr>
          <p:cNvPr id="5" name="Picture 4"/>
          <p:cNvPicPr>
            <a:picLocks noChangeAspect="1"/>
          </p:cNvPicPr>
          <p:nvPr/>
        </p:nvPicPr>
        <p:blipFill>
          <a:blip r:embed="rId7"/>
          <a:stretch>
            <a:fillRect/>
          </a:stretch>
        </p:blipFill>
        <p:spPr>
          <a:xfrm>
            <a:off x="3138687" y="3501841"/>
            <a:ext cx="6169852" cy="2582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ounded Rectangle 24"/>
          <p:cNvSpPr/>
          <p:nvPr/>
        </p:nvSpPr>
        <p:spPr>
          <a:xfrm>
            <a:off x="3138687" y="5706264"/>
            <a:ext cx="6169852"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79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 Configuration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2" name="Picture 1"/>
          <p:cNvPicPr>
            <a:picLocks noChangeAspect="1"/>
          </p:cNvPicPr>
          <p:nvPr/>
        </p:nvPicPr>
        <p:blipFill>
          <a:blip r:embed="rId7"/>
          <a:stretch>
            <a:fillRect/>
          </a:stretch>
        </p:blipFill>
        <p:spPr>
          <a:xfrm>
            <a:off x="6061275" y="1238167"/>
            <a:ext cx="5732532" cy="223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p:cNvSpPr/>
          <p:nvPr/>
        </p:nvSpPr>
        <p:spPr>
          <a:xfrm>
            <a:off x="9866355" y="2353746"/>
            <a:ext cx="1927452" cy="11930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68995" y="1382564"/>
            <a:ext cx="4967085"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Once integration profiles are set up, options should show in Discovery-&gt;Authentication-&gt;User Authentication</a:t>
            </a:r>
          </a:p>
          <a:p>
            <a:pPr marL="0" indent="0">
              <a:buNone/>
            </a:pPr>
            <a:endParaRPr lang="en-US" dirty="0">
              <a:cs typeface="Calibri"/>
            </a:endParaRPr>
          </a:p>
          <a:p>
            <a:pPr marL="0" indent="0">
              <a:buNone/>
            </a:pPr>
            <a:r>
              <a:rPr lang="en-US" dirty="0" smtClean="0">
                <a:cs typeface="Calibri"/>
              </a:rPr>
              <a:t>You can decide which ones you want to use</a:t>
            </a:r>
          </a:p>
          <a:p>
            <a:pPr marL="0" indent="0">
              <a:buNone/>
            </a:pPr>
            <a:endParaRPr lang="en-US" dirty="0">
              <a:cs typeface="Calibri"/>
            </a:endParaRPr>
          </a:p>
          <a:p>
            <a:pPr marL="0" indent="0">
              <a:buNone/>
            </a:pPr>
            <a:r>
              <a:rPr lang="en-US" dirty="0" smtClean="0">
                <a:cs typeface="Calibri"/>
              </a:rPr>
              <a:t>If you only choose one, the patron will be taken immediately to login page</a:t>
            </a:r>
            <a:endParaRPr lang="en-US" dirty="0">
              <a:cs typeface="Calibri"/>
            </a:endParaRPr>
          </a:p>
        </p:txBody>
      </p:sp>
      <p:pic>
        <p:nvPicPr>
          <p:cNvPr id="1026" name="Picture 2" descr="PVE_UA_SingleSignOutAdded.png"/>
          <p:cNvPicPr>
            <a:picLocks noChangeAspect="1" noChangeArrowheads="1"/>
          </p:cNvPicPr>
          <p:nvPr/>
        </p:nvPicPr>
        <p:blipFill rotWithShape="1">
          <a:blip r:embed="rId8">
            <a:extLst>
              <a:ext uri="{28A0092B-C50C-407E-A947-70E740481C1C}">
                <a14:useLocalDpi xmlns:a14="http://schemas.microsoft.com/office/drawing/2010/main" val="0"/>
              </a:ext>
            </a:extLst>
          </a:blip>
          <a:srcRect b="50082"/>
          <a:stretch/>
        </p:blipFill>
        <p:spPr bwMode="auto">
          <a:xfrm>
            <a:off x="6819648" y="3835121"/>
            <a:ext cx="4215786" cy="2023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5" name="Straight Arrow Connector 4"/>
          <p:cNvCxnSpPr/>
          <p:nvPr/>
        </p:nvCxnSpPr>
        <p:spPr>
          <a:xfrm>
            <a:off x="4618182" y="4211782"/>
            <a:ext cx="1995054" cy="10529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45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Primo VE Login Configuration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68995" y="1382565"/>
            <a:ext cx="7746932" cy="104659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If you choose more than one authentication method, the patron will be given a choice as to which one they want to use. You can configure the language on that selection page.</a:t>
            </a:r>
            <a:endParaRPr lang="en-US" dirty="0">
              <a:cs typeface="Calibri"/>
            </a:endParaRPr>
          </a:p>
        </p:txBody>
      </p:sp>
      <p:pic>
        <p:nvPicPr>
          <p:cNvPr id="4" name="Picture 3"/>
          <p:cNvPicPr>
            <a:picLocks noChangeAspect="1"/>
          </p:cNvPicPr>
          <p:nvPr/>
        </p:nvPicPr>
        <p:blipFill>
          <a:blip r:embed="rId7"/>
          <a:stretch>
            <a:fillRect/>
          </a:stretch>
        </p:blipFill>
        <p:spPr>
          <a:xfrm>
            <a:off x="8789377" y="284894"/>
            <a:ext cx="2564178" cy="2731077"/>
          </a:xfrm>
          <a:prstGeom prst="rect">
            <a:avLst/>
          </a:prstGeom>
        </p:spPr>
      </p:pic>
      <p:pic>
        <p:nvPicPr>
          <p:cNvPr id="6" name="Picture 5"/>
          <p:cNvPicPr>
            <a:picLocks noChangeAspect="1"/>
          </p:cNvPicPr>
          <p:nvPr/>
        </p:nvPicPr>
        <p:blipFill>
          <a:blip r:embed="rId8"/>
          <a:stretch>
            <a:fillRect/>
          </a:stretch>
        </p:blipFill>
        <p:spPr>
          <a:xfrm>
            <a:off x="886690" y="2571079"/>
            <a:ext cx="8531508" cy="3303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ounded Rectangle 23"/>
          <p:cNvSpPr/>
          <p:nvPr/>
        </p:nvSpPr>
        <p:spPr>
          <a:xfrm>
            <a:off x="1719882" y="2946400"/>
            <a:ext cx="764700" cy="3971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294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7096</TotalTime>
  <Words>1029</Words>
  <Application>Microsoft Office PowerPoint</Application>
  <PresentationFormat>Widescreen</PresentationFormat>
  <Paragraphs>133</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Eichelberger</dc:creator>
  <cp:lastModifiedBy>Michelle Eichelberger</cp:lastModifiedBy>
  <cp:revision>261</cp:revision>
  <dcterms:created xsi:type="dcterms:W3CDTF">2020-01-13T14:36:55Z</dcterms:created>
  <dcterms:modified xsi:type="dcterms:W3CDTF">2020-02-14T15:04:09Z</dcterms:modified>
</cp:coreProperties>
</file>