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8" r:id="rId2"/>
    <p:sldId id="259" r:id="rId3"/>
    <p:sldId id="264" r:id="rId4"/>
    <p:sldId id="297" r:id="rId5"/>
    <p:sldId id="298" r:id="rId6"/>
    <p:sldId id="263" r:id="rId7"/>
    <p:sldId id="287" r:id="rId8"/>
    <p:sldId id="268" r:id="rId9"/>
    <p:sldId id="293" r:id="rId10"/>
    <p:sldId id="267" r:id="rId11"/>
    <p:sldId id="266" r:id="rId12"/>
    <p:sldId id="265" r:id="rId13"/>
    <p:sldId id="260" r:id="rId14"/>
    <p:sldId id="292" r:id="rId15"/>
    <p:sldId id="299" r:id="rId16"/>
    <p:sldId id="271" r:id="rId17"/>
    <p:sldId id="277" r:id="rId18"/>
    <p:sldId id="276" r:id="rId19"/>
    <p:sldId id="275" r:id="rId20"/>
    <p:sldId id="274" r:id="rId21"/>
    <p:sldId id="272" r:id="rId22"/>
    <p:sldId id="273" r:id="rId23"/>
    <p:sldId id="279" r:id="rId24"/>
    <p:sldId id="280" r:id="rId25"/>
    <p:sldId id="281" r:id="rId26"/>
    <p:sldId id="282" r:id="rId27"/>
    <p:sldId id="283" r:id="rId28"/>
    <p:sldId id="291" r:id="rId29"/>
    <p:sldId id="285" r:id="rId30"/>
    <p:sldId id="286" r:id="rId31"/>
    <p:sldId id="288" r:id="rId32"/>
    <p:sldId id="294" r:id="rId33"/>
    <p:sldId id="284" r:id="rId34"/>
    <p:sldId id="295" r:id="rId35"/>
    <p:sldId id="296"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prittin" initials="s" lastIdx="3" clrIdx="0">
    <p:extLst>
      <p:ext uri="{19B8F6BF-5375-455C-9EA6-DF929625EA0E}">
        <p15:presenceInfo xmlns:p15="http://schemas.microsoft.com/office/powerpoint/2012/main" userId="sprittin" providerId="None"/>
      </p:ext>
    </p:extLst>
  </p:cmAuthor>
  <p:cmAuthor id="2" name="Maggie McGee" initials="MM" lastIdx="4" clrIdx="1">
    <p:extLst>
      <p:ext uri="{19B8F6BF-5375-455C-9EA6-DF929625EA0E}">
        <p15:presenceInfo xmlns:p15="http://schemas.microsoft.com/office/powerpoint/2012/main" userId="f4493660e7da2d3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43" autoAdjust="0"/>
    <p:restoredTop sz="81910" autoAdjust="0"/>
  </p:normalViewPr>
  <p:slideViewPr>
    <p:cSldViewPr snapToGrid="0">
      <p:cViewPr varScale="1">
        <p:scale>
          <a:sx n="66" d="100"/>
          <a:sy n="66" d="100"/>
        </p:scale>
        <p:origin x="67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3119A2-B1EC-40EB-AD17-0537A403B764}" type="datetimeFigureOut">
              <a:rPr lang="en-US" smtClean="0"/>
              <a:t>7/3/2019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83C9FD-700B-4DE7-BD06-7E6D41D2CECB}" type="slidenum">
              <a:rPr lang="en-US" smtClean="0"/>
              <a:t>‹#›</a:t>
            </a:fld>
            <a:endParaRPr lang="en-US"/>
          </a:p>
        </p:txBody>
      </p:sp>
    </p:spTree>
    <p:extLst>
      <p:ext uri="{BB962C8B-B14F-4D97-AF65-F5344CB8AC3E}">
        <p14:creationId xmlns:p14="http://schemas.microsoft.com/office/powerpoint/2010/main" val="463700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Our Alma pricing is also based on # of bib records.  At 5 years, our pricing will be subject to review of our environment.  Just want to make sure that we're deleting these bib records in a way that these won't be seen as active bib records by EXL.  The pricing per bib record is pretty minimal (I think .01 cents per bib record).  But, this question will come up, and we should probably add something about it here.</a:t>
            </a:r>
          </a:p>
          <a:p>
            <a:endParaRPr lang="en-US" dirty="0"/>
          </a:p>
        </p:txBody>
      </p:sp>
      <p:sp>
        <p:nvSpPr>
          <p:cNvPr id="4" name="Slide Number Placeholder 3"/>
          <p:cNvSpPr>
            <a:spLocks noGrp="1"/>
          </p:cNvSpPr>
          <p:nvPr>
            <p:ph type="sldNum" sz="quarter" idx="5"/>
          </p:nvPr>
        </p:nvSpPr>
        <p:spPr/>
        <p:txBody>
          <a:bodyPr/>
          <a:lstStyle/>
          <a:p>
            <a:fld id="{4183C9FD-700B-4DE7-BD06-7E6D41D2CECB}" type="slidenum">
              <a:rPr lang="en-US" smtClean="0"/>
              <a:t>3</a:t>
            </a:fld>
            <a:endParaRPr lang="en-US"/>
          </a:p>
        </p:txBody>
      </p:sp>
    </p:spTree>
    <p:extLst>
      <p:ext uri="{BB962C8B-B14F-4D97-AF65-F5344CB8AC3E}">
        <p14:creationId xmlns:p14="http://schemas.microsoft.com/office/powerpoint/2010/main" val="1247443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24CA35E4-B5B3-4886-A7FD-E00EE0C4CAC3}" type="datetimeFigureOut">
              <a:rPr lang="en-US" smtClean="0"/>
              <a:t>7/3/2019</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37966BEE-FF43-446D-9274-0F4E6663E5DF}" type="slidenum">
              <a:rPr lang="en-US" smtClean="0"/>
              <a:t>‹#›</a:t>
            </a:fld>
            <a:endParaRPr lang="en-US"/>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790562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CA35E4-B5B3-4886-A7FD-E00EE0C4CAC3}" type="datetimeFigureOut">
              <a:rPr lang="en-US" smtClean="0"/>
              <a:t>7/3/2019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966BEE-FF43-446D-9274-0F4E6663E5DF}" type="slidenum">
              <a:rPr lang="en-US" smtClean="0"/>
              <a:t>‹#›</a:t>
            </a:fld>
            <a:endParaRPr lang="en-US"/>
          </a:p>
        </p:txBody>
      </p:sp>
    </p:spTree>
    <p:extLst>
      <p:ext uri="{BB962C8B-B14F-4D97-AF65-F5344CB8AC3E}">
        <p14:creationId xmlns:p14="http://schemas.microsoft.com/office/powerpoint/2010/main" val="1992033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CA35E4-B5B3-4886-A7FD-E00EE0C4CAC3}" type="datetimeFigureOut">
              <a:rPr lang="en-US" smtClean="0"/>
              <a:t>7/3/2019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966BEE-FF43-446D-9274-0F4E6663E5DF}" type="slidenum">
              <a:rPr lang="en-US" smtClean="0"/>
              <a:t>‹#›</a:t>
            </a:fld>
            <a:endParaRPr lang="en-US"/>
          </a:p>
        </p:txBody>
      </p:sp>
    </p:spTree>
    <p:extLst>
      <p:ext uri="{BB962C8B-B14F-4D97-AF65-F5344CB8AC3E}">
        <p14:creationId xmlns:p14="http://schemas.microsoft.com/office/powerpoint/2010/main" val="2153761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CA35E4-B5B3-4886-A7FD-E00EE0C4CAC3}" type="datetimeFigureOut">
              <a:rPr lang="en-US" smtClean="0"/>
              <a:t>7/3/2019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966BEE-FF43-446D-9274-0F4E6663E5DF}" type="slidenum">
              <a:rPr lang="en-US" smtClean="0"/>
              <a:t>‹#›</a:t>
            </a:fld>
            <a:endParaRPr lang="en-US"/>
          </a:p>
        </p:txBody>
      </p:sp>
    </p:spTree>
    <p:extLst>
      <p:ext uri="{BB962C8B-B14F-4D97-AF65-F5344CB8AC3E}">
        <p14:creationId xmlns:p14="http://schemas.microsoft.com/office/powerpoint/2010/main" val="1382235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24CA35E4-B5B3-4886-A7FD-E00EE0C4CAC3}" type="datetimeFigureOut">
              <a:rPr lang="en-US" smtClean="0"/>
              <a:t>7/3/2019</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37966BEE-FF43-446D-9274-0F4E6663E5DF}"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extLst>
      <p:ext uri="{BB962C8B-B14F-4D97-AF65-F5344CB8AC3E}">
        <p14:creationId xmlns:p14="http://schemas.microsoft.com/office/powerpoint/2010/main" val="397363793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4CA35E4-B5B3-4886-A7FD-E00EE0C4CAC3}" type="datetimeFigureOut">
              <a:rPr lang="en-US" smtClean="0"/>
              <a:t>7/3/2019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966BEE-FF43-446D-9274-0F4E6663E5DF}" type="slidenum">
              <a:rPr lang="en-US" smtClean="0"/>
              <a:t>‹#›</a:t>
            </a:fld>
            <a:endParaRPr lang="en-US"/>
          </a:p>
        </p:txBody>
      </p:sp>
    </p:spTree>
    <p:extLst>
      <p:ext uri="{BB962C8B-B14F-4D97-AF65-F5344CB8AC3E}">
        <p14:creationId xmlns:p14="http://schemas.microsoft.com/office/powerpoint/2010/main" val="610237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4CA35E4-B5B3-4886-A7FD-E00EE0C4CAC3}" type="datetimeFigureOut">
              <a:rPr lang="en-US" smtClean="0"/>
              <a:t>7/3/2019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966BEE-FF43-446D-9274-0F4E6663E5DF}" type="slidenum">
              <a:rPr lang="en-US" smtClean="0"/>
              <a:t>‹#›</a:t>
            </a:fld>
            <a:endParaRPr lang="en-US"/>
          </a:p>
        </p:txBody>
      </p:sp>
    </p:spTree>
    <p:extLst>
      <p:ext uri="{BB962C8B-B14F-4D97-AF65-F5344CB8AC3E}">
        <p14:creationId xmlns:p14="http://schemas.microsoft.com/office/powerpoint/2010/main" val="2994960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4CA35E4-B5B3-4886-A7FD-E00EE0C4CAC3}" type="datetimeFigureOut">
              <a:rPr lang="en-US" smtClean="0"/>
              <a:t>7/3/2019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966BEE-FF43-446D-9274-0F4E6663E5DF}" type="slidenum">
              <a:rPr lang="en-US" smtClean="0"/>
              <a:t>‹#›</a:t>
            </a:fld>
            <a:endParaRPr lang="en-US"/>
          </a:p>
        </p:txBody>
      </p:sp>
    </p:spTree>
    <p:extLst>
      <p:ext uri="{BB962C8B-B14F-4D97-AF65-F5344CB8AC3E}">
        <p14:creationId xmlns:p14="http://schemas.microsoft.com/office/powerpoint/2010/main" val="2625231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CA35E4-B5B3-4886-A7FD-E00EE0C4CAC3}" type="datetimeFigureOut">
              <a:rPr lang="en-US" smtClean="0"/>
              <a:t>7/3/2019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966BEE-FF43-446D-9274-0F4E6663E5DF}" type="slidenum">
              <a:rPr lang="en-US" smtClean="0"/>
              <a:t>‹#›</a:t>
            </a:fld>
            <a:endParaRPr lang="en-US"/>
          </a:p>
        </p:txBody>
      </p:sp>
    </p:spTree>
    <p:extLst>
      <p:ext uri="{BB962C8B-B14F-4D97-AF65-F5344CB8AC3E}">
        <p14:creationId xmlns:p14="http://schemas.microsoft.com/office/powerpoint/2010/main" val="635998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24CA35E4-B5B3-4886-A7FD-E00EE0C4CAC3}" type="datetimeFigureOut">
              <a:rPr lang="en-US" smtClean="0"/>
              <a:t>7/3/2019</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37966BEE-FF43-446D-9274-0F4E6663E5DF}"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19382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24CA35E4-B5B3-4886-A7FD-E00EE0C4CAC3}" type="datetimeFigureOut">
              <a:rPr lang="en-US" smtClean="0"/>
              <a:t>7/3/2019</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37966BEE-FF43-446D-9274-0F4E6663E5DF}"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58508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24CA35E4-B5B3-4886-A7FD-E00EE0C4CAC3}" type="datetimeFigureOut">
              <a:rPr lang="en-US" smtClean="0"/>
              <a:t>7/3/2019</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37966BEE-FF43-446D-9274-0F4E6663E5DF}"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724241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slcny.libguides.com/ld.php?content_id=46842822" TargetMode="External"/><Relationship Id="rId2" Type="http://schemas.openxmlformats.org/officeDocument/2006/relationships/hyperlink" Target="https://slcny.libguides.com/ld.php?content_id=48914192" TargetMode="External"/><Relationship Id="rId1" Type="http://schemas.openxmlformats.org/officeDocument/2006/relationships/slideLayout" Target="../slideLayouts/slideLayout2.xml"/><Relationship Id="rId4" Type="http://schemas.openxmlformats.org/officeDocument/2006/relationships/hyperlink" Target="https://calstate.atlassian.net/wiki/spaces/ULMST/pages/79535633/Withdrawals+Operational+Policy"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hyperlink" Target="https://slcny.libguides.com/ld.php?content_id=41984540"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lcny.libguides.com/overview/contac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developers.exlibrisgroup.com/alma/integrations/sru/"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5126" y="1543662"/>
            <a:ext cx="8361229" cy="2695443"/>
          </a:xfrm>
        </p:spPr>
        <p:txBody>
          <a:bodyPr/>
          <a:lstStyle/>
          <a:p>
            <a:r>
              <a:rPr lang="en-US" sz="4800" dirty="0"/>
              <a:t>MSP-50: Policy for Deleting, Withdrawing, and Suppressing materials in the Institutional Zone</a:t>
            </a:r>
          </a:p>
        </p:txBody>
      </p:sp>
      <p:sp>
        <p:nvSpPr>
          <p:cNvPr id="3" name="Subtitle 2"/>
          <p:cNvSpPr>
            <a:spLocks noGrp="1"/>
          </p:cNvSpPr>
          <p:nvPr>
            <p:ph type="subTitle" idx="1"/>
          </p:nvPr>
        </p:nvSpPr>
        <p:spPr>
          <a:xfrm>
            <a:off x="2679905" y="4385173"/>
            <a:ext cx="6831673" cy="1086237"/>
          </a:xfrm>
        </p:spPr>
        <p:txBody>
          <a:bodyPr/>
          <a:lstStyle/>
          <a:p>
            <a:r>
              <a:rPr lang="en-US" dirty="0"/>
              <a:t>Shared Library Services Platform Project</a:t>
            </a:r>
          </a:p>
          <a:p>
            <a:r>
              <a:rPr lang="en-US" dirty="0"/>
              <a:t>Maggie McGee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210" y="5471410"/>
            <a:ext cx="4098798" cy="1110372"/>
          </a:xfrm>
          <a:prstGeom prst="rect">
            <a:avLst/>
          </a:prstGeom>
        </p:spPr>
      </p:pic>
    </p:spTree>
    <p:extLst>
      <p:ext uri="{BB962C8B-B14F-4D97-AF65-F5344CB8AC3E}">
        <p14:creationId xmlns:p14="http://schemas.microsoft.com/office/powerpoint/2010/main" val="692177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C01FE-1CAC-42A4-B139-6D6F3E5C204D}"/>
              </a:ext>
            </a:extLst>
          </p:cNvPr>
          <p:cNvSpPr>
            <a:spLocks noGrp="1"/>
          </p:cNvSpPr>
          <p:nvPr>
            <p:ph type="title"/>
          </p:nvPr>
        </p:nvSpPr>
        <p:spPr>
          <a:xfrm>
            <a:off x="1019175" y="257175"/>
            <a:ext cx="10734675" cy="733425"/>
          </a:xfrm>
        </p:spPr>
        <p:txBody>
          <a:bodyPr>
            <a:normAutofit/>
          </a:bodyPr>
          <a:lstStyle/>
          <a:p>
            <a:r>
              <a:rPr lang="en-US" sz="3200" dirty="0"/>
              <a:t>Withdrawing an Individual Item in Alma</a:t>
            </a:r>
          </a:p>
        </p:txBody>
      </p:sp>
      <p:sp>
        <p:nvSpPr>
          <p:cNvPr id="3" name="Content Placeholder 2">
            <a:extLst>
              <a:ext uri="{FF2B5EF4-FFF2-40B4-BE49-F238E27FC236}">
                <a16:creationId xmlns:a16="http://schemas.microsoft.com/office/drawing/2014/main" id="{194A2B63-CE44-4BCD-AC2B-EC6DEC037884}"/>
              </a:ext>
            </a:extLst>
          </p:cNvPr>
          <p:cNvSpPr>
            <a:spLocks noGrp="1"/>
          </p:cNvSpPr>
          <p:nvPr>
            <p:ph idx="1"/>
          </p:nvPr>
        </p:nvSpPr>
        <p:spPr>
          <a:xfrm>
            <a:off x="1019175" y="990600"/>
            <a:ext cx="10734675" cy="5610225"/>
          </a:xfrm>
        </p:spPr>
        <p:txBody>
          <a:bodyPr/>
          <a:lstStyle/>
          <a:p>
            <a:pPr marL="457200" indent="-457200">
              <a:buFont typeface="+mj-lt"/>
              <a:buAutoNum type="arabicPeriod" startAt="4"/>
            </a:pPr>
            <a:r>
              <a:rPr lang="en-US" dirty="0"/>
              <a:t>Verify the item in hand is the item being deleted</a:t>
            </a:r>
          </a:p>
          <a:p>
            <a:pPr marL="457200" indent="-457200">
              <a:buFont typeface="+mj-lt"/>
              <a:buAutoNum type="arabicPeriod" startAt="4"/>
            </a:pPr>
            <a:r>
              <a:rPr lang="en-US" dirty="0"/>
              <a:t>Click </a:t>
            </a:r>
            <a:r>
              <a:rPr lang="en-US" b="1" i="1" dirty="0"/>
              <a:t>Edit</a:t>
            </a:r>
            <a:r>
              <a:rPr lang="en-US" dirty="0"/>
              <a:t> from the ellipses of the item being withdrawn</a:t>
            </a:r>
          </a:p>
        </p:txBody>
      </p:sp>
      <p:pic>
        <p:nvPicPr>
          <p:cNvPr id="4" name="Picture 3">
            <a:extLst>
              <a:ext uri="{FF2B5EF4-FFF2-40B4-BE49-F238E27FC236}">
                <a16:creationId xmlns:a16="http://schemas.microsoft.com/office/drawing/2014/main" id="{CD3AA44D-9ED7-4FBD-BE6E-8EDE16152EBD}"/>
              </a:ext>
            </a:extLst>
          </p:cNvPr>
          <p:cNvPicPr>
            <a:picLocks noChangeAspect="1"/>
          </p:cNvPicPr>
          <p:nvPr/>
        </p:nvPicPr>
        <p:blipFill>
          <a:blip r:embed="rId2"/>
          <a:stretch>
            <a:fillRect/>
          </a:stretch>
        </p:blipFill>
        <p:spPr>
          <a:xfrm>
            <a:off x="1490421" y="2285282"/>
            <a:ext cx="9211158" cy="35821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47846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C01FE-1CAC-42A4-B139-6D6F3E5C204D}"/>
              </a:ext>
            </a:extLst>
          </p:cNvPr>
          <p:cNvSpPr>
            <a:spLocks noGrp="1"/>
          </p:cNvSpPr>
          <p:nvPr>
            <p:ph type="title"/>
          </p:nvPr>
        </p:nvSpPr>
        <p:spPr>
          <a:xfrm>
            <a:off x="1019175" y="257175"/>
            <a:ext cx="10734675" cy="733425"/>
          </a:xfrm>
        </p:spPr>
        <p:txBody>
          <a:bodyPr>
            <a:normAutofit/>
          </a:bodyPr>
          <a:lstStyle/>
          <a:p>
            <a:r>
              <a:rPr lang="en-US" sz="3200" dirty="0"/>
              <a:t>Withdrawing an Individual Item in Alma</a:t>
            </a:r>
          </a:p>
        </p:txBody>
      </p:sp>
      <p:sp>
        <p:nvSpPr>
          <p:cNvPr id="3" name="Content Placeholder 2">
            <a:extLst>
              <a:ext uri="{FF2B5EF4-FFF2-40B4-BE49-F238E27FC236}">
                <a16:creationId xmlns:a16="http://schemas.microsoft.com/office/drawing/2014/main" id="{194A2B63-CE44-4BCD-AC2B-EC6DEC037884}"/>
              </a:ext>
            </a:extLst>
          </p:cNvPr>
          <p:cNvSpPr>
            <a:spLocks noGrp="1"/>
          </p:cNvSpPr>
          <p:nvPr>
            <p:ph idx="1"/>
          </p:nvPr>
        </p:nvSpPr>
        <p:spPr>
          <a:xfrm>
            <a:off x="1019175" y="923277"/>
            <a:ext cx="10734675" cy="5677547"/>
          </a:xfrm>
        </p:spPr>
        <p:txBody>
          <a:bodyPr/>
          <a:lstStyle/>
          <a:p>
            <a:pPr marL="457200" indent="-457200">
              <a:buFont typeface="+mj-lt"/>
              <a:buAutoNum type="arabicPeriod" startAt="6"/>
            </a:pPr>
            <a:r>
              <a:rPr lang="en-US" dirty="0"/>
              <a:t>Click on the </a:t>
            </a:r>
            <a:r>
              <a:rPr lang="en-US" b="1" dirty="0"/>
              <a:t>Notes </a:t>
            </a:r>
            <a:r>
              <a:rPr lang="en-US" dirty="0"/>
              <a:t>Tab</a:t>
            </a:r>
          </a:p>
          <a:p>
            <a:pPr marL="457200" indent="-457200">
              <a:buFont typeface="+mj-lt"/>
              <a:buAutoNum type="arabicPeriod" startAt="6"/>
            </a:pPr>
            <a:r>
              <a:rPr lang="en-US" dirty="0"/>
              <a:t>Type </a:t>
            </a:r>
            <a:r>
              <a:rPr lang="en-US" b="1" dirty="0" err="1"/>
              <a:t>wdn</a:t>
            </a:r>
            <a:r>
              <a:rPr lang="en-US" dirty="0"/>
              <a:t> in the Statistics note 1 field</a:t>
            </a:r>
          </a:p>
          <a:p>
            <a:pPr marL="987552" lvl="1" indent="-457200">
              <a:buFont typeface="+mj-lt"/>
              <a:buAutoNum type="alphaLcParenR"/>
            </a:pPr>
            <a:r>
              <a:rPr lang="en-US" i="0" dirty="0"/>
              <a:t>Mandatory in order to keep statistics on withdrawn items in Alma using Analytics</a:t>
            </a:r>
          </a:p>
          <a:p>
            <a:pPr marL="457200" indent="-457200">
              <a:buFont typeface="+mj-lt"/>
              <a:buAutoNum type="arabicPeriod" startAt="6"/>
            </a:pPr>
            <a:r>
              <a:rPr lang="en-US" dirty="0"/>
              <a:t>Type the reason why the item is being withdrawn in the Statistics note 2 field</a:t>
            </a:r>
          </a:p>
          <a:p>
            <a:pPr marL="987552" lvl="1" indent="-457200">
              <a:buFont typeface="+mj-lt"/>
              <a:buAutoNum type="alphaLcParenR"/>
            </a:pPr>
            <a:r>
              <a:rPr lang="en-US" i="0" dirty="0"/>
              <a:t>Optional</a:t>
            </a:r>
          </a:p>
          <a:p>
            <a:pPr marL="457200" indent="-457200">
              <a:buFont typeface="+mj-lt"/>
              <a:buAutoNum type="arabicPeriod" startAt="6"/>
            </a:pPr>
            <a:r>
              <a:rPr lang="en-US" dirty="0"/>
              <a:t>Click </a:t>
            </a:r>
            <a:r>
              <a:rPr lang="en-US" b="1" i="1" dirty="0"/>
              <a:t>Save</a:t>
            </a:r>
          </a:p>
          <a:p>
            <a:pPr marL="530352" lvl="1" indent="0">
              <a:buNone/>
            </a:pPr>
            <a:endParaRPr lang="en-US" dirty="0"/>
          </a:p>
        </p:txBody>
      </p:sp>
      <p:pic>
        <p:nvPicPr>
          <p:cNvPr id="5" name="Picture 4">
            <a:extLst>
              <a:ext uri="{FF2B5EF4-FFF2-40B4-BE49-F238E27FC236}">
                <a16:creationId xmlns:a16="http://schemas.microsoft.com/office/drawing/2014/main" id="{531B31B9-D10F-4E1F-B057-2C99D416FF36}"/>
              </a:ext>
            </a:extLst>
          </p:cNvPr>
          <p:cNvPicPr>
            <a:picLocks noChangeAspect="1"/>
          </p:cNvPicPr>
          <p:nvPr/>
        </p:nvPicPr>
        <p:blipFill>
          <a:blip r:embed="rId2"/>
          <a:stretch>
            <a:fillRect/>
          </a:stretch>
        </p:blipFill>
        <p:spPr>
          <a:xfrm>
            <a:off x="2513120" y="3556110"/>
            <a:ext cx="7165760" cy="29648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05068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C01FE-1CAC-42A4-B139-6D6F3E5C204D}"/>
              </a:ext>
            </a:extLst>
          </p:cNvPr>
          <p:cNvSpPr>
            <a:spLocks noGrp="1"/>
          </p:cNvSpPr>
          <p:nvPr>
            <p:ph type="title"/>
          </p:nvPr>
        </p:nvSpPr>
        <p:spPr>
          <a:xfrm>
            <a:off x="1019175" y="257176"/>
            <a:ext cx="10734675" cy="577326"/>
          </a:xfrm>
        </p:spPr>
        <p:txBody>
          <a:bodyPr>
            <a:normAutofit/>
          </a:bodyPr>
          <a:lstStyle/>
          <a:p>
            <a:r>
              <a:rPr lang="en-US" sz="3200" dirty="0"/>
              <a:t>Withdrawing an Individual Item in Alma</a:t>
            </a:r>
          </a:p>
        </p:txBody>
      </p:sp>
      <p:sp>
        <p:nvSpPr>
          <p:cNvPr id="3" name="Content Placeholder 2">
            <a:extLst>
              <a:ext uri="{FF2B5EF4-FFF2-40B4-BE49-F238E27FC236}">
                <a16:creationId xmlns:a16="http://schemas.microsoft.com/office/drawing/2014/main" id="{194A2B63-CE44-4BCD-AC2B-EC6DEC037884}"/>
              </a:ext>
            </a:extLst>
          </p:cNvPr>
          <p:cNvSpPr>
            <a:spLocks noGrp="1"/>
          </p:cNvSpPr>
          <p:nvPr>
            <p:ph idx="1"/>
          </p:nvPr>
        </p:nvSpPr>
        <p:spPr>
          <a:xfrm>
            <a:off x="1019175" y="994299"/>
            <a:ext cx="10734675" cy="5606526"/>
          </a:xfrm>
        </p:spPr>
        <p:txBody>
          <a:bodyPr/>
          <a:lstStyle/>
          <a:p>
            <a:pPr marL="457200" indent="-457200">
              <a:buFont typeface="+mj-lt"/>
              <a:buAutoNum type="arabicPeriod" startAt="10"/>
            </a:pPr>
            <a:r>
              <a:rPr lang="en-US" dirty="0"/>
              <a:t>Click </a:t>
            </a:r>
            <a:r>
              <a:rPr lang="en-US" b="1" i="1" dirty="0"/>
              <a:t>Withdrawn</a:t>
            </a:r>
            <a:r>
              <a:rPr lang="en-US" dirty="0"/>
              <a:t> from the ellipses of the item being withdrawn</a:t>
            </a:r>
          </a:p>
        </p:txBody>
      </p:sp>
      <p:pic>
        <p:nvPicPr>
          <p:cNvPr id="5" name="Picture 4">
            <a:extLst>
              <a:ext uri="{FF2B5EF4-FFF2-40B4-BE49-F238E27FC236}">
                <a16:creationId xmlns:a16="http://schemas.microsoft.com/office/drawing/2014/main" id="{571B5F47-F04F-457C-9B1A-1B57230882F7}"/>
              </a:ext>
            </a:extLst>
          </p:cNvPr>
          <p:cNvPicPr>
            <a:picLocks noChangeAspect="1"/>
          </p:cNvPicPr>
          <p:nvPr/>
        </p:nvPicPr>
        <p:blipFill>
          <a:blip r:embed="rId2"/>
          <a:stretch>
            <a:fillRect/>
          </a:stretch>
        </p:blipFill>
        <p:spPr>
          <a:xfrm>
            <a:off x="1582145" y="1715364"/>
            <a:ext cx="9608733" cy="44024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05641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C01FE-1CAC-42A4-B139-6D6F3E5C204D}"/>
              </a:ext>
            </a:extLst>
          </p:cNvPr>
          <p:cNvSpPr>
            <a:spLocks noGrp="1"/>
          </p:cNvSpPr>
          <p:nvPr>
            <p:ph type="title"/>
          </p:nvPr>
        </p:nvSpPr>
        <p:spPr>
          <a:xfrm>
            <a:off x="1019175" y="257175"/>
            <a:ext cx="10734675" cy="550693"/>
          </a:xfrm>
        </p:spPr>
        <p:txBody>
          <a:bodyPr>
            <a:normAutofit/>
          </a:bodyPr>
          <a:lstStyle/>
          <a:p>
            <a:r>
              <a:rPr lang="en-US" sz="3200" dirty="0"/>
              <a:t>Withdrawing an Individual Item in Alma</a:t>
            </a:r>
          </a:p>
        </p:txBody>
      </p:sp>
      <p:sp>
        <p:nvSpPr>
          <p:cNvPr id="3" name="Content Placeholder 2">
            <a:extLst>
              <a:ext uri="{FF2B5EF4-FFF2-40B4-BE49-F238E27FC236}">
                <a16:creationId xmlns:a16="http://schemas.microsoft.com/office/drawing/2014/main" id="{194A2B63-CE44-4BCD-AC2B-EC6DEC037884}"/>
              </a:ext>
            </a:extLst>
          </p:cNvPr>
          <p:cNvSpPr>
            <a:spLocks noGrp="1"/>
          </p:cNvSpPr>
          <p:nvPr>
            <p:ph idx="1"/>
          </p:nvPr>
        </p:nvSpPr>
        <p:spPr>
          <a:xfrm>
            <a:off x="1019175" y="1029810"/>
            <a:ext cx="10734675" cy="5571015"/>
          </a:xfrm>
        </p:spPr>
        <p:txBody>
          <a:bodyPr/>
          <a:lstStyle/>
          <a:p>
            <a:pPr marL="457200" indent="-457200">
              <a:buFont typeface="+mj-lt"/>
              <a:buAutoNum type="arabicPeriod" startAt="11"/>
            </a:pPr>
            <a:r>
              <a:rPr lang="en-US" dirty="0"/>
              <a:t>Click </a:t>
            </a:r>
            <a:r>
              <a:rPr lang="en-US" b="1" i="1" dirty="0"/>
              <a:t>Confirm</a:t>
            </a:r>
            <a:r>
              <a:rPr lang="en-US" dirty="0"/>
              <a:t> when the Confirmation Messages appears</a:t>
            </a:r>
          </a:p>
          <a:p>
            <a:pPr marL="987552" lvl="1" indent="-457200">
              <a:buFont typeface="+mj-lt"/>
              <a:buAutoNum type="alphaLcParenR"/>
            </a:pPr>
            <a:r>
              <a:rPr lang="en-US" i="0" dirty="0"/>
              <a:t>If this is not the last item for the holdings record you are done</a:t>
            </a:r>
          </a:p>
          <a:p>
            <a:pPr marL="987552" lvl="1" indent="-457200">
              <a:buFont typeface="+mj-lt"/>
              <a:buAutoNum type="alphaLcParenR"/>
            </a:pPr>
            <a:r>
              <a:rPr lang="en-US" i="0" dirty="0"/>
              <a:t>If this is the last item for the holdings record continue onto step 12</a:t>
            </a:r>
          </a:p>
          <a:p>
            <a:pPr marL="0" indent="0">
              <a:buNone/>
            </a:pPr>
            <a:endParaRPr lang="en-US" dirty="0"/>
          </a:p>
        </p:txBody>
      </p:sp>
      <p:pic>
        <p:nvPicPr>
          <p:cNvPr id="5" name="Picture 4">
            <a:extLst>
              <a:ext uri="{FF2B5EF4-FFF2-40B4-BE49-F238E27FC236}">
                <a16:creationId xmlns:a16="http://schemas.microsoft.com/office/drawing/2014/main" id="{6898817B-F654-43B8-ADEB-3FB5A1B7D58B}"/>
              </a:ext>
            </a:extLst>
          </p:cNvPr>
          <p:cNvPicPr>
            <a:picLocks noChangeAspect="1"/>
          </p:cNvPicPr>
          <p:nvPr/>
        </p:nvPicPr>
        <p:blipFill>
          <a:blip r:embed="rId2"/>
          <a:stretch>
            <a:fillRect/>
          </a:stretch>
        </p:blipFill>
        <p:spPr>
          <a:xfrm>
            <a:off x="1947328" y="2636181"/>
            <a:ext cx="8878368" cy="35627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44172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C01FE-1CAC-42A4-B139-6D6F3E5C204D}"/>
              </a:ext>
            </a:extLst>
          </p:cNvPr>
          <p:cNvSpPr>
            <a:spLocks noGrp="1"/>
          </p:cNvSpPr>
          <p:nvPr>
            <p:ph type="title"/>
          </p:nvPr>
        </p:nvSpPr>
        <p:spPr>
          <a:xfrm>
            <a:off x="1019175" y="257176"/>
            <a:ext cx="10734675" cy="674980"/>
          </a:xfrm>
        </p:spPr>
        <p:txBody>
          <a:bodyPr>
            <a:normAutofit/>
          </a:bodyPr>
          <a:lstStyle/>
          <a:p>
            <a:r>
              <a:rPr lang="en-US" sz="3200" dirty="0"/>
              <a:t>Withdrawing an Individual Item in Alma</a:t>
            </a:r>
          </a:p>
        </p:txBody>
      </p:sp>
      <p:sp>
        <p:nvSpPr>
          <p:cNvPr id="3" name="Content Placeholder 2">
            <a:extLst>
              <a:ext uri="{FF2B5EF4-FFF2-40B4-BE49-F238E27FC236}">
                <a16:creationId xmlns:a16="http://schemas.microsoft.com/office/drawing/2014/main" id="{194A2B63-CE44-4BCD-AC2B-EC6DEC037884}"/>
              </a:ext>
            </a:extLst>
          </p:cNvPr>
          <p:cNvSpPr>
            <a:spLocks noGrp="1"/>
          </p:cNvSpPr>
          <p:nvPr>
            <p:ph idx="1"/>
          </p:nvPr>
        </p:nvSpPr>
        <p:spPr>
          <a:xfrm>
            <a:off x="1019175" y="932156"/>
            <a:ext cx="10734675" cy="5668669"/>
          </a:xfrm>
        </p:spPr>
        <p:txBody>
          <a:bodyPr/>
          <a:lstStyle/>
          <a:p>
            <a:pPr marL="457200" indent="-457200">
              <a:buFont typeface="+mj-lt"/>
              <a:buAutoNum type="arabicPeriod" startAt="12"/>
            </a:pPr>
            <a:r>
              <a:rPr lang="en-US" dirty="0"/>
              <a:t>Select </a:t>
            </a:r>
            <a:r>
              <a:rPr lang="en-US" b="1" dirty="0"/>
              <a:t>“Delete bibliographic record (unless other holdings are present)” </a:t>
            </a:r>
            <a:r>
              <a:rPr lang="en-US" dirty="0"/>
              <a:t>if this if the last item and holdings record</a:t>
            </a:r>
          </a:p>
          <a:p>
            <a:pPr marL="457200" indent="-457200">
              <a:buFont typeface="+mj-lt"/>
              <a:buAutoNum type="arabicPeriod" startAt="12"/>
            </a:pPr>
            <a:r>
              <a:rPr lang="en-US" dirty="0"/>
              <a:t>Click</a:t>
            </a:r>
            <a:r>
              <a:rPr lang="en-US" b="1" i="1" dirty="0"/>
              <a:t> Go</a:t>
            </a:r>
          </a:p>
          <a:p>
            <a:pPr marL="987552" lvl="1" indent="-457200">
              <a:buFont typeface="+mj-lt"/>
              <a:buAutoNum type="alphaLcParenR"/>
            </a:pPr>
            <a:r>
              <a:rPr lang="en-US" i="0" dirty="0"/>
              <a:t>The bib record/holdings/items have been removed from your IZ and unlinked from the NZ</a:t>
            </a:r>
            <a:endParaRPr lang="en-US" dirty="0"/>
          </a:p>
          <a:p>
            <a:pPr marL="0" indent="0">
              <a:buNone/>
            </a:pPr>
            <a:endParaRPr lang="en-US" dirty="0"/>
          </a:p>
        </p:txBody>
      </p:sp>
      <p:pic>
        <p:nvPicPr>
          <p:cNvPr id="5" name="Picture 4">
            <a:extLst>
              <a:ext uri="{FF2B5EF4-FFF2-40B4-BE49-F238E27FC236}">
                <a16:creationId xmlns:a16="http://schemas.microsoft.com/office/drawing/2014/main" id="{2D451D59-143F-4CF1-8E64-53DEAB5B9C32}"/>
              </a:ext>
            </a:extLst>
          </p:cNvPr>
          <p:cNvPicPr>
            <a:picLocks noChangeAspect="1"/>
          </p:cNvPicPr>
          <p:nvPr/>
        </p:nvPicPr>
        <p:blipFill>
          <a:blip r:embed="rId2"/>
          <a:stretch>
            <a:fillRect/>
          </a:stretch>
        </p:blipFill>
        <p:spPr>
          <a:xfrm>
            <a:off x="2511001" y="2848834"/>
            <a:ext cx="7751021" cy="33996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0447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5385" y="2299970"/>
            <a:ext cx="8361229" cy="1660133"/>
          </a:xfrm>
        </p:spPr>
        <p:txBody>
          <a:bodyPr/>
          <a:lstStyle/>
          <a:p>
            <a:r>
              <a:rPr lang="en-US" sz="4800" dirty="0"/>
              <a:t>Withdrawing a Set of Items (Batch Withdrawal) in Alma</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210" y="5471410"/>
            <a:ext cx="4098798" cy="1110372"/>
          </a:xfrm>
          <a:prstGeom prst="rect">
            <a:avLst/>
          </a:prstGeom>
        </p:spPr>
      </p:pic>
    </p:spTree>
    <p:extLst>
      <p:ext uri="{BB962C8B-B14F-4D97-AF65-F5344CB8AC3E}">
        <p14:creationId xmlns:p14="http://schemas.microsoft.com/office/powerpoint/2010/main" val="571767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C01FE-1CAC-42A4-B139-6D6F3E5C204D}"/>
              </a:ext>
            </a:extLst>
          </p:cNvPr>
          <p:cNvSpPr>
            <a:spLocks noGrp="1"/>
          </p:cNvSpPr>
          <p:nvPr>
            <p:ph type="title"/>
          </p:nvPr>
        </p:nvSpPr>
        <p:spPr>
          <a:xfrm>
            <a:off x="1019175" y="257176"/>
            <a:ext cx="10734675" cy="639470"/>
          </a:xfrm>
        </p:spPr>
        <p:txBody>
          <a:bodyPr>
            <a:normAutofit/>
          </a:bodyPr>
          <a:lstStyle/>
          <a:p>
            <a:r>
              <a:rPr lang="en-US" sz="3200" dirty="0"/>
              <a:t>Withdrawing a Set of Items (Batch Withdrawal in Alma)</a:t>
            </a:r>
          </a:p>
        </p:txBody>
      </p:sp>
      <p:sp>
        <p:nvSpPr>
          <p:cNvPr id="3" name="Content Placeholder 2">
            <a:extLst>
              <a:ext uri="{FF2B5EF4-FFF2-40B4-BE49-F238E27FC236}">
                <a16:creationId xmlns:a16="http://schemas.microsoft.com/office/drawing/2014/main" id="{194A2B63-CE44-4BCD-AC2B-EC6DEC037884}"/>
              </a:ext>
            </a:extLst>
          </p:cNvPr>
          <p:cNvSpPr>
            <a:spLocks noGrp="1"/>
          </p:cNvSpPr>
          <p:nvPr>
            <p:ph idx="1"/>
          </p:nvPr>
        </p:nvSpPr>
        <p:spPr>
          <a:xfrm>
            <a:off x="1019175" y="1012054"/>
            <a:ext cx="10734675" cy="5588771"/>
          </a:xfrm>
        </p:spPr>
        <p:txBody>
          <a:bodyPr/>
          <a:lstStyle/>
          <a:p>
            <a:pPr marL="457200" indent="-457200">
              <a:buFont typeface="+mj-lt"/>
              <a:buAutoNum type="arabicPeriod"/>
            </a:pPr>
            <a:r>
              <a:rPr lang="en-US" dirty="0"/>
              <a:t>Open an excel spreadsheet or a basic text editor</a:t>
            </a:r>
          </a:p>
          <a:p>
            <a:pPr marL="987552" lvl="1" indent="-457200">
              <a:buFont typeface="+mj-lt"/>
              <a:buAutoNum type="alphaLcParenR"/>
            </a:pPr>
            <a:r>
              <a:rPr lang="en-US" i="0" dirty="0"/>
              <a:t>Type the word </a:t>
            </a:r>
            <a:r>
              <a:rPr lang="en-US" b="1" i="0" dirty="0"/>
              <a:t>Barcode</a:t>
            </a:r>
            <a:r>
              <a:rPr lang="en-US" i="0" dirty="0"/>
              <a:t> in the first row of the first column for Excel</a:t>
            </a:r>
          </a:p>
          <a:p>
            <a:pPr marL="987552" lvl="1" indent="-457200">
              <a:buFont typeface="+mj-lt"/>
              <a:buAutoNum type="alphaLcParenR"/>
            </a:pPr>
            <a:r>
              <a:rPr lang="en-US" i="0" dirty="0"/>
              <a:t>Type the word </a:t>
            </a:r>
            <a:r>
              <a:rPr lang="en-US" b="1" i="0" dirty="0"/>
              <a:t>Barcode</a:t>
            </a:r>
            <a:r>
              <a:rPr lang="en-US" i="0" dirty="0"/>
              <a:t> in the first line of a text editor</a:t>
            </a:r>
          </a:p>
          <a:p>
            <a:pPr marL="457200" indent="-457200">
              <a:buFont typeface="+mj-lt"/>
              <a:buAutoNum type="arabicPeriod"/>
            </a:pPr>
            <a:r>
              <a:rPr lang="en-US" dirty="0"/>
              <a:t>Scan in the barcodes</a:t>
            </a:r>
          </a:p>
          <a:p>
            <a:pPr marL="987552" lvl="1" indent="-457200">
              <a:buFont typeface="+mj-lt"/>
              <a:buAutoNum type="alphaLcParenR"/>
            </a:pPr>
            <a:r>
              <a:rPr lang="en-US" dirty="0"/>
              <a:t>Make sure each barcode is in a separate row or line</a:t>
            </a:r>
          </a:p>
          <a:p>
            <a:pPr marL="457200" indent="-457200">
              <a:buFont typeface="+mj-lt"/>
              <a:buAutoNum type="arabicPeriod"/>
            </a:pPr>
            <a:r>
              <a:rPr lang="en-US" dirty="0"/>
              <a:t>Go to </a:t>
            </a:r>
            <a:r>
              <a:rPr lang="en-US" b="1" i="1" dirty="0"/>
              <a:t>Admin&gt;Manage Jobs and Sets&gt;Manage Sets</a:t>
            </a:r>
          </a:p>
          <a:p>
            <a:pPr marL="457200" indent="-457200">
              <a:buFont typeface="+mj-lt"/>
              <a:buAutoNum type="arabicPeriod"/>
            </a:pPr>
            <a:r>
              <a:rPr lang="en-US" dirty="0"/>
              <a:t>Click on </a:t>
            </a:r>
            <a:r>
              <a:rPr lang="en-US" b="1" i="1" dirty="0"/>
              <a:t>Add Sets</a:t>
            </a:r>
          </a:p>
          <a:p>
            <a:pPr marL="987552" lvl="1" indent="-457200">
              <a:buFont typeface="+mj-lt"/>
              <a:buAutoNum type="alphaLcParenR"/>
            </a:pPr>
            <a:r>
              <a:rPr lang="en-US" i="0" dirty="0"/>
              <a:t>Choose </a:t>
            </a:r>
            <a:r>
              <a:rPr lang="en-US" b="1" i="0" dirty="0"/>
              <a:t>I</a:t>
            </a:r>
            <a:r>
              <a:rPr lang="en-US" b="1" dirty="0"/>
              <a:t>temized</a:t>
            </a:r>
          </a:p>
          <a:p>
            <a:pPr marL="457200" indent="-457200">
              <a:buFont typeface="+mj-lt"/>
              <a:buAutoNum type="arabicPeriod"/>
            </a:pPr>
            <a:r>
              <a:rPr lang="en-US" dirty="0"/>
              <a:t>Sets Details screen opens</a:t>
            </a:r>
          </a:p>
          <a:p>
            <a:pPr marL="987552" lvl="1" indent="-457200">
              <a:buFont typeface="+mj-lt"/>
              <a:buAutoNum type="alphaLcParenR"/>
            </a:pPr>
            <a:r>
              <a:rPr lang="en-US" i="0" dirty="0"/>
              <a:t>Set Name: [name the set]</a:t>
            </a:r>
          </a:p>
          <a:p>
            <a:pPr marL="987552" lvl="1" indent="-457200">
              <a:buFont typeface="+mj-lt"/>
              <a:buAutoNum type="alphaLcParenR"/>
            </a:pPr>
            <a:r>
              <a:rPr lang="en-US" i="0" dirty="0"/>
              <a:t>Set Content Type: Physical Items</a:t>
            </a:r>
          </a:p>
          <a:p>
            <a:pPr marL="987552" lvl="1" indent="-457200">
              <a:buFont typeface="+mj-lt"/>
              <a:buAutoNum type="alphaLcParenR"/>
            </a:pPr>
            <a:r>
              <a:rPr lang="en-US" i="0" dirty="0"/>
              <a:t>Private: No</a:t>
            </a:r>
          </a:p>
          <a:p>
            <a:pPr marL="987552" lvl="1" indent="-457200">
              <a:buFont typeface="+mj-lt"/>
              <a:buAutoNum type="alphaLcParenR"/>
            </a:pPr>
            <a:r>
              <a:rPr lang="en-US" i="0" dirty="0"/>
              <a:t>Upload the excel or text file</a:t>
            </a:r>
          </a:p>
          <a:p>
            <a:pPr marL="987552" lvl="1" indent="-457200">
              <a:buFont typeface="+mj-lt"/>
              <a:buAutoNum type="alphaLcParenR"/>
            </a:pPr>
            <a:r>
              <a:rPr lang="en-US" i="0" dirty="0"/>
              <a:t>Click </a:t>
            </a:r>
            <a:r>
              <a:rPr lang="en-US" b="1" dirty="0"/>
              <a:t>Save</a:t>
            </a:r>
          </a:p>
          <a:p>
            <a:pPr marL="987552" lvl="1" indent="-457200">
              <a:buFont typeface="+mj-lt"/>
              <a:buAutoNum type="alphaLcParenR"/>
            </a:pPr>
            <a:endParaRPr lang="en-US" dirty="0"/>
          </a:p>
        </p:txBody>
      </p:sp>
      <p:pic>
        <p:nvPicPr>
          <p:cNvPr id="4" name="Picture 3">
            <a:extLst>
              <a:ext uri="{FF2B5EF4-FFF2-40B4-BE49-F238E27FC236}">
                <a16:creationId xmlns:a16="http://schemas.microsoft.com/office/drawing/2014/main" id="{3BC96C67-7F99-4840-AF96-2E5087E1789B}"/>
              </a:ext>
            </a:extLst>
          </p:cNvPr>
          <p:cNvPicPr>
            <a:picLocks noChangeAspect="1"/>
          </p:cNvPicPr>
          <p:nvPr/>
        </p:nvPicPr>
        <p:blipFill>
          <a:blip r:embed="rId2"/>
          <a:stretch>
            <a:fillRect/>
          </a:stretch>
        </p:blipFill>
        <p:spPr>
          <a:xfrm>
            <a:off x="6096000" y="3544409"/>
            <a:ext cx="1546994" cy="11507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9331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C01FE-1CAC-42A4-B139-6D6F3E5C204D}"/>
              </a:ext>
            </a:extLst>
          </p:cNvPr>
          <p:cNvSpPr>
            <a:spLocks noGrp="1"/>
          </p:cNvSpPr>
          <p:nvPr>
            <p:ph type="title"/>
          </p:nvPr>
        </p:nvSpPr>
        <p:spPr>
          <a:xfrm>
            <a:off x="1019175" y="257176"/>
            <a:ext cx="10734675" cy="621714"/>
          </a:xfrm>
        </p:spPr>
        <p:txBody>
          <a:bodyPr>
            <a:normAutofit/>
          </a:bodyPr>
          <a:lstStyle/>
          <a:p>
            <a:r>
              <a:rPr lang="en-US" sz="3200" dirty="0"/>
              <a:t>Withdrawing a Set of Items (Batch Withdrawal in Alma)</a:t>
            </a:r>
          </a:p>
        </p:txBody>
      </p:sp>
      <p:pic>
        <p:nvPicPr>
          <p:cNvPr id="4" name="Content Placeholder 3">
            <a:extLst>
              <a:ext uri="{FF2B5EF4-FFF2-40B4-BE49-F238E27FC236}">
                <a16:creationId xmlns:a16="http://schemas.microsoft.com/office/drawing/2014/main" id="{3EFB9788-6851-4261-A7AF-72B0E318C2A9}"/>
              </a:ext>
            </a:extLst>
          </p:cNvPr>
          <p:cNvPicPr>
            <a:picLocks noGrp="1" noChangeAspect="1"/>
          </p:cNvPicPr>
          <p:nvPr>
            <p:ph idx="1"/>
          </p:nvPr>
        </p:nvPicPr>
        <p:blipFill>
          <a:blip r:embed="rId2"/>
          <a:stretch>
            <a:fillRect/>
          </a:stretch>
        </p:blipFill>
        <p:spPr>
          <a:xfrm>
            <a:off x="1165340" y="1305018"/>
            <a:ext cx="9861319" cy="47300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251421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C01FE-1CAC-42A4-B139-6D6F3E5C204D}"/>
              </a:ext>
            </a:extLst>
          </p:cNvPr>
          <p:cNvSpPr>
            <a:spLocks noGrp="1"/>
          </p:cNvSpPr>
          <p:nvPr>
            <p:ph type="title"/>
          </p:nvPr>
        </p:nvSpPr>
        <p:spPr>
          <a:xfrm>
            <a:off x="1019175" y="257175"/>
            <a:ext cx="10734675" cy="612837"/>
          </a:xfrm>
        </p:spPr>
        <p:txBody>
          <a:bodyPr>
            <a:normAutofit/>
          </a:bodyPr>
          <a:lstStyle/>
          <a:p>
            <a:r>
              <a:rPr lang="en-US" sz="3200" dirty="0"/>
              <a:t>Withdrawing a Set of Items (Batch Withdrawal in Alma)</a:t>
            </a:r>
          </a:p>
        </p:txBody>
      </p:sp>
      <p:sp>
        <p:nvSpPr>
          <p:cNvPr id="3" name="Content Placeholder 2">
            <a:extLst>
              <a:ext uri="{FF2B5EF4-FFF2-40B4-BE49-F238E27FC236}">
                <a16:creationId xmlns:a16="http://schemas.microsoft.com/office/drawing/2014/main" id="{194A2B63-CE44-4BCD-AC2B-EC6DEC037884}"/>
              </a:ext>
            </a:extLst>
          </p:cNvPr>
          <p:cNvSpPr>
            <a:spLocks noGrp="1"/>
          </p:cNvSpPr>
          <p:nvPr>
            <p:ph idx="1"/>
          </p:nvPr>
        </p:nvSpPr>
        <p:spPr>
          <a:xfrm>
            <a:off x="1019175" y="1056443"/>
            <a:ext cx="10734675" cy="5544382"/>
          </a:xfrm>
        </p:spPr>
        <p:txBody>
          <a:bodyPr/>
          <a:lstStyle/>
          <a:p>
            <a:pPr marL="457200" indent="-457200">
              <a:buFont typeface="+mj-lt"/>
              <a:buAutoNum type="arabicPeriod" startAt="6"/>
            </a:pPr>
            <a:r>
              <a:rPr lang="en-US" dirty="0"/>
              <a:t>An Alma job will run to create a set</a:t>
            </a:r>
          </a:p>
          <a:p>
            <a:pPr marL="987552" lvl="1" indent="-457200">
              <a:buFont typeface="+mj-lt"/>
              <a:buAutoNum type="alphaLcPeriod"/>
            </a:pPr>
            <a:r>
              <a:rPr lang="en-US" i="0" dirty="0"/>
              <a:t>If your campus is not using publishing profiles you can create a title set from the physical item set to be used to remove holdings from OCLC </a:t>
            </a:r>
            <a:r>
              <a:rPr lang="en-US" i="0" dirty="0" err="1"/>
              <a:t>Connexion</a:t>
            </a:r>
            <a:r>
              <a:rPr lang="en-US" i="0" dirty="0"/>
              <a:t>:</a:t>
            </a:r>
          </a:p>
          <a:p>
            <a:pPr marL="1444752" lvl="2" indent="-457200">
              <a:buFont typeface="+mj-lt"/>
              <a:buAutoNum type="romanLcPeriod"/>
            </a:pPr>
            <a:r>
              <a:rPr lang="en-US" dirty="0"/>
              <a:t>From the ellipses of the set click Create titles set</a:t>
            </a:r>
          </a:p>
          <a:p>
            <a:pPr marL="1444752" lvl="2" indent="-457200">
              <a:buFont typeface="+mj-lt"/>
              <a:buAutoNum type="romanLcPeriod"/>
            </a:pPr>
            <a:r>
              <a:rPr lang="en-US" dirty="0"/>
              <a:t>Rename the set</a:t>
            </a:r>
          </a:p>
          <a:p>
            <a:pPr marL="1444752" lvl="2" indent="-457200">
              <a:buFont typeface="+mj-lt"/>
              <a:buAutoNum type="romanLcPeriod"/>
            </a:pPr>
            <a:r>
              <a:rPr lang="en-US" dirty="0"/>
              <a:t>Click </a:t>
            </a:r>
            <a:r>
              <a:rPr lang="en-US" b="1" i="1" dirty="0"/>
              <a:t>Submit</a:t>
            </a:r>
          </a:p>
          <a:p>
            <a:pPr marL="1444752" lvl="2" indent="-457200">
              <a:buFont typeface="+mj-lt"/>
              <a:buAutoNum type="romanLcPeriod"/>
            </a:pPr>
            <a:r>
              <a:rPr lang="en-US" dirty="0"/>
              <a:t>Click </a:t>
            </a:r>
            <a:r>
              <a:rPr lang="en-US" b="1" i="1" dirty="0"/>
              <a:t>Confirm</a:t>
            </a:r>
          </a:p>
          <a:p>
            <a:pPr marL="1901952" lvl="3" indent="-457200">
              <a:buFont typeface="+mj-lt"/>
              <a:buAutoNum type="arabicParenR"/>
            </a:pPr>
            <a:r>
              <a:rPr lang="en-US" dirty="0"/>
              <a:t>A job runs to create the set</a:t>
            </a:r>
          </a:p>
        </p:txBody>
      </p:sp>
      <p:pic>
        <p:nvPicPr>
          <p:cNvPr id="6" name="Picture 5">
            <a:extLst>
              <a:ext uri="{FF2B5EF4-FFF2-40B4-BE49-F238E27FC236}">
                <a16:creationId xmlns:a16="http://schemas.microsoft.com/office/drawing/2014/main" id="{C66C14FA-EB94-4EE1-B09E-58106F33D664}"/>
              </a:ext>
            </a:extLst>
          </p:cNvPr>
          <p:cNvPicPr>
            <a:picLocks noChangeAspect="1"/>
          </p:cNvPicPr>
          <p:nvPr/>
        </p:nvPicPr>
        <p:blipFill>
          <a:blip r:embed="rId2"/>
          <a:stretch>
            <a:fillRect/>
          </a:stretch>
        </p:blipFill>
        <p:spPr>
          <a:xfrm>
            <a:off x="8806463" y="2524064"/>
            <a:ext cx="1325084" cy="18098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6EA9984B-2215-4A04-90B7-F54FA264F534}"/>
              </a:ext>
            </a:extLst>
          </p:cNvPr>
          <p:cNvPicPr>
            <a:picLocks noChangeAspect="1"/>
          </p:cNvPicPr>
          <p:nvPr/>
        </p:nvPicPr>
        <p:blipFill>
          <a:blip r:embed="rId3"/>
          <a:stretch>
            <a:fillRect/>
          </a:stretch>
        </p:blipFill>
        <p:spPr>
          <a:xfrm>
            <a:off x="1623642" y="4152546"/>
            <a:ext cx="6578354" cy="23683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93303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C01FE-1CAC-42A4-B139-6D6F3E5C204D}"/>
              </a:ext>
            </a:extLst>
          </p:cNvPr>
          <p:cNvSpPr>
            <a:spLocks noGrp="1"/>
          </p:cNvSpPr>
          <p:nvPr>
            <p:ph type="title"/>
          </p:nvPr>
        </p:nvSpPr>
        <p:spPr>
          <a:xfrm>
            <a:off x="1019175" y="257175"/>
            <a:ext cx="10734675" cy="612837"/>
          </a:xfrm>
        </p:spPr>
        <p:txBody>
          <a:bodyPr>
            <a:normAutofit/>
          </a:bodyPr>
          <a:lstStyle/>
          <a:p>
            <a:r>
              <a:rPr lang="en-US" sz="3200" dirty="0"/>
              <a:t>Withdrawing a Set of Items (Batch Withdrawal in Alma)</a:t>
            </a:r>
          </a:p>
        </p:txBody>
      </p:sp>
      <p:sp>
        <p:nvSpPr>
          <p:cNvPr id="3" name="Content Placeholder 2">
            <a:extLst>
              <a:ext uri="{FF2B5EF4-FFF2-40B4-BE49-F238E27FC236}">
                <a16:creationId xmlns:a16="http://schemas.microsoft.com/office/drawing/2014/main" id="{194A2B63-CE44-4BCD-AC2B-EC6DEC037884}"/>
              </a:ext>
            </a:extLst>
          </p:cNvPr>
          <p:cNvSpPr>
            <a:spLocks noGrp="1"/>
          </p:cNvSpPr>
          <p:nvPr>
            <p:ph idx="1"/>
          </p:nvPr>
        </p:nvSpPr>
        <p:spPr>
          <a:xfrm>
            <a:off x="1019175" y="1038687"/>
            <a:ext cx="10734675" cy="5562138"/>
          </a:xfrm>
        </p:spPr>
        <p:txBody>
          <a:bodyPr/>
          <a:lstStyle/>
          <a:p>
            <a:pPr marL="0" indent="0">
              <a:buNone/>
            </a:pPr>
            <a:r>
              <a:rPr lang="en-US" dirty="0"/>
              <a:t>For campuses that need to distinguish between withdrawals and deletions</a:t>
            </a:r>
          </a:p>
          <a:p>
            <a:pPr marL="457200" indent="-457200">
              <a:buFont typeface="+mj-lt"/>
              <a:buAutoNum type="arabicPeriod"/>
            </a:pPr>
            <a:r>
              <a:rPr lang="en-US" dirty="0"/>
              <a:t>Go to </a:t>
            </a:r>
            <a:r>
              <a:rPr lang="en-US" b="1" i="1" dirty="0"/>
              <a:t>Admin&gt;Manage Jobs and Sets&gt;Run a Job</a:t>
            </a:r>
          </a:p>
          <a:p>
            <a:pPr marL="457200" indent="-457200">
              <a:buFont typeface="+mj-lt"/>
              <a:buAutoNum type="arabicPeriod"/>
            </a:pPr>
            <a:r>
              <a:rPr lang="en-US" dirty="0"/>
              <a:t>Select the </a:t>
            </a:r>
            <a:r>
              <a:rPr lang="en-US" b="1" dirty="0"/>
              <a:t>Change physical items </a:t>
            </a:r>
            <a:r>
              <a:rPr lang="en-US" dirty="0"/>
              <a:t>job</a:t>
            </a:r>
            <a:endParaRPr lang="en-US" b="1" dirty="0"/>
          </a:p>
          <a:p>
            <a:pPr marL="457200" indent="-457200">
              <a:buFont typeface="+mj-lt"/>
              <a:buAutoNum type="arabicPeriod"/>
            </a:pPr>
            <a:r>
              <a:rPr lang="en-US" dirty="0"/>
              <a:t>Click </a:t>
            </a:r>
            <a:r>
              <a:rPr lang="en-US" b="1" i="1" dirty="0"/>
              <a:t>Next</a:t>
            </a:r>
          </a:p>
          <a:p>
            <a:pPr marL="457200" indent="-457200">
              <a:buFont typeface="+mj-lt"/>
              <a:buAutoNum type="arabicPeriod"/>
            </a:pPr>
            <a:endParaRPr lang="en-US" b="1" i="1" dirty="0"/>
          </a:p>
          <a:p>
            <a:pPr marL="457200" indent="-457200">
              <a:buFont typeface="+mj-lt"/>
              <a:buAutoNum type="arabicPeriod"/>
            </a:pPr>
            <a:endParaRPr lang="en-US" b="1" i="1" dirty="0"/>
          </a:p>
          <a:p>
            <a:pPr marL="457200" indent="-457200">
              <a:buFont typeface="+mj-lt"/>
              <a:buAutoNum type="arabicPeriod"/>
            </a:pPr>
            <a:endParaRPr lang="en-US" b="1" i="1" dirty="0"/>
          </a:p>
          <a:p>
            <a:pPr marL="457200" indent="-457200">
              <a:buFont typeface="+mj-lt"/>
              <a:buAutoNum type="arabicPeriod"/>
            </a:pPr>
            <a:endParaRPr lang="en-US" b="1" i="1" dirty="0"/>
          </a:p>
          <a:p>
            <a:pPr marL="457200" indent="-457200">
              <a:buFont typeface="+mj-lt"/>
              <a:buAutoNum type="arabicPeriod"/>
            </a:pPr>
            <a:r>
              <a:rPr lang="en-US" dirty="0"/>
              <a:t>Select the set</a:t>
            </a:r>
          </a:p>
          <a:p>
            <a:pPr marL="457200" indent="-457200">
              <a:buFont typeface="+mj-lt"/>
              <a:buAutoNum type="arabicPeriod"/>
            </a:pPr>
            <a:r>
              <a:rPr lang="en-US" dirty="0"/>
              <a:t>Click </a:t>
            </a:r>
            <a:r>
              <a:rPr lang="en-US" b="1" i="1" dirty="0"/>
              <a:t>Next </a:t>
            </a:r>
          </a:p>
          <a:p>
            <a:pPr marL="0" indent="0">
              <a:buNone/>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p:txBody>
      </p:sp>
      <p:pic>
        <p:nvPicPr>
          <p:cNvPr id="4" name="Picture 3">
            <a:extLst>
              <a:ext uri="{FF2B5EF4-FFF2-40B4-BE49-F238E27FC236}">
                <a16:creationId xmlns:a16="http://schemas.microsoft.com/office/drawing/2014/main" id="{B7D874EA-EBCF-47D8-BF96-49AE7757D7A0}"/>
              </a:ext>
            </a:extLst>
          </p:cNvPr>
          <p:cNvPicPr>
            <a:picLocks noChangeAspect="1"/>
          </p:cNvPicPr>
          <p:nvPr/>
        </p:nvPicPr>
        <p:blipFill>
          <a:blip r:embed="rId2"/>
          <a:stretch>
            <a:fillRect/>
          </a:stretch>
        </p:blipFill>
        <p:spPr>
          <a:xfrm>
            <a:off x="8474359" y="1638326"/>
            <a:ext cx="1685808" cy="26470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00DD2386-86D9-40E0-AB04-7FD8C2E51C4F}"/>
              </a:ext>
            </a:extLst>
          </p:cNvPr>
          <p:cNvPicPr>
            <a:picLocks noChangeAspect="1"/>
          </p:cNvPicPr>
          <p:nvPr/>
        </p:nvPicPr>
        <p:blipFill>
          <a:blip r:embed="rId3"/>
          <a:stretch>
            <a:fillRect/>
          </a:stretch>
        </p:blipFill>
        <p:spPr>
          <a:xfrm>
            <a:off x="1187851" y="2952033"/>
            <a:ext cx="6941880" cy="13333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54647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C01FE-1CAC-42A4-B139-6D6F3E5C204D}"/>
              </a:ext>
            </a:extLst>
          </p:cNvPr>
          <p:cNvSpPr>
            <a:spLocks noGrp="1"/>
          </p:cNvSpPr>
          <p:nvPr>
            <p:ph type="title"/>
          </p:nvPr>
        </p:nvSpPr>
        <p:spPr>
          <a:xfrm>
            <a:off x="1019175" y="257175"/>
            <a:ext cx="10734675" cy="733425"/>
          </a:xfrm>
        </p:spPr>
        <p:txBody>
          <a:bodyPr>
            <a:normAutofit fontScale="90000"/>
          </a:bodyPr>
          <a:lstStyle/>
          <a:p>
            <a:r>
              <a:rPr lang="en-US" sz="3200" dirty="0"/>
              <a:t>MSP-50: Policy for Deleting/Withdrawing/Suppressing in the IZ</a:t>
            </a:r>
          </a:p>
        </p:txBody>
      </p:sp>
      <p:sp>
        <p:nvSpPr>
          <p:cNvPr id="3" name="Content Placeholder 2">
            <a:extLst>
              <a:ext uri="{FF2B5EF4-FFF2-40B4-BE49-F238E27FC236}">
                <a16:creationId xmlns:a16="http://schemas.microsoft.com/office/drawing/2014/main" id="{194A2B63-CE44-4BCD-AC2B-EC6DEC037884}"/>
              </a:ext>
            </a:extLst>
          </p:cNvPr>
          <p:cNvSpPr>
            <a:spLocks noGrp="1"/>
          </p:cNvSpPr>
          <p:nvPr>
            <p:ph idx="1"/>
          </p:nvPr>
        </p:nvSpPr>
        <p:spPr>
          <a:xfrm>
            <a:off x="1019175" y="1133475"/>
            <a:ext cx="10734675" cy="5467350"/>
          </a:xfrm>
        </p:spPr>
        <p:txBody>
          <a:bodyPr/>
          <a:lstStyle/>
          <a:p>
            <a:pPr marL="0" indent="0">
              <a:buNone/>
            </a:pPr>
            <a:r>
              <a:rPr lang="en-US" dirty="0">
                <a:hlinkClick r:id="rId2">
                  <a:extLst>
                    <a:ext uri="{A12FA001-AC4F-418D-AE19-62706E023703}">
                      <ahyp:hlinkClr xmlns:ahyp="http://schemas.microsoft.com/office/drawing/2018/hyperlinkcolor" xmlns="" val="tx"/>
                    </a:ext>
                  </a:extLst>
                </a:hlinkClick>
              </a:rPr>
              <a:t>MSP-50: </a:t>
            </a:r>
            <a:r>
              <a:rPr lang="en-US" dirty="0"/>
              <a:t>Policy for Deleting/Withdrawing/Suppressing material in the Institutional Zone</a:t>
            </a:r>
          </a:p>
          <a:p>
            <a:pPr marL="0" indent="0">
              <a:buNone/>
            </a:pPr>
            <a:r>
              <a:rPr lang="en-US" dirty="0"/>
              <a:t>Policy Justification: </a:t>
            </a:r>
            <a:r>
              <a:rPr lang="en-US" dirty="0">
                <a:hlinkClick r:id="rId3">
                  <a:extLst>
                    <a:ext uri="{A12FA001-AC4F-418D-AE19-62706E023703}">
                      <ahyp:hlinkClr xmlns:ahyp="http://schemas.microsoft.com/office/drawing/2018/hyperlinkcolor" xmlns="" val="tx"/>
                    </a:ext>
                  </a:extLst>
                </a:hlinkClick>
              </a:rPr>
              <a:t>MSP-27</a:t>
            </a:r>
            <a:r>
              <a:rPr lang="en-US" dirty="0"/>
              <a:t> from the SMSP states that bare NZ records should not be deleted from the NZ. A standard policy as to how withdrawals in the IZ are handled is necessary to produce more accurate analytics reports, as well as improve searching and retrieval of records in Alma</a:t>
            </a:r>
          </a:p>
          <a:p>
            <a:pPr marL="0" indent="0">
              <a:buNone/>
            </a:pPr>
            <a:endParaRPr lang="en-US" dirty="0"/>
          </a:p>
          <a:p>
            <a:r>
              <a:rPr lang="en-US" dirty="0"/>
              <a:t>MSP-50 is based upon Cal State’s </a:t>
            </a:r>
            <a:r>
              <a:rPr lang="en-US" dirty="0">
                <a:hlinkClick r:id="rId4">
                  <a:extLst>
                    <a:ext uri="{A12FA001-AC4F-418D-AE19-62706E023703}">
                      <ahyp:hlinkClr xmlns:ahyp="http://schemas.microsoft.com/office/drawing/2018/hyperlinkcolor" xmlns="" val="tx"/>
                    </a:ext>
                  </a:extLst>
                </a:hlinkClick>
              </a:rPr>
              <a:t>Withdrawals (Operational Policy)</a:t>
            </a:r>
            <a:endParaRPr lang="en-US" dirty="0"/>
          </a:p>
          <a:p>
            <a:r>
              <a:rPr lang="en-US" dirty="0"/>
              <a:t>MSP-50 was reviewed and approved by the SLC LSP Advisory Board on July 1, 2019</a:t>
            </a:r>
          </a:p>
        </p:txBody>
      </p:sp>
    </p:spTree>
    <p:extLst>
      <p:ext uri="{BB962C8B-B14F-4D97-AF65-F5344CB8AC3E}">
        <p14:creationId xmlns:p14="http://schemas.microsoft.com/office/powerpoint/2010/main" val="14220520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C01FE-1CAC-42A4-B139-6D6F3E5C204D}"/>
              </a:ext>
            </a:extLst>
          </p:cNvPr>
          <p:cNvSpPr>
            <a:spLocks noGrp="1"/>
          </p:cNvSpPr>
          <p:nvPr>
            <p:ph type="title"/>
          </p:nvPr>
        </p:nvSpPr>
        <p:spPr>
          <a:xfrm>
            <a:off x="1019175" y="257175"/>
            <a:ext cx="10734675" cy="595081"/>
          </a:xfrm>
        </p:spPr>
        <p:txBody>
          <a:bodyPr>
            <a:normAutofit/>
          </a:bodyPr>
          <a:lstStyle/>
          <a:p>
            <a:r>
              <a:rPr lang="en-US" sz="3200" dirty="0"/>
              <a:t>Withdrawing a Set of Items (Batch Withdrawal in Alma)</a:t>
            </a:r>
          </a:p>
        </p:txBody>
      </p:sp>
      <p:pic>
        <p:nvPicPr>
          <p:cNvPr id="4" name="Content Placeholder 3">
            <a:extLst>
              <a:ext uri="{FF2B5EF4-FFF2-40B4-BE49-F238E27FC236}">
                <a16:creationId xmlns:a16="http://schemas.microsoft.com/office/drawing/2014/main" id="{13FCD5C1-1D0C-4AD5-AF79-BF47610C4B8C}"/>
              </a:ext>
            </a:extLst>
          </p:cNvPr>
          <p:cNvPicPr>
            <a:picLocks noGrp="1" noChangeAspect="1"/>
          </p:cNvPicPr>
          <p:nvPr>
            <p:ph idx="1"/>
          </p:nvPr>
        </p:nvPicPr>
        <p:blipFill>
          <a:blip r:embed="rId2"/>
          <a:stretch>
            <a:fillRect/>
          </a:stretch>
        </p:blipFill>
        <p:spPr>
          <a:xfrm>
            <a:off x="1359629" y="1466757"/>
            <a:ext cx="10065748" cy="38153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692389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C01FE-1CAC-42A4-B139-6D6F3E5C204D}"/>
              </a:ext>
            </a:extLst>
          </p:cNvPr>
          <p:cNvSpPr>
            <a:spLocks noGrp="1"/>
          </p:cNvSpPr>
          <p:nvPr>
            <p:ph type="title"/>
          </p:nvPr>
        </p:nvSpPr>
        <p:spPr>
          <a:xfrm>
            <a:off x="1019175" y="257176"/>
            <a:ext cx="10734675" cy="630592"/>
          </a:xfrm>
        </p:spPr>
        <p:txBody>
          <a:bodyPr>
            <a:normAutofit/>
          </a:bodyPr>
          <a:lstStyle/>
          <a:p>
            <a:r>
              <a:rPr lang="en-US" sz="3200" dirty="0"/>
              <a:t>Withdrawing a Set of Items (Batch Withdrawal in Alma)</a:t>
            </a:r>
          </a:p>
        </p:txBody>
      </p:sp>
      <p:sp>
        <p:nvSpPr>
          <p:cNvPr id="3" name="Content Placeholder 2">
            <a:extLst>
              <a:ext uri="{FF2B5EF4-FFF2-40B4-BE49-F238E27FC236}">
                <a16:creationId xmlns:a16="http://schemas.microsoft.com/office/drawing/2014/main" id="{194A2B63-CE44-4BCD-AC2B-EC6DEC037884}"/>
              </a:ext>
            </a:extLst>
          </p:cNvPr>
          <p:cNvSpPr>
            <a:spLocks noGrp="1"/>
          </p:cNvSpPr>
          <p:nvPr>
            <p:ph idx="1"/>
          </p:nvPr>
        </p:nvSpPr>
        <p:spPr>
          <a:xfrm>
            <a:off x="1019175" y="994299"/>
            <a:ext cx="10521796" cy="5606526"/>
          </a:xfrm>
        </p:spPr>
        <p:txBody>
          <a:bodyPr/>
          <a:lstStyle/>
          <a:p>
            <a:pPr marL="457200" indent="-457200">
              <a:buFont typeface="+mj-lt"/>
              <a:buAutoNum type="arabicPeriod" startAt="6"/>
            </a:pPr>
            <a:r>
              <a:rPr lang="en-US" dirty="0"/>
              <a:t>Click in the check box next to Statistics note 1</a:t>
            </a:r>
          </a:p>
          <a:p>
            <a:pPr marL="987552" lvl="1" indent="-457200">
              <a:buFont typeface="+mj-lt"/>
              <a:buAutoNum type="alphaLcParenR"/>
            </a:pPr>
            <a:r>
              <a:rPr lang="en-US" i="0" dirty="0"/>
              <a:t>Type in </a:t>
            </a:r>
            <a:r>
              <a:rPr lang="en-US" i="0" dirty="0" err="1"/>
              <a:t>wdn</a:t>
            </a:r>
            <a:endParaRPr lang="en-US" i="0" dirty="0"/>
          </a:p>
          <a:p>
            <a:pPr marL="987552" lvl="1" indent="-457200">
              <a:buFont typeface="+mj-lt"/>
              <a:buAutoNum type="alphaLcParenR"/>
            </a:pPr>
            <a:r>
              <a:rPr lang="en-US" i="0" dirty="0"/>
              <a:t>If you are using Statistics note 2 check the box next to that and type in the reason the item is being withdrawn</a:t>
            </a:r>
          </a:p>
          <a:p>
            <a:pPr marL="457200" indent="-457200">
              <a:buFont typeface="+mj-lt"/>
              <a:buAutoNum type="arabicPeriod" startAt="6"/>
            </a:pPr>
            <a:r>
              <a:rPr lang="en-US" dirty="0"/>
              <a:t>Click </a:t>
            </a:r>
            <a:r>
              <a:rPr lang="en-US" b="1" i="1" dirty="0"/>
              <a:t>Next</a:t>
            </a:r>
          </a:p>
        </p:txBody>
      </p:sp>
      <p:pic>
        <p:nvPicPr>
          <p:cNvPr id="4" name="Picture 3">
            <a:extLst>
              <a:ext uri="{FF2B5EF4-FFF2-40B4-BE49-F238E27FC236}">
                <a16:creationId xmlns:a16="http://schemas.microsoft.com/office/drawing/2014/main" id="{1F44D82D-D167-4441-B949-6A98ED26DB5E}"/>
              </a:ext>
            </a:extLst>
          </p:cNvPr>
          <p:cNvPicPr>
            <a:picLocks noChangeAspect="1"/>
          </p:cNvPicPr>
          <p:nvPr/>
        </p:nvPicPr>
        <p:blipFill>
          <a:blip r:embed="rId2"/>
          <a:stretch>
            <a:fillRect/>
          </a:stretch>
        </p:blipFill>
        <p:spPr>
          <a:xfrm>
            <a:off x="1577746" y="3130785"/>
            <a:ext cx="9617532" cy="24805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320758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C01FE-1CAC-42A4-B139-6D6F3E5C204D}"/>
              </a:ext>
            </a:extLst>
          </p:cNvPr>
          <p:cNvSpPr>
            <a:spLocks noGrp="1"/>
          </p:cNvSpPr>
          <p:nvPr>
            <p:ph type="title"/>
          </p:nvPr>
        </p:nvSpPr>
        <p:spPr>
          <a:xfrm>
            <a:off x="1019175" y="257176"/>
            <a:ext cx="10734675" cy="639470"/>
          </a:xfrm>
        </p:spPr>
        <p:txBody>
          <a:bodyPr>
            <a:normAutofit/>
          </a:bodyPr>
          <a:lstStyle/>
          <a:p>
            <a:r>
              <a:rPr lang="en-US" sz="3200" dirty="0"/>
              <a:t>Withdrawing a Set of Items (Batch Withdrawal in Alma)</a:t>
            </a:r>
          </a:p>
        </p:txBody>
      </p:sp>
      <p:sp>
        <p:nvSpPr>
          <p:cNvPr id="3" name="Content Placeholder 2">
            <a:extLst>
              <a:ext uri="{FF2B5EF4-FFF2-40B4-BE49-F238E27FC236}">
                <a16:creationId xmlns:a16="http://schemas.microsoft.com/office/drawing/2014/main" id="{194A2B63-CE44-4BCD-AC2B-EC6DEC037884}"/>
              </a:ext>
            </a:extLst>
          </p:cNvPr>
          <p:cNvSpPr>
            <a:spLocks noGrp="1"/>
          </p:cNvSpPr>
          <p:nvPr>
            <p:ph idx="1"/>
          </p:nvPr>
        </p:nvSpPr>
        <p:spPr>
          <a:xfrm>
            <a:off x="1019175" y="1065320"/>
            <a:ext cx="10734675" cy="5535505"/>
          </a:xfrm>
        </p:spPr>
        <p:txBody>
          <a:bodyPr/>
          <a:lstStyle/>
          <a:p>
            <a:pPr marL="457200" indent="-457200">
              <a:buFont typeface="+mj-lt"/>
              <a:buAutoNum type="arabicPeriod" startAt="8"/>
            </a:pPr>
            <a:r>
              <a:rPr lang="en-US" dirty="0"/>
              <a:t>Click </a:t>
            </a:r>
            <a:r>
              <a:rPr lang="en-US" b="1" i="1" dirty="0"/>
              <a:t>Submit</a:t>
            </a:r>
          </a:p>
          <a:p>
            <a:pPr marL="457200" indent="-457200">
              <a:buFont typeface="+mj-lt"/>
              <a:buAutoNum type="arabicPeriod" startAt="8"/>
            </a:pPr>
            <a:endParaRPr lang="en-US" dirty="0"/>
          </a:p>
          <a:p>
            <a:pPr marL="457200" indent="-457200">
              <a:buFont typeface="+mj-lt"/>
              <a:buAutoNum type="arabicPeriod" startAt="8"/>
            </a:pPr>
            <a:endParaRPr lang="en-US" dirty="0"/>
          </a:p>
          <a:p>
            <a:pPr marL="0" indent="0">
              <a:buNone/>
            </a:pPr>
            <a:endParaRPr lang="en-US" dirty="0"/>
          </a:p>
          <a:p>
            <a:pPr marL="0" indent="0">
              <a:buNone/>
            </a:pPr>
            <a:endParaRPr lang="en-US" dirty="0"/>
          </a:p>
          <a:p>
            <a:pPr marL="0" indent="0">
              <a:buNone/>
            </a:pPr>
            <a:endParaRPr lang="en-US" dirty="0"/>
          </a:p>
          <a:p>
            <a:pPr marL="457200" indent="-457200">
              <a:buFont typeface="+mj-lt"/>
              <a:buAutoNum type="arabicPeriod" startAt="9"/>
            </a:pPr>
            <a:r>
              <a:rPr lang="en-US" dirty="0"/>
              <a:t>Click </a:t>
            </a:r>
            <a:r>
              <a:rPr lang="en-US" b="1" i="1" dirty="0"/>
              <a:t>Confirm</a:t>
            </a:r>
            <a:r>
              <a:rPr lang="en-US" dirty="0"/>
              <a:t> when the Confirmation Message pops-up</a:t>
            </a:r>
          </a:p>
          <a:p>
            <a:pPr marL="0" indent="0">
              <a:buNone/>
            </a:pPr>
            <a:endParaRPr lang="en-US" dirty="0"/>
          </a:p>
        </p:txBody>
      </p:sp>
      <p:pic>
        <p:nvPicPr>
          <p:cNvPr id="4" name="Picture 3">
            <a:extLst>
              <a:ext uri="{FF2B5EF4-FFF2-40B4-BE49-F238E27FC236}">
                <a16:creationId xmlns:a16="http://schemas.microsoft.com/office/drawing/2014/main" id="{9E98AD12-C7AB-4E91-88F4-E56795279384}"/>
              </a:ext>
            </a:extLst>
          </p:cNvPr>
          <p:cNvPicPr>
            <a:picLocks noChangeAspect="1"/>
          </p:cNvPicPr>
          <p:nvPr/>
        </p:nvPicPr>
        <p:blipFill>
          <a:blip r:embed="rId2"/>
          <a:stretch>
            <a:fillRect/>
          </a:stretch>
        </p:blipFill>
        <p:spPr>
          <a:xfrm>
            <a:off x="2568490" y="1591804"/>
            <a:ext cx="7055019" cy="18371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87E8AAC1-8D5F-42FD-B666-994F8E35257D}"/>
              </a:ext>
            </a:extLst>
          </p:cNvPr>
          <p:cNvPicPr>
            <a:picLocks noChangeAspect="1"/>
          </p:cNvPicPr>
          <p:nvPr/>
        </p:nvPicPr>
        <p:blipFill>
          <a:blip r:embed="rId3"/>
          <a:stretch>
            <a:fillRect/>
          </a:stretch>
        </p:blipFill>
        <p:spPr>
          <a:xfrm>
            <a:off x="2568490" y="4366350"/>
            <a:ext cx="7205171" cy="17996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829892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C01FE-1CAC-42A4-B139-6D6F3E5C204D}"/>
              </a:ext>
            </a:extLst>
          </p:cNvPr>
          <p:cNvSpPr>
            <a:spLocks noGrp="1"/>
          </p:cNvSpPr>
          <p:nvPr>
            <p:ph type="title"/>
          </p:nvPr>
        </p:nvSpPr>
        <p:spPr>
          <a:xfrm>
            <a:off x="1019175" y="257176"/>
            <a:ext cx="10734675" cy="577326"/>
          </a:xfrm>
        </p:spPr>
        <p:txBody>
          <a:bodyPr>
            <a:normAutofit/>
          </a:bodyPr>
          <a:lstStyle/>
          <a:p>
            <a:r>
              <a:rPr lang="en-US" sz="3200" dirty="0"/>
              <a:t>Withdrawing a Set of Items (Batch Withdrawal in Alma)</a:t>
            </a:r>
          </a:p>
        </p:txBody>
      </p:sp>
      <p:sp>
        <p:nvSpPr>
          <p:cNvPr id="3" name="Content Placeholder 2">
            <a:extLst>
              <a:ext uri="{FF2B5EF4-FFF2-40B4-BE49-F238E27FC236}">
                <a16:creationId xmlns:a16="http://schemas.microsoft.com/office/drawing/2014/main" id="{194A2B63-CE44-4BCD-AC2B-EC6DEC037884}"/>
              </a:ext>
            </a:extLst>
          </p:cNvPr>
          <p:cNvSpPr>
            <a:spLocks noGrp="1"/>
          </p:cNvSpPr>
          <p:nvPr>
            <p:ph idx="1"/>
          </p:nvPr>
        </p:nvSpPr>
        <p:spPr>
          <a:xfrm>
            <a:off x="1019175" y="941033"/>
            <a:ext cx="10734675" cy="5659792"/>
          </a:xfrm>
        </p:spPr>
        <p:txBody>
          <a:bodyPr/>
          <a:lstStyle/>
          <a:p>
            <a:pPr marL="457200" indent="-457200">
              <a:buFont typeface="+mj-lt"/>
              <a:buAutoNum type="arabicPeriod"/>
            </a:pPr>
            <a:r>
              <a:rPr lang="en-US" dirty="0"/>
              <a:t>Go to </a:t>
            </a:r>
            <a:r>
              <a:rPr lang="en-US" b="1" i="1" dirty="0"/>
              <a:t>Admin&gt;Manage Jobs and Sets&gt;Run a job</a:t>
            </a:r>
          </a:p>
          <a:p>
            <a:pPr marL="457200" indent="-457200">
              <a:buFont typeface="+mj-lt"/>
              <a:buAutoNum type="arabicPeriod"/>
            </a:pPr>
            <a:r>
              <a:rPr lang="en-US" dirty="0"/>
              <a:t>Select the </a:t>
            </a:r>
            <a:r>
              <a:rPr lang="en-US" b="1" dirty="0"/>
              <a:t>Withdraw Items job</a:t>
            </a:r>
          </a:p>
          <a:p>
            <a:pPr marL="457200" indent="-457200">
              <a:buFont typeface="+mj-lt"/>
              <a:buAutoNum type="arabicPeriod"/>
            </a:pPr>
            <a:r>
              <a:rPr lang="en-US" dirty="0"/>
              <a:t>Click </a:t>
            </a:r>
            <a:r>
              <a:rPr lang="en-US" b="1" i="1" dirty="0"/>
              <a:t>Next</a:t>
            </a:r>
          </a:p>
          <a:p>
            <a:pPr marL="457200" indent="-457200">
              <a:buFont typeface="+mj-lt"/>
              <a:buAutoNum type="arabicPeriod"/>
            </a:pPr>
            <a:endParaRPr lang="en-US" b="1" i="1" dirty="0"/>
          </a:p>
          <a:p>
            <a:pPr marL="457200" indent="-457200">
              <a:buFont typeface="+mj-lt"/>
              <a:buAutoNum type="arabicPeriod"/>
            </a:pPr>
            <a:endParaRPr lang="en-US" b="1" i="1" dirty="0"/>
          </a:p>
          <a:p>
            <a:pPr marL="457200" indent="-457200">
              <a:buFont typeface="+mj-lt"/>
              <a:buAutoNum type="arabicPeriod"/>
            </a:pPr>
            <a:endParaRPr lang="en-US" b="1" i="1" dirty="0"/>
          </a:p>
          <a:p>
            <a:pPr marL="457200" indent="-457200">
              <a:buFont typeface="+mj-lt"/>
              <a:buAutoNum type="arabicPeriod"/>
            </a:pPr>
            <a:endParaRPr lang="en-US" b="1" i="1" dirty="0"/>
          </a:p>
          <a:p>
            <a:pPr marL="457200" indent="-457200">
              <a:buFont typeface="+mj-lt"/>
              <a:buAutoNum type="arabicPeriod"/>
            </a:pPr>
            <a:endParaRPr lang="en-US" b="1" i="1" dirty="0"/>
          </a:p>
          <a:p>
            <a:pPr marL="457200" indent="-457200">
              <a:buFont typeface="+mj-lt"/>
              <a:buAutoNum type="arabicPeriod"/>
            </a:pPr>
            <a:r>
              <a:rPr lang="en-US" dirty="0"/>
              <a:t>Select the itemized set to be withdrawn</a:t>
            </a:r>
          </a:p>
          <a:p>
            <a:pPr marL="457200" indent="-457200">
              <a:buFont typeface="+mj-lt"/>
              <a:buAutoNum type="arabicPeriod"/>
            </a:pPr>
            <a:r>
              <a:rPr lang="en-US" dirty="0"/>
              <a:t>Click </a:t>
            </a:r>
            <a:r>
              <a:rPr lang="en-US" b="1" i="1" dirty="0"/>
              <a:t>Next</a:t>
            </a:r>
          </a:p>
          <a:p>
            <a:pPr marL="457200" indent="-457200">
              <a:buFont typeface="+mj-lt"/>
              <a:buAutoNum type="arabicPeriod"/>
            </a:pPr>
            <a:endParaRPr lang="en-US" dirty="0"/>
          </a:p>
          <a:p>
            <a:pPr marL="0" indent="0">
              <a:buNone/>
            </a:pPr>
            <a:endParaRPr lang="en-US" dirty="0"/>
          </a:p>
        </p:txBody>
      </p:sp>
      <p:pic>
        <p:nvPicPr>
          <p:cNvPr id="4" name="Picture 3">
            <a:extLst>
              <a:ext uri="{FF2B5EF4-FFF2-40B4-BE49-F238E27FC236}">
                <a16:creationId xmlns:a16="http://schemas.microsoft.com/office/drawing/2014/main" id="{7DBF2DD5-9FD3-4BED-8A69-B746EB5518A7}"/>
              </a:ext>
            </a:extLst>
          </p:cNvPr>
          <p:cNvPicPr>
            <a:picLocks noChangeAspect="1"/>
          </p:cNvPicPr>
          <p:nvPr/>
        </p:nvPicPr>
        <p:blipFill>
          <a:blip r:embed="rId2"/>
          <a:stretch>
            <a:fillRect/>
          </a:stretch>
        </p:blipFill>
        <p:spPr>
          <a:xfrm>
            <a:off x="1835415" y="2338866"/>
            <a:ext cx="8521170" cy="18128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456346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C01FE-1CAC-42A4-B139-6D6F3E5C204D}"/>
              </a:ext>
            </a:extLst>
          </p:cNvPr>
          <p:cNvSpPr>
            <a:spLocks noGrp="1"/>
          </p:cNvSpPr>
          <p:nvPr>
            <p:ph type="title"/>
          </p:nvPr>
        </p:nvSpPr>
        <p:spPr>
          <a:xfrm>
            <a:off x="1019175" y="257176"/>
            <a:ext cx="10734675" cy="639470"/>
          </a:xfrm>
        </p:spPr>
        <p:txBody>
          <a:bodyPr>
            <a:normAutofit/>
          </a:bodyPr>
          <a:lstStyle/>
          <a:p>
            <a:r>
              <a:rPr lang="en-US" sz="3200" dirty="0"/>
              <a:t>Withdrawing a Set of Items (Batch Withdrawal in Alma)</a:t>
            </a:r>
          </a:p>
        </p:txBody>
      </p:sp>
      <p:pic>
        <p:nvPicPr>
          <p:cNvPr id="6" name="Content Placeholder 5">
            <a:extLst>
              <a:ext uri="{FF2B5EF4-FFF2-40B4-BE49-F238E27FC236}">
                <a16:creationId xmlns:a16="http://schemas.microsoft.com/office/drawing/2014/main" id="{E70D591B-453D-4CF5-BF51-F0F047FA5892}"/>
              </a:ext>
            </a:extLst>
          </p:cNvPr>
          <p:cNvPicPr>
            <a:picLocks noGrp="1" noChangeAspect="1"/>
          </p:cNvPicPr>
          <p:nvPr>
            <p:ph idx="1"/>
          </p:nvPr>
        </p:nvPicPr>
        <p:blipFill>
          <a:blip r:embed="rId2"/>
          <a:stretch>
            <a:fillRect/>
          </a:stretch>
        </p:blipFill>
        <p:spPr>
          <a:xfrm>
            <a:off x="1663925" y="1429305"/>
            <a:ext cx="9450733" cy="36108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588016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C01FE-1CAC-42A4-B139-6D6F3E5C204D}"/>
              </a:ext>
            </a:extLst>
          </p:cNvPr>
          <p:cNvSpPr>
            <a:spLocks noGrp="1"/>
          </p:cNvSpPr>
          <p:nvPr>
            <p:ph type="title"/>
          </p:nvPr>
        </p:nvSpPr>
        <p:spPr>
          <a:xfrm>
            <a:off x="1019175" y="257176"/>
            <a:ext cx="10734675" cy="586204"/>
          </a:xfrm>
        </p:spPr>
        <p:txBody>
          <a:bodyPr>
            <a:normAutofit/>
          </a:bodyPr>
          <a:lstStyle/>
          <a:p>
            <a:r>
              <a:rPr lang="en-US" sz="3200" dirty="0"/>
              <a:t>Withdrawing a Set of Items (Batch Withdrawal in Alma)</a:t>
            </a:r>
          </a:p>
        </p:txBody>
      </p:sp>
      <p:sp>
        <p:nvSpPr>
          <p:cNvPr id="3" name="Content Placeholder 2">
            <a:extLst>
              <a:ext uri="{FF2B5EF4-FFF2-40B4-BE49-F238E27FC236}">
                <a16:creationId xmlns:a16="http://schemas.microsoft.com/office/drawing/2014/main" id="{194A2B63-CE44-4BCD-AC2B-EC6DEC037884}"/>
              </a:ext>
            </a:extLst>
          </p:cNvPr>
          <p:cNvSpPr>
            <a:spLocks noGrp="1"/>
          </p:cNvSpPr>
          <p:nvPr>
            <p:ph idx="1"/>
          </p:nvPr>
        </p:nvSpPr>
        <p:spPr>
          <a:xfrm>
            <a:off x="1019175" y="1012054"/>
            <a:ext cx="10734675" cy="5588771"/>
          </a:xfrm>
        </p:spPr>
        <p:txBody>
          <a:bodyPr/>
          <a:lstStyle/>
          <a:p>
            <a:pPr marL="457200" indent="-457200">
              <a:buFont typeface="+mj-lt"/>
              <a:buAutoNum type="arabicPeriod" startAt="6"/>
            </a:pPr>
            <a:r>
              <a:rPr lang="en-US" dirty="0"/>
              <a:t>Click on the </a:t>
            </a:r>
            <a:r>
              <a:rPr lang="en-US" b="1" dirty="0"/>
              <a:t>“Delete holdings; delete bibliographic records that have no other holdings”</a:t>
            </a:r>
            <a:r>
              <a:rPr lang="en-US" dirty="0"/>
              <a:t> radio button</a:t>
            </a:r>
          </a:p>
          <a:p>
            <a:pPr marL="457200" indent="-457200">
              <a:buFont typeface="+mj-lt"/>
              <a:buAutoNum type="arabicPeriod" startAt="6"/>
            </a:pPr>
            <a:r>
              <a:rPr lang="en-US" dirty="0"/>
              <a:t>Click </a:t>
            </a:r>
            <a:r>
              <a:rPr lang="en-US" b="1" i="1" dirty="0"/>
              <a:t>Next</a:t>
            </a:r>
            <a:r>
              <a:rPr lang="en-US" dirty="0"/>
              <a:t> </a:t>
            </a:r>
          </a:p>
        </p:txBody>
      </p:sp>
      <p:pic>
        <p:nvPicPr>
          <p:cNvPr id="4" name="Picture 3">
            <a:extLst>
              <a:ext uri="{FF2B5EF4-FFF2-40B4-BE49-F238E27FC236}">
                <a16:creationId xmlns:a16="http://schemas.microsoft.com/office/drawing/2014/main" id="{621BE7D0-5E2B-4DBD-885B-9CF2A6D9BEED}"/>
              </a:ext>
            </a:extLst>
          </p:cNvPr>
          <p:cNvPicPr>
            <a:picLocks noChangeAspect="1"/>
          </p:cNvPicPr>
          <p:nvPr/>
        </p:nvPicPr>
        <p:blipFill>
          <a:blip r:embed="rId2"/>
          <a:stretch>
            <a:fillRect/>
          </a:stretch>
        </p:blipFill>
        <p:spPr>
          <a:xfrm>
            <a:off x="1443665" y="2441360"/>
            <a:ext cx="9304670" cy="3339518"/>
          </a:xfrm>
          <a:prstGeom prst="rect">
            <a:avLst/>
          </a:prstGeom>
        </p:spPr>
      </p:pic>
    </p:spTree>
    <p:extLst>
      <p:ext uri="{BB962C8B-B14F-4D97-AF65-F5344CB8AC3E}">
        <p14:creationId xmlns:p14="http://schemas.microsoft.com/office/powerpoint/2010/main" val="9832618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C01FE-1CAC-42A4-B139-6D6F3E5C204D}"/>
              </a:ext>
            </a:extLst>
          </p:cNvPr>
          <p:cNvSpPr>
            <a:spLocks noGrp="1"/>
          </p:cNvSpPr>
          <p:nvPr>
            <p:ph type="title"/>
          </p:nvPr>
        </p:nvSpPr>
        <p:spPr>
          <a:xfrm>
            <a:off x="1019175" y="257175"/>
            <a:ext cx="10734675" cy="733425"/>
          </a:xfrm>
        </p:spPr>
        <p:txBody>
          <a:bodyPr>
            <a:normAutofit/>
          </a:bodyPr>
          <a:lstStyle/>
          <a:p>
            <a:r>
              <a:rPr lang="en-US" sz="3200" dirty="0"/>
              <a:t>Withdrawing a Set of Items (Batch Withdrawal in Alma)</a:t>
            </a:r>
          </a:p>
        </p:txBody>
      </p:sp>
      <p:sp>
        <p:nvSpPr>
          <p:cNvPr id="3" name="Content Placeholder 2">
            <a:extLst>
              <a:ext uri="{FF2B5EF4-FFF2-40B4-BE49-F238E27FC236}">
                <a16:creationId xmlns:a16="http://schemas.microsoft.com/office/drawing/2014/main" id="{194A2B63-CE44-4BCD-AC2B-EC6DEC037884}"/>
              </a:ext>
            </a:extLst>
          </p:cNvPr>
          <p:cNvSpPr>
            <a:spLocks noGrp="1"/>
          </p:cNvSpPr>
          <p:nvPr>
            <p:ph idx="1"/>
          </p:nvPr>
        </p:nvSpPr>
        <p:spPr>
          <a:xfrm>
            <a:off x="1019175" y="1133475"/>
            <a:ext cx="10734675" cy="5467350"/>
          </a:xfrm>
        </p:spPr>
        <p:txBody>
          <a:bodyPr/>
          <a:lstStyle/>
          <a:p>
            <a:pPr marL="457200" indent="-457200">
              <a:buFont typeface="+mj-lt"/>
              <a:buAutoNum type="arabicPeriod" startAt="8"/>
            </a:pPr>
            <a:r>
              <a:rPr lang="en-US" dirty="0"/>
              <a:t>Review the job and click </a:t>
            </a:r>
            <a:r>
              <a:rPr lang="en-US" b="1" i="1" dirty="0"/>
              <a:t>Submit</a:t>
            </a:r>
          </a:p>
          <a:p>
            <a:pPr marL="0" indent="0">
              <a:buNone/>
            </a:pPr>
            <a:endParaRPr lang="en-US" dirty="0"/>
          </a:p>
        </p:txBody>
      </p:sp>
      <p:pic>
        <p:nvPicPr>
          <p:cNvPr id="4" name="Picture 3">
            <a:extLst>
              <a:ext uri="{FF2B5EF4-FFF2-40B4-BE49-F238E27FC236}">
                <a16:creationId xmlns:a16="http://schemas.microsoft.com/office/drawing/2014/main" id="{9F28EFEB-2E75-49D7-988F-027F52B33EB7}"/>
              </a:ext>
            </a:extLst>
          </p:cNvPr>
          <p:cNvPicPr>
            <a:picLocks noChangeAspect="1"/>
          </p:cNvPicPr>
          <p:nvPr/>
        </p:nvPicPr>
        <p:blipFill>
          <a:blip r:embed="rId2"/>
          <a:stretch>
            <a:fillRect/>
          </a:stretch>
        </p:blipFill>
        <p:spPr>
          <a:xfrm>
            <a:off x="1784427" y="1807252"/>
            <a:ext cx="9204170" cy="46952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851156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C01FE-1CAC-42A4-B139-6D6F3E5C204D}"/>
              </a:ext>
            </a:extLst>
          </p:cNvPr>
          <p:cNvSpPr>
            <a:spLocks noGrp="1"/>
          </p:cNvSpPr>
          <p:nvPr>
            <p:ph type="title"/>
          </p:nvPr>
        </p:nvSpPr>
        <p:spPr>
          <a:xfrm>
            <a:off x="1019175" y="257175"/>
            <a:ext cx="10734675" cy="733425"/>
          </a:xfrm>
        </p:spPr>
        <p:txBody>
          <a:bodyPr>
            <a:normAutofit/>
          </a:bodyPr>
          <a:lstStyle/>
          <a:p>
            <a:r>
              <a:rPr lang="en-US" sz="3200" dirty="0"/>
              <a:t>Withdrawing a Set of Items (Batch Withdrawal in Alma)</a:t>
            </a:r>
          </a:p>
        </p:txBody>
      </p:sp>
      <p:sp>
        <p:nvSpPr>
          <p:cNvPr id="3" name="Content Placeholder 2">
            <a:extLst>
              <a:ext uri="{FF2B5EF4-FFF2-40B4-BE49-F238E27FC236}">
                <a16:creationId xmlns:a16="http://schemas.microsoft.com/office/drawing/2014/main" id="{194A2B63-CE44-4BCD-AC2B-EC6DEC037884}"/>
              </a:ext>
            </a:extLst>
          </p:cNvPr>
          <p:cNvSpPr>
            <a:spLocks noGrp="1"/>
          </p:cNvSpPr>
          <p:nvPr>
            <p:ph idx="1"/>
          </p:nvPr>
        </p:nvSpPr>
        <p:spPr>
          <a:xfrm>
            <a:off x="1019175" y="1133475"/>
            <a:ext cx="10734675" cy="5467350"/>
          </a:xfrm>
        </p:spPr>
        <p:txBody>
          <a:bodyPr/>
          <a:lstStyle/>
          <a:p>
            <a:pPr marL="457200" indent="-457200">
              <a:buFont typeface="+mj-lt"/>
              <a:buAutoNum type="arabicPeriod" startAt="9"/>
            </a:pPr>
            <a:r>
              <a:rPr lang="en-US" dirty="0"/>
              <a:t>Click </a:t>
            </a:r>
            <a:r>
              <a:rPr lang="en-US" b="1" i="1" dirty="0"/>
              <a:t>Confirm</a:t>
            </a:r>
          </a:p>
          <a:p>
            <a:pPr marL="457200" indent="-457200">
              <a:buFont typeface="+mj-lt"/>
              <a:buAutoNum type="arabicPeriod" startAt="9"/>
            </a:pPr>
            <a:endParaRPr lang="en-US" b="1" i="1" dirty="0"/>
          </a:p>
          <a:p>
            <a:pPr marL="0" indent="0">
              <a:buNone/>
            </a:pPr>
            <a:endParaRPr lang="en-US" b="1" i="1" dirty="0"/>
          </a:p>
          <a:p>
            <a:pPr marL="0" indent="0">
              <a:buNone/>
            </a:pPr>
            <a:endParaRPr lang="en-US" b="1" i="1" dirty="0"/>
          </a:p>
          <a:p>
            <a:pPr marL="0" indent="0">
              <a:buNone/>
            </a:pPr>
            <a:endParaRPr lang="en-US" b="1" i="1" dirty="0"/>
          </a:p>
          <a:p>
            <a:pPr marL="0" indent="0">
              <a:buNone/>
            </a:pPr>
            <a:endParaRPr lang="en-US" b="1" i="1" dirty="0"/>
          </a:p>
          <a:p>
            <a:pPr marL="0" indent="0">
              <a:buNone/>
            </a:pPr>
            <a:endParaRPr lang="en-US" b="1" i="1" dirty="0"/>
          </a:p>
          <a:p>
            <a:pPr marL="457200" indent="-457200">
              <a:buFont typeface="+mj-lt"/>
              <a:buAutoNum type="arabicPeriod" startAt="10"/>
            </a:pPr>
            <a:r>
              <a:rPr lang="en-US" dirty="0"/>
              <a:t>The job will run</a:t>
            </a:r>
          </a:p>
        </p:txBody>
      </p:sp>
      <p:pic>
        <p:nvPicPr>
          <p:cNvPr id="4" name="Picture 3">
            <a:extLst>
              <a:ext uri="{FF2B5EF4-FFF2-40B4-BE49-F238E27FC236}">
                <a16:creationId xmlns:a16="http://schemas.microsoft.com/office/drawing/2014/main" id="{A9526E09-3304-48E8-8442-E905622D02BF}"/>
              </a:ext>
            </a:extLst>
          </p:cNvPr>
          <p:cNvPicPr>
            <a:picLocks noChangeAspect="1"/>
          </p:cNvPicPr>
          <p:nvPr/>
        </p:nvPicPr>
        <p:blipFill>
          <a:blip r:embed="rId2"/>
          <a:stretch>
            <a:fillRect/>
          </a:stretch>
        </p:blipFill>
        <p:spPr>
          <a:xfrm>
            <a:off x="1816999" y="1756227"/>
            <a:ext cx="8558002" cy="21109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887638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5385" y="2348135"/>
            <a:ext cx="8361229" cy="2161730"/>
          </a:xfrm>
        </p:spPr>
        <p:txBody>
          <a:bodyPr/>
          <a:lstStyle/>
          <a:p>
            <a:r>
              <a:rPr lang="en-US" sz="4800" dirty="0"/>
              <a:t>Using Analytics to find materials withdrawn from the permanent collection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210" y="5471410"/>
            <a:ext cx="4098798" cy="1110372"/>
          </a:xfrm>
          <a:prstGeom prst="rect">
            <a:avLst/>
          </a:prstGeom>
        </p:spPr>
      </p:pic>
    </p:spTree>
    <p:extLst>
      <p:ext uri="{BB962C8B-B14F-4D97-AF65-F5344CB8AC3E}">
        <p14:creationId xmlns:p14="http://schemas.microsoft.com/office/powerpoint/2010/main" val="21732952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C01FE-1CAC-42A4-B139-6D6F3E5C204D}"/>
              </a:ext>
            </a:extLst>
          </p:cNvPr>
          <p:cNvSpPr>
            <a:spLocks noGrp="1"/>
          </p:cNvSpPr>
          <p:nvPr>
            <p:ph type="title"/>
          </p:nvPr>
        </p:nvSpPr>
        <p:spPr>
          <a:xfrm>
            <a:off x="1019175" y="257176"/>
            <a:ext cx="10734675" cy="639470"/>
          </a:xfrm>
        </p:spPr>
        <p:txBody>
          <a:bodyPr>
            <a:normAutofit/>
          </a:bodyPr>
          <a:lstStyle/>
          <a:p>
            <a:r>
              <a:rPr lang="en-US" sz="3200" dirty="0"/>
              <a:t>Using Analytics to Find Withdrawn Materials</a:t>
            </a:r>
          </a:p>
        </p:txBody>
      </p:sp>
      <p:sp>
        <p:nvSpPr>
          <p:cNvPr id="3" name="Content Placeholder 2">
            <a:extLst>
              <a:ext uri="{FF2B5EF4-FFF2-40B4-BE49-F238E27FC236}">
                <a16:creationId xmlns:a16="http://schemas.microsoft.com/office/drawing/2014/main" id="{194A2B63-CE44-4BCD-AC2B-EC6DEC037884}"/>
              </a:ext>
            </a:extLst>
          </p:cNvPr>
          <p:cNvSpPr>
            <a:spLocks noGrp="1"/>
          </p:cNvSpPr>
          <p:nvPr>
            <p:ph idx="1"/>
          </p:nvPr>
        </p:nvSpPr>
        <p:spPr>
          <a:xfrm>
            <a:off x="1019175" y="1003177"/>
            <a:ext cx="10734675" cy="5597648"/>
          </a:xfrm>
        </p:spPr>
        <p:txBody>
          <a:bodyPr/>
          <a:lstStyle/>
          <a:p>
            <a:pPr marL="457200" indent="-457200">
              <a:buFont typeface="+mj-lt"/>
              <a:buAutoNum type="arabicPeriod"/>
            </a:pPr>
            <a:r>
              <a:rPr lang="en-US" dirty="0"/>
              <a:t>Go to </a:t>
            </a:r>
            <a:r>
              <a:rPr lang="en-US" b="1" i="1" dirty="0"/>
              <a:t>Analytics&gt;Analytics&gt;Design Analytics</a:t>
            </a:r>
          </a:p>
          <a:p>
            <a:pPr marL="457200" indent="-457200">
              <a:buFont typeface="+mj-lt"/>
              <a:buAutoNum type="arabicPeriod"/>
            </a:pPr>
            <a:r>
              <a:rPr lang="en-US" dirty="0"/>
              <a:t>Click on </a:t>
            </a:r>
            <a:r>
              <a:rPr lang="en-US" b="1" i="1" dirty="0"/>
              <a:t>Catalog</a:t>
            </a:r>
          </a:p>
          <a:p>
            <a:pPr marL="0" indent="0">
              <a:buNone/>
            </a:pPr>
            <a:endParaRPr lang="en-US" dirty="0"/>
          </a:p>
          <a:p>
            <a:pPr marL="457200" indent="-457200">
              <a:buFont typeface="+mj-lt"/>
              <a:buAutoNum type="arabicPeriod" startAt="3"/>
            </a:pPr>
            <a:r>
              <a:rPr lang="en-US" dirty="0"/>
              <a:t>Click on the </a:t>
            </a:r>
            <a:r>
              <a:rPr lang="en-US" b="1" i="1" dirty="0"/>
              <a:t>New </a:t>
            </a:r>
            <a:r>
              <a:rPr lang="en-US" dirty="0"/>
              <a:t>down arrow</a:t>
            </a:r>
          </a:p>
          <a:p>
            <a:pPr marL="457200" indent="-457200">
              <a:buFont typeface="+mj-lt"/>
              <a:buAutoNum type="arabicPeriod" startAt="3"/>
            </a:pPr>
            <a:r>
              <a:rPr lang="en-US" dirty="0"/>
              <a:t>Click on </a:t>
            </a:r>
            <a:r>
              <a:rPr lang="en-US" b="1" i="1" dirty="0"/>
              <a:t>Analysis</a:t>
            </a:r>
          </a:p>
          <a:p>
            <a:pPr marL="457200" indent="-457200">
              <a:buFont typeface="+mj-lt"/>
              <a:buAutoNum type="arabicPeriod" startAt="3"/>
            </a:pPr>
            <a:endParaRPr lang="en-US" dirty="0"/>
          </a:p>
          <a:p>
            <a:pPr marL="457200" indent="-457200">
              <a:buFont typeface="+mj-lt"/>
              <a:buAutoNum type="arabicPeriod" startAt="3"/>
            </a:pPr>
            <a:endParaRPr lang="en-US" dirty="0"/>
          </a:p>
          <a:p>
            <a:pPr marL="457200" indent="-457200">
              <a:buFont typeface="+mj-lt"/>
              <a:buAutoNum type="arabicPeriod" startAt="3"/>
            </a:pPr>
            <a:endParaRPr lang="en-US" dirty="0"/>
          </a:p>
          <a:p>
            <a:pPr marL="457200" indent="-457200">
              <a:buFont typeface="+mj-lt"/>
              <a:buAutoNum type="arabicPeriod" startAt="3"/>
            </a:pPr>
            <a:r>
              <a:rPr lang="en-US" dirty="0"/>
              <a:t>Click on the </a:t>
            </a:r>
            <a:r>
              <a:rPr lang="en-US" b="1" i="1" dirty="0"/>
              <a:t>Physical Items </a:t>
            </a:r>
            <a:r>
              <a:rPr lang="en-US" dirty="0"/>
              <a:t>subject area</a:t>
            </a:r>
          </a:p>
          <a:p>
            <a:pPr marL="457200" indent="-457200">
              <a:buFont typeface="+mj-lt"/>
              <a:buAutoNum type="arabicPeriod" startAt="3"/>
            </a:pPr>
            <a:endParaRPr lang="en-US" dirty="0"/>
          </a:p>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4E0F33A3-844E-4600-B990-15EF09B53E5E}"/>
              </a:ext>
            </a:extLst>
          </p:cNvPr>
          <p:cNvPicPr>
            <a:picLocks noChangeAspect="1"/>
          </p:cNvPicPr>
          <p:nvPr/>
        </p:nvPicPr>
        <p:blipFill>
          <a:blip r:embed="rId2"/>
          <a:stretch>
            <a:fillRect/>
          </a:stretch>
        </p:blipFill>
        <p:spPr>
          <a:xfrm>
            <a:off x="7230927" y="1193083"/>
            <a:ext cx="1920406" cy="17375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7F968B2F-17C8-44C2-924A-FC31873FFD70}"/>
              </a:ext>
            </a:extLst>
          </p:cNvPr>
          <p:cNvPicPr>
            <a:picLocks noChangeAspect="1"/>
          </p:cNvPicPr>
          <p:nvPr/>
        </p:nvPicPr>
        <p:blipFill>
          <a:blip r:embed="rId3"/>
          <a:stretch>
            <a:fillRect/>
          </a:stretch>
        </p:blipFill>
        <p:spPr>
          <a:xfrm>
            <a:off x="2525250" y="1901805"/>
            <a:ext cx="2613887" cy="320068"/>
          </a:xfrm>
          <a:prstGeom prst="rect">
            <a:avLst/>
          </a:prstGeom>
        </p:spPr>
      </p:pic>
      <p:pic>
        <p:nvPicPr>
          <p:cNvPr id="6" name="Picture 5">
            <a:extLst>
              <a:ext uri="{FF2B5EF4-FFF2-40B4-BE49-F238E27FC236}">
                <a16:creationId xmlns:a16="http://schemas.microsoft.com/office/drawing/2014/main" id="{838B9B87-F435-4261-8390-697A0D9E21ED}"/>
              </a:ext>
            </a:extLst>
          </p:cNvPr>
          <p:cNvPicPr>
            <a:picLocks noChangeAspect="1"/>
          </p:cNvPicPr>
          <p:nvPr/>
        </p:nvPicPr>
        <p:blipFill>
          <a:blip r:embed="rId4"/>
          <a:stretch>
            <a:fillRect/>
          </a:stretch>
        </p:blipFill>
        <p:spPr>
          <a:xfrm>
            <a:off x="2902656" y="3344068"/>
            <a:ext cx="1859073" cy="9158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A5832EC5-DB91-4482-B1EC-C88BE57B6833}"/>
              </a:ext>
            </a:extLst>
          </p:cNvPr>
          <p:cNvPicPr>
            <a:picLocks noChangeAspect="1"/>
          </p:cNvPicPr>
          <p:nvPr/>
        </p:nvPicPr>
        <p:blipFill>
          <a:blip r:embed="rId5"/>
          <a:stretch>
            <a:fillRect/>
          </a:stretch>
        </p:blipFill>
        <p:spPr>
          <a:xfrm>
            <a:off x="7230927" y="4016184"/>
            <a:ext cx="2058417" cy="24683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36102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C01FE-1CAC-42A4-B139-6D6F3E5C204D}"/>
              </a:ext>
            </a:extLst>
          </p:cNvPr>
          <p:cNvSpPr>
            <a:spLocks noGrp="1"/>
          </p:cNvSpPr>
          <p:nvPr>
            <p:ph type="title"/>
          </p:nvPr>
        </p:nvSpPr>
        <p:spPr>
          <a:xfrm>
            <a:off x="1019175" y="257175"/>
            <a:ext cx="10734675" cy="733425"/>
          </a:xfrm>
        </p:spPr>
        <p:txBody>
          <a:bodyPr>
            <a:normAutofit/>
          </a:bodyPr>
          <a:lstStyle/>
          <a:p>
            <a:r>
              <a:rPr lang="en-US" sz="3200" dirty="0"/>
              <a:t>SMSP </a:t>
            </a:r>
          </a:p>
        </p:txBody>
      </p:sp>
      <p:sp>
        <p:nvSpPr>
          <p:cNvPr id="3" name="Content Placeholder 2">
            <a:extLst>
              <a:ext uri="{FF2B5EF4-FFF2-40B4-BE49-F238E27FC236}">
                <a16:creationId xmlns:a16="http://schemas.microsoft.com/office/drawing/2014/main" id="{194A2B63-CE44-4BCD-AC2B-EC6DEC037884}"/>
              </a:ext>
            </a:extLst>
          </p:cNvPr>
          <p:cNvSpPr>
            <a:spLocks noGrp="1"/>
          </p:cNvSpPr>
          <p:nvPr>
            <p:ph idx="1"/>
          </p:nvPr>
        </p:nvSpPr>
        <p:spPr>
          <a:xfrm>
            <a:off x="1019175" y="1133475"/>
            <a:ext cx="10734675" cy="5467350"/>
          </a:xfrm>
        </p:spPr>
        <p:txBody>
          <a:bodyPr/>
          <a:lstStyle/>
          <a:p>
            <a:r>
              <a:rPr lang="en-US" dirty="0">
                <a:hlinkClick r:id="rId3">
                  <a:extLst>
                    <a:ext uri="{A12FA001-AC4F-418D-AE19-62706E023703}">
                      <ahyp:hlinkClr xmlns:ahyp="http://schemas.microsoft.com/office/drawing/2018/hyperlinkcolor" xmlns="" val="tx"/>
                    </a:ext>
                  </a:extLst>
                </a:hlinkClick>
              </a:rPr>
              <a:t>SMSP guiding principles are used in the creation of MSP policies and procedures</a:t>
            </a:r>
            <a:endParaRPr lang="en-US" dirty="0"/>
          </a:p>
          <a:p>
            <a:r>
              <a:rPr lang="en-US" dirty="0"/>
              <a:t>The SMSP recommendations encourage withdrawing old acquisitions data and records in Alma to better inform acquisitions and analytics going forward</a:t>
            </a:r>
          </a:p>
          <a:p>
            <a:r>
              <a:rPr lang="en-US" i="0" dirty="0"/>
              <a:t>Suppressing deleted bib records in Alma is not recommended</a:t>
            </a:r>
          </a:p>
          <a:p>
            <a:pPr lvl="1"/>
            <a:r>
              <a:rPr lang="en-US" i="0" dirty="0"/>
              <a:t>Alma pricing is based upon number of bib records</a:t>
            </a:r>
          </a:p>
          <a:p>
            <a:pPr lvl="1"/>
            <a:r>
              <a:rPr lang="en-US" i="0" dirty="0"/>
              <a:t>Keeping withdrawn bib records and suppressing them will create clutter in the Alma environment and cost us more SUNY-wide</a:t>
            </a:r>
          </a:p>
        </p:txBody>
      </p:sp>
      <p:pic>
        <p:nvPicPr>
          <p:cNvPr id="2058" name="Picture 10" descr="Image result for guiding principles">
            <a:extLst>
              <a:ext uri="{FF2B5EF4-FFF2-40B4-BE49-F238E27FC236}">
                <a16:creationId xmlns:a16="http://schemas.microsoft.com/office/drawing/2014/main" id="{70C28FA3-A04B-4678-B001-527E1D0462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1745" y="4299250"/>
            <a:ext cx="2190750" cy="20859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93431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C01FE-1CAC-42A4-B139-6D6F3E5C204D}"/>
              </a:ext>
            </a:extLst>
          </p:cNvPr>
          <p:cNvSpPr>
            <a:spLocks noGrp="1"/>
          </p:cNvSpPr>
          <p:nvPr>
            <p:ph type="title"/>
          </p:nvPr>
        </p:nvSpPr>
        <p:spPr>
          <a:xfrm>
            <a:off x="1019175" y="257175"/>
            <a:ext cx="10734675" cy="550693"/>
          </a:xfrm>
        </p:spPr>
        <p:txBody>
          <a:bodyPr>
            <a:normAutofit/>
          </a:bodyPr>
          <a:lstStyle/>
          <a:p>
            <a:r>
              <a:rPr lang="en-US" sz="3200" dirty="0"/>
              <a:t>Using Analytics to Find Withdrawn Materials</a:t>
            </a:r>
          </a:p>
        </p:txBody>
      </p:sp>
      <p:sp>
        <p:nvSpPr>
          <p:cNvPr id="3" name="Content Placeholder 2">
            <a:extLst>
              <a:ext uri="{FF2B5EF4-FFF2-40B4-BE49-F238E27FC236}">
                <a16:creationId xmlns:a16="http://schemas.microsoft.com/office/drawing/2014/main" id="{194A2B63-CE44-4BCD-AC2B-EC6DEC037884}"/>
              </a:ext>
            </a:extLst>
          </p:cNvPr>
          <p:cNvSpPr>
            <a:spLocks noGrp="1"/>
          </p:cNvSpPr>
          <p:nvPr>
            <p:ph idx="1"/>
          </p:nvPr>
        </p:nvSpPr>
        <p:spPr>
          <a:xfrm>
            <a:off x="1019175" y="1003177"/>
            <a:ext cx="10734675" cy="5597648"/>
          </a:xfrm>
        </p:spPr>
        <p:txBody>
          <a:bodyPr/>
          <a:lstStyle/>
          <a:p>
            <a:pPr marL="457200" indent="-457200">
              <a:buFont typeface="+mj-lt"/>
              <a:buAutoNum type="arabicPeriod" startAt="6"/>
            </a:pPr>
            <a:r>
              <a:rPr lang="en-US" dirty="0"/>
              <a:t>Double Click on the necessary report criteria</a:t>
            </a:r>
          </a:p>
          <a:p>
            <a:pPr marL="457200" indent="-457200">
              <a:buFont typeface="+mj-lt"/>
              <a:buAutoNum type="arabicPeriod" startAt="6"/>
            </a:pPr>
            <a:r>
              <a:rPr lang="en-US" dirty="0"/>
              <a:t>Filter </a:t>
            </a:r>
            <a:r>
              <a:rPr lang="en-US" b="1" dirty="0"/>
              <a:t>Statistics Note 1 </a:t>
            </a:r>
            <a:r>
              <a:rPr lang="en-US" dirty="0"/>
              <a:t>is equal to </a:t>
            </a:r>
            <a:r>
              <a:rPr lang="en-US" dirty="0" err="1"/>
              <a:t>wdn</a:t>
            </a:r>
            <a:endParaRPr lang="en-US" dirty="0"/>
          </a:p>
          <a:p>
            <a:pPr marL="987552" lvl="1" indent="-457200">
              <a:buFont typeface="+mj-lt"/>
              <a:buAutoNum type="alphaLcParenR"/>
            </a:pPr>
            <a:r>
              <a:rPr lang="en-US" i="0" dirty="0"/>
              <a:t>Filter other fields to get the desired results</a:t>
            </a:r>
          </a:p>
          <a:p>
            <a:pPr marL="457200" indent="-457200">
              <a:buFont typeface="+mj-lt"/>
              <a:buAutoNum type="arabicPeriod" startAt="6"/>
            </a:pPr>
            <a:r>
              <a:rPr lang="en-US" dirty="0"/>
              <a:t>Save the report under the Shared Folder&gt;Institution folder&gt;Reports</a:t>
            </a:r>
          </a:p>
        </p:txBody>
      </p:sp>
      <p:pic>
        <p:nvPicPr>
          <p:cNvPr id="5" name="Picture 4">
            <a:extLst>
              <a:ext uri="{FF2B5EF4-FFF2-40B4-BE49-F238E27FC236}">
                <a16:creationId xmlns:a16="http://schemas.microsoft.com/office/drawing/2014/main" id="{A6153728-2CAE-48C8-BC1A-8282449926CA}"/>
              </a:ext>
            </a:extLst>
          </p:cNvPr>
          <p:cNvPicPr>
            <a:picLocks noChangeAspect="1"/>
          </p:cNvPicPr>
          <p:nvPr/>
        </p:nvPicPr>
        <p:blipFill>
          <a:blip r:embed="rId2"/>
          <a:stretch>
            <a:fillRect/>
          </a:stretch>
        </p:blipFill>
        <p:spPr>
          <a:xfrm>
            <a:off x="2716567" y="2854912"/>
            <a:ext cx="7350896" cy="36536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439939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C01FE-1CAC-42A4-B139-6D6F3E5C204D}"/>
              </a:ext>
            </a:extLst>
          </p:cNvPr>
          <p:cNvSpPr>
            <a:spLocks noGrp="1"/>
          </p:cNvSpPr>
          <p:nvPr>
            <p:ph type="title"/>
          </p:nvPr>
        </p:nvSpPr>
        <p:spPr>
          <a:xfrm>
            <a:off x="1019175" y="257176"/>
            <a:ext cx="10734675" cy="639470"/>
          </a:xfrm>
        </p:spPr>
        <p:txBody>
          <a:bodyPr>
            <a:normAutofit/>
          </a:bodyPr>
          <a:lstStyle/>
          <a:p>
            <a:r>
              <a:rPr lang="en-US" sz="3200" dirty="0"/>
              <a:t>Using Analytics to Find Withdrawn Materials</a:t>
            </a:r>
          </a:p>
        </p:txBody>
      </p:sp>
      <p:sp>
        <p:nvSpPr>
          <p:cNvPr id="3" name="Content Placeholder 2">
            <a:extLst>
              <a:ext uri="{FF2B5EF4-FFF2-40B4-BE49-F238E27FC236}">
                <a16:creationId xmlns:a16="http://schemas.microsoft.com/office/drawing/2014/main" id="{194A2B63-CE44-4BCD-AC2B-EC6DEC037884}"/>
              </a:ext>
            </a:extLst>
          </p:cNvPr>
          <p:cNvSpPr>
            <a:spLocks noGrp="1"/>
          </p:cNvSpPr>
          <p:nvPr>
            <p:ph idx="1"/>
          </p:nvPr>
        </p:nvSpPr>
        <p:spPr>
          <a:xfrm>
            <a:off x="1019175" y="985421"/>
            <a:ext cx="10734675" cy="5615404"/>
          </a:xfrm>
        </p:spPr>
        <p:txBody>
          <a:bodyPr/>
          <a:lstStyle/>
          <a:p>
            <a:pPr marL="457200" indent="-457200">
              <a:buFont typeface="+mj-lt"/>
              <a:buAutoNum type="arabicPeriod" startAt="9"/>
            </a:pPr>
            <a:r>
              <a:rPr lang="en-US" dirty="0"/>
              <a:t>Click on the</a:t>
            </a:r>
            <a:r>
              <a:rPr lang="en-US" b="1" dirty="0"/>
              <a:t> Results </a:t>
            </a:r>
            <a:r>
              <a:rPr lang="en-US" dirty="0"/>
              <a:t>tab to view the report results</a:t>
            </a:r>
          </a:p>
        </p:txBody>
      </p:sp>
      <p:pic>
        <p:nvPicPr>
          <p:cNvPr id="5" name="Picture 4">
            <a:extLst>
              <a:ext uri="{FF2B5EF4-FFF2-40B4-BE49-F238E27FC236}">
                <a16:creationId xmlns:a16="http://schemas.microsoft.com/office/drawing/2014/main" id="{484530AD-2628-4DE3-9574-FE36EC74E1A5}"/>
              </a:ext>
            </a:extLst>
          </p:cNvPr>
          <p:cNvPicPr>
            <a:picLocks noChangeAspect="1"/>
          </p:cNvPicPr>
          <p:nvPr/>
        </p:nvPicPr>
        <p:blipFill>
          <a:blip r:embed="rId2"/>
          <a:stretch>
            <a:fillRect/>
          </a:stretch>
        </p:blipFill>
        <p:spPr>
          <a:xfrm>
            <a:off x="1596637" y="1893514"/>
            <a:ext cx="8998726" cy="28022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489723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5385" y="2359237"/>
            <a:ext cx="8361229" cy="1571356"/>
          </a:xfrm>
        </p:spPr>
        <p:txBody>
          <a:bodyPr/>
          <a:lstStyle/>
          <a:p>
            <a:r>
              <a:rPr lang="en-US" sz="4800" dirty="0"/>
              <a:t>How to Unlink a brief Bib record from the NZ and Place it in the IZ</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210" y="5471410"/>
            <a:ext cx="4098798" cy="1110372"/>
          </a:xfrm>
          <a:prstGeom prst="rect">
            <a:avLst/>
          </a:prstGeom>
        </p:spPr>
      </p:pic>
    </p:spTree>
    <p:extLst>
      <p:ext uri="{BB962C8B-B14F-4D97-AF65-F5344CB8AC3E}">
        <p14:creationId xmlns:p14="http://schemas.microsoft.com/office/powerpoint/2010/main" val="9868139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C01FE-1CAC-42A4-B139-6D6F3E5C204D}"/>
              </a:ext>
            </a:extLst>
          </p:cNvPr>
          <p:cNvSpPr>
            <a:spLocks noGrp="1"/>
          </p:cNvSpPr>
          <p:nvPr>
            <p:ph type="title"/>
          </p:nvPr>
        </p:nvSpPr>
        <p:spPr>
          <a:xfrm>
            <a:off x="1019175" y="257175"/>
            <a:ext cx="10734675" cy="603959"/>
          </a:xfrm>
        </p:spPr>
        <p:txBody>
          <a:bodyPr>
            <a:normAutofit fontScale="90000"/>
          </a:bodyPr>
          <a:lstStyle/>
          <a:p>
            <a:r>
              <a:rPr lang="en-US" sz="3200" dirty="0"/>
              <a:t>How to Unlink a Brief Bib Record from the NZ and Place it into the IZ</a:t>
            </a:r>
          </a:p>
        </p:txBody>
      </p:sp>
      <p:sp>
        <p:nvSpPr>
          <p:cNvPr id="3" name="Content Placeholder 2">
            <a:extLst>
              <a:ext uri="{FF2B5EF4-FFF2-40B4-BE49-F238E27FC236}">
                <a16:creationId xmlns:a16="http://schemas.microsoft.com/office/drawing/2014/main" id="{194A2B63-CE44-4BCD-AC2B-EC6DEC037884}"/>
              </a:ext>
            </a:extLst>
          </p:cNvPr>
          <p:cNvSpPr>
            <a:spLocks noGrp="1"/>
          </p:cNvSpPr>
          <p:nvPr>
            <p:ph idx="1"/>
          </p:nvPr>
        </p:nvSpPr>
        <p:spPr>
          <a:xfrm>
            <a:off x="1019175" y="1133475"/>
            <a:ext cx="10734675" cy="5467350"/>
          </a:xfrm>
        </p:spPr>
        <p:txBody>
          <a:bodyPr/>
          <a:lstStyle/>
          <a:p>
            <a:pPr marL="0" indent="0">
              <a:buNone/>
            </a:pPr>
            <a:r>
              <a:rPr lang="en-US" dirty="0"/>
              <a:t>If you accidentally create a brief bib record or a course reserve records in the Network Zone instead of in the Institutional Zone:</a:t>
            </a:r>
          </a:p>
          <a:p>
            <a:pPr>
              <a:buFont typeface="+mj-lt"/>
              <a:buAutoNum type="arabicPeriod"/>
            </a:pPr>
            <a:r>
              <a:rPr lang="en-US" dirty="0">
                <a:latin typeface="Franklin Gothic Book" panose="020B0503020102020204" pitchFamily="34" charset="0"/>
              </a:rPr>
              <a:t>Perform a repository search for the title</a:t>
            </a:r>
          </a:p>
          <a:p>
            <a:pPr>
              <a:buFont typeface="+mj-lt"/>
              <a:buAutoNum type="arabicPeriod"/>
            </a:pPr>
            <a:r>
              <a:rPr lang="en-US" dirty="0">
                <a:latin typeface="Franklin Gothic Book" panose="020B0503020102020204" pitchFamily="34" charset="0"/>
              </a:rPr>
              <a:t>Click </a:t>
            </a:r>
            <a:r>
              <a:rPr lang="en-US" b="1" i="1" dirty="0">
                <a:latin typeface="Franklin Gothic Book" panose="020B0503020102020204" pitchFamily="34" charset="0"/>
              </a:rPr>
              <a:t>Edit Record </a:t>
            </a:r>
            <a:r>
              <a:rPr lang="en-US" dirty="0">
                <a:latin typeface="Franklin Gothic Book" panose="020B0503020102020204" pitchFamily="34" charset="0"/>
              </a:rPr>
              <a:t>to open the record in the MD Editor</a:t>
            </a:r>
          </a:p>
          <a:p>
            <a:pPr marL="0" indent="0">
              <a:buNone/>
            </a:pPr>
            <a:endParaRPr lang="en-US" dirty="0"/>
          </a:p>
        </p:txBody>
      </p:sp>
      <p:pic>
        <p:nvPicPr>
          <p:cNvPr id="4" name="Picture 3">
            <a:extLst>
              <a:ext uri="{FF2B5EF4-FFF2-40B4-BE49-F238E27FC236}">
                <a16:creationId xmlns:a16="http://schemas.microsoft.com/office/drawing/2014/main" id="{26B12DA4-24C3-4139-9628-9A5AB0D2DAEB}"/>
              </a:ext>
            </a:extLst>
          </p:cNvPr>
          <p:cNvPicPr>
            <a:picLocks noChangeAspect="1"/>
          </p:cNvPicPr>
          <p:nvPr/>
        </p:nvPicPr>
        <p:blipFill>
          <a:blip r:embed="rId2"/>
          <a:stretch>
            <a:fillRect/>
          </a:stretch>
        </p:blipFill>
        <p:spPr>
          <a:xfrm>
            <a:off x="1471563" y="3171737"/>
            <a:ext cx="9248873" cy="2262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37176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C01FE-1CAC-42A4-B139-6D6F3E5C204D}"/>
              </a:ext>
            </a:extLst>
          </p:cNvPr>
          <p:cNvSpPr>
            <a:spLocks noGrp="1"/>
          </p:cNvSpPr>
          <p:nvPr>
            <p:ph type="title"/>
          </p:nvPr>
        </p:nvSpPr>
        <p:spPr>
          <a:xfrm>
            <a:off x="1019175" y="257175"/>
            <a:ext cx="10734675" cy="603959"/>
          </a:xfrm>
        </p:spPr>
        <p:txBody>
          <a:bodyPr>
            <a:normAutofit fontScale="90000"/>
          </a:bodyPr>
          <a:lstStyle/>
          <a:p>
            <a:r>
              <a:rPr lang="en-US" sz="3200" dirty="0"/>
              <a:t>How to Unlink a Brief Bib Record from the NZ and Place it into the IZ</a:t>
            </a:r>
          </a:p>
        </p:txBody>
      </p:sp>
      <p:sp>
        <p:nvSpPr>
          <p:cNvPr id="3" name="Content Placeholder 2">
            <a:extLst>
              <a:ext uri="{FF2B5EF4-FFF2-40B4-BE49-F238E27FC236}">
                <a16:creationId xmlns:a16="http://schemas.microsoft.com/office/drawing/2014/main" id="{194A2B63-CE44-4BCD-AC2B-EC6DEC037884}"/>
              </a:ext>
            </a:extLst>
          </p:cNvPr>
          <p:cNvSpPr>
            <a:spLocks noGrp="1"/>
          </p:cNvSpPr>
          <p:nvPr>
            <p:ph idx="1"/>
          </p:nvPr>
        </p:nvSpPr>
        <p:spPr>
          <a:xfrm>
            <a:off x="1019176" y="1133475"/>
            <a:ext cx="4875598" cy="1378906"/>
          </a:xfrm>
        </p:spPr>
        <p:txBody>
          <a:bodyPr/>
          <a:lstStyle/>
          <a:p>
            <a:pPr marL="457200" indent="-457200">
              <a:buFont typeface="+mj-lt"/>
              <a:buAutoNum type="arabicPeriod" startAt="3"/>
            </a:pPr>
            <a:r>
              <a:rPr lang="en-US" dirty="0">
                <a:latin typeface="Franklin Gothic Book" panose="020B0503020102020204" pitchFamily="34" charset="0"/>
              </a:rPr>
              <a:t>Go to </a:t>
            </a:r>
            <a:r>
              <a:rPr lang="en-US" b="1" dirty="0">
                <a:latin typeface="Franklin Gothic Book" panose="020B0503020102020204" pitchFamily="34" charset="0"/>
              </a:rPr>
              <a:t>File&gt;Copy to Catalog</a:t>
            </a:r>
          </a:p>
          <a:p>
            <a:pPr marL="987552" lvl="1" indent="-457200">
              <a:buFont typeface="+mj-lt"/>
              <a:buAutoNum type="alphaLcParenR"/>
            </a:pPr>
            <a:r>
              <a:rPr lang="en-US" i="0" dirty="0">
                <a:latin typeface="Franklin Gothic Book" panose="020B0503020102020204" pitchFamily="34" charset="0"/>
              </a:rPr>
              <a:t>The record and any associated inventory is now in the IZ</a:t>
            </a:r>
          </a:p>
          <a:p>
            <a:pPr marL="530352" lvl="1" indent="0">
              <a:buNone/>
            </a:pPr>
            <a:endParaRPr lang="en-US" dirty="0"/>
          </a:p>
        </p:txBody>
      </p:sp>
      <p:pic>
        <p:nvPicPr>
          <p:cNvPr id="4" name="Picture 3">
            <a:extLst>
              <a:ext uri="{FF2B5EF4-FFF2-40B4-BE49-F238E27FC236}">
                <a16:creationId xmlns:a16="http://schemas.microsoft.com/office/drawing/2014/main" id="{DCB70E2F-2460-4C1A-93D0-252E640B39C3}"/>
              </a:ext>
            </a:extLst>
          </p:cNvPr>
          <p:cNvPicPr>
            <a:picLocks noChangeAspect="1"/>
          </p:cNvPicPr>
          <p:nvPr/>
        </p:nvPicPr>
        <p:blipFill>
          <a:blip r:embed="rId2"/>
          <a:stretch>
            <a:fillRect/>
          </a:stretch>
        </p:blipFill>
        <p:spPr>
          <a:xfrm>
            <a:off x="1291479" y="2407170"/>
            <a:ext cx="2165496" cy="36309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C35137B6-500D-4856-B8A3-F022C7EFE9AF}"/>
              </a:ext>
            </a:extLst>
          </p:cNvPr>
          <p:cNvPicPr>
            <a:picLocks noChangeAspect="1"/>
          </p:cNvPicPr>
          <p:nvPr/>
        </p:nvPicPr>
        <p:blipFill>
          <a:blip r:embed="rId3"/>
          <a:stretch>
            <a:fillRect/>
          </a:stretch>
        </p:blipFill>
        <p:spPr>
          <a:xfrm>
            <a:off x="5237825" y="2148400"/>
            <a:ext cx="6596889" cy="20742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74DF7D85-4658-4F40-A7A7-2910376EF145}"/>
              </a:ext>
            </a:extLst>
          </p:cNvPr>
          <p:cNvPicPr>
            <a:picLocks noChangeAspect="1"/>
          </p:cNvPicPr>
          <p:nvPr/>
        </p:nvPicPr>
        <p:blipFill>
          <a:blip r:embed="rId4"/>
          <a:stretch>
            <a:fillRect/>
          </a:stretch>
        </p:blipFill>
        <p:spPr>
          <a:xfrm>
            <a:off x="4358936" y="3478948"/>
            <a:ext cx="7475778" cy="23527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005849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C01FE-1CAC-42A4-B139-6D6F3E5C204D}"/>
              </a:ext>
            </a:extLst>
          </p:cNvPr>
          <p:cNvSpPr>
            <a:spLocks noGrp="1"/>
          </p:cNvSpPr>
          <p:nvPr>
            <p:ph type="title"/>
          </p:nvPr>
        </p:nvSpPr>
        <p:spPr>
          <a:xfrm>
            <a:off x="1019175" y="257176"/>
            <a:ext cx="10734675" cy="586204"/>
          </a:xfrm>
        </p:spPr>
        <p:txBody>
          <a:bodyPr>
            <a:normAutofit fontScale="90000"/>
          </a:bodyPr>
          <a:lstStyle/>
          <a:p>
            <a:r>
              <a:rPr lang="en-US" sz="3200" dirty="0"/>
              <a:t>How to Unlink a Brief Bib Record from the NZ and Place it into the IZ</a:t>
            </a:r>
          </a:p>
        </p:txBody>
      </p:sp>
      <p:sp>
        <p:nvSpPr>
          <p:cNvPr id="3" name="Content Placeholder 2">
            <a:extLst>
              <a:ext uri="{FF2B5EF4-FFF2-40B4-BE49-F238E27FC236}">
                <a16:creationId xmlns:a16="http://schemas.microsoft.com/office/drawing/2014/main" id="{194A2B63-CE44-4BCD-AC2B-EC6DEC037884}"/>
              </a:ext>
            </a:extLst>
          </p:cNvPr>
          <p:cNvSpPr>
            <a:spLocks noGrp="1"/>
          </p:cNvSpPr>
          <p:nvPr>
            <p:ph idx="1"/>
          </p:nvPr>
        </p:nvSpPr>
        <p:spPr>
          <a:xfrm>
            <a:off x="1019175" y="1133475"/>
            <a:ext cx="5976429" cy="1805034"/>
          </a:xfrm>
        </p:spPr>
        <p:txBody>
          <a:bodyPr/>
          <a:lstStyle/>
          <a:p>
            <a:pPr marL="457200" indent="-457200">
              <a:buFont typeface="+mj-lt"/>
              <a:buAutoNum type="arabicPeriod" startAt="4"/>
            </a:pPr>
            <a:r>
              <a:rPr lang="en-US" b="1" i="1" dirty="0">
                <a:latin typeface="Franklin Gothic Book" panose="020B0503020102020204" pitchFamily="34" charset="0"/>
              </a:rPr>
              <a:t>File&gt;Save and Release the record</a:t>
            </a:r>
            <a:r>
              <a:rPr lang="en-US" dirty="0">
                <a:latin typeface="Franklin Gothic Book" panose="020B0503020102020204" pitchFamily="34" charset="0"/>
              </a:rPr>
              <a:t> (</a:t>
            </a:r>
            <a:r>
              <a:rPr lang="en-US" dirty="0" err="1">
                <a:latin typeface="Franklin Gothic Book" panose="020B0503020102020204" pitchFamily="34" charset="0"/>
              </a:rPr>
              <a:t>Ctrl+Alt+R</a:t>
            </a:r>
            <a:r>
              <a:rPr lang="en-US" dirty="0">
                <a:latin typeface="Franklin Gothic Book" panose="020B0503020102020204" pitchFamily="34" charset="0"/>
              </a:rPr>
              <a:t>)</a:t>
            </a:r>
          </a:p>
          <a:p>
            <a:pPr>
              <a:buFont typeface="+mj-lt"/>
              <a:buAutoNum type="arabicPeriod" startAt="4"/>
            </a:pPr>
            <a:r>
              <a:rPr lang="en-US" dirty="0">
                <a:latin typeface="Franklin Gothic Book" panose="020B0503020102020204" pitchFamily="34" charset="0"/>
              </a:rPr>
              <a:t>Submit the NZ MMS ID and Title of the bib record that needs be deleted from the NZ in the </a:t>
            </a:r>
            <a:r>
              <a:rPr lang="en-US" dirty="0">
                <a:latin typeface="Franklin Gothic Book" panose="020B0503020102020204" pitchFamily="34" charset="0"/>
                <a:hlinkClick r:id="rId2">
                  <a:extLst>
                    <a:ext uri="{A12FA001-AC4F-418D-AE19-62706E023703}">
                      <ahyp:hlinkClr xmlns:ahyp="http://schemas.microsoft.com/office/drawing/2018/hyperlinkcolor" xmlns="" val="tx"/>
                    </a:ext>
                  </a:extLst>
                </a:hlinkClick>
              </a:rPr>
              <a:t>Request to Delete NZ Bib Records form</a:t>
            </a:r>
            <a:r>
              <a:rPr lang="en-US" dirty="0">
                <a:latin typeface="Franklin Gothic Book" panose="020B0503020102020204" pitchFamily="34" charset="0"/>
              </a:rPr>
              <a:t> on SLC </a:t>
            </a:r>
            <a:r>
              <a:rPr lang="en-US" dirty="0" err="1">
                <a:latin typeface="Franklin Gothic Book" panose="020B0503020102020204" pitchFamily="34" charset="0"/>
              </a:rPr>
              <a:t>libguides</a:t>
            </a:r>
            <a:endParaRPr lang="en-US" dirty="0">
              <a:latin typeface="Franklin Gothic Book" panose="020B0503020102020204" pitchFamily="34" charset="0"/>
            </a:endParaRPr>
          </a:p>
          <a:p>
            <a:endParaRPr lang="en-US" dirty="0"/>
          </a:p>
        </p:txBody>
      </p:sp>
      <p:pic>
        <p:nvPicPr>
          <p:cNvPr id="5" name="Picture 4">
            <a:extLst>
              <a:ext uri="{FF2B5EF4-FFF2-40B4-BE49-F238E27FC236}">
                <a16:creationId xmlns:a16="http://schemas.microsoft.com/office/drawing/2014/main" id="{7A887CA9-2830-497E-B09E-013083B7E084}"/>
              </a:ext>
            </a:extLst>
          </p:cNvPr>
          <p:cNvPicPr>
            <a:picLocks noChangeAspect="1"/>
          </p:cNvPicPr>
          <p:nvPr/>
        </p:nvPicPr>
        <p:blipFill>
          <a:blip r:embed="rId3"/>
          <a:stretch>
            <a:fillRect/>
          </a:stretch>
        </p:blipFill>
        <p:spPr>
          <a:xfrm>
            <a:off x="8050972" y="1279974"/>
            <a:ext cx="2606266" cy="4298052"/>
          </a:xfrm>
          <a:prstGeom prst="rect">
            <a:avLst/>
          </a:prstGeom>
        </p:spPr>
      </p:pic>
    </p:spTree>
    <p:extLst>
      <p:ext uri="{BB962C8B-B14F-4D97-AF65-F5344CB8AC3E}">
        <p14:creationId xmlns:p14="http://schemas.microsoft.com/office/powerpoint/2010/main" val="2768469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C01FE-1CAC-42A4-B139-6D6F3E5C204D}"/>
              </a:ext>
            </a:extLst>
          </p:cNvPr>
          <p:cNvSpPr>
            <a:spLocks noGrp="1"/>
          </p:cNvSpPr>
          <p:nvPr>
            <p:ph type="title"/>
          </p:nvPr>
        </p:nvSpPr>
        <p:spPr>
          <a:xfrm>
            <a:off x="1019175" y="257175"/>
            <a:ext cx="10734675" cy="733425"/>
          </a:xfrm>
        </p:spPr>
        <p:txBody>
          <a:bodyPr>
            <a:normAutofit fontScale="90000"/>
          </a:bodyPr>
          <a:lstStyle/>
          <a:p>
            <a:r>
              <a:rPr lang="en-US" sz="3200" dirty="0"/>
              <a:t>MSP-50: Policy for Deleting/Withdrawing/Suppressing in the IZ</a:t>
            </a:r>
          </a:p>
        </p:txBody>
      </p:sp>
      <p:sp>
        <p:nvSpPr>
          <p:cNvPr id="3" name="Content Placeholder 2">
            <a:extLst>
              <a:ext uri="{FF2B5EF4-FFF2-40B4-BE49-F238E27FC236}">
                <a16:creationId xmlns:a16="http://schemas.microsoft.com/office/drawing/2014/main" id="{194A2B63-CE44-4BCD-AC2B-EC6DEC037884}"/>
              </a:ext>
            </a:extLst>
          </p:cNvPr>
          <p:cNvSpPr>
            <a:spLocks noGrp="1"/>
          </p:cNvSpPr>
          <p:nvPr>
            <p:ph idx="1"/>
          </p:nvPr>
        </p:nvSpPr>
        <p:spPr>
          <a:xfrm>
            <a:off x="1019175" y="1133475"/>
            <a:ext cx="10734675" cy="5467350"/>
          </a:xfrm>
        </p:spPr>
        <p:txBody>
          <a:bodyPr/>
          <a:lstStyle/>
          <a:p>
            <a:pPr marL="0" indent="0">
              <a:buNone/>
            </a:pPr>
            <a:r>
              <a:rPr lang="en-US" b="1" dirty="0"/>
              <a:t>MSP-50 Deletions or Withdrawals of Materials in the Institution Zone Policy justification: </a:t>
            </a:r>
          </a:p>
          <a:p>
            <a:pPr marL="0" indent="0">
              <a:buNone/>
            </a:pPr>
            <a:r>
              <a:rPr lang="en-US" dirty="0"/>
              <a:t>Deletions or withdrawals of individual institutions’ materials are performed in the IZ. SLC needs a standard policy on how deletions and withdrawals are handled to ensure more accurate analytics reports as well as better searching and retrieval of records in Alma. </a:t>
            </a:r>
          </a:p>
          <a:p>
            <a:pPr marL="0" indent="0">
              <a:buNone/>
            </a:pPr>
            <a:r>
              <a:rPr lang="en-US" dirty="0"/>
              <a:t>For example, if one is creating a collection analysis via analytics or SRU (Search/Retrieve via URL </a:t>
            </a:r>
            <a:r>
              <a:rPr lang="en-US" dirty="0">
                <a:hlinkClick r:id="rId2">
                  <a:extLst>
                    <a:ext uri="{A12FA001-AC4F-418D-AE19-62706E023703}">
                      <ahyp:hlinkClr xmlns:ahyp="http://schemas.microsoft.com/office/drawing/2018/hyperlinkcolor" xmlns="" val="tx"/>
                    </a:ext>
                  </a:extLst>
                </a:hlinkClick>
              </a:rPr>
              <a:t>https://developers.exlibrisgroup.com/alma/integrations/sru/</a:t>
            </a:r>
            <a:r>
              <a:rPr lang="en-US" dirty="0"/>
              <a:t>) to find the number of copies of a certain title owned ACROSS THE SUNY SYSTEM, it is extremely difficult to distinguish items that are generally part of a collection from those that have been moved to a special “withdrawn” location.</a:t>
            </a:r>
          </a:p>
          <a:p>
            <a:pPr marL="0" indent="0">
              <a:buNone/>
            </a:pPr>
            <a:r>
              <a:rPr lang="en-US" dirty="0"/>
              <a:t> This policy complements MSP-27, which states that individual institutions cannot delete NZ records, but must request these deletions of the NZ Administrator, who will perform the deletions. Individual institutions should not delete any records from the NZ.</a:t>
            </a:r>
          </a:p>
        </p:txBody>
      </p:sp>
    </p:spTree>
    <p:extLst>
      <p:ext uri="{BB962C8B-B14F-4D97-AF65-F5344CB8AC3E}">
        <p14:creationId xmlns:p14="http://schemas.microsoft.com/office/powerpoint/2010/main" val="1721974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C01FE-1CAC-42A4-B139-6D6F3E5C204D}"/>
              </a:ext>
            </a:extLst>
          </p:cNvPr>
          <p:cNvSpPr>
            <a:spLocks noGrp="1"/>
          </p:cNvSpPr>
          <p:nvPr>
            <p:ph type="title"/>
          </p:nvPr>
        </p:nvSpPr>
        <p:spPr>
          <a:xfrm>
            <a:off x="1019175" y="257175"/>
            <a:ext cx="10734675" cy="733425"/>
          </a:xfrm>
        </p:spPr>
        <p:txBody>
          <a:bodyPr>
            <a:normAutofit fontScale="90000"/>
          </a:bodyPr>
          <a:lstStyle/>
          <a:p>
            <a:r>
              <a:rPr lang="en-US" sz="3200" dirty="0"/>
              <a:t>MSP-50: Policy for Deleting/Withdrawing/Suppressing in the IZ</a:t>
            </a:r>
          </a:p>
        </p:txBody>
      </p:sp>
      <p:sp>
        <p:nvSpPr>
          <p:cNvPr id="3" name="Content Placeholder 2">
            <a:extLst>
              <a:ext uri="{FF2B5EF4-FFF2-40B4-BE49-F238E27FC236}">
                <a16:creationId xmlns:a16="http://schemas.microsoft.com/office/drawing/2014/main" id="{194A2B63-CE44-4BCD-AC2B-EC6DEC037884}"/>
              </a:ext>
            </a:extLst>
          </p:cNvPr>
          <p:cNvSpPr>
            <a:spLocks noGrp="1"/>
          </p:cNvSpPr>
          <p:nvPr>
            <p:ph idx="1"/>
          </p:nvPr>
        </p:nvSpPr>
        <p:spPr>
          <a:xfrm>
            <a:off x="1019175" y="887767"/>
            <a:ext cx="10734675" cy="5713058"/>
          </a:xfrm>
        </p:spPr>
        <p:txBody>
          <a:bodyPr>
            <a:normAutofit lnSpcReduction="10000"/>
          </a:bodyPr>
          <a:lstStyle/>
          <a:p>
            <a:pPr marL="0" indent="0">
              <a:buNone/>
            </a:pPr>
            <a:r>
              <a:rPr lang="en-US" b="1" dirty="0"/>
              <a:t>MSP-50 Deletions or Withdrawals of Materials in the Institution Zone Policy justification: </a:t>
            </a:r>
          </a:p>
          <a:p>
            <a:pPr marL="0" indent="0">
              <a:buNone/>
            </a:pPr>
            <a:r>
              <a:rPr lang="en-US" sz="1800" dirty="0"/>
              <a:t>SMSP recommendation: Move outdated data into another database or spreadsheet. SMSP strongly recommends removing outdated acquisitions data and records from Alma. Current data will better inform Acquisitions and Analytics, as well as minimizing future cost and liability. It is important to remember that the Alma contract will be renegotiated in 5 years, and the price of the new contract will be based partially on the size of the database. In addition, keeping financial data longer than 7 years carries liability. Retaining other data longer than necessary violates SUNY and New York State records retention policies. </a:t>
            </a:r>
          </a:p>
          <a:p>
            <a:pPr marL="0" indent="0">
              <a:buNone/>
            </a:pPr>
            <a:r>
              <a:rPr lang="en-US" sz="1800" dirty="0"/>
              <a:t>SUNY records retention policy clearly states: “When the SUNY Schedule does not cover a particular record, SUNY campuses are to defer to the New York State schedule (available on the State Archives website) for the proper retention period.” The SUNY Schedule does not cover library operations, but the New York State schedule covers several types of files used in library operations on pages 67-69. The appropriate actions for types of files routinely kept in an LSP such as Alma include:</a:t>
            </a:r>
          </a:p>
          <a:p>
            <a:pPr marL="0" indent="0">
              <a:buNone/>
            </a:pPr>
            <a:r>
              <a:rPr lang="en-US" sz="1800" dirty="0"/>
              <a:t>Cataloging records: </a:t>
            </a:r>
            <a:r>
              <a:rPr lang="en-US" sz="1800" b="1" dirty="0"/>
              <a:t>“Destroy catalog record when associated material is permanently removed from the collection or after record is revised or superseded.” </a:t>
            </a:r>
          </a:p>
          <a:p>
            <a:pPr marL="0" indent="0">
              <a:buNone/>
            </a:pPr>
            <a:r>
              <a:rPr lang="en-US" sz="1800" dirty="0"/>
              <a:t>Collection acquisitions records: </a:t>
            </a:r>
            <a:r>
              <a:rPr lang="en-US" sz="1800" b="1" dirty="0"/>
              <a:t>“Destroy when obsolete or superseded.” </a:t>
            </a:r>
          </a:p>
          <a:p>
            <a:pPr marL="0" indent="0">
              <a:buNone/>
            </a:pPr>
            <a:r>
              <a:rPr lang="en-US" sz="1800" dirty="0"/>
              <a:t>Serial subscription records: </a:t>
            </a:r>
            <a:r>
              <a:rPr lang="en-US" sz="1800" b="1" dirty="0"/>
              <a:t>“Destroy when obsolete or superseded.” </a:t>
            </a:r>
          </a:p>
          <a:p>
            <a:pPr marL="0" indent="0">
              <a:buNone/>
            </a:pPr>
            <a:r>
              <a:rPr lang="en-US" sz="1800" b="1" dirty="0"/>
              <a:t>N.B. </a:t>
            </a:r>
            <a:r>
              <a:rPr lang="en-US" sz="1800" dirty="0"/>
              <a:t>Deletion of bibliographic, holding, or item records </a:t>
            </a:r>
            <a:r>
              <a:rPr lang="en-US" sz="1800" b="1" dirty="0"/>
              <a:t>does not </a:t>
            </a:r>
            <a:r>
              <a:rPr lang="en-US" sz="1800" dirty="0"/>
              <a:t>remove them from Alma. Deleted records can be found through Analytics. Order records will be searchable by title, even when items have been withdrawn or deleted.</a:t>
            </a:r>
            <a:endParaRPr lang="en-US" sz="1800" b="1" dirty="0"/>
          </a:p>
        </p:txBody>
      </p:sp>
    </p:spTree>
    <p:extLst>
      <p:ext uri="{BB962C8B-B14F-4D97-AF65-F5344CB8AC3E}">
        <p14:creationId xmlns:p14="http://schemas.microsoft.com/office/powerpoint/2010/main" val="3526260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C01FE-1CAC-42A4-B139-6D6F3E5C204D}"/>
              </a:ext>
            </a:extLst>
          </p:cNvPr>
          <p:cNvSpPr>
            <a:spLocks noGrp="1"/>
          </p:cNvSpPr>
          <p:nvPr>
            <p:ph type="title"/>
          </p:nvPr>
        </p:nvSpPr>
        <p:spPr>
          <a:xfrm>
            <a:off x="1019175" y="257175"/>
            <a:ext cx="10734675" cy="733425"/>
          </a:xfrm>
        </p:spPr>
        <p:txBody>
          <a:bodyPr>
            <a:normAutofit/>
          </a:bodyPr>
          <a:lstStyle/>
          <a:p>
            <a:r>
              <a:rPr lang="en-US" sz="3200" dirty="0"/>
              <a:t>Deleting Bib, Holding, and Item record Information</a:t>
            </a:r>
          </a:p>
        </p:txBody>
      </p:sp>
      <p:sp>
        <p:nvSpPr>
          <p:cNvPr id="3" name="Content Placeholder 2">
            <a:extLst>
              <a:ext uri="{FF2B5EF4-FFF2-40B4-BE49-F238E27FC236}">
                <a16:creationId xmlns:a16="http://schemas.microsoft.com/office/drawing/2014/main" id="{194A2B63-CE44-4BCD-AC2B-EC6DEC037884}"/>
              </a:ext>
            </a:extLst>
          </p:cNvPr>
          <p:cNvSpPr>
            <a:spLocks noGrp="1"/>
          </p:cNvSpPr>
          <p:nvPr>
            <p:ph idx="1"/>
          </p:nvPr>
        </p:nvSpPr>
        <p:spPr>
          <a:xfrm>
            <a:off x="1019175" y="1133475"/>
            <a:ext cx="10734675" cy="5467350"/>
          </a:xfrm>
        </p:spPr>
        <p:txBody>
          <a:bodyPr/>
          <a:lstStyle/>
          <a:p>
            <a:r>
              <a:rPr lang="en-US" dirty="0"/>
              <a:t>Deleting bib, holdings, and items records does not remove them completely from Alma</a:t>
            </a:r>
          </a:p>
          <a:p>
            <a:pPr lvl="1"/>
            <a:r>
              <a:rPr lang="en-US" i="0" dirty="0"/>
              <a:t>Order records will be searchable by title in Alma, even though the bib records have been withdrawn and/or deleted in Alma</a:t>
            </a:r>
          </a:p>
          <a:p>
            <a:pPr lvl="1"/>
            <a:r>
              <a:rPr lang="en-US" i="0" dirty="0"/>
              <a:t>Deleted bib, holdings, and item records can be found using analytics</a:t>
            </a:r>
          </a:p>
          <a:p>
            <a:pPr lvl="2"/>
            <a:r>
              <a:rPr lang="en-US" dirty="0"/>
              <a:t>The need to distinguish between “real” withdrawals and deletions due to errors was taken into account when creating MSP-50</a:t>
            </a:r>
            <a:endParaRPr lang="en-US" b="1" i="0" dirty="0"/>
          </a:p>
          <a:p>
            <a:pPr marL="530352" lvl="1" indent="0">
              <a:buNone/>
            </a:pPr>
            <a:endParaRPr lang="en-US" i="0" dirty="0"/>
          </a:p>
        </p:txBody>
      </p:sp>
      <p:pic>
        <p:nvPicPr>
          <p:cNvPr id="4" name="Picture 2" descr="Image result for withdrawing library">
            <a:extLst>
              <a:ext uri="{FF2B5EF4-FFF2-40B4-BE49-F238E27FC236}">
                <a16:creationId xmlns:a16="http://schemas.microsoft.com/office/drawing/2014/main" id="{679B3F02-0092-49F6-8436-43D9C66F77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7592" y="3571274"/>
            <a:ext cx="5376816" cy="25302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76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5385" y="2299970"/>
            <a:ext cx="8361229" cy="1660133"/>
          </a:xfrm>
        </p:spPr>
        <p:txBody>
          <a:bodyPr/>
          <a:lstStyle/>
          <a:p>
            <a:r>
              <a:rPr lang="en-US" sz="4800" dirty="0"/>
              <a:t>Withdrawing aN individual Item in Alma</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210" y="5471410"/>
            <a:ext cx="4098798" cy="1110372"/>
          </a:xfrm>
          <a:prstGeom prst="rect">
            <a:avLst/>
          </a:prstGeom>
        </p:spPr>
      </p:pic>
    </p:spTree>
    <p:extLst>
      <p:ext uri="{BB962C8B-B14F-4D97-AF65-F5344CB8AC3E}">
        <p14:creationId xmlns:p14="http://schemas.microsoft.com/office/powerpoint/2010/main" val="1238832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C01FE-1CAC-42A4-B139-6D6F3E5C204D}"/>
              </a:ext>
            </a:extLst>
          </p:cNvPr>
          <p:cNvSpPr>
            <a:spLocks noGrp="1"/>
          </p:cNvSpPr>
          <p:nvPr>
            <p:ph type="title"/>
          </p:nvPr>
        </p:nvSpPr>
        <p:spPr>
          <a:xfrm>
            <a:off x="1019175" y="257175"/>
            <a:ext cx="10734675" cy="733425"/>
          </a:xfrm>
        </p:spPr>
        <p:txBody>
          <a:bodyPr>
            <a:normAutofit/>
          </a:bodyPr>
          <a:lstStyle/>
          <a:p>
            <a:r>
              <a:rPr lang="en-US" sz="3200" dirty="0"/>
              <a:t>Withdrawing an Individual Item in Alma</a:t>
            </a:r>
          </a:p>
        </p:txBody>
      </p:sp>
      <p:sp>
        <p:nvSpPr>
          <p:cNvPr id="3" name="Content Placeholder 2">
            <a:extLst>
              <a:ext uri="{FF2B5EF4-FFF2-40B4-BE49-F238E27FC236}">
                <a16:creationId xmlns:a16="http://schemas.microsoft.com/office/drawing/2014/main" id="{194A2B63-CE44-4BCD-AC2B-EC6DEC037884}"/>
              </a:ext>
            </a:extLst>
          </p:cNvPr>
          <p:cNvSpPr>
            <a:spLocks noGrp="1"/>
          </p:cNvSpPr>
          <p:nvPr>
            <p:ph idx="1"/>
          </p:nvPr>
        </p:nvSpPr>
        <p:spPr>
          <a:xfrm>
            <a:off x="1019175" y="1133475"/>
            <a:ext cx="10734675" cy="5467350"/>
          </a:xfrm>
        </p:spPr>
        <p:txBody>
          <a:bodyPr/>
          <a:lstStyle/>
          <a:p>
            <a:pPr marL="457200" indent="-457200">
              <a:buFont typeface="+mj-lt"/>
              <a:buAutoNum type="arabicPeriod"/>
            </a:pPr>
            <a:r>
              <a:rPr lang="en-US" dirty="0"/>
              <a:t>Perform a repository search for </a:t>
            </a:r>
            <a:r>
              <a:rPr lang="en-US" b="1" i="1" dirty="0"/>
              <a:t>All titles&gt;Keywords&gt;[scan barcode] </a:t>
            </a:r>
            <a:r>
              <a:rPr lang="en-US" dirty="0"/>
              <a:t>for the item in hand</a:t>
            </a:r>
          </a:p>
          <a:p>
            <a:pPr marL="987552" lvl="1" indent="-457200">
              <a:buFont typeface="+mj-lt"/>
              <a:buAutoNum type="alphaLcParenR"/>
            </a:pPr>
            <a:r>
              <a:rPr lang="en-US" i="0" dirty="0"/>
              <a:t>If you are using publishing profile continue onto step 3</a:t>
            </a:r>
            <a:endParaRPr lang="en-US" dirty="0"/>
          </a:p>
          <a:p>
            <a:pPr marL="457200" indent="-457200">
              <a:buFont typeface="+mj-lt"/>
              <a:buAutoNum type="arabicPeriod" startAt="2"/>
            </a:pPr>
            <a:r>
              <a:rPr lang="en-US" dirty="0"/>
              <a:t>Click on the </a:t>
            </a:r>
            <a:r>
              <a:rPr lang="en-US" b="1" dirty="0"/>
              <a:t>title link </a:t>
            </a:r>
            <a:r>
              <a:rPr lang="en-US" dirty="0"/>
              <a:t>to go to the MARC record view</a:t>
            </a:r>
          </a:p>
          <a:p>
            <a:pPr marL="987552" lvl="1" indent="-457200">
              <a:buFont typeface="+mj-lt"/>
              <a:buAutoNum type="alphaLcParenR"/>
            </a:pPr>
            <a:r>
              <a:rPr lang="en-US" i="0" dirty="0"/>
              <a:t>Copy the OCLC number (035) from the MARC record view</a:t>
            </a:r>
          </a:p>
          <a:p>
            <a:pPr marL="987552" lvl="1" indent="-457200">
              <a:buFont typeface="+mj-lt"/>
              <a:buAutoNum type="alphaLcParenR"/>
            </a:pPr>
            <a:r>
              <a:rPr lang="en-US" i="0" dirty="0"/>
              <a:t>Go to OCLC </a:t>
            </a:r>
            <a:r>
              <a:rPr lang="en-US" i="0" dirty="0" err="1"/>
              <a:t>Connexion</a:t>
            </a:r>
            <a:r>
              <a:rPr lang="en-US" i="0" dirty="0"/>
              <a:t> and remove your holdings for this record</a:t>
            </a:r>
          </a:p>
          <a:p>
            <a:pPr marL="0" indent="0">
              <a:buNone/>
            </a:pPr>
            <a:endParaRPr lang="en-US" dirty="0"/>
          </a:p>
          <a:p>
            <a:pPr marL="0" indent="0">
              <a:buNone/>
            </a:pPr>
            <a:endParaRPr lang="en-US" dirty="0"/>
          </a:p>
        </p:txBody>
      </p:sp>
      <p:pic>
        <p:nvPicPr>
          <p:cNvPr id="5" name="Picture 4">
            <a:extLst>
              <a:ext uri="{FF2B5EF4-FFF2-40B4-BE49-F238E27FC236}">
                <a16:creationId xmlns:a16="http://schemas.microsoft.com/office/drawing/2014/main" id="{E37EBDE6-E384-4436-881F-493451E1B9C9}"/>
              </a:ext>
            </a:extLst>
          </p:cNvPr>
          <p:cNvPicPr>
            <a:picLocks noChangeAspect="1"/>
          </p:cNvPicPr>
          <p:nvPr/>
        </p:nvPicPr>
        <p:blipFill>
          <a:blip r:embed="rId2"/>
          <a:stretch>
            <a:fillRect/>
          </a:stretch>
        </p:blipFill>
        <p:spPr>
          <a:xfrm>
            <a:off x="1302058" y="3357562"/>
            <a:ext cx="8309499" cy="17675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6F21298B-0D9A-42A6-9CB7-A49A0E74AEB2}"/>
              </a:ext>
            </a:extLst>
          </p:cNvPr>
          <p:cNvPicPr>
            <a:picLocks noChangeAspect="1"/>
          </p:cNvPicPr>
          <p:nvPr/>
        </p:nvPicPr>
        <p:blipFill>
          <a:blip r:embed="rId3"/>
          <a:stretch>
            <a:fillRect/>
          </a:stretch>
        </p:blipFill>
        <p:spPr>
          <a:xfrm>
            <a:off x="6309754" y="4312795"/>
            <a:ext cx="4343776" cy="20347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16535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C01FE-1CAC-42A4-B139-6D6F3E5C204D}"/>
              </a:ext>
            </a:extLst>
          </p:cNvPr>
          <p:cNvSpPr>
            <a:spLocks noGrp="1"/>
          </p:cNvSpPr>
          <p:nvPr>
            <p:ph type="title"/>
          </p:nvPr>
        </p:nvSpPr>
        <p:spPr>
          <a:xfrm>
            <a:off x="1019175" y="257175"/>
            <a:ext cx="10734675" cy="733425"/>
          </a:xfrm>
        </p:spPr>
        <p:txBody>
          <a:bodyPr>
            <a:normAutofit/>
          </a:bodyPr>
          <a:lstStyle/>
          <a:p>
            <a:r>
              <a:rPr lang="en-US" sz="3200" dirty="0"/>
              <a:t>Withdrawing an Individual Item in Alma</a:t>
            </a:r>
          </a:p>
        </p:txBody>
      </p:sp>
      <p:sp>
        <p:nvSpPr>
          <p:cNvPr id="3" name="Content Placeholder 2">
            <a:extLst>
              <a:ext uri="{FF2B5EF4-FFF2-40B4-BE49-F238E27FC236}">
                <a16:creationId xmlns:a16="http://schemas.microsoft.com/office/drawing/2014/main" id="{194A2B63-CE44-4BCD-AC2B-EC6DEC037884}"/>
              </a:ext>
            </a:extLst>
          </p:cNvPr>
          <p:cNvSpPr>
            <a:spLocks noGrp="1"/>
          </p:cNvSpPr>
          <p:nvPr>
            <p:ph idx="1"/>
          </p:nvPr>
        </p:nvSpPr>
        <p:spPr>
          <a:xfrm>
            <a:off x="1019175" y="1056443"/>
            <a:ext cx="10734675" cy="5544382"/>
          </a:xfrm>
        </p:spPr>
        <p:txBody>
          <a:bodyPr/>
          <a:lstStyle/>
          <a:p>
            <a:pPr marL="457200" indent="-457200">
              <a:buFont typeface="+mj-lt"/>
              <a:buAutoNum type="arabicPeriod" startAt="3"/>
            </a:pPr>
            <a:r>
              <a:rPr lang="en-US" i="0" dirty="0"/>
              <a:t>Click </a:t>
            </a:r>
            <a:r>
              <a:rPr lang="en-US" b="1" i="1" dirty="0"/>
              <a:t>Items</a:t>
            </a:r>
            <a:r>
              <a:rPr lang="en-US" i="0" dirty="0"/>
              <a:t> from the ellipses</a:t>
            </a:r>
          </a:p>
          <a:p>
            <a:pPr marL="0" indent="0">
              <a:buNone/>
            </a:pPr>
            <a:endParaRPr lang="en-US" dirty="0"/>
          </a:p>
        </p:txBody>
      </p:sp>
      <p:pic>
        <p:nvPicPr>
          <p:cNvPr id="5" name="Picture 4">
            <a:extLst>
              <a:ext uri="{FF2B5EF4-FFF2-40B4-BE49-F238E27FC236}">
                <a16:creationId xmlns:a16="http://schemas.microsoft.com/office/drawing/2014/main" id="{1F641C7C-32FC-4DB5-87CB-356A26205A5C}"/>
              </a:ext>
            </a:extLst>
          </p:cNvPr>
          <p:cNvPicPr>
            <a:picLocks noChangeAspect="1"/>
          </p:cNvPicPr>
          <p:nvPr/>
        </p:nvPicPr>
        <p:blipFill>
          <a:blip r:embed="rId2"/>
          <a:stretch>
            <a:fillRect/>
          </a:stretch>
        </p:blipFill>
        <p:spPr>
          <a:xfrm>
            <a:off x="1538798" y="1783928"/>
            <a:ext cx="9695427" cy="32901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907618"/>
      </p:ext>
    </p:extLst>
  </p:cSld>
  <p:clrMapOvr>
    <a:masterClrMapping/>
  </p:clrMapOvr>
</p:sld>
</file>

<file path=ppt/theme/theme1.xml><?xml version="1.0" encoding="utf-8"?>
<a:theme xmlns:a="http://schemas.openxmlformats.org/drawingml/2006/main" name="Crop">
  <a:themeElements>
    <a:clrScheme name="SLC">
      <a:dk1>
        <a:srgbClr val="848687"/>
      </a:dk1>
      <a:lt1>
        <a:sysClr val="window" lastClr="FFFFFF"/>
      </a:lt1>
      <a:dk2>
        <a:srgbClr val="004C93"/>
      </a:dk2>
      <a:lt2>
        <a:srgbClr val="EDECEB"/>
      </a:lt2>
      <a:accent1>
        <a:srgbClr val="009EE0"/>
      </a:accent1>
      <a:accent2>
        <a:srgbClr val="009EE0"/>
      </a:accent2>
      <a:accent3>
        <a:srgbClr val="004C93"/>
      </a:accent3>
      <a:accent4>
        <a:srgbClr val="848687"/>
      </a:accent4>
      <a:accent5>
        <a:srgbClr val="004C93"/>
      </a:accent5>
      <a:accent6>
        <a:srgbClr val="414343"/>
      </a:accent6>
      <a:hlink>
        <a:srgbClr val="848687"/>
      </a:hlink>
      <a:folHlink>
        <a:srgbClr val="414343"/>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3904F70-041E-47FD-ACFC-D7DE4CD0CA25}" vid="{02D285ED-D2D6-4BFA-8A62-1630DDAB538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5381</TotalTime>
  <Words>1730</Words>
  <Application>Microsoft Office PowerPoint</Application>
  <PresentationFormat>Widescreen</PresentationFormat>
  <Paragraphs>173</Paragraphs>
  <Slides>35</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35</vt:i4>
      </vt:variant>
    </vt:vector>
  </HeadingPairs>
  <TitlesOfParts>
    <vt:vector size="38" baseType="lpstr">
      <vt:lpstr>Calibri</vt:lpstr>
      <vt:lpstr>Franklin Gothic Book</vt:lpstr>
      <vt:lpstr>Crop</vt:lpstr>
      <vt:lpstr>MSP-50: Policy for Deleting, Withdrawing, and Suppressing materials in the Institutional Zone</vt:lpstr>
      <vt:lpstr>MSP-50: Policy for Deleting/Withdrawing/Suppressing in the IZ</vt:lpstr>
      <vt:lpstr>SMSP </vt:lpstr>
      <vt:lpstr>MSP-50: Policy for Deleting/Withdrawing/Suppressing in the IZ</vt:lpstr>
      <vt:lpstr>MSP-50: Policy for Deleting/Withdrawing/Suppressing in the IZ</vt:lpstr>
      <vt:lpstr>Deleting Bib, Holding, and Item record Information</vt:lpstr>
      <vt:lpstr>Withdrawing aN individual Item in Alma</vt:lpstr>
      <vt:lpstr>Withdrawing an Individual Item in Alma</vt:lpstr>
      <vt:lpstr>Withdrawing an Individual Item in Alma</vt:lpstr>
      <vt:lpstr>Withdrawing an Individual Item in Alma</vt:lpstr>
      <vt:lpstr>Withdrawing an Individual Item in Alma</vt:lpstr>
      <vt:lpstr>Withdrawing an Individual Item in Alma</vt:lpstr>
      <vt:lpstr>Withdrawing an Individual Item in Alma</vt:lpstr>
      <vt:lpstr>Withdrawing an Individual Item in Alma</vt:lpstr>
      <vt:lpstr>Withdrawing a Set of Items (Batch Withdrawal) in Alma</vt:lpstr>
      <vt:lpstr>Withdrawing a Set of Items (Batch Withdrawal in Alma)</vt:lpstr>
      <vt:lpstr>Withdrawing a Set of Items (Batch Withdrawal in Alma)</vt:lpstr>
      <vt:lpstr>Withdrawing a Set of Items (Batch Withdrawal in Alma)</vt:lpstr>
      <vt:lpstr>Withdrawing a Set of Items (Batch Withdrawal in Alma)</vt:lpstr>
      <vt:lpstr>Withdrawing a Set of Items (Batch Withdrawal in Alma)</vt:lpstr>
      <vt:lpstr>Withdrawing a Set of Items (Batch Withdrawal in Alma)</vt:lpstr>
      <vt:lpstr>Withdrawing a Set of Items (Batch Withdrawal in Alma)</vt:lpstr>
      <vt:lpstr>Withdrawing a Set of Items (Batch Withdrawal in Alma)</vt:lpstr>
      <vt:lpstr>Withdrawing a Set of Items (Batch Withdrawal in Alma)</vt:lpstr>
      <vt:lpstr>Withdrawing a Set of Items (Batch Withdrawal in Alma)</vt:lpstr>
      <vt:lpstr>Withdrawing a Set of Items (Batch Withdrawal in Alma)</vt:lpstr>
      <vt:lpstr>Withdrawing a Set of Items (Batch Withdrawal in Alma)</vt:lpstr>
      <vt:lpstr>Using Analytics to find materials withdrawn from the permanent collection</vt:lpstr>
      <vt:lpstr>Using Analytics to Find Withdrawn Materials</vt:lpstr>
      <vt:lpstr>Using Analytics to Find Withdrawn Materials</vt:lpstr>
      <vt:lpstr>Using Analytics to Find Withdrawn Materials</vt:lpstr>
      <vt:lpstr>How to Unlink a brief Bib record from the NZ and Place it in the IZ</vt:lpstr>
      <vt:lpstr>How to Unlink a Brief Bib Record from the NZ and Place it into the IZ</vt:lpstr>
      <vt:lpstr>How to Unlink a Brief Bib Record from the NZ and Place it into the IZ</vt:lpstr>
      <vt:lpstr>How to Unlink a Brief Bib Record from the NZ and Place it into the IZ</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Withdrawing/Deleting</dc:title>
  <dc:creator>Maggie McGee</dc:creator>
  <cp:lastModifiedBy>sprittin</cp:lastModifiedBy>
  <cp:revision>115</cp:revision>
  <dcterms:created xsi:type="dcterms:W3CDTF">2019-06-22T02:25:59Z</dcterms:created>
  <dcterms:modified xsi:type="dcterms:W3CDTF">2019-07-03T18:40:38Z</dcterms:modified>
</cp:coreProperties>
</file>