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embeddedFontLst>
    <p:embeddedFont>
      <p:font typeface="Libre Franklin" panose="00000500000000000000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1ff4daa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61ff4daa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e850813ce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e850813ce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e850813c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e850813c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6e850813c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6e850813c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e850813c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e850813c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e850813ce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6e850813ce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7dd1b11a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7dd1b11a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dd1b11a9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dd1b11a9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dd1b11a9b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dd1b11a9b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7dd1b11a9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7dd1b11a9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7dd1b11a9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7dd1b11a9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5c2c0d386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5c2c0d386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7dd1b11a9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7dd1b11a9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6a7d2608b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6a7d2608b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e850813c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6e850813c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e850813c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e850813c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e850813c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e850813c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e850813c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e850813c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e850813c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e850813ce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e850813c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e850813ce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1436346" y="1341340"/>
            <a:ext cx="6270900" cy="15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Libre Franklin"/>
              <a:buNone/>
              <a:defRPr sz="5400" cap="none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1"/>
          </p:nvPr>
        </p:nvSpPr>
        <p:spPr>
          <a:xfrm>
            <a:off x="2009930" y="2967209"/>
            <a:ext cx="5123700" cy="8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None/>
              <a:defRPr sz="1700">
                <a:solidFill>
                  <a:schemeClr val="lt2"/>
                </a:solidFill>
              </a:defRPr>
            </a:lvl1pPr>
            <a:lvl2pPr lvl="1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3pPr>
            <a:lvl4pPr lvl="3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6pPr>
            <a:lvl7pPr lvl="6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7pPr>
            <a:lvl8pPr lvl="7" algn="ctr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8pPr>
            <a:lvl9pPr lvl="8" algn="ctr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564644" y="4840039"/>
            <a:ext cx="1206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1938040" y="4840039"/>
            <a:ext cx="52674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737301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564635" y="558343"/>
            <a:ext cx="8005605" cy="4012271"/>
            <a:chOff x="752846" y="744457"/>
            <a:chExt cx="10674141" cy="5349695"/>
          </a:xfrm>
        </p:grpSpPr>
        <p:sp>
          <p:nvSpPr>
            <p:cNvPr id="64" name="Google Shape;64;p14"/>
            <p:cNvSpPr/>
            <p:nvPr/>
          </p:nvSpPr>
          <p:spPr>
            <a:xfrm>
              <a:off x="8151962" y="1685652"/>
              <a:ext cx="3275025" cy="4408500"/>
            </a:xfrm>
            <a:custGeom>
              <a:avLst/>
              <a:gdLst/>
              <a:ahLst/>
              <a:cxnLst/>
              <a:rect l="l" t="t" r="r" b="b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65" name="Google Shape;65;p14"/>
            <p:cNvSpPr/>
            <p:nvPr/>
          </p:nvSpPr>
          <p:spPr>
            <a:xfrm rot="10800000">
              <a:off x="752846" y="744457"/>
              <a:ext cx="3275680" cy="4408500"/>
            </a:xfrm>
            <a:custGeom>
              <a:avLst/>
              <a:gdLst/>
              <a:ahLst/>
              <a:cxnLst/>
              <a:rect l="l" t="t" r="r" b="b"/>
              <a:pathLst>
                <a:path w="10002" h="10000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028700" y="1714500"/>
            <a:ext cx="7200900" cy="2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1pPr>
            <a:lvl2pPr marL="914400" lvl="1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2pPr>
            <a:lvl3pPr marL="1371600" lvl="2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573769" y="976020"/>
            <a:ext cx="72096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Libre Franklin"/>
              <a:buNone/>
              <a:defRPr sz="5400" cap="none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573769" y="3162246"/>
            <a:ext cx="720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marL="3200400" lvl="6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marL="3657600" lvl="7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marL="4114800" lvl="8" indent="-2286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554181" y="4840039"/>
            <a:ext cx="12168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1938234" y="4840039"/>
            <a:ext cx="52674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lt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737301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16" title="Crop Mark"/>
          <p:cNvSpPr/>
          <p:nvPr/>
        </p:nvSpPr>
        <p:spPr>
          <a:xfrm>
            <a:off x="6113971" y="1264239"/>
            <a:ext cx="2456262" cy="3306366"/>
          </a:xfrm>
          <a:custGeom>
            <a:avLst/>
            <a:gdLst/>
            <a:ahLst/>
            <a:cxnLst/>
            <a:rect l="l" t="t" r="r" b="b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1028700" y="1714499"/>
            <a:ext cx="3335700" cy="2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>
                <a:solidFill>
                  <a:schemeClr val="dk2"/>
                </a:solidFill>
              </a:defRPr>
            </a:lvl1pPr>
            <a:lvl2pPr marL="914400" lvl="1" indent="-3619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894052" y="1714499"/>
            <a:ext cx="3335700" cy="2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>
                <a:solidFill>
                  <a:schemeClr val="dk2"/>
                </a:solidFill>
              </a:defRPr>
            </a:lvl1pPr>
            <a:lvl2pPr marL="914400" lvl="1" indent="-3619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028700" y="1755648"/>
            <a:ext cx="33330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1028700" y="2478905"/>
            <a:ext cx="3333000" cy="19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>
                <a:solidFill>
                  <a:schemeClr val="dk2"/>
                </a:solidFill>
              </a:defRPr>
            </a:lvl1pPr>
            <a:lvl2pPr marL="914400" lvl="1" indent="-3619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3"/>
          </p:nvPr>
        </p:nvSpPr>
        <p:spPr>
          <a:xfrm>
            <a:off x="4893761" y="1755648"/>
            <a:ext cx="33330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4"/>
          </p:nvPr>
        </p:nvSpPr>
        <p:spPr>
          <a:xfrm>
            <a:off x="4893761" y="2478905"/>
            <a:ext cx="3333000" cy="19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810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>
                <a:solidFill>
                  <a:schemeClr val="dk2"/>
                </a:solidFill>
              </a:defRPr>
            </a:lvl1pPr>
            <a:lvl2pPr marL="914400" lvl="1" indent="-3619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>
                <a:solidFill>
                  <a:schemeClr val="dk2"/>
                </a:solidFill>
              </a:defRPr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 title="Background Shape"/>
          <p:cNvSpPr/>
          <p:nvPr/>
        </p:nvSpPr>
        <p:spPr>
          <a:xfrm>
            <a:off x="0" y="282"/>
            <a:ext cx="3977400" cy="51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542925" y="514350"/>
            <a:ext cx="2891700" cy="16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  <a:defRPr sz="36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4692015" y="514351"/>
            <a:ext cx="3909300" cy="38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2385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/>
            </a:lvl1pPr>
            <a:lvl2pPr marL="914400" lvl="1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 sz="1500"/>
            </a:lvl2pPr>
            <a:lvl3pPr marL="1371600" lvl="2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/>
            </a:lvl3pPr>
            <a:lvl4pPr marL="1828800" lvl="3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 sz="1400"/>
            </a:lvl4pPr>
            <a:lvl5pPr marL="2286000" lvl="4" indent="-3048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5pPr>
            <a:lvl6pPr marL="2743200" lvl="5" indent="-3048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6pPr>
            <a:lvl7pPr marL="3200400" lvl="6" indent="-3048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7pPr>
            <a:lvl8pPr marL="3657600" lvl="7" indent="-3048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8pPr>
            <a:lvl9pPr marL="4114800" lvl="8" indent="-3048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2"/>
          </p:nvPr>
        </p:nvSpPr>
        <p:spPr>
          <a:xfrm>
            <a:off x="542925" y="2142258"/>
            <a:ext cx="2891700" cy="22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dt" idx="10"/>
          </p:nvPr>
        </p:nvSpPr>
        <p:spPr>
          <a:xfrm>
            <a:off x="542925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ftr" idx="11"/>
          </p:nvPr>
        </p:nvSpPr>
        <p:spPr>
          <a:xfrm>
            <a:off x="1654459" y="4840039"/>
            <a:ext cx="17802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sldNum" idx="12"/>
          </p:nvPr>
        </p:nvSpPr>
        <p:spPr>
          <a:xfrm>
            <a:off x="7412355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2" name="Google Shape;112;p21" title="Divider Bar"/>
          <p:cNvSpPr/>
          <p:nvPr/>
        </p:nvSpPr>
        <p:spPr>
          <a:xfrm>
            <a:off x="3977640" y="282"/>
            <a:ext cx="1716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 title="Background Shape"/>
          <p:cNvSpPr/>
          <p:nvPr/>
        </p:nvSpPr>
        <p:spPr>
          <a:xfrm>
            <a:off x="0" y="282"/>
            <a:ext cx="3977400" cy="51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542925" y="514350"/>
            <a:ext cx="2891700" cy="16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>
            <a:spLocks noGrp="1"/>
          </p:cNvSpPr>
          <p:nvPr>
            <p:ph type="pic" idx="2"/>
          </p:nvPr>
        </p:nvSpPr>
        <p:spPr>
          <a:xfrm>
            <a:off x="4149090" y="0"/>
            <a:ext cx="4995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500"/>
              <a:buFont typeface="Libre Franklin"/>
              <a:buNone/>
              <a:defRPr sz="15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542925" y="2141976"/>
            <a:ext cx="2891700" cy="22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dt" idx="10"/>
          </p:nvPr>
        </p:nvSpPr>
        <p:spPr>
          <a:xfrm>
            <a:off x="542925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ftr" idx="11"/>
          </p:nvPr>
        </p:nvSpPr>
        <p:spPr>
          <a:xfrm>
            <a:off x="1654459" y="4840039"/>
            <a:ext cx="17802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7412355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1" name="Google Shape;121;p22" title="Divider Bar"/>
          <p:cNvSpPr/>
          <p:nvPr/>
        </p:nvSpPr>
        <p:spPr>
          <a:xfrm>
            <a:off x="3977640" y="282"/>
            <a:ext cx="1716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 rot="5400000">
            <a:off x="3289650" y="-539306"/>
            <a:ext cx="26790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1pPr>
            <a:lvl2pPr marL="914400" lvl="1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2pPr>
            <a:lvl3pPr marL="1371600" lvl="2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 rot="5400000">
            <a:off x="5818446" y="1847217"/>
            <a:ext cx="39324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 rot="5400000">
            <a:off x="2129880" y="-633033"/>
            <a:ext cx="3932400" cy="61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1pPr>
            <a:lvl2pPr marL="914400" lvl="1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2pPr>
            <a:lvl3pPr marL="1371600" lvl="2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4pPr>
            <a:lvl5pPr marL="228600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5pPr>
            <a:lvl6pPr marL="2743200" lvl="5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6pPr>
            <a:lvl7pPr marL="3200400" lvl="6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/>
            </a:lvl7pPr>
            <a:lvl8pPr marL="3657600" lvl="7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–"/>
              <a:defRPr/>
            </a:lvl8pPr>
            <a:lvl9pPr marL="4114800" lvl="8" indent="-31750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028700" y="514350"/>
            <a:ext cx="72009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Libre Franklin"/>
              <a:buNone/>
              <a:defRPr sz="33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028700" y="1714500"/>
            <a:ext cx="7200900" cy="2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81000" algn="l" rtl="0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ibre Franklin"/>
              <a:buChar char="■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619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Char char="–"/>
              <a:defRPr sz="21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238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Libre Franklin"/>
              <a:buChar char="–"/>
              <a:defRPr sz="15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0480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Char char="–"/>
              <a:defRPr sz="12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984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Libre Franklin"/>
              <a:buChar char="■"/>
              <a:defRPr sz="11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98450" algn="l" rtl="0">
              <a:lnSpc>
                <a:spcPct val="94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Libre Franklin"/>
              <a:buChar char="–"/>
              <a:defRPr sz="1100" b="0" i="1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98450" algn="l" rtl="0">
              <a:lnSpc>
                <a:spcPct val="94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100"/>
              <a:buFont typeface="Libre Franklin"/>
              <a:buChar char="■"/>
              <a:defRPr sz="11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1042988" y="4840039"/>
            <a:ext cx="903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170173" y="4840039"/>
            <a:ext cx="47106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7104552" y="4840039"/>
            <a:ext cx="11973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 title="Side bar"/>
          <p:cNvSpPr/>
          <p:nvPr/>
        </p:nvSpPr>
        <p:spPr>
          <a:xfrm>
            <a:off x="358571" y="282"/>
            <a:ext cx="1716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>
          <p15:clr>
            <a:srgbClr val="F26B43"/>
          </p15:clr>
        </p15:guide>
        <p15:guide id="2" orient="horz" pos="1080">
          <p15:clr>
            <a:srgbClr val="F26B43"/>
          </p15:clr>
        </p15:guide>
        <p15:guide id="3" orient="horz" pos="2772">
          <p15:clr>
            <a:srgbClr val="F26B43"/>
          </p15:clr>
        </p15:guide>
        <p15:guide id="4" orient="horz" pos="324">
          <p15:clr>
            <a:srgbClr val="F26B43"/>
          </p15:clr>
        </p15:guide>
        <p15:guide id="5" orient="horz" pos="1134">
          <p15:clr>
            <a:srgbClr val="F26B43"/>
          </p15:clr>
        </p15:guide>
        <p15:guide id="6" pos="5184">
          <p15:clr>
            <a:srgbClr val="F26B43"/>
          </p15:clr>
        </p15:guide>
        <p15:guide id="7" pos="702">
          <p15:clr>
            <a:srgbClr val="F26B43"/>
          </p15:clr>
        </p15:guide>
        <p15:guide id="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Fines_and_Fe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Physical_Item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Physical_Items_Historical_Event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3.basecamp.com/p/WdzRDPGPJFkQCdtdZVjMwRu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knowledge.exlibrisgroup.com/Alma/Product_Documentation/010Alma_Online_Help_(English)/080Analytics/Alma_Analytics_Subject_Areas/Reques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User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answers.com/faq/28163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lcny.libanswers.com/faq/2816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30Fulfillment/Resource_Requests/020Managing_Requests_and_Work_Ord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30Fulfillment/070Advanced_Tools/090Creating_Fines_and_Fees_Repor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Course_Reserve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exlibrisgroup.com/Alma/Product_Documentation/010Alma_Online_Help_(English)/080Analytics/Alma_Analytics_Subject_Areas/Fines_and_Fe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ctrTitle"/>
          </p:nvPr>
        </p:nvSpPr>
        <p:spPr>
          <a:xfrm>
            <a:off x="1436539" y="1359017"/>
            <a:ext cx="6270900" cy="15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en" sz="3600"/>
              <a:t>Fulfillment Analytics</a:t>
            </a:r>
            <a:endParaRPr sz="3600"/>
          </a:p>
        </p:txBody>
      </p:sp>
      <p:sp>
        <p:nvSpPr>
          <p:cNvPr id="139" name="Google Shape;139;p25"/>
          <p:cNvSpPr txBox="1">
            <a:spLocks noGrp="1"/>
          </p:cNvSpPr>
          <p:nvPr>
            <p:ph type="subTitle" idx="1"/>
          </p:nvPr>
        </p:nvSpPr>
        <p:spPr>
          <a:xfrm>
            <a:off x="2009930" y="3057788"/>
            <a:ext cx="51237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None/>
            </a:pPr>
            <a:r>
              <a:rPr lang="en"/>
              <a:t>Timothy Jackson</a:t>
            </a:r>
            <a:endParaRPr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None/>
            </a:pPr>
            <a:r>
              <a:rPr lang="en"/>
              <a:t>SUNY Library Shared Services (SLSS)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Fulfillment</a:t>
            </a:r>
            <a:endParaRPr b="1"/>
          </a:p>
        </p:txBody>
      </p:sp>
      <p:sp>
        <p:nvSpPr>
          <p:cNvPr id="194" name="Google Shape;194;p34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all loans, including bib &amp; item info, loan measures, users, and course reserves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circulation counts and statistics about how long items were on loan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Fulfillment: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https://knowledge.exlibrisgroup.com/Alma/Product_Documentation/010Alma_Online_Help_(English)/080Analytics/Alma_Analytics_Subject_Areas/Fines_and_Fees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Physical Items</a:t>
            </a:r>
            <a:endParaRPr b="1"/>
          </a:p>
        </p:txBody>
      </p:sp>
      <p:sp>
        <p:nvSpPr>
          <p:cNvPr id="200" name="Google Shape;200;p35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all items in your collection regardless of loan history, including bib &amp; item info, PO information, and funds information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Does contain some circulation data but does not contain user info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reports on number of items in a location or circulation counts by LC classification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Physical Items: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https://knowledge.exlibrisgroup.com/Alma/Product_Documentation/010Alma_Online_Help_(English)/080Analytics/Alma_Analytics_Subject_Areas/Physical_Items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Physical Items Historical Events</a:t>
            </a:r>
            <a:endParaRPr b="1"/>
          </a:p>
        </p:txBody>
      </p:sp>
      <p:sp>
        <p:nvSpPr>
          <p:cNvPr id="206" name="Google Shape;206;p36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item changes, such as transits, temporary location changes, item process status changes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reports on amount of time needed for particular workflows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Physical Items Historical Events: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https://knowledge.exlibrisgroup.com/Alma/Product_Documentation/010Alma_Online_Help_(English)/080Analytics/Alma_Analytics_Subject_Areas/Physical_Items_Historical_Events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Requests</a:t>
            </a:r>
            <a:endParaRPr b="1"/>
          </a:p>
        </p:txBody>
      </p:sp>
      <p:sp>
        <p:nvSpPr>
          <p:cNvPr id="212" name="Google Shape;212;p37"/>
          <p:cNvSpPr txBox="1">
            <a:spLocks noGrp="1"/>
          </p:cNvSpPr>
          <p:nvPr>
            <p:ph type="body" idx="1"/>
          </p:nvPr>
        </p:nvSpPr>
        <p:spPr>
          <a:xfrm>
            <a:off x="67632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all requests, including bib info, userinfo, and turnaround time measures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reports on requests by user group and request turnaround times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Includes Resource Sharing requests, but there are separate Borrowing Requests and Lending Requests subject areas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RS Analytics Session: 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https://public.3.basecamp.com/p/WdzRDPGPJFkQCdtdZVjMwRuN</a:t>
            </a:r>
            <a:endParaRPr sz="18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Requests: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https://knowledge.exlibrisgroup.com/Alma/Product_Documentation/010Alma_Online_Help_(English)/080Analytics/Alma_Analytics_Subject_Areas/Requests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8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Users</a:t>
            </a:r>
            <a:endParaRPr b="1"/>
          </a:p>
        </p:txBody>
      </p:sp>
      <p:sp>
        <p:nvSpPr>
          <p:cNvPr id="218" name="Google Shape;218;p38"/>
          <p:cNvSpPr txBox="1">
            <a:spLocks noGrp="1"/>
          </p:cNvSpPr>
          <p:nvPr>
            <p:ph type="body" idx="1"/>
          </p:nvPr>
        </p:nvSpPr>
        <p:spPr>
          <a:xfrm>
            <a:off x="67632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all users, including personal info, blocks, and turnaround time measures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Includes your patrons, walk-in borrowers, and library staff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lists of blocked patrons, walk-in borrowers by home institution, or staff with a specific role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Requests: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https://knowledge.exlibrisgroup.com/Alma/Product_Documentation/010Alma_Online_Help_(English)/080Analytics/Alma_Analytics_Subject_Areas/Users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9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Creating Reports</a:t>
            </a:r>
            <a:endParaRPr b="1"/>
          </a:p>
        </p:txBody>
      </p:sp>
      <p:sp>
        <p:nvSpPr>
          <p:cNvPr id="224" name="Google Shape;224;p39"/>
          <p:cNvSpPr txBox="1">
            <a:spLocks noGrp="1"/>
          </p:cNvSpPr>
          <p:nvPr>
            <p:ph type="body" idx="1"/>
          </p:nvPr>
        </p:nvSpPr>
        <p:spPr>
          <a:xfrm>
            <a:off x="67632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To create a new report, click the New link and select Analysis from the dropdown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Select a subject area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5" name="Google Shape;225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4938" y="2304350"/>
            <a:ext cx="307657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1113" y="2304338"/>
            <a:ext cx="2924175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Creating Reports</a:t>
            </a:r>
            <a:endParaRPr b="1"/>
          </a:p>
        </p:txBody>
      </p:sp>
      <p:sp>
        <p:nvSpPr>
          <p:cNvPr id="232" name="Google Shape;232;p40"/>
          <p:cNvSpPr txBox="1">
            <a:spLocks noGrp="1"/>
          </p:cNvSpPr>
          <p:nvPr>
            <p:ph type="body" idx="1"/>
          </p:nvPr>
        </p:nvSpPr>
        <p:spPr>
          <a:xfrm>
            <a:off x="68567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Add fields and/or measures to report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Create filters if necessary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Click Results to generate report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3" name="Google Shape;23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3933" y="2032447"/>
            <a:ext cx="5581776" cy="28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Exporting Reports</a:t>
            </a:r>
            <a:endParaRPr b="1"/>
          </a:p>
        </p:txBody>
      </p:sp>
      <p:sp>
        <p:nvSpPr>
          <p:cNvPr id="239" name="Google Shape;239;p41"/>
          <p:cNvSpPr txBox="1">
            <a:spLocks noGrp="1"/>
          </p:cNvSpPr>
          <p:nvPr>
            <p:ph type="body" idx="1"/>
          </p:nvPr>
        </p:nvSpPr>
        <p:spPr>
          <a:xfrm>
            <a:off x="68567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Analytics allows you to export report results in a variety of formats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Click the Export button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Select Export format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0" name="Google Shape;240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763" y="2234725"/>
            <a:ext cx="3629025" cy="22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Saving Reports</a:t>
            </a:r>
            <a:endParaRPr b="1"/>
          </a:p>
        </p:txBody>
      </p:sp>
      <p:sp>
        <p:nvSpPr>
          <p:cNvPr id="246" name="Google Shape;246;p42"/>
          <p:cNvSpPr txBox="1">
            <a:spLocks noGrp="1"/>
          </p:cNvSpPr>
          <p:nvPr>
            <p:ph type="body" idx="1"/>
          </p:nvPr>
        </p:nvSpPr>
        <p:spPr>
          <a:xfrm>
            <a:off x="68567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Click the Save icon to save a report 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Reports can be saved to a personal folder or a shared folder</a:t>
            </a:r>
            <a:endParaRPr sz="1800"/>
          </a:p>
          <a:p>
            <a:pPr marL="4572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7" name="Google Shape;247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398" y="1714500"/>
            <a:ext cx="4681699" cy="33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3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Opening Saved Reports</a:t>
            </a:r>
            <a:endParaRPr b="1"/>
          </a:p>
        </p:txBody>
      </p:sp>
      <p:sp>
        <p:nvSpPr>
          <p:cNvPr id="253" name="Google Shape;253;p43"/>
          <p:cNvSpPr txBox="1">
            <a:spLocks noGrp="1"/>
          </p:cNvSpPr>
          <p:nvPr>
            <p:ph type="body" idx="1"/>
          </p:nvPr>
        </p:nvSpPr>
        <p:spPr>
          <a:xfrm>
            <a:off x="68567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Click the Catalog link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Navigate to reports or search for reports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You can open reports that have been saved to shared folders at other institutions </a:t>
            </a:r>
            <a:endParaRPr sz="1800"/>
          </a:p>
          <a:p>
            <a:pPr marL="4572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4" name="Google Shape;25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450" y="2368525"/>
            <a:ext cx="6133300" cy="263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Agenda</a:t>
            </a:r>
            <a:endParaRPr b="1"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727750" y="878250"/>
            <a:ext cx="82512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How to log into Analytics and roles needed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Alternatives to Analytics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Fulfillment related subject areas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How to create, export, and save reports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Viewing shared reports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Questions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4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Analytics Resources</a:t>
            </a:r>
            <a:endParaRPr b="1"/>
          </a:p>
        </p:txBody>
      </p:sp>
      <p:sp>
        <p:nvSpPr>
          <p:cNvPr id="260" name="Google Shape;260;p44"/>
          <p:cNvSpPr txBox="1">
            <a:spLocks noGrp="1"/>
          </p:cNvSpPr>
          <p:nvPr>
            <p:ph type="body" idx="1"/>
          </p:nvPr>
        </p:nvSpPr>
        <p:spPr>
          <a:xfrm>
            <a:off x="685675" y="79320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1800"/>
              <a:t>Out of the box reports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Shared reports created by Ex Libris</a:t>
            </a:r>
            <a:endParaRPr sz="1800" i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Organized by subject areas</a:t>
            </a:r>
            <a:endParaRPr sz="1800" i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/Shared Folders/Alma</a:t>
            </a:r>
            <a:endParaRPr sz="1800" i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Community reports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Shared reports created at other Alma institutions</a:t>
            </a:r>
            <a:endParaRPr sz="1800" i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Organized by Consortia and Institution</a:t>
            </a:r>
            <a:endParaRPr sz="1800" i="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/>
              <a:t>/Shared Folder/Community/Reports</a:t>
            </a:r>
            <a:endParaRPr sz="1800" i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SLSS will be creating shared reports in the coming months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Basecamp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Salesforce</a:t>
            </a:r>
            <a:endParaRPr sz="1800"/>
          </a:p>
          <a:p>
            <a:pPr marL="4572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Logging In and Roles Needed</a:t>
            </a:r>
            <a:endParaRPr b="1"/>
          </a:p>
        </p:txBody>
      </p:sp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761100" y="895600"/>
            <a:ext cx="8251200" cy="39297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Role needed: Designs Analytics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/>
              <a:t>Logging in to Analytics: Go to </a:t>
            </a:r>
            <a:r>
              <a:rPr lang="en" b="1"/>
              <a:t>Analytics | Design Analytics</a:t>
            </a:r>
            <a:endParaRPr b="1"/>
          </a:p>
          <a:p>
            <a:pPr marL="45720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450" y="2472350"/>
            <a:ext cx="3352724" cy="242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Alternatives to Analytics</a:t>
            </a:r>
            <a:endParaRPr b="1"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Active and Expired Hold Shelves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Display lists of items currently on hold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Active Hold shelf:  all items on hold including expired holds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Expired Hold shelf:  only expired holds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Lists are limited to a particular circulation desk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Lists can be exported to Excel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Role needed:  Requests Operator</a:t>
            </a:r>
            <a:endParaRPr sz="2000" i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FAQs: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Active Hold Shelf: </a:t>
            </a:r>
            <a:r>
              <a:rPr lang="en" sz="2000" i="0" u="sng">
                <a:solidFill>
                  <a:schemeClr val="hlink"/>
                </a:solidFill>
                <a:hlinkClick r:id="rId3"/>
              </a:rPr>
              <a:t>https://slcny.libanswers.com/faq/281639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Expired Hold Shelf:   </a:t>
            </a:r>
            <a:r>
              <a:rPr lang="en" sz="2000" i="0" u="sng">
                <a:solidFill>
                  <a:schemeClr val="hlink"/>
                </a:solidFill>
                <a:hlinkClick r:id="rId4"/>
              </a:rPr>
              <a:t>https://slcny.libanswers.com/faq/281684</a:t>
            </a:r>
            <a:endParaRPr sz="20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Alternatives to Analytics</a:t>
            </a:r>
            <a:endParaRPr b="1"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Monitor Requests and Item Processes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Shows all active requests and work orders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Can generate lists of items by request date, workflow step, request/process type, pickup location, etc.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Can export lists to Excel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Role needed:  Requests Operator or Fulfillment Operator</a:t>
            </a:r>
            <a:endParaRPr sz="2000" i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Ex Libris Documentation: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 u="sng">
                <a:solidFill>
                  <a:schemeClr val="hlink"/>
                </a:solidFill>
                <a:hlinkClick r:id="rId3"/>
              </a:rPr>
              <a:t>https://knowledge.exlibrisgroup.com/Alma/Product_Documentation/010Alma_Online_Help_(English)/030Fulfillment/Resource_Requests/020Managing_Requests_and_Work_Orders</a:t>
            </a:r>
            <a:endParaRPr sz="20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Alternatives to Analytics</a:t>
            </a:r>
            <a:endParaRPr b="1"/>
          </a:p>
        </p:txBody>
      </p:sp>
      <p:sp>
        <p:nvSpPr>
          <p:cNvPr id="170" name="Google Shape;170;p30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Create Fines and Fees Report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Can generate lists of fines and fees from the past 7 days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Can limit report to libraries, circulation desks, or transaction type (payment vs. waive)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Can print report or send to specific user via email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Role needed:  Fulfillment Administrator or Circulation Desk Manager</a:t>
            </a:r>
            <a:endParaRPr sz="2000" i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Ex Libris Documentation: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hlinkClick r:id="rId3"/>
              </a:rPr>
              <a:t>https://knowledge.exlibrisgroup.com/Alma/Product_Documentation/010Alma_Online_Help_(English)/030Fulfillment/070Advanced_Tools/090Creating_Fines_and_Fees_Reports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Fulfillment Analytics Subjects</a:t>
            </a:r>
            <a:endParaRPr b="1"/>
          </a:p>
        </p:txBody>
      </p:sp>
      <p:sp>
        <p:nvSpPr>
          <p:cNvPr id="176" name="Google Shape;176;p31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Data available via Analytics divided into Subjects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Fulfillment related subjects: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Course Reserves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Fines and Fees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Fulfillment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Physical Items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Physical Items Historical Events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Requests</a:t>
            </a:r>
            <a:endParaRPr sz="2000" i="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 sz="2000" i="0"/>
              <a:t>Users</a:t>
            </a:r>
            <a:endParaRPr sz="2000" i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There is a great deal of overlap between subjects, but some information is in only one subject area</a:t>
            </a:r>
            <a:endParaRPr sz="20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Course Reserves</a:t>
            </a:r>
            <a:endParaRPr b="1"/>
          </a:p>
        </p:txBody>
      </p:sp>
      <p:sp>
        <p:nvSpPr>
          <p:cNvPr id="182" name="Google Shape;182;p32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courses, reading lists, and citation lists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obtaining lists of items placed on reserve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Does not contain usage data, but you can obtain those from the Fulfillment subject area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Course Reserves: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https://knowledge.exlibrisgroup.com/Alma/Product_Documentation/010Alma_Online_Help_(English)/080Analytics/Alma_Analytics_Subject_Areas/Course_Reserves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>
            <a:spLocks noGrp="1"/>
          </p:cNvSpPr>
          <p:nvPr>
            <p:ph type="title"/>
          </p:nvPr>
        </p:nvSpPr>
        <p:spPr>
          <a:xfrm>
            <a:off x="1028700" y="235500"/>
            <a:ext cx="7200900" cy="55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Fines and Fees</a:t>
            </a:r>
            <a:endParaRPr b="1"/>
          </a:p>
        </p:txBody>
      </p:sp>
      <p:sp>
        <p:nvSpPr>
          <p:cNvPr id="188" name="Google Shape;188;p33"/>
          <p:cNvSpPr txBox="1">
            <a:spLocks noGrp="1"/>
          </p:cNvSpPr>
          <p:nvPr>
            <p:ph type="body" idx="1"/>
          </p:nvPr>
        </p:nvSpPr>
        <p:spPr>
          <a:xfrm>
            <a:off x="684675" y="878250"/>
            <a:ext cx="8358300" cy="3947100"/>
          </a:xfrm>
          <a:prstGeom prst="rect">
            <a:avLst/>
          </a:prstGeom>
        </p:spPr>
        <p:txBody>
          <a:bodyPr spcFirstLastPara="1" wrap="square" lIns="91425" tIns="3657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Contains information on all fines and fees, including loan info, user info, and library staff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Good for assessing fine/fee structures or auditing waives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List of all fields available in Fines and Fees:</a:t>
            </a:r>
            <a:endParaRPr sz="20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https://knowledge.exlibrisgroup.com/Alma/Product_Documentation/010Alma_Online_Help_(English)/080Analytics/Alma_Analytics_Subject_Areas/Fines_and_Fees</a:t>
            </a:r>
            <a:endParaRPr sz="1800" i="0"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SLC">
      <a:dk1>
        <a:srgbClr val="848687"/>
      </a:dk1>
      <a:lt1>
        <a:srgbClr val="FFFFFF"/>
      </a:lt1>
      <a:dk2>
        <a:srgbClr val="004C93"/>
      </a:dk2>
      <a:lt2>
        <a:srgbClr val="EDECEB"/>
      </a:lt2>
      <a:accent1>
        <a:srgbClr val="009EE0"/>
      </a:accent1>
      <a:accent2>
        <a:srgbClr val="009EE0"/>
      </a:accent2>
      <a:accent3>
        <a:srgbClr val="004C93"/>
      </a:accent3>
      <a:accent4>
        <a:srgbClr val="848687"/>
      </a:accent4>
      <a:accent5>
        <a:srgbClr val="004C93"/>
      </a:accent5>
      <a:accent6>
        <a:srgbClr val="414343"/>
      </a:accent6>
      <a:hlink>
        <a:srgbClr val="848687"/>
      </a:hlink>
      <a:folHlink>
        <a:srgbClr val="4143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On-screen Show (16:9)</PresentationFormat>
  <Paragraphs>164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Libre Franklin</vt:lpstr>
      <vt:lpstr>Simple Light</vt:lpstr>
      <vt:lpstr>Crop</vt:lpstr>
      <vt:lpstr>Fulfillment Analytics</vt:lpstr>
      <vt:lpstr>Agenda</vt:lpstr>
      <vt:lpstr>Logging In and Roles Needed</vt:lpstr>
      <vt:lpstr>Alternatives to Analytics</vt:lpstr>
      <vt:lpstr>Alternatives to Analytics</vt:lpstr>
      <vt:lpstr>Alternatives to Analytics</vt:lpstr>
      <vt:lpstr>Fulfillment Analytics Subjects</vt:lpstr>
      <vt:lpstr>Course Reserves</vt:lpstr>
      <vt:lpstr>Fines and Fees</vt:lpstr>
      <vt:lpstr>Fulfillment</vt:lpstr>
      <vt:lpstr>Physical Items</vt:lpstr>
      <vt:lpstr>Physical Items Historical Events</vt:lpstr>
      <vt:lpstr>Requests</vt:lpstr>
      <vt:lpstr>Users</vt:lpstr>
      <vt:lpstr>Creating Reports</vt:lpstr>
      <vt:lpstr>Creating Reports</vt:lpstr>
      <vt:lpstr>Exporting Reports</vt:lpstr>
      <vt:lpstr>Saving Reports</vt:lpstr>
      <vt:lpstr>Opening Saved Reports</vt:lpstr>
      <vt:lpstr>Analytics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Fulfillment Analytics</dc:title>
  <dc:creator>Tim Jackson</dc:creator>
  <cp:lastModifiedBy>Tim Jackson</cp:lastModifiedBy>
  <cp:revision>1</cp:revision>
  <dcterms:modified xsi:type="dcterms:W3CDTF">2020-02-04T21:57:06Z</dcterms:modified>
</cp:coreProperties>
</file>