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29" r:id="rId4"/>
    <p:sldId id="331" r:id="rId5"/>
    <p:sldId id="332" r:id="rId6"/>
    <p:sldId id="266" r:id="rId7"/>
    <p:sldId id="260" r:id="rId8"/>
    <p:sldId id="261" r:id="rId9"/>
    <p:sldId id="262" r:id="rId10"/>
    <p:sldId id="342" r:id="rId11"/>
    <p:sldId id="306" r:id="rId12"/>
    <p:sldId id="320" r:id="rId13"/>
    <p:sldId id="321" r:id="rId14"/>
    <p:sldId id="354" r:id="rId15"/>
    <p:sldId id="322" r:id="rId16"/>
    <p:sldId id="324" r:id="rId17"/>
    <p:sldId id="325" r:id="rId18"/>
    <p:sldId id="326" r:id="rId19"/>
    <p:sldId id="263" r:id="rId20"/>
    <p:sldId id="264" r:id="rId21"/>
    <p:sldId id="335" r:id="rId22"/>
    <p:sldId id="353" r:id="rId23"/>
    <p:sldId id="327" r:id="rId24"/>
    <p:sldId id="334" r:id="rId25"/>
    <p:sldId id="333" r:id="rId26"/>
    <p:sldId id="343" r:id="rId27"/>
    <p:sldId id="339" r:id="rId28"/>
    <p:sldId id="340" r:id="rId29"/>
    <p:sldId id="341" r:id="rId30"/>
    <p:sldId id="265" r:id="rId31"/>
    <p:sldId id="344" r:id="rId32"/>
    <p:sldId id="345" r:id="rId33"/>
    <p:sldId id="355" r:id="rId34"/>
    <p:sldId id="347" r:id="rId35"/>
    <p:sldId id="328" r:id="rId36"/>
    <p:sldId id="348" r:id="rId37"/>
    <p:sldId id="349" r:id="rId38"/>
    <p:sldId id="350" r:id="rId39"/>
    <p:sldId id="351" r:id="rId40"/>
    <p:sldId id="35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882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102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26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1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5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nowledge.exlibrisgroup.com/Alma/Product_Documentation/010Alma_Online_Help_(English)/050Administration/070Managing_Jobs/020Running_Manual_Jobs_on_Defined_Se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Training/Extended_Training/Presentations_and_Documents_-_Rules#Normalization_Rules" TargetMode="External"/><Relationship Id="rId2" Type="http://schemas.openxmlformats.org/officeDocument/2006/relationships/hyperlink" Target="https://knowledge.exlibrisgroup.com/Alma/Product_Documentation/010Alma_Online_Help_(English)/040Resource_Management/040Metadata_Management/070Working_with_Normalization_Rules#Record_Ele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exlibrisgroup.com/blog/alma-normalization-rule-example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1812022"/>
            <a:ext cx="8361229" cy="2068385"/>
          </a:xfrm>
        </p:spPr>
        <p:txBody>
          <a:bodyPr/>
          <a:lstStyle/>
          <a:p>
            <a:r>
              <a:rPr lang="en-US" sz="4800" dirty="0"/>
              <a:t>Resource Management: Batch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077050"/>
            <a:ext cx="6831673" cy="965466"/>
          </a:xfrm>
        </p:spPr>
        <p:txBody>
          <a:bodyPr/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Running Jobs on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98484"/>
            <a:ext cx="7671048" cy="4634145"/>
          </a:xfrm>
        </p:spPr>
        <p:txBody>
          <a:bodyPr/>
          <a:lstStyle/>
          <a:p>
            <a:r>
              <a:rPr lang="en-US" dirty="0"/>
              <a:t>Roles required (there are many other roles that can also run jobs) to run a job related to cataloging: </a:t>
            </a:r>
          </a:p>
          <a:p>
            <a:pPr lvl="1"/>
            <a:r>
              <a:rPr lang="en-US" i="0" dirty="0"/>
              <a:t>Catalog Administrator or</a:t>
            </a:r>
          </a:p>
          <a:p>
            <a:pPr lvl="1"/>
            <a:r>
              <a:rPr lang="en-US" i="0" dirty="0"/>
              <a:t>Catalog Manager</a:t>
            </a:r>
          </a:p>
          <a:p>
            <a:r>
              <a:rPr lang="en-US" dirty="0"/>
              <a:t>To run a job go to </a:t>
            </a:r>
            <a:r>
              <a:rPr lang="en-US" b="1" i="1" dirty="0"/>
              <a:t>Admin&gt;Manage Jobs and Sets&gt;Run a Job</a:t>
            </a:r>
          </a:p>
          <a:p>
            <a:r>
              <a:rPr lang="en-US" dirty="0"/>
              <a:t>There are many jobs that can be run on sets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https://knowledge.exlibrisgroup.com/Alma/Product_Documentation/010Alma_Online_Help_(English)/050Administration/070Managing_Jobs/020Running_Manual_Jobs_on_Defined_Sets</a:t>
            </a:r>
            <a:endParaRPr lang="en-US" dirty="0"/>
          </a:p>
          <a:p>
            <a:r>
              <a:rPr lang="en-US" b="1" dirty="0"/>
              <a:t>BE CAREFUL: </a:t>
            </a:r>
            <a:r>
              <a:rPr lang="en-US" dirty="0"/>
              <a:t>many jobs cannot be undone once they have been run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8FFF3-E90A-4B79-9FC0-2D3E7C18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673" y="1198484"/>
            <a:ext cx="2415749" cy="435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53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Perform a repository search for Physical Items for the process type “Missing” using an advanced search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Save Query </a:t>
            </a:r>
            <a:r>
              <a:rPr lang="en-US" dirty="0"/>
              <a:t>from the search results screen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D915F-CC2C-4F25-AA29-BAA6E721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05" y="2125000"/>
            <a:ext cx="8542789" cy="130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5C2372-4BCC-403A-9D27-B9E2E19E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77" y="4465866"/>
            <a:ext cx="8671029" cy="1259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06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965184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The Set Details screen opens</a:t>
            </a:r>
          </a:p>
          <a:p>
            <a:pPr lvl="1"/>
            <a:r>
              <a:rPr lang="en-US" i="0" dirty="0"/>
              <a:t>Name: [mandatory – name the set]</a:t>
            </a:r>
          </a:p>
          <a:p>
            <a:pPr lvl="1"/>
            <a:r>
              <a:rPr lang="en-US" i="0" dirty="0"/>
              <a:t>Description: [optional, but useful]</a:t>
            </a:r>
          </a:p>
          <a:p>
            <a:pPr lvl="1"/>
            <a:r>
              <a:rPr lang="en-US" i="0" dirty="0"/>
              <a:t>Private: [No]</a:t>
            </a:r>
          </a:p>
          <a:p>
            <a:pPr lvl="1"/>
            <a:r>
              <a:rPr lang="en-US" i="0" dirty="0"/>
              <a:t>Status: [Active]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Save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75D92-8F38-446F-85B8-DB512F9D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60" y="3559837"/>
            <a:ext cx="8396680" cy="2970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1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4"/>
            <a:ext cx="9601200" cy="5089178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b="1" dirty="0"/>
              <a:t>Admin&gt;Manage Jobs and Sets&gt;Run a Job</a:t>
            </a:r>
          </a:p>
          <a:p>
            <a:r>
              <a:rPr lang="en-US" dirty="0"/>
              <a:t>Search for the job by name or description</a:t>
            </a:r>
          </a:p>
          <a:p>
            <a:pPr lvl="1"/>
            <a:r>
              <a:rPr lang="en-US" i="0" dirty="0"/>
              <a:t>Click the radio button next to the job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Next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35439-AB6B-429D-8989-8C169258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81" y="3109961"/>
            <a:ext cx="8969437" cy="1770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93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725487"/>
          </a:xfrm>
        </p:spPr>
        <p:txBody>
          <a:bodyPr/>
          <a:lstStyle/>
          <a:p>
            <a:r>
              <a:rPr lang="en-US" dirty="0"/>
              <a:t>Select the “Set” </a:t>
            </a:r>
          </a:p>
          <a:p>
            <a:pPr lvl="1"/>
            <a:r>
              <a:rPr lang="en-US" dirty="0"/>
              <a:t>Click on the radio button next to the set the job will be run on</a:t>
            </a:r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16482-BA32-49C3-A5D8-598BF5CB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73" y="2799761"/>
            <a:ext cx="8710854" cy="1588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67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725487"/>
          </a:xfrm>
        </p:spPr>
        <p:txBody>
          <a:bodyPr/>
          <a:lstStyle/>
          <a:p>
            <a:r>
              <a:rPr lang="en-US" dirty="0"/>
              <a:t>Select the parameters for withdrawing the missing items</a:t>
            </a:r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D051E-1C8B-4A50-B916-CDA1F7AE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65" y="2333587"/>
            <a:ext cx="9273869" cy="332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2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725487"/>
          </a:xfrm>
        </p:spPr>
        <p:txBody>
          <a:bodyPr/>
          <a:lstStyle/>
          <a:p>
            <a:r>
              <a:rPr lang="en-US" dirty="0"/>
              <a:t>Review the details of the job</a:t>
            </a:r>
          </a:p>
          <a:p>
            <a:r>
              <a:rPr lang="en-US" dirty="0"/>
              <a:t>Click </a:t>
            </a:r>
            <a:r>
              <a:rPr lang="en-US" b="1" i="1" dirty="0"/>
              <a:t>Submit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7DF1F-9940-4FF6-9BE6-4799C20C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86" y="2147583"/>
            <a:ext cx="8498627" cy="43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12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725487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if this is the correct job and outcome </a:t>
            </a:r>
          </a:p>
          <a:p>
            <a:pPr lvl="1"/>
            <a:r>
              <a:rPr lang="en-US" i="0" dirty="0"/>
              <a:t>This job cannot be undone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Monitor Jobs </a:t>
            </a:r>
            <a:r>
              <a:rPr lang="en-US" dirty="0"/>
              <a:t>screen opens and shows that the job is running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16054-678D-4C1E-87E6-9EC4B507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190" y="2095550"/>
            <a:ext cx="7786019" cy="189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0CFD0-DF88-4F8A-9EE0-0138A538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90" y="4817245"/>
            <a:ext cx="7876562" cy="1816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35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200" dirty="0"/>
              <a:t>“Withdraw Items” Job Using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132514"/>
            <a:ext cx="3233956" cy="3145872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b="1" dirty="0"/>
              <a:t>History </a:t>
            </a:r>
            <a:r>
              <a:rPr lang="en-US" dirty="0"/>
              <a:t>tab</a:t>
            </a:r>
          </a:p>
          <a:p>
            <a:pPr lvl="1"/>
            <a:r>
              <a:rPr lang="en-US" i="0" dirty="0"/>
              <a:t>The completed job displays under the History tab</a:t>
            </a:r>
          </a:p>
          <a:p>
            <a:r>
              <a:rPr lang="en-US" dirty="0"/>
              <a:t>Click </a:t>
            </a:r>
            <a:r>
              <a:rPr lang="en-US" b="1" i="1" dirty="0"/>
              <a:t>Report </a:t>
            </a:r>
            <a:r>
              <a:rPr lang="en-US" dirty="0"/>
              <a:t>from the ellipses to view the results of the job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C:\Users\mcgeemt\AppData\Local\Temp\SNAGHTMLc11dd2f2.PNG">
            <a:extLst>
              <a:ext uri="{FF2B5EF4-FFF2-40B4-BE49-F238E27FC236}">
                <a16:creationId xmlns:a16="http://schemas.microsoft.com/office/drawing/2014/main" id="{D84419FE-78DD-4C98-9446-06BD60B4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18" y="1281419"/>
            <a:ext cx="6878339" cy="142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B8156-ECDE-4CA7-9204-EC07D067F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116" y="3218420"/>
            <a:ext cx="6878339" cy="296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68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Normalization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26851"/>
            <a:ext cx="10210059" cy="55041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Normalization Rules are used to add, remove or replace MARC information in bibliographic and holdings records</a:t>
            </a:r>
          </a:p>
          <a:p>
            <a:pPr lvl="1"/>
            <a:r>
              <a:rPr lang="en-US" i="0" dirty="0"/>
              <a:t>MARC field</a:t>
            </a:r>
          </a:p>
          <a:p>
            <a:pPr lvl="1"/>
            <a:r>
              <a:rPr lang="en-US" i="0" dirty="0"/>
              <a:t>MARC subfields</a:t>
            </a:r>
          </a:p>
          <a:p>
            <a:pPr lvl="1"/>
            <a:r>
              <a:rPr lang="en-US" i="0" dirty="0"/>
              <a:t>Indicators</a:t>
            </a:r>
          </a:p>
          <a:p>
            <a:pPr lvl="1"/>
            <a:r>
              <a:rPr lang="en-US" i="0" dirty="0"/>
              <a:t>A combination of the above</a:t>
            </a:r>
          </a:p>
          <a:p>
            <a:r>
              <a:rPr lang="en-US" dirty="0"/>
              <a:t>Normalization Rules can be used on a single record or a group of records using a set</a:t>
            </a:r>
          </a:p>
          <a:p>
            <a:pPr lvl="1"/>
            <a:r>
              <a:rPr lang="en-US" i="0" dirty="0"/>
              <a:t>It is always a good idea to test a normalization rule on a single record to make sure it works as desired</a:t>
            </a:r>
          </a:p>
          <a:p>
            <a:pPr lvl="1"/>
            <a:r>
              <a:rPr lang="en-US" i="0" dirty="0"/>
              <a:t>Export the set to Excel first to use to later verify the changes worked properly</a:t>
            </a:r>
          </a:p>
          <a:p>
            <a:r>
              <a:rPr lang="en-US" dirty="0"/>
              <a:t>The Cataloging Administrator, Catalog Manager, or Cataloger Role is required to create or edit normalization rules</a:t>
            </a:r>
          </a:p>
          <a:p>
            <a:r>
              <a:rPr lang="en-US" dirty="0"/>
              <a:t>Three classifications of Normalization Rules:</a:t>
            </a:r>
          </a:p>
          <a:p>
            <a:pPr lvl="1"/>
            <a:r>
              <a:rPr lang="en-US" i="0" dirty="0"/>
              <a:t>Private – only you can use and see them</a:t>
            </a:r>
          </a:p>
          <a:p>
            <a:pPr lvl="1"/>
            <a:r>
              <a:rPr lang="en-US" i="0" dirty="0"/>
              <a:t>Shared – can been seen by anyone at your institution</a:t>
            </a:r>
          </a:p>
          <a:p>
            <a:pPr lvl="1"/>
            <a:r>
              <a:rPr lang="en-US" i="0" dirty="0"/>
              <a:t>Community – created and shared by Alma users worldwide</a:t>
            </a:r>
          </a:p>
        </p:txBody>
      </p:sp>
    </p:spTree>
    <p:extLst>
      <p:ext uri="{BB962C8B-B14F-4D97-AF65-F5344CB8AC3E}">
        <p14:creationId xmlns:p14="http://schemas.microsoft.com/office/powerpoint/2010/main" val="328319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065320"/>
            <a:ext cx="10210059" cy="5362113"/>
          </a:xfrm>
        </p:spPr>
        <p:txBody>
          <a:bodyPr/>
          <a:lstStyle/>
          <a:p>
            <a:r>
              <a:rPr lang="en-US" dirty="0"/>
              <a:t>Two types of set:</a:t>
            </a:r>
          </a:p>
          <a:p>
            <a:pPr lvl="1"/>
            <a:r>
              <a:rPr lang="en-US" b="1" i="0" dirty="0"/>
              <a:t>Itemized</a:t>
            </a:r>
            <a:r>
              <a:rPr lang="en-US" i="0" dirty="0"/>
              <a:t> </a:t>
            </a:r>
            <a:r>
              <a:rPr lang="en-US" b="1" i="0" dirty="0"/>
              <a:t>set</a:t>
            </a:r>
            <a:r>
              <a:rPr lang="en-US" i="0" dirty="0"/>
              <a:t>– is a set of individual items that are uploaded from a file or from analytics</a:t>
            </a:r>
          </a:p>
          <a:p>
            <a:pPr lvl="1"/>
            <a:r>
              <a:rPr lang="en-US" b="1" i="0" dirty="0"/>
              <a:t>Logical set</a:t>
            </a:r>
            <a:r>
              <a:rPr lang="en-US" i="0" dirty="0"/>
              <a:t> – is a saved search query that is dynamic and it changes to reflect what is in the repository</a:t>
            </a:r>
          </a:p>
          <a:p>
            <a:r>
              <a:rPr lang="en-US" i="0" dirty="0"/>
              <a:t>Sets can be created for</a:t>
            </a:r>
            <a:r>
              <a:rPr lang="en-US" dirty="0"/>
              <a:t>:</a:t>
            </a:r>
          </a:p>
          <a:p>
            <a:pPr lvl="1"/>
            <a:r>
              <a:rPr lang="en-US" i="0" dirty="0"/>
              <a:t>Resource Management</a:t>
            </a:r>
          </a:p>
          <a:p>
            <a:pPr lvl="2"/>
            <a:r>
              <a:rPr lang="en-US" dirty="0"/>
              <a:t>Bib records</a:t>
            </a:r>
          </a:p>
          <a:p>
            <a:pPr lvl="2"/>
            <a:r>
              <a:rPr lang="en-US" i="0" dirty="0"/>
              <a:t>Item records</a:t>
            </a:r>
          </a:p>
          <a:p>
            <a:pPr lvl="2"/>
            <a:r>
              <a:rPr lang="en-US" dirty="0"/>
              <a:t>Holding records</a:t>
            </a:r>
            <a:endParaRPr lang="en-US" i="0" dirty="0"/>
          </a:p>
          <a:p>
            <a:pPr lvl="1"/>
            <a:r>
              <a:rPr lang="en-US" i="0" dirty="0"/>
              <a:t>Reading lists</a:t>
            </a:r>
          </a:p>
          <a:p>
            <a:pPr lvl="1"/>
            <a:r>
              <a:rPr lang="en-US" i="0" dirty="0"/>
              <a:t>PO Lines</a:t>
            </a:r>
          </a:p>
          <a:p>
            <a:pPr lvl="1"/>
            <a:r>
              <a:rPr lang="en-US" i="0" dirty="0"/>
              <a:t>Vendors</a:t>
            </a:r>
          </a:p>
          <a:p>
            <a:pPr lvl="1"/>
            <a:r>
              <a:rPr lang="en-US" i="0" dirty="0"/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372378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Normalization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210059" cy="5228948"/>
          </a:xfrm>
        </p:spPr>
        <p:txBody>
          <a:bodyPr/>
          <a:lstStyle/>
          <a:p>
            <a:r>
              <a:rPr lang="en-US" dirty="0" err="1"/>
              <a:t>ExLibris</a:t>
            </a:r>
            <a:r>
              <a:rPr lang="en-US" dirty="0"/>
              <a:t> Documentation Working with Normalization Rule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https://knowledge.exlibrisgroup.com/Alma/Product_Documentation/010Alma_Online_Help_(English)/040Resource_Management/040Metadata_Management/070Working_with_Normalization_Rules#Record_Elements</a:t>
            </a:r>
            <a:endParaRPr lang="en-US" i="0" dirty="0"/>
          </a:p>
          <a:p>
            <a:r>
              <a:rPr lang="en-US" dirty="0" err="1"/>
              <a:t>ExLibris</a:t>
            </a:r>
            <a:r>
              <a:rPr lang="en-US" dirty="0"/>
              <a:t> Documentation and Presentations on Normalization Rules</a:t>
            </a:r>
          </a:p>
          <a:p>
            <a:pPr lvl="1"/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https://knowledge.exlibrisgroup.com/Alma/Training/Extended_Training/Presentations_and_Documents_-_Rules#Normalization_Rules</a:t>
            </a:r>
            <a:endParaRPr lang="en-US" i="0" dirty="0"/>
          </a:p>
          <a:p>
            <a:r>
              <a:rPr lang="en-US" dirty="0" err="1"/>
              <a:t>ExLibris</a:t>
            </a:r>
            <a:r>
              <a:rPr lang="en-US" dirty="0"/>
              <a:t> Examples of Normalization Rules</a:t>
            </a:r>
          </a:p>
          <a:p>
            <a:pPr lvl="1"/>
            <a:r>
              <a:rPr lang="en-US" i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https://developers.exlibrisgroup.com/blog/alma-normalization-rule-examples/</a:t>
            </a:r>
            <a:r>
              <a:rPr lang="en-US" i="0" dirty="0"/>
              <a:t> </a:t>
            </a:r>
          </a:p>
          <a:p>
            <a:pPr marL="530352" lvl="1" indent="0">
              <a:buNone/>
            </a:pPr>
            <a:endParaRPr lang="en-US" i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5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Normalization Rules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210059" cy="5228948"/>
          </a:xfrm>
        </p:spPr>
        <p:txBody>
          <a:bodyPr>
            <a:normAutofit/>
          </a:bodyPr>
          <a:lstStyle/>
          <a:p>
            <a:r>
              <a:rPr lang="en-US" i="0" dirty="0"/>
              <a:t>Contains one or more rules</a:t>
            </a:r>
          </a:p>
          <a:p>
            <a:pPr lvl="1"/>
            <a:r>
              <a:rPr lang="en-US" i="0" dirty="0"/>
              <a:t>When using more than one rule they must be prioritized if they are performing an action in the same MARC field</a:t>
            </a:r>
          </a:p>
          <a:p>
            <a:pPr lvl="2"/>
            <a:r>
              <a:rPr lang="en-US" i="0" dirty="0"/>
              <a:t>Example, Action1, Action2, etc.</a:t>
            </a:r>
          </a:p>
          <a:p>
            <a:r>
              <a:rPr lang="en-US" dirty="0"/>
              <a:t>Contains a condition</a:t>
            </a:r>
          </a:p>
          <a:p>
            <a:pPr lvl="1"/>
            <a:r>
              <a:rPr lang="en-US" i="0" dirty="0"/>
              <a:t>Record must meet these conditions</a:t>
            </a:r>
          </a:p>
          <a:p>
            <a:r>
              <a:rPr lang="en-US" dirty="0"/>
              <a:t>Contains one or more action</a:t>
            </a:r>
          </a:p>
          <a:p>
            <a:pPr lvl="1"/>
            <a:r>
              <a:rPr lang="en-US" i="0" dirty="0"/>
              <a:t>What is to be done</a:t>
            </a:r>
          </a:p>
          <a:p>
            <a:pPr marL="0" indent="0">
              <a:buNone/>
            </a:pP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027CD-5DDD-40F4-9828-9618C1DF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95" y="3910612"/>
            <a:ext cx="5654530" cy="224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22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Normalization Rules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26851"/>
            <a:ext cx="10210059" cy="55041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0" dirty="0"/>
              <a:t>Create a set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Itemized or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Logical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normalization rule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From a new normalization rule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From an existing normalization rule or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Create a normalization p</a:t>
            </a:r>
            <a:r>
              <a:rPr lang="en-US" dirty="0"/>
              <a:t>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0" dirty="0"/>
              <a:t>Run a normalization job</a:t>
            </a:r>
          </a:p>
        </p:txBody>
      </p:sp>
    </p:spTree>
    <p:extLst>
      <p:ext uri="{BB962C8B-B14F-4D97-AF65-F5344CB8AC3E}">
        <p14:creationId xmlns:p14="http://schemas.microsoft.com/office/powerpoint/2010/main" val="386766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 New Normalization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35741"/>
            <a:ext cx="6632359" cy="5051995"/>
          </a:xfrm>
        </p:spPr>
        <p:txBody>
          <a:bodyPr>
            <a:normAutofit/>
          </a:bodyPr>
          <a:lstStyle/>
          <a:p>
            <a:r>
              <a:rPr lang="en-US" dirty="0"/>
              <a:t>Open the Metadata Editor</a:t>
            </a:r>
          </a:p>
          <a:p>
            <a:pPr lvl="1"/>
            <a:r>
              <a:rPr lang="en-US" b="1" dirty="0"/>
              <a:t>Resources&gt;Cataloging&gt;Open Metadata Editor</a:t>
            </a:r>
          </a:p>
          <a:p>
            <a:r>
              <a:rPr lang="en-US" dirty="0"/>
              <a:t>Go to </a:t>
            </a:r>
            <a:r>
              <a:rPr lang="en-US" b="1" i="1" dirty="0"/>
              <a:t>Files&gt;Options</a:t>
            </a:r>
          </a:p>
          <a:p>
            <a:pPr lvl="1"/>
            <a:r>
              <a:rPr lang="en-US" i="0" dirty="0"/>
              <a:t>Makes sure the Placement of new rules is set to </a:t>
            </a:r>
            <a:r>
              <a:rPr lang="en-US" b="1" i="0" dirty="0"/>
              <a:t>Local</a:t>
            </a:r>
            <a:r>
              <a:rPr lang="en-US" i="0" dirty="0"/>
              <a:t>, unless you want to share the rule to the network</a:t>
            </a:r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r>
              <a:rPr lang="en-US" dirty="0"/>
              <a:t>Go to </a:t>
            </a:r>
            <a:r>
              <a:rPr lang="en-US" b="1" i="1" dirty="0"/>
              <a:t>File&gt;New&gt;Normalization rules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E3A72-0193-47BE-82F5-E6B161ADC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343" y="1198485"/>
            <a:ext cx="2499577" cy="226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35164-5531-48A8-BD88-4F397876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017" y="3461821"/>
            <a:ext cx="3513124" cy="1257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F1B36-5715-4C71-96F2-33BAF935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53" y="3945823"/>
            <a:ext cx="3307907" cy="2485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698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 New Normalization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35741"/>
            <a:ext cx="5833369" cy="53952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Name the Normalization rule</a:t>
            </a:r>
          </a:p>
          <a:p>
            <a:r>
              <a:rPr lang="en-US" dirty="0"/>
              <a:t>Add a description</a:t>
            </a:r>
          </a:p>
          <a:p>
            <a:r>
              <a:rPr lang="en-US" dirty="0"/>
              <a:t>Click the radio button next to</a:t>
            </a:r>
          </a:p>
          <a:p>
            <a:pPr lvl="1"/>
            <a:r>
              <a:rPr lang="en-US" i="0" dirty="0"/>
              <a:t>Private – only seen by creator</a:t>
            </a:r>
          </a:p>
          <a:p>
            <a:pPr lvl="1"/>
            <a:r>
              <a:rPr lang="en-US" i="0" dirty="0"/>
              <a:t>Shared - seen by others and allows it to be used in a normalization process</a:t>
            </a:r>
          </a:p>
          <a:p>
            <a:r>
              <a:rPr lang="en-US" dirty="0"/>
              <a:t>Click in the check box next to </a:t>
            </a:r>
            <a:r>
              <a:rPr lang="en-US" b="1" i="1" dirty="0"/>
              <a:t>Enabled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r>
              <a:rPr lang="en-US" dirty="0"/>
              <a:t>Begin typing the normalization rule in the MD editor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r>
              <a:rPr lang="en-US" dirty="0"/>
              <a:t>Click</a:t>
            </a:r>
            <a:r>
              <a:rPr lang="en-US" b="1" i="1" dirty="0"/>
              <a:t> File&gt;Exit</a:t>
            </a:r>
          </a:p>
          <a:p>
            <a:r>
              <a:rPr lang="en-US" dirty="0"/>
              <a:t>Test the normalization rule on one record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*It’s easier to create a normalization rule from an existing rule </a:t>
            </a:r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1B9ED-A765-4BE0-A6AE-5F591CBB6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34" y="1215640"/>
            <a:ext cx="3528366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toukl\AppData\Local\Temp\SNAGHTML2699c788.PNG">
            <a:extLst>
              <a:ext uri="{FF2B5EF4-FFF2-40B4-BE49-F238E27FC236}">
                <a16:creationId xmlns:a16="http://schemas.microsoft.com/office/drawing/2014/main" id="{C5D55F9B-C388-49E9-BCE0-6E7AE671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32" y="3701376"/>
            <a:ext cx="4019345" cy="1940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6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 Normalization Rule From an Existing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6818791" cy="5228948"/>
          </a:xfrm>
        </p:spPr>
        <p:txBody>
          <a:bodyPr/>
          <a:lstStyle/>
          <a:p>
            <a:r>
              <a:rPr lang="en-US" dirty="0"/>
              <a:t>Open the Metadata Editor</a:t>
            </a:r>
          </a:p>
          <a:p>
            <a:pPr lvl="1"/>
            <a:r>
              <a:rPr lang="en-US" b="1" dirty="0"/>
              <a:t>Resources&gt;Cataloging&gt;Open Metadata Editor</a:t>
            </a:r>
          </a:p>
          <a:p>
            <a:r>
              <a:rPr lang="en-US" dirty="0"/>
              <a:t>Go to </a:t>
            </a:r>
            <a:r>
              <a:rPr lang="en-US" b="1" i="1" dirty="0"/>
              <a:t>Files&gt;Options</a:t>
            </a:r>
          </a:p>
          <a:p>
            <a:pPr lvl="1"/>
            <a:r>
              <a:rPr lang="en-US" i="0" dirty="0"/>
              <a:t>Makes sure the Placement of new rules is set to </a:t>
            </a:r>
            <a:r>
              <a:rPr lang="en-US" b="1" i="0" dirty="0"/>
              <a:t>Local</a:t>
            </a:r>
            <a:r>
              <a:rPr lang="en-US" i="0" dirty="0"/>
              <a:t>, unless you want to share the rule to the network</a:t>
            </a:r>
          </a:p>
          <a:p>
            <a:pPr lvl="1"/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r>
              <a:rPr lang="en-US" dirty="0"/>
              <a:t>Click on the</a:t>
            </a:r>
            <a:r>
              <a:rPr lang="en-US" b="1" dirty="0"/>
              <a:t> Rules </a:t>
            </a:r>
            <a:r>
              <a:rPr lang="en-US" dirty="0"/>
              <a:t>drop-down menu in the left pane of the Metadata Editor</a:t>
            </a:r>
          </a:p>
          <a:p>
            <a:r>
              <a:rPr lang="en-US" dirty="0"/>
              <a:t>Click on the </a:t>
            </a:r>
            <a:r>
              <a:rPr lang="en-US" b="1" dirty="0"/>
              <a:t>+</a:t>
            </a:r>
            <a:r>
              <a:rPr lang="en-US" dirty="0"/>
              <a:t> next to Normalization rules to expand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E3A72-0193-47BE-82F5-E6B161ADC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343" y="1198485"/>
            <a:ext cx="2499577" cy="226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35164-5531-48A8-BD88-4F397876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385" y="3429000"/>
            <a:ext cx="3513124" cy="1257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8A8C2-16C7-41CC-BFD9-DB8F02AF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735" y="3808520"/>
            <a:ext cx="2463185" cy="2826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602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 Normalization Rule From an Existing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6712259" cy="5228948"/>
          </a:xfrm>
        </p:spPr>
        <p:txBody>
          <a:bodyPr/>
          <a:lstStyle/>
          <a:p>
            <a:r>
              <a:rPr lang="en-US" dirty="0"/>
              <a:t>Click the </a:t>
            </a:r>
            <a:r>
              <a:rPr lang="en-US" b="1" dirty="0"/>
              <a:t>+</a:t>
            </a:r>
            <a:r>
              <a:rPr lang="en-US" dirty="0"/>
              <a:t> on the folder where you want to copy a normalization rule</a:t>
            </a:r>
          </a:p>
          <a:p>
            <a:r>
              <a:rPr lang="en-US" dirty="0"/>
              <a:t>Click on the rule and select </a:t>
            </a:r>
            <a:r>
              <a:rPr lang="en-US" b="1" i="1" dirty="0"/>
              <a:t>Duplicate</a:t>
            </a:r>
          </a:p>
          <a:p>
            <a:r>
              <a:rPr lang="en-US" dirty="0"/>
              <a:t>The Normalization rules properties screen opens</a:t>
            </a:r>
          </a:p>
          <a:p>
            <a:pPr lvl="1"/>
            <a:r>
              <a:rPr lang="en-US" i="0" dirty="0"/>
              <a:t>“Copy of” is added as the prefix of the original rule name</a:t>
            </a:r>
          </a:p>
          <a:p>
            <a:pPr lvl="1"/>
            <a:r>
              <a:rPr lang="en-US" i="0" dirty="0"/>
              <a:t>Change the name and description as needed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r>
              <a:rPr lang="en-US" dirty="0"/>
              <a:t>The normalization rule opens in the MD Editor</a:t>
            </a:r>
          </a:p>
          <a:p>
            <a:r>
              <a:rPr lang="en-US" dirty="0"/>
              <a:t>Make the necessary changes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r>
              <a:rPr lang="en-US" dirty="0"/>
              <a:t>Test the normalization rule on one record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11D1A-E525-4F95-B4F0-9672DE27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858" y="1200705"/>
            <a:ext cx="2454867" cy="298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D5008-7073-43E1-93B5-CC001FBC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258" y="4606095"/>
            <a:ext cx="3505504" cy="182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555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Applying a Normalization Rule for One Record/Testing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35741"/>
            <a:ext cx="6987466" cy="1811645"/>
          </a:xfrm>
        </p:spPr>
        <p:txBody>
          <a:bodyPr/>
          <a:lstStyle/>
          <a:p>
            <a:r>
              <a:rPr lang="en-US" dirty="0"/>
              <a:t>Open a bib or holdings record in the MD editor</a:t>
            </a:r>
          </a:p>
          <a:p>
            <a:r>
              <a:rPr lang="en-US" dirty="0"/>
              <a:t>Click on the split screen icon and click into the empty space</a:t>
            </a:r>
          </a:p>
          <a:p>
            <a:r>
              <a:rPr lang="en-US" dirty="0"/>
              <a:t>Open the normalization rule </a:t>
            </a:r>
          </a:p>
          <a:p>
            <a:r>
              <a:rPr lang="en-US" dirty="0"/>
              <a:t>Click </a:t>
            </a:r>
            <a:r>
              <a:rPr lang="en-US" b="1" i="1" dirty="0"/>
              <a:t>Preview</a:t>
            </a:r>
            <a:r>
              <a:rPr lang="en-US" dirty="0"/>
              <a:t> in the normalization screen</a:t>
            </a:r>
          </a:p>
          <a:p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6219-F0F0-4079-8DDF-FFF0BB24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53" y="3151572"/>
            <a:ext cx="9045094" cy="2977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35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Applying a Normalization Rule for One Record/Testing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35741"/>
            <a:ext cx="6987466" cy="16518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 the changes in the normalization rule screen</a:t>
            </a:r>
          </a:p>
          <a:p>
            <a:r>
              <a:rPr lang="en-US" dirty="0"/>
              <a:t>Click </a:t>
            </a:r>
            <a:r>
              <a:rPr lang="en-US" b="1" i="1" dirty="0"/>
              <a:t>Apply Changes </a:t>
            </a:r>
            <a:r>
              <a:rPr lang="en-US" dirty="0"/>
              <a:t>if the changes are as displayed as expected</a:t>
            </a:r>
          </a:p>
          <a:p>
            <a:pPr lvl="1"/>
            <a:r>
              <a:rPr lang="en-US" i="0" dirty="0"/>
              <a:t>If not, click back to normalization rules and modify the  rule to apply the correct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827FD-B25A-4E34-8543-1AF20359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19" y="3141305"/>
            <a:ext cx="8816961" cy="3389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461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Applying a Normalization Rule for One Record/Testing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35741"/>
            <a:ext cx="9322293" cy="5395265"/>
          </a:xfrm>
        </p:spPr>
        <p:txBody>
          <a:bodyPr>
            <a:normAutofit/>
          </a:bodyPr>
          <a:lstStyle/>
          <a:p>
            <a:r>
              <a:rPr lang="en-US" i="0" dirty="0"/>
              <a:t>The changes have been applied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  <a:r>
              <a:rPr lang="en-US" dirty="0"/>
              <a:t> (</a:t>
            </a:r>
            <a:r>
              <a:rPr lang="en-US" dirty="0" err="1"/>
              <a:t>Ctrl+S</a:t>
            </a:r>
            <a:r>
              <a:rPr lang="en-US" dirty="0"/>
              <a:t>) or </a:t>
            </a:r>
            <a:r>
              <a:rPr lang="en-US" b="1" i="1" dirty="0"/>
              <a:t>Save and Release Record </a:t>
            </a:r>
            <a:r>
              <a:rPr lang="en-US" dirty="0"/>
              <a:t>(</a:t>
            </a:r>
            <a:r>
              <a:rPr lang="en-US" dirty="0" err="1"/>
              <a:t>Ctrl+Alt+R</a:t>
            </a:r>
            <a:r>
              <a:rPr lang="en-US" dirty="0"/>
              <a:t>)</a:t>
            </a:r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1A7AA-D5ED-45F5-B0E5-1D15B707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20" y="2295873"/>
            <a:ext cx="5737169" cy="2045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0BAFC9-68C6-4FB6-8ABF-0A2A612A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20" y="4694070"/>
            <a:ext cx="5806159" cy="183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66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923" y="990600"/>
            <a:ext cx="7539071" cy="5362113"/>
          </a:xfrm>
        </p:spPr>
        <p:txBody>
          <a:bodyPr/>
          <a:lstStyle/>
          <a:p>
            <a:r>
              <a:rPr lang="en-US" dirty="0"/>
              <a:t>To view sets once they have been created</a:t>
            </a:r>
          </a:p>
          <a:p>
            <a:pPr lvl="1"/>
            <a:r>
              <a:rPr lang="en-US" i="0" dirty="0"/>
              <a:t>Go to </a:t>
            </a:r>
            <a:r>
              <a:rPr lang="en-US" b="1" dirty="0"/>
              <a:t>Admin&gt;Manage Jobs and Sets&gt;Manage Sets</a:t>
            </a:r>
          </a:p>
          <a:p>
            <a:r>
              <a:rPr lang="en-US" dirty="0"/>
              <a:t>Manage Sets Screen opens and displays the following three tabs:</a:t>
            </a:r>
          </a:p>
          <a:p>
            <a:pPr lvl="1"/>
            <a:r>
              <a:rPr lang="en-US" i="0" dirty="0"/>
              <a:t>My Sets – sets created by user that are both private and public</a:t>
            </a:r>
          </a:p>
          <a:p>
            <a:pPr lvl="1"/>
            <a:r>
              <a:rPr lang="en-US" i="0" dirty="0"/>
              <a:t>Public Sets – sets created as public</a:t>
            </a:r>
          </a:p>
          <a:p>
            <a:pPr lvl="1"/>
            <a:r>
              <a:rPr lang="en-US" i="0" dirty="0"/>
              <a:t>All sets – all sets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33B37-1209-42A0-8BC3-5BB4F3C7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230" y="1276163"/>
            <a:ext cx="2400508" cy="4305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30DA11-6C99-40B5-A2AA-5E9123A91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89" y="3911360"/>
            <a:ext cx="7230538" cy="195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454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Create a Normalization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7076243" cy="5228948"/>
          </a:xfrm>
        </p:spPr>
        <p:txBody>
          <a:bodyPr/>
          <a:lstStyle/>
          <a:p>
            <a:r>
              <a:rPr lang="en-US" dirty="0"/>
              <a:t>Required Role: Catalog Administrator</a:t>
            </a:r>
          </a:p>
          <a:p>
            <a:r>
              <a:rPr lang="en-US" dirty="0"/>
              <a:t>Go to </a:t>
            </a:r>
            <a:r>
              <a:rPr lang="fr-FR" b="1" i="1" dirty="0"/>
              <a:t>Configuration Menu&gt;</a:t>
            </a:r>
            <a:r>
              <a:rPr lang="fr-FR" b="1" i="1" dirty="0" err="1"/>
              <a:t>Resources</a:t>
            </a:r>
            <a:r>
              <a:rPr lang="fr-FR" b="1" i="1" dirty="0"/>
              <a:t>&gt;</a:t>
            </a:r>
            <a:r>
              <a:rPr lang="fr-FR" b="1" i="1" dirty="0" err="1"/>
              <a:t>Cataloging</a:t>
            </a:r>
            <a:r>
              <a:rPr lang="fr-FR" b="1" i="1" dirty="0"/>
              <a:t>&gt;</a:t>
            </a:r>
            <a:r>
              <a:rPr lang="fr-FR" b="1" i="1" dirty="0" err="1"/>
              <a:t>Metadata</a:t>
            </a:r>
            <a:r>
              <a:rPr lang="fr-FR" b="1" i="1" dirty="0"/>
              <a:t> Configuration</a:t>
            </a:r>
            <a:endParaRPr lang="fr-FR" dirty="0"/>
          </a:p>
          <a:p>
            <a:r>
              <a:rPr lang="en-US" dirty="0"/>
              <a:t>Click on the MARC21 link for the process being created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182D1-6E54-421B-A010-E19BBEE5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176" y="1198485"/>
            <a:ext cx="2600307" cy="2652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079AA-597A-4E84-8F59-593EA793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39" y="3093810"/>
            <a:ext cx="6710762" cy="1728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266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Create a Normalization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98485"/>
            <a:ext cx="6428174" cy="5228948"/>
          </a:xfrm>
        </p:spPr>
        <p:txBody>
          <a:bodyPr/>
          <a:lstStyle/>
          <a:p>
            <a:r>
              <a:rPr lang="en-US" dirty="0"/>
              <a:t>Click on the </a:t>
            </a:r>
            <a:r>
              <a:rPr lang="en-US" b="1" dirty="0"/>
              <a:t>Normalization Processes</a:t>
            </a:r>
            <a:r>
              <a:rPr lang="en-US" dirty="0"/>
              <a:t> tab</a:t>
            </a:r>
          </a:p>
          <a:p>
            <a:r>
              <a:rPr lang="en-US" dirty="0"/>
              <a:t>Click </a:t>
            </a:r>
            <a:r>
              <a:rPr lang="en-US" b="1" i="1" dirty="0"/>
              <a:t>Add Process</a:t>
            </a:r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C532D-48E5-4762-9E3B-DEF25F87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63" y="2465474"/>
            <a:ext cx="9187673" cy="3118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342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Create a Normalization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98485"/>
            <a:ext cx="6428174" cy="5228948"/>
          </a:xfrm>
        </p:spPr>
        <p:txBody>
          <a:bodyPr/>
          <a:lstStyle/>
          <a:p>
            <a:r>
              <a:rPr lang="en-US" dirty="0"/>
              <a:t>Name the normalization process</a:t>
            </a:r>
          </a:p>
          <a:p>
            <a:r>
              <a:rPr lang="en-US" dirty="0"/>
              <a:t>Add a description</a:t>
            </a:r>
          </a:p>
          <a:p>
            <a:r>
              <a:rPr lang="en-US" dirty="0"/>
              <a:t>Status: Active [default]</a:t>
            </a:r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25F8B-ADDD-43B6-A94B-5E95F6DE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430" y="3429000"/>
            <a:ext cx="9407139" cy="260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001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Create a Normalization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65228"/>
            <a:ext cx="8922798" cy="5792771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Add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in the check box next to </a:t>
            </a:r>
            <a:r>
              <a:rPr lang="en-US" b="1" dirty="0"/>
              <a:t>Marc Drool Normalization</a:t>
            </a:r>
          </a:p>
          <a:p>
            <a:r>
              <a:rPr lang="en-US" dirty="0"/>
              <a:t>Click </a:t>
            </a:r>
            <a:r>
              <a:rPr lang="en-US" b="1" i="1" dirty="0"/>
              <a:t>Add and Close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916A3-56C8-4820-B98F-1FB764CA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159" y="3778111"/>
            <a:ext cx="4255622" cy="2752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0DBCD-7E3D-4750-A25A-F45C4D174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769" y="1583247"/>
            <a:ext cx="7286462" cy="1438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368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Create a Normalization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733843" cy="5228948"/>
          </a:xfrm>
        </p:spPr>
        <p:txBody>
          <a:bodyPr/>
          <a:lstStyle/>
          <a:p>
            <a:r>
              <a:rPr lang="en-US" dirty="0"/>
              <a:t>Click</a:t>
            </a:r>
            <a:r>
              <a:rPr lang="en-US" b="1" i="1" dirty="0"/>
              <a:t> Next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r>
              <a:rPr lang="en-US" dirty="0"/>
              <a:t>From the drop-down choose the Drools file key (the normalization rule that was created)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571D7-6F87-4E23-94C6-096D40AD9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41" y="1725340"/>
            <a:ext cx="8080517" cy="1703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98B88-5CC0-4C00-91C6-28F09EF7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741" y="4757601"/>
            <a:ext cx="8080517" cy="1803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980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Running a Normalization Job on a MARC 21 Holdings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990601"/>
            <a:ext cx="10210059" cy="33772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Before running a normalization job it is suggested to export the set to excel to review results</a:t>
            </a:r>
          </a:p>
          <a:p>
            <a:r>
              <a:rPr lang="en-US" dirty="0"/>
              <a:t>Go to </a:t>
            </a:r>
            <a:r>
              <a:rPr lang="en-US" b="1" dirty="0"/>
              <a:t>Admin&gt;Manage Jobs and Sets&gt;Run a Job</a:t>
            </a:r>
          </a:p>
          <a:p>
            <a:r>
              <a:rPr lang="en-US" dirty="0"/>
              <a:t>Select the job to either change holdings or bibliographic information</a:t>
            </a:r>
          </a:p>
          <a:p>
            <a:pPr lvl="1"/>
            <a:r>
              <a:rPr lang="en-US" i="0" dirty="0"/>
              <a:t>Holdings – uses the job “Change Holdings Information”</a:t>
            </a:r>
          </a:p>
          <a:p>
            <a:pPr lvl="1"/>
            <a:r>
              <a:rPr lang="en-US" i="0" dirty="0"/>
              <a:t>Bibliographic – uses Marc21 Bibliographic Normalization</a:t>
            </a:r>
          </a:p>
          <a:p>
            <a:r>
              <a:rPr lang="en-US" dirty="0"/>
              <a:t>Type the name or description into the search box</a:t>
            </a:r>
          </a:p>
          <a:p>
            <a:r>
              <a:rPr lang="en-US" dirty="0"/>
              <a:t>Click the radio button next to the job</a:t>
            </a:r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55AB6-2B58-4664-B7F2-B25BEBF2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64" y="4496671"/>
            <a:ext cx="9499727" cy="203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86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Running a Normalization Job on a MARC 21 Holdings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210059" cy="5228948"/>
          </a:xfrm>
        </p:spPr>
        <p:txBody>
          <a:bodyPr/>
          <a:lstStyle/>
          <a:p>
            <a:r>
              <a:rPr lang="en-US" dirty="0"/>
              <a:t>Click the radio button next to the desired set</a:t>
            </a:r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FD831-12F7-463C-BF65-D45261AF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55" y="2505910"/>
            <a:ext cx="9349945" cy="3153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599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Running a Normalization Job on a MARC 21 Holdings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4"/>
            <a:ext cx="10210059" cy="5485119"/>
          </a:xfrm>
        </p:spPr>
        <p:txBody>
          <a:bodyPr/>
          <a:lstStyle/>
          <a:p>
            <a:r>
              <a:rPr lang="en-US" dirty="0"/>
              <a:t>Enter the parameters you want to run against the set</a:t>
            </a:r>
          </a:p>
          <a:p>
            <a:pPr lvl="1"/>
            <a:r>
              <a:rPr lang="en-US" i="0" dirty="0"/>
              <a:t>Apply only for Library</a:t>
            </a:r>
          </a:p>
          <a:p>
            <a:pPr lvl="1"/>
            <a:r>
              <a:rPr lang="en-US" i="0" dirty="0"/>
              <a:t>Location</a:t>
            </a:r>
          </a:p>
          <a:p>
            <a:pPr lvl="1"/>
            <a:r>
              <a:rPr lang="en-US" i="0" dirty="0"/>
              <a:t>Check in the box across from Correct the data using normalization rules</a:t>
            </a:r>
          </a:p>
          <a:p>
            <a:pPr lvl="2"/>
            <a:r>
              <a:rPr lang="en-US" dirty="0"/>
              <a:t>Select the normalization rule from the drop-down menu</a:t>
            </a:r>
          </a:p>
          <a:p>
            <a:r>
              <a:rPr lang="en-US" dirty="0"/>
              <a:t>Click </a:t>
            </a:r>
            <a:r>
              <a:rPr lang="en-US" b="1" i="1" dirty="0"/>
              <a:t>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59FA0-2A50-413F-B049-6FEB0A13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27" y="3664637"/>
            <a:ext cx="7901745" cy="2866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630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Running a Normalization Job on a MARC 21 Holdings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210059" cy="5228948"/>
          </a:xfrm>
        </p:spPr>
        <p:txBody>
          <a:bodyPr/>
          <a:lstStyle/>
          <a:p>
            <a:r>
              <a:rPr lang="en-US" dirty="0"/>
              <a:t>Review and confirm the job</a:t>
            </a:r>
          </a:p>
          <a:p>
            <a:r>
              <a:rPr lang="en-US" dirty="0"/>
              <a:t>Click </a:t>
            </a:r>
            <a:r>
              <a:rPr lang="en-US" b="1" i="1" dirty="0"/>
              <a:t>Submit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9DCF9-DF43-4E22-A797-E17EAFCA2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33" y="2245176"/>
            <a:ext cx="8129933" cy="4080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082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Running a Normalization Job on a MARC 21 Holdings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210059" cy="5228948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when the confirmation pop-up appears</a:t>
            </a:r>
          </a:p>
          <a:p>
            <a:pPr lvl="1"/>
            <a:r>
              <a:rPr lang="en-US" dirty="0"/>
              <a:t>The job cannot be reversed</a:t>
            </a:r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dirty="0"/>
              <a:t>The Monitor Jobs screen opens and the job is running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AD69D-D993-4B0F-9D60-053C590A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08" y="2030020"/>
            <a:ext cx="7666384" cy="187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2845C-E4EE-480F-A8B8-69CD1983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24" y="4715997"/>
            <a:ext cx="7772352" cy="1711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1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Itemized Sets Row Actions (Ellipses)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065320"/>
            <a:ext cx="6348275" cy="5362113"/>
          </a:xfrm>
        </p:spPr>
        <p:txBody>
          <a:bodyPr/>
          <a:lstStyle/>
          <a:p>
            <a:r>
              <a:rPr lang="en-US" dirty="0"/>
              <a:t>What can be done with itemized saved sets from the row actions list (ellipses):</a:t>
            </a:r>
          </a:p>
          <a:p>
            <a:pPr lvl="1"/>
            <a:r>
              <a:rPr lang="en-US" i="0" dirty="0"/>
              <a:t>Edit – edit the parameters of the set</a:t>
            </a:r>
          </a:p>
          <a:p>
            <a:pPr lvl="1"/>
            <a:r>
              <a:rPr lang="en-US" i="0" dirty="0"/>
              <a:t>Members – displays the results of the set</a:t>
            </a:r>
          </a:p>
          <a:p>
            <a:pPr lvl="1"/>
            <a:r>
              <a:rPr lang="en-US" i="0" dirty="0"/>
              <a:t>Duplicate – duplicates the set</a:t>
            </a:r>
          </a:p>
          <a:p>
            <a:pPr lvl="2"/>
            <a:r>
              <a:rPr lang="en-US" dirty="0"/>
              <a:t>Saved to set with prefix of “Copy of”</a:t>
            </a:r>
          </a:p>
          <a:p>
            <a:pPr lvl="1"/>
            <a:r>
              <a:rPr lang="en-US" i="0" dirty="0"/>
              <a:t>Combine Sets - create a new set from two sets</a:t>
            </a:r>
          </a:p>
          <a:p>
            <a:pPr lvl="1"/>
            <a:r>
              <a:rPr lang="en-US" i="0" dirty="0"/>
              <a:t>Create titles set – creates a titles set (bib) from an itemized set</a:t>
            </a:r>
            <a:r>
              <a:rPr lang="en-US" dirty="0"/>
              <a:t> </a:t>
            </a:r>
            <a:r>
              <a:rPr lang="en-US" i="0" dirty="0"/>
              <a:t>of physical items, electronic portfolios, or digital files</a:t>
            </a:r>
          </a:p>
          <a:p>
            <a:pPr lvl="1"/>
            <a:r>
              <a:rPr lang="en-US" i="0" dirty="0"/>
              <a:t>Delete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153AF-823E-41F0-8E73-6653D986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770" y="1483611"/>
            <a:ext cx="2310879" cy="274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398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Running a Normalization Job on a MARC 21 Holdings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210059" cy="5659515"/>
          </a:xfrm>
        </p:spPr>
        <p:txBody>
          <a:bodyPr>
            <a:normAutofit/>
          </a:bodyPr>
          <a:lstStyle/>
          <a:p>
            <a:r>
              <a:rPr lang="en-US" dirty="0"/>
              <a:t>Click on the</a:t>
            </a:r>
            <a:r>
              <a:rPr lang="en-US" b="1" dirty="0"/>
              <a:t> History </a:t>
            </a:r>
            <a:r>
              <a:rPr lang="en-US" dirty="0"/>
              <a:t>tab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Report</a:t>
            </a:r>
            <a:r>
              <a:rPr lang="en-US" dirty="0"/>
              <a:t> from the ellipses to review the job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9C299-6D80-4C2D-91D9-D5BC9D5E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20" y="4395878"/>
            <a:ext cx="6923359" cy="203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83845-8A83-4BA3-A1BC-65450981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40" y="1670269"/>
            <a:ext cx="6951318" cy="1965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48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Logical Sets Row Actions (Ellipses)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065320"/>
            <a:ext cx="6241743" cy="5362113"/>
          </a:xfrm>
        </p:spPr>
        <p:txBody>
          <a:bodyPr/>
          <a:lstStyle/>
          <a:p>
            <a:r>
              <a:rPr lang="en-US" dirty="0"/>
              <a:t>What can be done with logical saved sets from the row actions list (ellipses):</a:t>
            </a:r>
          </a:p>
          <a:p>
            <a:pPr lvl="1"/>
            <a:r>
              <a:rPr lang="en-US" i="0" dirty="0"/>
              <a:t>Edit – edits the set parameters</a:t>
            </a:r>
          </a:p>
          <a:p>
            <a:pPr lvl="1"/>
            <a:r>
              <a:rPr lang="en-US" i="0" dirty="0"/>
              <a:t>Catalog set – opens the set in the MD Editor</a:t>
            </a:r>
          </a:p>
          <a:p>
            <a:pPr lvl="2"/>
            <a:r>
              <a:rPr lang="en-US" i="0" dirty="0"/>
              <a:t>Limit of 200 records</a:t>
            </a:r>
          </a:p>
          <a:p>
            <a:pPr lvl="1"/>
            <a:r>
              <a:rPr lang="en-US" i="0" dirty="0"/>
              <a:t>Results – runs the set and updates the results</a:t>
            </a:r>
          </a:p>
          <a:p>
            <a:pPr lvl="1"/>
            <a:r>
              <a:rPr lang="en-US" i="0" dirty="0"/>
              <a:t>Duplicate – copies the set</a:t>
            </a:r>
          </a:p>
          <a:p>
            <a:pPr lvl="2"/>
            <a:r>
              <a:rPr lang="en-US" dirty="0"/>
              <a:t>Saved to set with prefix of “Copy of”</a:t>
            </a:r>
          </a:p>
          <a:p>
            <a:pPr lvl="1"/>
            <a:r>
              <a:rPr lang="en-US" i="0" dirty="0"/>
              <a:t>Itemize – changes the set to an itemized set</a:t>
            </a:r>
          </a:p>
          <a:p>
            <a:pPr lvl="1"/>
            <a:r>
              <a:rPr lang="en-US" i="0" dirty="0"/>
              <a:t>Combine Sets – create a new set from two sets</a:t>
            </a:r>
          </a:p>
          <a:p>
            <a:pPr lvl="1"/>
            <a:r>
              <a:rPr lang="en-US" i="0" dirty="0"/>
              <a:t>Filter Sets – creates a new set based on non-indexed metadata elements</a:t>
            </a:r>
          </a:p>
          <a:p>
            <a:pPr lvl="1"/>
            <a:r>
              <a:rPr lang="en-US" i="0" dirty="0"/>
              <a:t>Delete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FEDC8-6F25-45C1-83D6-D487DC37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109" y="1462600"/>
            <a:ext cx="1876190" cy="3009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07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an Itemized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065320"/>
            <a:ext cx="10210059" cy="5362113"/>
          </a:xfrm>
        </p:spPr>
        <p:txBody>
          <a:bodyPr/>
          <a:lstStyle/>
          <a:p>
            <a:r>
              <a:rPr lang="en-US" dirty="0"/>
              <a:t>Creating an itemized set</a:t>
            </a:r>
          </a:p>
          <a:p>
            <a:pPr lvl="1"/>
            <a:r>
              <a:rPr lang="en-US" dirty="0"/>
              <a:t>Go to </a:t>
            </a:r>
            <a:r>
              <a:rPr lang="en-US" b="1" dirty="0"/>
              <a:t>Admin&gt;Manage Jobs and Sets&gt;Manage Sets</a:t>
            </a:r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Add Set</a:t>
            </a:r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en-US" b="1" dirty="0"/>
          </a:p>
          <a:p>
            <a:pPr marL="530352" lvl="1" indent="0">
              <a:buNone/>
            </a:pPr>
            <a:endParaRPr lang="en-US" b="1" dirty="0"/>
          </a:p>
          <a:p>
            <a:pPr lvl="1"/>
            <a:r>
              <a:rPr lang="en-US" dirty="0"/>
              <a:t>Click </a:t>
            </a:r>
            <a:r>
              <a:rPr lang="en-US" b="1" dirty="0"/>
              <a:t>Itemized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26B71-BBCD-496C-835A-E47FA1B0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92" y="4239675"/>
            <a:ext cx="8883216" cy="123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6687DF-F253-4FB7-9E42-C7FED6AC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2" y="2368448"/>
            <a:ext cx="8883216" cy="1183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10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an Itemized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98485"/>
            <a:ext cx="4262022" cy="4190261"/>
          </a:xfrm>
        </p:spPr>
        <p:txBody>
          <a:bodyPr/>
          <a:lstStyle/>
          <a:p>
            <a:r>
              <a:rPr lang="en-US" dirty="0"/>
              <a:t>Creating an itemized set continued</a:t>
            </a:r>
          </a:p>
          <a:p>
            <a:pPr lvl="1"/>
            <a:r>
              <a:rPr lang="en-US" i="0" dirty="0"/>
              <a:t>Set Name: [name the set]</a:t>
            </a:r>
          </a:p>
          <a:p>
            <a:pPr lvl="1"/>
            <a:r>
              <a:rPr lang="en-US" i="0" dirty="0"/>
              <a:t>Description: [optional, but helpful]</a:t>
            </a:r>
          </a:p>
          <a:p>
            <a:pPr lvl="1"/>
            <a:r>
              <a:rPr lang="en-US" i="0" dirty="0"/>
              <a:t>Private: [No – unless the report should remain private]</a:t>
            </a:r>
          </a:p>
          <a:p>
            <a:pPr lvl="1"/>
            <a:r>
              <a:rPr lang="en-US" i="0" dirty="0"/>
              <a:t>Status: Active</a:t>
            </a:r>
          </a:p>
          <a:p>
            <a:pPr lvl="1"/>
            <a:r>
              <a:rPr lang="en-US" i="0" dirty="0"/>
              <a:t>Add Contents from a File to Set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Save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C7ADF-B085-4B10-BD24-E00B8E7E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421" y="1411550"/>
            <a:ext cx="6000349" cy="3839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97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5"/>
            <a:ext cx="10210059" cy="5228948"/>
          </a:xfrm>
        </p:spPr>
        <p:txBody>
          <a:bodyPr/>
          <a:lstStyle/>
          <a:p>
            <a:r>
              <a:rPr lang="en-US" dirty="0"/>
              <a:t>Perform a repository search for the set</a:t>
            </a:r>
          </a:p>
          <a:p>
            <a:pPr lvl="1"/>
            <a:r>
              <a:rPr lang="en-US" i="0" dirty="0"/>
              <a:t>Use the advance search to refine the results</a:t>
            </a:r>
          </a:p>
          <a:p>
            <a:r>
              <a:rPr lang="en-US" dirty="0"/>
              <a:t>Click </a:t>
            </a:r>
            <a:r>
              <a:rPr lang="en-US" b="1" i="1" dirty="0"/>
              <a:t>Search</a:t>
            </a:r>
          </a:p>
          <a:p>
            <a:r>
              <a:rPr lang="en-US" dirty="0"/>
              <a:t>Click </a:t>
            </a:r>
            <a:r>
              <a:rPr lang="en-US" b="1" i="1" dirty="0"/>
              <a:t>Save Query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DC563-5B90-43AE-9218-A0BD6E80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06" y="3235277"/>
            <a:ext cx="9819444" cy="2556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67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5B2C-C123-45EE-B0B0-D5DA2F17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6994"/>
            <a:ext cx="10210060" cy="663606"/>
          </a:xfrm>
        </p:spPr>
        <p:txBody>
          <a:bodyPr>
            <a:normAutofit/>
          </a:bodyPr>
          <a:lstStyle/>
          <a:p>
            <a:r>
              <a:rPr lang="en-US" sz="3600" dirty="0"/>
              <a:t>Creating a Logical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D95-1540-4798-98E6-4E22FFD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198484"/>
            <a:ext cx="10210059" cy="5575177"/>
          </a:xfrm>
        </p:spPr>
        <p:txBody>
          <a:bodyPr/>
          <a:lstStyle/>
          <a:p>
            <a:r>
              <a:rPr lang="en-US" dirty="0"/>
              <a:t>Set name: [name the set]</a:t>
            </a:r>
          </a:p>
          <a:p>
            <a:r>
              <a:rPr lang="en-US" dirty="0"/>
              <a:t>Description: [optional, but useful]</a:t>
            </a:r>
          </a:p>
          <a:p>
            <a:r>
              <a:rPr lang="en-US" dirty="0"/>
              <a:t>Private: [No, unless for private use only]</a:t>
            </a:r>
          </a:p>
          <a:p>
            <a:r>
              <a:rPr lang="en-US" dirty="0"/>
              <a:t>Status: Active</a:t>
            </a:r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2B3F5-AF51-4CBA-8D3A-08EFBF49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549" y="3567042"/>
            <a:ext cx="8150902" cy="2963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7821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10072</TotalTime>
  <Words>1818</Words>
  <Application>Microsoft Office PowerPoint</Application>
  <PresentationFormat>Widescreen</PresentationFormat>
  <Paragraphs>303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Franklin Gothic Book</vt:lpstr>
      <vt:lpstr>Crop</vt:lpstr>
      <vt:lpstr>Resource Management: Batch Processing</vt:lpstr>
      <vt:lpstr>Sets</vt:lpstr>
      <vt:lpstr>Sets</vt:lpstr>
      <vt:lpstr>Itemized Sets Row Actions (Ellipses)</vt:lpstr>
      <vt:lpstr>Logical Sets Row Actions (Ellipses)</vt:lpstr>
      <vt:lpstr>Creating an Itemized Set</vt:lpstr>
      <vt:lpstr>Creating an Itemized Set</vt:lpstr>
      <vt:lpstr>Creating a Logical Set</vt:lpstr>
      <vt:lpstr>Creating a Logical Set</vt:lpstr>
      <vt:lpstr>Running Jobs on Sets</vt:lpstr>
      <vt:lpstr>“Withdraw Items” Job Using a Logical Set</vt:lpstr>
      <vt:lpstr>“Withdraw Items” Job Using a Logical Set</vt:lpstr>
      <vt:lpstr>“Withdraw Items” Job Using a Logical Set</vt:lpstr>
      <vt:lpstr>“Withdraw Items” Job Using a Logical Set</vt:lpstr>
      <vt:lpstr>“Withdraw Items” Job Using a Logical Set</vt:lpstr>
      <vt:lpstr>“Withdraw Items” Job Using a Logical Set</vt:lpstr>
      <vt:lpstr>“Withdraw Items” Job Using a Logical Set</vt:lpstr>
      <vt:lpstr>“Withdraw Items” Job Using a Logical Set</vt:lpstr>
      <vt:lpstr>Normalization Rules</vt:lpstr>
      <vt:lpstr>Normalization Rules</vt:lpstr>
      <vt:lpstr>Normalization Rules Syntax</vt:lpstr>
      <vt:lpstr>Normalization Rules Process</vt:lpstr>
      <vt:lpstr>Creating a New Normalization Rule</vt:lpstr>
      <vt:lpstr>Creating a New Normalization Rule</vt:lpstr>
      <vt:lpstr>Creating a Normalization Rule From an Existing Rule</vt:lpstr>
      <vt:lpstr>Creating a Normalization Rule From an Existing Rule</vt:lpstr>
      <vt:lpstr>Applying a Normalization Rule for One Record/Testing</vt:lpstr>
      <vt:lpstr>Applying a Normalization Rule for One Record/Testing</vt:lpstr>
      <vt:lpstr>Applying a Normalization Rule for One Record/Testing</vt:lpstr>
      <vt:lpstr>Create a Normalization Process</vt:lpstr>
      <vt:lpstr>Create a Normalization Process</vt:lpstr>
      <vt:lpstr>Create a Normalization Process</vt:lpstr>
      <vt:lpstr>Create a Normalization Process</vt:lpstr>
      <vt:lpstr>Create a Normalization Process</vt:lpstr>
      <vt:lpstr>Running a Normalization Job on a MARC 21 Holdings Set</vt:lpstr>
      <vt:lpstr>Running a Normalization Job on a MARC 21 Holdings Set</vt:lpstr>
      <vt:lpstr>Running a Normalization Job on a MARC 21 Holdings Set</vt:lpstr>
      <vt:lpstr>Running a Normalization Job on a MARC 21 Holdings Set</vt:lpstr>
      <vt:lpstr>Running a Normalization Job on a MARC 21 Holdings Set</vt:lpstr>
      <vt:lpstr>Running a Normalization Job on a MARC 21 Holdings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Management: Batch Processing</dc:title>
  <dc:creator>McGee, Margaret</dc:creator>
  <cp:lastModifiedBy>Maggie McGee</cp:lastModifiedBy>
  <cp:revision>109</cp:revision>
  <dcterms:created xsi:type="dcterms:W3CDTF">2019-04-21T13:38:23Z</dcterms:created>
  <dcterms:modified xsi:type="dcterms:W3CDTF">2019-05-13T00:06:39Z</dcterms:modified>
</cp:coreProperties>
</file>