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5" r:id="rId3"/>
    <p:sldId id="294" r:id="rId4"/>
    <p:sldId id="261" r:id="rId5"/>
    <p:sldId id="304" r:id="rId6"/>
    <p:sldId id="287" r:id="rId7"/>
    <p:sldId id="259" r:id="rId8"/>
    <p:sldId id="268" r:id="rId9"/>
    <p:sldId id="283" r:id="rId10"/>
    <p:sldId id="292" r:id="rId11"/>
    <p:sldId id="284" r:id="rId12"/>
    <p:sldId id="288" r:id="rId13"/>
    <p:sldId id="265" r:id="rId14"/>
    <p:sldId id="303" r:id="rId15"/>
    <p:sldId id="289" r:id="rId16"/>
    <p:sldId id="267" r:id="rId17"/>
    <p:sldId id="295" r:id="rId18"/>
    <p:sldId id="296" r:id="rId19"/>
    <p:sldId id="298" r:id="rId20"/>
    <p:sldId id="301" r:id="rId21"/>
    <p:sldId id="302" r:id="rId22"/>
    <p:sldId id="291" r:id="rId23"/>
    <p:sldId id="274" r:id="rId24"/>
    <p:sldId id="272" r:id="rId25"/>
    <p:sldId id="273" r:id="rId26"/>
    <p:sldId id="278" r:id="rId27"/>
    <p:sldId id="271" r:id="rId28"/>
    <p:sldId id="300" r:id="rId29"/>
    <p:sldId id="299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6685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3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107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203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3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5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lcny.libguides.com/ld.php?content_id=428556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201" y="1715460"/>
            <a:ext cx="8361229" cy="2660837"/>
          </a:xfrm>
        </p:spPr>
        <p:txBody>
          <a:bodyPr/>
          <a:lstStyle/>
          <a:p>
            <a:r>
              <a:rPr lang="en-US" sz="4800" dirty="0"/>
              <a:t>How to link Institutional Zone (IZ) Bib records to  the Network zone (NZ) Post Migration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8443"/>
            <a:ext cx="10281685" cy="4895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Identify Migrated IZ Bib Records that Need to be Linked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9973"/>
            <a:ext cx="9601200" cy="577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Perform an advanced repository search to identify IZ bib records without OCLC numbers that are not linked to the NZ.  </a:t>
            </a:r>
          </a:p>
          <a:p>
            <a:r>
              <a:rPr lang="en-US" dirty="0"/>
              <a:t>Other System Number: Not Contains Keywords: (</a:t>
            </a:r>
            <a:r>
              <a:rPr lang="en-US" dirty="0" err="1"/>
              <a:t>OCoLC</a:t>
            </a:r>
            <a:r>
              <a:rPr lang="en-US" dirty="0"/>
              <a:t>)</a:t>
            </a:r>
          </a:p>
          <a:p>
            <a:r>
              <a:rPr lang="en-US" dirty="0"/>
              <a:t>Tag Suppressed (Title): Equals: No</a:t>
            </a:r>
          </a:p>
          <a:p>
            <a:r>
              <a:rPr lang="en-US" dirty="0"/>
              <a:t>Is linked: Equals: No</a:t>
            </a:r>
          </a:p>
          <a:p>
            <a:r>
              <a:rPr lang="en-US" dirty="0"/>
              <a:t>Permanent physical location: Equals: [select location(s)]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These records will need to have OCLC number added to the IZ bib records before running the “</a:t>
            </a:r>
            <a:r>
              <a:rPr lang="en-US" b="1" dirty="0"/>
              <a:t>Link a set of records to the Network Zone</a:t>
            </a:r>
            <a:r>
              <a:rPr lang="en-US" dirty="0"/>
              <a:t>” job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66852-33CB-43EC-99E5-65925FC8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21" y="3429000"/>
            <a:ext cx="7736958" cy="19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8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4136"/>
            <a:ext cx="10281685" cy="4895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Identify Migrated IZ Bib Records that Need to be Linked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6931"/>
            <a:ext cx="9601200" cy="5135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Perform an advanced repository search to identify IZ bib records without inventory that are not linked to the NZ.  </a:t>
            </a:r>
          </a:p>
          <a:p>
            <a:r>
              <a:rPr lang="en-US" dirty="0"/>
              <a:t>Is linked: Equals: No</a:t>
            </a:r>
          </a:p>
          <a:p>
            <a:r>
              <a:rPr lang="en-US" dirty="0"/>
              <a:t>Has inventory: Equals: No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*These records need to be reviewed for possible withdrawal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F074F-6916-4B6F-B0F4-EFAC8CF7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64" y="2796894"/>
            <a:ext cx="9259836" cy="1689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86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587598"/>
            <a:ext cx="8361229" cy="910083"/>
          </a:xfrm>
        </p:spPr>
        <p:txBody>
          <a:bodyPr/>
          <a:lstStyle/>
          <a:p>
            <a:r>
              <a:rPr lang="en-US" sz="4800" dirty="0"/>
              <a:t>Create a Physical Titles 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10098350" cy="4548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Create a Set of Unlinked IZ Records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9581"/>
            <a:ext cx="10204882" cy="5444284"/>
          </a:xfrm>
        </p:spPr>
        <p:txBody>
          <a:bodyPr>
            <a:normAutofit/>
          </a:bodyPr>
          <a:lstStyle/>
          <a:p>
            <a:r>
              <a:rPr lang="en-US" dirty="0"/>
              <a:t>Click </a:t>
            </a:r>
            <a:r>
              <a:rPr lang="en-US" b="1" i="1" dirty="0"/>
              <a:t>Save Query </a:t>
            </a:r>
            <a:r>
              <a:rPr lang="en-US" dirty="0"/>
              <a:t>from the advanced repository 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00D4F-8369-49AC-8790-2CF1FD5A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09" y="1868269"/>
            <a:ext cx="8833464" cy="3681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16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4135"/>
            <a:ext cx="10098350" cy="4548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Create a Set of Unlinked IZ Records From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9460"/>
            <a:ext cx="10204882" cy="5614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Set Details Screen opens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name: [name the set]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Description: [optional]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Set Content type: Physical Titles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Make Private: No (shared) or Yes (private)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Status: Active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0D54CA4-FB89-4B90-A9BB-403CECF5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38" y="3689497"/>
            <a:ext cx="7344411" cy="2645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52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4" y="2621619"/>
            <a:ext cx="8361229" cy="867553"/>
          </a:xfrm>
        </p:spPr>
        <p:txBody>
          <a:bodyPr/>
          <a:lstStyle/>
          <a:p>
            <a:r>
              <a:rPr lang="en-US" sz="4800" dirty="0"/>
              <a:t>Review the Set of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0602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 the Set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0932"/>
            <a:ext cx="9601200" cy="55929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Admin&gt;Manage Jobs and Sets&gt;Manage 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</a:t>
            </a:r>
            <a:r>
              <a:rPr lang="en-US" b="1" i="1" dirty="0"/>
              <a:t> Results </a:t>
            </a:r>
            <a:r>
              <a:rPr lang="en-US" dirty="0"/>
              <a:t>(logical set ) from the ellipses of the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EF11D-A41A-4CDD-A1FB-F0AC7184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66" y="2079142"/>
            <a:ext cx="9080334" cy="3476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42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Review the Set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Review the bib records to identify bib records that do not need to be linked to the NZ by: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Exporting the set to Excel or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Refining the query and then exporting the results to excel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1783-8FED-4AFA-93EA-C12714FB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69" y="2607557"/>
            <a:ext cx="8626261" cy="3540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11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Edit the Set of Records*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Edit the results in Excel only if the search results are modified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Delete all fields except the title and 035 field the Record Number columns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Change the Record Number column header to 035 field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Editing the search results and creating an itemized set is not always necessary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8EB8D-E49F-41A1-91AD-CD81ED77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5" y="2648047"/>
            <a:ext cx="6295238" cy="1561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BF211-CA5E-473F-990D-D4C50B66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07" y="3919603"/>
            <a:ext cx="6295238" cy="11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66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Edit the Set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Create an itemized set for the edited results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Go to </a:t>
            </a:r>
            <a:r>
              <a:rPr lang="en-US" b="1" dirty="0"/>
              <a:t>Admin&gt;Manage Sets and Job&gt;Manage Sets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Add Set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on </a:t>
            </a:r>
            <a:r>
              <a:rPr lang="en-US" b="1" dirty="0"/>
              <a:t>Itemized</a:t>
            </a:r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EB8C8-4221-40D6-864A-B3823AA38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65675"/>
            <a:ext cx="9949659" cy="22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44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824484" cy="5292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Why Are Some Migrated IZ Bib Records Not Linked to the NZ?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1991"/>
            <a:ext cx="9601200" cy="5571873"/>
          </a:xfrm>
        </p:spPr>
        <p:txBody>
          <a:bodyPr/>
          <a:lstStyle/>
          <a:p>
            <a:r>
              <a:rPr lang="en-US" dirty="0"/>
              <a:t>The bib records were not included in the NZ seed files</a:t>
            </a:r>
          </a:p>
          <a:p>
            <a:r>
              <a:rPr lang="en-US" dirty="0"/>
              <a:t>The institution’s holdings were not added to OCLC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institution’s holdings were added to OCLC after the OCLC holdings were pulled to seed the NZ </a:t>
            </a:r>
          </a:p>
          <a:p>
            <a:r>
              <a:rPr lang="en-US" dirty="0"/>
              <a:t>The bib records do not have OCLC numbers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7B25E-4B6A-440A-B0CA-219839BB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61" y="2034419"/>
            <a:ext cx="8512278" cy="13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A9392-BCC5-4ABA-A1E1-214FB69AD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61" y="4977757"/>
            <a:ext cx="2666667" cy="9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94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Edit Set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987552" lvl="1" indent="-457200">
              <a:buFont typeface="+mj-lt"/>
              <a:buAutoNum type="alphaLcParenR" startAt="3"/>
            </a:pPr>
            <a:r>
              <a:rPr lang="en-US" i="0" dirty="0"/>
              <a:t>Set Detail Screen Opens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Set name: [name set]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Description: [optional]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Private: [Select No, unless you do not want others to see]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Status: Active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Add Content From to Set: From File</a:t>
            </a:r>
          </a:p>
          <a:p>
            <a:pPr marL="1444752" lvl="2" indent="-457200">
              <a:buFont typeface="+mj-lt"/>
              <a:buAutoNum type="alphaLcParenR" startAt="3"/>
            </a:pPr>
            <a:r>
              <a:rPr lang="en-US" dirty="0"/>
              <a:t>Click the </a:t>
            </a:r>
            <a:r>
              <a:rPr lang="en-US" b="1" dirty="0"/>
              <a:t>File</a:t>
            </a:r>
            <a:r>
              <a:rPr lang="en-US" dirty="0"/>
              <a:t> icon to upload the set</a:t>
            </a:r>
          </a:p>
          <a:p>
            <a:pPr marL="987552" lvl="1" indent="-457200">
              <a:buFont typeface="+mj-lt"/>
              <a:buAutoNum type="alphaLcParenR" startAt="3"/>
            </a:pPr>
            <a:r>
              <a:rPr lang="en-US" i="0" dirty="0"/>
              <a:t>Click</a:t>
            </a:r>
            <a:r>
              <a:rPr lang="en-US" dirty="0"/>
              <a:t> </a:t>
            </a:r>
            <a:r>
              <a:rPr lang="en-US" b="1" i="0" dirty="0"/>
              <a:t>Save</a:t>
            </a:r>
          </a:p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3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Edit Set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987552" lvl="1" indent="-457200">
              <a:buFont typeface="+mj-lt"/>
              <a:buAutoNum type="alphaLcParenR" startAt="3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9F497-7442-4F5C-9EA1-1C66C428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23" y="1067987"/>
            <a:ext cx="9033677" cy="523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69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448" y="1844355"/>
            <a:ext cx="8361229" cy="2204950"/>
          </a:xfrm>
        </p:spPr>
        <p:txBody>
          <a:bodyPr/>
          <a:lstStyle/>
          <a:p>
            <a:r>
              <a:rPr lang="en-US" sz="4800" dirty="0"/>
              <a:t>Run the “</a:t>
            </a:r>
            <a:r>
              <a:rPr lang="en-US" sz="4800" b="1" dirty="0"/>
              <a:t>Link a set of records to the Network Zone</a:t>
            </a:r>
            <a:r>
              <a:rPr lang="en-US" sz="4800" dirty="0"/>
              <a:t>” job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20"/>
            <a:ext cx="9601200" cy="53988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Run the “</a:t>
            </a:r>
            <a:r>
              <a:rPr lang="en-US" sz="3200" b="1" dirty="0"/>
              <a:t>Link a set of records to the Network Zone</a:t>
            </a:r>
            <a:r>
              <a:rPr lang="en-US" sz="3200" dirty="0"/>
              <a:t>” job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6443"/>
            <a:ext cx="9601200" cy="55574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Admin&gt;Manage Jobs and Sets&gt;Run a Job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for the “</a:t>
            </a:r>
            <a:r>
              <a:rPr lang="en-US" b="1" dirty="0"/>
              <a:t>Link a set of records to the Network Zone</a:t>
            </a:r>
            <a:r>
              <a:rPr lang="en-US" dirty="0"/>
              <a:t>” job by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radio button next to the job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</a:t>
            </a:r>
            <a:r>
              <a:rPr lang="en-US" b="1" i="1" dirty="0"/>
              <a:t> Next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7C706-67ED-47FF-9EB6-F75D9191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3023489"/>
            <a:ext cx="9771124" cy="2709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27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65694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Run the “</a:t>
            </a:r>
            <a:r>
              <a:rPr lang="en-US" sz="3200" b="1" dirty="0"/>
              <a:t>Link a set of records to the Network Zone</a:t>
            </a:r>
            <a:r>
              <a:rPr lang="en-US" sz="3200" dirty="0"/>
              <a:t>”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5219"/>
            <a:ext cx="9601200" cy="546864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on the radio button next to the set created to identify IZ records not linked to the NZ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B3327-7A3F-4136-816D-EEFD00B2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43" y="2544444"/>
            <a:ext cx="9542033" cy="1769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409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20"/>
            <a:ext cx="9601200" cy="6214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Run the “</a:t>
            </a:r>
            <a:r>
              <a:rPr lang="en-US" sz="3200" b="1" dirty="0"/>
              <a:t>Link a set of records to the Network Zone</a:t>
            </a:r>
            <a:r>
              <a:rPr lang="en-US" sz="3200" dirty="0"/>
              <a:t>”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6443"/>
            <a:ext cx="10292316" cy="5557421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Serial match method: Unique OCLC Identifier Match Method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Non Serial match method: Unique OCLC Identifier Match Method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Check the Contribute IZ records check box</a:t>
            </a:r>
          </a:p>
          <a:p>
            <a:pPr lvl="1"/>
            <a:r>
              <a:rPr lang="en-US" i="0" dirty="0"/>
              <a:t>This adds the bib record to the NZ and links the IZ record if there is no matching bib record in the NZ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Click </a:t>
            </a:r>
            <a:r>
              <a:rPr lang="en-US" b="1" i="1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1DD52-5A1F-445B-8905-C57FF2EA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47" y="3705447"/>
            <a:ext cx="9775092" cy="2493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14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7457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Run the “</a:t>
            </a:r>
            <a:r>
              <a:rPr lang="en-US" sz="3200" b="1" dirty="0"/>
              <a:t>Link a set of records to the Network Zone</a:t>
            </a:r>
            <a:r>
              <a:rPr lang="en-US" sz="3200" dirty="0"/>
              <a:t>”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67666"/>
            <a:ext cx="9601200" cy="5646199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/>
              <a:t>Review the job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/>
              <a:t>Click </a:t>
            </a:r>
            <a:r>
              <a:rPr lang="en-US" b="1" i="1" dirty="0"/>
              <a:t>Submit</a:t>
            </a:r>
          </a:p>
          <a:p>
            <a:pPr marL="457200" indent="-457200">
              <a:buFont typeface="+mj-lt"/>
              <a:buAutoNum type="arabicPeriod" startAt="12"/>
            </a:pPr>
            <a:endParaRPr lang="en-US" dirty="0"/>
          </a:p>
          <a:p>
            <a:pPr marL="457200" indent="-457200">
              <a:buFont typeface="+mj-lt"/>
              <a:buAutoNum type="arabicPeriod" startAt="12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0D535-1B72-4A73-99F2-F7D05F2B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78" y="1997580"/>
            <a:ext cx="8959722" cy="446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45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7457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Run the “</a:t>
            </a:r>
            <a:r>
              <a:rPr lang="en-US" sz="3200" b="1" dirty="0"/>
              <a:t>Link a set of records to the Network Zone</a:t>
            </a:r>
            <a:r>
              <a:rPr lang="en-US" sz="3200" dirty="0"/>
              <a:t>”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1751"/>
            <a:ext cx="9601200" cy="5362113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/>
              <a:t>Click</a:t>
            </a:r>
            <a:r>
              <a:rPr lang="en-US" b="1" i="1" dirty="0"/>
              <a:t> Confirm </a:t>
            </a:r>
            <a:r>
              <a:rPr lang="en-US" dirty="0"/>
              <a:t>when the pop-up confirmation message appears</a:t>
            </a:r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66196-961D-4B4E-A732-C4090477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47" y="2106043"/>
            <a:ext cx="8561905" cy="21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67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568455"/>
            <a:ext cx="8361229" cy="899451"/>
          </a:xfrm>
        </p:spPr>
        <p:txBody>
          <a:bodyPr/>
          <a:lstStyle/>
          <a:p>
            <a:r>
              <a:rPr lang="en-US" sz="4800" dirty="0"/>
              <a:t>Review the job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Review the Job Report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Admin&gt;Manage Jobs and Set&gt;Manage Jobs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History</a:t>
            </a:r>
            <a:r>
              <a:rPr lang="en-US" dirty="0"/>
              <a:t> tab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Report </a:t>
            </a:r>
            <a:r>
              <a:rPr lang="en-US" dirty="0"/>
              <a:t>from the ellipses of the job called “Link a set of records to the NZ”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C7888-76E6-4D98-8B90-D3105C22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62535"/>
            <a:ext cx="9601201" cy="309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7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027"/>
            <a:ext cx="9824484" cy="5292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IZ Bib Records that Should Not Be Linked or Added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6299"/>
            <a:ext cx="9601200" cy="5667566"/>
          </a:xfrm>
        </p:spPr>
        <p:txBody>
          <a:bodyPr>
            <a:normAutofit/>
          </a:bodyPr>
          <a:lstStyle/>
          <a:p>
            <a:r>
              <a:rPr lang="en-US" dirty="0"/>
              <a:t>E-resources</a:t>
            </a:r>
          </a:p>
          <a:p>
            <a:pPr lvl="1"/>
            <a:r>
              <a:rPr lang="en-US" i="0" dirty="0"/>
              <a:t>Form 0 in MARC field 008 position 23 or </a:t>
            </a:r>
          </a:p>
          <a:p>
            <a:pPr lvl="1"/>
            <a:r>
              <a:rPr lang="en-US" i="0" dirty="0"/>
              <a:t>MARC field 300 $a online resource</a:t>
            </a:r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r>
              <a:rPr lang="en-US" dirty="0"/>
              <a:t>Foreign language bib records</a:t>
            </a:r>
          </a:p>
          <a:p>
            <a:pPr lvl="1"/>
            <a:r>
              <a:rPr lang="en-US" i="0" dirty="0"/>
              <a:t>MARC field 040 $b is not </a:t>
            </a:r>
            <a:r>
              <a:rPr lang="en-US" i="0" dirty="0" err="1"/>
              <a:t>eng</a:t>
            </a:r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dirty="0"/>
          </a:p>
          <a:p>
            <a:pPr lvl="1"/>
            <a:r>
              <a:rPr lang="en-US" dirty="0"/>
              <a:t>The record would need to be cataloged as an English language bib records to be able to added to or linked to the NZ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69D6E-30CD-401A-B5A8-1B2F1845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927" y="4947566"/>
            <a:ext cx="3444538" cy="66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952AE-990F-4E73-9A2A-ADF4A999A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27" y="2185810"/>
            <a:ext cx="8676747" cy="147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07FD6-E123-4BE1-9E91-3129BC8B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311" y="3806868"/>
            <a:ext cx="4191363" cy="304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62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529253"/>
          </a:xfrm>
        </p:spPr>
        <p:txBody>
          <a:bodyPr>
            <a:normAutofit/>
          </a:bodyPr>
          <a:lstStyle/>
          <a:p>
            <a:r>
              <a:rPr lang="en-US" sz="3200" dirty="0"/>
              <a:t>Review the Job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8196"/>
            <a:ext cx="9601200" cy="566756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Troubleshoot the records that were not linked or contributed to the NZ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2F2CC-95A9-40D8-9014-1BD633E2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10" y="1132321"/>
            <a:ext cx="9251890" cy="360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9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7457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IZ Bib Records that Should Not Be Linked or Added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7465"/>
            <a:ext cx="9601200" cy="5486400"/>
          </a:xfrm>
        </p:spPr>
        <p:txBody>
          <a:bodyPr/>
          <a:lstStyle/>
          <a:p>
            <a:r>
              <a:rPr lang="en-US" dirty="0"/>
              <a:t>Personal-copy course reserves </a:t>
            </a:r>
          </a:p>
          <a:p>
            <a:r>
              <a:rPr lang="en-US" dirty="0"/>
              <a:t>Titles borrowed on ILL from outside the SUNY Libraries Consortium </a:t>
            </a:r>
          </a:p>
          <a:p>
            <a:r>
              <a:rPr lang="en-US" dirty="0"/>
              <a:t>Inventory control of equipment</a:t>
            </a:r>
          </a:p>
          <a:p>
            <a:r>
              <a:rPr lang="en-US" dirty="0"/>
              <a:t>Host bibliographic records for bound-</a:t>
            </a:r>
            <a:r>
              <a:rPr lang="en-US" dirty="0" err="1"/>
              <a:t>withs</a:t>
            </a:r>
            <a:endParaRPr lang="en-US" dirty="0"/>
          </a:p>
          <a:p>
            <a:r>
              <a:rPr lang="en-US" dirty="0"/>
              <a:t>Suppressed bibliographic records</a:t>
            </a:r>
          </a:p>
          <a:p>
            <a:r>
              <a:rPr lang="en-US" dirty="0"/>
              <a:t>Proprietary vendor bib records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MSP-3: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ALMA Network Zone (NZ)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7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0719"/>
            <a:ext cx="9601200" cy="745723"/>
          </a:xfrm>
        </p:spPr>
        <p:txBody>
          <a:bodyPr>
            <a:normAutofit/>
          </a:bodyPr>
          <a:lstStyle/>
          <a:p>
            <a:r>
              <a:rPr lang="en-US" sz="3200" dirty="0"/>
              <a:t>Steps to Link Migrated IZ Bib Records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7465"/>
            <a:ext cx="9601200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IZ migrated bib records that are not linked to the NZ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Create a Physical Titles Set from the repository search results from step 1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Review the set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Run the “</a:t>
            </a:r>
            <a:r>
              <a:rPr lang="en-US" b="1" dirty="0"/>
              <a:t>Link a set of records to the Network Zone</a:t>
            </a:r>
            <a:r>
              <a:rPr lang="en-US" dirty="0"/>
              <a:t>” job on the set of records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Review the job report</a:t>
            </a:r>
          </a:p>
        </p:txBody>
      </p:sp>
    </p:spTree>
    <p:extLst>
      <p:ext uri="{BB962C8B-B14F-4D97-AF65-F5344CB8AC3E}">
        <p14:creationId xmlns:p14="http://schemas.microsoft.com/office/powerpoint/2010/main" val="6016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4" y="1948063"/>
            <a:ext cx="8361229" cy="2204950"/>
          </a:xfrm>
        </p:spPr>
        <p:txBody>
          <a:bodyPr/>
          <a:lstStyle/>
          <a:p>
            <a:r>
              <a:rPr lang="en-US" sz="4800" dirty="0"/>
              <a:t>Identify IZ migrated bib records that are not linked to the NZ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686653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0719"/>
            <a:ext cx="10000695" cy="745723"/>
          </a:xfrm>
        </p:spPr>
        <p:txBody>
          <a:bodyPr>
            <a:noAutofit/>
          </a:bodyPr>
          <a:lstStyle/>
          <a:p>
            <a:r>
              <a:rPr lang="en-US" sz="2800" dirty="0"/>
              <a:t>Identify Migrated IZ Bib Records that Need to be Linked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56442"/>
            <a:ext cx="10000695" cy="5801557"/>
          </a:xfrm>
        </p:spPr>
        <p:txBody>
          <a:bodyPr/>
          <a:lstStyle/>
          <a:p>
            <a:r>
              <a:rPr lang="en-US" dirty="0"/>
              <a:t>Perform a Physical Titles advanced repository search to see all IZ bib records that are not linked to the NZ</a:t>
            </a:r>
          </a:p>
          <a:p>
            <a:pPr lvl="1"/>
            <a:r>
              <a:rPr lang="en-US" b="1" dirty="0"/>
              <a:t>Physical Titles: Is Linked: Equals: No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results will include all physical titles that are not linked to the NZ</a:t>
            </a:r>
          </a:p>
          <a:p>
            <a:r>
              <a:rPr lang="en-US" dirty="0"/>
              <a:t>To get more manageable results:</a:t>
            </a:r>
          </a:p>
          <a:p>
            <a:pPr lvl="1"/>
            <a:r>
              <a:rPr lang="en-US" i="0" dirty="0"/>
              <a:t>Add other search parameters</a:t>
            </a:r>
          </a:p>
          <a:p>
            <a:pPr lvl="1"/>
            <a:r>
              <a:rPr lang="en-US" i="0" dirty="0"/>
              <a:t>Use facets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B239D-CE96-4507-ACB5-15FB1C2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62" y="2436921"/>
            <a:ext cx="8346876" cy="1249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29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4135"/>
            <a:ext cx="10653823" cy="7457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Identify Migrated IZ Bib Records that Need to be Linked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6931"/>
            <a:ext cx="9601200" cy="5656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System Number: Contains Keywords: (</a:t>
            </a:r>
            <a:r>
              <a:rPr lang="en-US" dirty="0" err="1"/>
              <a:t>OCoLC</a:t>
            </a:r>
            <a:r>
              <a:rPr lang="en-US" dirty="0"/>
              <a:t>)</a:t>
            </a:r>
          </a:p>
          <a:p>
            <a:r>
              <a:rPr lang="en-US" dirty="0"/>
              <a:t>Is linked: Equals: No</a:t>
            </a:r>
          </a:p>
          <a:p>
            <a:r>
              <a:rPr lang="en-US" dirty="0"/>
              <a:t>Tag Suppressed (Title): Equals: 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can also be added as search parameters:</a:t>
            </a:r>
          </a:p>
          <a:p>
            <a:r>
              <a:rPr lang="en-US" dirty="0"/>
              <a:t>Has Inventory: Equals: Yes or NO</a:t>
            </a:r>
          </a:p>
          <a:p>
            <a:r>
              <a:rPr lang="en-US" dirty="0"/>
              <a:t>Permanent Physical Location: Equals: [select location(s)]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A55F1-6A5A-4C29-BF26-DF0A8A2E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9" y="2469377"/>
            <a:ext cx="9275231" cy="212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0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8B4D-60BD-47EE-B81E-0BF33F95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4136"/>
            <a:ext cx="10398643" cy="4895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Identify Migrated IZ Bib Records that Need to be Linked to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165D-DA3A-4676-AA39-9CDEA415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6931"/>
            <a:ext cx="9601200" cy="5656934"/>
          </a:xfrm>
        </p:spPr>
        <p:txBody>
          <a:bodyPr/>
          <a:lstStyle/>
          <a:p>
            <a:r>
              <a:rPr lang="en-US" dirty="0"/>
              <a:t>Use the facets on the left to limit the search by resource type to eliminate e-resources from the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4DD7A-F292-4A70-BFAC-D24BF0FF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56" y="1956745"/>
            <a:ext cx="9321209" cy="410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4277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20490</TotalTime>
  <Words>1172</Words>
  <Application>Microsoft Office PowerPoint</Application>
  <PresentationFormat>Widescreen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Franklin Gothic Book</vt:lpstr>
      <vt:lpstr>Crop</vt:lpstr>
      <vt:lpstr>How to link Institutional Zone (IZ) Bib records to  the Network zone (NZ) Post Migration </vt:lpstr>
      <vt:lpstr>Why Are Some Migrated IZ Bib Records Not Linked to the NZ?</vt:lpstr>
      <vt:lpstr>IZ Bib Records that Should Not Be Linked or Added to the NZ</vt:lpstr>
      <vt:lpstr>IZ Bib Records that Should Not Be Linked or Added to the NZ</vt:lpstr>
      <vt:lpstr>Steps to Link Migrated IZ Bib Records to the NZ</vt:lpstr>
      <vt:lpstr>Identify IZ migrated bib records that are not linked to the NZ</vt:lpstr>
      <vt:lpstr>Identify Migrated IZ Bib Records that Need to be Linked to the NZ</vt:lpstr>
      <vt:lpstr>Identify Migrated IZ Bib Records that Need to be Linked to the NZ</vt:lpstr>
      <vt:lpstr>Identify Migrated IZ Bib Records that Need to be Linked to the NZ</vt:lpstr>
      <vt:lpstr>Identify Migrated IZ Bib Records that Need to be Linked to the NZ</vt:lpstr>
      <vt:lpstr>Identify Migrated IZ Bib Records that Need to be Linked to the NZ</vt:lpstr>
      <vt:lpstr>Create a Physical Titles Set</vt:lpstr>
      <vt:lpstr>Create a Set of Unlinked IZ Records From a Repository Search</vt:lpstr>
      <vt:lpstr>Create a Set of Unlinked IZ Records From a Repository Search</vt:lpstr>
      <vt:lpstr>Review the Set of records</vt:lpstr>
      <vt:lpstr>Review the Set of Records</vt:lpstr>
      <vt:lpstr>Review the Set of Records</vt:lpstr>
      <vt:lpstr>Edit the Set of Records*</vt:lpstr>
      <vt:lpstr>Edit the Set of Records</vt:lpstr>
      <vt:lpstr>Edit Set of Records</vt:lpstr>
      <vt:lpstr>Edit Set of Records</vt:lpstr>
      <vt:lpstr>Run the “Link a set of records to the Network Zone” job</vt:lpstr>
      <vt:lpstr>Run the “Link a set of records to the Network Zone” job </vt:lpstr>
      <vt:lpstr>Run the “Link a set of records to the Network Zone” job</vt:lpstr>
      <vt:lpstr>Run the “Link a set of records to the Network Zone” job</vt:lpstr>
      <vt:lpstr>Run the “Link a set of records to the Network Zone” job</vt:lpstr>
      <vt:lpstr>Run the “Link a set of records to the Network Zone” job</vt:lpstr>
      <vt:lpstr>Review the job report</vt:lpstr>
      <vt:lpstr>Review the Job Report  </vt:lpstr>
      <vt:lpstr>Review the Job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link Bib records to  the Network zone (NZ)</dc:title>
  <dc:creator>Maggie McGee</dc:creator>
  <cp:lastModifiedBy>Gardner-Athey, Karen</cp:lastModifiedBy>
  <cp:revision>128</cp:revision>
  <dcterms:created xsi:type="dcterms:W3CDTF">2019-08-19T12:01:45Z</dcterms:created>
  <dcterms:modified xsi:type="dcterms:W3CDTF">2019-09-24T19:14:54Z</dcterms:modified>
</cp:coreProperties>
</file>