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394" r:id="rId6"/>
    <p:sldId id="395" r:id="rId7"/>
    <p:sldId id="400" r:id="rId8"/>
    <p:sldId id="403" r:id="rId9"/>
    <p:sldId id="396" r:id="rId10"/>
    <p:sldId id="402" r:id="rId11"/>
    <p:sldId id="401" r:id="rId12"/>
    <p:sldId id="33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C64F0C-24B7-EFA5-DFAD-CDE3619621A0}" name="Pritting, Shannon" initials="PS" userId="S::shannon.pritting@suny.edu::b6acce8b-3193-4a7b-b3b8-1dc43a9f8d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0DD65-0A05-4AFE-8292-B33951E3510E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E616-B27B-4E2A-A332-32BC0157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nyolis.libanswers.com/faq/300919" TargetMode="External"/><Relationship Id="rId2" Type="http://schemas.openxmlformats.org/officeDocument/2006/relationships/hyperlink" Target="https://sunyolis.libguides.com/training-resource-shari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unyolis.libanswers.com/faq/29469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unyolis.libanswers.com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68" y="1242468"/>
            <a:ext cx="2465646" cy="2465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259977" y="416839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Alma Resource Sharing – Digital Borrowing &amp; Lending Workflows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29988" y="4897381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May 2, 2024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Digital Borrowing and Lending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33855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Topics to be covered: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Processing borrowing article requests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Filling lending request for digital articles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Filling lending requests for print articles &amp; book chapters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– Other Training Resources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37240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Resource Sharing Training Guide: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https://sunyolis.libguides.com/training-resource-sharing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Digital Borrowing: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3"/>
              </a:rPr>
              <a:t>https://sunyolis.libanswers.com/faq/300919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Digital Lending: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4"/>
              </a:rPr>
              <a:t>https://sunyolis.libanswers.com/faq/294697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1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Physical Resource Sharing – Roles Needed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37240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Roles Needed to Process Lending Requests: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Circulation Desk Operator - scoped to library &amp; circulation desk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Fulfillment Services operator - scoped to 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Requests Operator - scoped to library &amp; circulation desk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2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Article Resource Sharing in SUNY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57554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Article resource sharing was not implemented at Alma go live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Nearly all SUNY libraries still has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, and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ILLiad’s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article borrowing and lending capabilities were much better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Significant improvements were made to Alma article resource sharing, and the cost of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became an issue for many SUNY libraries, so we implemented Alma article resource sharing in the spring of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latin typeface="Helvetica"/>
                <a:cs typeface="Helvetica"/>
              </a:rPr>
              <a:t>Approximately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half of SUNY now borrows and/or lends articles via Alma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Please email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info@sunyolis.libanswers.com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if your library is interested in Alma article borrowing and lending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32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Digital Borrowing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47397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Article borrowing requests can be submitted in the same exact manner as physical borrowing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Submitted by users via Primo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Submitted by staff via Alma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assembles a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rota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and automatically sends requests in the same exact manner as physical borrowing requests with one exception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can be configured to not automatically send requests that exceed the CONTU “Rule of 5”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This has been set up for all SUNY Alma article borrowers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Digital Borrowing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47397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Article requests that exceed the CONTU “Rule of 5” must be sent manually by staff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Copyright payments must be handled outside of Alma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Report copyright via the Copyright Clearance Center (copyright.com)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Purchase article from publisher or a document delivery supplier like Reprints Desk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Articles obtained outside of Alma can be uploaded and delivered via Alma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Articles are delivered to users via email and download link </a:t>
            </a:r>
            <a:r>
              <a:rPr lang="en-US" sz="2200">
                <a:solidFill>
                  <a:srgbClr val="000000"/>
                </a:solidFill>
                <a:latin typeface="Helvetica"/>
                <a:cs typeface="Helvetica"/>
              </a:rPr>
              <a:t>in their Primo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account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8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Digital Lending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Vast majority of article requests are for articles from our e-journal subscriptions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Digital articles can often be found directly from the article lending request, but some require additional searching in Primo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If an article from a print journal is requested, the specific volume/issue can be added to the Prick From Shelf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Articles scanned from print are delivered in the same manner as articles downloaded from e-journals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4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12" ma:contentTypeDescription="Create a new document." ma:contentTypeScope="" ma:versionID="ee1ed2ec3ea43fdf1f036dda7e98fe98">
  <xsd:schema xmlns:xsd="http://www.w3.org/2001/XMLSchema" xmlns:xs="http://www.w3.org/2001/XMLSchema" xmlns:p="http://schemas.microsoft.com/office/2006/metadata/properties" xmlns:ns2="61ce4d65-48b5-4510-a74e-67217dcdfadf" xmlns:ns3="4404f601-80f3-4988-a5f5-d6c3dd7e14a6" targetNamespace="http://schemas.microsoft.com/office/2006/metadata/properties" ma:root="true" ma:fieldsID="27b4498206e9ac9429f5947a13c6b256" ns2:_="" ns3:_="">
    <xsd:import namespace="61ce4d65-48b5-4510-a74e-67217dcdfadf"/>
    <xsd:import namespace="4404f601-80f3-4988-a5f5-d6c3dd7e1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4f601-80f3-4988-a5f5-d6c3dd7e1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F6D493-C464-4A5A-B300-9DC8189BFAB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1ce4d65-48b5-4510-a74e-67217dcdfadf"/>
    <ds:schemaRef ds:uri="4404f601-80f3-4988-a5f5-d6c3dd7e14a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DF9C27-C1A1-47B7-A4EF-D2AB5C60D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4404f601-80f3-4988-a5f5-d6c3dd7e1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C74552-0B62-4001-A199-727C0E8ACF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467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591</cp:revision>
  <dcterms:created xsi:type="dcterms:W3CDTF">2022-02-22T23:15:54Z</dcterms:created>
  <dcterms:modified xsi:type="dcterms:W3CDTF">2024-05-02T14:50:02Z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