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T Sans Narrow"/>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regular.fntdata"/><Relationship Id="rId25" Type="http://schemas.openxmlformats.org/officeDocument/2006/relationships/slide" Target="slides/slide20.xml"/><Relationship Id="rId28" Type="http://schemas.openxmlformats.org/officeDocument/2006/relationships/font" Target="fonts/OpenSans-regular.fntdata"/><Relationship Id="rId27"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1f3c7311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1f3c7311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f0d6cad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4f0d6cad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1f3c7311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1f3c7311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4f0d6cad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4f0d6cad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1f3c7311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1f3c7311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5ab55fce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5ab55fce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5ab55fce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5ab55fce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5ab55fce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5ab55fce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5ab55fce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85ab55fce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1f3c7311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1f3c7311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4f0d6cad8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4f0d6cad8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87b60b9b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87b60b9b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1f3c731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1f3c731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f0d6cad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4f0d6cad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1f3c731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1f3c731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51f3c7311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1f3c7311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4f0d6cad8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4f0d6cad8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f0d6cad8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4f0d6cad8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85ab55fce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85ab55fce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360"/>
              <a:t>Clearing the Air: Navigating Mold Challenges in SUNY Libraries</a:t>
            </a:r>
            <a:endParaRPr sz="4360"/>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SUNY Spotlight 2023</a:t>
            </a:r>
            <a:endParaRPr/>
          </a:p>
          <a:p>
            <a:pPr indent="0" lvl="0" marL="0" rtl="0" algn="ctr">
              <a:spcBef>
                <a:spcPts val="0"/>
              </a:spcBef>
              <a:spcAft>
                <a:spcPts val="0"/>
              </a:spcAft>
              <a:buNone/>
            </a:pPr>
            <a:r>
              <a:rPr lang="en"/>
              <a:t>Milo Cameron, MVCC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 an Archivist!</a:t>
            </a:r>
            <a:endParaRPr/>
          </a:p>
        </p:txBody>
      </p:sp>
      <p:sp>
        <p:nvSpPr>
          <p:cNvPr id="124" name="Google Shape;124;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 searched for expert advice from the New York State Library, the Northeast Document Conservation Center, ALA, and the New York State Library.</a:t>
            </a:r>
            <a:endParaRPr/>
          </a:p>
          <a:p>
            <a:pPr indent="-342900" lvl="0" marL="457200" rtl="0" algn="l">
              <a:spcBef>
                <a:spcPts val="0"/>
              </a:spcBef>
              <a:spcAft>
                <a:spcPts val="0"/>
              </a:spcAft>
              <a:buSzPts val="1800"/>
              <a:buChar char="●"/>
            </a:pPr>
            <a:r>
              <a:rPr lang="en"/>
              <a:t>We also took advantage of an “Ask an Archivist” program taking place at the time. They encouraged us to take it VERY seriously.</a:t>
            </a:r>
            <a:endParaRPr/>
          </a:p>
          <a:p>
            <a:pPr indent="-317500" lvl="1" marL="914400" rtl="0" algn="l">
              <a:spcBef>
                <a:spcPts val="0"/>
              </a:spcBef>
              <a:spcAft>
                <a:spcPts val="0"/>
              </a:spcAft>
              <a:buSzPts val="1400"/>
              <a:buChar char="○"/>
            </a:pPr>
            <a:r>
              <a:rPr lang="en"/>
              <a:t>The archivist actually personally called after emailing to emphasize the gravity of the situation.</a:t>
            </a:r>
            <a:endParaRPr/>
          </a:p>
          <a:p>
            <a:pPr indent="-342900" lvl="0" marL="457200" rtl="0" algn="l">
              <a:spcBef>
                <a:spcPts val="0"/>
              </a:spcBef>
              <a:spcAft>
                <a:spcPts val="0"/>
              </a:spcAft>
              <a:buSzPts val="1800"/>
              <a:buChar char="●"/>
            </a:pPr>
            <a:r>
              <a:rPr lang="en"/>
              <a:t>All sources encouraged careful personal protection, thorough methodical cleaning, and ongoing monitoring.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37500" y="794350"/>
            <a:ext cx="8571300" cy="942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How we proceeded: divide and conquer</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Equipment + Time + People = Success?</a:t>
            </a:r>
            <a:endParaRPr/>
          </a:p>
        </p:txBody>
      </p:sp>
      <p:sp>
        <p:nvSpPr>
          <p:cNvPr id="135" name="Google Shape;135;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Materials</a:t>
            </a:r>
            <a:endParaRPr/>
          </a:p>
          <a:p>
            <a:pPr indent="-317500" lvl="1" marL="914400" rtl="0" algn="l">
              <a:spcBef>
                <a:spcPts val="0"/>
              </a:spcBef>
              <a:spcAft>
                <a:spcPts val="0"/>
              </a:spcAft>
              <a:buSzPts val="1400"/>
              <a:buChar char="○"/>
            </a:pPr>
            <a:r>
              <a:rPr lang="en"/>
              <a:t>Purchased a </a:t>
            </a:r>
            <a:r>
              <a:rPr lang="en"/>
              <a:t>vacuum</a:t>
            </a:r>
            <a:r>
              <a:rPr lang="en"/>
              <a:t> with a HEPA filter to collect spores and protect patrons using the library while we cleaned.</a:t>
            </a:r>
            <a:endParaRPr/>
          </a:p>
          <a:p>
            <a:pPr indent="-317500" lvl="1" marL="914400" rtl="0" algn="l">
              <a:spcBef>
                <a:spcPts val="0"/>
              </a:spcBef>
              <a:spcAft>
                <a:spcPts val="0"/>
              </a:spcAft>
              <a:buSzPts val="1400"/>
              <a:buChar char="○"/>
            </a:pPr>
            <a:r>
              <a:rPr lang="en"/>
              <a:t>Received heavy duty alcohol cleaning wipes (not soapy lysol wipes) to disinfect without damaging.</a:t>
            </a:r>
            <a:endParaRPr/>
          </a:p>
          <a:p>
            <a:pPr indent="-317500" lvl="1" marL="914400" rtl="0" algn="l">
              <a:spcBef>
                <a:spcPts val="0"/>
              </a:spcBef>
              <a:spcAft>
                <a:spcPts val="0"/>
              </a:spcAft>
              <a:buSzPts val="1400"/>
              <a:buChar char="○"/>
            </a:pPr>
            <a:r>
              <a:rPr lang="en"/>
              <a:t>Distributed masks and gloves to anyone working in the stacks.</a:t>
            </a:r>
            <a:endParaRPr/>
          </a:p>
          <a:p>
            <a:pPr indent="-342900" lvl="0" marL="457200" rtl="0" algn="l">
              <a:spcBef>
                <a:spcPts val="0"/>
              </a:spcBef>
              <a:spcAft>
                <a:spcPts val="0"/>
              </a:spcAft>
              <a:buSzPts val="1800"/>
              <a:buChar char="●"/>
            </a:pPr>
            <a:r>
              <a:rPr lang="en"/>
              <a:t>Procedure</a:t>
            </a:r>
            <a:endParaRPr/>
          </a:p>
          <a:p>
            <a:pPr indent="-317500" lvl="1" marL="914400" rtl="0" algn="l">
              <a:spcBef>
                <a:spcPts val="0"/>
              </a:spcBef>
              <a:spcAft>
                <a:spcPts val="0"/>
              </a:spcAft>
              <a:buSzPts val="1400"/>
              <a:buChar char="○"/>
            </a:pPr>
            <a:r>
              <a:rPr lang="en"/>
              <a:t>Halt all outgoing interlibrary loan/resource sharing. Clean all books from other libraries before returning to avoid spread. </a:t>
            </a:r>
            <a:endParaRPr/>
          </a:p>
          <a:p>
            <a:pPr indent="-317500" lvl="1" marL="914400" rtl="0" algn="l">
              <a:spcBef>
                <a:spcPts val="0"/>
              </a:spcBef>
              <a:spcAft>
                <a:spcPts val="0"/>
              </a:spcAft>
              <a:buSzPts val="1400"/>
              <a:buChar char="○"/>
            </a:pPr>
            <a:r>
              <a:rPr lang="en"/>
              <a:t>Vacuum, remove and clean each </a:t>
            </a:r>
            <a:r>
              <a:rPr lang="en"/>
              <a:t>book</a:t>
            </a:r>
            <a:r>
              <a:rPr lang="en"/>
              <a:t>, wipe down shelf, then replace dried books for each shelf in the library.</a:t>
            </a:r>
            <a:endParaRPr/>
          </a:p>
        </p:txBody>
      </p:sp>
      <p:pic>
        <p:nvPicPr>
          <p:cNvPr id="136" name="Google Shape;136;p24"/>
          <p:cNvPicPr preferRelativeResize="0"/>
          <p:nvPr/>
        </p:nvPicPr>
        <p:blipFill>
          <a:blip r:embed="rId3">
            <a:alphaModFix/>
          </a:blip>
          <a:stretch>
            <a:fillRect/>
          </a:stretch>
        </p:blipFill>
        <p:spPr>
          <a:xfrm>
            <a:off x="6639225" y="78800"/>
            <a:ext cx="2284575" cy="152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Ongoing maintenance: other duties as assigned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Looking forward</a:t>
            </a:r>
            <a:endParaRPr/>
          </a:p>
        </p:txBody>
      </p:sp>
      <p:sp>
        <p:nvSpPr>
          <p:cNvPr id="147" name="Google Shape;147;p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Cleaning took the rest of the year, right up until Christmas. </a:t>
            </a:r>
            <a:endParaRPr/>
          </a:p>
          <a:p>
            <a:pPr indent="-342900" lvl="0" marL="457200" rtl="0" algn="l">
              <a:spcBef>
                <a:spcPts val="0"/>
              </a:spcBef>
              <a:spcAft>
                <a:spcPts val="0"/>
              </a:spcAft>
              <a:buSzPts val="1800"/>
              <a:buChar char="●"/>
            </a:pPr>
            <a:r>
              <a:rPr lang="en"/>
              <a:t>Waited a few months to ensure no new blooms, then reopened resource sharing and ILL. </a:t>
            </a:r>
            <a:endParaRPr/>
          </a:p>
          <a:p>
            <a:pPr indent="-317500" lvl="1" marL="914400" rtl="0" algn="l">
              <a:spcBef>
                <a:spcPts val="0"/>
              </a:spcBef>
              <a:spcAft>
                <a:spcPts val="0"/>
              </a:spcAft>
              <a:buSzPts val="1400"/>
              <a:buChar char="○"/>
            </a:pPr>
            <a:r>
              <a:rPr lang="en"/>
              <a:t>Everything that gets transported out of the library is wiped down first to prevent any kind of spread.</a:t>
            </a:r>
            <a:endParaRPr/>
          </a:p>
          <a:p>
            <a:pPr indent="-317500" lvl="1" marL="914400" rtl="0" algn="l">
              <a:spcBef>
                <a:spcPts val="0"/>
              </a:spcBef>
              <a:spcAft>
                <a:spcPts val="0"/>
              </a:spcAft>
              <a:buSzPts val="1400"/>
              <a:buChar char="○"/>
            </a:pPr>
            <a:r>
              <a:rPr lang="en"/>
              <a:t>Everything that gets returned gets wiped down in case it was checked out while we cleaned.</a:t>
            </a:r>
            <a:endParaRPr/>
          </a:p>
          <a:p>
            <a:pPr indent="-317500" lvl="1" marL="914400" rtl="0" algn="l">
              <a:spcBef>
                <a:spcPts val="0"/>
              </a:spcBef>
              <a:spcAft>
                <a:spcPts val="0"/>
              </a:spcAft>
              <a:buSzPts val="1400"/>
              <a:buChar char="○"/>
            </a:pPr>
            <a:r>
              <a:rPr i="1" lang="en"/>
              <a:t>This will continue for at least the next year in case it turns out to be a seasonal </a:t>
            </a:r>
            <a:r>
              <a:rPr i="1" lang="en"/>
              <a:t>recurrence (it shouldn’t, but you never know), and we will continue to monitor the stacks on both campuses just in case. </a:t>
            </a:r>
            <a:endParaRPr/>
          </a:p>
          <a:p>
            <a:pPr indent="-317500" lvl="2" marL="1371600" rtl="0" algn="l">
              <a:spcBef>
                <a:spcPts val="0"/>
              </a:spcBef>
              <a:spcAft>
                <a:spcPts val="0"/>
              </a:spcAft>
              <a:buSzPts val="1400"/>
              <a:buChar char="■"/>
            </a:pPr>
            <a:r>
              <a:rPr lang="en"/>
              <a:t>Stay tuned to learn how this turned out…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Act II: revenge of the mold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Environmental influence</a:t>
            </a:r>
            <a:endParaRPr/>
          </a:p>
        </p:txBody>
      </p:sp>
      <p:sp>
        <p:nvSpPr>
          <p:cNvPr id="158" name="Google Shape;158;p28"/>
          <p:cNvSpPr txBox="1"/>
          <p:nvPr>
            <p:ph idx="1" type="body"/>
          </p:nvPr>
        </p:nvSpPr>
        <p:spPr>
          <a:xfrm>
            <a:off x="311700" y="1266325"/>
            <a:ext cx="47631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This summer, AC was shut off throughout the building at night and turned back on during the day to save energy. This resulted in severe condensation which caused papers on desks to go floppy and paperbacks on display to curl.</a:t>
            </a:r>
            <a:endParaRPr/>
          </a:p>
          <a:p>
            <a:pPr indent="-342900" lvl="0" marL="457200" rtl="0" algn="l">
              <a:spcBef>
                <a:spcPts val="0"/>
              </a:spcBef>
              <a:spcAft>
                <a:spcPts val="0"/>
              </a:spcAft>
              <a:buSzPts val="1800"/>
              <a:buChar char="●"/>
            </a:pPr>
            <a:r>
              <a:rPr lang="en"/>
              <a:t>Mold appeared around the ceiling vents, but the concerns were dismissed as paranoia over dust. </a:t>
            </a:r>
            <a:endParaRPr/>
          </a:p>
        </p:txBody>
      </p:sp>
      <p:pic>
        <p:nvPicPr>
          <p:cNvPr id="159" name="Google Shape;159;p28"/>
          <p:cNvPicPr preferRelativeResize="0"/>
          <p:nvPr/>
        </p:nvPicPr>
        <p:blipFill>
          <a:blip r:embed="rId3">
            <a:alphaModFix/>
          </a:blip>
          <a:stretch>
            <a:fillRect/>
          </a:stretch>
        </p:blipFill>
        <p:spPr>
          <a:xfrm>
            <a:off x="5227200" y="763125"/>
            <a:ext cx="3764398" cy="37317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 with a vengeance</a:t>
            </a:r>
            <a:endParaRPr/>
          </a:p>
        </p:txBody>
      </p:sp>
      <p:sp>
        <p:nvSpPr>
          <p:cNvPr id="165" name="Google Shape;165;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original outbreak took 60 books out of our collection, and had us clean every single item in the collection over the course of the semester.</a:t>
            </a:r>
            <a:endParaRPr/>
          </a:p>
          <a:p>
            <a:pPr indent="-342900" lvl="0" marL="457200" rtl="0" algn="l">
              <a:spcBef>
                <a:spcPts val="0"/>
              </a:spcBef>
              <a:spcAft>
                <a:spcPts val="0"/>
              </a:spcAft>
              <a:buSzPts val="1800"/>
              <a:buChar char="●"/>
            </a:pPr>
            <a:r>
              <a:rPr lang="en"/>
              <a:t>This new outbreak has so far cost us over 160 books, with more showing signs of mold growth over time. </a:t>
            </a:r>
            <a:endParaRPr/>
          </a:p>
          <a:p>
            <a:pPr indent="-342900" lvl="0" marL="457200" rtl="0" algn="l">
              <a:spcBef>
                <a:spcPts val="0"/>
              </a:spcBef>
              <a:spcAft>
                <a:spcPts val="0"/>
              </a:spcAft>
              <a:buSzPts val="1800"/>
              <a:buChar char="●"/>
            </a:pPr>
            <a:r>
              <a:rPr lang="en"/>
              <a:t>Library staff have agreed that we do not have it in us to clean the collection by hand again without support from the college, and Facilities are too short staffed to do it.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current plan</a:t>
            </a:r>
            <a:endParaRPr/>
          </a:p>
        </p:txBody>
      </p:sp>
      <p:sp>
        <p:nvSpPr>
          <p:cNvPr id="171" name="Google Shape;171;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 have reinstated a no-external-lending policy. No materials are to be sent from the Rome campus to any other campus, college, or interlibrary loan recipient. Students may still borrow items, but they must be cleaned before leaving and after being returned.</a:t>
            </a:r>
            <a:endParaRPr/>
          </a:p>
          <a:p>
            <a:pPr indent="-342900" lvl="0" marL="457200" rtl="0" algn="l">
              <a:spcBef>
                <a:spcPts val="0"/>
              </a:spcBef>
              <a:spcAft>
                <a:spcPts val="0"/>
              </a:spcAft>
              <a:buSzPts val="1800"/>
              <a:buChar char="●"/>
            </a:pPr>
            <a:r>
              <a:rPr lang="en"/>
              <a:t>The mold issue has been escalated to facilities and top college administration. They have committed to setting up humidity sensors and more closely controlling the HVAC in our wing. </a:t>
            </a:r>
            <a:endParaRPr/>
          </a:p>
          <a:p>
            <a:pPr indent="-342900" lvl="0" marL="457200" rtl="0" algn="l">
              <a:spcBef>
                <a:spcPts val="0"/>
              </a:spcBef>
              <a:spcAft>
                <a:spcPts val="0"/>
              </a:spcAft>
              <a:buSzPts val="1800"/>
              <a:buChar char="●"/>
            </a:pPr>
            <a:r>
              <a:rPr lang="en"/>
              <a:t>There are talks of getting professional mold treatment companies in to tackle the problem, although none have yet been contacted.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Takeaways</a:t>
            </a:r>
            <a:endParaRPr/>
          </a:p>
        </p:txBody>
      </p:sp>
      <p:sp>
        <p:nvSpPr>
          <p:cNvPr id="177" name="Google Shape;177;p31"/>
          <p:cNvSpPr txBox="1"/>
          <p:nvPr>
            <p:ph idx="1" type="body"/>
          </p:nvPr>
        </p:nvSpPr>
        <p:spPr>
          <a:xfrm>
            <a:off x="311700" y="1266325"/>
            <a:ext cx="8520600" cy="3610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This is the second third time I have experienced a major mold outbreak in my time working in </a:t>
            </a:r>
            <a:r>
              <a:rPr lang="en"/>
              <a:t>libraries</a:t>
            </a:r>
            <a:r>
              <a:rPr lang="en"/>
              <a:t>. </a:t>
            </a:r>
            <a:r>
              <a:rPr b="1" lang="en"/>
              <a:t>It can happen to you!</a:t>
            </a:r>
            <a:endParaRPr b="1"/>
          </a:p>
          <a:p>
            <a:pPr indent="-342900" lvl="0" marL="457200" rtl="0" algn="l">
              <a:spcBef>
                <a:spcPts val="0"/>
              </a:spcBef>
              <a:spcAft>
                <a:spcPts val="0"/>
              </a:spcAft>
              <a:buSzPts val="1800"/>
              <a:buChar char="●"/>
            </a:pPr>
            <a:r>
              <a:rPr lang="en"/>
              <a:t>Book mold is no joke, and it spreads easily. Protect your collections and your people with care. </a:t>
            </a:r>
            <a:endParaRPr/>
          </a:p>
          <a:p>
            <a:pPr indent="-342900" lvl="0" marL="457200" rtl="0" algn="l">
              <a:spcBef>
                <a:spcPts val="0"/>
              </a:spcBef>
              <a:spcAft>
                <a:spcPts val="0"/>
              </a:spcAft>
              <a:buSzPts val="1800"/>
              <a:buChar char="●"/>
            </a:pPr>
            <a:r>
              <a:rPr b="1" lang="en"/>
              <a:t>Take potential outbreaks seriously</a:t>
            </a:r>
            <a:r>
              <a:rPr lang="en"/>
              <a:t>, and immediately take steps to convey the severity of the situation to your upper administration. This is not a small problem you can handle alone. </a:t>
            </a:r>
            <a:endParaRPr/>
          </a:p>
          <a:p>
            <a:pPr indent="-342900" lvl="0" marL="457200" rtl="0" algn="l">
              <a:spcBef>
                <a:spcPts val="0"/>
              </a:spcBef>
              <a:spcAft>
                <a:spcPts val="0"/>
              </a:spcAft>
              <a:buSzPts val="1800"/>
              <a:buChar char="●"/>
            </a:pPr>
            <a:r>
              <a:rPr lang="en"/>
              <a:t>If you have any experience or advice for people experiencing or worried about a potential book mold outbreak, share your knowledge! It is much easier to convince administrations to respond appropriately when we have examples to back us up.</a:t>
            </a:r>
            <a:endParaRPr/>
          </a:p>
        </p:txBody>
      </p:sp>
      <p:cxnSp>
        <p:nvCxnSpPr>
          <p:cNvPr id="178" name="Google Shape;178;p31"/>
          <p:cNvCxnSpPr/>
          <p:nvPr/>
        </p:nvCxnSpPr>
        <p:spPr>
          <a:xfrm flipH="1" rot="10800000">
            <a:off x="2014675" y="1526100"/>
            <a:ext cx="732600" cy="7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Setting the stage</a:t>
            </a:r>
            <a:endParaRPr/>
          </a:p>
        </p:txBody>
      </p:sp>
      <p:sp>
        <p:nvSpPr>
          <p:cNvPr id="73" name="Google Shape;73;p14"/>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MVCC’s Rome </a:t>
            </a:r>
            <a:r>
              <a:rPr lang="en"/>
              <a:t>satellite</a:t>
            </a:r>
            <a:r>
              <a:rPr lang="en"/>
              <a:t> campus</a:t>
            </a:r>
            <a:endParaRPr/>
          </a:p>
        </p:txBody>
      </p:sp>
      <p:pic>
        <p:nvPicPr>
          <p:cNvPr id="74" name="Google Shape;74;p14"/>
          <p:cNvPicPr preferRelativeResize="0"/>
          <p:nvPr/>
        </p:nvPicPr>
        <p:blipFill>
          <a:blip r:embed="rId3">
            <a:alphaModFix/>
          </a:blip>
          <a:stretch>
            <a:fillRect/>
          </a:stretch>
        </p:blipFill>
        <p:spPr>
          <a:xfrm>
            <a:off x="4835400" y="1396985"/>
            <a:ext cx="4045200" cy="23495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184" name="Google Shape;184;p32"/>
          <p:cNvSpPr txBox="1"/>
          <p:nvPr>
            <p:ph idx="1" type="subTitle"/>
          </p:nvPr>
        </p:nvSpPr>
        <p:spPr>
          <a:xfrm>
            <a:off x="265500" y="2726875"/>
            <a:ext cx="4045200" cy="1728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Milo Cameron,</a:t>
            </a:r>
            <a:endParaRPr/>
          </a:p>
          <a:p>
            <a:pPr indent="0" lvl="0" marL="0" rtl="0" algn="ctr">
              <a:spcBef>
                <a:spcPts val="0"/>
              </a:spcBef>
              <a:spcAft>
                <a:spcPts val="0"/>
              </a:spcAft>
              <a:buNone/>
            </a:pPr>
            <a:r>
              <a:rPr i="1" lang="en"/>
              <a:t>User Experience Librarian and MVCC Rome campus library coordinator</a:t>
            </a:r>
            <a:endParaRPr i="1"/>
          </a:p>
          <a:p>
            <a:pPr indent="0" lvl="0" marL="0" rtl="0" algn="ctr">
              <a:spcBef>
                <a:spcPts val="0"/>
              </a:spcBef>
              <a:spcAft>
                <a:spcPts val="0"/>
              </a:spcAft>
              <a:buNone/>
            </a:pPr>
            <a:r>
              <a:rPr lang="en" u="sng"/>
              <a:t>mcameron@mvcc.edu</a:t>
            </a:r>
            <a:endParaRPr u="sng"/>
          </a:p>
        </p:txBody>
      </p:sp>
      <p:pic>
        <p:nvPicPr>
          <p:cNvPr id="185" name="Google Shape;185;p32"/>
          <p:cNvPicPr preferRelativeResize="0"/>
          <p:nvPr/>
        </p:nvPicPr>
        <p:blipFill>
          <a:blip r:embed="rId3">
            <a:alphaModFix/>
          </a:blip>
          <a:stretch>
            <a:fillRect/>
          </a:stretch>
        </p:blipFill>
        <p:spPr>
          <a:xfrm>
            <a:off x="5021400" y="309375"/>
            <a:ext cx="3533798" cy="4323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Small space, big changes</a:t>
            </a:r>
            <a:endParaRPr/>
          </a:p>
        </p:txBody>
      </p:sp>
      <p:sp>
        <p:nvSpPr>
          <p:cNvPr id="80" name="Google Shape;80;p1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20000"/>
          </a:bodyPr>
          <a:lstStyle/>
          <a:p>
            <a:pPr indent="-304800" lvl="0" marL="457200" rtl="0" algn="l">
              <a:spcBef>
                <a:spcPts val="0"/>
              </a:spcBef>
              <a:spcAft>
                <a:spcPts val="0"/>
              </a:spcAft>
              <a:buSzPts val="1200"/>
              <a:buChar char="●"/>
            </a:pPr>
            <a:r>
              <a:rPr lang="en"/>
              <a:t>Satellite campus of Mohawk Valley Community College</a:t>
            </a:r>
            <a:endParaRPr/>
          </a:p>
          <a:p>
            <a:pPr indent="-304800" lvl="0" marL="457200" rtl="0" algn="l">
              <a:spcBef>
                <a:spcPts val="0"/>
              </a:spcBef>
              <a:spcAft>
                <a:spcPts val="0"/>
              </a:spcAft>
              <a:buSzPts val="1200"/>
              <a:buChar char="●"/>
            </a:pPr>
            <a:r>
              <a:rPr lang="en"/>
              <a:t>One room, limited collection</a:t>
            </a:r>
            <a:endParaRPr/>
          </a:p>
          <a:p>
            <a:pPr indent="-304800" lvl="0" marL="457200" rtl="0" algn="l">
              <a:spcBef>
                <a:spcPts val="0"/>
              </a:spcBef>
              <a:spcAft>
                <a:spcPts val="0"/>
              </a:spcAft>
              <a:buSzPts val="1200"/>
              <a:buChar char="●"/>
            </a:pPr>
            <a:r>
              <a:rPr lang="en"/>
              <a:t>Moved to its own wing after campus renovations in 2016</a:t>
            </a:r>
            <a:endParaRPr/>
          </a:p>
          <a:p>
            <a:pPr indent="-304800" lvl="0" marL="457200" rtl="0" algn="l">
              <a:spcBef>
                <a:spcPts val="0"/>
              </a:spcBef>
              <a:spcAft>
                <a:spcPts val="0"/>
              </a:spcAft>
              <a:buSzPts val="1200"/>
              <a:buChar char="●"/>
            </a:pPr>
            <a:r>
              <a:rPr lang="en"/>
              <a:t>Spearheaded the school’s transition to RFID through grant funding as part of the update</a:t>
            </a:r>
            <a:endParaRPr/>
          </a:p>
          <a:p>
            <a:pPr indent="-304800" lvl="0" marL="457200" rtl="0" algn="l">
              <a:spcBef>
                <a:spcPts val="0"/>
              </a:spcBef>
              <a:spcAft>
                <a:spcPts val="0"/>
              </a:spcAft>
              <a:buSzPts val="1200"/>
              <a:buChar char="●"/>
            </a:pPr>
            <a:r>
              <a:rPr lang="en"/>
              <a:t>Has a more specialized collection with heavy emphasis on cooking techniques, history, and culture for the culinary program</a:t>
            </a:r>
            <a:endParaRPr/>
          </a:p>
          <a:p>
            <a:pPr indent="0" lvl="0" marL="0" rtl="0" algn="l">
              <a:spcBef>
                <a:spcPts val="1200"/>
              </a:spcBef>
              <a:spcAft>
                <a:spcPts val="1200"/>
              </a:spcAft>
              <a:buNone/>
            </a:pPr>
            <a:r>
              <a:t/>
            </a:r>
            <a:endParaRPr/>
          </a:p>
        </p:txBody>
      </p:sp>
      <p:pic>
        <p:nvPicPr>
          <p:cNvPr id="81" name="Google Shape;81;p15"/>
          <p:cNvPicPr preferRelativeResize="0"/>
          <p:nvPr/>
        </p:nvPicPr>
        <p:blipFill>
          <a:blip r:embed="rId3">
            <a:alphaModFix/>
          </a:blip>
          <a:stretch>
            <a:fillRect/>
          </a:stretch>
        </p:blipFill>
        <p:spPr>
          <a:xfrm>
            <a:off x="3754800" y="817100"/>
            <a:ext cx="4762500" cy="3400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Act I: mold, conditions, and how we spotted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Facilities are everything</a:t>
            </a:r>
            <a:endParaRPr/>
          </a:p>
        </p:txBody>
      </p:sp>
      <p:sp>
        <p:nvSpPr>
          <p:cNvPr id="92" name="Google Shape;92;p1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During the renovation, the entire collection was stored in a non-air conditioned facility</a:t>
            </a:r>
            <a:endParaRPr/>
          </a:p>
          <a:p>
            <a:pPr indent="-304800" lvl="0" marL="457200" rtl="0" algn="l">
              <a:spcBef>
                <a:spcPts val="0"/>
              </a:spcBef>
              <a:spcAft>
                <a:spcPts val="0"/>
              </a:spcAft>
              <a:buSzPts val="1200"/>
              <a:buChar char="●"/>
            </a:pPr>
            <a:r>
              <a:rPr lang="en"/>
              <a:t>Although it lay dormant for a while, the mold surfaced when the humidity in the new library rose too high in Fall of 2022. </a:t>
            </a:r>
            <a:endParaRPr/>
          </a:p>
        </p:txBody>
      </p:sp>
      <p:pic>
        <p:nvPicPr>
          <p:cNvPr id="93" name="Google Shape;93;p17"/>
          <p:cNvPicPr preferRelativeResize="0"/>
          <p:nvPr/>
        </p:nvPicPr>
        <p:blipFill>
          <a:blip r:embed="rId3">
            <a:alphaModFix/>
          </a:blip>
          <a:stretch>
            <a:fillRect/>
          </a:stretch>
        </p:blipFill>
        <p:spPr>
          <a:xfrm>
            <a:off x="3272100" y="152400"/>
            <a:ext cx="5719501" cy="4289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Seeing spots</a:t>
            </a:r>
            <a:endParaRPr/>
          </a:p>
        </p:txBody>
      </p:sp>
      <p:sp>
        <p:nvSpPr>
          <p:cNvPr id="99" name="Google Shape;99;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 the summer we found one book with signs of mold. We discarded the book and moved on (hubris at its finest). </a:t>
            </a:r>
            <a:endParaRPr/>
          </a:p>
          <a:p>
            <a:pPr indent="-342900" lvl="0" marL="457200" rtl="0" algn="l">
              <a:spcBef>
                <a:spcPts val="0"/>
              </a:spcBef>
              <a:spcAft>
                <a:spcPts val="0"/>
              </a:spcAft>
              <a:buSzPts val="1800"/>
              <a:buChar char="●"/>
            </a:pPr>
            <a:r>
              <a:rPr lang="en"/>
              <a:t>In October, while doing some routine searching, we </a:t>
            </a:r>
            <a:r>
              <a:rPr lang="en"/>
              <a:t>found that a full on outbreak had spread to the whole collection.</a:t>
            </a:r>
            <a:endParaRPr/>
          </a:p>
          <a:p>
            <a:pPr indent="-317500" lvl="1" marL="914400" rtl="0" algn="l">
              <a:spcBef>
                <a:spcPts val="0"/>
              </a:spcBef>
              <a:spcAft>
                <a:spcPts val="0"/>
              </a:spcAft>
              <a:buSzPts val="1400"/>
              <a:buChar char="○"/>
            </a:pPr>
            <a:r>
              <a:rPr lang="en"/>
              <a:t>Gray fuzzy spots on spines and covers</a:t>
            </a:r>
            <a:endParaRPr/>
          </a:p>
          <a:p>
            <a:pPr indent="-317500" lvl="1" marL="914400" rtl="0" algn="l">
              <a:spcBef>
                <a:spcPts val="0"/>
              </a:spcBef>
              <a:spcAft>
                <a:spcPts val="0"/>
              </a:spcAft>
              <a:buSzPts val="1400"/>
              <a:buChar char="○"/>
            </a:pPr>
            <a:r>
              <a:rPr lang="en"/>
              <a:t>Discoloration and water damage on some books</a:t>
            </a:r>
            <a:endParaRPr/>
          </a:p>
          <a:p>
            <a:pPr indent="-317500" lvl="1" marL="914400" rtl="0" algn="l">
              <a:spcBef>
                <a:spcPts val="0"/>
              </a:spcBef>
              <a:spcAft>
                <a:spcPts val="0"/>
              </a:spcAft>
              <a:buSzPts val="1400"/>
              <a:buChar char="○"/>
            </a:pPr>
            <a:r>
              <a:rPr lang="en"/>
              <a:t>Can usually be differentiated from general wear by wiping: if it rubs away, then it’s spores and not just damage. </a:t>
            </a:r>
            <a:endParaRPr/>
          </a:p>
          <a:p>
            <a:pPr indent="-342900" lvl="0" marL="457200" rtl="0" algn="l">
              <a:spcBef>
                <a:spcPts val="0"/>
              </a:spcBef>
              <a:spcAft>
                <a:spcPts val="0"/>
              </a:spcAft>
              <a:buSzPts val="1800"/>
              <a:buChar char="●"/>
            </a:pPr>
            <a:r>
              <a:rPr lang="en"/>
              <a:t>We ended up discarding over 60 books from across the collection.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1899700" y="0"/>
            <a:ext cx="4563676" cy="4838700"/>
          </a:xfrm>
          <a:prstGeom prst="rect">
            <a:avLst/>
          </a:prstGeom>
          <a:noFill/>
          <a:ln>
            <a:noFill/>
          </a:ln>
        </p:spPr>
      </p:pic>
      <p:pic>
        <p:nvPicPr>
          <p:cNvPr id="105" name="Google Shape;105;p19"/>
          <p:cNvPicPr preferRelativeResize="0"/>
          <p:nvPr/>
        </p:nvPicPr>
        <p:blipFill>
          <a:blip r:embed="rId4">
            <a:alphaModFix/>
          </a:blip>
          <a:stretch>
            <a:fillRect/>
          </a:stretch>
        </p:blipFill>
        <p:spPr>
          <a:xfrm>
            <a:off x="5058900" y="893900"/>
            <a:ext cx="3974323" cy="2980750"/>
          </a:xfrm>
          <a:prstGeom prst="rect">
            <a:avLst/>
          </a:prstGeom>
          <a:noFill/>
          <a:ln>
            <a:noFill/>
          </a:ln>
        </p:spPr>
      </p:pic>
      <p:pic>
        <p:nvPicPr>
          <p:cNvPr id="106" name="Google Shape;106;p19"/>
          <p:cNvPicPr preferRelativeResize="0"/>
          <p:nvPr/>
        </p:nvPicPr>
        <p:blipFill>
          <a:blip r:embed="rId5">
            <a:alphaModFix/>
          </a:blip>
          <a:stretch>
            <a:fillRect/>
          </a:stretch>
        </p:blipFill>
        <p:spPr>
          <a:xfrm>
            <a:off x="2724400" y="741599"/>
            <a:ext cx="2274074" cy="2880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Researching best practices: take it seriously!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DIY</a:t>
            </a:r>
            <a:endParaRPr/>
          </a:p>
        </p:txBody>
      </p:sp>
      <p:sp>
        <p:nvSpPr>
          <p:cNvPr id="117" name="Google Shape;117;p21"/>
          <p:cNvSpPr txBox="1"/>
          <p:nvPr>
            <p:ph idx="1" type="body"/>
          </p:nvPr>
        </p:nvSpPr>
        <p:spPr>
          <a:xfrm>
            <a:off x="311700" y="1266325"/>
            <a:ext cx="48393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Based on our available resources and the budget constraints the college faces, we decided to attempt to handle things ourselves in-house. </a:t>
            </a:r>
            <a:endParaRPr/>
          </a:p>
          <a:p>
            <a:pPr indent="-342900" lvl="0" marL="457200" rtl="0" algn="l">
              <a:spcBef>
                <a:spcPts val="0"/>
              </a:spcBef>
              <a:spcAft>
                <a:spcPts val="0"/>
              </a:spcAft>
              <a:buSzPts val="1800"/>
              <a:buChar char="●"/>
            </a:pPr>
            <a:r>
              <a:rPr lang="en"/>
              <a:t>While we’re by no means professional mold cleaners, we had a uniquely </a:t>
            </a:r>
            <a:r>
              <a:rPr lang="en"/>
              <a:t>manageable</a:t>
            </a:r>
            <a:r>
              <a:rPr lang="en"/>
              <a:t> outbreak with the small collection, and a good amount of time to work with the low traffic on that campus. </a:t>
            </a:r>
            <a:endParaRPr/>
          </a:p>
        </p:txBody>
      </p:sp>
      <p:pic>
        <p:nvPicPr>
          <p:cNvPr id="118" name="Google Shape;118;p21"/>
          <p:cNvPicPr preferRelativeResize="0"/>
          <p:nvPr/>
        </p:nvPicPr>
        <p:blipFill>
          <a:blip r:embed="rId3">
            <a:alphaModFix/>
          </a:blip>
          <a:stretch>
            <a:fillRect/>
          </a:stretch>
        </p:blipFill>
        <p:spPr>
          <a:xfrm>
            <a:off x="5151000" y="1285025"/>
            <a:ext cx="3860200" cy="257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