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8"/>
  </p:notesMasterIdLst>
  <p:sldIdLst>
    <p:sldId id="282" r:id="rId5"/>
    <p:sldId id="279" r:id="rId6"/>
    <p:sldId id="289" r:id="rId7"/>
    <p:sldId id="294" r:id="rId8"/>
    <p:sldId id="281" r:id="rId9"/>
    <p:sldId id="288" r:id="rId10"/>
    <p:sldId id="284" r:id="rId11"/>
    <p:sldId id="290" r:id="rId12"/>
    <p:sldId id="296" r:id="rId13"/>
    <p:sldId id="297" r:id="rId14"/>
    <p:sldId id="298" r:id="rId15"/>
    <p:sldId id="292" r:id="rId16"/>
    <p:sldId id="293" r:id="rId1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30C24-17DA-F6C8-FEA6-02F255742977}" v="19" dt="2023-10-03T19:49:45.813"/>
    <p1510:client id="{1D41A904-8CE7-4E83-B503-5EB279561FC3}" v="1" dt="2023-10-03T14:11:56.609"/>
    <p1510:client id="{222171E5-7724-9A77-072F-91B45DAAF172}" v="790" dt="2023-09-07T17:33:08.623"/>
    <p1510:client id="{40D20905-FD5A-637B-E387-6E0A3491C29C}" v="275" dt="2023-09-21T13:30:01.175"/>
    <p1510:client id="{4B64AE3B-7A37-AEA1-AD19-AB41078B79BE}" v="391" dt="2023-09-22T19:06:16.720"/>
    <p1510:client id="{71C98CF9-6B65-0D21-C2FA-357B8A5D5233}" v="982" dt="2023-09-20T18:52:31.088"/>
    <p1510:client id="{904F1D3E-1147-42EE-EEE4-33315DF105F6}" v="6" dt="2023-10-03T16:25:27.409"/>
    <p1510:client id="{9AC57EC0-61C4-0AD1-7EFB-35F88FE7352F}" v="1" dt="2023-09-20T18:39:59.799"/>
    <p1510:client id="{D77F1E1C-0EBB-474C-8702-F8EAD5A4F3DF}" v="175" dt="2023-09-05T17:31:57.904"/>
    <p1510:client id="{E24D4423-9DF3-DA83-B4FB-CBA6EA1D8BE2}" v="3" dt="2023-09-22T18:40:50.181"/>
    <p1510:client id="{F04CBE21-E461-125A-D2C9-F2AC2DFCAC35}" v="813" dt="2023-09-13T16:06:59.59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Kristy Lee (she/her) is the Systems Librarian at STL, and served as Interim Dean from April 2022 to March 2023.</a:t>
            </a:r>
            <a:endParaRPr lang="en-US" dirty="0"/>
          </a:p>
          <a:p>
            <a:r>
              <a:rPr lang="en-US" dirty="0">
                <a:ea typeface="Calibri" panose="020F0502020204030204"/>
                <a:cs typeface="Calibri"/>
              </a:rPr>
              <a:t>Madeline Veitch (she/her) is the Collection Development and Zine Librarian</a:t>
            </a:r>
            <a:endParaRPr lang="en-US" dirty="0">
              <a:cs typeface="Calibri"/>
            </a:endParaRPr>
          </a:p>
        </p:txBody>
      </p:sp>
    </p:spTree>
    <p:extLst>
      <p:ext uri="{BB962C8B-B14F-4D97-AF65-F5344CB8AC3E}">
        <p14:creationId xmlns:p14="http://schemas.microsoft.com/office/powerpoint/2010/main" val="249674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With ground floor books inaccessible, we developed a workflow that would allow us to buy </a:t>
            </a:r>
            <a:r>
              <a:rPr lang="en-US" dirty="0" err="1">
                <a:cs typeface="Calibri"/>
              </a:rPr>
              <a:t>ebook</a:t>
            </a:r>
            <a:r>
              <a:rPr lang="en-US" dirty="0">
                <a:cs typeface="Calibri"/>
              </a:rPr>
              <a:t> editions of titles from the ground floor that were needed for courses in particular (individual research led to ILL requests). I thought we'd see a real jump in </a:t>
            </a:r>
            <a:r>
              <a:rPr lang="en-US" dirty="0" err="1">
                <a:cs typeface="Calibri"/>
              </a:rPr>
              <a:t>ebook</a:t>
            </a:r>
            <a:r>
              <a:rPr lang="en-US" dirty="0">
                <a:cs typeface="Calibri"/>
              </a:rPr>
              <a:t> spending, but we really didn't. This may have been because many of the books needed had never been released as </a:t>
            </a:r>
            <a:r>
              <a:rPr lang="en-US" dirty="0" err="1">
                <a:cs typeface="Calibri"/>
              </a:rPr>
              <a:t>ebook</a:t>
            </a:r>
            <a:r>
              <a:rPr lang="en-US" dirty="0">
                <a:cs typeface="Calibri"/>
              </a:rPr>
              <a:t> editions, so they were either ILL-ed. accessed via Internet Archive or we purchased additional paperback copies to provide access (we did this for books needed for Reserves).</a:t>
            </a:r>
            <a:endParaRPr lang="en-US" dirty="0">
              <a:ea typeface="Calibri"/>
              <a:cs typeface="Calibri"/>
            </a:endParaRPr>
          </a:p>
          <a:p>
            <a:endParaRPr lang="en-US">
              <a:cs typeface="Calibri"/>
            </a:endParaRPr>
          </a:p>
        </p:txBody>
      </p:sp>
    </p:spTree>
    <p:extLst>
      <p:ext uri="{BB962C8B-B14F-4D97-AF65-F5344CB8AC3E}">
        <p14:creationId xmlns:p14="http://schemas.microsoft.com/office/powerpoint/2010/main" val="267778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As you can see, </a:t>
            </a:r>
            <a:r>
              <a:rPr lang="en-US" dirty="0" err="1">
                <a:cs typeface="Calibri"/>
              </a:rPr>
              <a:t>ebook</a:t>
            </a:r>
            <a:r>
              <a:rPr lang="en-US" dirty="0">
                <a:cs typeface="Calibri"/>
              </a:rPr>
              <a:t> spending was much higher in our pandemic closure year than it was in the first year of our mold closure. </a:t>
            </a:r>
            <a:endParaRPr lang="en-US" dirty="0">
              <a:ea typeface="Calibri"/>
              <a:cs typeface="Calibri"/>
            </a:endParaRPr>
          </a:p>
          <a:p>
            <a:endParaRPr lang="en-US">
              <a:cs typeface="Calibri"/>
            </a:endParaRPr>
          </a:p>
        </p:txBody>
      </p:sp>
    </p:spTree>
    <p:extLst>
      <p:ext uri="{BB962C8B-B14F-4D97-AF65-F5344CB8AC3E}">
        <p14:creationId xmlns:p14="http://schemas.microsoft.com/office/powerpoint/2010/main" val="96090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ea typeface="Calibri"/>
              <a:cs typeface="Calibri"/>
            </a:endParaRPr>
          </a:p>
        </p:txBody>
      </p:sp>
    </p:spTree>
    <p:extLst>
      <p:ext uri="{BB962C8B-B14F-4D97-AF65-F5344CB8AC3E}">
        <p14:creationId xmlns:p14="http://schemas.microsoft.com/office/powerpoint/2010/main" val="141186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cs typeface="Calibri"/>
              </a:rPr>
              <a:t>We started with mold on a book, but we leave with moss on a rock, a hopeful image.</a:t>
            </a:r>
          </a:p>
        </p:txBody>
      </p:sp>
    </p:spTree>
    <p:extLst>
      <p:ext uri="{BB962C8B-B14F-4D97-AF65-F5344CB8AC3E}">
        <p14:creationId xmlns:p14="http://schemas.microsoft.com/office/powerpoint/2010/main" val="381698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nSpc>
                <a:spcPct val="150000"/>
              </a:lnSpc>
            </a:pPr>
            <a:r>
              <a:rPr lang="en-US" dirty="0">
                <a:ea typeface="Calibri"/>
                <a:cs typeface="Calibri"/>
              </a:rPr>
              <a:t>Agenda (MV)</a:t>
            </a:r>
            <a:endParaRPr lang="en-US" dirty="0"/>
          </a:p>
          <a:p>
            <a:pPr>
              <a:lnSpc>
                <a:spcPct val="150000"/>
              </a:lnSpc>
            </a:pPr>
            <a:r>
              <a:rPr lang="en-US" dirty="0"/>
              <a:t>Overview of our Mold Situation (MV)</a:t>
            </a:r>
            <a:endParaRPr lang="en-US" dirty="0">
              <a:ea typeface="Calibri" panose="020F0502020204030204"/>
              <a:cs typeface="Calibri" panose="020F0502020204030204"/>
            </a:endParaRPr>
          </a:p>
          <a:p>
            <a:pPr>
              <a:lnSpc>
                <a:spcPct val="150000"/>
              </a:lnSpc>
            </a:pPr>
            <a:r>
              <a:rPr lang="en-US" dirty="0"/>
              <a:t>Closing our Ground Floor – Technical (KL)</a:t>
            </a:r>
            <a:endParaRPr lang="en-US" dirty="0">
              <a:cs typeface="Calibri"/>
            </a:endParaRPr>
          </a:p>
          <a:p>
            <a:pPr>
              <a:lnSpc>
                <a:spcPct val="150000"/>
              </a:lnSpc>
            </a:pPr>
            <a:r>
              <a:rPr lang="en-US" dirty="0"/>
              <a:t>Closing our Ground Floor – Communication (KL)</a:t>
            </a:r>
            <a:endParaRPr lang="en-US" dirty="0">
              <a:cs typeface="Calibri"/>
            </a:endParaRPr>
          </a:p>
          <a:p>
            <a:pPr>
              <a:lnSpc>
                <a:spcPct val="150000"/>
              </a:lnSpc>
            </a:pPr>
            <a:r>
              <a:rPr lang="en-US" dirty="0"/>
              <a:t>Collections access / Collection Development (MV)</a:t>
            </a:r>
            <a:endParaRPr lang="en-US" dirty="0">
              <a:cs typeface="Calibri"/>
            </a:endParaRPr>
          </a:p>
          <a:p>
            <a:pPr>
              <a:lnSpc>
                <a:spcPct val="150000"/>
              </a:lnSpc>
            </a:pPr>
            <a:r>
              <a:rPr lang="en-US" dirty="0"/>
              <a:t>The Long View (MV) long view relationships with Facilities / Design and Construction, building will always need to be maintained, so many old buildings housing collections; what is our outlook on collecting, what formats are best for users? Led us to new research.</a:t>
            </a:r>
            <a:endParaRPr lang="en-US" dirty="0">
              <a:cs typeface="Calibri"/>
            </a:endParaRPr>
          </a:p>
        </p:txBody>
      </p:sp>
    </p:spTree>
    <p:extLst>
      <p:ext uri="{BB962C8B-B14F-4D97-AF65-F5344CB8AC3E}">
        <p14:creationId xmlns:p14="http://schemas.microsoft.com/office/powerpoint/2010/main" val="314799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The Ground floor of STL is a subterranean floor, and has carpet over unsealed concrete, leading to groundwater seepage following periods of rain. </a:t>
            </a:r>
          </a:p>
          <a:p>
            <a:r>
              <a:rPr lang="en-US" dirty="0">
                <a:ea typeface="Calibri"/>
                <a:cs typeface="Calibri"/>
              </a:rPr>
              <a:t>When sensors were placed, it was with the understanding that humidity levels should stay well below 65 to prevent further mold growth. Generally this has been achieved but in the hot humid months the humidity spikes when the air intake brings in outside air, and then it drops down as dehumidifiers remove moisture.</a:t>
            </a:r>
          </a:p>
        </p:txBody>
      </p:sp>
    </p:spTree>
    <p:extLst>
      <p:ext uri="{BB962C8B-B14F-4D97-AF65-F5344CB8AC3E}">
        <p14:creationId xmlns:p14="http://schemas.microsoft.com/office/powerpoint/2010/main" val="169040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cs typeface="Calibri"/>
              </a:rPr>
              <a:t>Also, worth mentioning that now there are moisture problems in staff office areas on the Concourse level, so we may have to move offices for 10 people elsewhere in the library.</a:t>
            </a:r>
          </a:p>
        </p:txBody>
      </p:sp>
    </p:spTree>
    <p:extLst>
      <p:ext uri="{BB962C8B-B14F-4D97-AF65-F5344CB8AC3E}">
        <p14:creationId xmlns:p14="http://schemas.microsoft.com/office/powerpoint/2010/main" val="397512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from the timeline Madeline mentioned, most of the library activities and response to the mold situation started last year 2022 while I was serving as the interim dean of the library, in addition to my systems librarian’s role here in New Paltz. So I will talk more about the technical side of things and Communication.</a:t>
            </a:r>
          </a:p>
          <a:p>
            <a:endParaRPr lang="en-US" dirty="0">
              <a:ea typeface="Calibri"/>
              <a:cs typeface="Calibri"/>
            </a:endParaRPr>
          </a:p>
        </p:txBody>
      </p:sp>
    </p:spTree>
    <p:extLst>
      <p:ext uri="{BB962C8B-B14F-4D97-AF65-F5344CB8AC3E}">
        <p14:creationId xmlns:p14="http://schemas.microsoft.com/office/powerpoint/2010/main" val="258175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For the Technical side of things, before we closed the ground floor, we had to make sure most of the materials can be borrowed/loaned thru SUNY Resource Sharing and ILL. OLIS and system support team are super heroes to our rescue. Tim and Michelle responded to my support ticket immediately and reassured me that we were not the first or only campus that needed to switch our workflow to more resource sharing and ILL to fill the requests for the inaccessible materials.</a:t>
            </a:r>
          </a:p>
          <a:p>
            <a:r>
              <a:rPr lang="en-US" dirty="0"/>
              <a:t>So basically, we changed about half of our physical items status to unavailable and in Primo the resource sharing ILL form pops up if the user wants to request those items. The tech details is in this presentation (on slide 7) that Tim Jackson and I co-presented at ENUG &amp; ELUNA conferences.  </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15255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Communication included advocating to the campus admin, as the interim library dean, I met with the provost (and at that time, our interim provost) every other week, reporting problem also seeking advice to collaborate and work cooperatively with campus Facilities department, Environmental Health and Safety office. Our campus Communication &amp; Marketing dept. created a headline of the library mold remediation in the Daily News Digest, which is an email newsletter send out to the entire campus. Our Friends of the Library (FOL) is an active volunteer group also helped advocating for the remediation thru their channels.   </a:t>
            </a:r>
          </a:p>
        </p:txBody>
      </p:sp>
    </p:spTree>
    <p:extLst>
      <p:ext uri="{BB962C8B-B14F-4D97-AF65-F5344CB8AC3E}">
        <p14:creationId xmlns:p14="http://schemas.microsoft.com/office/powerpoint/2010/main" val="237658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From our experience, I think communication is especially important within the library and the community we serve. The Mold problem affects all areas of our operation, and I am so grateful for the library staff and librarians that we worked together on this process and still on it.</a:t>
            </a:r>
          </a:p>
          <a:p>
            <a:r>
              <a:rPr lang="en-US"/>
              <a:t>              We had an ad hoc mold remediation committee, had a clear plan to support the instruction needs, we contacted the academic departments such as the History, Art History, The School of Fine Arts and Performing Arts, several others that are directly impacted by this closure. </a:t>
            </a:r>
          </a:p>
          <a:p>
            <a:r>
              <a:rPr lang="en-US"/>
              <a:t>              The Good News – most of the moldy books are cleaned and Polygon (the mold remediation company) is bringing them back sometimes this month. With our fingers crossed, all removed books will be back on the shelves and the ground floor will be re-open soon.</a:t>
            </a:r>
          </a:p>
          <a:p>
            <a:r>
              <a:rPr lang="en-US"/>
              <a:t>              Now I am passing the mic back to Madeline.</a:t>
            </a:r>
          </a:p>
          <a:p>
            <a:endParaRPr lang="en-US" dirty="0">
              <a:ea typeface="Calibri"/>
              <a:cs typeface="Calibri"/>
            </a:endParaRPr>
          </a:p>
        </p:txBody>
      </p:sp>
    </p:spTree>
    <p:extLst>
      <p:ext uri="{BB962C8B-B14F-4D97-AF65-F5344CB8AC3E}">
        <p14:creationId xmlns:p14="http://schemas.microsoft.com/office/powerpoint/2010/main" val="168968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ea typeface="Calibri"/>
                <a:cs typeface="Calibri"/>
              </a:rPr>
              <a:t>RET created this helpful </a:t>
            </a:r>
            <a:r>
              <a:rPr lang="en-US" dirty="0" err="1">
                <a:ea typeface="Calibri"/>
                <a:cs typeface="Calibri"/>
              </a:rPr>
              <a:t>libguide</a:t>
            </a:r>
            <a:r>
              <a:rPr lang="en-US" dirty="0">
                <a:ea typeface="Calibri"/>
                <a:cs typeface="Calibri"/>
              </a:rPr>
              <a:t> to aid patrons in finding an accessible copies of books from the ground floor. Strategies include searching for </a:t>
            </a:r>
            <a:r>
              <a:rPr lang="en-US" dirty="0" err="1">
                <a:ea typeface="Calibri"/>
                <a:cs typeface="Calibri"/>
              </a:rPr>
              <a:t>ebooks</a:t>
            </a:r>
            <a:r>
              <a:rPr lang="en-US" dirty="0">
                <a:ea typeface="Calibri"/>
                <a:cs typeface="Calibri"/>
              </a:rPr>
              <a:t> we've paid for in the catalog, using Internet archive to find books that can be digitally borrowed, or requesting a copy via SUNY Resources Sharing / ILL.</a:t>
            </a:r>
          </a:p>
        </p:txBody>
      </p:sp>
    </p:spTree>
    <p:extLst>
      <p:ext uri="{BB962C8B-B14F-4D97-AF65-F5344CB8AC3E}">
        <p14:creationId xmlns:p14="http://schemas.microsoft.com/office/powerpoint/2010/main" val="295891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b" anchorCtr="0">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b" anchorCtr="0">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b" anchorCtr="0">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chor="t" anchorCtr="0">
            <a:norm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Leek@newpaltz.edu"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hyperlink" Target="mailto:Veitchm@newpaltz.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docs.google.com/presentation/d/1-igfqf70LDZfxXrzpozheBFHx8wS7bo4/edit#slide=id.p1"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newpaltz.libguides.com/groundfloo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572593" y="1773382"/>
            <a:ext cx="3764004" cy="1372590"/>
          </a:xfrm>
        </p:spPr>
        <p:txBody>
          <a:bodyPr anchor="b">
            <a:normAutofit fontScale="90000"/>
          </a:bodyPr>
          <a:lstStyle/>
          <a:p>
            <a:pPr>
              <a:lnSpc>
                <a:spcPct val="100000"/>
              </a:lnSpc>
            </a:pPr>
            <a:r>
              <a:rPr lang="en-US"/>
              <a:t>Navigating the Mold Zone: </a:t>
            </a:r>
            <a:br>
              <a:rPr lang="en-US"/>
            </a:br>
            <a:r>
              <a:rPr lang="en-US" sz="2000"/>
              <a:t>Advocacy, Remediation, and Communication Through a Mold Crisis</a:t>
            </a:r>
            <a:br>
              <a:rPr lang="en-US" sz="2000"/>
            </a:br>
            <a:r>
              <a:rPr lang="en-US" sz="2000"/>
              <a:t>at SUNY New Paltz</a:t>
            </a:r>
            <a:r>
              <a:rPr lang="en-US"/>
              <a:t> </a:t>
            </a:r>
          </a:p>
        </p:txBody>
      </p:sp>
      <p:pic>
        <p:nvPicPr>
          <p:cNvPr id="10" name="Picture 9" descr="A row of books on a shelf&#10;&#10;Description automatically generated">
            <a:extLst>
              <a:ext uri="{FF2B5EF4-FFF2-40B4-BE49-F238E27FC236}">
                <a16:creationId xmlns:a16="http://schemas.microsoft.com/office/drawing/2014/main" id="{02D31543-ECA2-0332-1662-98323E6F9459}"/>
              </a:ext>
            </a:extLst>
          </p:cNvPr>
          <p:cNvPicPr>
            <a:picLocks noChangeAspect="1"/>
          </p:cNvPicPr>
          <p:nvPr/>
        </p:nvPicPr>
        <p:blipFill rotWithShape="1">
          <a:blip r:embed="rId3"/>
          <a:srcRect l="5016" r="-3" b="-3"/>
          <a:stretch/>
        </p:blipFill>
        <p:spPr>
          <a:xfrm>
            <a:off x="5183188" y="987425"/>
            <a:ext cx="6172200" cy="4873625"/>
          </a:xfrm>
          <a:prstGeom prst="rect">
            <a:avLst/>
          </a:prstGeom>
          <a:noFill/>
        </p:spPr>
      </p:pic>
      <p:sp>
        <p:nvSpPr>
          <p:cNvPr id="4" name="Text Placeholder 3">
            <a:extLst>
              <a:ext uri="{FF2B5EF4-FFF2-40B4-BE49-F238E27FC236}">
                <a16:creationId xmlns:a16="http://schemas.microsoft.com/office/drawing/2014/main" id="{D2BBD890-6A99-C160-C084-2916E2310718}"/>
              </a:ext>
            </a:extLst>
          </p:cNvPr>
          <p:cNvSpPr>
            <a:spLocks noGrp="1"/>
          </p:cNvSpPr>
          <p:nvPr>
            <p:ph type="body" sz="half" idx="2"/>
          </p:nvPr>
        </p:nvSpPr>
        <p:spPr>
          <a:xfrm>
            <a:off x="1087191" y="3145972"/>
            <a:ext cx="3932237" cy="3811588"/>
          </a:xfrm>
        </p:spPr>
        <p:txBody>
          <a:bodyPr vert="horz" lIns="91440" tIns="45720" rIns="91440" bIns="45720" rtlCol="0" anchor="t">
            <a:normAutofit/>
          </a:bodyPr>
          <a:lstStyle/>
          <a:p>
            <a:r>
              <a:rPr lang="en-US"/>
              <a:t>Kristy Lee &amp; Madeline Veitch</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a:t>
            </a:fld>
            <a:endParaRPr lang="en-US"/>
          </a:p>
        </p:txBody>
      </p:sp>
    </p:spTree>
    <p:extLst>
      <p:ext uri="{BB962C8B-B14F-4D97-AF65-F5344CB8AC3E}">
        <p14:creationId xmlns:p14="http://schemas.microsoft.com/office/powerpoint/2010/main" val="68568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869103" y="585275"/>
            <a:ext cx="7270254" cy="768096"/>
          </a:xfrm>
        </p:spPr>
        <p:txBody>
          <a:bodyPr/>
          <a:lstStyle/>
          <a:p>
            <a:r>
              <a:rPr lang="en-US" sz="3200"/>
              <a:t>Reference / Collection Development Impacts</a:t>
            </a:r>
          </a:p>
        </p:txBody>
      </p:sp>
      <p:pic>
        <p:nvPicPr>
          <p:cNvPr id="7" name="Content Placeholder 6" descr="A computer and books flying out of the screen&#10;&#10;Description automatically generated">
            <a:extLst>
              <a:ext uri="{FF2B5EF4-FFF2-40B4-BE49-F238E27FC236}">
                <a16:creationId xmlns:a16="http://schemas.microsoft.com/office/drawing/2014/main" id="{2B3E33B8-7091-375C-FCAB-80FE47D41025}"/>
              </a:ext>
            </a:extLst>
          </p:cNvPr>
          <p:cNvPicPr>
            <a:picLocks noGrp="1" noChangeAspect="1"/>
          </p:cNvPicPr>
          <p:nvPr>
            <p:ph idx="1"/>
          </p:nvPr>
        </p:nvPicPr>
        <p:blipFill>
          <a:blip r:embed="rId3"/>
          <a:stretch>
            <a:fillRect/>
          </a:stretch>
        </p:blipFill>
        <p:spPr>
          <a:xfrm>
            <a:off x="297968" y="1718126"/>
            <a:ext cx="4544490" cy="3656256"/>
          </a:xfrm>
        </p:spPr>
      </p:pic>
      <p:pic>
        <p:nvPicPr>
          <p:cNvPr id="9" name="Picture 8">
            <a:extLst>
              <a:ext uri="{FF2B5EF4-FFF2-40B4-BE49-F238E27FC236}">
                <a16:creationId xmlns:a16="http://schemas.microsoft.com/office/drawing/2014/main" id="{CB42954C-6356-DB64-EEAD-5FB244A8B229}"/>
              </a:ext>
            </a:extLst>
          </p:cNvPr>
          <p:cNvPicPr>
            <a:picLocks noChangeAspect="1"/>
          </p:cNvPicPr>
          <p:nvPr/>
        </p:nvPicPr>
        <p:blipFill>
          <a:blip r:embed="rId4"/>
          <a:stretch>
            <a:fillRect/>
          </a:stretch>
        </p:blipFill>
        <p:spPr>
          <a:xfrm>
            <a:off x="5402451" y="1714247"/>
            <a:ext cx="6456334" cy="3649064"/>
          </a:xfrm>
          <a:prstGeom prst="rect">
            <a:avLst/>
          </a:prstGeom>
        </p:spPr>
      </p:pic>
      <p:sp>
        <p:nvSpPr>
          <p:cNvPr id="10" name="TextBox 9">
            <a:extLst>
              <a:ext uri="{FF2B5EF4-FFF2-40B4-BE49-F238E27FC236}">
                <a16:creationId xmlns:a16="http://schemas.microsoft.com/office/drawing/2014/main" id="{21AF314E-B13C-8E9E-A3FF-3BDB3F6B4DCC}"/>
              </a:ext>
            </a:extLst>
          </p:cNvPr>
          <p:cNvSpPr txBox="1"/>
          <p:nvPr/>
        </p:nvSpPr>
        <p:spPr>
          <a:xfrm>
            <a:off x="295759" y="5595695"/>
            <a:ext cx="46172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Sabon Next LT"/>
              </a:rPr>
              <a:t>What we thought would happen.</a:t>
            </a:r>
            <a:endParaRPr lang="en-US" sz="2400"/>
          </a:p>
        </p:txBody>
      </p:sp>
      <p:sp>
        <p:nvSpPr>
          <p:cNvPr id="11" name="TextBox 10">
            <a:extLst>
              <a:ext uri="{FF2B5EF4-FFF2-40B4-BE49-F238E27FC236}">
                <a16:creationId xmlns:a16="http://schemas.microsoft.com/office/drawing/2014/main" id="{A71B72FE-7857-1274-D91D-699A060CB1F5}"/>
              </a:ext>
            </a:extLst>
          </p:cNvPr>
          <p:cNvSpPr txBox="1"/>
          <p:nvPr/>
        </p:nvSpPr>
        <p:spPr>
          <a:xfrm>
            <a:off x="5398253" y="5592305"/>
            <a:ext cx="5527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Sabon Next LT"/>
              </a:rPr>
              <a:t>What actually happened.</a:t>
            </a:r>
            <a:endParaRPr lang="en-US" sz="2400"/>
          </a:p>
        </p:txBody>
      </p:sp>
    </p:spTree>
    <p:extLst>
      <p:ext uri="{BB962C8B-B14F-4D97-AF65-F5344CB8AC3E}">
        <p14:creationId xmlns:p14="http://schemas.microsoft.com/office/powerpoint/2010/main" val="122123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28426" y="913521"/>
            <a:ext cx="7270254" cy="768096"/>
          </a:xfrm>
        </p:spPr>
        <p:txBody>
          <a:bodyPr/>
          <a:lstStyle/>
          <a:p>
            <a:r>
              <a:rPr lang="en-US" sz="3200"/>
              <a:t>Reference / Collection Development Impacts</a:t>
            </a:r>
          </a:p>
        </p:txBody>
      </p:sp>
      <p:graphicFrame>
        <p:nvGraphicFramePr>
          <p:cNvPr id="5" name="Table 4">
            <a:extLst>
              <a:ext uri="{FF2B5EF4-FFF2-40B4-BE49-F238E27FC236}">
                <a16:creationId xmlns:a16="http://schemas.microsoft.com/office/drawing/2014/main" id="{EB8EFA19-0148-58B9-A3A8-92ECC0D19ADA}"/>
              </a:ext>
            </a:extLst>
          </p:cNvPr>
          <p:cNvGraphicFramePr>
            <a:graphicFrameLocks noGrp="1"/>
          </p:cNvGraphicFramePr>
          <p:nvPr>
            <p:extLst>
              <p:ext uri="{D42A27DB-BD31-4B8C-83A1-F6EECF244321}">
                <p14:modId xmlns:p14="http://schemas.microsoft.com/office/powerpoint/2010/main" val="2460489471"/>
              </p:ext>
            </p:extLst>
          </p:nvPr>
        </p:nvGraphicFramePr>
        <p:xfrm>
          <a:off x="3669323" y="2180492"/>
          <a:ext cx="8168640" cy="3573255"/>
        </p:xfrm>
        <a:graphic>
          <a:graphicData uri="http://schemas.openxmlformats.org/drawingml/2006/table">
            <a:tbl>
              <a:tblPr firstRow="1" bandRow="1">
                <a:tableStyleId>{E8B1032C-EA38-4F05-BA0D-38AFFFC7BED3}</a:tableStyleId>
              </a:tblPr>
              <a:tblGrid>
                <a:gridCol w="4084320">
                  <a:extLst>
                    <a:ext uri="{9D8B030D-6E8A-4147-A177-3AD203B41FA5}">
                      <a16:colId xmlns:a16="http://schemas.microsoft.com/office/drawing/2014/main" val="777940655"/>
                    </a:ext>
                  </a:extLst>
                </a:gridCol>
                <a:gridCol w="4084320">
                  <a:extLst>
                    <a:ext uri="{9D8B030D-6E8A-4147-A177-3AD203B41FA5}">
                      <a16:colId xmlns:a16="http://schemas.microsoft.com/office/drawing/2014/main" val="3798077496"/>
                    </a:ext>
                  </a:extLst>
                </a:gridCol>
              </a:tblGrid>
              <a:tr h="628650">
                <a:tc>
                  <a:txBody>
                    <a:bodyPr/>
                    <a:lstStyle/>
                    <a:p>
                      <a:r>
                        <a:rPr lang="en-US" sz="2800"/>
                        <a:t>Year</a:t>
                      </a:r>
                    </a:p>
                  </a:txBody>
                  <a:tcPr/>
                </a:tc>
                <a:tc>
                  <a:txBody>
                    <a:bodyPr/>
                    <a:lstStyle/>
                    <a:p>
                      <a:r>
                        <a:rPr lang="en-US" sz="2800" err="1"/>
                        <a:t>Ebook</a:t>
                      </a:r>
                      <a:r>
                        <a:rPr lang="en-US" sz="2800"/>
                        <a:t> Spending</a:t>
                      </a:r>
                    </a:p>
                  </a:txBody>
                  <a:tcPr/>
                </a:tc>
                <a:extLst>
                  <a:ext uri="{0D108BD9-81ED-4DB2-BD59-A6C34878D82A}">
                    <a16:rowId xmlns:a16="http://schemas.microsoft.com/office/drawing/2014/main" val="4125119359"/>
                  </a:ext>
                </a:extLst>
              </a:tr>
              <a:tr h="981535">
                <a:tc>
                  <a:txBody>
                    <a:bodyPr/>
                    <a:lstStyle/>
                    <a:p>
                      <a:r>
                        <a:rPr lang="en-US"/>
                        <a:t>2020-2021 (pandemic closure)</a:t>
                      </a:r>
                    </a:p>
                  </a:txBody>
                  <a:tcPr/>
                </a:tc>
                <a:tc>
                  <a:txBody>
                    <a:bodyPr/>
                    <a:lstStyle/>
                    <a:p>
                      <a:r>
                        <a:rPr lang="en-US"/>
                        <a:t>$35,166 (258 titles)</a:t>
                      </a:r>
                    </a:p>
                  </a:txBody>
                  <a:tcPr/>
                </a:tc>
                <a:extLst>
                  <a:ext uri="{0D108BD9-81ED-4DB2-BD59-A6C34878D82A}">
                    <a16:rowId xmlns:a16="http://schemas.microsoft.com/office/drawing/2014/main" val="3849962859"/>
                  </a:ext>
                </a:extLst>
              </a:tr>
              <a:tr h="981535">
                <a:tc>
                  <a:txBody>
                    <a:bodyPr/>
                    <a:lstStyle/>
                    <a:p>
                      <a:r>
                        <a:rPr lang="en-US"/>
                        <a:t>2021-2022 (open, pre-mold closure)</a:t>
                      </a:r>
                    </a:p>
                  </a:txBody>
                  <a:tcPr/>
                </a:tc>
                <a:tc>
                  <a:txBody>
                    <a:bodyPr/>
                    <a:lstStyle/>
                    <a:p>
                      <a:r>
                        <a:rPr lang="en-US"/>
                        <a:t>$14,895 (110 titles)</a:t>
                      </a:r>
                    </a:p>
                  </a:txBody>
                  <a:tcPr/>
                </a:tc>
                <a:extLst>
                  <a:ext uri="{0D108BD9-81ED-4DB2-BD59-A6C34878D82A}">
                    <a16:rowId xmlns:a16="http://schemas.microsoft.com/office/drawing/2014/main" val="3398932746"/>
                  </a:ext>
                </a:extLst>
              </a:tr>
              <a:tr h="981535">
                <a:tc>
                  <a:txBody>
                    <a:bodyPr/>
                    <a:lstStyle/>
                    <a:p>
                      <a:r>
                        <a:rPr lang="en-US"/>
                        <a:t>2022-2023 (</a:t>
                      </a:r>
                      <a:r>
                        <a:rPr lang="en-US">
                          <a:highlight>
                            <a:srgbClr val="FFFF00"/>
                          </a:highlight>
                        </a:rPr>
                        <a:t>mold closure in effect</a:t>
                      </a:r>
                      <a:r>
                        <a:rPr lang="en-US"/>
                        <a:t>)</a:t>
                      </a:r>
                    </a:p>
                  </a:txBody>
                  <a:tcPr/>
                </a:tc>
                <a:tc>
                  <a:txBody>
                    <a:bodyPr/>
                    <a:lstStyle/>
                    <a:p>
                      <a:r>
                        <a:rPr lang="en-US"/>
                        <a:t>$19,644 (169 titles)</a:t>
                      </a:r>
                    </a:p>
                  </a:txBody>
                  <a:tcPr/>
                </a:tc>
                <a:extLst>
                  <a:ext uri="{0D108BD9-81ED-4DB2-BD59-A6C34878D82A}">
                    <a16:rowId xmlns:a16="http://schemas.microsoft.com/office/drawing/2014/main" val="3287299416"/>
                  </a:ext>
                </a:extLst>
              </a:tr>
            </a:tbl>
          </a:graphicData>
        </a:graphic>
      </p:graphicFrame>
    </p:spTree>
    <p:extLst>
      <p:ext uri="{BB962C8B-B14F-4D97-AF65-F5344CB8AC3E}">
        <p14:creationId xmlns:p14="http://schemas.microsoft.com/office/powerpoint/2010/main" val="116893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561409" y="1039286"/>
            <a:ext cx="6766560" cy="768096"/>
          </a:xfrm>
        </p:spPr>
        <p:txBody>
          <a:bodyPr/>
          <a:lstStyle/>
          <a:p>
            <a:r>
              <a:rPr lang="en-US"/>
              <a:t>Takeaways / The Long View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12</a:t>
            </a:fld>
            <a:endParaRPr lang="en-US"/>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559607" y="1891881"/>
            <a:ext cx="8889492" cy="3729228"/>
          </a:xfrm>
        </p:spPr>
        <p:txBody>
          <a:bodyPr vert="horz" lIns="91440" tIns="45720" rIns="91440" bIns="45720" rtlCol="0" anchor="t">
            <a:normAutofit/>
          </a:bodyPr>
          <a:lstStyle/>
          <a:p>
            <a:pPr marL="285750" indent="-285750">
              <a:buChar char="•"/>
            </a:pPr>
            <a:r>
              <a:rPr lang="en-US" sz="2800">
                <a:cs typeface="Sabon Next LT"/>
              </a:rPr>
              <a:t>Mold cleanup plan = time + coordinated effort</a:t>
            </a:r>
          </a:p>
          <a:p>
            <a:pPr marL="285750" indent="-285750">
              <a:buChar char="•"/>
            </a:pPr>
            <a:r>
              <a:rPr lang="en-US" sz="2800">
                <a:cs typeface="Sabon Next LT"/>
              </a:rPr>
              <a:t>Significant effort directed out of the library to other units that support the cleanup</a:t>
            </a:r>
          </a:p>
          <a:p>
            <a:pPr marL="285750" indent="-285750">
              <a:buChar char="•"/>
            </a:pPr>
            <a:r>
              <a:rPr lang="en-US" sz="2800">
                <a:cs typeface="Sabon Next LT"/>
              </a:rPr>
              <a:t>Structural issues in our buildings are real, and may be the hardest thing to fix</a:t>
            </a:r>
          </a:p>
          <a:p>
            <a:pPr marL="285750" indent="-285750">
              <a:buChar char="•"/>
            </a:pPr>
            <a:r>
              <a:rPr lang="en-US" sz="2800">
                <a:cs typeface="Sabon Next LT"/>
              </a:rPr>
              <a:t>We're going to keep on, no matter what (the library finds a way to library!)</a:t>
            </a:r>
          </a:p>
          <a:p>
            <a:endParaRPr lang="en-US">
              <a:cs typeface="Sabon Next LT"/>
            </a:endParaRPr>
          </a:p>
        </p:txBody>
      </p:sp>
    </p:spTree>
    <p:extLst>
      <p:ext uri="{BB962C8B-B14F-4D97-AF65-F5344CB8AC3E}">
        <p14:creationId xmlns:p14="http://schemas.microsoft.com/office/powerpoint/2010/main" val="9481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a:t>THANK YOU </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vert="horz" lIns="91440" tIns="0" rIns="91440" bIns="0" rtlCol="0" anchor="t">
            <a:normAutofit/>
          </a:bodyPr>
          <a:lstStyle/>
          <a:p>
            <a:r>
              <a:rPr lang="en-US"/>
              <a:t>Kristy Lee</a:t>
            </a:r>
          </a:p>
          <a:p>
            <a:r>
              <a:rPr lang="en-US">
                <a:hlinkClick r:id="rId3"/>
              </a:rPr>
              <a:t>leek@newpaltz.edu</a:t>
            </a:r>
            <a:endParaRPr lang="en-US">
              <a:cs typeface="Sabon Next LT"/>
              <a:hlinkClick r:id="rId3"/>
            </a:endParaRPr>
          </a:p>
          <a:p>
            <a:endParaRPr lang="en-US">
              <a:cs typeface="Sabon Next LT"/>
            </a:endParaRPr>
          </a:p>
          <a:p>
            <a:r>
              <a:rPr lang="en-US">
                <a:cs typeface="Sabon Next LT"/>
              </a:rPr>
              <a:t>Madeline Veitch</a:t>
            </a:r>
          </a:p>
          <a:p>
            <a:r>
              <a:rPr lang="en-US">
                <a:cs typeface="Sabon Next LT"/>
                <a:hlinkClick r:id="rId4"/>
              </a:rPr>
              <a:t>veitchm@newpaltz.edu</a:t>
            </a:r>
            <a:endParaRPr lang="en-US">
              <a:cs typeface="Sabon Next LT"/>
            </a:endParaRPr>
          </a:p>
          <a:p>
            <a:endParaRPr lang="en-US">
              <a:cs typeface="Sabon Next LT"/>
            </a:endParaRPr>
          </a:p>
        </p:txBody>
      </p:sp>
      <p:pic>
        <p:nvPicPr>
          <p:cNvPr id="4" name="Picture 3" descr="A close up of a rock with moss&#10;&#10;Description automatically generated">
            <a:extLst>
              <a:ext uri="{FF2B5EF4-FFF2-40B4-BE49-F238E27FC236}">
                <a16:creationId xmlns:a16="http://schemas.microsoft.com/office/drawing/2014/main" id="{0E807B62-8D2D-1AB8-7246-8FB31C5384CE}"/>
              </a:ext>
            </a:extLst>
          </p:cNvPr>
          <p:cNvPicPr>
            <a:picLocks noChangeAspect="1"/>
          </p:cNvPicPr>
          <p:nvPr/>
        </p:nvPicPr>
        <p:blipFill>
          <a:blip r:embed="rId5"/>
          <a:stretch>
            <a:fillRect/>
          </a:stretch>
        </p:blipFill>
        <p:spPr>
          <a:xfrm>
            <a:off x="6182140" y="1718327"/>
            <a:ext cx="5426765" cy="3620129"/>
          </a:xfrm>
          <a:prstGeom prst="rect">
            <a:avLst/>
          </a:prstGeom>
        </p:spPr>
      </p:pic>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vert="horz" lIns="91440" tIns="45720" rIns="91440" bIns="45720" rtlCol="0" anchor="t">
            <a:normAutofit/>
          </a:bodyPr>
          <a:lstStyle/>
          <a:p>
            <a:r>
              <a:rPr lang="en-US" sz="2200">
                <a:ea typeface="+mn-lt"/>
                <a:cs typeface="+mn-lt"/>
              </a:rPr>
              <a:t>Overview of Mold Situation</a:t>
            </a:r>
          </a:p>
          <a:p>
            <a:r>
              <a:rPr lang="en-US" sz="2200">
                <a:ea typeface="+mn-lt"/>
                <a:cs typeface="+mn-lt"/>
              </a:rPr>
              <a:t>Closing our Ground Floor – Technical</a:t>
            </a:r>
          </a:p>
          <a:p>
            <a:r>
              <a:rPr lang="en-US" sz="2200">
                <a:ea typeface="+mn-lt"/>
                <a:cs typeface="+mn-lt"/>
              </a:rPr>
              <a:t>Closing our Ground Floor – Communication</a:t>
            </a:r>
            <a:endParaRPr lang="en-US">
              <a:ea typeface="+mn-lt"/>
              <a:cs typeface="+mn-lt"/>
            </a:endParaRPr>
          </a:p>
          <a:p>
            <a:r>
              <a:rPr lang="en-US" sz="2200">
                <a:cs typeface="Sabon Next LT"/>
              </a:rPr>
              <a:t>Collections Access / Collection Development</a:t>
            </a:r>
          </a:p>
          <a:p>
            <a:r>
              <a:rPr lang="en-US" sz="2200">
                <a:cs typeface="Sabon Next LT"/>
              </a:rPr>
              <a:t>The Long View</a:t>
            </a:r>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88543-7E5D-8ADC-F2BC-16B7E681FE16}"/>
              </a:ext>
            </a:extLst>
          </p:cNvPr>
          <p:cNvSpPr/>
          <p:nvPr/>
        </p:nvSpPr>
        <p:spPr>
          <a:xfrm>
            <a:off x="599872" y="4085616"/>
            <a:ext cx="11056188" cy="1437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758952" y="454152"/>
            <a:ext cx="10671048" cy="768096"/>
          </a:xfrm>
        </p:spPr>
        <p:txBody>
          <a:bodyPr/>
          <a:lstStyle/>
          <a:p>
            <a:r>
              <a:rPr lang="en-US"/>
              <a:t>Moldy TIMELINE</a:t>
            </a:r>
          </a:p>
        </p:txBody>
      </p:sp>
      <p:sp>
        <p:nvSpPr>
          <p:cNvPr id="175" name="Slide Number Placeholder 174">
            <a:extLst>
              <a:ext uri="{FF2B5EF4-FFF2-40B4-BE49-F238E27FC236}">
                <a16:creationId xmlns:a16="http://schemas.microsoft.com/office/drawing/2014/main" id="{1DECFA06-D307-B47D-DA95-31161374AD30}"/>
              </a:ext>
            </a:extLst>
          </p:cNvPr>
          <p:cNvSpPr>
            <a:spLocks noGrp="1"/>
          </p:cNvSpPr>
          <p:nvPr>
            <p:ph type="sldNum" sz="quarter" idx="12"/>
          </p:nvPr>
        </p:nvSpPr>
        <p:spPr/>
        <p:txBody>
          <a:bodyPr/>
          <a:lstStyle/>
          <a:p>
            <a:fld id="{48F63A3B-78C7-47BE-AE5E-E10140E04643}" type="slidenum">
              <a:rPr lang="en-US" smtClean="0"/>
              <a:pPr/>
              <a:t>3</a:t>
            </a:fld>
            <a:endParaRPr lang="en-US"/>
          </a:p>
        </p:txBody>
      </p:sp>
      <p:sp>
        <p:nvSpPr>
          <p:cNvPr id="56" name="Text Placeholder 55">
            <a:extLst>
              <a:ext uri="{FF2B5EF4-FFF2-40B4-BE49-F238E27FC236}">
                <a16:creationId xmlns:a16="http://schemas.microsoft.com/office/drawing/2014/main" id="{42027341-30B3-44DB-373E-60B96EBF2043}"/>
              </a:ext>
            </a:extLst>
          </p:cNvPr>
          <p:cNvSpPr>
            <a:spLocks noGrp="1"/>
          </p:cNvSpPr>
          <p:nvPr>
            <p:ph type="body" idx="1"/>
          </p:nvPr>
        </p:nvSpPr>
        <p:spPr>
          <a:xfrm>
            <a:off x="1122161" y="1612054"/>
            <a:ext cx="2467525" cy="557784"/>
          </a:xfrm>
        </p:spPr>
        <p:txBody>
          <a:bodyPr/>
          <a:lstStyle/>
          <a:p>
            <a:r>
              <a:rPr lang="en-US">
                <a:latin typeface="Arial"/>
                <a:cs typeface="Arial"/>
              </a:rPr>
              <a:t>Forever ago - 2020</a:t>
            </a:r>
            <a:endParaRPr lang="en-US"/>
          </a:p>
        </p:txBody>
      </p:sp>
      <p:sp>
        <p:nvSpPr>
          <p:cNvPr id="57" name="Text Placeholder 56">
            <a:extLst>
              <a:ext uri="{FF2B5EF4-FFF2-40B4-BE49-F238E27FC236}">
                <a16:creationId xmlns:a16="http://schemas.microsoft.com/office/drawing/2014/main" id="{49B99446-8DB8-EAE8-ADEB-8E02F160B106}"/>
              </a:ext>
            </a:extLst>
          </p:cNvPr>
          <p:cNvSpPr>
            <a:spLocks noGrp="1"/>
          </p:cNvSpPr>
          <p:nvPr>
            <p:ph type="body" sz="quarter" idx="3"/>
          </p:nvPr>
        </p:nvSpPr>
        <p:spPr>
          <a:xfrm>
            <a:off x="3792495" y="1612054"/>
            <a:ext cx="2219408" cy="557784"/>
          </a:xfrm>
        </p:spPr>
        <p:txBody>
          <a:bodyPr/>
          <a:lstStyle/>
          <a:p>
            <a:r>
              <a:rPr lang="en-US">
                <a:latin typeface="Arial"/>
                <a:cs typeface="Arial"/>
              </a:rPr>
              <a:t>2020-2021</a:t>
            </a:r>
            <a:endParaRPr lang="en-US"/>
          </a:p>
        </p:txBody>
      </p:sp>
      <p:sp>
        <p:nvSpPr>
          <p:cNvPr id="58" name="Text Placeholder 57">
            <a:extLst>
              <a:ext uri="{FF2B5EF4-FFF2-40B4-BE49-F238E27FC236}">
                <a16:creationId xmlns:a16="http://schemas.microsoft.com/office/drawing/2014/main" id="{4F1381C5-2C37-6542-2CC4-2EBF6B0C41D4}"/>
              </a:ext>
            </a:extLst>
          </p:cNvPr>
          <p:cNvSpPr>
            <a:spLocks noGrp="1"/>
          </p:cNvSpPr>
          <p:nvPr>
            <p:ph type="body" sz="quarter" idx="13"/>
          </p:nvPr>
        </p:nvSpPr>
        <p:spPr>
          <a:xfrm>
            <a:off x="6234084" y="1612054"/>
            <a:ext cx="2757400" cy="557784"/>
          </a:xfrm>
        </p:spPr>
        <p:txBody>
          <a:bodyPr/>
          <a:lstStyle/>
          <a:p>
            <a:pPr lvl="0"/>
            <a:r>
              <a:rPr lang="en-US">
                <a:latin typeface="Arial"/>
                <a:cs typeface="Arial"/>
              </a:rPr>
              <a:t>2022</a:t>
            </a:r>
            <a:endParaRPr lang="en-US"/>
          </a:p>
        </p:txBody>
      </p:sp>
      <p:sp>
        <p:nvSpPr>
          <p:cNvPr id="59" name="Text Placeholder 58">
            <a:extLst>
              <a:ext uri="{FF2B5EF4-FFF2-40B4-BE49-F238E27FC236}">
                <a16:creationId xmlns:a16="http://schemas.microsoft.com/office/drawing/2014/main" id="{9348E88D-CFB1-4BF1-41EC-723BBD602AF2}"/>
              </a:ext>
            </a:extLst>
          </p:cNvPr>
          <p:cNvSpPr>
            <a:spLocks noGrp="1"/>
          </p:cNvSpPr>
          <p:nvPr>
            <p:ph type="body" sz="quarter" idx="15"/>
          </p:nvPr>
        </p:nvSpPr>
        <p:spPr>
          <a:xfrm>
            <a:off x="9229738" y="1612054"/>
            <a:ext cx="1993392" cy="557784"/>
          </a:xfrm>
        </p:spPr>
        <p:txBody>
          <a:bodyPr/>
          <a:lstStyle/>
          <a:p>
            <a:pPr lvl="0"/>
            <a:r>
              <a:rPr lang="en-US">
                <a:latin typeface="Arial"/>
                <a:cs typeface="Arial"/>
              </a:rPr>
              <a:t>2023</a:t>
            </a:r>
            <a:endParaRPr lang="en-US"/>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a:xfrm>
            <a:off x="1159471" y="2569660"/>
            <a:ext cx="2399792" cy="2319528"/>
          </a:xfrm>
        </p:spPr>
        <p:txBody>
          <a:bodyPr>
            <a:noAutofit/>
          </a:bodyPr>
          <a:lstStyle/>
          <a:p>
            <a:pPr algn="l"/>
            <a:r>
              <a:rPr lang="en-US" sz="1600">
                <a:ea typeface="+mn-lt"/>
                <a:cs typeface="+mn-lt"/>
              </a:rPr>
              <a:t>Sporadic cases of mold found on the library's ground floor</a:t>
            </a:r>
          </a:p>
          <a:p>
            <a:pPr lvl="0" algn="l"/>
            <a:endParaRPr lang="en-US" sz="1600">
              <a:cs typeface="Sabon Next LT"/>
            </a:endParaRPr>
          </a:p>
          <a:p>
            <a:pPr algn="l"/>
            <a:r>
              <a:rPr lang="en-US" sz="1600">
                <a:cs typeface="Sabon Next LT"/>
              </a:rPr>
              <a:t>Evidence of past outbreak cleanup efforts</a:t>
            </a:r>
          </a:p>
          <a:p>
            <a:endParaRPr lang="en-US" sz="1600">
              <a:cs typeface="Sabon Next LT"/>
            </a:endParaRPr>
          </a:p>
        </p:txBody>
      </p:sp>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3875870" y="2569659"/>
            <a:ext cx="2213525" cy="1357342"/>
          </a:xfrm>
        </p:spPr>
        <p:txBody>
          <a:bodyPr vert="horz" lIns="0" tIns="45720" rIns="0" bIns="45720" rtlCol="0" anchor="t" anchorCtr="0">
            <a:noAutofit/>
          </a:bodyPr>
          <a:lstStyle/>
          <a:p>
            <a:pPr algn="l"/>
            <a:r>
              <a:rPr lang="en-US" sz="1600">
                <a:ea typeface="+mn-lt"/>
                <a:cs typeface="+mn-lt"/>
              </a:rPr>
              <a:t>Library shuts down during COVID-19 pandemic.</a:t>
            </a:r>
          </a:p>
          <a:p>
            <a:pPr algn="l"/>
            <a:endParaRPr lang="en-US" sz="1600" b="1">
              <a:ea typeface="+mn-lt"/>
              <a:cs typeface="+mn-lt"/>
            </a:endParaRPr>
          </a:p>
          <a:p>
            <a:pPr algn="l"/>
            <a:r>
              <a:rPr lang="en-US" sz="1600" b="1">
                <a:ea typeface="+mn-lt"/>
                <a:cs typeface="+mn-lt"/>
              </a:rPr>
              <a:t>Library Reopens Fall 2021</a:t>
            </a:r>
            <a:endParaRPr lang="en-US"/>
          </a:p>
          <a:p>
            <a:pPr lvl="0"/>
            <a:endParaRPr lang="en-US">
              <a:cs typeface="Sabon Next LT"/>
            </a:endParaRPr>
          </a:p>
        </p:txBody>
      </p:sp>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a:xfrm>
            <a:off x="6234084" y="2571669"/>
            <a:ext cx="2755677" cy="3333518"/>
          </a:xfrm>
        </p:spPr>
        <p:txBody>
          <a:bodyPr vert="horz" lIns="0" tIns="45720" rIns="0" bIns="45720" rtlCol="0" anchor="t" anchorCtr="0">
            <a:noAutofit/>
          </a:bodyPr>
          <a:lstStyle/>
          <a:p>
            <a:pPr algn="l"/>
            <a:r>
              <a:rPr lang="en-US" sz="1600" dirty="0">
                <a:cs typeface="Sabon Next LT"/>
              </a:rPr>
              <a:t>January-February: Mold observed on ground floor. Official assessment confirms</a:t>
            </a:r>
          </a:p>
          <a:p>
            <a:pPr algn="l"/>
            <a:endParaRPr lang="en-US" sz="1600">
              <a:cs typeface="Sabon Next LT"/>
            </a:endParaRPr>
          </a:p>
          <a:p>
            <a:pPr algn="l"/>
            <a:r>
              <a:rPr lang="en-US" sz="1600" dirty="0">
                <a:cs typeface="Sabon Next LT"/>
              </a:rPr>
              <a:t>Initial vendor visit focused on worst areas</a:t>
            </a:r>
          </a:p>
          <a:p>
            <a:pPr algn="l"/>
            <a:endParaRPr lang="en-US" sz="1600">
              <a:cs typeface="Sabon Next LT"/>
            </a:endParaRPr>
          </a:p>
          <a:p>
            <a:pPr algn="l"/>
            <a:r>
              <a:rPr lang="en-US" sz="1600" dirty="0">
                <a:cs typeface="Sabon Next LT"/>
              </a:rPr>
              <a:t>June: Floor closed awaiting work; humidity sensors and dehumidifiers installed</a:t>
            </a:r>
          </a:p>
          <a:p>
            <a:pPr algn="l"/>
            <a:endParaRPr lang="en-US" sz="1600">
              <a:cs typeface="Sabon Next LT"/>
            </a:endParaRPr>
          </a:p>
          <a:p>
            <a:pPr algn="l"/>
            <a:r>
              <a:rPr lang="en-US" sz="1600" dirty="0">
                <a:cs typeface="Sabon Next LT"/>
              </a:rPr>
              <a:t>Summer / Fall: Revised scope of work to make more inclusive of full floor </a:t>
            </a:r>
          </a:p>
          <a:p>
            <a:pPr algn="l"/>
            <a:endParaRPr lang="en-US" sz="1600">
              <a:cs typeface="Sabon Next LT"/>
            </a:endParaRPr>
          </a:p>
          <a:p>
            <a:pPr algn="l"/>
            <a:r>
              <a:rPr lang="en-US" sz="1600" dirty="0">
                <a:cs typeface="Sabon Next LT"/>
              </a:rPr>
              <a:t>November: 2nd vendor visits</a:t>
            </a:r>
          </a:p>
          <a:p>
            <a:pPr algn="l"/>
            <a:endParaRPr lang="en-US">
              <a:cs typeface="Sabon Next LT"/>
            </a:endParaRP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9190992" y="2634236"/>
            <a:ext cx="2484458" cy="3403260"/>
          </a:xfrm>
        </p:spPr>
        <p:txBody>
          <a:bodyPr>
            <a:normAutofit/>
          </a:bodyPr>
          <a:lstStyle/>
          <a:p>
            <a:pPr algn="l"/>
            <a:r>
              <a:rPr lang="en-US" sz="1600"/>
              <a:t>January-May: Waiting for $$ approval from Albany </a:t>
            </a:r>
            <a:endParaRPr lang="en-US" sz="1600">
              <a:cs typeface="Sabon Next LT"/>
            </a:endParaRPr>
          </a:p>
          <a:p>
            <a:pPr algn="l"/>
            <a:endParaRPr lang="en-US" sz="1600">
              <a:cs typeface="Sabon Next LT"/>
            </a:endParaRPr>
          </a:p>
          <a:p>
            <a:pPr algn="l"/>
            <a:r>
              <a:rPr lang="en-US" sz="1600">
                <a:cs typeface="Sabon Next LT"/>
              </a:rPr>
              <a:t>June: Polygon begins remediation work</a:t>
            </a:r>
          </a:p>
          <a:p>
            <a:pPr algn="l"/>
            <a:endParaRPr lang="en-US" sz="1600">
              <a:cs typeface="Sabon Next LT"/>
            </a:endParaRPr>
          </a:p>
          <a:p>
            <a:pPr algn="l"/>
            <a:r>
              <a:rPr lang="en-US" sz="1600">
                <a:cs typeface="Sabon Next LT"/>
              </a:rPr>
              <a:t>July: Additional problems with ground floor investigated (groundwater seepage contributing to moisture on the floor).</a:t>
            </a:r>
          </a:p>
          <a:p>
            <a:pPr algn="l"/>
            <a:endParaRPr lang="en-US">
              <a:cs typeface="Sabon Next LT"/>
            </a:endParaRPr>
          </a:p>
          <a:p>
            <a:pPr algn="l"/>
            <a:endParaRPr lang="en-US">
              <a:cs typeface="Sabon Next LT"/>
            </a:endParaRPr>
          </a:p>
          <a:p>
            <a:pPr algn="l"/>
            <a:endParaRPr lang="en-US">
              <a:cs typeface="Sabon Next LT"/>
            </a:endParaRPr>
          </a:p>
        </p:txBody>
      </p:sp>
    </p:spTree>
    <p:extLst>
      <p:ext uri="{BB962C8B-B14F-4D97-AF65-F5344CB8AC3E}">
        <p14:creationId xmlns:p14="http://schemas.microsoft.com/office/powerpoint/2010/main" val="250288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589016" y="200400"/>
            <a:ext cx="8250975" cy="768096"/>
          </a:xfrm>
        </p:spPr>
        <p:txBody>
          <a:bodyPr/>
          <a:lstStyle/>
          <a:p>
            <a:r>
              <a:rPr lang="en-US" sz="4000"/>
              <a:t>So Where are we now? </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874177" y="965398"/>
            <a:ext cx="8082741" cy="5639669"/>
          </a:xfrm>
        </p:spPr>
        <p:txBody>
          <a:bodyPr vert="horz" lIns="91440" tIns="45720" rIns="91440" bIns="45720" rtlCol="0" anchor="t">
            <a:noAutofit/>
          </a:bodyPr>
          <a:lstStyle/>
          <a:p>
            <a:pPr marL="285750" indent="-285750">
              <a:buChar char="•"/>
            </a:pPr>
            <a:r>
              <a:rPr lang="en-US" sz="1900">
                <a:cs typeface="Sabon Next LT"/>
              </a:rPr>
              <a:t>Ground floor is still closed, books are labelled "unavailable" in catalog</a:t>
            </a:r>
          </a:p>
          <a:p>
            <a:pPr marL="285750" indent="-285750">
              <a:buChar char="•"/>
            </a:pPr>
            <a:r>
              <a:rPr lang="en-US" sz="1900">
                <a:cs typeface="Sabon Next LT"/>
              </a:rPr>
              <a:t>Polygon is currently cleaning the books offsite</a:t>
            </a:r>
          </a:p>
          <a:p>
            <a:pPr marL="285750" indent="-285750">
              <a:buChar char="•"/>
            </a:pPr>
            <a:r>
              <a:rPr lang="en-US" sz="1900">
                <a:cs typeface="Sabon Next LT"/>
              </a:rPr>
              <a:t>Groundwater seepage is being investigated, and there is ongoing work to improve drainage around the building.</a:t>
            </a:r>
          </a:p>
          <a:p>
            <a:pPr marL="285750" indent="-285750">
              <a:buChar char="•"/>
            </a:pPr>
            <a:r>
              <a:rPr lang="en-US" sz="1900">
                <a:cs typeface="Sabon Next LT"/>
              </a:rPr>
              <a:t>We do not yet have a reopening date for the ground floor</a:t>
            </a:r>
          </a:p>
          <a:p>
            <a:pPr marL="285750" indent="-285750">
              <a:buChar char="•"/>
            </a:pPr>
            <a:r>
              <a:rPr lang="en-US" sz="1900">
                <a:cs typeface="Sabon Next LT"/>
              </a:rPr>
              <a:t>All new books purchased within the M-Z classification are currently shelved on the Main floor of the library, safe from the mold zone.</a:t>
            </a:r>
          </a:p>
          <a:p>
            <a:pPr marL="285750" indent="-285750">
              <a:buChar char="•"/>
            </a:pPr>
            <a:endParaRPr lang="en-US" sz="1900">
              <a:cs typeface="Sabon Next LT"/>
            </a:endParaRPr>
          </a:p>
          <a:p>
            <a:pPr marL="285750" indent="-285750">
              <a:buChar char="•"/>
            </a:pPr>
            <a:endParaRPr lang="en-US">
              <a:cs typeface="Sabon Next LT"/>
            </a:endParaRPr>
          </a:p>
          <a:p>
            <a:pPr marL="285750" indent="-285750">
              <a:buChar char="•"/>
            </a:pPr>
            <a:endParaRPr lang="en-US">
              <a:cs typeface="Sabon Next LT"/>
            </a:endParaRPr>
          </a:p>
          <a:p>
            <a:pPr marL="285750" indent="-285750">
              <a:buChar char="•"/>
            </a:pPr>
            <a:endParaRPr lang="en-US">
              <a:cs typeface="Sabon Next LT"/>
            </a:endParaRPr>
          </a:p>
          <a:p>
            <a:pPr marL="285750" indent="-285750">
              <a:buChar char="•"/>
            </a:pPr>
            <a:endParaRPr lang="en-US">
              <a:cs typeface="Sabon Next LT"/>
            </a:endParaRPr>
          </a:p>
        </p:txBody>
      </p:sp>
      <p:pic>
        <p:nvPicPr>
          <p:cNvPr id="4" name="Picture 3" descr="A cat hiding in a plant&#10;&#10;Description automatically generated">
            <a:extLst>
              <a:ext uri="{FF2B5EF4-FFF2-40B4-BE49-F238E27FC236}">
                <a16:creationId xmlns:a16="http://schemas.microsoft.com/office/drawing/2014/main" id="{007AD206-6B19-370D-FE01-58A212B82268}"/>
              </a:ext>
            </a:extLst>
          </p:cNvPr>
          <p:cNvPicPr>
            <a:picLocks noChangeAspect="1"/>
          </p:cNvPicPr>
          <p:nvPr/>
        </p:nvPicPr>
        <p:blipFill>
          <a:blip r:embed="rId3"/>
          <a:stretch>
            <a:fillRect/>
          </a:stretch>
        </p:blipFill>
        <p:spPr>
          <a:xfrm>
            <a:off x="5740400" y="3503948"/>
            <a:ext cx="4097866" cy="3101306"/>
          </a:xfrm>
          <a:prstGeom prst="rect">
            <a:avLst/>
          </a:prstGeom>
        </p:spPr>
      </p:pic>
    </p:spTree>
    <p:extLst>
      <p:ext uri="{BB962C8B-B14F-4D97-AF65-F5344CB8AC3E}">
        <p14:creationId xmlns:p14="http://schemas.microsoft.com/office/powerpoint/2010/main" val="239267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a:latin typeface="Arial Black"/>
                <a:cs typeface="Arial Black" panose="020B0604020202020204" pitchFamily="34" charset="0"/>
              </a:rPr>
              <a:t>Closing the Ground floor</a:t>
            </a:r>
            <a:endParaRPr lang="en-US" sz="4400" b="1">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p:txBody>
          <a:bodyPr vert="horz" lIns="0" tIns="0" rIns="0" bIns="0" rtlCol="0" anchor="t">
            <a:noAutofit/>
          </a:bodyPr>
          <a:lstStyle/>
          <a:p>
            <a:r>
              <a:rPr lang="en-US">
                <a:latin typeface="Sabon Next LT"/>
                <a:cs typeface="Sabon Next LT"/>
              </a:rPr>
              <a:t>Technical &amp; Communication Aspects</a:t>
            </a:r>
            <a:endParaRPr lang="en-US" sz="240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p:txBody>
          <a:bodyPr/>
          <a:lstStyle/>
          <a:p>
            <a:r>
              <a:rPr lang="en-US"/>
              <a:t>Steps to route to RS/ILL</a:t>
            </a:r>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pPr lvl="0"/>
            <a:r>
              <a:rPr lang="en-US">
                <a:latin typeface="Arial"/>
                <a:cs typeface="Arial"/>
              </a:rPr>
              <a:t>identify</a:t>
            </a:r>
            <a:endParaRPr lang="en-US"/>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3"/>
          <a:srcRect/>
          <a:stretch/>
        </p:blipFill>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r>
              <a:rPr lang="en-US">
                <a:cs typeface="Sabon Next LT"/>
              </a:rPr>
              <a:t>Existing "Missing" items</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p:txBody>
          <a:bodyPr/>
          <a:lstStyle/>
          <a:p>
            <a:r>
              <a:rPr lang="en-US">
                <a:latin typeface="Arial"/>
                <a:cs typeface="Arial"/>
              </a:rPr>
              <a:t>Change</a:t>
            </a:r>
          </a:p>
          <a:p>
            <a:endParaRPr lang="en-US"/>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r>
              <a:rPr lang="en-US">
                <a:cs typeface="Sabon Next LT"/>
              </a:rPr>
              <a:t>All existing missing items to a different temp. location</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a:t>Gather</a:t>
            </a:r>
          </a:p>
          <a:p>
            <a:endParaRPr lang="en-US"/>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5"/>
          <a:srcRect t="431" b="431"/>
          <a:stretch/>
        </p:blip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r>
              <a:rPr lang="en-US">
                <a:cs typeface="Sabon Next LT"/>
              </a:rPr>
              <a:t>All Ground Floor items into reports</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a:latin typeface="Arial"/>
                <a:cs typeface="Arial"/>
              </a:rPr>
              <a:t>Batch</a:t>
            </a:r>
            <a:endParaRPr lang="en-US"/>
          </a:p>
          <a:p>
            <a:endParaRPr lang="en-US"/>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6"/>
          <a:srcRect t="113" b="113"/>
          <a:stretch/>
        </p:blipFill>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r>
              <a:rPr lang="en-US">
                <a:cs typeface="Sabon Next LT"/>
              </a:rPr>
              <a:t>Change all GF items to Missing status/location</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a:lstStyle/>
          <a:p>
            <a:r>
              <a:rPr lang="en-US"/>
              <a:t>Define</a:t>
            </a:r>
          </a:p>
          <a:p>
            <a:endParaRPr lang="en-US"/>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7"/>
          <a:srcRect t="543" b="543"/>
          <a:stretch/>
        </p:blipFill>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r>
              <a:rPr lang="en-US"/>
              <a:t>In Primo config to display all Missing as Unavailable &amp; trigger the RS request form</a:t>
            </a:r>
          </a:p>
        </p:txBody>
      </p:sp>
      <p:sp>
        <p:nvSpPr>
          <p:cNvPr id="2" name="TextBox 1">
            <a:extLst>
              <a:ext uri="{FF2B5EF4-FFF2-40B4-BE49-F238E27FC236}">
                <a16:creationId xmlns:a16="http://schemas.microsoft.com/office/drawing/2014/main" id="{BB828FD3-C386-635A-E929-E38752CD6DE7}"/>
              </a:ext>
            </a:extLst>
          </p:cNvPr>
          <p:cNvSpPr txBox="1"/>
          <p:nvPr/>
        </p:nvSpPr>
        <p:spPr>
          <a:xfrm>
            <a:off x="1640776" y="6035040"/>
            <a:ext cx="80058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Tech details see this </a:t>
            </a:r>
            <a:r>
              <a:rPr lang="en-US">
                <a:cs typeface="Sabon Next LT"/>
                <a:hlinkClick r:id="rId8"/>
              </a:rPr>
              <a:t>presentation – Redirect Searches to RS Requests</a:t>
            </a:r>
            <a:endParaRPr lang="en-US"/>
          </a:p>
        </p:txBody>
      </p:sp>
    </p:spTree>
    <p:extLst>
      <p:ext uri="{BB962C8B-B14F-4D97-AF65-F5344CB8AC3E}">
        <p14:creationId xmlns:p14="http://schemas.microsoft.com/office/powerpoint/2010/main" val="160049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p:txBody>
          <a:bodyPr/>
          <a:lstStyle/>
          <a:p>
            <a:r>
              <a:rPr lang="en-US" altLang="zh-CN">
                <a:latin typeface="Arial Black"/>
                <a:cs typeface="Arial Black" panose="020B0604020202020204" pitchFamily="34" charset="0"/>
              </a:rPr>
              <a:t>communication</a:t>
            </a:r>
            <a:endParaRPr lang="en-US" altLang="zh-CN" sz="4400" b="1">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7</a:t>
            </a:fld>
            <a:endParaRPr lang="en-US"/>
          </a:p>
        </p:txBody>
      </p:sp>
      <p:sp>
        <p:nvSpPr>
          <p:cNvPr id="4" name="Content Placeholder 3">
            <a:extLst>
              <a:ext uri="{FF2B5EF4-FFF2-40B4-BE49-F238E27FC236}">
                <a16:creationId xmlns:a16="http://schemas.microsoft.com/office/drawing/2014/main" id="{6F50597A-85B1-E36E-42B9-3119578C0348}"/>
              </a:ext>
            </a:extLst>
          </p:cNvPr>
          <p:cNvSpPr>
            <a:spLocks noGrp="1"/>
          </p:cNvSpPr>
          <p:nvPr>
            <p:ph sz="half" idx="1"/>
          </p:nvPr>
        </p:nvSpPr>
        <p:spPr>
          <a:xfrm>
            <a:off x="755904" y="2638591"/>
            <a:ext cx="10694569" cy="3021545"/>
          </a:xfrm>
        </p:spPr>
        <p:txBody>
          <a:bodyPr vert="horz" lIns="91440" tIns="45720" rIns="91440" bIns="45720" rtlCol="0" anchor="t">
            <a:normAutofit/>
          </a:bodyPr>
          <a:lstStyle/>
          <a:p>
            <a:pPr marL="347345" indent="-347345"/>
            <a:r>
              <a:rPr lang="en-US" sz="2800">
                <a:cs typeface="Sabon Next LT"/>
              </a:rPr>
              <a:t>Advocacy – Provost and Administration</a:t>
            </a:r>
          </a:p>
          <a:p>
            <a:pPr marL="347345" indent="-347345"/>
            <a:r>
              <a:rPr lang="en-US" sz="2800">
                <a:cs typeface="Sabon Next LT"/>
              </a:rPr>
              <a:t>Collaborate – Facilities and Env. Health Safety</a:t>
            </a:r>
          </a:p>
          <a:p>
            <a:pPr marL="347345" indent="-347345"/>
            <a:r>
              <a:rPr lang="en-US" sz="2800">
                <a:cs typeface="Sabon Next LT"/>
              </a:rPr>
              <a:t>Channels – FOL, Lib Advisory Bd, Comm. &amp; Marketing, campus Daily Digest whole campus email</a:t>
            </a:r>
            <a:r>
              <a:rPr lang="en-US" sz="3600">
                <a:cs typeface="Sabon Next LT"/>
              </a:rPr>
              <a:t> </a:t>
            </a:r>
            <a:endParaRPr lang="en-US"/>
          </a:p>
        </p:txBody>
      </p:sp>
    </p:spTree>
    <p:extLst>
      <p:ext uri="{BB962C8B-B14F-4D97-AF65-F5344CB8AC3E}">
        <p14:creationId xmlns:p14="http://schemas.microsoft.com/office/powerpoint/2010/main" val="288647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p:txBody>
          <a:bodyPr/>
          <a:lstStyle/>
          <a:p>
            <a:r>
              <a:rPr lang="en-US"/>
              <a:t>AREAS OF FOCUS</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8</a:t>
            </a:fld>
            <a:endParaRPr lang="en-US"/>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p:txBody>
          <a:bodyPr/>
          <a:lstStyle/>
          <a:p>
            <a:r>
              <a:rPr lang="en-US">
                <a:latin typeface="Arial"/>
                <a:cs typeface="Arial"/>
              </a:rPr>
              <a:t>Within the library</a:t>
            </a:r>
            <a:endParaRPr lang="en-US"/>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p:txBody>
          <a:bodyPr vert="horz" lIns="45720" tIns="45720" rIns="45720" bIns="45720" rtlCol="0" anchor="t">
            <a:normAutofit/>
          </a:bodyPr>
          <a:lstStyle/>
          <a:p>
            <a:pPr marL="347345" indent="-347345"/>
            <a:r>
              <a:rPr lang="en-US" sz="2000">
                <a:cs typeface="Sabon Next LT"/>
              </a:rPr>
              <a:t>Ad hoc Mold Remediation Committee representing all areas of operation</a:t>
            </a:r>
          </a:p>
          <a:p>
            <a:pPr marL="347345" indent="-347345"/>
            <a:r>
              <a:rPr lang="en-US" sz="2000">
                <a:cs typeface="Sabon Next LT"/>
              </a:rPr>
              <a:t>Clear plan for the summer and fall 2022 instructional support  purchases</a:t>
            </a:r>
          </a:p>
          <a:p>
            <a:pPr marL="347345" indent="-347345"/>
            <a:r>
              <a:rPr lang="en-US" sz="2000">
                <a:cs typeface="Sabon Next LT"/>
              </a:rPr>
              <a:t>Created </a:t>
            </a:r>
            <a:r>
              <a:rPr lang="en-US" sz="2000" err="1">
                <a:cs typeface="Sabon Next LT"/>
              </a:rPr>
              <a:t>LibGuide</a:t>
            </a:r>
            <a:r>
              <a:rPr lang="en-US" sz="2000">
                <a:cs typeface="Sabon Next LT"/>
              </a:rPr>
              <a:t> and </a:t>
            </a:r>
            <a:r>
              <a:rPr lang="en-US" sz="2000" err="1">
                <a:cs typeface="Sabon Next LT"/>
              </a:rPr>
              <a:t>LibAnswers</a:t>
            </a:r>
            <a:r>
              <a:rPr lang="en-US" sz="2000">
                <a:cs typeface="Sabon Next LT"/>
              </a:rPr>
              <a:t> FAQs</a:t>
            </a:r>
          </a:p>
          <a:p>
            <a:pPr marL="347345" indent="-347345"/>
            <a:r>
              <a:rPr lang="en-US" sz="2000">
                <a:cs typeface="Sabon Next LT"/>
              </a:rPr>
              <a:t>Direct contact with academic departments</a:t>
            </a:r>
          </a:p>
          <a:p>
            <a:pPr marL="347345" indent="-347345"/>
            <a:endParaRPr lang="en-US">
              <a:cs typeface="Sabon Next LT"/>
            </a:endParaRPr>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p:txBody>
          <a:bodyPr/>
          <a:lstStyle/>
          <a:p>
            <a:r>
              <a:rPr lang="en-US">
                <a:latin typeface="Arial"/>
                <a:cs typeface="Arial"/>
              </a:rPr>
              <a:t>Campus community</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p:txBody>
          <a:bodyPr vert="horz" lIns="45720" tIns="45720" rIns="45720" bIns="45720" rtlCol="0" anchor="t">
            <a:normAutofit/>
          </a:bodyPr>
          <a:lstStyle/>
          <a:p>
            <a:pPr marL="347345" indent="-347345"/>
            <a:r>
              <a:rPr lang="en-US" sz="2000">
                <a:cs typeface="Sabon Next LT"/>
              </a:rPr>
              <a:t>Librarians contacted their liaison academic departments</a:t>
            </a:r>
          </a:p>
          <a:p>
            <a:pPr marL="347345" indent="-347345"/>
            <a:r>
              <a:rPr lang="en-US" sz="2000"/>
              <a:t>Worked closely with Communication &amp; Marketing to announce the closure ahead of time and throughout the remediation process</a:t>
            </a:r>
            <a:endParaRPr lang="en-US" sz="2000">
              <a:cs typeface="Sabon Next LT"/>
            </a:endParaRPr>
          </a:p>
        </p:txBody>
      </p:sp>
    </p:spTree>
    <p:extLst>
      <p:ext uri="{BB962C8B-B14F-4D97-AF65-F5344CB8AC3E}">
        <p14:creationId xmlns:p14="http://schemas.microsoft.com/office/powerpoint/2010/main" val="317028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869103" y="585275"/>
            <a:ext cx="7270254" cy="768096"/>
          </a:xfrm>
        </p:spPr>
        <p:txBody>
          <a:bodyPr/>
          <a:lstStyle/>
          <a:p>
            <a:r>
              <a:rPr lang="en-US" sz="3200"/>
              <a:t>Reference / Collection Development Impacts</a:t>
            </a:r>
          </a:p>
        </p:txBody>
      </p:sp>
      <p:sp>
        <p:nvSpPr>
          <p:cNvPr id="5" name="Content Placeholder 4">
            <a:extLst>
              <a:ext uri="{FF2B5EF4-FFF2-40B4-BE49-F238E27FC236}">
                <a16:creationId xmlns:a16="http://schemas.microsoft.com/office/drawing/2014/main" id="{B06C5E27-E5EA-A5FB-C8C8-B9AD42DE9723}"/>
              </a:ext>
            </a:extLst>
          </p:cNvPr>
          <p:cNvSpPr>
            <a:spLocks noGrp="1"/>
          </p:cNvSpPr>
          <p:nvPr>
            <p:ph idx="1"/>
          </p:nvPr>
        </p:nvSpPr>
        <p:spPr>
          <a:xfrm>
            <a:off x="3914562" y="1517938"/>
            <a:ext cx="6766560" cy="769698"/>
          </a:xfrm>
        </p:spPr>
        <p:txBody>
          <a:bodyPr vert="horz" lIns="91440" tIns="45720" rIns="91440" bIns="45720" rtlCol="0" anchor="t">
            <a:normAutofit/>
          </a:bodyPr>
          <a:lstStyle/>
          <a:p>
            <a:pPr marL="285750" indent="-285750">
              <a:buChar char="•"/>
            </a:pPr>
            <a:r>
              <a:rPr lang="en-US">
                <a:cs typeface="Sabon Next LT"/>
              </a:rPr>
              <a:t>Chrissy O'Grady and the Research and Education Team created a </a:t>
            </a:r>
            <a:r>
              <a:rPr lang="en-US">
                <a:cs typeface="Sabon Next LT"/>
                <a:hlinkClick r:id="rId3"/>
              </a:rPr>
              <a:t>great LibGuide </a:t>
            </a:r>
            <a:endParaRPr lang="en-US">
              <a:cs typeface="Sabon Next LT"/>
            </a:endParaRPr>
          </a:p>
          <a:p>
            <a:pPr marL="285750" indent="-285750">
              <a:buChar char="•"/>
            </a:pPr>
            <a:endParaRPr lang="en-US">
              <a:cs typeface="Sabon Next LT"/>
            </a:endParaRPr>
          </a:p>
        </p:txBody>
      </p:sp>
      <p:pic>
        <p:nvPicPr>
          <p:cNvPr id="6" name="Picture 5" descr="A screenshot of a computer&#10;&#10;Description automatically generated">
            <a:extLst>
              <a:ext uri="{FF2B5EF4-FFF2-40B4-BE49-F238E27FC236}">
                <a16:creationId xmlns:a16="http://schemas.microsoft.com/office/drawing/2014/main" id="{6877800D-AA4D-0128-948E-DCBD3CB15062}"/>
              </a:ext>
            </a:extLst>
          </p:cNvPr>
          <p:cNvPicPr>
            <a:picLocks noChangeAspect="1"/>
          </p:cNvPicPr>
          <p:nvPr/>
        </p:nvPicPr>
        <p:blipFill>
          <a:blip r:embed="rId4"/>
          <a:stretch>
            <a:fillRect/>
          </a:stretch>
        </p:blipFill>
        <p:spPr>
          <a:xfrm>
            <a:off x="3613688" y="2144479"/>
            <a:ext cx="7663911" cy="4299686"/>
          </a:xfrm>
          <a:prstGeom prst="rect">
            <a:avLst/>
          </a:prstGeom>
        </p:spPr>
      </p:pic>
    </p:spTree>
    <p:extLst>
      <p:ext uri="{BB962C8B-B14F-4D97-AF65-F5344CB8AC3E}">
        <p14:creationId xmlns:p14="http://schemas.microsoft.com/office/powerpoint/2010/main" val="2586342843"/>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2F95B383-2EBA-4D92-A5FB-15AB92E0DD44}"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A7381A-0B8C-4955-BF3C-A86DC89763C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2DF34B-B169-425F-A023-C2FEC976C8E1}">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32FEDE-8755-4284-9B30-D11182D0F3D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vt:lpstr>
      <vt:lpstr>Navigating the Mold Zone:  Advocacy, Remediation, and Communication Through a Mold Crisis at SUNY New Paltz </vt:lpstr>
      <vt:lpstr>AGENDA</vt:lpstr>
      <vt:lpstr>Moldy TIMELINE</vt:lpstr>
      <vt:lpstr>So Where are we now? </vt:lpstr>
      <vt:lpstr>Closing the Ground floor</vt:lpstr>
      <vt:lpstr>Steps to route to RS/ILL</vt:lpstr>
      <vt:lpstr>communication</vt:lpstr>
      <vt:lpstr>AREAS OF FOCUS</vt:lpstr>
      <vt:lpstr>Reference / Collection Development Impacts</vt:lpstr>
      <vt:lpstr>Reference / Collection Development Impacts</vt:lpstr>
      <vt:lpstr>Reference / Collection Development Impacts</vt:lpstr>
      <vt:lpstr>Takeaways / The Long View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
  <cp:revision>98</cp:revision>
  <dcterms:created xsi:type="dcterms:W3CDTF">2023-09-05T17:11:49Z</dcterms:created>
  <dcterms:modified xsi:type="dcterms:W3CDTF">2023-10-03T19:52:40Z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