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7" r:id="rId5"/>
    <p:sldId id="394" r:id="rId6"/>
    <p:sldId id="395" r:id="rId7"/>
    <p:sldId id="396" r:id="rId8"/>
    <p:sldId id="400" r:id="rId9"/>
    <p:sldId id="399" r:id="rId10"/>
    <p:sldId id="401" r:id="rId11"/>
    <p:sldId id="397" r:id="rId12"/>
    <p:sldId id="398" r:id="rId13"/>
    <p:sldId id="402" r:id="rId14"/>
    <p:sldId id="33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C64F0C-24B7-EFA5-DFAD-CDE3619621A0}" name="Pritting, Shannon" initials="PS" userId="S::shannon.pritting@suny.edu::b6acce8b-3193-4a7b-b3b8-1dc43a9f8da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0DD65-0A05-4AFE-8292-B33951E3510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E616-B27B-4E2A-A332-32BC0157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12B9-C918-4D8E-BF8A-41BA714F8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C63A2-EB89-45C5-A523-7117975FC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929A4-D0C2-4D4C-A4BC-508638A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7B097-AC41-49AC-80C3-5949BF28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F07E-A155-4233-96A7-D938CF10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ABE7-F183-4A65-B787-8F18AAC8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105-622E-4D85-B46F-43420C8B1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BA9D-3BBF-4FDD-B63D-57E8F4E5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EBAAF-CE2E-46FE-8B39-DC607AF0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0E38-0A2A-4A53-94D2-BC67A7DE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A6714-0796-4F3B-8F38-2013A9508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0AE59-9501-4B39-82AC-1F03776D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D607-42A9-4D84-8428-C7F5E3C7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31BFE-8AD0-4362-85C4-AE53289B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29B02-B3A7-4388-833E-A90F515F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4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21B6A8-0CC0-ED4B-9561-0E7132458E06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CB1463-3401-6E49-B2AE-7F94951D0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416" y="337163"/>
            <a:ext cx="1185578" cy="118557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D63C6F-7C73-864A-8473-63707ADADFCB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37328-6064-F34B-99FA-0DF85E63AAB4}"/>
              </a:ext>
            </a:extLst>
          </p:cNvPr>
          <p:cNvSpPr txBox="1"/>
          <p:nvPr userDrawn="1"/>
        </p:nvSpPr>
        <p:spPr>
          <a:xfrm>
            <a:off x="7448158" y="6256765"/>
            <a:ext cx="46039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rgbClr val="002060"/>
                </a:solidFill>
                <a:latin typeface="Helvetica" pitchFamily="2" charset="0"/>
              </a:rPr>
              <a:t>SUNY</a:t>
            </a:r>
            <a:r>
              <a:rPr lang="en-US" sz="1600" b="0" i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en-US" sz="1600" b="0" i="0">
                <a:solidFill>
                  <a:srgbClr val="002060"/>
                </a:solidFill>
                <a:latin typeface="Helvetica Light" panose="020B0403020202020204" pitchFamily="34" charset="0"/>
              </a:rPr>
              <a:t>THE STATE UNIVERSITY OF NEW YORK</a:t>
            </a:r>
          </a:p>
        </p:txBody>
      </p:sp>
    </p:spTree>
    <p:extLst>
      <p:ext uri="{BB962C8B-B14F-4D97-AF65-F5344CB8AC3E}">
        <p14:creationId xmlns:p14="http://schemas.microsoft.com/office/powerpoint/2010/main" val="412406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F1C6-8C59-4014-A70E-E70846CF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5304-C769-41DE-9A8F-909CDB42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5D02C-D6AF-417E-8F4C-25820977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0D72C-04A3-41D2-A37D-6B9BF913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D0EB-A0EA-4C45-9FD5-D63EBAC0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53BD-40A9-41CA-B6B8-B01C000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9F388-31F8-49EA-9C36-2C084AC56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8139-D068-4D4B-B8E7-2099A810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102-5CAD-4F35-98B7-E37C6A2D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73333-78AF-491D-A147-0061D286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33EE-AEF6-4AD7-881D-DEBBADCF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2C02-D8CB-4913-AFCC-0BF015243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D8F8F-0AEB-45B3-928C-7F283F72A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11922-B6C7-438D-BBFF-6DBF59E7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343E2-1671-4D18-B3AE-D9060B60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E9C52-8774-4600-8000-66DB2EB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595C-CD1F-49E4-8669-D467AC1A0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35C96-6E4E-4C79-9B4C-0151655F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FA3F-8E5B-4BDA-B395-ACA7E4912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EC0C0-F4B0-48AF-BC8A-64C030636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FD82A-4535-4F39-8B7C-B31B04B8F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22D0-3570-4AE4-A04F-8A77E011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07062-DCA9-43AC-BCF7-2DC07138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1C39D-BA72-40A6-A6DA-BD6DA4EC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FA67-2388-4736-A32B-538F2ADC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6167D-B9B5-4AED-8818-AB722996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27B78-8C4F-4251-9AED-A3C3EC2D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5A30E-DCCD-4EC0-9137-F3DCFEFC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990C6-00C4-473C-9945-C3094C72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111C7-DA55-447C-9BE9-38AF353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5B06-6644-4F41-BEEB-0924D06F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AC61-D807-4451-81C2-48680C84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D5B5-95D2-49CB-8A62-6057E76F3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32ADC-E44F-48C9-8FD6-1C785B54E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26C78-23AE-45C8-84BE-47D86BA1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5BE11-655F-4C07-84E9-6C4E2012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7314C-05FB-4706-A0C0-E0F7EE10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6ABD-43BB-46DC-9A25-1B802F18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EC7FB-0880-4E62-8E29-A2A2390E5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527A5-0987-41F8-8CD6-77192352E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BEAC1-915D-452A-AD61-62049C05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B414D-A84C-4E92-8BE2-0EAA29E9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1FE04-4310-41D8-8297-B756F667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538A0-13CB-4A87-A6C2-B933D460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5E026-82BB-420E-8557-B28B08AAB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E453-13E4-4836-9538-93C568A9F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B991-76C1-41D1-9193-C74B6C8FA8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67419-89E7-418A-BD67-DC8C8CEA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F225-F49F-41CA-9811-B8C55F56F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6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nyolis.libanswers.com/faq/387409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unyolis.libcal.com/calendar/training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nowledge.exlibrisgroup.com/Alma/Product_Documentation/010Alma_Online_Help_(English)/080Analytics/Alma_Analytics_Subject_Areas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UNY brand color palette&#10;">
            <a:extLst>
              <a:ext uri="{FF2B5EF4-FFF2-40B4-BE49-F238E27FC236}">
                <a16:creationId xmlns:a16="http://schemas.microsoft.com/office/drawing/2014/main" id="{DA505A40-C5D5-A047-AB3A-EADB79BA4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1763" y="-5194419"/>
            <a:ext cx="8648700" cy="4724400"/>
          </a:xfrm>
          <a:prstGeom prst="rect">
            <a:avLst/>
          </a:prstGeom>
        </p:spPr>
      </p:pic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568" y="1242468"/>
            <a:ext cx="2465646" cy="24656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FED0B1-9072-2141-8E83-CC5FD0CE2F5B}"/>
              </a:ext>
            </a:extLst>
          </p:cNvPr>
          <p:cNvSpPr txBox="1"/>
          <p:nvPr/>
        </p:nvSpPr>
        <p:spPr>
          <a:xfrm>
            <a:off x="259977" y="4168390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Fulfillment Analytics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734AB-3F9E-4647-89BF-C8A7523B9365}"/>
              </a:ext>
            </a:extLst>
          </p:cNvPr>
          <p:cNvSpPr txBox="1"/>
          <p:nvPr/>
        </p:nvSpPr>
        <p:spPr>
          <a:xfrm>
            <a:off x="129988" y="4897381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Helvetica" pitchFamily="2" charset="0"/>
              </a:rPr>
              <a:t>October 15, 2024</a:t>
            </a:r>
          </a:p>
        </p:txBody>
      </p:sp>
    </p:spTree>
    <p:extLst>
      <p:ext uri="{BB962C8B-B14F-4D97-AF65-F5344CB8AC3E}">
        <p14:creationId xmlns:p14="http://schemas.microsoft.com/office/powerpoint/2010/main" val="136693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Anonymization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828059" cy="541686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can retain a lot of personally identifying information about fulfillment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This personally identifying information can be deleted from both Alma and Analytics by the Anonymization Job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Job can anonymize loans, requests, and fines &amp; fees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Job can be run daily, weekly, or monthly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Libraries can configure the amount of time personally identifying information is retained before it is anonymized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Anonymization FAQ: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https://sunyolis.libanswers.com/faq/387409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lvl="1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5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48" y="1784348"/>
            <a:ext cx="3289303" cy="328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3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Analytics Training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1113809" cy="40626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Today’s session is part of a series of sessions on Analytics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Sessions have already been held on Analytics basics, Resource Sharing, Physical Collections, and Acquisitions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Recordings of these sessions have been posted to Basecamp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Future Analytics training sessions on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eResources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and Sharing Reports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Registration information: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https://sunyolis.libcal.com/calendar/training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Future sessions will be recorded, and recoding links will be posted to Basecamp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9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Fulfillment Analytics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2" y="1956152"/>
            <a:ext cx="7151408" cy="473975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Fulfillment Analytics divided into four subject areas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Fulfillment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Requests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Course Reserves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Fines and Fees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Some fulfillment related data also included in Physical Items, Borrowing Requests, and Lending Requests subject areas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See Marcy’s 10/1 session on Physical Collections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See my 9/25 session on Resource Sharing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0B0156-D1E3-4F6C-012E-FB6040EA8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1665" y="1617161"/>
            <a:ext cx="3406435" cy="42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9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Fulfillment Subject Area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970934" cy="541686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Contains information about physical items that have a circulation history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Items with no circulation history will not appear in Fulfillment reports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Can be used to get circulation counts, loan lengths, and renewal counts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Circulation data more detailed than what’s provided in Physical Items subject area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Divides loan counts into “In House” vs. “Not In House”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Loans (In House) – item was scanned in without being checked out to a user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Loans (Not In House) – item was checked out to a user</a:t>
            </a:r>
          </a:p>
          <a:p>
            <a:pPr lvl="1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lvl="2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60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Requests Subject Area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828059" cy="57554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Contains information about various types of requests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Patron Physical Item Requests (holds &amp; borrowing resource sharing)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Ship Physically &amp; Ship Digitally (lending resource sharing)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Patron Digitization Requests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Booking Requests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Transit for Reshelving, Move Temporarily &amp; Restore Item requests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Work Order requests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Can be used to obtain request counts, request processing times, hold shelf times, fill rates, and lists of outstanding requests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Additional information about resource sharing requests available in Borrowing Requests or Lending Request subject areas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30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Course Reserves Subject Area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828059" cy="440120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Contains information on Courses, Reading Lists, and Citations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Can be used to obtain start lists of courses, reading lists, and citations based on status or date (creation date, modification date, start date, end date, term, year, etc.)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Cannot be used to obtain circulation counts for items on reserve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Can create either a Fulfillment or Physical Items report for items in your reserves location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02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Fines and Fees Subject Area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828059" cy="40626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Contains information on fine and fees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Overdue Fine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Lost Item Replacement Fee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Custom 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Can be used to obtain information about outstanding and paid fines and fees, including fee status, fee date, payment date, and staff who accepted payment</a:t>
            </a:r>
          </a:p>
          <a:p>
            <a:pPr lvl="1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Resource Sharing Analytics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828059" cy="50783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Will be saving reports created during today’s session to the following shared Analytics folder: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/shared/Community/Reports/Consortia/SUNY/Alma Fulfillment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Plan to add additional fulfillment reports to shared folder soon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Feel free to submit requests to info@sunyolis.libanswers.org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Shared reports can be copied to your institution’s Analytics folder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Will only return your institution’s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Please do not make any changes to reports in shared Analytics folders!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308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Resource Sharing Analytics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828059" cy="40626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Analytics does not provide data in real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 snapshot of all of your data is taken every night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Data you’re seeing in Analytics is from previous 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Ex Libris documentation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https://knowledge.exlibrisgroup.com/Alma/Product_Documentation/010Alma_Online_Help_(English)/080Analytics/Alma_Analytics_Subject_Areas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lvl="1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46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5541735DBF5479A85A0E07C52A45A" ma:contentTypeVersion="18" ma:contentTypeDescription="Create a new document." ma:contentTypeScope="" ma:versionID="095288fb4f1ac07945b3b27c6c5e6d59">
  <xsd:schema xmlns:xsd="http://www.w3.org/2001/XMLSchema" xmlns:xs="http://www.w3.org/2001/XMLSchema" xmlns:p="http://schemas.microsoft.com/office/2006/metadata/properties" xmlns:ns2="61ce4d65-48b5-4510-a74e-67217dcdfadf" xmlns:ns3="4404f601-80f3-4988-a5f5-d6c3dd7e14a6" targetNamespace="http://schemas.microsoft.com/office/2006/metadata/properties" ma:root="true" ma:fieldsID="b0382a4188611c69a0b2c683e3712251" ns2:_="" ns3:_="">
    <xsd:import namespace="61ce4d65-48b5-4510-a74e-67217dcdfadf"/>
    <xsd:import namespace="4404f601-80f3-4988-a5f5-d6c3dd7e1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Photo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e4d65-48b5-4510-a74e-67217dcdf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84558b3-4b7e-402e-a6c9-1417db9941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hotoDescription" ma:index="25" nillable="true" ma:displayName="Photo Description" ma:format="Dropdown" ma:internalName="Photo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4f601-80f3-4988-a5f5-d6c3dd7e1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ed50f71-c65a-4389-ab68-4a0b6135467d}" ma:internalName="TaxCatchAll" ma:showField="CatchAllData" ma:web="4404f601-80f3-4988-a5f5-d6c3dd7e14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ce4d65-48b5-4510-a74e-67217dcdfadf">
      <Terms xmlns="http://schemas.microsoft.com/office/infopath/2007/PartnerControls"/>
    </lcf76f155ced4ddcb4097134ff3c332f>
    <TaxCatchAll xmlns="4404f601-80f3-4988-a5f5-d6c3dd7e14a6" xsi:nil="true"/>
    <PhotoDescription xmlns="61ce4d65-48b5-4510-a74e-67217dcdfadf" xsi:nil="true"/>
  </documentManagement>
</p:properties>
</file>

<file path=customXml/itemProps1.xml><?xml version="1.0" encoding="utf-8"?>
<ds:datastoreItem xmlns:ds="http://schemas.openxmlformats.org/officeDocument/2006/customXml" ds:itemID="{21C74552-0B62-4001-A199-727C0E8ACF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847CEC-5C28-4BC9-94E7-A96E1DECF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e4d65-48b5-4510-a74e-67217dcdfadf"/>
    <ds:schemaRef ds:uri="4404f601-80f3-4988-a5f5-d6c3dd7e1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F6D493-C464-4A5A-B300-9DC8189BFAB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1ce4d65-48b5-4510-a74e-67217dcdfadf"/>
    <ds:schemaRef ds:uri="4404f601-80f3-4988-a5f5-d6c3dd7e14a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5387</TotalTime>
  <Words>673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Jackson</dc:creator>
  <cp:lastModifiedBy>Tim Jackson</cp:lastModifiedBy>
  <cp:revision>573</cp:revision>
  <dcterms:created xsi:type="dcterms:W3CDTF">2022-02-22T23:15:54Z</dcterms:created>
  <dcterms:modified xsi:type="dcterms:W3CDTF">2024-10-15T14:39:43Z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0x0101001025541735DBF5479A85A0E07C52A45A</vt:lpwstr>
  </property>
</Properties>
</file>