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53" r:id="rId5"/>
    <p:sldMasterId id="2147483665" r:id="rId6"/>
  </p:sldMasterIdLst>
  <p:notesMasterIdLst>
    <p:notesMasterId r:id="rId26"/>
  </p:notesMasterIdLst>
  <p:handoutMasterIdLst>
    <p:handoutMasterId r:id="rId27"/>
  </p:handoutMasterIdLst>
  <p:sldIdLst>
    <p:sldId id="265" r:id="rId7"/>
    <p:sldId id="256" r:id="rId8"/>
    <p:sldId id="267" r:id="rId9"/>
    <p:sldId id="268" r:id="rId10"/>
    <p:sldId id="269" r:id="rId11"/>
    <p:sldId id="270" r:id="rId12"/>
    <p:sldId id="271" r:id="rId13"/>
    <p:sldId id="272" r:id="rId14"/>
    <p:sldId id="273" r:id="rId15"/>
    <p:sldId id="283" r:id="rId16"/>
    <p:sldId id="310" r:id="rId17"/>
    <p:sldId id="324" r:id="rId18"/>
    <p:sldId id="323" r:id="rId19"/>
    <p:sldId id="332" r:id="rId20"/>
    <p:sldId id="335" r:id="rId21"/>
    <p:sldId id="336" r:id="rId22"/>
    <p:sldId id="334" r:id="rId23"/>
    <p:sldId id="329" r:id="rId24"/>
    <p:sldId id="285"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0E7B27-7A8C-5F74-C5D6-F93729D5376F}" name="Bowman, Melanie" initials="BM" userId="S::bowmela@ad.unc.edu::87bfe13d-2e00-4c46-ad52-feedf93aef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545"/>
    <a:srgbClr val="000000"/>
    <a:srgbClr val="FFFFFF"/>
    <a:srgbClr val="84BF43"/>
    <a:srgbClr val="8174B8"/>
    <a:srgbClr val="90D5F5"/>
    <a:srgbClr val="9D3A22"/>
    <a:srgbClr val="427B39"/>
    <a:srgbClr val="F79873"/>
    <a:srgbClr val="CAD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1"/>
    <p:restoredTop sz="54599" autoAdjust="0"/>
  </p:normalViewPr>
  <p:slideViewPr>
    <p:cSldViewPr snapToGrid="0" snapToObjects="1">
      <p:cViewPr varScale="1">
        <p:scale>
          <a:sx n="31" d="100"/>
          <a:sy n="31" d="100"/>
        </p:scale>
        <p:origin x="2316"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874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xfrm>
            <a:off x="1143000" y="685800"/>
            <a:ext cx="4572000" cy="34290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2DBF3-B181-49CD-BA37-0E724E645F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504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sz="1800" strike="sngStrike" dirty="0"/>
          </a:p>
        </p:txBody>
      </p:sp>
    </p:spTree>
    <p:extLst>
      <p:ext uri="{BB962C8B-B14F-4D97-AF65-F5344CB8AC3E}">
        <p14:creationId xmlns:p14="http://schemas.microsoft.com/office/powerpoint/2010/main" val="3169414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914400" y="4343400"/>
            <a:ext cx="5029200" cy="4114800"/>
          </a:xfrm>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525188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914400" y="4343400"/>
            <a:ext cx="5029200" cy="4114800"/>
          </a:xfrm>
          <a:prstGeom prst="rect">
            <a:avLst/>
          </a:prstGeom>
        </p:spPr>
        <p:txBody>
          <a:bodyPr/>
          <a:lstStyle/>
          <a:p>
            <a:pPr marL="0" marR="0" lvl="0" indent="0" algn="just" defTabSz="457200" eaLnBrk="1" fontAlgn="auto" latinLnBrk="0" hangingPunct="1">
              <a:lnSpc>
                <a:spcPct val="117999"/>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just" defTabSz="457200" eaLnBrk="1" fontAlgn="auto" latinLnBrk="0" hangingPunct="1">
              <a:lnSpc>
                <a:spcPct val="117999"/>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591959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Tree>
    <p:extLst>
      <p:ext uri="{BB962C8B-B14F-4D97-AF65-F5344CB8AC3E}">
        <p14:creationId xmlns:p14="http://schemas.microsoft.com/office/powerpoint/2010/main" val="2415222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Hi welcome, LB, PM at MAHEC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2DBF3-B181-49CD-BA37-0E724E645F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32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Communication is important between regional AHECs, scoping the roles on the project to make sure each AHEC can participate based on availability and capacity (different AHECs have multiple projects) </a:t>
            </a:r>
          </a:p>
          <a:p>
            <a:r>
              <a:rPr lang="en-US" dirty="0"/>
              <a:t>Communication with the program office very important, particularly on learner capacity for statewide projects (much larger volumes) really appreciate Ashley Langley and </a:t>
            </a:r>
            <a:r>
              <a:rPr lang="en-US" dirty="0" err="1"/>
              <a:t>Lisi’s</a:t>
            </a:r>
            <a:r>
              <a:rPr lang="en-US" dirty="0"/>
              <a:t> support </a:t>
            </a:r>
          </a:p>
          <a:p>
            <a:r>
              <a:rPr lang="en-US" dirty="0"/>
              <a:t>Communication between Lead AHEC and Customer, a strength is relationship built with HOP team at DHHS, getting familiar with the project and them getting familiar with our development process, and exploring options to best meet learner needs. </a:t>
            </a:r>
          </a:p>
          <a:p>
            <a:endParaRPr lang="en-US" dirty="0"/>
          </a:p>
          <a:p>
            <a:r>
              <a:rPr lang="en-US"/>
              <a:t>This </a:t>
            </a:r>
            <a:r>
              <a:rPr lang="en-US" dirty="0"/>
              <a:t>m</a:t>
            </a:r>
            <a:r>
              <a:rPr lang="en-US"/>
              <a:t>ay </a:t>
            </a:r>
            <a:r>
              <a:rPr lang="en-US" dirty="0"/>
              <a:t>be </a:t>
            </a:r>
            <a:r>
              <a:rPr lang="en-US"/>
              <a:t>pilot specific, </a:t>
            </a:r>
            <a:r>
              <a:rPr lang="en-US" dirty="0"/>
              <a:t>but it is important to allow for flexibility in timelines, priorities evolve in a pilot setting requiring shifting of trainings – so building in room to anticipate course changes is a good lesson </a:t>
            </a:r>
          </a:p>
          <a:p>
            <a:endParaRPr lang="en-US" dirty="0"/>
          </a:p>
          <a:p>
            <a:r>
              <a:rPr lang="en-US" dirty="0"/>
              <a:t>Consistent review and improvement – supported by communication – feedback how we can improve our development process and intentional time for reflection. Quarterly meetings. One instance of improvement is building content as a template in Absorb create, and a guide to help standardize modules across each AHEC</a:t>
            </a:r>
          </a:p>
          <a:p>
            <a:endParaRPr lang="en-US" dirty="0"/>
          </a:p>
          <a:p>
            <a:r>
              <a:rPr lang="en-US" dirty="0"/>
              <a:t>Review learner feedback – look for content suggestions – see more requests for interaction/case-based work, shorter, some live trainings and new topics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2DBF3-B181-49CD-BA37-0E724E645F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31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914400" y="4343400"/>
            <a:ext cx="5029200" cy="4114800"/>
          </a:xfrm>
          <a:prstGeom prst="rect">
            <a:avLst/>
          </a:prstGeom>
        </p:spPr>
        <p:txBody>
          <a:bodyPr/>
          <a:lstStyle/>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223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914400" y="4343400"/>
            <a:ext cx="5029200" cy="4114800"/>
          </a:xfrm>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3156476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Tree>
    <p:extLst>
      <p:ext uri="{BB962C8B-B14F-4D97-AF65-F5344CB8AC3E}">
        <p14:creationId xmlns:p14="http://schemas.microsoft.com/office/powerpoint/2010/main" val="253053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Tree>
    <p:extLst>
      <p:ext uri="{BB962C8B-B14F-4D97-AF65-F5344CB8AC3E}">
        <p14:creationId xmlns:p14="http://schemas.microsoft.com/office/powerpoint/2010/main" val="371829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59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75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E3852-1FE7-45C0-8ACA-4CA18F271006}"/>
              </a:ext>
            </a:extLst>
          </p:cNvPr>
          <p:cNvSpPr>
            <a:spLocks noGrp="1"/>
          </p:cNvSpPr>
          <p:nvPr>
            <p:ph type="dt" sz="half" idx="10"/>
          </p:nvPr>
        </p:nvSpPr>
        <p:spPr/>
        <p:txBody>
          <a:bodyPr/>
          <a:lstStyle/>
          <a:p>
            <a:fld id="{1C72D579-680B-4C5C-B357-2E0F08617743}" type="datetimeFigureOut">
              <a:rPr lang="en-US" smtClean="0"/>
              <a:t>5/17/2023</a:t>
            </a:fld>
            <a:endParaRPr lang="en-US"/>
          </a:p>
        </p:txBody>
      </p:sp>
      <p:sp>
        <p:nvSpPr>
          <p:cNvPr id="3" name="Footer Placeholder 2">
            <a:extLst>
              <a:ext uri="{FF2B5EF4-FFF2-40B4-BE49-F238E27FC236}">
                <a16:creationId xmlns:a16="http://schemas.microsoft.com/office/drawing/2014/main" id="{128EA1CA-E316-44E5-A0B3-962D8986EF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8EBB75-8A5B-4A13-8DC6-EAD6D2E7ED93}"/>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305142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E950-A012-418E-9244-034871AB96BC}"/>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261CCFE0-A5BC-4517-A9D2-8D45AB4DDF4B}"/>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AACF9C-5AF6-4C39-9DF9-F8C38B30294F}"/>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A89042FB-ADC0-40B1-9BF1-0F78DC48CF34}"/>
              </a:ext>
            </a:extLst>
          </p:cNvPr>
          <p:cNvSpPr>
            <a:spLocks noGrp="1"/>
          </p:cNvSpPr>
          <p:nvPr>
            <p:ph type="dt" sz="half" idx="10"/>
          </p:nvPr>
        </p:nvSpPr>
        <p:spPr/>
        <p:txBody>
          <a:bodyPr/>
          <a:lstStyle/>
          <a:p>
            <a:fld id="{1C72D579-680B-4C5C-B357-2E0F08617743}" type="datetimeFigureOut">
              <a:rPr lang="en-US" smtClean="0"/>
              <a:t>5/17/2023</a:t>
            </a:fld>
            <a:endParaRPr lang="en-US"/>
          </a:p>
        </p:txBody>
      </p:sp>
      <p:sp>
        <p:nvSpPr>
          <p:cNvPr id="6" name="Footer Placeholder 5">
            <a:extLst>
              <a:ext uri="{FF2B5EF4-FFF2-40B4-BE49-F238E27FC236}">
                <a16:creationId xmlns:a16="http://schemas.microsoft.com/office/drawing/2014/main" id="{BBC34994-6818-456F-8F12-F02109F44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7E645-FA71-4362-957D-D17C3F0C6488}"/>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3787187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094E-58C1-49FC-B97F-CD72EB9A7E6C}"/>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B6233FE3-1EBD-49AA-94A9-965B34AA3614}"/>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a:extLst>
              <a:ext uri="{FF2B5EF4-FFF2-40B4-BE49-F238E27FC236}">
                <a16:creationId xmlns:a16="http://schemas.microsoft.com/office/drawing/2014/main" id="{8EEF402F-6A08-4354-8C50-0AE33C540EE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7ECA6D5F-C099-43ED-9D74-89055C43D529}"/>
              </a:ext>
            </a:extLst>
          </p:cNvPr>
          <p:cNvSpPr>
            <a:spLocks noGrp="1"/>
          </p:cNvSpPr>
          <p:nvPr>
            <p:ph type="dt" sz="half" idx="10"/>
          </p:nvPr>
        </p:nvSpPr>
        <p:spPr/>
        <p:txBody>
          <a:bodyPr/>
          <a:lstStyle/>
          <a:p>
            <a:fld id="{1C72D579-680B-4C5C-B357-2E0F08617743}" type="datetimeFigureOut">
              <a:rPr lang="en-US" smtClean="0"/>
              <a:t>5/17/2023</a:t>
            </a:fld>
            <a:endParaRPr lang="en-US"/>
          </a:p>
        </p:txBody>
      </p:sp>
      <p:sp>
        <p:nvSpPr>
          <p:cNvPr id="6" name="Footer Placeholder 5">
            <a:extLst>
              <a:ext uri="{FF2B5EF4-FFF2-40B4-BE49-F238E27FC236}">
                <a16:creationId xmlns:a16="http://schemas.microsoft.com/office/drawing/2014/main" id="{007D3C75-BF3D-4291-875C-2A7F8CB0B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AA99A9-8D07-4B25-A064-64787E9E8434}"/>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2152229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D77A-4CE9-43B6-893A-2622E86719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94EBB2-BB55-4472-A6C9-31F4E7E7B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22562-82F2-4D10-9185-A3FCD39D688A}"/>
              </a:ext>
            </a:extLst>
          </p:cNvPr>
          <p:cNvSpPr>
            <a:spLocks noGrp="1"/>
          </p:cNvSpPr>
          <p:nvPr>
            <p:ph type="dt" sz="half" idx="10"/>
          </p:nvPr>
        </p:nvSpPr>
        <p:spPr/>
        <p:txBody>
          <a:bodyPr/>
          <a:lstStyle/>
          <a:p>
            <a:fld id="{1C72D579-680B-4C5C-B357-2E0F08617743}" type="datetimeFigureOut">
              <a:rPr lang="en-US" smtClean="0"/>
              <a:t>5/17/2023</a:t>
            </a:fld>
            <a:endParaRPr lang="en-US"/>
          </a:p>
        </p:txBody>
      </p:sp>
      <p:sp>
        <p:nvSpPr>
          <p:cNvPr id="5" name="Footer Placeholder 4">
            <a:extLst>
              <a:ext uri="{FF2B5EF4-FFF2-40B4-BE49-F238E27FC236}">
                <a16:creationId xmlns:a16="http://schemas.microsoft.com/office/drawing/2014/main" id="{D816FE74-3BBD-44F6-8734-284ADE012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17E49-05F2-4791-A671-0D160C09FFFB}"/>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2736989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712253-5E2B-487B-B94A-255315CBE9F3}"/>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924888-9EA6-4350-8F80-8E8C582F2584}"/>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65BB7-DE7F-4C95-A5E5-A2BF0999C6C8}"/>
              </a:ext>
            </a:extLst>
          </p:cNvPr>
          <p:cNvSpPr>
            <a:spLocks noGrp="1"/>
          </p:cNvSpPr>
          <p:nvPr>
            <p:ph type="dt" sz="half" idx="10"/>
          </p:nvPr>
        </p:nvSpPr>
        <p:spPr/>
        <p:txBody>
          <a:bodyPr/>
          <a:lstStyle/>
          <a:p>
            <a:fld id="{1C72D579-680B-4C5C-B357-2E0F08617743}" type="datetimeFigureOut">
              <a:rPr lang="en-US" smtClean="0"/>
              <a:t>5/17/2023</a:t>
            </a:fld>
            <a:endParaRPr lang="en-US"/>
          </a:p>
        </p:txBody>
      </p:sp>
      <p:sp>
        <p:nvSpPr>
          <p:cNvPr id="5" name="Footer Placeholder 4">
            <a:extLst>
              <a:ext uri="{FF2B5EF4-FFF2-40B4-BE49-F238E27FC236}">
                <a16:creationId xmlns:a16="http://schemas.microsoft.com/office/drawing/2014/main" id="{E7D2B124-CC9F-4331-B286-E51F1E3DD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5E707-F95E-4F1C-AA88-6C94665FDCEA}"/>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4262170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5BF9-337F-704A-9B42-D3400DCBA6F1}"/>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13462E51-5080-0B42-8C3F-17627B677374}"/>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9317EEEF-FD67-564A-9260-BB43737164B3}"/>
              </a:ext>
            </a:extLst>
          </p:cNvPr>
          <p:cNvSpPr>
            <a:spLocks noGrp="1"/>
          </p:cNvSpPr>
          <p:nvPr>
            <p:ph type="dt" sz="half" idx="10"/>
          </p:nvPr>
        </p:nvSpPr>
        <p:spPr/>
        <p:txBody>
          <a:bodyPr/>
          <a:lstStyle/>
          <a:p>
            <a:fld id="{21F6B824-4131-344E-B42E-66EC60D8919B}" type="datetimeFigureOut">
              <a:rPr lang="en-US" smtClean="0"/>
              <a:t>5/17/2023</a:t>
            </a:fld>
            <a:endParaRPr lang="en-US"/>
          </a:p>
        </p:txBody>
      </p:sp>
      <p:sp>
        <p:nvSpPr>
          <p:cNvPr id="5" name="Footer Placeholder 4">
            <a:extLst>
              <a:ext uri="{FF2B5EF4-FFF2-40B4-BE49-F238E27FC236}">
                <a16:creationId xmlns:a16="http://schemas.microsoft.com/office/drawing/2014/main" id="{4C0E4B96-6666-D34B-8A28-F163955AD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DF270-A5CA-B54B-9E49-EE4254B9BC2D}"/>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2702811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09B4-DFB0-B640-8F7B-384E22457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CC93AB-CE7D-FE48-B0B6-3DC97E6AAD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70A7C-BD91-1145-B29C-C2FBEF92FC27}"/>
              </a:ext>
            </a:extLst>
          </p:cNvPr>
          <p:cNvSpPr>
            <a:spLocks noGrp="1"/>
          </p:cNvSpPr>
          <p:nvPr>
            <p:ph type="dt" sz="half" idx="10"/>
          </p:nvPr>
        </p:nvSpPr>
        <p:spPr/>
        <p:txBody>
          <a:bodyPr/>
          <a:lstStyle/>
          <a:p>
            <a:fld id="{21F6B824-4131-344E-B42E-66EC60D8919B}" type="datetimeFigureOut">
              <a:rPr lang="en-US" smtClean="0"/>
              <a:t>5/17/2023</a:t>
            </a:fld>
            <a:endParaRPr lang="en-US"/>
          </a:p>
        </p:txBody>
      </p:sp>
      <p:sp>
        <p:nvSpPr>
          <p:cNvPr id="5" name="Footer Placeholder 4">
            <a:extLst>
              <a:ext uri="{FF2B5EF4-FFF2-40B4-BE49-F238E27FC236}">
                <a16:creationId xmlns:a16="http://schemas.microsoft.com/office/drawing/2014/main" id="{C16A9B3F-D5B2-2340-963D-416A8EE79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6920B-F9A7-7C43-B708-B7C9EF515769}"/>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756418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8FA7-631F-EF47-9AED-82DB7FE8BEB4}"/>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DE748605-C4B6-774E-8580-5CBD4E756AED}"/>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856A53-72F1-E845-93FB-C82E596D0ECA}"/>
              </a:ext>
            </a:extLst>
          </p:cNvPr>
          <p:cNvSpPr>
            <a:spLocks noGrp="1"/>
          </p:cNvSpPr>
          <p:nvPr>
            <p:ph type="dt" sz="half" idx="10"/>
          </p:nvPr>
        </p:nvSpPr>
        <p:spPr/>
        <p:txBody>
          <a:bodyPr/>
          <a:lstStyle/>
          <a:p>
            <a:fld id="{21F6B824-4131-344E-B42E-66EC60D8919B}" type="datetimeFigureOut">
              <a:rPr lang="en-US" smtClean="0"/>
              <a:t>5/17/2023</a:t>
            </a:fld>
            <a:endParaRPr lang="en-US"/>
          </a:p>
        </p:txBody>
      </p:sp>
      <p:sp>
        <p:nvSpPr>
          <p:cNvPr id="5" name="Footer Placeholder 4">
            <a:extLst>
              <a:ext uri="{FF2B5EF4-FFF2-40B4-BE49-F238E27FC236}">
                <a16:creationId xmlns:a16="http://schemas.microsoft.com/office/drawing/2014/main" id="{3B307DEA-D8A8-EB4D-A327-60B25D6A5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2369E-3A14-414B-BD4B-DF0EC5E38B34}"/>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727048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685A-3084-D64A-8E98-60A381E5D5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8E11FF-0E5F-E242-A79D-F5E0061E69B2}"/>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B133A6-37B1-E948-91FA-35617B8E373E}"/>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A8C50-5A03-3442-9342-F32E15F8362E}"/>
              </a:ext>
            </a:extLst>
          </p:cNvPr>
          <p:cNvSpPr>
            <a:spLocks noGrp="1"/>
          </p:cNvSpPr>
          <p:nvPr>
            <p:ph type="dt" sz="half" idx="10"/>
          </p:nvPr>
        </p:nvSpPr>
        <p:spPr/>
        <p:txBody>
          <a:bodyPr/>
          <a:lstStyle/>
          <a:p>
            <a:fld id="{21F6B824-4131-344E-B42E-66EC60D8919B}" type="datetimeFigureOut">
              <a:rPr lang="en-US" smtClean="0"/>
              <a:t>5/17/2023</a:t>
            </a:fld>
            <a:endParaRPr lang="en-US"/>
          </a:p>
        </p:txBody>
      </p:sp>
      <p:sp>
        <p:nvSpPr>
          <p:cNvPr id="6" name="Footer Placeholder 5">
            <a:extLst>
              <a:ext uri="{FF2B5EF4-FFF2-40B4-BE49-F238E27FC236}">
                <a16:creationId xmlns:a16="http://schemas.microsoft.com/office/drawing/2014/main" id="{DAA942D6-B9F0-5D4D-B536-5013AFC86A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A1980-9D10-EE4D-B80A-54EA5F40C758}"/>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4186400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FD5B-7854-2B49-BEC1-EA42DE93F49D}"/>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F75ACC-2E6B-C54A-B1B8-EEE67F125FB3}"/>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4AD59-6A6B-AE44-B70D-5A070D1228A4}"/>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2CAAE0-0490-3E46-A616-48D20A0D6827}"/>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9D6D8D97-E85E-964E-B776-FA2E979C6B4C}"/>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C009CF-A01E-5C41-AA91-447480960AC2}"/>
              </a:ext>
            </a:extLst>
          </p:cNvPr>
          <p:cNvSpPr>
            <a:spLocks noGrp="1"/>
          </p:cNvSpPr>
          <p:nvPr>
            <p:ph type="dt" sz="half" idx="10"/>
          </p:nvPr>
        </p:nvSpPr>
        <p:spPr/>
        <p:txBody>
          <a:bodyPr/>
          <a:lstStyle/>
          <a:p>
            <a:fld id="{21F6B824-4131-344E-B42E-66EC60D8919B}" type="datetimeFigureOut">
              <a:rPr lang="en-US" smtClean="0"/>
              <a:t>5/17/2023</a:t>
            </a:fld>
            <a:endParaRPr lang="en-US"/>
          </a:p>
        </p:txBody>
      </p:sp>
      <p:sp>
        <p:nvSpPr>
          <p:cNvPr id="8" name="Footer Placeholder 7">
            <a:extLst>
              <a:ext uri="{FF2B5EF4-FFF2-40B4-BE49-F238E27FC236}">
                <a16:creationId xmlns:a16="http://schemas.microsoft.com/office/drawing/2014/main" id="{C9174102-E405-6043-AEE4-691135A781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FB07CF-C350-8046-A3E2-821647D89C67}"/>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411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51561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7185-8197-F440-B24B-5704F6BB47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24857A-AA3E-6943-BC02-632663E3E3DC}"/>
              </a:ext>
            </a:extLst>
          </p:cNvPr>
          <p:cNvSpPr>
            <a:spLocks noGrp="1"/>
          </p:cNvSpPr>
          <p:nvPr>
            <p:ph type="dt" sz="half" idx="10"/>
          </p:nvPr>
        </p:nvSpPr>
        <p:spPr/>
        <p:txBody>
          <a:bodyPr/>
          <a:lstStyle/>
          <a:p>
            <a:fld id="{21F6B824-4131-344E-B42E-66EC60D8919B}" type="datetimeFigureOut">
              <a:rPr lang="en-US" smtClean="0"/>
              <a:t>5/17/2023</a:t>
            </a:fld>
            <a:endParaRPr lang="en-US"/>
          </a:p>
        </p:txBody>
      </p:sp>
      <p:sp>
        <p:nvSpPr>
          <p:cNvPr id="4" name="Footer Placeholder 3">
            <a:extLst>
              <a:ext uri="{FF2B5EF4-FFF2-40B4-BE49-F238E27FC236}">
                <a16:creationId xmlns:a16="http://schemas.microsoft.com/office/drawing/2014/main" id="{8732B5A7-C0C8-EB45-95B6-0782CD130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3297A-69B4-8141-AF86-D8A2BECABA8C}"/>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1100993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319009-5361-F741-B6CA-0D347D60E298}"/>
              </a:ext>
            </a:extLst>
          </p:cNvPr>
          <p:cNvSpPr>
            <a:spLocks noGrp="1"/>
          </p:cNvSpPr>
          <p:nvPr>
            <p:ph type="dt" sz="half" idx="10"/>
          </p:nvPr>
        </p:nvSpPr>
        <p:spPr/>
        <p:txBody>
          <a:bodyPr/>
          <a:lstStyle/>
          <a:p>
            <a:fld id="{21F6B824-4131-344E-B42E-66EC60D8919B}" type="datetimeFigureOut">
              <a:rPr lang="en-US" smtClean="0"/>
              <a:t>5/17/2023</a:t>
            </a:fld>
            <a:endParaRPr lang="en-US"/>
          </a:p>
        </p:txBody>
      </p:sp>
      <p:sp>
        <p:nvSpPr>
          <p:cNvPr id="3" name="Footer Placeholder 2">
            <a:extLst>
              <a:ext uri="{FF2B5EF4-FFF2-40B4-BE49-F238E27FC236}">
                <a16:creationId xmlns:a16="http://schemas.microsoft.com/office/drawing/2014/main" id="{29B7CD2E-7F2B-AA44-AC6F-54A1DAB427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3ACE17-FF5F-A943-A65D-ADECE1A707DF}"/>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2241445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154E-1AAB-F24D-AB2A-1A2E1C9E9E0E}"/>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4488E03A-1D10-434B-A2D2-A92E2F596849}"/>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757707-0F9B-7F43-BBAC-81A4BDAE5393}"/>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62F59673-C23D-BA46-8DF1-9E316D3CCC24}"/>
              </a:ext>
            </a:extLst>
          </p:cNvPr>
          <p:cNvSpPr>
            <a:spLocks noGrp="1"/>
          </p:cNvSpPr>
          <p:nvPr>
            <p:ph type="dt" sz="half" idx="10"/>
          </p:nvPr>
        </p:nvSpPr>
        <p:spPr/>
        <p:txBody>
          <a:bodyPr/>
          <a:lstStyle/>
          <a:p>
            <a:fld id="{21F6B824-4131-344E-B42E-66EC60D8919B}" type="datetimeFigureOut">
              <a:rPr lang="en-US" smtClean="0"/>
              <a:t>5/17/2023</a:t>
            </a:fld>
            <a:endParaRPr lang="en-US"/>
          </a:p>
        </p:txBody>
      </p:sp>
      <p:sp>
        <p:nvSpPr>
          <p:cNvPr id="6" name="Footer Placeholder 5">
            <a:extLst>
              <a:ext uri="{FF2B5EF4-FFF2-40B4-BE49-F238E27FC236}">
                <a16:creationId xmlns:a16="http://schemas.microsoft.com/office/drawing/2014/main" id="{A6EF6DD0-BAA6-B048-B960-DA669E3E43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79430-EDD2-6247-BC15-537C7A33431D}"/>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64241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8D3B3-1DC8-9741-88DB-D2C6635B86AA}"/>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347A9E20-A85C-084F-B095-2F87EEFE2633}"/>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a:extLst>
              <a:ext uri="{FF2B5EF4-FFF2-40B4-BE49-F238E27FC236}">
                <a16:creationId xmlns:a16="http://schemas.microsoft.com/office/drawing/2014/main" id="{6F0CA6F6-60A1-3643-B09E-014424F8C92B}"/>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0F3CA572-FB95-3740-81B6-35B0A639913F}"/>
              </a:ext>
            </a:extLst>
          </p:cNvPr>
          <p:cNvSpPr>
            <a:spLocks noGrp="1"/>
          </p:cNvSpPr>
          <p:nvPr>
            <p:ph type="dt" sz="half" idx="10"/>
          </p:nvPr>
        </p:nvSpPr>
        <p:spPr/>
        <p:txBody>
          <a:bodyPr/>
          <a:lstStyle/>
          <a:p>
            <a:fld id="{21F6B824-4131-344E-B42E-66EC60D8919B}" type="datetimeFigureOut">
              <a:rPr lang="en-US" smtClean="0"/>
              <a:t>5/17/2023</a:t>
            </a:fld>
            <a:endParaRPr lang="en-US"/>
          </a:p>
        </p:txBody>
      </p:sp>
      <p:sp>
        <p:nvSpPr>
          <p:cNvPr id="6" name="Footer Placeholder 5">
            <a:extLst>
              <a:ext uri="{FF2B5EF4-FFF2-40B4-BE49-F238E27FC236}">
                <a16:creationId xmlns:a16="http://schemas.microsoft.com/office/drawing/2014/main" id="{3B1C9207-DA8B-DB40-8EB5-AC70A56F84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0FC55-DA21-DB41-A9F8-62FFC885BA7B}"/>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3953867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8DC4-35EF-C14A-8B9B-467D7F185D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05EC6E-0B4F-6244-9B33-E16904AC34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D190C-3303-264C-990A-F2684E4965B5}"/>
              </a:ext>
            </a:extLst>
          </p:cNvPr>
          <p:cNvSpPr>
            <a:spLocks noGrp="1"/>
          </p:cNvSpPr>
          <p:nvPr>
            <p:ph type="dt" sz="half" idx="10"/>
          </p:nvPr>
        </p:nvSpPr>
        <p:spPr/>
        <p:txBody>
          <a:bodyPr/>
          <a:lstStyle/>
          <a:p>
            <a:fld id="{21F6B824-4131-344E-B42E-66EC60D8919B}" type="datetimeFigureOut">
              <a:rPr lang="en-US" smtClean="0"/>
              <a:t>5/17/2023</a:t>
            </a:fld>
            <a:endParaRPr lang="en-US"/>
          </a:p>
        </p:txBody>
      </p:sp>
      <p:sp>
        <p:nvSpPr>
          <p:cNvPr id="5" name="Footer Placeholder 4">
            <a:extLst>
              <a:ext uri="{FF2B5EF4-FFF2-40B4-BE49-F238E27FC236}">
                <a16:creationId xmlns:a16="http://schemas.microsoft.com/office/drawing/2014/main" id="{EBEE39AA-5915-EB41-B9BC-B030A82AB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585F4-1EF7-974C-A1B8-30663FF27FE6}"/>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3141629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4ABCA7-06B4-754C-83AA-6A417F1CB5F3}"/>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3C264C-ED6B-3B4A-99FE-3A90C388E72C}"/>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7551B-A797-4F48-81EB-8E717D2F7174}"/>
              </a:ext>
            </a:extLst>
          </p:cNvPr>
          <p:cNvSpPr>
            <a:spLocks noGrp="1"/>
          </p:cNvSpPr>
          <p:nvPr>
            <p:ph type="dt" sz="half" idx="10"/>
          </p:nvPr>
        </p:nvSpPr>
        <p:spPr/>
        <p:txBody>
          <a:bodyPr/>
          <a:lstStyle/>
          <a:p>
            <a:fld id="{21F6B824-4131-344E-B42E-66EC60D8919B}" type="datetimeFigureOut">
              <a:rPr lang="en-US" smtClean="0"/>
              <a:t>5/17/2023</a:t>
            </a:fld>
            <a:endParaRPr lang="en-US"/>
          </a:p>
        </p:txBody>
      </p:sp>
      <p:sp>
        <p:nvSpPr>
          <p:cNvPr id="5" name="Footer Placeholder 4">
            <a:extLst>
              <a:ext uri="{FF2B5EF4-FFF2-40B4-BE49-F238E27FC236}">
                <a16:creationId xmlns:a16="http://schemas.microsoft.com/office/drawing/2014/main" id="{E121D619-9847-5940-9EDA-744FA6F38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3E7F1-CEEA-2B44-93BD-2E6CE17D6BAF}"/>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296918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02121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CB4665C-96C9-4826-9680-96D3C10F7589}"/>
              </a:ext>
            </a:extLst>
          </p:cNvPr>
          <p:cNvSpPr/>
          <p:nvPr userDrawn="1"/>
        </p:nvSpPr>
        <p:spPr>
          <a:xfrm>
            <a:off x="0" y="2983278"/>
            <a:ext cx="24384000" cy="8448084"/>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2" name="Title 1">
            <a:extLst>
              <a:ext uri="{FF2B5EF4-FFF2-40B4-BE49-F238E27FC236}">
                <a16:creationId xmlns:a16="http://schemas.microsoft.com/office/drawing/2014/main" id="{5733CB19-43D5-4BDF-BFC4-9F0FD2AFF565}"/>
              </a:ext>
            </a:extLst>
          </p:cNvPr>
          <p:cNvSpPr>
            <a:spLocks noGrp="1"/>
          </p:cNvSpPr>
          <p:nvPr>
            <p:ph type="ctrTitle" hasCustomPrompt="1"/>
          </p:nvPr>
        </p:nvSpPr>
        <p:spPr>
          <a:xfrm>
            <a:off x="4719260" y="817349"/>
            <a:ext cx="14945480" cy="1204754"/>
          </a:xfrm>
        </p:spPr>
        <p:txBody>
          <a:bodyPr anchor="b">
            <a:noAutofit/>
          </a:bodyPr>
          <a:lstStyle>
            <a:lvl1pPr algn="l">
              <a:defRPr sz="7200" b="1">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515B1859-BF60-436C-AE47-CDCA33B6F549}"/>
              </a:ext>
            </a:extLst>
          </p:cNvPr>
          <p:cNvSpPr>
            <a:spLocks noGrp="1"/>
          </p:cNvSpPr>
          <p:nvPr>
            <p:ph type="dt" sz="half" idx="10"/>
          </p:nvPr>
        </p:nvSpPr>
        <p:spPr/>
        <p:txBody>
          <a:bodyPr/>
          <a:lstStyle/>
          <a:p>
            <a:fld id="{1C72D579-680B-4C5C-B357-2E0F08617743}" type="datetimeFigureOut">
              <a:rPr lang="en-US" smtClean="0"/>
              <a:t>5/17/2023</a:t>
            </a:fld>
            <a:endParaRPr lang="en-US" dirty="0"/>
          </a:p>
        </p:txBody>
      </p:sp>
      <p:sp>
        <p:nvSpPr>
          <p:cNvPr id="5" name="Footer Placeholder 4">
            <a:extLst>
              <a:ext uri="{FF2B5EF4-FFF2-40B4-BE49-F238E27FC236}">
                <a16:creationId xmlns:a16="http://schemas.microsoft.com/office/drawing/2014/main" id="{75020DB4-3D79-4FC2-BEFF-27B066368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4AE51-E9C8-4F5C-AB0C-CD40ED24BCA8}"/>
              </a:ext>
            </a:extLst>
          </p:cNvPr>
          <p:cNvSpPr>
            <a:spLocks noGrp="1"/>
          </p:cNvSpPr>
          <p:nvPr>
            <p:ph type="sldNum" sz="quarter" idx="12"/>
          </p:nvPr>
        </p:nvSpPr>
        <p:spPr/>
        <p:txBody>
          <a:bodyPr/>
          <a:lstStyle/>
          <a:p>
            <a:fld id="{073EEA1D-F294-4872-A789-B0B343E9D0B7}" type="slidenum">
              <a:rPr lang="en-US" smtClean="0"/>
              <a:t>‹#›</a:t>
            </a:fld>
            <a:endParaRPr lang="en-US"/>
          </a:p>
        </p:txBody>
      </p:sp>
      <p:grpSp>
        <p:nvGrpSpPr>
          <p:cNvPr id="28" name="Group 27">
            <a:extLst>
              <a:ext uri="{FF2B5EF4-FFF2-40B4-BE49-F238E27FC236}">
                <a16:creationId xmlns:a16="http://schemas.microsoft.com/office/drawing/2014/main" id="{88CF1267-4931-45F4-8CE7-0A164EC5D2A4}"/>
              </a:ext>
            </a:extLst>
          </p:cNvPr>
          <p:cNvGrpSpPr/>
          <p:nvPr userDrawn="1"/>
        </p:nvGrpSpPr>
        <p:grpSpPr>
          <a:xfrm>
            <a:off x="3205536" y="5075436"/>
            <a:ext cx="246580" cy="1171252"/>
            <a:chOff x="1602768" y="2537718"/>
            <a:chExt cx="123290" cy="585626"/>
          </a:xfrm>
          <a:solidFill>
            <a:schemeClr val="tx2"/>
          </a:solidFill>
        </p:grpSpPr>
        <p:cxnSp>
          <p:nvCxnSpPr>
            <p:cNvPr id="14" name="Straight Connector 13">
              <a:extLst>
                <a:ext uri="{FF2B5EF4-FFF2-40B4-BE49-F238E27FC236}">
                  <a16:creationId xmlns:a16="http://schemas.microsoft.com/office/drawing/2014/main" id="{D9593919-88D8-4B1C-9F23-B2DF8B6784FA}"/>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BF71FD9-BB00-4C9D-824F-09198BBF74FA}"/>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grpSp>
        <p:nvGrpSpPr>
          <p:cNvPr id="17" name="Group 16">
            <a:extLst>
              <a:ext uri="{FF2B5EF4-FFF2-40B4-BE49-F238E27FC236}">
                <a16:creationId xmlns:a16="http://schemas.microsoft.com/office/drawing/2014/main" id="{F99B1172-2E36-48DA-92A9-BF06B06B5917}"/>
              </a:ext>
            </a:extLst>
          </p:cNvPr>
          <p:cNvGrpSpPr/>
          <p:nvPr userDrawn="1"/>
        </p:nvGrpSpPr>
        <p:grpSpPr>
          <a:xfrm>
            <a:off x="818504" y="6434190"/>
            <a:ext cx="22746988" cy="1012004"/>
            <a:chOff x="406685" y="3175999"/>
            <a:chExt cx="11373494" cy="506002"/>
          </a:xfrm>
        </p:grpSpPr>
        <p:sp>
          <p:nvSpPr>
            <p:cNvPr id="18" name="Parallelogram 17">
              <a:extLst>
                <a:ext uri="{FF2B5EF4-FFF2-40B4-BE49-F238E27FC236}">
                  <a16:creationId xmlns:a16="http://schemas.microsoft.com/office/drawing/2014/main" id="{A699446E-101F-4020-B253-BAA59A10ED48}"/>
                </a:ext>
              </a:extLst>
            </p:cNvPr>
            <p:cNvSpPr/>
            <p:nvPr userDrawn="1"/>
          </p:nvSpPr>
          <p:spPr>
            <a:xfrm>
              <a:off x="406685" y="3175999"/>
              <a:ext cx="2322816" cy="506002"/>
            </a:xfrm>
            <a:prstGeom prst="parallelogram">
              <a:avLst>
                <a:gd name="adj" fmla="val 595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2"/>
                  </a:solidFill>
                </a:rPr>
                <a:t>JANUARY</a:t>
              </a:r>
            </a:p>
          </p:txBody>
        </p:sp>
        <p:sp>
          <p:nvSpPr>
            <p:cNvPr id="19" name="Parallelogram 18">
              <a:extLst>
                <a:ext uri="{FF2B5EF4-FFF2-40B4-BE49-F238E27FC236}">
                  <a16:creationId xmlns:a16="http://schemas.microsoft.com/office/drawing/2014/main" id="{4546DEA4-99BF-4F38-AD25-66E535451EC7}"/>
                </a:ext>
              </a:extLst>
            </p:cNvPr>
            <p:cNvSpPr/>
            <p:nvPr userDrawn="1"/>
          </p:nvSpPr>
          <p:spPr>
            <a:xfrm>
              <a:off x="2669354" y="3175999"/>
              <a:ext cx="2322816" cy="506002"/>
            </a:xfrm>
            <a:prstGeom prst="parallelogram">
              <a:avLst>
                <a:gd name="adj" fmla="val 5951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2"/>
                  </a:solidFill>
                </a:rPr>
                <a:t>FEBRUARY</a:t>
              </a:r>
            </a:p>
          </p:txBody>
        </p:sp>
        <p:sp>
          <p:nvSpPr>
            <p:cNvPr id="20" name="Parallelogram 19">
              <a:extLst>
                <a:ext uri="{FF2B5EF4-FFF2-40B4-BE49-F238E27FC236}">
                  <a16:creationId xmlns:a16="http://schemas.microsoft.com/office/drawing/2014/main" id="{F7649109-A946-4122-A4F0-7AB3740318ED}"/>
                </a:ext>
              </a:extLst>
            </p:cNvPr>
            <p:cNvSpPr/>
            <p:nvPr userDrawn="1"/>
          </p:nvSpPr>
          <p:spPr>
            <a:xfrm>
              <a:off x="4932023" y="3175999"/>
              <a:ext cx="2322816" cy="506002"/>
            </a:xfrm>
            <a:prstGeom prst="parallelogram">
              <a:avLst>
                <a:gd name="adj" fmla="val 595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2"/>
                  </a:solidFill>
                </a:rPr>
                <a:t>MARCH</a:t>
              </a:r>
            </a:p>
          </p:txBody>
        </p:sp>
        <p:sp>
          <p:nvSpPr>
            <p:cNvPr id="21" name="Parallelogram 20">
              <a:extLst>
                <a:ext uri="{FF2B5EF4-FFF2-40B4-BE49-F238E27FC236}">
                  <a16:creationId xmlns:a16="http://schemas.microsoft.com/office/drawing/2014/main" id="{FF21E5CE-E72B-4E92-BD31-1687D038F53A}"/>
                </a:ext>
              </a:extLst>
            </p:cNvPr>
            <p:cNvSpPr/>
            <p:nvPr userDrawn="1"/>
          </p:nvSpPr>
          <p:spPr>
            <a:xfrm>
              <a:off x="7194693" y="3175999"/>
              <a:ext cx="2322816" cy="506002"/>
            </a:xfrm>
            <a:prstGeom prst="parallelogram">
              <a:avLst>
                <a:gd name="adj" fmla="val 5951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2"/>
                  </a:solidFill>
                </a:rPr>
                <a:t>APRIL</a:t>
              </a:r>
            </a:p>
          </p:txBody>
        </p:sp>
        <p:sp>
          <p:nvSpPr>
            <p:cNvPr id="22" name="Parallelogram 21">
              <a:extLst>
                <a:ext uri="{FF2B5EF4-FFF2-40B4-BE49-F238E27FC236}">
                  <a16:creationId xmlns:a16="http://schemas.microsoft.com/office/drawing/2014/main" id="{03427C2E-DFAB-4FB9-A611-F9B5E45F94C9}"/>
                </a:ext>
              </a:extLst>
            </p:cNvPr>
            <p:cNvSpPr/>
            <p:nvPr userDrawn="1"/>
          </p:nvSpPr>
          <p:spPr>
            <a:xfrm>
              <a:off x="9457363" y="3175999"/>
              <a:ext cx="2322816" cy="506002"/>
            </a:xfrm>
            <a:prstGeom prst="parallelogram">
              <a:avLst>
                <a:gd name="adj" fmla="val 595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2"/>
                  </a:solidFill>
                </a:rPr>
                <a:t>MAY</a:t>
              </a:r>
            </a:p>
          </p:txBody>
        </p:sp>
      </p:grpSp>
      <p:sp>
        <p:nvSpPr>
          <p:cNvPr id="24" name="Text Placeholder 23">
            <a:extLst>
              <a:ext uri="{FF2B5EF4-FFF2-40B4-BE49-F238E27FC236}">
                <a16:creationId xmlns:a16="http://schemas.microsoft.com/office/drawing/2014/main" id="{FE98CF56-49D9-4EE0-8948-7B306B044B64}"/>
              </a:ext>
            </a:extLst>
          </p:cNvPr>
          <p:cNvSpPr>
            <a:spLocks noGrp="1"/>
          </p:cNvSpPr>
          <p:nvPr>
            <p:ph type="body" sz="quarter" idx="13" hasCustomPrompt="1"/>
          </p:nvPr>
        </p:nvSpPr>
        <p:spPr>
          <a:xfrm>
            <a:off x="818504" y="4028074"/>
            <a:ext cx="5083176" cy="830920"/>
          </a:xfrm>
        </p:spPr>
        <p:txBody>
          <a:bodyPr/>
          <a:lstStyle>
            <a:lvl1pPr marL="0" marR="0" indent="0" algn="l" defTabSz="1828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elit</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sed</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mn-lt"/>
                <a:ea typeface="+mn-ea"/>
                <a:cs typeface="+mn-cs"/>
              </a:rPr>
              <a:t>do </a:t>
            </a:r>
            <a:r>
              <a:rPr kumimoji="0" lang="en-US" sz="24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2400" b="0" i="0" u="none" strike="noStrike" kern="1200" cap="none" spc="0" normalizeH="0" baseline="0" noProof="0" dirty="0">
                <a:ln>
                  <a:noFill/>
                </a:ln>
                <a:solidFill>
                  <a:srgbClr val="FFFFFF"/>
                </a:solidFill>
                <a:effectLst/>
                <a:uLnTx/>
                <a:uFillTx/>
                <a:latin typeface="+mn-lt"/>
                <a:ea typeface="+mn-ea"/>
                <a:cs typeface="+mn-cs"/>
              </a:rPr>
              <a:t>.</a:t>
            </a:r>
          </a:p>
        </p:txBody>
      </p:sp>
      <p:grpSp>
        <p:nvGrpSpPr>
          <p:cNvPr id="29" name="Group 28">
            <a:extLst>
              <a:ext uri="{FF2B5EF4-FFF2-40B4-BE49-F238E27FC236}">
                <a16:creationId xmlns:a16="http://schemas.microsoft.com/office/drawing/2014/main" id="{2836CD16-3EF1-4753-8B0C-05095A81A9EE}"/>
              </a:ext>
            </a:extLst>
          </p:cNvPr>
          <p:cNvGrpSpPr/>
          <p:nvPr userDrawn="1"/>
        </p:nvGrpSpPr>
        <p:grpSpPr>
          <a:xfrm rot="10800000">
            <a:off x="7381118" y="7681900"/>
            <a:ext cx="246580" cy="1171252"/>
            <a:chOff x="1602768" y="2537718"/>
            <a:chExt cx="123290" cy="585626"/>
          </a:xfrm>
          <a:solidFill>
            <a:schemeClr val="tx2"/>
          </a:solidFill>
        </p:grpSpPr>
        <p:cxnSp>
          <p:nvCxnSpPr>
            <p:cNvPr id="30" name="Straight Connector 29">
              <a:extLst>
                <a:ext uri="{FF2B5EF4-FFF2-40B4-BE49-F238E27FC236}">
                  <a16:creationId xmlns:a16="http://schemas.microsoft.com/office/drawing/2014/main" id="{7C07BB6C-738F-4079-841F-97F39F4D45B7}"/>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9AF7367F-B016-4736-BD59-3AB55DA60F75}"/>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sp>
        <p:nvSpPr>
          <p:cNvPr id="32" name="Text Placeholder 23">
            <a:extLst>
              <a:ext uri="{FF2B5EF4-FFF2-40B4-BE49-F238E27FC236}">
                <a16:creationId xmlns:a16="http://schemas.microsoft.com/office/drawing/2014/main" id="{7F96BFBA-B6DC-4545-A84F-FC358D802210}"/>
              </a:ext>
            </a:extLst>
          </p:cNvPr>
          <p:cNvSpPr>
            <a:spLocks noGrp="1"/>
          </p:cNvSpPr>
          <p:nvPr>
            <p:ph type="body" sz="quarter" idx="15" hasCustomPrompt="1"/>
          </p:nvPr>
        </p:nvSpPr>
        <p:spPr>
          <a:xfrm>
            <a:off x="4962818" y="9662546"/>
            <a:ext cx="5083176" cy="830920"/>
          </a:xfrm>
        </p:spPr>
        <p:txBody>
          <a:bodyPr/>
          <a:lstStyle>
            <a:lvl1pPr marL="0" marR="0" indent="0" algn="l" defTabSz="1828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elit</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sed</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mn-lt"/>
                <a:ea typeface="+mn-ea"/>
                <a:cs typeface="+mn-cs"/>
              </a:rPr>
              <a:t>do </a:t>
            </a:r>
            <a:r>
              <a:rPr kumimoji="0" lang="en-US" sz="24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2400" b="0" i="0" u="none" strike="noStrike" kern="1200" cap="none" spc="0" normalizeH="0" baseline="0" noProof="0" dirty="0">
                <a:ln>
                  <a:noFill/>
                </a:ln>
                <a:solidFill>
                  <a:srgbClr val="FFFFFF"/>
                </a:solidFill>
                <a:effectLst/>
                <a:uLnTx/>
                <a:uFillTx/>
                <a:latin typeface="+mn-lt"/>
                <a:ea typeface="+mn-ea"/>
                <a:cs typeface="+mn-cs"/>
              </a:rPr>
              <a:t>.</a:t>
            </a:r>
          </a:p>
        </p:txBody>
      </p:sp>
      <p:sp>
        <p:nvSpPr>
          <p:cNvPr id="33" name="Text Placeholder 23">
            <a:extLst>
              <a:ext uri="{FF2B5EF4-FFF2-40B4-BE49-F238E27FC236}">
                <a16:creationId xmlns:a16="http://schemas.microsoft.com/office/drawing/2014/main" id="{09F7AE02-7B72-41CA-BBBA-690477320ED4}"/>
              </a:ext>
            </a:extLst>
          </p:cNvPr>
          <p:cNvSpPr>
            <a:spLocks noGrp="1"/>
          </p:cNvSpPr>
          <p:nvPr>
            <p:ph type="body" sz="quarter" idx="16" hasCustomPrompt="1"/>
          </p:nvPr>
        </p:nvSpPr>
        <p:spPr>
          <a:xfrm>
            <a:off x="4962818" y="9040653"/>
            <a:ext cx="5083176" cy="575018"/>
          </a:xfrm>
        </p:spPr>
        <p:txBody>
          <a:bodyPr/>
          <a:lstStyle>
            <a:lvl1pPr marL="0" marR="0" indent="0" algn="l" defTabSz="1828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n-lt"/>
                <a:ea typeface="+mn-ea"/>
                <a:cs typeface="+mn-cs"/>
              </a:rPr>
              <a:t>Lorem Ipsum Dolor </a:t>
            </a:r>
          </a:p>
        </p:txBody>
      </p:sp>
      <p:grpSp>
        <p:nvGrpSpPr>
          <p:cNvPr id="34" name="Group 33">
            <a:extLst>
              <a:ext uri="{FF2B5EF4-FFF2-40B4-BE49-F238E27FC236}">
                <a16:creationId xmlns:a16="http://schemas.microsoft.com/office/drawing/2014/main" id="{4091BA52-5A79-4CAB-AA26-A5756F64F583}"/>
              </a:ext>
            </a:extLst>
          </p:cNvPr>
          <p:cNvGrpSpPr/>
          <p:nvPr userDrawn="1"/>
        </p:nvGrpSpPr>
        <p:grpSpPr>
          <a:xfrm>
            <a:off x="12068706" y="5075436"/>
            <a:ext cx="246580" cy="1171252"/>
            <a:chOff x="1602768" y="2537718"/>
            <a:chExt cx="123290" cy="585626"/>
          </a:xfrm>
          <a:solidFill>
            <a:schemeClr val="tx2"/>
          </a:solidFill>
        </p:grpSpPr>
        <p:cxnSp>
          <p:nvCxnSpPr>
            <p:cNvPr id="35" name="Straight Connector 34">
              <a:extLst>
                <a:ext uri="{FF2B5EF4-FFF2-40B4-BE49-F238E27FC236}">
                  <a16:creationId xmlns:a16="http://schemas.microsoft.com/office/drawing/2014/main" id="{25FF8A3A-6415-482C-8089-34FDE6C49116}"/>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6BE66E73-E607-49A1-B68F-EA52DE35CB07}"/>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sp>
        <p:nvSpPr>
          <p:cNvPr id="37" name="Text Placeholder 23">
            <a:extLst>
              <a:ext uri="{FF2B5EF4-FFF2-40B4-BE49-F238E27FC236}">
                <a16:creationId xmlns:a16="http://schemas.microsoft.com/office/drawing/2014/main" id="{FC353EB4-FA83-4005-9982-8EDF80209855}"/>
              </a:ext>
            </a:extLst>
          </p:cNvPr>
          <p:cNvSpPr>
            <a:spLocks noGrp="1"/>
          </p:cNvSpPr>
          <p:nvPr>
            <p:ph type="body" sz="quarter" idx="17" hasCustomPrompt="1"/>
          </p:nvPr>
        </p:nvSpPr>
        <p:spPr>
          <a:xfrm>
            <a:off x="9773698" y="4028074"/>
            <a:ext cx="5083176" cy="830920"/>
          </a:xfrm>
        </p:spPr>
        <p:txBody>
          <a:bodyPr/>
          <a:lstStyle>
            <a:lvl1pPr marL="0" marR="0" indent="0" algn="l" defTabSz="1828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elit</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sed</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mn-lt"/>
                <a:ea typeface="+mn-ea"/>
                <a:cs typeface="+mn-cs"/>
              </a:rPr>
              <a:t>do </a:t>
            </a:r>
            <a:r>
              <a:rPr kumimoji="0" lang="en-US" sz="24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2400" b="0" i="0" u="none" strike="noStrike" kern="1200" cap="none" spc="0" normalizeH="0" baseline="0" noProof="0" dirty="0">
                <a:ln>
                  <a:noFill/>
                </a:ln>
                <a:solidFill>
                  <a:srgbClr val="FFFFFF"/>
                </a:solidFill>
                <a:effectLst/>
                <a:uLnTx/>
                <a:uFillTx/>
                <a:latin typeface="+mn-lt"/>
                <a:ea typeface="+mn-ea"/>
                <a:cs typeface="+mn-cs"/>
              </a:rPr>
              <a:t>.</a:t>
            </a:r>
          </a:p>
        </p:txBody>
      </p:sp>
      <p:sp>
        <p:nvSpPr>
          <p:cNvPr id="38" name="Text Placeholder 23">
            <a:extLst>
              <a:ext uri="{FF2B5EF4-FFF2-40B4-BE49-F238E27FC236}">
                <a16:creationId xmlns:a16="http://schemas.microsoft.com/office/drawing/2014/main" id="{F50F63B2-7BE2-458F-B8F4-C5D34029839B}"/>
              </a:ext>
            </a:extLst>
          </p:cNvPr>
          <p:cNvSpPr>
            <a:spLocks noGrp="1"/>
          </p:cNvSpPr>
          <p:nvPr>
            <p:ph type="body" sz="quarter" idx="18" hasCustomPrompt="1"/>
          </p:nvPr>
        </p:nvSpPr>
        <p:spPr>
          <a:xfrm>
            <a:off x="9773698" y="3406181"/>
            <a:ext cx="5083176" cy="575018"/>
          </a:xfrm>
        </p:spPr>
        <p:txBody>
          <a:bodyPr/>
          <a:lstStyle>
            <a:lvl1pPr marL="0" marR="0" indent="0" algn="l" defTabSz="1828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n-lt"/>
                <a:ea typeface="+mn-ea"/>
                <a:cs typeface="+mn-cs"/>
              </a:rPr>
              <a:t>Lorem Ipsum Dolor </a:t>
            </a:r>
          </a:p>
        </p:txBody>
      </p:sp>
      <p:grpSp>
        <p:nvGrpSpPr>
          <p:cNvPr id="39" name="Group 38">
            <a:extLst>
              <a:ext uri="{FF2B5EF4-FFF2-40B4-BE49-F238E27FC236}">
                <a16:creationId xmlns:a16="http://schemas.microsoft.com/office/drawing/2014/main" id="{859E1E28-F81D-47AB-B89E-D20C3A12D0D5}"/>
              </a:ext>
            </a:extLst>
          </p:cNvPr>
          <p:cNvGrpSpPr/>
          <p:nvPr userDrawn="1"/>
        </p:nvGrpSpPr>
        <p:grpSpPr>
          <a:xfrm rot="10800000">
            <a:off x="16545666" y="7681900"/>
            <a:ext cx="246580" cy="1171252"/>
            <a:chOff x="1602768" y="2537718"/>
            <a:chExt cx="123290" cy="585626"/>
          </a:xfrm>
          <a:solidFill>
            <a:schemeClr val="tx2"/>
          </a:solidFill>
        </p:grpSpPr>
        <p:cxnSp>
          <p:nvCxnSpPr>
            <p:cNvPr id="40" name="Straight Connector 39">
              <a:extLst>
                <a:ext uri="{FF2B5EF4-FFF2-40B4-BE49-F238E27FC236}">
                  <a16:creationId xmlns:a16="http://schemas.microsoft.com/office/drawing/2014/main" id="{437426DB-4E59-460D-BA07-91C2AA7000A7}"/>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F18C1D25-F344-4CE1-876B-EB44E6EB37A8}"/>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sp>
        <p:nvSpPr>
          <p:cNvPr id="42" name="Text Placeholder 23">
            <a:extLst>
              <a:ext uri="{FF2B5EF4-FFF2-40B4-BE49-F238E27FC236}">
                <a16:creationId xmlns:a16="http://schemas.microsoft.com/office/drawing/2014/main" id="{FC4C199B-1DF3-4B6C-9044-FBE141DB7267}"/>
              </a:ext>
            </a:extLst>
          </p:cNvPr>
          <p:cNvSpPr>
            <a:spLocks noGrp="1"/>
          </p:cNvSpPr>
          <p:nvPr>
            <p:ph type="body" sz="quarter" idx="19" hasCustomPrompt="1"/>
          </p:nvPr>
        </p:nvSpPr>
        <p:spPr>
          <a:xfrm>
            <a:off x="14127366" y="9662546"/>
            <a:ext cx="5083176" cy="830920"/>
          </a:xfrm>
        </p:spPr>
        <p:txBody>
          <a:bodyPr/>
          <a:lstStyle>
            <a:lvl1pPr marL="0" marR="0" indent="0" algn="l" defTabSz="1828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elit</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sed</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mn-lt"/>
                <a:ea typeface="+mn-ea"/>
                <a:cs typeface="+mn-cs"/>
              </a:rPr>
              <a:t>do </a:t>
            </a:r>
            <a:r>
              <a:rPr kumimoji="0" lang="en-US" sz="24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2400" b="0" i="0" u="none" strike="noStrike" kern="1200" cap="none" spc="0" normalizeH="0" baseline="0" noProof="0" dirty="0">
                <a:ln>
                  <a:noFill/>
                </a:ln>
                <a:solidFill>
                  <a:srgbClr val="FFFFFF"/>
                </a:solidFill>
                <a:effectLst/>
                <a:uLnTx/>
                <a:uFillTx/>
                <a:latin typeface="+mn-lt"/>
                <a:ea typeface="+mn-ea"/>
                <a:cs typeface="+mn-cs"/>
              </a:rPr>
              <a:t>.</a:t>
            </a:r>
          </a:p>
        </p:txBody>
      </p:sp>
      <p:sp>
        <p:nvSpPr>
          <p:cNvPr id="43" name="Text Placeholder 23">
            <a:extLst>
              <a:ext uri="{FF2B5EF4-FFF2-40B4-BE49-F238E27FC236}">
                <a16:creationId xmlns:a16="http://schemas.microsoft.com/office/drawing/2014/main" id="{2F14D7D9-4C8A-47B7-B803-E0E49F49187F}"/>
              </a:ext>
            </a:extLst>
          </p:cNvPr>
          <p:cNvSpPr>
            <a:spLocks noGrp="1"/>
          </p:cNvSpPr>
          <p:nvPr>
            <p:ph type="body" sz="quarter" idx="20" hasCustomPrompt="1"/>
          </p:nvPr>
        </p:nvSpPr>
        <p:spPr>
          <a:xfrm>
            <a:off x="14127366" y="9040653"/>
            <a:ext cx="5083176" cy="575018"/>
          </a:xfrm>
        </p:spPr>
        <p:txBody>
          <a:bodyPr/>
          <a:lstStyle>
            <a:lvl1pPr marL="0" marR="0" indent="0" algn="l" defTabSz="1828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n-lt"/>
                <a:ea typeface="+mn-ea"/>
                <a:cs typeface="+mn-cs"/>
              </a:rPr>
              <a:t>Lorem Ipsum Dolor </a:t>
            </a:r>
          </a:p>
        </p:txBody>
      </p:sp>
      <p:grpSp>
        <p:nvGrpSpPr>
          <p:cNvPr id="44" name="Group 43">
            <a:extLst>
              <a:ext uri="{FF2B5EF4-FFF2-40B4-BE49-F238E27FC236}">
                <a16:creationId xmlns:a16="http://schemas.microsoft.com/office/drawing/2014/main" id="{2040D7BD-F169-4920-BAF9-2345E09B5B24}"/>
              </a:ext>
            </a:extLst>
          </p:cNvPr>
          <p:cNvGrpSpPr/>
          <p:nvPr userDrawn="1"/>
        </p:nvGrpSpPr>
        <p:grpSpPr>
          <a:xfrm>
            <a:off x="21214868" y="5075436"/>
            <a:ext cx="246580" cy="1171252"/>
            <a:chOff x="1602768" y="2537718"/>
            <a:chExt cx="123290" cy="585626"/>
          </a:xfrm>
          <a:solidFill>
            <a:schemeClr val="tx2"/>
          </a:solidFill>
        </p:grpSpPr>
        <p:cxnSp>
          <p:nvCxnSpPr>
            <p:cNvPr id="45" name="Straight Connector 44">
              <a:extLst>
                <a:ext uri="{FF2B5EF4-FFF2-40B4-BE49-F238E27FC236}">
                  <a16:creationId xmlns:a16="http://schemas.microsoft.com/office/drawing/2014/main" id="{5845E547-4652-4580-AF15-6CA8B15BFE9A}"/>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8D0CC5E6-846A-47C4-BE82-A7C5C5E21E17}"/>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sp>
        <p:nvSpPr>
          <p:cNvPr id="47" name="Text Placeholder 23">
            <a:extLst>
              <a:ext uri="{FF2B5EF4-FFF2-40B4-BE49-F238E27FC236}">
                <a16:creationId xmlns:a16="http://schemas.microsoft.com/office/drawing/2014/main" id="{BA236539-C2F4-4FF6-8131-8834E1268017}"/>
              </a:ext>
            </a:extLst>
          </p:cNvPr>
          <p:cNvSpPr>
            <a:spLocks noGrp="1"/>
          </p:cNvSpPr>
          <p:nvPr>
            <p:ph type="body" sz="quarter" idx="21" hasCustomPrompt="1"/>
          </p:nvPr>
        </p:nvSpPr>
        <p:spPr>
          <a:xfrm>
            <a:off x="18919860" y="4028074"/>
            <a:ext cx="5083176" cy="830920"/>
          </a:xfrm>
        </p:spPr>
        <p:txBody>
          <a:bodyPr/>
          <a:lstStyle>
            <a:lvl1pPr marL="0" marR="0" indent="0" algn="l" defTabSz="1828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mn-lt"/>
                <a:ea typeface="+mn-ea"/>
                <a:cs typeface="+mn-cs"/>
              </a:rPr>
              <a:t>Consectetur</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adipiscing</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elit</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sed</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mn-lt"/>
                <a:ea typeface="+mn-ea"/>
                <a:cs typeface="+mn-cs"/>
              </a:rPr>
              <a:t>do </a:t>
            </a:r>
            <a:r>
              <a:rPr kumimoji="0" lang="en-US" sz="2400" b="0" i="0" u="none" strike="noStrike" kern="1200" cap="none" spc="0" normalizeH="0" baseline="0" noProof="0" dirty="0" err="1">
                <a:ln>
                  <a:noFill/>
                </a:ln>
                <a:solidFill>
                  <a:srgbClr val="FFFFFF"/>
                </a:solidFill>
                <a:effectLst/>
                <a:uLnTx/>
                <a:uFillTx/>
                <a:latin typeface="+mn-lt"/>
                <a:ea typeface="+mn-ea"/>
                <a:cs typeface="+mn-cs"/>
              </a:rPr>
              <a:t>eiusmod</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tempor</a:t>
            </a:r>
            <a:r>
              <a:rPr kumimoji="0" lang="en-US" sz="2400" b="0" i="0" u="none" strike="noStrike" kern="1200" cap="none" spc="0" normalizeH="0" baseline="0" noProof="0" dirty="0">
                <a:ln>
                  <a:noFill/>
                </a:ln>
                <a:solidFill>
                  <a:srgbClr val="FFFFFF"/>
                </a:solidFill>
                <a:effectLst/>
                <a:uLnTx/>
                <a:uFillTx/>
                <a:latin typeface="+mn-lt"/>
                <a:ea typeface="+mn-ea"/>
                <a:cs typeface="+mn-cs"/>
              </a:rPr>
              <a:t> </a:t>
            </a:r>
            <a:r>
              <a:rPr kumimoji="0" lang="en-US" sz="2400" b="0" i="0" u="none" strike="noStrike" kern="1200" cap="none" spc="0" normalizeH="0" baseline="0" noProof="0" dirty="0" err="1">
                <a:ln>
                  <a:noFill/>
                </a:ln>
                <a:solidFill>
                  <a:srgbClr val="FFFFFF"/>
                </a:solidFill>
                <a:effectLst/>
                <a:uLnTx/>
                <a:uFillTx/>
                <a:latin typeface="+mn-lt"/>
                <a:ea typeface="+mn-ea"/>
                <a:cs typeface="+mn-cs"/>
              </a:rPr>
              <a:t>incididunt</a:t>
            </a:r>
            <a:r>
              <a:rPr kumimoji="0" lang="en-US" sz="2400" b="0" i="0" u="none" strike="noStrike" kern="1200" cap="none" spc="0" normalizeH="0" baseline="0" noProof="0" dirty="0">
                <a:ln>
                  <a:noFill/>
                </a:ln>
                <a:solidFill>
                  <a:srgbClr val="FFFFFF"/>
                </a:solidFill>
                <a:effectLst/>
                <a:uLnTx/>
                <a:uFillTx/>
                <a:latin typeface="+mn-lt"/>
                <a:ea typeface="+mn-ea"/>
                <a:cs typeface="+mn-cs"/>
              </a:rPr>
              <a:t>.</a:t>
            </a:r>
          </a:p>
        </p:txBody>
      </p:sp>
      <p:sp>
        <p:nvSpPr>
          <p:cNvPr id="48" name="Text Placeholder 23">
            <a:extLst>
              <a:ext uri="{FF2B5EF4-FFF2-40B4-BE49-F238E27FC236}">
                <a16:creationId xmlns:a16="http://schemas.microsoft.com/office/drawing/2014/main" id="{0AF894AB-DA10-4943-A121-DC105788137F}"/>
              </a:ext>
            </a:extLst>
          </p:cNvPr>
          <p:cNvSpPr>
            <a:spLocks noGrp="1"/>
          </p:cNvSpPr>
          <p:nvPr>
            <p:ph type="body" sz="quarter" idx="22" hasCustomPrompt="1"/>
          </p:nvPr>
        </p:nvSpPr>
        <p:spPr>
          <a:xfrm>
            <a:off x="18919860" y="3406181"/>
            <a:ext cx="5083176" cy="575018"/>
          </a:xfrm>
        </p:spPr>
        <p:txBody>
          <a:bodyPr/>
          <a:lstStyle>
            <a:lvl1pPr marL="0" marR="0" indent="0" algn="l" defTabSz="1828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n-lt"/>
                <a:ea typeface="+mn-ea"/>
                <a:cs typeface="+mn-cs"/>
              </a:rPr>
              <a:t>Lorem Ipsum Dolor </a:t>
            </a:r>
          </a:p>
        </p:txBody>
      </p:sp>
      <p:sp>
        <p:nvSpPr>
          <p:cNvPr id="27" name="Text Placeholder 23">
            <a:extLst>
              <a:ext uri="{FF2B5EF4-FFF2-40B4-BE49-F238E27FC236}">
                <a16:creationId xmlns:a16="http://schemas.microsoft.com/office/drawing/2014/main" id="{6D1A5D58-B929-4B60-A518-F2EFDEE4CD0E}"/>
              </a:ext>
            </a:extLst>
          </p:cNvPr>
          <p:cNvSpPr>
            <a:spLocks noGrp="1"/>
          </p:cNvSpPr>
          <p:nvPr>
            <p:ph type="body" sz="quarter" idx="14" hasCustomPrompt="1"/>
          </p:nvPr>
        </p:nvSpPr>
        <p:spPr>
          <a:xfrm>
            <a:off x="818504" y="3406181"/>
            <a:ext cx="5083176" cy="575018"/>
          </a:xfrm>
        </p:spPr>
        <p:txBody>
          <a:bodyPr/>
          <a:lstStyle>
            <a:lvl1pPr marL="0" marR="0" indent="0" algn="l" defTabSz="1828800" rtl="0" eaLnBrk="1" fontAlgn="auto" latinLnBrk="0" hangingPunct="1">
              <a:lnSpc>
                <a:spcPct val="100000"/>
              </a:lnSpc>
              <a:spcBef>
                <a:spcPts val="0"/>
              </a:spcBef>
              <a:spcAft>
                <a:spcPts val="0"/>
              </a:spcAft>
              <a:buClrTx/>
              <a:buSzTx/>
              <a:buFontTx/>
              <a:buNone/>
              <a:tabLst/>
              <a:defRPr>
                <a:solidFill>
                  <a:schemeClr val="tx1"/>
                </a:solid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n-lt"/>
                <a:ea typeface="+mn-ea"/>
                <a:cs typeface="+mn-cs"/>
              </a:rPr>
              <a:t>Lorem Ipsum Dolor </a:t>
            </a:r>
          </a:p>
        </p:txBody>
      </p:sp>
    </p:spTree>
    <p:extLst>
      <p:ext uri="{BB962C8B-B14F-4D97-AF65-F5344CB8AC3E}">
        <p14:creationId xmlns:p14="http://schemas.microsoft.com/office/powerpoint/2010/main" val="4010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86C3-57AD-40E0-B176-2B882F496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290BE-8CEA-41FD-933B-AD5E232C60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2B6AA-5999-4AA3-A4E8-CD3817FC474C}"/>
              </a:ext>
            </a:extLst>
          </p:cNvPr>
          <p:cNvSpPr>
            <a:spLocks noGrp="1"/>
          </p:cNvSpPr>
          <p:nvPr>
            <p:ph type="dt" sz="half" idx="10"/>
          </p:nvPr>
        </p:nvSpPr>
        <p:spPr/>
        <p:txBody>
          <a:bodyPr/>
          <a:lstStyle/>
          <a:p>
            <a:fld id="{1C72D579-680B-4C5C-B357-2E0F08617743}" type="datetimeFigureOut">
              <a:rPr lang="en-US" smtClean="0"/>
              <a:t>5/17/2023</a:t>
            </a:fld>
            <a:endParaRPr lang="en-US"/>
          </a:p>
        </p:txBody>
      </p:sp>
      <p:sp>
        <p:nvSpPr>
          <p:cNvPr id="5" name="Footer Placeholder 4">
            <a:extLst>
              <a:ext uri="{FF2B5EF4-FFF2-40B4-BE49-F238E27FC236}">
                <a16:creationId xmlns:a16="http://schemas.microsoft.com/office/drawing/2014/main" id="{D6A4FDED-A6D0-4EF3-B62A-7615CBB1B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1ABA3-8701-4AD6-AA81-EF95F15CCF6C}"/>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139001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AF50-FA45-49E2-B295-BA261714732E}"/>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CDE3E638-8811-427A-A627-6C8B9C6CBFCA}"/>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A4E5A6-72B7-4C8F-BD1A-3094F85C9F91}"/>
              </a:ext>
            </a:extLst>
          </p:cNvPr>
          <p:cNvSpPr>
            <a:spLocks noGrp="1"/>
          </p:cNvSpPr>
          <p:nvPr>
            <p:ph type="dt" sz="half" idx="10"/>
          </p:nvPr>
        </p:nvSpPr>
        <p:spPr/>
        <p:txBody>
          <a:bodyPr/>
          <a:lstStyle/>
          <a:p>
            <a:fld id="{1C72D579-680B-4C5C-B357-2E0F08617743}" type="datetimeFigureOut">
              <a:rPr lang="en-US" smtClean="0"/>
              <a:t>5/17/2023</a:t>
            </a:fld>
            <a:endParaRPr lang="en-US"/>
          </a:p>
        </p:txBody>
      </p:sp>
      <p:sp>
        <p:nvSpPr>
          <p:cNvPr id="5" name="Footer Placeholder 4">
            <a:extLst>
              <a:ext uri="{FF2B5EF4-FFF2-40B4-BE49-F238E27FC236}">
                <a16:creationId xmlns:a16="http://schemas.microsoft.com/office/drawing/2014/main" id="{8B9392D7-B80E-454C-BC75-E1DBBEA21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0BE35-009A-4EF7-806D-4D9C17FAE983}"/>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299500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FA98-0AA3-488E-8591-1D47FA736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7EEAF-A3EF-47D7-AA3F-27D975686F95}"/>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00D4-A5F0-434C-8D28-9CE0603C98EA}"/>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108E0E-1CFA-4608-822A-2FAF203DBFD4}"/>
              </a:ext>
            </a:extLst>
          </p:cNvPr>
          <p:cNvSpPr>
            <a:spLocks noGrp="1"/>
          </p:cNvSpPr>
          <p:nvPr>
            <p:ph type="dt" sz="half" idx="10"/>
          </p:nvPr>
        </p:nvSpPr>
        <p:spPr/>
        <p:txBody>
          <a:bodyPr/>
          <a:lstStyle/>
          <a:p>
            <a:fld id="{1C72D579-680B-4C5C-B357-2E0F08617743}" type="datetimeFigureOut">
              <a:rPr lang="en-US" smtClean="0"/>
              <a:t>5/17/2023</a:t>
            </a:fld>
            <a:endParaRPr lang="en-US"/>
          </a:p>
        </p:txBody>
      </p:sp>
      <p:sp>
        <p:nvSpPr>
          <p:cNvPr id="6" name="Footer Placeholder 5">
            <a:extLst>
              <a:ext uri="{FF2B5EF4-FFF2-40B4-BE49-F238E27FC236}">
                <a16:creationId xmlns:a16="http://schemas.microsoft.com/office/drawing/2014/main" id="{6AE7FE4B-2475-47E6-8694-A5DE9E20E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17348-8A1C-4AF3-AAA3-61836571559C}"/>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86271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4772-E5D6-4ABA-803D-DF89AEB4B223}"/>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D21D5D-F19D-4AD8-85D2-9A919F0AE65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210DB26E-B51E-4F80-BC1F-74EEB6CA486D}"/>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E771E0-93DE-408B-9DF6-C139C7E1A9F1}"/>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CB417B7A-7AB7-4980-B590-8395ABF39580}"/>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4B6D86-868B-4478-844C-3CE402943E02}"/>
              </a:ext>
            </a:extLst>
          </p:cNvPr>
          <p:cNvSpPr>
            <a:spLocks noGrp="1"/>
          </p:cNvSpPr>
          <p:nvPr>
            <p:ph type="dt" sz="half" idx="10"/>
          </p:nvPr>
        </p:nvSpPr>
        <p:spPr/>
        <p:txBody>
          <a:bodyPr/>
          <a:lstStyle/>
          <a:p>
            <a:fld id="{1C72D579-680B-4C5C-B357-2E0F08617743}" type="datetimeFigureOut">
              <a:rPr lang="en-US" smtClean="0"/>
              <a:t>5/17/2023</a:t>
            </a:fld>
            <a:endParaRPr lang="en-US"/>
          </a:p>
        </p:txBody>
      </p:sp>
      <p:sp>
        <p:nvSpPr>
          <p:cNvPr id="8" name="Footer Placeholder 7">
            <a:extLst>
              <a:ext uri="{FF2B5EF4-FFF2-40B4-BE49-F238E27FC236}">
                <a16:creationId xmlns:a16="http://schemas.microsoft.com/office/drawing/2014/main" id="{1CC2C1D0-FFD3-4C1F-8736-6C2823F286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0A93DF-6F93-41BA-A3B5-7127306F09BE}"/>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12894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6EFE-46E1-49F6-BCED-4D784E2755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CB2628-78C5-4F39-8219-EADA7B183B2E}"/>
              </a:ext>
            </a:extLst>
          </p:cNvPr>
          <p:cNvSpPr>
            <a:spLocks noGrp="1"/>
          </p:cNvSpPr>
          <p:nvPr>
            <p:ph type="dt" sz="half" idx="10"/>
          </p:nvPr>
        </p:nvSpPr>
        <p:spPr/>
        <p:txBody>
          <a:bodyPr/>
          <a:lstStyle/>
          <a:p>
            <a:fld id="{1C72D579-680B-4C5C-B357-2E0F08617743}" type="datetimeFigureOut">
              <a:rPr lang="en-US" smtClean="0"/>
              <a:t>5/17/2023</a:t>
            </a:fld>
            <a:endParaRPr lang="en-US"/>
          </a:p>
        </p:txBody>
      </p:sp>
      <p:sp>
        <p:nvSpPr>
          <p:cNvPr id="4" name="Footer Placeholder 3">
            <a:extLst>
              <a:ext uri="{FF2B5EF4-FFF2-40B4-BE49-F238E27FC236}">
                <a16:creationId xmlns:a16="http://schemas.microsoft.com/office/drawing/2014/main" id="{30E6EC7A-7352-40AF-986A-CECEDFBB55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DB4E9D-D092-416F-8571-3D25BBD72622}"/>
              </a:ext>
            </a:extLst>
          </p:cNvPr>
          <p:cNvSpPr>
            <a:spLocks noGrp="1"/>
          </p:cNvSpPr>
          <p:nvPr>
            <p:ph type="sldNum" sz="quarter" idx="12"/>
          </p:nvPr>
        </p:nvSpPr>
        <p:spPr/>
        <p:txBody>
          <a:bodyPr/>
          <a:lstStyle/>
          <a:p>
            <a:fld id="{073EEA1D-F294-4872-A789-B0B343E9D0B7}" type="slidenum">
              <a:rPr lang="en-US" smtClean="0"/>
              <a:t>‹#›</a:t>
            </a:fld>
            <a:endParaRPr lang="en-US"/>
          </a:p>
        </p:txBody>
      </p:sp>
    </p:spTree>
    <p:extLst>
      <p:ext uri="{BB962C8B-B14F-4D97-AF65-F5344CB8AC3E}">
        <p14:creationId xmlns:p14="http://schemas.microsoft.com/office/powerpoint/2010/main" val="3612360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ransition spd="med"/>
  <p:hf hdr="0" ftr="0" dt="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Proxima Nova Medium" panose="02000506030000020004" pitchFamily="2" charset="0"/>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34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A09FA1"/>
          </a:solidFill>
          <a:uFillTx/>
          <a:latin typeface="Open Sans"/>
          <a:ea typeface="Open Sans"/>
          <a:cs typeface="Open Sans"/>
          <a:sym typeface="Open Sans"/>
        </a:defRPr>
      </a:lvl1pPr>
      <a:lvl2pPr marL="97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A09FA1"/>
          </a:solidFill>
          <a:uFillTx/>
          <a:latin typeface="Open Sans"/>
          <a:ea typeface="Open Sans"/>
          <a:cs typeface="Open Sans"/>
          <a:sym typeface="Open Sans"/>
        </a:defRPr>
      </a:lvl2pPr>
      <a:lvl3pPr marL="161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A09FA1"/>
          </a:solidFill>
          <a:uFillTx/>
          <a:latin typeface="Open Sans"/>
          <a:ea typeface="Open Sans"/>
          <a:cs typeface="Open Sans"/>
          <a:sym typeface="Open Sans"/>
        </a:defRPr>
      </a:lvl3pPr>
      <a:lvl4pPr marL="224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A09FA1"/>
          </a:solidFill>
          <a:uFillTx/>
          <a:latin typeface="Open Sans"/>
          <a:ea typeface="Open Sans"/>
          <a:cs typeface="Open Sans"/>
          <a:sym typeface="Open Sans"/>
        </a:defRPr>
      </a:lvl4pPr>
      <a:lvl5pPr marL="288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A09FA1"/>
          </a:solidFill>
          <a:uFillTx/>
          <a:latin typeface="Open Sans"/>
          <a:ea typeface="Open Sans"/>
          <a:cs typeface="Open Sans"/>
          <a:sym typeface="Open Sans"/>
        </a:defRPr>
      </a:lvl5pPr>
      <a:lvl6pPr marL="351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A09FA1"/>
          </a:solidFill>
          <a:uFillTx/>
          <a:latin typeface="Open Sans"/>
          <a:ea typeface="Open Sans"/>
          <a:cs typeface="Open Sans"/>
          <a:sym typeface="Open Sans"/>
        </a:defRPr>
      </a:lvl6pPr>
      <a:lvl7pPr marL="415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A09FA1"/>
          </a:solidFill>
          <a:uFillTx/>
          <a:latin typeface="Open Sans"/>
          <a:ea typeface="Open Sans"/>
          <a:cs typeface="Open Sans"/>
          <a:sym typeface="Open Sans"/>
        </a:defRPr>
      </a:lvl7pPr>
      <a:lvl8pPr marL="478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A09FA1"/>
          </a:solidFill>
          <a:uFillTx/>
          <a:latin typeface="Open Sans"/>
          <a:ea typeface="Open Sans"/>
          <a:cs typeface="Open Sans"/>
          <a:sym typeface="Open Sans"/>
        </a:defRPr>
      </a:lvl8pPr>
      <a:lvl9pPr marL="542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A09FA1"/>
          </a:solidFill>
          <a:uFillTx/>
          <a:latin typeface="Open Sans"/>
          <a:ea typeface="Open Sans"/>
          <a:cs typeface="Open Sans"/>
          <a:sym typeface="Open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BE005-C64D-4CAF-B906-EF572A200BA3}"/>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3273B4-951E-489C-9DB9-6251A83CED99}"/>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A5EFA79-9173-4288-9018-90CDED0E1C7A}"/>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1C72D579-680B-4C5C-B357-2E0F08617743}" type="datetimeFigureOut">
              <a:rPr lang="en-US" smtClean="0"/>
              <a:t>5/17/2023</a:t>
            </a:fld>
            <a:endParaRPr lang="en-US"/>
          </a:p>
        </p:txBody>
      </p:sp>
      <p:sp>
        <p:nvSpPr>
          <p:cNvPr id="5" name="Footer Placeholder 4">
            <a:extLst>
              <a:ext uri="{FF2B5EF4-FFF2-40B4-BE49-F238E27FC236}">
                <a16:creationId xmlns:a16="http://schemas.microsoft.com/office/drawing/2014/main" id="{C30F6851-2A1F-46A1-8921-C564140577ED}"/>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B69840-E138-4A11-9AFA-D6C81316B09F}"/>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073EEA1D-F294-4872-A789-B0B343E9D0B7}" type="slidenum">
              <a:rPr lang="en-US" smtClean="0"/>
              <a:t>‹#›</a:t>
            </a:fld>
            <a:endParaRPr lang="en-US"/>
          </a:p>
        </p:txBody>
      </p:sp>
    </p:spTree>
    <p:extLst>
      <p:ext uri="{BB962C8B-B14F-4D97-AF65-F5344CB8AC3E}">
        <p14:creationId xmlns:p14="http://schemas.microsoft.com/office/powerpoint/2010/main" val="2891714697"/>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468BF-4C3B-7F4C-93A5-BA9C45B2163B}"/>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3E0C08-C191-7247-851D-2586473A60F3}"/>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DAE31-1105-6445-9F1C-912589E26CA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21F6B824-4131-344E-B42E-66EC60D8919B}" type="datetimeFigureOut">
              <a:rPr lang="en-US" smtClean="0"/>
              <a:t>5/17/2023</a:t>
            </a:fld>
            <a:endParaRPr lang="en-US"/>
          </a:p>
        </p:txBody>
      </p:sp>
      <p:sp>
        <p:nvSpPr>
          <p:cNvPr id="5" name="Footer Placeholder 4">
            <a:extLst>
              <a:ext uri="{FF2B5EF4-FFF2-40B4-BE49-F238E27FC236}">
                <a16:creationId xmlns:a16="http://schemas.microsoft.com/office/drawing/2014/main" id="{C720789E-DCDF-1F41-B772-E5D1016F509E}"/>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934E96-4B16-7948-B773-F7F3AFC07281}"/>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0B9EF21C-2CD7-3142-85E3-68DD68E58A66}" type="slidenum">
              <a:rPr lang="en-US" smtClean="0"/>
              <a:t>‹#›</a:t>
            </a:fld>
            <a:endParaRPr lang="en-US"/>
          </a:p>
        </p:txBody>
      </p:sp>
    </p:spTree>
    <p:extLst>
      <p:ext uri="{BB962C8B-B14F-4D97-AF65-F5344CB8AC3E}">
        <p14:creationId xmlns:p14="http://schemas.microsoft.com/office/powerpoint/2010/main" val="138012244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91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09E1660-141E-9AAB-10B9-CDB8950C75FB}"/>
              </a:ext>
            </a:extLst>
          </p:cNvPr>
          <p:cNvSpPr/>
          <p:nvPr/>
        </p:nvSpPr>
        <p:spPr>
          <a:xfrm>
            <a:off x="7019365" y="8428716"/>
            <a:ext cx="17364636" cy="5287284"/>
          </a:xfrm>
          <a:prstGeom prst="rect">
            <a:avLst/>
          </a:prstGeom>
          <a:solidFill>
            <a:srgbClr val="84BF4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Avenir Next" panose="020B0503020202020204" pitchFamily="34" charset="0"/>
              <a:ea typeface="+mn-ea"/>
              <a:cs typeface="+mn-cs"/>
              <a:sym typeface="Helvetica Neue Medium"/>
            </a:endParaRPr>
          </a:p>
        </p:txBody>
      </p:sp>
      <p:sp>
        <p:nvSpPr>
          <p:cNvPr id="8" name="Rectangle 7">
            <a:extLst>
              <a:ext uri="{FF2B5EF4-FFF2-40B4-BE49-F238E27FC236}">
                <a16:creationId xmlns:a16="http://schemas.microsoft.com/office/drawing/2014/main" id="{3E598AEA-C9EC-696E-AEC1-311B2EEEB155}"/>
              </a:ext>
            </a:extLst>
          </p:cNvPr>
          <p:cNvSpPr/>
          <p:nvPr/>
        </p:nvSpPr>
        <p:spPr>
          <a:xfrm>
            <a:off x="6750423" y="1"/>
            <a:ext cx="17633577" cy="8442636"/>
          </a:xfrm>
          <a:prstGeom prst="rect">
            <a:avLst/>
          </a:prstGeom>
          <a:solidFill>
            <a:srgbClr val="1F35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Avenir Next" panose="020B0503020202020204" pitchFamily="34" charset="0"/>
              <a:ea typeface="+mn-ea"/>
              <a:cs typeface="+mn-cs"/>
              <a:sym typeface="Helvetica Neue Medium"/>
            </a:endParaRPr>
          </a:p>
        </p:txBody>
      </p:sp>
      <p:sp>
        <p:nvSpPr>
          <p:cNvPr id="43" name="Subtitle text">
            <a:extLst>
              <a:ext uri="{FF2B5EF4-FFF2-40B4-BE49-F238E27FC236}">
                <a16:creationId xmlns:a16="http://schemas.microsoft.com/office/drawing/2014/main" id="{D6654688-0FEC-EE41-9519-1958548A20EC}"/>
              </a:ext>
            </a:extLst>
          </p:cNvPr>
          <p:cNvSpPr txBox="1"/>
          <p:nvPr/>
        </p:nvSpPr>
        <p:spPr>
          <a:xfrm>
            <a:off x="11472551" y="9101553"/>
            <a:ext cx="11610473" cy="133369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t">
            <a:spAutoFit/>
          </a:bodyPr>
          <a:lstStyle>
            <a:lvl1pPr algn="l">
              <a:lnSpc>
                <a:spcPct val="120000"/>
              </a:lnSpc>
              <a:spcBef>
                <a:spcPts val="2000"/>
              </a:spcBef>
              <a:defRPr sz="2600" cap="all" spc="780">
                <a:solidFill>
                  <a:srgbClr val="D7C2AC"/>
                </a:solidFill>
                <a:latin typeface="Roboto"/>
                <a:ea typeface="Roboto"/>
                <a:cs typeface="Roboto"/>
                <a:sym typeface="Roboto"/>
              </a:defRPr>
            </a:lvl1pPr>
          </a:lstStyle>
          <a:p>
            <a:pPr>
              <a:lnSpc>
                <a:spcPct val="100000"/>
              </a:lnSpc>
              <a:spcBef>
                <a:spcPts val="0"/>
              </a:spcBef>
            </a:pPr>
            <a:r>
              <a:rPr lang="en-US" sz="4000" cap="none" spc="200" dirty="0">
                <a:solidFill>
                  <a:srgbClr val="1F3545"/>
                </a:solidFill>
                <a:latin typeface="Open Sans Semibold"/>
                <a:ea typeface="Open Sans Semibold"/>
                <a:cs typeface="Open Sans Semibold"/>
              </a:rPr>
              <a:t>AHEC CPD Office Hours 5/17/2023</a:t>
            </a:r>
          </a:p>
          <a:p>
            <a:pPr>
              <a:lnSpc>
                <a:spcPct val="100000"/>
              </a:lnSpc>
              <a:spcBef>
                <a:spcPts val="0"/>
              </a:spcBef>
            </a:pPr>
            <a:r>
              <a:rPr lang="en-US" sz="4000" cap="none" spc="200" dirty="0">
                <a:solidFill>
                  <a:srgbClr val="1F3545"/>
                </a:solidFill>
                <a:latin typeface="Open Sans Semibold"/>
                <a:ea typeface="Open Sans Semibold"/>
                <a:cs typeface="Open Sans Semibold"/>
              </a:rPr>
              <a:t>Katie Fitzpatrick</a:t>
            </a:r>
          </a:p>
        </p:txBody>
      </p:sp>
      <p:sp>
        <p:nvSpPr>
          <p:cNvPr id="14" name="Professional Slide Template">
            <a:extLst>
              <a:ext uri="{FF2B5EF4-FFF2-40B4-BE49-F238E27FC236}">
                <a16:creationId xmlns:a16="http://schemas.microsoft.com/office/drawing/2014/main" id="{424CA995-3C46-D74F-B0E5-A24CACD2FAC4}"/>
              </a:ext>
            </a:extLst>
          </p:cNvPr>
          <p:cNvSpPr txBox="1"/>
          <p:nvPr/>
        </p:nvSpPr>
        <p:spPr>
          <a:xfrm>
            <a:off x="11472549" y="2822035"/>
            <a:ext cx="12351278" cy="409137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lgn="l">
              <a:lnSpc>
                <a:spcPct val="90000"/>
              </a:lnSpc>
              <a:defRPr sz="10000" b="0">
                <a:solidFill>
                  <a:srgbClr val="2C514D"/>
                </a:solidFill>
                <a:latin typeface="Roboto Slab Bold"/>
                <a:ea typeface="Roboto Slab Bold"/>
                <a:cs typeface="Roboto Slab Bold"/>
                <a:sym typeface="Roboto Slab Bold"/>
              </a:defRPr>
            </a:lvl1pPr>
          </a:lstStyle>
          <a:p>
            <a:r>
              <a:rPr lang="en-US" sz="9600" b="1" dirty="0">
                <a:solidFill>
                  <a:srgbClr val="FFFFFF"/>
                </a:solidFill>
                <a:latin typeface="Roboto Slab Black" pitchFamily="2" charset="0"/>
                <a:ea typeface="Roboto Slab Black" pitchFamily="2" charset="0"/>
              </a:rPr>
              <a:t>NC AHEC Nursing Clinical Partnership Project</a:t>
            </a:r>
          </a:p>
        </p:txBody>
      </p:sp>
      <p:sp>
        <p:nvSpPr>
          <p:cNvPr id="22" name="Subtitle text">
            <a:extLst>
              <a:ext uri="{FF2B5EF4-FFF2-40B4-BE49-F238E27FC236}">
                <a16:creationId xmlns:a16="http://schemas.microsoft.com/office/drawing/2014/main" id="{A98BFD96-5D93-4F23-84E4-9D2F887A0006}"/>
              </a:ext>
            </a:extLst>
          </p:cNvPr>
          <p:cNvSpPr txBox="1"/>
          <p:nvPr/>
        </p:nvSpPr>
        <p:spPr>
          <a:xfrm>
            <a:off x="11437706" y="6805433"/>
            <a:ext cx="12351278" cy="96436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spAutoFit/>
          </a:bodyPr>
          <a:lstStyle>
            <a:lvl1pPr algn="l">
              <a:lnSpc>
                <a:spcPct val="120000"/>
              </a:lnSpc>
              <a:spcBef>
                <a:spcPts val="2000"/>
              </a:spcBef>
              <a:defRPr sz="2600" cap="all" spc="780">
                <a:solidFill>
                  <a:srgbClr val="D7C2AC"/>
                </a:solidFill>
                <a:latin typeface="Roboto"/>
                <a:ea typeface="Roboto"/>
                <a:cs typeface="Roboto"/>
                <a:sym typeface="Roboto"/>
              </a:defRPr>
            </a:lvl1pPr>
          </a:lstStyle>
          <a:p>
            <a:pPr>
              <a:lnSpc>
                <a:spcPct val="100000"/>
              </a:lnSpc>
              <a:spcBef>
                <a:spcPts val="0"/>
              </a:spcBef>
            </a:pPr>
            <a:endParaRPr lang="en-US" sz="5600" cap="none" spc="300" dirty="0">
              <a:solidFill>
                <a:srgbClr val="84BF43"/>
              </a:solidFill>
              <a:latin typeface="Raleway ExtraBold" panose="020B0303030101060003" pitchFamily="34" charset="77"/>
              <a:cs typeface="Calibri" panose="020F0502020204030204" pitchFamily="34" charset="0"/>
            </a:endParaRPr>
          </a:p>
        </p:txBody>
      </p:sp>
      <p:pic>
        <p:nvPicPr>
          <p:cNvPr id="12" name="Picture Placeholder 17">
            <a:extLst>
              <a:ext uri="{FF2B5EF4-FFF2-40B4-BE49-F238E27FC236}">
                <a16:creationId xmlns:a16="http://schemas.microsoft.com/office/drawing/2014/main" id="{C3398D1A-F0C3-F290-A299-3CC4A9B9EA15}"/>
              </a:ext>
            </a:extLst>
          </p:cNvPr>
          <p:cNvPicPr>
            <a:picLocks noChangeAspect="1"/>
          </p:cNvPicPr>
          <p:nvPr/>
        </p:nvPicPr>
        <p:blipFill>
          <a:blip r:embed="rId3">
            <a:extLst>
              <a:ext uri="{28A0092B-C50C-407E-A947-70E740481C1C}">
                <a14:useLocalDpi xmlns:a14="http://schemas.microsoft.com/office/drawing/2010/main" val="0"/>
              </a:ext>
            </a:extLst>
          </a:blip>
          <a:srcRect l="12244" r="12244"/>
          <a:stretch/>
        </p:blipFill>
        <p:spPr>
          <a:xfrm>
            <a:off x="-3546088" y="0"/>
            <a:ext cx="15347767" cy="13716000"/>
          </a:xfrm>
          <a:prstGeom prst="parallelogram">
            <a:avLst/>
          </a:prstGeom>
          <a:solidFill>
            <a:srgbClr val="FFFFFF"/>
          </a:solidFill>
        </p:spPr>
      </p:pic>
      <p:pic>
        <p:nvPicPr>
          <p:cNvPr id="3" name="Picture 2">
            <a:extLst>
              <a:ext uri="{FF2B5EF4-FFF2-40B4-BE49-F238E27FC236}">
                <a16:creationId xmlns:a16="http://schemas.microsoft.com/office/drawing/2014/main" id="{1DBA1421-3CBD-55FA-14C0-36EA9C77E2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13345" y="12110224"/>
            <a:ext cx="5938031" cy="1126437"/>
          </a:xfrm>
          <a:prstGeom prst="rect">
            <a:avLst/>
          </a:prstGeom>
        </p:spPr>
      </p:pic>
      <p:sp>
        <p:nvSpPr>
          <p:cNvPr id="6" name="TextBox 5">
            <a:extLst>
              <a:ext uri="{FF2B5EF4-FFF2-40B4-BE49-F238E27FC236}">
                <a16:creationId xmlns:a16="http://schemas.microsoft.com/office/drawing/2014/main" id="{58A67790-6FEF-46A1-697E-97C53018E110}"/>
              </a:ext>
            </a:extLst>
          </p:cNvPr>
          <p:cNvSpPr txBox="1"/>
          <p:nvPr/>
        </p:nvSpPr>
        <p:spPr>
          <a:xfrm>
            <a:off x="1926621" y="13331587"/>
            <a:ext cx="637354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altLang="en-US" sz="2000" b="0" kern="1200" dirty="0">
                <a:solidFill>
                  <a:srgbClr val="1F3545"/>
                </a:solidFill>
                <a:latin typeface="Futura Medium" panose="020B0602020204020303" pitchFamily="34" charset="-79"/>
                <a:ea typeface="MS PGothic" panose="020B0600070205080204" pitchFamily="34" charset="-128"/>
                <a:cs typeface="Futura Medium" panose="020B0602020204020303" pitchFamily="34" charset="-79"/>
              </a:rPr>
              <a:t>944493938by gettyImages Cecilie_Arcurs Royalty Free</a:t>
            </a:r>
          </a:p>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02087251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C6D26-347E-01C3-8761-AB1D8035B0D7}"/>
              </a:ext>
            </a:extLst>
          </p:cNvPr>
          <p:cNvSpPr/>
          <p:nvPr/>
        </p:nvSpPr>
        <p:spPr>
          <a:xfrm>
            <a:off x="-1" y="0"/>
            <a:ext cx="24384001" cy="2434131"/>
          </a:xfrm>
          <a:prstGeom prst="rect">
            <a:avLst/>
          </a:prstGeom>
          <a:solidFill>
            <a:srgbClr val="1F35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Avenir Next" panose="020B0503020202020204" pitchFamily="34" charset="0"/>
              <a:ea typeface="+mn-ea"/>
              <a:cs typeface="+mn-cs"/>
              <a:sym typeface="Helvetica Neue Medium"/>
            </a:endParaRPr>
          </a:p>
        </p:txBody>
      </p:sp>
      <p:sp>
        <p:nvSpPr>
          <p:cNvPr id="8" name="Professional Slide Template">
            <a:extLst>
              <a:ext uri="{FF2B5EF4-FFF2-40B4-BE49-F238E27FC236}">
                <a16:creationId xmlns:a16="http://schemas.microsoft.com/office/drawing/2014/main" id="{9D074D03-678E-1643-CBD3-88A38890BF31}"/>
              </a:ext>
            </a:extLst>
          </p:cNvPr>
          <p:cNvSpPr txBox="1"/>
          <p:nvPr/>
        </p:nvSpPr>
        <p:spPr>
          <a:xfrm>
            <a:off x="-2" y="450084"/>
            <a:ext cx="24384001" cy="1321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lgn="l">
              <a:lnSpc>
                <a:spcPct val="90000"/>
              </a:lnSpc>
              <a:defRPr sz="10000" b="0">
                <a:solidFill>
                  <a:srgbClr val="2C514D"/>
                </a:solidFill>
                <a:latin typeface="Roboto Slab Bold"/>
                <a:ea typeface="Roboto Slab Bold"/>
                <a:cs typeface="Roboto Slab Bold"/>
                <a:sym typeface="Roboto Slab Bold"/>
              </a:defRPr>
            </a:lvl1pPr>
          </a:lstStyle>
          <a:p>
            <a:pPr algn="ctr"/>
            <a:r>
              <a:rPr lang="en-US" sz="8800" b="1" dirty="0">
                <a:solidFill>
                  <a:schemeClr val="accent2"/>
                </a:solidFill>
                <a:latin typeface="Roboto Slab" pitchFamily="2" charset="0"/>
                <a:ea typeface="Roboto Slab" pitchFamily="2" charset="0"/>
              </a:rPr>
              <a:t>Nursing Clinical Partnership Project</a:t>
            </a:r>
          </a:p>
        </p:txBody>
      </p:sp>
      <p:sp>
        <p:nvSpPr>
          <p:cNvPr id="3" name="Rectangle 2">
            <a:extLst>
              <a:ext uri="{FF2B5EF4-FFF2-40B4-BE49-F238E27FC236}">
                <a16:creationId xmlns:a16="http://schemas.microsoft.com/office/drawing/2014/main" id="{64CD6CB9-C277-E31E-B0AF-5AA67D0A9662}"/>
              </a:ext>
            </a:extLst>
          </p:cNvPr>
          <p:cNvSpPr/>
          <p:nvPr/>
        </p:nvSpPr>
        <p:spPr>
          <a:xfrm>
            <a:off x="2034890" y="3048303"/>
            <a:ext cx="11661113" cy="9128695"/>
          </a:xfrm>
          <a:prstGeom prst="rect">
            <a:avLst/>
          </a:prstGeom>
          <a:solidFill>
            <a:srgbClr val="84BF4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u="none" strike="noStrike" cap="none" spc="0" normalizeH="0" baseline="0">
              <a:ln>
                <a:noFill/>
              </a:ln>
              <a:solidFill>
                <a:srgbClr val="FFFFFF"/>
              </a:solidFill>
              <a:effectLst/>
              <a:uFillTx/>
              <a:latin typeface="Avenir Next Medium" panose="020B0503020202020204" pitchFamily="34" charset="0"/>
              <a:ea typeface="+mn-ea"/>
              <a:cs typeface="+mn-cs"/>
              <a:sym typeface="Helvetica Neue Medium"/>
            </a:endParaRPr>
          </a:p>
        </p:txBody>
      </p:sp>
      <p:sp>
        <p:nvSpPr>
          <p:cNvPr id="4" name="TextBox 3">
            <a:extLst>
              <a:ext uri="{FF2B5EF4-FFF2-40B4-BE49-F238E27FC236}">
                <a16:creationId xmlns:a16="http://schemas.microsoft.com/office/drawing/2014/main" id="{CB34A414-744D-C3B4-340C-D61639C0EE40}"/>
              </a:ext>
            </a:extLst>
          </p:cNvPr>
          <p:cNvSpPr txBox="1"/>
          <p:nvPr/>
        </p:nvSpPr>
        <p:spPr>
          <a:xfrm>
            <a:off x="2705993" y="5222974"/>
            <a:ext cx="10309509" cy="5863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lvl="8" indent="0" algn="l">
              <a:buClr>
                <a:schemeClr val="tx1"/>
              </a:buClr>
            </a:pPr>
            <a:r>
              <a:rPr lang="en-US" sz="4000" dirty="0">
                <a:solidFill>
                  <a:srgbClr val="1F3545"/>
                </a:solidFill>
                <a:latin typeface="Raleway ExtraBold"/>
                <a:cs typeface="Calibri"/>
              </a:rPr>
              <a:t>Increase nursing clinical faculty to expand the capacity to graduate more nurses </a:t>
            </a:r>
            <a:r>
              <a:rPr lang="en-US" sz="4000" i="1" dirty="0">
                <a:solidFill>
                  <a:srgbClr val="1F3545"/>
                </a:solidFill>
                <a:latin typeface="Raleway ExtraBold"/>
                <a:cs typeface="Calibri"/>
              </a:rPr>
              <a:t>and</a:t>
            </a:r>
            <a:endParaRPr lang="en-US" sz="4000" dirty="0">
              <a:solidFill>
                <a:srgbClr val="1F3545"/>
              </a:solidFill>
              <a:latin typeface="Raleway ExtraBold"/>
              <a:cs typeface="Calibri"/>
            </a:endParaRPr>
          </a:p>
          <a:p>
            <a:pPr lvl="8" indent="0" algn="l">
              <a:buClr>
                <a:schemeClr val="tx1"/>
              </a:buClr>
            </a:pPr>
            <a:endParaRPr lang="en-US" sz="4000" dirty="0">
              <a:solidFill>
                <a:srgbClr val="1F3545"/>
              </a:solidFill>
              <a:latin typeface="Raleway ExtraBold"/>
              <a:ea typeface="Open Sans Semibold"/>
              <a:cs typeface="Calibri"/>
            </a:endParaRPr>
          </a:p>
          <a:p>
            <a:pPr lvl="8" indent="0" algn="l">
              <a:buClr>
                <a:schemeClr val="tx1"/>
              </a:buClr>
            </a:pPr>
            <a:r>
              <a:rPr lang="en-US" sz="4000" dirty="0">
                <a:solidFill>
                  <a:srgbClr val="1F3545"/>
                </a:solidFill>
                <a:latin typeface="Open Sans Semibold"/>
                <a:ea typeface="Open Sans Semibold"/>
                <a:cs typeface="Open Sans Semibold"/>
              </a:rPr>
              <a:t>Provide retention opportunities.</a:t>
            </a:r>
          </a:p>
          <a:p>
            <a:pPr lvl="8" indent="0" algn="l">
              <a:buClr>
                <a:schemeClr val="tx1"/>
              </a:buClr>
            </a:pPr>
            <a:r>
              <a:rPr lang="en-US" sz="4000" dirty="0">
                <a:solidFill>
                  <a:srgbClr val="1F3545"/>
                </a:solidFill>
                <a:latin typeface="Open Sans Semibold"/>
                <a:ea typeface="Open Sans Semibold"/>
                <a:cs typeface="Open Sans Semibold"/>
              </a:rPr>
              <a:t>Create recruitment opportunities.</a:t>
            </a:r>
          </a:p>
          <a:p>
            <a:pPr lvl="8" indent="0" algn="l">
              <a:buClr>
                <a:schemeClr val="tx1"/>
              </a:buClr>
            </a:pPr>
            <a:r>
              <a:rPr lang="en-US" sz="4000" dirty="0">
                <a:solidFill>
                  <a:srgbClr val="1F3545"/>
                </a:solidFill>
                <a:latin typeface="Open Sans Semibold"/>
                <a:ea typeface="Open Sans Semibold"/>
                <a:cs typeface="Open Sans Semibold"/>
              </a:rPr>
              <a:t>Offer professional development.</a:t>
            </a:r>
          </a:p>
          <a:p>
            <a:pPr lvl="8" indent="0" algn="l">
              <a:buClr>
                <a:schemeClr val="tx1"/>
              </a:buClr>
            </a:pPr>
            <a:endParaRPr lang="en-US" sz="4000" dirty="0">
              <a:solidFill>
                <a:srgbClr val="1F3545"/>
              </a:solidFill>
              <a:latin typeface="Open Sans Semibold"/>
              <a:ea typeface="Open Sans Semibold"/>
              <a:cs typeface="Open Sans Semibold"/>
            </a:endParaRPr>
          </a:p>
          <a:p>
            <a:pPr lvl="8" indent="0" algn="l">
              <a:spcBef>
                <a:spcPts val="1800"/>
              </a:spcBef>
              <a:buClr>
                <a:schemeClr val="tx1"/>
              </a:buClr>
            </a:pPr>
            <a:r>
              <a:rPr lang="en-US" sz="4000" dirty="0">
                <a:solidFill>
                  <a:srgbClr val="1F3545"/>
                </a:solidFill>
                <a:latin typeface="Open Sans Semibold"/>
                <a:ea typeface="Open Sans Semibold"/>
                <a:cs typeface="Open Sans Semibold"/>
              </a:rPr>
              <a:t>	</a:t>
            </a:r>
            <a:endParaRPr lang="en-US" sz="40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7" name="Folded Corner 16">
            <a:extLst>
              <a:ext uri="{FF2B5EF4-FFF2-40B4-BE49-F238E27FC236}">
                <a16:creationId xmlns:a16="http://schemas.microsoft.com/office/drawing/2014/main" id="{E4E0E2AE-0C07-BFDC-5E5E-2219E0AA71DA}"/>
              </a:ext>
            </a:extLst>
          </p:cNvPr>
          <p:cNvSpPr>
            <a:spLocks/>
          </p:cNvSpPr>
          <p:nvPr/>
        </p:nvSpPr>
        <p:spPr>
          <a:xfrm>
            <a:off x="14305744" y="3749774"/>
            <a:ext cx="8382806" cy="6422925"/>
          </a:xfrm>
          <a:prstGeom prst="foldedCorner">
            <a:avLst/>
          </a:prstGeom>
          <a:solidFill>
            <a:srgbClr val="248EC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Avenir Next" panose="020B0503020202020204" pitchFamily="34" charset="0"/>
              <a:ea typeface="+mn-ea"/>
              <a:cs typeface="+mn-cs"/>
              <a:sym typeface="Helvetica Neue Medium"/>
            </a:endParaRPr>
          </a:p>
        </p:txBody>
      </p:sp>
      <p:sp>
        <p:nvSpPr>
          <p:cNvPr id="5" name="Subtitle text">
            <a:extLst>
              <a:ext uri="{FF2B5EF4-FFF2-40B4-BE49-F238E27FC236}">
                <a16:creationId xmlns:a16="http://schemas.microsoft.com/office/drawing/2014/main" id="{75734183-DDF2-1D14-AC21-44490AF8AF4A}"/>
              </a:ext>
            </a:extLst>
          </p:cNvPr>
          <p:cNvSpPr txBox="1"/>
          <p:nvPr/>
        </p:nvSpPr>
        <p:spPr>
          <a:xfrm>
            <a:off x="15404832" y="4812385"/>
            <a:ext cx="6731267" cy="5498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cap="all" spc="780">
                <a:solidFill>
                  <a:srgbClr val="D7C2AC"/>
                </a:solidFill>
                <a:latin typeface="Roboto"/>
                <a:ea typeface="Roboto"/>
                <a:cs typeface="Roboto"/>
                <a:sym typeface="Roboto"/>
              </a:defRPr>
            </a:lvl1pPr>
          </a:lstStyle>
          <a:p>
            <a:pPr marL="571500" indent="-571500">
              <a:lnSpc>
                <a:spcPct val="100000"/>
              </a:lnSpc>
              <a:spcBef>
                <a:spcPts val="2800"/>
              </a:spcBef>
              <a:buClr>
                <a:schemeClr val="accent2"/>
              </a:buClr>
              <a:buFont typeface="Wingdings" pitchFamily="2" charset="2"/>
              <a:buChar char="§"/>
            </a:pPr>
            <a:r>
              <a:rPr lang="en-US" sz="3800" cap="none" spc="0"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Support academic-practice partnerships using clinical nurses as clinical faculty.</a:t>
            </a:r>
          </a:p>
          <a:p>
            <a:pPr marL="571500" indent="-571500">
              <a:lnSpc>
                <a:spcPct val="100000"/>
              </a:lnSpc>
              <a:spcBef>
                <a:spcPts val="2800"/>
              </a:spcBef>
              <a:buClr>
                <a:schemeClr val="accent2"/>
              </a:buClr>
              <a:buFont typeface="Wingdings" pitchFamily="2" charset="2"/>
              <a:buChar char="§"/>
            </a:pPr>
            <a:r>
              <a:rPr lang="en-US" sz="3800" cap="none" spc="0"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Train RNs to serve in the dual role of clinical nurse and clinical instructor.</a:t>
            </a:r>
          </a:p>
          <a:p>
            <a:pPr marL="571500" indent="-571500">
              <a:lnSpc>
                <a:spcPct val="100000"/>
              </a:lnSpc>
              <a:spcBef>
                <a:spcPts val="2800"/>
              </a:spcBef>
              <a:buClr>
                <a:schemeClr val="tx1"/>
              </a:buClr>
              <a:buFont typeface="Wingdings" pitchFamily="2" charset="2"/>
              <a:buChar char="§"/>
            </a:pPr>
            <a:endParaRPr lang="en-US" sz="3800" b="0" cap="none" spc="300" dirty="0">
              <a:solidFill>
                <a:srgbClr val="42474A"/>
              </a:solidFill>
              <a:latin typeface="Avenir Next" panose="020B050302020202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FFBDF34-AD20-27FF-0B19-5CB3D23731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613345" y="12110224"/>
            <a:ext cx="5938030" cy="1126437"/>
          </a:xfrm>
          <a:prstGeom prst="rect">
            <a:avLst/>
          </a:prstGeom>
        </p:spPr>
      </p:pic>
      <p:sp>
        <p:nvSpPr>
          <p:cNvPr id="2" name="Professional Slide Template">
            <a:extLst>
              <a:ext uri="{FF2B5EF4-FFF2-40B4-BE49-F238E27FC236}">
                <a16:creationId xmlns:a16="http://schemas.microsoft.com/office/drawing/2014/main" id="{F980DD59-2886-701B-843D-C476C976A7CD}"/>
              </a:ext>
            </a:extLst>
          </p:cNvPr>
          <p:cNvSpPr txBox="1"/>
          <p:nvPr/>
        </p:nvSpPr>
        <p:spPr>
          <a:xfrm>
            <a:off x="2034890" y="3502267"/>
            <a:ext cx="11661113" cy="850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lgn="l">
              <a:lnSpc>
                <a:spcPct val="90000"/>
              </a:lnSpc>
              <a:defRPr sz="10000" b="0">
                <a:solidFill>
                  <a:srgbClr val="2C514D"/>
                </a:solidFill>
                <a:latin typeface="Roboto Slab Bold"/>
                <a:ea typeface="Roboto Slab Bold"/>
                <a:cs typeface="Roboto Slab Bold"/>
                <a:sym typeface="Roboto Slab Bold"/>
              </a:defRPr>
            </a:lvl1pPr>
          </a:lstStyle>
          <a:p>
            <a:pPr algn="ctr"/>
            <a:r>
              <a:rPr lang="en-US" sz="5400" b="1" dirty="0">
                <a:solidFill>
                  <a:srgbClr val="1F3545"/>
                </a:solidFill>
                <a:latin typeface="Raleway ExtraBold" panose="020B0303030101060003" pitchFamily="34" charset="77"/>
                <a:ea typeface="Roboto Slab" pitchFamily="2" charset="0"/>
              </a:rPr>
              <a:t>Intent</a:t>
            </a:r>
          </a:p>
        </p:txBody>
      </p:sp>
      <p:sp>
        <p:nvSpPr>
          <p:cNvPr id="7" name="Professional Slide Template">
            <a:extLst>
              <a:ext uri="{FF2B5EF4-FFF2-40B4-BE49-F238E27FC236}">
                <a16:creationId xmlns:a16="http://schemas.microsoft.com/office/drawing/2014/main" id="{9181D083-2A4E-C32B-7D15-897E91045890}"/>
              </a:ext>
            </a:extLst>
          </p:cNvPr>
          <p:cNvSpPr txBox="1"/>
          <p:nvPr/>
        </p:nvSpPr>
        <p:spPr>
          <a:xfrm>
            <a:off x="14305744" y="4100395"/>
            <a:ext cx="8382806" cy="711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lgn="l">
              <a:lnSpc>
                <a:spcPct val="90000"/>
              </a:lnSpc>
              <a:defRPr sz="10000" b="0">
                <a:solidFill>
                  <a:srgbClr val="2C514D"/>
                </a:solidFill>
                <a:latin typeface="Roboto Slab Bold"/>
                <a:ea typeface="Roboto Slab Bold"/>
                <a:cs typeface="Roboto Slab Bold"/>
                <a:sym typeface="Roboto Slab Bold"/>
              </a:defRPr>
            </a:lvl1pPr>
          </a:lstStyle>
          <a:p>
            <a:pPr algn="ctr"/>
            <a:r>
              <a:rPr lang="en-US" sz="4400" b="1" dirty="0">
                <a:solidFill>
                  <a:srgbClr val="FFFFFF"/>
                </a:solidFill>
                <a:latin typeface="Roboto Slab" pitchFamily="2" charset="0"/>
                <a:ea typeface="Roboto Slab" pitchFamily="2" charset="0"/>
              </a:rPr>
              <a:t>Methods</a:t>
            </a:r>
          </a:p>
        </p:txBody>
      </p:sp>
    </p:spTree>
    <p:extLst>
      <p:ext uri="{BB962C8B-B14F-4D97-AF65-F5344CB8AC3E}">
        <p14:creationId xmlns:p14="http://schemas.microsoft.com/office/powerpoint/2010/main" val="7334882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 name="Professional Slide Template"/>
          <p:cNvSpPr txBox="1"/>
          <p:nvPr/>
        </p:nvSpPr>
        <p:spPr>
          <a:xfrm>
            <a:off x="1752599" y="986624"/>
            <a:ext cx="15860746" cy="254018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lvl1pPr algn="l">
              <a:lnSpc>
                <a:spcPct val="90000"/>
              </a:lnSpc>
              <a:defRPr sz="10000" b="0">
                <a:solidFill>
                  <a:srgbClr val="2C514D"/>
                </a:solidFill>
                <a:latin typeface="Roboto Slab Bold"/>
                <a:ea typeface="Roboto Slab Bold"/>
                <a:cs typeface="Roboto Slab Bold"/>
                <a:sym typeface="Roboto Slab Bold"/>
              </a:defRPr>
            </a:lvl1pPr>
          </a:lstStyle>
          <a:p>
            <a:r>
              <a:rPr lang="en-US" sz="8800" dirty="0">
                <a:solidFill>
                  <a:srgbClr val="1F3545"/>
                </a:solidFill>
                <a:latin typeface="Raleway ExtraBold" panose="020B0303030101060003" pitchFamily="34" charset="77"/>
                <a:cs typeface="Calibri" panose="020F0502020204030204" pitchFamily="34" charset="0"/>
              </a:rPr>
              <a:t>There is an urgent goal to:</a:t>
            </a:r>
          </a:p>
          <a:p>
            <a:endParaRPr sz="8800" b="1" dirty="0">
              <a:solidFill>
                <a:srgbClr val="1F3545"/>
              </a:solidFill>
              <a:latin typeface="Roboto Slab Black" pitchFamily="2" charset="0"/>
              <a:ea typeface="Roboto Slab Black" pitchFamily="2" charset="0"/>
            </a:endParaRPr>
          </a:p>
        </p:txBody>
      </p:sp>
      <p:sp>
        <p:nvSpPr>
          <p:cNvPr id="5" name="Rectangle 4">
            <a:extLst>
              <a:ext uri="{FF2B5EF4-FFF2-40B4-BE49-F238E27FC236}">
                <a16:creationId xmlns:a16="http://schemas.microsoft.com/office/drawing/2014/main" id="{40B354D3-417F-CA62-556A-C6CF998044AD}"/>
              </a:ext>
            </a:extLst>
          </p:cNvPr>
          <p:cNvSpPr/>
          <p:nvPr/>
        </p:nvSpPr>
        <p:spPr>
          <a:xfrm>
            <a:off x="1752597" y="3402698"/>
            <a:ext cx="20983738" cy="4963420"/>
          </a:xfrm>
          <a:prstGeom prst="rect">
            <a:avLst/>
          </a:prstGeom>
          <a:solidFill>
            <a:srgbClr val="84BF4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u="none" strike="noStrike" cap="none" spc="0" normalizeH="0" baseline="0" dirty="0">
              <a:ln>
                <a:noFill/>
              </a:ln>
              <a:solidFill>
                <a:srgbClr val="FFFFFF"/>
              </a:solidFill>
              <a:effectLst/>
              <a:uFillTx/>
              <a:latin typeface="Avenir Next" panose="020B0503020202020204" pitchFamily="34" charset="0"/>
              <a:ea typeface="+mn-ea"/>
              <a:cs typeface="+mn-cs"/>
              <a:sym typeface="Helvetica Neue Medium"/>
            </a:endParaRPr>
          </a:p>
        </p:txBody>
      </p:sp>
      <p:sp>
        <p:nvSpPr>
          <p:cNvPr id="7" name="TextBox 6">
            <a:extLst>
              <a:ext uri="{FF2B5EF4-FFF2-40B4-BE49-F238E27FC236}">
                <a16:creationId xmlns:a16="http://schemas.microsoft.com/office/drawing/2014/main" id="{A5187818-60D9-B784-9DC3-5AECB3CEDC80}"/>
              </a:ext>
            </a:extLst>
          </p:cNvPr>
          <p:cNvSpPr txBox="1"/>
          <p:nvPr/>
        </p:nvSpPr>
        <p:spPr>
          <a:xfrm>
            <a:off x="2513969" y="4145470"/>
            <a:ext cx="19356062" cy="2800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buClr>
                <a:schemeClr val="tx1"/>
              </a:buClr>
            </a:pPr>
            <a:endParaRPr lang="en-US" sz="4400" dirty="0">
              <a:solidFill>
                <a:srgbClr val="1F3545"/>
              </a:solidFill>
              <a:latin typeface="Raleway ExtraBold" panose="020B0303030101060003" pitchFamily="34" charset="77"/>
              <a:cs typeface="Calibri" panose="020F0502020204030204" pitchFamily="34" charset="0"/>
            </a:endParaRPr>
          </a:p>
          <a:p>
            <a:pPr marL="742950" indent="-742950" algn="l">
              <a:buClr>
                <a:schemeClr val="tx1"/>
              </a:buClr>
              <a:buFont typeface="+mj-lt"/>
              <a:buAutoNum type="arabicPeriod"/>
            </a:pPr>
            <a:r>
              <a:rPr lang="en-US" sz="4400" dirty="0">
                <a:solidFill>
                  <a:srgbClr val="1F3545"/>
                </a:solidFill>
                <a:latin typeface="Raleway ExtraBold" panose="020B0303030101060003" pitchFamily="34" charset="77"/>
                <a:cs typeface="Calibri" panose="020F0502020204030204" pitchFamily="34" charset="0"/>
              </a:rPr>
              <a:t>Retain nurses in the profession.</a:t>
            </a:r>
          </a:p>
          <a:p>
            <a:pPr marL="742950" indent="-742950" algn="l">
              <a:buClr>
                <a:schemeClr val="tx1"/>
              </a:buClr>
              <a:buFont typeface="+mj-lt"/>
              <a:buAutoNum type="arabicPeriod"/>
            </a:pPr>
            <a:r>
              <a:rPr lang="en-US" sz="4400" dirty="0">
                <a:solidFill>
                  <a:srgbClr val="1F3545"/>
                </a:solidFill>
                <a:latin typeface="Raleway ExtraBold" panose="020B0303030101060003" pitchFamily="34" charset="77"/>
                <a:cs typeface="Calibri" panose="020F0502020204030204" pitchFamily="34" charset="0"/>
              </a:rPr>
              <a:t>Train and graduate more nurses.</a:t>
            </a:r>
          </a:p>
          <a:p>
            <a:pPr marL="742950" indent="-742950" algn="l">
              <a:buClr>
                <a:schemeClr val="tx1"/>
              </a:buClr>
              <a:buFont typeface="+mj-lt"/>
              <a:buAutoNum type="arabicPeriod"/>
            </a:pPr>
            <a:r>
              <a:rPr lang="en-US" sz="4400" dirty="0">
                <a:solidFill>
                  <a:srgbClr val="1F3545"/>
                </a:solidFill>
                <a:latin typeface="Raleway ExtraBold" panose="020B0303030101060003" pitchFamily="34" charset="77"/>
                <a:cs typeface="Calibri" panose="020F0502020204030204" pitchFamily="34" charset="0"/>
              </a:rPr>
              <a:t>Recruit new nurses to areas of high need.</a:t>
            </a:r>
          </a:p>
        </p:txBody>
      </p:sp>
      <p:pic>
        <p:nvPicPr>
          <p:cNvPr id="4" name="Picture 3">
            <a:extLst>
              <a:ext uri="{FF2B5EF4-FFF2-40B4-BE49-F238E27FC236}">
                <a16:creationId xmlns:a16="http://schemas.microsoft.com/office/drawing/2014/main" id="{77B34608-65F0-0BCA-9DEF-64417F6A69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613345" y="12110224"/>
            <a:ext cx="5938030" cy="1126437"/>
          </a:xfrm>
          <a:prstGeom prst="rect">
            <a:avLst/>
          </a:prstGeom>
        </p:spPr>
      </p:pic>
    </p:spTree>
    <p:extLst>
      <p:ext uri="{BB962C8B-B14F-4D97-AF65-F5344CB8AC3E}">
        <p14:creationId xmlns:p14="http://schemas.microsoft.com/office/powerpoint/2010/main" val="22445409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A18239-6FD7-6419-3B4C-191F409B7552}"/>
              </a:ext>
            </a:extLst>
          </p:cNvPr>
          <p:cNvSpPr/>
          <p:nvPr/>
        </p:nvSpPr>
        <p:spPr>
          <a:xfrm>
            <a:off x="-1" y="0"/>
            <a:ext cx="24384001" cy="2434131"/>
          </a:xfrm>
          <a:prstGeom prst="rect">
            <a:avLst/>
          </a:prstGeom>
          <a:solidFill>
            <a:srgbClr val="1F35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Avenir Next" panose="020B0503020202020204" pitchFamily="34" charset="0"/>
              <a:ea typeface="+mn-ea"/>
              <a:cs typeface="+mn-cs"/>
              <a:sym typeface="Helvetica Neue Medium"/>
            </a:endParaRPr>
          </a:p>
        </p:txBody>
      </p:sp>
      <p:sp>
        <p:nvSpPr>
          <p:cNvPr id="8" name="Professional Slide Template">
            <a:extLst>
              <a:ext uri="{FF2B5EF4-FFF2-40B4-BE49-F238E27FC236}">
                <a16:creationId xmlns:a16="http://schemas.microsoft.com/office/drawing/2014/main" id="{9D074D03-678E-1643-CBD3-88A38890BF31}"/>
              </a:ext>
            </a:extLst>
          </p:cNvPr>
          <p:cNvSpPr txBox="1"/>
          <p:nvPr/>
        </p:nvSpPr>
        <p:spPr>
          <a:xfrm>
            <a:off x="-1" y="773069"/>
            <a:ext cx="24383999" cy="1241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lgn="l">
              <a:lnSpc>
                <a:spcPct val="90000"/>
              </a:lnSpc>
              <a:defRPr sz="10000" b="0">
                <a:solidFill>
                  <a:srgbClr val="2C514D"/>
                </a:solidFill>
                <a:latin typeface="Roboto Slab Bold"/>
                <a:ea typeface="Roboto Slab Bold"/>
                <a:cs typeface="Roboto Slab Bold"/>
                <a:sym typeface="Roboto Slab Bold"/>
              </a:defRPr>
            </a:lvl1pPr>
          </a:lstStyle>
          <a:p>
            <a:pPr algn="ctr"/>
            <a:r>
              <a:rPr lang="en-US" sz="8000" b="1" dirty="0">
                <a:solidFill>
                  <a:schemeClr val="accent2"/>
                </a:solidFill>
                <a:latin typeface="Roboto Slab" pitchFamily="2" charset="0"/>
                <a:ea typeface="Roboto Slab" pitchFamily="2" charset="0"/>
              </a:rPr>
              <a:t>CIP Roadmap</a:t>
            </a:r>
          </a:p>
        </p:txBody>
      </p:sp>
      <p:sp>
        <p:nvSpPr>
          <p:cNvPr id="3" name="Subtitle text">
            <a:extLst>
              <a:ext uri="{FF2B5EF4-FFF2-40B4-BE49-F238E27FC236}">
                <a16:creationId xmlns:a16="http://schemas.microsoft.com/office/drawing/2014/main" id="{0DE1E2CF-02E8-EF48-0463-353A4A8FB230}"/>
              </a:ext>
            </a:extLst>
          </p:cNvPr>
          <p:cNvSpPr txBox="1"/>
          <p:nvPr/>
        </p:nvSpPr>
        <p:spPr>
          <a:xfrm>
            <a:off x="921681" y="4476707"/>
            <a:ext cx="7085974" cy="6873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spcBef>
                <a:spcPts val="2000"/>
              </a:spcBef>
              <a:defRPr sz="2600" cap="all" spc="780">
                <a:solidFill>
                  <a:srgbClr val="D7C2AC"/>
                </a:solidFill>
                <a:latin typeface="Roboto"/>
                <a:ea typeface="Roboto"/>
                <a:cs typeface="Roboto"/>
                <a:sym typeface="Roboto"/>
              </a:defRPr>
            </a:lvl1pPr>
          </a:lstStyle>
          <a:p>
            <a:pPr algn="ctr">
              <a:lnSpc>
                <a:spcPct val="100000"/>
              </a:lnSpc>
              <a:spcBef>
                <a:spcPts val="2800"/>
              </a:spcBef>
            </a:pPr>
            <a:endParaRPr lang="en-US" sz="3800" b="0" cap="none" spc="300">
              <a:solidFill>
                <a:srgbClr val="42474A"/>
              </a:solidFill>
              <a:latin typeface="Avenir Next Medium" panose="020B0503020202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A975292-311C-95D8-2156-CFE862FD93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613345" y="12110224"/>
            <a:ext cx="5938030" cy="1126437"/>
          </a:xfrm>
          <a:prstGeom prst="rect">
            <a:avLst/>
          </a:prstGeom>
        </p:spPr>
      </p:pic>
      <p:pic>
        <p:nvPicPr>
          <p:cNvPr id="6" name="Picture 5">
            <a:extLst>
              <a:ext uri="{FF2B5EF4-FFF2-40B4-BE49-F238E27FC236}">
                <a16:creationId xmlns:a16="http://schemas.microsoft.com/office/drawing/2014/main" id="{51FD08C6-C3CD-CE36-D049-69494728BE6D}"/>
              </a:ext>
            </a:extLst>
          </p:cNvPr>
          <p:cNvPicPr>
            <a:picLocks noChangeAspect="1"/>
          </p:cNvPicPr>
          <p:nvPr/>
        </p:nvPicPr>
        <p:blipFill rotWithShape="1">
          <a:blip r:embed="rId4">
            <a:extLst>
              <a:ext uri="{28A0092B-C50C-407E-A947-70E740481C1C}">
                <a14:useLocalDpi xmlns:a14="http://schemas.microsoft.com/office/drawing/2010/main" val="0"/>
              </a:ext>
            </a:extLst>
          </a:blip>
          <a:srcRect l="5920" r="5920"/>
          <a:stretch/>
        </p:blipFill>
        <p:spPr>
          <a:xfrm>
            <a:off x="10616907" y="3718735"/>
            <a:ext cx="12508226" cy="7128509"/>
          </a:xfrm>
          <a:prstGeom prst="rect">
            <a:avLst/>
          </a:prstGeom>
          <a:solidFill>
            <a:srgbClr val="B2C86C"/>
          </a:solidFill>
        </p:spPr>
      </p:pic>
      <p:sp>
        <p:nvSpPr>
          <p:cNvPr id="4" name="Oval 3">
            <a:extLst>
              <a:ext uri="{FF2B5EF4-FFF2-40B4-BE49-F238E27FC236}">
                <a16:creationId xmlns:a16="http://schemas.microsoft.com/office/drawing/2014/main" id="{D3935C4B-4F85-4A3D-E70F-582F27030824}"/>
              </a:ext>
            </a:extLst>
          </p:cNvPr>
          <p:cNvSpPr/>
          <p:nvPr/>
        </p:nvSpPr>
        <p:spPr>
          <a:xfrm>
            <a:off x="26575966" y="3968885"/>
            <a:ext cx="914400" cy="914400"/>
          </a:xfrm>
          <a:prstGeom prst="ellipse">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Flowchart: Connector 11">
            <a:extLst>
              <a:ext uri="{FF2B5EF4-FFF2-40B4-BE49-F238E27FC236}">
                <a16:creationId xmlns:a16="http://schemas.microsoft.com/office/drawing/2014/main" id="{979BB54D-7FEF-4FC2-4AE5-3BDF91B1E497}"/>
              </a:ext>
            </a:extLst>
          </p:cNvPr>
          <p:cNvSpPr/>
          <p:nvPr/>
        </p:nvSpPr>
        <p:spPr>
          <a:xfrm>
            <a:off x="13851321" y="5277263"/>
            <a:ext cx="2590947" cy="2677636"/>
          </a:xfrm>
          <a:prstGeom prst="flowChartConnector">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solidFill>
                <a:srgbClr val="FFFFFF"/>
              </a:solidFill>
              <a:effectLst/>
              <a:uFillTx/>
              <a:latin typeface="+mn-lt"/>
              <a:ea typeface="+mn-ea"/>
              <a:cs typeface="+mn-cs"/>
              <a:sym typeface="Helvetica Neue Medium"/>
            </a:endParaRPr>
          </a:p>
        </p:txBody>
      </p:sp>
      <p:sp>
        <p:nvSpPr>
          <p:cNvPr id="19" name="Flowchart: Connector 18">
            <a:extLst>
              <a:ext uri="{FF2B5EF4-FFF2-40B4-BE49-F238E27FC236}">
                <a16:creationId xmlns:a16="http://schemas.microsoft.com/office/drawing/2014/main" id="{AB4A840C-A378-0C8F-110C-83C11F96C670}"/>
              </a:ext>
            </a:extLst>
          </p:cNvPr>
          <p:cNvSpPr/>
          <p:nvPr/>
        </p:nvSpPr>
        <p:spPr>
          <a:xfrm>
            <a:off x="19539350" y="5230602"/>
            <a:ext cx="2809607" cy="4104773"/>
          </a:xfrm>
          <a:prstGeom prst="flowChartConnector">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20" name="Picture 19">
            <a:extLst>
              <a:ext uri="{FF2B5EF4-FFF2-40B4-BE49-F238E27FC236}">
                <a16:creationId xmlns:a16="http://schemas.microsoft.com/office/drawing/2014/main" id="{1E58173A-95D6-65D6-8BC6-D1A0126346E6}"/>
              </a:ext>
            </a:extLst>
          </p:cNvPr>
          <p:cNvPicPr>
            <a:picLocks noChangeAspect="1"/>
          </p:cNvPicPr>
          <p:nvPr/>
        </p:nvPicPr>
        <p:blipFill>
          <a:blip r:embed="rId5"/>
          <a:stretch>
            <a:fillRect/>
          </a:stretch>
        </p:blipFill>
        <p:spPr>
          <a:xfrm>
            <a:off x="2092788" y="4892210"/>
            <a:ext cx="6773333" cy="5192067"/>
          </a:xfrm>
          <a:prstGeom prst="rect">
            <a:avLst/>
          </a:prstGeom>
        </p:spPr>
      </p:pic>
      <p:sp>
        <p:nvSpPr>
          <p:cNvPr id="23" name="TextBox 22">
            <a:extLst>
              <a:ext uri="{FF2B5EF4-FFF2-40B4-BE49-F238E27FC236}">
                <a16:creationId xmlns:a16="http://schemas.microsoft.com/office/drawing/2014/main" id="{77148049-421D-0F5C-BB3B-46E6411A32D8}"/>
              </a:ext>
            </a:extLst>
          </p:cNvPr>
          <p:cNvSpPr txBox="1"/>
          <p:nvPr/>
        </p:nvSpPr>
        <p:spPr>
          <a:xfrm>
            <a:off x="2551138" y="5164075"/>
            <a:ext cx="5856632" cy="5016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3200" b="1" dirty="0">
                <a:solidFill>
                  <a:srgbClr val="FFFFFF"/>
                </a:solidFill>
                <a:latin typeface="Roboto Slab" pitchFamily="2" charset="0"/>
                <a:ea typeface="Roboto Slab" pitchFamily="2" charset="0"/>
              </a:rPr>
              <a:t>Tested, Proven Model</a:t>
            </a:r>
          </a:p>
          <a:p>
            <a:pPr marL="457200" indent="-457200" algn="l">
              <a:buFont typeface="Arial" panose="020B0604020202020204" pitchFamily="34" charset="0"/>
              <a:buChar char="•"/>
            </a:pPr>
            <a:endParaRPr lang="en-US" sz="3200" b="1" dirty="0">
              <a:solidFill>
                <a:srgbClr val="FFFFFF"/>
              </a:solidFill>
              <a:latin typeface="Roboto Slab" pitchFamily="2" charset="0"/>
              <a:ea typeface="Roboto Slab" pitchFamily="2" charset="0"/>
            </a:endParaRPr>
          </a:p>
          <a:p>
            <a:pPr marL="457200" indent="-457200" algn="l">
              <a:buFont typeface="Arial" panose="020B0604020202020204" pitchFamily="34" charset="0"/>
              <a:buChar char="•"/>
            </a:pPr>
            <a:r>
              <a:rPr lang="en-US" sz="3200" b="1" dirty="0">
                <a:solidFill>
                  <a:srgbClr val="FFFFFF"/>
                </a:solidFill>
                <a:latin typeface="Roboto Slab" pitchFamily="2" charset="0"/>
                <a:ea typeface="Roboto Slab" pitchFamily="2" charset="0"/>
              </a:rPr>
              <a:t>Eastern AHEC: CEP</a:t>
            </a:r>
          </a:p>
          <a:p>
            <a:pPr marL="457200" indent="-457200" algn="l">
              <a:buFont typeface="Arial" panose="020B0604020202020204" pitchFamily="34" charset="0"/>
              <a:buChar char="•"/>
            </a:pPr>
            <a:r>
              <a:rPr lang="en-US" sz="3200" dirty="0">
                <a:solidFill>
                  <a:srgbClr val="FFFFFF"/>
                </a:solidFill>
                <a:latin typeface="Roboto Slab" pitchFamily="2" charset="0"/>
                <a:ea typeface="Roboto Slab" pitchFamily="2" charset="0"/>
              </a:rPr>
              <a:t>NW AHEC: CTA</a:t>
            </a:r>
          </a:p>
          <a:p>
            <a:pPr marL="457200" indent="-457200" algn="l">
              <a:buFont typeface="Arial" panose="020B0604020202020204" pitchFamily="34" charset="0"/>
              <a:buChar char="•"/>
            </a:pPr>
            <a:endParaRPr lang="en-US" sz="3200" b="1" dirty="0">
              <a:solidFill>
                <a:srgbClr val="FFFFFF"/>
              </a:solidFill>
              <a:latin typeface="Roboto Slab" pitchFamily="2" charset="0"/>
              <a:ea typeface="Roboto Slab" pitchFamily="2" charset="0"/>
            </a:endParaRPr>
          </a:p>
          <a:p>
            <a:pPr marL="457200" indent="-457200" algn="l">
              <a:buFont typeface="Arial" panose="020B0604020202020204" pitchFamily="34" charset="0"/>
              <a:buChar char="•"/>
            </a:pPr>
            <a:r>
              <a:rPr lang="en-US" sz="3200" dirty="0">
                <a:solidFill>
                  <a:srgbClr val="FFFFFF"/>
                </a:solidFill>
                <a:latin typeface="Roboto Slab" pitchFamily="2" charset="0"/>
                <a:ea typeface="Roboto Slab" pitchFamily="2" charset="0"/>
              </a:rPr>
              <a:t>Partners reported: higher satisfaction, enrollment, recruitment, and retention</a:t>
            </a:r>
          </a:p>
          <a:p>
            <a:pPr marL="457200" lvl="2" indent="-457200" algn="l">
              <a:buFont typeface="Arial" panose="020B0604020202020204" pitchFamily="34" charset="0"/>
              <a:buChar char="•"/>
            </a:pPr>
            <a:endParaRPr lang="en-US" sz="3200" b="1" dirty="0">
              <a:solidFill>
                <a:srgbClr val="FFFFFF"/>
              </a:solidFill>
              <a:latin typeface="Roboto Slab" pitchFamily="2" charset="0"/>
              <a:ea typeface="Roboto Slab" pitchFamily="2" charset="0"/>
            </a:endParaRPr>
          </a:p>
          <a:p>
            <a:pPr algn="l"/>
            <a:endParaRPr lang="en-US" sz="3200" b="1" dirty="0">
              <a:solidFill>
                <a:srgbClr val="FFFFFF"/>
              </a:solidFill>
              <a:latin typeface="Roboto Slab" pitchFamily="2" charset="0"/>
              <a:ea typeface="Roboto Slab" pitchFamily="2" charset="0"/>
            </a:endParaRPr>
          </a:p>
        </p:txBody>
      </p:sp>
      <p:sp>
        <p:nvSpPr>
          <p:cNvPr id="25" name="TextBox 24">
            <a:extLst>
              <a:ext uri="{FF2B5EF4-FFF2-40B4-BE49-F238E27FC236}">
                <a16:creationId xmlns:a16="http://schemas.microsoft.com/office/drawing/2014/main" id="{F924D7F2-6EB7-9B70-CE60-390119B00D56}"/>
              </a:ext>
            </a:extLst>
          </p:cNvPr>
          <p:cNvSpPr txBox="1"/>
          <p:nvPr/>
        </p:nvSpPr>
        <p:spPr>
          <a:xfrm>
            <a:off x="5829300" y="6565613"/>
            <a:ext cx="14435666"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3200" b="1" dirty="0">
                <a:solidFill>
                  <a:srgbClr val="FFFFFF"/>
                </a:solidFill>
                <a:latin typeface="Roboto Slab" pitchFamily="2" charset="0"/>
                <a:ea typeface="Roboto Slab" pitchFamily="2" charset="0"/>
              </a:rPr>
              <a:t>Methods</a:t>
            </a:r>
          </a:p>
        </p:txBody>
      </p:sp>
    </p:spTree>
    <p:extLst>
      <p:ext uri="{BB962C8B-B14F-4D97-AF65-F5344CB8AC3E}">
        <p14:creationId xmlns:p14="http://schemas.microsoft.com/office/powerpoint/2010/main" val="26435999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4D17DC-D8F6-0AB4-DD37-CF57B00419C9}"/>
              </a:ext>
            </a:extLst>
          </p:cNvPr>
          <p:cNvSpPr/>
          <p:nvPr/>
        </p:nvSpPr>
        <p:spPr>
          <a:xfrm>
            <a:off x="2997677" y="5166766"/>
            <a:ext cx="18359998" cy="7010535"/>
          </a:xfrm>
          <a:prstGeom prst="rect">
            <a:avLst/>
          </a:prstGeom>
          <a:solidFill>
            <a:srgbClr val="84BF43">
              <a:alpha val="7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Rectangle 1">
            <a:extLst>
              <a:ext uri="{FF2B5EF4-FFF2-40B4-BE49-F238E27FC236}">
                <a16:creationId xmlns:a16="http://schemas.microsoft.com/office/drawing/2014/main" id="{8A39F67B-0A34-AAC6-833B-CC09D6662537}"/>
              </a:ext>
            </a:extLst>
          </p:cNvPr>
          <p:cNvSpPr/>
          <p:nvPr/>
        </p:nvSpPr>
        <p:spPr>
          <a:xfrm>
            <a:off x="3011999" y="710150"/>
            <a:ext cx="18359997" cy="4112313"/>
          </a:xfrm>
          <a:prstGeom prst="rect">
            <a:avLst/>
          </a:prstGeom>
          <a:solidFill>
            <a:srgbClr val="1F3545"/>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Avenir Next" panose="020B0503020202020204" pitchFamily="34" charset="0"/>
              <a:ea typeface="+mn-ea"/>
              <a:cs typeface="+mn-cs"/>
              <a:sym typeface="Helvetica Neue Medium"/>
            </a:endParaRPr>
          </a:p>
        </p:txBody>
      </p:sp>
      <p:sp>
        <p:nvSpPr>
          <p:cNvPr id="61" name="Professional Slide Template"/>
          <p:cNvSpPr txBox="1"/>
          <p:nvPr/>
        </p:nvSpPr>
        <p:spPr>
          <a:xfrm>
            <a:off x="3012000" y="1538699"/>
            <a:ext cx="18360000" cy="135524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t">
            <a:spAutoFit/>
          </a:bodyPr>
          <a:lstStyle>
            <a:lvl1pPr algn="l">
              <a:lnSpc>
                <a:spcPct val="90000"/>
              </a:lnSpc>
              <a:defRPr sz="10000" b="0">
                <a:solidFill>
                  <a:srgbClr val="2C514D"/>
                </a:solidFill>
                <a:latin typeface="Roboto Slab Bold"/>
                <a:ea typeface="Roboto Slab Bold"/>
                <a:cs typeface="Roboto Slab Bold"/>
                <a:sym typeface="Roboto Slab Bold"/>
              </a:defRPr>
            </a:lvl1pPr>
          </a:lstStyle>
          <a:p>
            <a:pPr algn="ctr"/>
            <a:r>
              <a:rPr lang="en-US" sz="8800" b="1" dirty="0">
                <a:solidFill>
                  <a:schemeClr val="accent2"/>
                </a:solidFill>
                <a:latin typeface="Roboto Slab Black"/>
                <a:ea typeface="Roboto Slab Black"/>
              </a:rPr>
              <a:t>The AHEC Impact</a:t>
            </a:r>
            <a:endParaRPr lang="en-US" sz="8800" b="1" dirty="0">
              <a:solidFill>
                <a:schemeClr val="accent2"/>
              </a:solidFill>
              <a:latin typeface="Roboto Slab Black" pitchFamily="2" charset="0"/>
              <a:ea typeface="Roboto Slab Black" pitchFamily="2" charset="0"/>
            </a:endParaRPr>
          </a:p>
        </p:txBody>
      </p:sp>
      <p:sp>
        <p:nvSpPr>
          <p:cNvPr id="5" name="Subtitle text">
            <a:extLst>
              <a:ext uri="{FF2B5EF4-FFF2-40B4-BE49-F238E27FC236}">
                <a16:creationId xmlns:a16="http://schemas.microsoft.com/office/drawing/2014/main" id="{CE87A542-A5CC-59D3-EACE-1FD9267F709C}"/>
              </a:ext>
            </a:extLst>
          </p:cNvPr>
          <p:cNvSpPr txBox="1"/>
          <p:nvPr/>
        </p:nvSpPr>
        <p:spPr>
          <a:xfrm>
            <a:off x="3012001" y="2670209"/>
            <a:ext cx="18359999" cy="160274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t">
            <a:spAutoFit/>
          </a:bodyPr>
          <a:lstStyle>
            <a:lvl1pPr algn="l">
              <a:lnSpc>
                <a:spcPct val="120000"/>
              </a:lnSpc>
              <a:spcBef>
                <a:spcPts val="2000"/>
              </a:spcBef>
              <a:defRPr sz="2600" cap="all" spc="780">
                <a:solidFill>
                  <a:srgbClr val="D7C2AC"/>
                </a:solidFill>
                <a:latin typeface="Roboto"/>
                <a:ea typeface="Roboto"/>
                <a:cs typeface="Roboto"/>
                <a:sym typeface="Roboto"/>
              </a:defRPr>
            </a:lvl1pPr>
          </a:lstStyle>
          <a:p>
            <a:pPr algn="ctr">
              <a:lnSpc>
                <a:spcPct val="100000"/>
              </a:lnSpc>
            </a:pPr>
            <a:endParaRPr lang="en-US" sz="5200" spc="300" dirty="0">
              <a:solidFill>
                <a:schemeClr val="tx2"/>
              </a:solidFill>
              <a:latin typeface="Raleway ExtraBold"/>
              <a:cs typeface="Calibri"/>
            </a:endParaRPr>
          </a:p>
          <a:p>
            <a:pPr algn="ctr"/>
            <a:endParaRPr lang="en-US" dirty="0">
              <a:solidFill>
                <a:schemeClr val="accent1"/>
              </a:solidFill>
            </a:endParaRPr>
          </a:p>
        </p:txBody>
      </p:sp>
      <p:sp>
        <p:nvSpPr>
          <p:cNvPr id="10" name="Subtitle text">
            <a:extLst>
              <a:ext uri="{FF2B5EF4-FFF2-40B4-BE49-F238E27FC236}">
                <a16:creationId xmlns:a16="http://schemas.microsoft.com/office/drawing/2014/main" id="{424FE6D8-213E-2A43-5A63-BF9EB81881EA}"/>
              </a:ext>
            </a:extLst>
          </p:cNvPr>
          <p:cNvSpPr txBox="1"/>
          <p:nvPr/>
        </p:nvSpPr>
        <p:spPr>
          <a:xfrm>
            <a:off x="2968461" y="5883773"/>
            <a:ext cx="18359999" cy="8469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spAutoFit/>
          </a:bodyPr>
          <a:lstStyle>
            <a:lvl1pPr algn="l">
              <a:lnSpc>
                <a:spcPct val="120000"/>
              </a:lnSpc>
              <a:spcBef>
                <a:spcPts val="2000"/>
              </a:spcBef>
              <a:defRPr sz="2600" cap="all" spc="780">
                <a:solidFill>
                  <a:srgbClr val="D7C2AC"/>
                </a:solidFill>
                <a:latin typeface="Roboto"/>
                <a:ea typeface="Roboto"/>
                <a:cs typeface="Roboto"/>
                <a:sym typeface="Roboto"/>
              </a:defRPr>
            </a:lvl1pPr>
          </a:lstStyle>
          <a:p>
            <a:pPr algn="ctr"/>
            <a:r>
              <a:rPr lang="en-US" sz="4400" dirty="0">
                <a:solidFill>
                  <a:srgbClr val="1F3545"/>
                </a:solidFill>
                <a:latin typeface="Raleway ExtraBold" panose="020B0303030101060003" pitchFamily="34" charset="77"/>
              </a:rPr>
              <a:t> </a:t>
            </a:r>
          </a:p>
        </p:txBody>
      </p:sp>
      <p:sp>
        <p:nvSpPr>
          <p:cNvPr id="11" name="TextBox 10">
            <a:extLst>
              <a:ext uri="{FF2B5EF4-FFF2-40B4-BE49-F238E27FC236}">
                <a16:creationId xmlns:a16="http://schemas.microsoft.com/office/drawing/2014/main" id="{8C60AEA7-EB5D-3101-B4E3-4064D5B0562A}"/>
              </a:ext>
            </a:extLst>
          </p:cNvPr>
          <p:cNvSpPr txBox="1"/>
          <p:nvPr/>
        </p:nvSpPr>
        <p:spPr>
          <a:xfrm>
            <a:off x="3286898" y="5651012"/>
            <a:ext cx="17769016" cy="65248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571500" indent="-571500" algn="l">
              <a:lnSpc>
                <a:spcPct val="150000"/>
              </a:lnSpc>
              <a:buClr>
                <a:schemeClr val="tx1"/>
              </a:buClr>
              <a:buFont typeface="Wingdings" pitchFamily="2" charset="2"/>
              <a:buChar char="ü"/>
            </a:pPr>
            <a:r>
              <a:rPr lang="en-US" sz="4400" b="0" dirty="0">
                <a:solidFill>
                  <a:srgbClr val="1F3545"/>
                </a:solidFill>
                <a:latin typeface="Futura Medium" panose="020B0602020204020303" pitchFamily="34" charset="-79"/>
                <a:cs typeface="Futura Medium" panose="020B0602020204020303" pitchFamily="34" charset="-79"/>
              </a:rPr>
              <a:t> </a:t>
            </a:r>
            <a:r>
              <a:rPr lang="en-US" sz="44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February 2022 Academic Progression Meeting </a:t>
            </a:r>
          </a:p>
          <a:p>
            <a:pPr marL="571500" indent="-571500" algn="l">
              <a:lnSpc>
                <a:spcPct val="150000"/>
              </a:lnSpc>
              <a:buClr>
                <a:schemeClr val="tx1"/>
              </a:buClr>
              <a:buFont typeface="Wingdings" pitchFamily="2" charset="2"/>
              <a:buChar char="ü"/>
            </a:pPr>
            <a:r>
              <a:rPr lang="en-US" sz="44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 March 2022 AHEC nurses met to discuss a statewide model.</a:t>
            </a:r>
          </a:p>
          <a:p>
            <a:pPr marL="571500" indent="-571500" algn="l">
              <a:lnSpc>
                <a:spcPct val="150000"/>
              </a:lnSpc>
              <a:buClr>
                <a:schemeClr val="tx1"/>
              </a:buClr>
              <a:buFont typeface="Wingdings" pitchFamily="2" charset="2"/>
              <a:buChar char="ü"/>
            </a:pPr>
            <a:r>
              <a:rPr lang="en-US" sz="44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 July 2022 AHEC nurses from every region and PO leaders divided into 3 workstreams: Curriculum, RFP and Live Webinar Planning</a:t>
            </a:r>
          </a:p>
          <a:p>
            <a:pPr algn="l"/>
            <a:endParaRPr lang="en-US" sz="4400" b="0" dirty="0">
              <a:solidFill>
                <a:srgbClr val="FFFFFF"/>
              </a:solidFill>
              <a:latin typeface="Avenir Next" panose="020B0503020202020204" pitchFamily="34" charset="0"/>
            </a:endParaRPr>
          </a:p>
          <a:p>
            <a:pPr algn="l"/>
            <a:endParaRPr lang="en-US" sz="4400" b="0" dirty="0">
              <a:solidFill>
                <a:schemeClr val="tx1"/>
              </a:solidFill>
              <a:latin typeface="Avenir Next" panose="020B0503020202020204" pitchFamily="34" charset="0"/>
            </a:endParaRPr>
          </a:p>
        </p:txBody>
      </p:sp>
      <p:pic>
        <p:nvPicPr>
          <p:cNvPr id="4" name="Picture 3">
            <a:extLst>
              <a:ext uri="{FF2B5EF4-FFF2-40B4-BE49-F238E27FC236}">
                <a16:creationId xmlns:a16="http://schemas.microsoft.com/office/drawing/2014/main" id="{1E534A60-71C2-7A45-CD1F-22C6C10396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613345" y="12110224"/>
            <a:ext cx="5938030" cy="1126437"/>
          </a:xfrm>
          <a:prstGeom prst="rect">
            <a:avLst/>
          </a:prstGeom>
        </p:spPr>
      </p:pic>
    </p:spTree>
    <p:extLst>
      <p:ext uri="{BB962C8B-B14F-4D97-AF65-F5344CB8AC3E}">
        <p14:creationId xmlns:p14="http://schemas.microsoft.com/office/powerpoint/2010/main" val="297053472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4D17DC-D8F6-0AB4-DD37-CF57B00419C9}"/>
              </a:ext>
            </a:extLst>
          </p:cNvPr>
          <p:cNvSpPr/>
          <p:nvPr/>
        </p:nvSpPr>
        <p:spPr>
          <a:xfrm>
            <a:off x="2997677" y="5166766"/>
            <a:ext cx="18359998" cy="7010535"/>
          </a:xfrm>
          <a:prstGeom prst="rect">
            <a:avLst/>
          </a:prstGeom>
          <a:solidFill>
            <a:srgbClr val="84BF43">
              <a:alpha val="7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Rectangle 1">
            <a:extLst>
              <a:ext uri="{FF2B5EF4-FFF2-40B4-BE49-F238E27FC236}">
                <a16:creationId xmlns:a16="http://schemas.microsoft.com/office/drawing/2014/main" id="{8A39F67B-0A34-AAC6-833B-CC09D6662537}"/>
              </a:ext>
            </a:extLst>
          </p:cNvPr>
          <p:cNvSpPr/>
          <p:nvPr/>
        </p:nvSpPr>
        <p:spPr>
          <a:xfrm>
            <a:off x="3011999" y="710150"/>
            <a:ext cx="18359997" cy="4112313"/>
          </a:xfrm>
          <a:prstGeom prst="rect">
            <a:avLst/>
          </a:prstGeom>
          <a:solidFill>
            <a:srgbClr val="1F3545"/>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Avenir Next" panose="020B0503020202020204" pitchFamily="34" charset="0"/>
              <a:ea typeface="+mn-ea"/>
              <a:cs typeface="+mn-cs"/>
              <a:sym typeface="Helvetica Neue Medium"/>
            </a:endParaRPr>
          </a:p>
        </p:txBody>
      </p:sp>
      <p:sp>
        <p:nvSpPr>
          <p:cNvPr id="61" name="Professional Slide Template"/>
          <p:cNvSpPr txBox="1"/>
          <p:nvPr/>
        </p:nvSpPr>
        <p:spPr>
          <a:xfrm>
            <a:off x="3012000" y="1538699"/>
            <a:ext cx="18360000" cy="135524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lvl1pPr algn="l">
              <a:lnSpc>
                <a:spcPct val="90000"/>
              </a:lnSpc>
              <a:defRPr sz="10000" b="0">
                <a:solidFill>
                  <a:srgbClr val="2C514D"/>
                </a:solidFill>
                <a:latin typeface="Roboto Slab Bold"/>
                <a:ea typeface="Roboto Slab Bold"/>
                <a:cs typeface="Roboto Slab Bold"/>
                <a:sym typeface="Roboto Slab Bold"/>
              </a:defRPr>
            </a:lvl1pPr>
          </a:lstStyle>
          <a:p>
            <a:pPr algn="ctr"/>
            <a:r>
              <a:rPr lang="en-US" sz="8800" b="1" dirty="0">
                <a:solidFill>
                  <a:schemeClr val="accent2"/>
                </a:solidFill>
                <a:latin typeface="Roboto Slab Black"/>
                <a:ea typeface="Roboto Slab Black"/>
              </a:rPr>
              <a:t>The AHEC Impact Cont’d</a:t>
            </a:r>
            <a:endParaRPr lang="en-US" sz="8800" b="1" dirty="0">
              <a:solidFill>
                <a:schemeClr val="accent2"/>
              </a:solidFill>
              <a:latin typeface="Roboto Slab Black" pitchFamily="2" charset="0"/>
              <a:ea typeface="Roboto Slab Black" pitchFamily="2" charset="0"/>
            </a:endParaRPr>
          </a:p>
        </p:txBody>
      </p:sp>
      <p:sp>
        <p:nvSpPr>
          <p:cNvPr id="5" name="Subtitle text">
            <a:extLst>
              <a:ext uri="{FF2B5EF4-FFF2-40B4-BE49-F238E27FC236}">
                <a16:creationId xmlns:a16="http://schemas.microsoft.com/office/drawing/2014/main" id="{CE87A542-A5CC-59D3-EACE-1FD9267F709C}"/>
              </a:ext>
            </a:extLst>
          </p:cNvPr>
          <p:cNvSpPr txBox="1"/>
          <p:nvPr/>
        </p:nvSpPr>
        <p:spPr>
          <a:xfrm>
            <a:off x="3012001" y="2670209"/>
            <a:ext cx="18359999" cy="160274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lvl1pPr algn="l">
              <a:lnSpc>
                <a:spcPct val="120000"/>
              </a:lnSpc>
              <a:spcBef>
                <a:spcPts val="2000"/>
              </a:spcBef>
              <a:defRPr sz="2600" cap="all" spc="780">
                <a:solidFill>
                  <a:srgbClr val="D7C2AC"/>
                </a:solidFill>
                <a:latin typeface="Roboto"/>
                <a:ea typeface="Roboto"/>
                <a:cs typeface="Roboto"/>
                <a:sym typeface="Roboto"/>
              </a:defRPr>
            </a:lvl1pPr>
          </a:lstStyle>
          <a:p>
            <a:pPr algn="ctr">
              <a:lnSpc>
                <a:spcPct val="100000"/>
              </a:lnSpc>
            </a:pPr>
            <a:endParaRPr lang="en-US" sz="5200" spc="300" dirty="0">
              <a:solidFill>
                <a:schemeClr val="tx2"/>
              </a:solidFill>
              <a:latin typeface="Raleway ExtraBold"/>
              <a:cs typeface="Calibri"/>
            </a:endParaRPr>
          </a:p>
          <a:p>
            <a:pPr algn="ctr"/>
            <a:endParaRPr lang="en-US" dirty="0">
              <a:solidFill>
                <a:schemeClr val="accent1"/>
              </a:solidFill>
            </a:endParaRPr>
          </a:p>
        </p:txBody>
      </p:sp>
      <p:sp>
        <p:nvSpPr>
          <p:cNvPr id="10" name="Subtitle text">
            <a:extLst>
              <a:ext uri="{FF2B5EF4-FFF2-40B4-BE49-F238E27FC236}">
                <a16:creationId xmlns:a16="http://schemas.microsoft.com/office/drawing/2014/main" id="{424FE6D8-213E-2A43-5A63-BF9EB81881EA}"/>
              </a:ext>
            </a:extLst>
          </p:cNvPr>
          <p:cNvSpPr txBox="1"/>
          <p:nvPr/>
        </p:nvSpPr>
        <p:spPr>
          <a:xfrm>
            <a:off x="2968461" y="5883773"/>
            <a:ext cx="18359999" cy="8469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lvl1pPr algn="l">
              <a:lnSpc>
                <a:spcPct val="120000"/>
              </a:lnSpc>
              <a:spcBef>
                <a:spcPts val="2000"/>
              </a:spcBef>
              <a:defRPr sz="2600" cap="all" spc="780">
                <a:solidFill>
                  <a:srgbClr val="D7C2AC"/>
                </a:solidFill>
                <a:latin typeface="Roboto"/>
                <a:ea typeface="Roboto"/>
                <a:cs typeface="Roboto"/>
                <a:sym typeface="Roboto"/>
              </a:defRPr>
            </a:lvl1pPr>
          </a:lstStyle>
          <a:p>
            <a:pPr algn="ctr"/>
            <a:r>
              <a:rPr lang="en-US" sz="4400" dirty="0">
                <a:solidFill>
                  <a:srgbClr val="1F3545"/>
                </a:solidFill>
                <a:latin typeface="Raleway ExtraBold" panose="020B0303030101060003" pitchFamily="34" charset="77"/>
              </a:rPr>
              <a:t> </a:t>
            </a:r>
          </a:p>
        </p:txBody>
      </p:sp>
      <p:sp>
        <p:nvSpPr>
          <p:cNvPr id="11" name="TextBox 10">
            <a:extLst>
              <a:ext uri="{FF2B5EF4-FFF2-40B4-BE49-F238E27FC236}">
                <a16:creationId xmlns:a16="http://schemas.microsoft.com/office/drawing/2014/main" id="{8C60AEA7-EB5D-3101-B4E3-4064D5B0562A}"/>
              </a:ext>
            </a:extLst>
          </p:cNvPr>
          <p:cNvSpPr txBox="1"/>
          <p:nvPr/>
        </p:nvSpPr>
        <p:spPr>
          <a:xfrm>
            <a:off x="3646523" y="5240324"/>
            <a:ext cx="17769016" cy="6863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571500" lvl="2" indent="-571500" algn="l">
              <a:lnSpc>
                <a:spcPct val="150000"/>
              </a:lnSpc>
              <a:buClr>
                <a:schemeClr val="tx1"/>
              </a:buClr>
              <a:buFont typeface="Wingdings" pitchFamily="2" charset="2"/>
              <a:buChar char="ü"/>
            </a:pPr>
            <a:r>
              <a:rPr lang="en-US" sz="44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August 2022 Curriculum advisory committee</a:t>
            </a:r>
          </a:p>
          <a:p>
            <a:pPr marL="571500" indent="-571500" algn="l">
              <a:lnSpc>
                <a:spcPct val="150000"/>
              </a:lnSpc>
              <a:buClr>
                <a:schemeClr val="tx1"/>
              </a:buClr>
              <a:buFont typeface="Wingdings" pitchFamily="2" charset="2"/>
              <a:buChar char="ü"/>
            </a:pPr>
            <a:r>
              <a:rPr lang="en-US" sz="44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October 2022 First RFP cycle</a:t>
            </a:r>
          </a:p>
          <a:p>
            <a:pPr marL="571500" indent="-571500" algn="l">
              <a:lnSpc>
                <a:spcPct val="150000"/>
              </a:lnSpc>
              <a:buClr>
                <a:schemeClr val="tx1"/>
              </a:buClr>
              <a:buFont typeface="Wingdings" pitchFamily="2" charset="2"/>
              <a:buChar char="ü"/>
            </a:pPr>
            <a:r>
              <a:rPr lang="en-US" sz="44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November 2022 NC BON approval and funding to 16 schools</a:t>
            </a:r>
          </a:p>
          <a:p>
            <a:pPr marL="571500" indent="-571500" algn="l">
              <a:lnSpc>
                <a:spcPct val="150000"/>
              </a:lnSpc>
              <a:buClr>
                <a:schemeClr val="tx1"/>
              </a:buClr>
              <a:buFont typeface="Wingdings" pitchFamily="2" charset="2"/>
              <a:buChar char="ü"/>
            </a:pPr>
            <a:r>
              <a:rPr lang="en-US" sz="44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December 2022 SMEs confirmed and module </a:t>
            </a:r>
            <a:r>
              <a:rPr lang="en-US" sz="4400" dirty="0" err="1">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dev’t</a:t>
            </a:r>
            <a:r>
              <a:rPr lang="en-US" sz="44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 started. </a:t>
            </a:r>
          </a:p>
          <a:p>
            <a:pPr marL="571500" indent="-571500" algn="l">
              <a:lnSpc>
                <a:spcPct val="150000"/>
              </a:lnSpc>
              <a:buClr>
                <a:schemeClr val="tx1"/>
              </a:buClr>
              <a:buFont typeface="Wingdings" pitchFamily="2" charset="2"/>
              <a:buChar char="ü"/>
            </a:pPr>
            <a:r>
              <a:rPr lang="en-US" sz="4400" b="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March 2023 three Cohorts planned </a:t>
            </a:r>
          </a:p>
          <a:p>
            <a:pPr marL="571500" indent="-571500" algn="l">
              <a:lnSpc>
                <a:spcPct val="150000"/>
              </a:lnSpc>
              <a:buClr>
                <a:schemeClr val="tx1"/>
              </a:buClr>
              <a:buFont typeface="Wingdings" pitchFamily="2" charset="2"/>
              <a:buChar char="ü"/>
            </a:pPr>
            <a:r>
              <a:rPr lang="en-US" sz="4400" b="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 July 2023 Cohort 1 opens</a:t>
            </a:r>
            <a:endParaRPr lang="en-US" sz="4400" b="0" dirty="0">
              <a:solidFill>
                <a:srgbClr val="FFFFFF"/>
              </a:solidFill>
              <a:latin typeface="Avenir Next" panose="020B0503020202020204" pitchFamily="34" charset="0"/>
            </a:endParaRPr>
          </a:p>
          <a:p>
            <a:pPr algn="l"/>
            <a:endParaRPr lang="en-US" sz="4400" b="0" dirty="0">
              <a:solidFill>
                <a:schemeClr val="tx1"/>
              </a:solidFill>
              <a:latin typeface="Avenir Next" panose="020B0503020202020204" pitchFamily="34" charset="0"/>
            </a:endParaRPr>
          </a:p>
        </p:txBody>
      </p:sp>
      <p:pic>
        <p:nvPicPr>
          <p:cNvPr id="4" name="Picture 3">
            <a:extLst>
              <a:ext uri="{FF2B5EF4-FFF2-40B4-BE49-F238E27FC236}">
                <a16:creationId xmlns:a16="http://schemas.microsoft.com/office/drawing/2014/main" id="{1E534A60-71C2-7A45-CD1F-22C6C10396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613345" y="12110224"/>
            <a:ext cx="5938030" cy="1126437"/>
          </a:xfrm>
          <a:prstGeom prst="rect">
            <a:avLst/>
          </a:prstGeom>
        </p:spPr>
      </p:pic>
    </p:spTree>
    <p:extLst>
      <p:ext uri="{BB962C8B-B14F-4D97-AF65-F5344CB8AC3E}">
        <p14:creationId xmlns:p14="http://schemas.microsoft.com/office/powerpoint/2010/main" val="322459341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4D17DC-D8F6-0AB4-DD37-CF57B00419C9}"/>
              </a:ext>
            </a:extLst>
          </p:cNvPr>
          <p:cNvSpPr/>
          <p:nvPr/>
        </p:nvSpPr>
        <p:spPr>
          <a:xfrm>
            <a:off x="2997677" y="5166766"/>
            <a:ext cx="18359998" cy="7010535"/>
          </a:xfrm>
          <a:prstGeom prst="rect">
            <a:avLst/>
          </a:prstGeom>
          <a:solidFill>
            <a:srgbClr val="84BF43">
              <a:alpha val="7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Rectangle 1">
            <a:extLst>
              <a:ext uri="{FF2B5EF4-FFF2-40B4-BE49-F238E27FC236}">
                <a16:creationId xmlns:a16="http://schemas.microsoft.com/office/drawing/2014/main" id="{8A39F67B-0A34-AAC6-833B-CC09D6662537}"/>
              </a:ext>
            </a:extLst>
          </p:cNvPr>
          <p:cNvSpPr/>
          <p:nvPr/>
        </p:nvSpPr>
        <p:spPr>
          <a:xfrm>
            <a:off x="3011999" y="710150"/>
            <a:ext cx="18359997" cy="4112313"/>
          </a:xfrm>
          <a:prstGeom prst="rect">
            <a:avLst/>
          </a:prstGeom>
          <a:solidFill>
            <a:srgbClr val="1F3545"/>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Avenir Next" panose="020B0503020202020204" pitchFamily="34" charset="0"/>
              <a:ea typeface="+mn-ea"/>
              <a:cs typeface="+mn-cs"/>
              <a:sym typeface="Helvetica Neue Medium"/>
            </a:endParaRPr>
          </a:p>
        </p:txBody>
      </p:sp>
      <p:sp>
        <p:nvSpPr>
          <p:cNvPr id="61" name="Professional Slide Template"/>
          <p:cNvSpPr txBox="1"/>
          <p:nvPr/>
        </p:nvSpPr>
        <p:spPr>
          <a:xfrm>
            <a:off x="3012000" y="1538699"/>
            <a:ext cx="18360000" cy="135524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t">
            <a:spAutoFit/>
          </a:bodyPr>
          <a:lstStyle>
            <a:lvl1pPr algn="l">
              <a:lnSpc>
                <a:spcPct val="90000"/>
              </a:lnSpc>
              <a:defRPr sz="10000" b="0">
                <a:solidFill>
                  <a:srgbClr val="2C514D"/>
                </a:solidFill>
                <a:latin typeface="Roboto Slab Bold"/>
                <a:ea typeface="Roboto Slab Bold"/>
                <a:cs typeface="Roboto Slab Bold"/>
                <a:sym typeface="Roboto Slab Bold"/>
              </a:defRPr>
            </a:lvl1pPr>
          </a:lstStyle>
          <a:p>
            <a:pPr algn="ctr"/>
            <a:r>
              <a:rPr lang="en-US" sz="8800" b="1" dirty="0">
                <a:solidFill>
                  <a:schemeClr val="accent2"/>
                </a:solidFill>
                <a:latin typeface="Roboto Slab Black"/>
                <a:ea typeface="Roboto Slab Black"/>
              </a:rPr>
              <a:t>AHEC Collaboration</a:t>
            </a:r>
            <a:endParaRPr lang="en-US" sz="8800" b="1" dirty="0">
              <a:solidFill>
                <a:schemeClr val="accent2"/>
              </a:solidFill>
              <a:latin typeface="Roboto Slab Black" pitchFamily="2" charset="0"/>
              <a:ea typeface="Roboto Slab Black" pitchFamily="2" charset="0"/>
            </a:endParaRPr>
          </a:p>
        </p:txBody>
      </p:sp>
      <p:sp>
        <p:nvSpPr>
          <p:cNvPr id="5" name="Subtitle text">
            <a:extLst>
              <a:ext uri="{FF2B5EF4-FFF2-40B4-BE49-F238E27FC236}">
                <a16:creationId xmlns:a16="http://schemas.microsoft.com/office/drawing/2014/main" id="{CE87A542-A5CC-59D3-EACE-1FD9267F709C}"/>
              </a:ext>
            </a:extLst>
          </p:cNvPr>
          <p:cNvSpPr txBox="1"/>
          <p:nvPr/>
        </p:nvSpPr>
        <p:spPr>
          <a:xfrm>
            <a:off x="3012001" y="2670209"/>
            <a:ext cx="18359999" cy="160274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t">
            <a:spAutoFit/>
          </a:bodyPr>
          <a:lstStyle>
            <a:lvl1pPr algn="l">
              <a:lnSpc>
                <a:spcPct val="120000"/>
              </a:lnSpc>
              <a:spcBef>
                <a:spcPts val="2000"/>
              </a:spcBef>
              <a:defRPr sz="2600" cap="all" spc="780">
                <a:solidFill>
                  <a:srgbClr val="D7C2AC"/>
                </a:solidFill>
                <a:latin typeface="Roboto"/>
                <a:ea typeface="Roboto"/>
                <a:cs typeface="Roboto"/>
                <a:sym typeface="Roboto"/>
              </a:defRPr>
            </a:lvl1pPr>
          </a:lstStyle>
          <a:p>
            <a:pPr algn="ctr">
              <a:lnSpc>
                <a:spcPct val="100000"/>
              </a:lnSpc>
            </a:pPr>
            <a:endParaRPr lang="en-US" sz="5200" spc="300" dirty="0">
              <a:solidFill>
                <a:schemeClr val="tx2"/>
              </a:solidFill>
              <a:latin typeface="Raleway ExtraBold"/>
              <a:cs typeface="Calibri"/>
            </a:endParaRPr>
          </a:p>
          <a:p>
            <a:pPr algn="ctr"/>
            <a:endParaRPr lang="en-US" dirty="0">
              <a:solidFill>
                <a:schemeClr val="accent1"/>
              </a:solidFill>
            </a:endParaRPr>
          </a:p>
        </p:txBody>
      </p:sp>
      <p:sp>
        <p:nvSpPr>
          <p:cNvPr id="10" name="Subtitle text">
            <a:extLst>
              <a:ext uri="{FF2B5EF4-FFF2-40B4-BE49-F238E27FC236}">
                <a16:creationId xmlns:a16="http://schemas.microsoft.com/office/drawing/2014/main" id="{424FE6D8-213E-2A43-5A63-BF9EB81881EA}"/>
              </a:ext>
            </a:extLst>
          </p:cNvPr>
          <p:cNvSpPr txBox="1"/>
          <p:nvPr/>
        </p:nvSpPr>
        <p:spPr>
          <a:xfrm>
            <a:off x="2968461" y="5883773"/>
            <a:ext cx="18359999" cy="8469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spAutoFit/>
          </a:bodyPr>
          <a:lstStyle>
            <a:lvl1pPr algn="l">
              <a:lnSpc>
                <a:spcPct val="120000"/>
              </a:lnSpc>
              <a:spcBef>
                <a:spcPts val="2000"/>
              </a:spcBef>
              <a:defRPr sz="2600" cap="all" spc="780">
                <a:solidFill>
                  <a:srgbClr val="D7C2AC"/>
                </a:solidFill>
                <a:latin typeface="Roboto"/>
                <a:ea typeface="Roboto"/>
                <a:cs typeface="Roboto"/>
                <a:sym typeface="Roboto"/>
              </a:defRPr>
            </a:lvl1pPr>
          </a:lstStyle>
          <a:p>
            <a:pPr algn="ctr"/>
            <a:r>
              <a:rPr lang="en-US" sz="4400" dirty="0">
                <a:solidFill>
                  <a:srgbClr val="1F3545"/>
                </a:solidFill>
                <a:latin typeface="Raleway ExtraBold" panose="020B0303030101060003" pitchFamily="34" charset="77"/>
              </a:rPr>
              <a:t> </a:t>
            </a:r>
          </a:p>
        </p:txBody>
      </p:sp>
      <p:sp>
        <p:nvSpPr>
          <p:cNvPr id="11" name="TextBox 10">
            <a:extLst>
              <a:ext uri="{FF2B5EF4-FFF2-40B4-BE49-F238E27FC236}">
                <a16:creationId xmlns:a16="http://schemas.microsoft.com/office/drawing/2014/main" id="{8C60AEA7-EB5D-3101-B4E3-4064D5B0562A}"/>
              </a:ext>
            </a:extLst>
          </p:cNvPr>
          <p:cNvSpPr txBox="1"/>
          <p:nvPr/>
        </p:nvSpPr>
        <p:spPr>
          <a:xfrm>
            <a:off x="3646523" y="5240324"/>
            <a:ext cx="17769016" cy="73250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571500" lvl="7" indent="-571500" algn="l">
              <a:lnSpc>
                <a:spcPct val="150000"/>
              </a:lnSpc>
              <a:spcBef>
                <a:spcPts val="1200"/>
              </a:spcBef>
              <a:buClr>
                <a:schemeClr val="tx1"/>
              </a:buClr>
              <a:buFont typeface="Wingdings" pitchFamily="2" charset="2"/>
              <a:buChar char="§"/>
            </a:pPr>
            <a:r>
              <a:rPr lang="en-US" sz="44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PO leadership, marketing, finance, IT</a:t>
            </a:r>
          </a:p>
          <a:p>
            <a:pPr marL="571500" lvl="7" indent="-571500" algn="l">
              <a:lnSpc>
                <a:spcPct val="150000"/>
              </a:lnSpc>
              <a:spcBef>
                <a:spcPts val="1200"/>
              </a:spcBef>
              <a:buClr>
                <a:schemeClr val="tx1"/>
              </a:buClr>
              <a:buFont typeface="Wingdings" pitchFamily="2" charset="2"/>
              <a:buChar char="§"/>
            </a:pPr>
            <a:r>
              <a:rPr lang="en-US" sz="44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Regional AHEC leadership, finance, IT, Marketing</a:t>
            </a:r>
          </a:p>
          <a:p>
            <a:pPr marL="571500" lvl="7" indent="-571500" algn="l">
              <a:lnSpc>
                <a:spcPct val="150000"/>
              </a:lnSpc>
              <a:spcBef>
                <a:spcPts val="1200"/>
              </a:spcBef>
              <a:buClr>
                <a:schemeClr val="tx1"/>
              </a:buClr>
              <a:buFont typeface="Wingdings" pitchFamily="2" charset="2"/>
              <a:buChar char="§"/>
            </a:pPr>
            <a:r>
              <a:rPr lang="en-US" sz="44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Regional AHEC nurses, curriculum development, RFP support, managing academic/practice partnerships, CPD planning, and guidance of the project</a:t>
            </a:r>
          </a:p>
          <a:p>
            <a:pPr marL="571500" lvl="7" indent="-571500" algn="l">
              <a:lnSpc>
                <a:spcPct val="150000"/>
              </a:lnSpc>
              <a:spcBef>
                <a:spcPts val="1200"/>
              </a:spcBef>
              <a:buClr>
                <a:schemeClr val="tx1"/>
              </a:buClr>
              <a:buFont typeface="Wingdings" pitchFamily="2" charset="2"/>
              <a:buChar char="§"/>
            </a:pPr>
            <a:r>
              <a:rPr lang="en-US" sz="44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External Partners: NCBON, Academic/Practice Partners, DLL</a:t>
            </a:r>
          </a:p>
          <a:p>
            <a:pPr algn="l"/>
            <a:endParaRPr lang="en-US" sz="4400" b="0" dirty="0">
              <a:solidFill>
                <a:schemeClr val="tx1"/>
              </a:solidFill>
              <a:latin typeface="Avenir Next" panose="020B0503020202020204" pitchFamily="34" charset="0"/>
            </a:endParaRPr>
          </a:p>
        </p:txBody>
      </p:sp>
      <p:pic>
        <p:nvPicPr>
          <p:cNvPr id="4" name="Picture 3">
            <a:extLst>
              <a:ext uri="{FF2B5EF4-FFF2-40B4-BE49-F238E27FC236}">
                <a16:creationId xmlns:a16="http://schemas.microsoft.com/office/drawing/2014/main" id="{1E534A60-71C2-7A45-CD1F-22C6C10396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613345" y="12110224"/>
            <a:ext cx="5938030" cy="1126437"/>
          </a:xfrm>
          <a:prstGeom prst="rect">
            <a:avLst/>
          </a:prstGeom>
        </p:spPr>
      </p:pic>
    </p:spTree>
    <p:extLst>
      <p:ext uri="{BB962C8B-B14F-4D97-AF65-F5344CB8AC3E}">
        <p14:creationId xmlns:p14="http://schemas.microsoft.com/office/powerpoint/2010/main" val="242163345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 name="Professional Slide Template"/>
          <p:cNvSpPr txBox="1"/>
          <p:nvPr/>
        </p:nvSpPr>
        <p:spPr>
          <a:xfrm>
            <a:off x="1752599" y="986624"/>
            <a:ext cx="7936447" cy="135524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t">
            <a:spAutoFit/>
          </a:bodyPr>
          <a:lstStyle>
            <a:lvl1pPr algn="l">
              <a:lnSpc>
                <a:spcPct val="90000"/>
              </a:lnSpc>
              <a:defRPr sz="10000" b="0">
                <a:solidFill>
                  <a:srgbClr val="2C514D"/>
                </a:solidFill>
                <a:latin typeface="Roboto Slab Bold"/>
                <a:ea typeface="Roboto Slab Bold"/>
                <a:cs typeface="Roboto Slab Bold"/>
                <a:sym typeface="Roboto Slab Bold"/>
              </a:defRPr>
            </a:lvl1pPr>
          </a:lstStyle>
          <a:p>
            <a:r>
              <a:rPr lang="en-US" sz="8800" b="1" dirty="0">
                <a:solidFill>
                  <a:srgbClr val="1F3545"/>
                </a:solidFill>
                <a:latin typeface="Roboto Slab Black" pitchFamily="2" charset="0"/>
                <a:ea typeface="Roboto Slab Black" pitchFamily="2" charset="0"/>
              </a:rPr>
              <a:t>Evaluation</a:t>
            </a:r>
            <a:endParaRPr sz="8800" b="1" dirty="0">
              <a:solidFill>
                <a:srgbClr val="1F3545"/>
              </a:solidFill>
              <a:latin typeface="Roboto Slab Black" pitchFamily="2" charset="0"/>
              <a:ea typeface="Roboto Slab Black" pitchFamily="2" charset="0"/>
            </a:endParaRPr>
          </a:p>
        </p:txBody>
      </p:sp>
      <p:sp>
        <p:nvSpPr>
          <p:cNvPr id="5" name="Rectangle 4">
            <a:extLst>
              <a:ext uri="{FF2B5EF4-FFF2-40B4-BE49-F238E27FC236}">
                <a16:creationId xmlns:a16="http://schemas.microsoft.com/office/drawing/2014/main" id="{40B354D3-417F-CA62-556A-C6CF998044AD}"/>
              </a:ext>
            </a:extLst>
          </p:cNvPr>
          <p:cNvSpPr/>
          <p:nvPr/>
        </p:nvSpPr>
        <p:spPr>
          <a:xfrm>
            <a:off x="1752597" y="3402698"/>
            <a:ext cx="20983738" cy="4963420"/>
          </a:xfrm>
          <a:prstGeom prst="rect">
            <a:avLst/>
          </a:prstGeom>
          <a:solidFill>
            <a:srgbClr val="84BF4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u="none" strike="noStrike" cap="none" spc="0" normalizeH="0" baseline="0" dirty="0">
              <a:ln>
                <a:noFill/>
              </a:ln>
              <a:solidFill>
                <a:srgbClr val="FFFFFF"/>
              </a:solidFill>
              <a:effectLst/>
              <a:uFillTx/>
              <a:latin typeface="Avenir Next" panose="020B0503020202020204" pitchFamily="34" charset="0"/>
              <a:ea typeface="+mn-ea"/>
              <a:cs typeface="+mn-cs"/>
              <a:sym typeface="Helvetica Neue Medium"/>
            </a:endParaRPr>
          </a:p>
        </p:txBody>
      </p:sp>
      <p:sp>
        <p:nvSpPr>
          <p:cNvPr id="7" name="TextBox 6">
            <a:extLst>
              <a:ext uri="{FF2B5EF4-FFF2-40B4-BE49-F238E27FC236}">
                <a16:creationId xmlns:a16="http://schemas.microsoft.com/office/drawing/2014/main" id="{A5187818-60D9-B784-9DC3-5AECB3CEDC80}"/>
              </a:ext>
            </a:extLst>
          </p:cNvPr>
          <p:cNvSpPr txBox="1"/>
          <p:nvPr/>
        </p:nvSpPr>
        <p:spPr>
          <a:xfrm>
            <a:off x="2513969" y="3445725"/>
            <a:ext cx="19356062" cy="5509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Clr>
                <a:schemeClr val="tx1"/>
              </a:buClr>
              <a:buFont typeface="Wingdings" pitchFamily="2" charset="2"/>
              <a:buChar char="ü"/>
            </a:pPr>
            <a:r>
              <a:rPr lang="en-US" sz="4400" dirty="0">
                <a:solidFill>
                  <a:srgbClr val="1F3545"/>
                </a:solidFill>
                <a:latin typeface="Raleway ExtraBold" panose="020B0303030101060003" pitchFamily="34" charset="77"/>
                <a:cs typeface="Calibri" panose="020F0502020204030204" pitchFamily="34" charset="0"/>
              </a:rPr>
              <a:t># of CIP partnerships in place</a:t>
            </a:r>
          </a:p>
          <a:p>
            <a:pPr marL="571500" indent="-571500" algn="l">
              <a:buClr>
                <a:schemeClr val="tx1"/>
              </a:buClr>
              <a:buFont typeface="Wingdings" pitchFamily="2" charset="2"/>
              <a:buChar char="ü"/>
            </a:pPr>
            <a:r>
              <a:rPr lang="en-US" sz="4400" dirty="0">
                <a:solidFill>
                  <a:srgbClr val="1F3545"/>
                </a:solidFill>
                <a:latin typeface="Raleway ExtraBold" panose="020B0303030101060003" pitchFamily="34" charset="77"/>
                <a:cs typeface="Calibri" panose="020F0502020204030204" pitchFamily="34" charset="0"/>
              </a:rPr>
              <a:t># of CIPs teaching</a:t>
            </a:r>
          </a:p>
          <a:p>
            <a:pPr marL="571500" indent="-571500" algn="l">
              <a:buClr>
                <a:schemeClr val="tx1"/>
              </a:buClr>
              <a:buFont typeface="Wingdings" pitchFamily="2" charset="2"/>
              <a:buChar char="ü"/>
            </a:pPr>
            <a:r>
              <a:rPr lang="en-US" sz="4400" dirty="0">
                <a:solidFill>
                  <a:srgbClr val="1F3545"/>
                </a:solidFill>
                <a:latin typeface="Raleway ExtraBold" panose="020B0303030101060003" pitchFamily="34" charset="77"/>
                <a:cs typeface="Calibri" panose="020F0502020204030204" pitchFamily="34" charset="0"/>
              </a:rPr>
              <a:t>Knowledge gains and satisfaction of training</a:t>
            </a:r>
          </a:p>
          <a:p>
            <a:pPr marL="571500" indent="-571500" algn="l">
              <a:buClr>
                <a:schemeClr val="tx1"/>
              </a:buClr>
              <a:buFont typeface="Wingdings" pitchFamily="2" charset="2"/>
              <a:buChar char="ü"/>
            </a:pPr>
            <a:r>
              <a:rPr lang="en-US" sz="4400" dirty="0">
                <a:solidFill>
                  <a:srgbClr val="1F3545"/>
                </a:solidFill>
                <a:latin typeface="Raleway ExtraBold" panose="020B0303030101060003" pitchFamily="34" charset="77"/>
                <a:cs typeface="Calibri" panose="020F0502020204030204" pitchFamily="34" charset="0"/>
              </a:rPr>
              <a:t>SON enrolment and graduation rates</a:t>
            </a:r>
          </a:p>
          <a:p>
            <a:pPr marL="571500" indent="-571500" algn="l">
              <a:buClr>
                <a:schemeClr val="tx1"/>
              </a:buClr>
              <a:buFont typeface="Wingdings" pitchFamily="2" charset="2"/>
              <a:buChar char="ü"/>
            </a:pPr>
            <a:r>
              <a:rPr lang="en-US" sz="4400" dirty="0">
                <a:solidFill>
                  <a:srgbClr val="1F3545"/>
                </a:solidFill>
                <a:latin typeface="Raleway ExtraBold" panose="020B0303030101060003" pitchFamily="34" charset="77"/>
                <a:cs typeface="Calibri" panose="020F0502020204030204" pitchFamily="34" charset="0"/>
              </a:rPr>
              <a:t>CIP job satisfaction and retention</a:t>
            </a:r>
          </a:p>
          <a:p>
            <a:pPr marL="571500" indent="-571500" algn="l">
              <a:buClr>
                <a:schemeClr val="tx1"/>
              </a:buClr>
              <a:buFont typeface="Wingdings" pitchFamily="2" charset="2"/>
              <a:buChar char="ü"/>
            </a:pPr>
            <a:r>
              <a:rPr lang="en-US" sz="4400" dirty="0">
                <a:solidFill>
                  <a:srgbClr val="1F3545"/>
                </a:solidFill>
                <a:latin typeface="Raleway ExtraBold" panose="020B0303030101060003" pitchFamily="34" charset="77"/>
                <a:cs typeface="Calibri" panose="020F0502020204030204" pitchFamily="34" charset="0"/>
              </a:rPr>
              <a:t>Student satisfaction</a:t>
            </a:r>
          </a:p>
          <a:p>
            <a:pPr marL="571500" indent="-571500" algn="l">
              <a:buClr>
                <a:schemeClr val="tx1"/>
              </a:buClr>
              <a:buFont typeface="Wingdings" pitchFamily="2" charset="2"/>
              <a:buChar char="ü"/>
            </a:pPr>
            <a:r>
              <a:rPr lang="en-US" sz="4400" dirty="0">
                <a:solidFill>
                  <a:srgbClr val="1F3545"/>
                </a:solidFill>
                <a:latin typeface="Raleway ExtraBold" panose="020B0303030101060003" pitchFamily="34" charset="77"/>
                <a:cs typeface="Calibri" panose="020F0502020204030204" pitchFamily="34" charset="0"/>
              </a:rPr>
              <a:t>Practice recruitment</a:t>
            </a:r>
          </a:p>
          <a:p>
            <a:pPr algn="l">
              <a:buClr>
                <a:schemeClr val="tx1"/>
              </a:buClr>
            </a:pPr>
            <a:endParaRPr lang="en-US" sz="4400" dirty="0">
              <a:solidFill>
                <a:srgbClr val="1F3545"/>
              </a:solidFill>
              <a:latin typeface="Raleway ExtraBold" panose="020B0303030101060003" pitchFamily="34" charset="77"/>
              <a:cs typeface="Calibri" panose="020F0502020204030204" pitchFamily="34" charset="0"/>
            </a:endParaRPr>
          </a:p>
        </p:txBody>
      </p:sp>
      <p:pic>
        <p:nvPicPr>
          <p:cNvPr id="4" name="Picture 3">
            <a:extLst>
              <a:ext uri="{FF2B5EF4-FFF2-40B4-BE49-F238E27FC236}">
                <a16:creationId xmlns:a16="http://schemas.microsoft.com/office/drawing/2014/main" id="{77B34608-65F0-0BCA-9DEF-64417F6A69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613345" y="12110224"/>
            <a:ext cx="5938030" cy="1126437"/>
          </a:xfrm>
          <a:prstGeom prst="rect">
            <a:avLst/>
          </a:prstGeom>
        </p:spPr>
      </p:pic>
    </p:spTree>
    <p:extLst>
      <p:ext uri="{BB962C8B-B14F-4D97-AF65-F5344CB8AC3E}">
        <p14:creationId xmlns:p14="http://schemas.microsoft.com/office/powerpoint/2010/main" val="294634292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A18239-6FD7-6419-3B4C-191F409B7552}"/>
              </a:ext>
            </a:extLst>
          </p:cNvPr>
          <p:cNvSpPr/>
          <p:nvPr/>
        </p:nvSpPr>
        <p:spPr>
          <a:xfrm>
            <a:off x="-1" y="0"/>
            <a:ext cx="24384001" cy="2434131"/>
          </a:xfrm>
          <a:prstGeom prst="rect">
            <a:avLst/>
          </a:prstGeom>
          <a:solidFill>
            <a:srgbClr val="1F35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Avenir Next" panose="020B0503020202020204" pitchFamily="34" charset="0"/>
              <a:ea typeface="+mn-ea"/>
              <a:cs typeface="+mn-cs"/>
              <a:sym typeface="Helvetica Neue Medium"/>
            </a:endParaRPr>
          </a:p>
        </p:txBody>
      </p:sp>
      <p:sp>
        <p:nvSpPr>
          <p:cNvPr id="8" name="Professional Slide Template">
            <a:extLst>
              <a:ext uri="{FF2B5EF4-FFF2-40B4-BE49-F238E27FC236}">
                <a16:creationId xmlns:a16="http://schemas.microsoft.com/office/drawing/2014/main" id="{9D074D03-678E-1643-CBD3-88A38890BF31}"/>
              </a:ext>
            </a:extLst>
          </p:cNvPr>
          <p:cNvSpPr txBox="1"/>
          <p:nvPr/>
        </p:nvSpPr>
        <p:spPr>
          <a:xfrm>
            <a:off x="-1" y="773069"/>
            <a:ext cx="24383999" cy="12413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lgn="l">
              <a:lnSpc>
                <a:spcPct val="90000"/>
              </a:lnSpc>
              <a:defRPr sz="10000" b="0">
                <a:solidFill>
                  <a:srgbClr val="2C514D"/>
                </a:solidFill>
                <a:latin typeface="Roboto Slab Bold"/>
                <a:ea typeface="Roboto Slab Bold"/>
                <a:cs typeface="Roboto Slab Bold"/>
                <a:sym typeface="Roboto Slab Bold"/>
              </a:defRPr>
            </a:lvl1pPr>
          </a:lstStyle>
          <a:p>
            <a:pPr algn="ctr"/>
            <a:r>
              <a:rPr lang="en-US" sz="8000" b="1" dirty="0">
                <a:solidFill>
                  <a:schemeClr val="accent2"/>
                </a:solidFill>
                <a:latin typeface="Roboto Slab" pitchFamily="2" charset="0"/>
                <a:ea typeface="Roboto Slab" pitchFamily="2" charset="0"/>
              </a:rPr>
              <a:t>What’s next </a:t>
            </a:r>
          </a:p>
        </p:txBody>
      </p:sp>
      <p:sp>
        <p:nvSpPr>
          <p:cNvPr id="3" name="Subtitle text">
            <a:extLst>
              <a:ext uri="{FF2B5EF4-FFF2-40B4-BE49-F238E27FC236}">
                <a16:creationId xmlns:a16="http://schemas.microsoft.com/office/drawing/2014/main" id="{0DE1E2CF-02E8-EF48-0463-353A4A8FB230}"/>
              </a:ext>
            </a:extLst>
          </p:cNvPr>
          <p:cNvSpPr txBox="1"/>
          <p:nvPr/>
        </p:nvSpPr>
        <p:spPr>
          <a:xfrm>
            <a:off x="921681" y="4476707"/>
            <a:ext cx="7085974" cy="6873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cap="all" spc="780">
                <a:solidFill>
                  <a:srgbClr val="D7C2AC"/>
                </a:solidFill>
                <a:latin typeface="Roboto"/>
                <a:ea typeface="Roboto"/>
                <a:cs typeface="Roboto"/>
                <a:sym typeface="Roboto"/>
              </a:defRPr>
            </a:lvl1pPr>
          </a:lstStyle>
          <a:p>
            <a:pPr algn="ctr">
              <a:lnSpc>
                <a:spcPct val="100000"/>
              </a:lnSpc>
              <a:spcBef>
                <a:spcPts val="2800"/>
              </a:spcBef>
            </a:pPr>
            <a:endParaRPr lang="en-US" sz="3800" b="0" cap="none" spc="300">
              <a:solidFill>
                <a:srgbClr val="42474A"/>
              </a:solidFill>
              <a:latin typeface="Avenir Next Medium" panose="020B050302020202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8026DB0-F270-D1C0-3067-857E0FCCD539}"/>
              </a:ext>
            </a:extLst>
          </p:cNvPr>
          <p:cNvSpPr txBox="1"/>
          <p:nvPr/>
        </p:nvSpPr>
        <p:spPr>
          <a:xfrm>
            <a:off x="1479014" y="2926146"/>
            <a:ext cx="7461847" cy="6986528"/>
          </a:xfrm>
          <a:prstGeom prst="rect">
            <a:avLst/>
          </a:prstGeom>
          <a:solidFill>
            <a:srgbClr val="84BF43"/>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Clr>
                <a:schemeClr val="tx1"/>
              </a:buClr>
              <a:buFont typeface="Wingdings" pitchFamily="2" charset="2"/>
              <a:buChar char="§"/>
            </a:pPr>
            <a:endParaRPr lang="en-US" sz="44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571500" indent="-571500" algn="l">
              <a:buClr>
                <a:schemeClr val="tx1"/>
              </a:buClr>
              <a:buFont typeface="Wingdings" pitchFamily="2" charset="2"/>
              <a:buChar char="§"/>
            </a:pPr>
            <a:r>
              <a:rPr lang="en-US" sz="36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RFP Cycle 2 for FY24</a:t>
            </a:r>
          </a:p>
          <a:p>
            <a:pPr marL="571500" indent="-571500" algn="l">
              <a:buClr>
                <a:schemeClr val="tx1"/>
              </a:buClr>
              <a:buFont typeface="Wingdings" pitchFamily="2" charset="2"/>
              <a:buChar char="§"/>
            </a:pPr>
            <a:endParaRPr lang="en-US" sz="36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571500" indent="-571500" algn="l">
              <a:buClr>
                <a:schemeClr val="tx1"/>
              </a:buClr>
              <a:buFont typeface="Wingdings" pitchFamily="2" charset="2"/>
              <a:buChar char="§"/>
            </a:pPr>
            <a:r>
              <a:rPr lang="en-US" sz="36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3 cohorts confirmed for summer and fall 2022</a:t>
            </a:r>
          </a:p>
          <a:p>
            <a:pPr marL="571500" indent="-571500" algn="l">
              <a:buClr>
                <a:schemeClr val="tx1"/>
              </a:buClr>
              <a:buFont typeface="Wingdings" pitchFamily="2" charset="2"/>
              <a:buChar char="§"/>
            </a:pPr>
            <a:endParaRPr lang="en-US" sz="36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571500" indent="-571500" algn="l">
              <a:buClr>
                <a:schemeClr val="tx1"/>
              </a:buClr>
              <a:buFont typeface="Wingdings" pitchFamily="2" charset="2"/>
              <a:buChar char="§"/>
            </a:pPr>
            <a:r>
              <a:rPr lang="en-US" sz="36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2 more cohorts to be planned for spring and summer 2024</a:t>
            </a:r>
          </a:p>
          <a:p>
            <a:pPr marL="571500" indent="-571500" algn="l">
              <a:buClr>
                <a:schemeClr val="tx1"/>
              </a:buClr>
              <a:buFont typeface="Wingdings" pitchFamily="2" charset="2"/>
              <a:buChar char="§"/>
            </a:pPr>
            <a:endParaRPr lang="en-US" sz="36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571500" indent="-571500" algn="l">
              <a:buClr>
                <a:schemeClr val="tx1"/>
              </a:buClr>
              <a:buFont typeface="Wingdings" pitchFamily="2" charset="2"/>
              <a:buChar char="§"/>
            </a:pPr>
            <a:r>
              <a:rPr lang="en-US" sz="36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rPr>
              <a:t>Evaluation</a:t>
            </a:r>
          </a:p>
          <a:p>
            <a:pPr algn="l">
              <a:buClr>
                <a:schemeClr val="tx1"/>
              </a:buClr>
            </a:pPr>
            <a:endParaRPr lang="en-US" sz="36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gn="l">
              <a:buClr>
                <a:schemeClr val="tx1"/>
              </a:buClr>
            </a:pPr>
            <a:endParaRPr lang="en-US" sz="4400" dirty="0">
              <a:solidFill>
                <a:srgbClr val="1F3545"/>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5" name="Picture 4">
            <a:extLst>
              <a:ext uri="{FF2B5EF4-FFF2-40B4-BE49-F238E27FC236}">
                <a16:creationId xmlns:a16="http://schemas.microsoft.com/office/drawing/2014/main" id="{AA975292-311C-95D8-2156-CFE862FD93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613345" y="12110224"/>
            <a:ext cx="5938030" cy="1126437"/>
          </a:xfrm>
          <a:prstGeom prst="rect">
            <a:avLst/>
          </a:prstGeom>
        </p:spPr>
      </p:pic>
      <p:pic>
        <p:nvPicPr>
          <p:cNvPr id="6" name="Picture 5">
            <a:extLst>
              <a:ext uri="{FF2B5EF4-FFF2-40B4-BE49-F238E27FC236}">
                <a16:creationId xmlns:a16="http://schemas.microsoft.com/office/drawing/2014/main" id="{51FD08C6-C3CD-CE36-D049-69494728BE6D}"/>
              </a:ext>
            </a:extLst>
          </p:cNvPr>
          <p:cNvPicPr>
            <a:picLocks noChangeAspect="1"/>
          </p:cNvPicPr>
          <p:nvPr/>
        </p:nvPicPr>
        <p:blipFill>
          <a:blip r:embed="rId4">
            <a:extLst>
              <a:ext uri="{28A0092B-C50C-407E-A947-70E740481C1C}">
                <a14:useLocalDpi xmlns:a14="http://schemas.microsoft.com/office/drawing/2010/main" val="0"/>
              </a:ext>
            </a:extLst>
          </a:blip>
          <a:srcRect t="7257" b="7257"/>
          <a:stretch/>
        </p:blipFill>
        <p:spPr>
          <a:xfrm>
            <a:off x="10954093" y="3864086"/>
            <a:ext cx="12508226" cy="7128509"/>
          </a:xfrm>
          <a:prstGeom prst="rect">
            <a:avLst/>
          </a:prstGeom>
        </p:spPr>
      </p:pic>
      <p:sp>
        <p:nvSpPr>
          <p:cNvPr id="4" name="TextBox 3">
            <a:extLst>
              <a:ext uri="{FF2B5EF4-FFF2-40B4-BE49-F238E27FC236}">
                <a16:creationId xmlns:a16="http://schemas.microsoft.com/office/drawing/2014/main" id="{6ED1EBD4-6E03-42D8-4A52-80CAA90C0303}"/>
              </a:ext>
            </a:extLst>
          </p:cNvPr>
          <p:cNvSpPr txBox="1"/>
          <p:nvPr/>
        </p:nvSpPr>
        <p:spPr>
          <a:xfrm>
            <a:off x="10954093" y="11030033"/>
            <a:ext cx="12197442"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altLang="en-US" sz="2000" b="0" kern="1200" dirty="0">
                <a:solidFill>
                  <a:srgbClr val="1F3545"/>
                </a:solidFill>
                <a:latin typeface="Futura Medium" panose="020B0602020204020303" pitchFamily="34" charset="-79"/>
                <a:ea typeface="MS PGothic" panose="020B0600070205080204" pitchFamily="34" charset="-128"/>
                <a:cs typeface="Futura Medium" panose="020B0602020204020303" pitchFamily="34" charset="-79"/>
              </a:rPr>
              <a:t>1387152896 by gettyImages Fatcamera/ Royalty Free</a:t>
            </a:r>
          </a:p>
        </p:txBody>
      </p:sp>
    </p:spTree>
    <p:extLst>
      <p:ext uri="{BB962C8B-B14F-4D97-AF65-F5344CB8AC3E}">
        <p14:creationId xmlns:p14="http://schemas.microsoft.com/office/powerpoint/2010/main" val="374792592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792169-894B-CE76-188D-4A127CD98E65}"/>
              </a:ext>
            </a:extLst>
          </p:cNvPr>
          <p:cNvSpPr/>
          <p:nvPr/>
        </p:nvSpPr>
        <p:spPr>
          <a:xfrm>
            <a:off x="-1" y="0"/>
            <a:ext cx="24384001" cy="2434131"/>
          </a:xfrm>
          <a:prstGeom prst="rect">
            <a:avLst/>
          </a:prstGeom>
          <a:solidFill>
            <a:srgbClr val="1F35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Avenir Next" panose="020B0503020202020204" pitchFamily="34" charset="0"/>
              <a:ea typeface="+mn-ea"/>
              <a:cs typeface="+mn-cs"/>
              <a:sym typeface="Helvetica Neue Medium"/>
            </a:endParaRPr>
          </a:p>
        </p:txBody>
      </p:sp>
      <p:sp>
        <p:nvSpPr>
          <p:cNvPr id="10" name="Professional Slide Template">
            <a:extLst>
              <a:ext uri="{FF2B5EF4-FFF2-40B4-BE49-F238E27FC236}">
                <a16:creationId xmlns:a16="http://schemas.microsoft.com/office/drawing/2014/main" id="{8DFBE42B-416A-3208-D01B-4FA18AF447CE}"/>
              </a:ext>
            </a:extLst>
          </p:cNvPr>
          <p:cNvSpPr txBox="1"/>
          <p:nvPr/>
        </p:nvSpPr>
        <p:spPr>
          <a:xfrm>
            <a:off x="-1" y="776057"/>
            <a:ext cx="24383999" cy="135524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t">
            <a:spAutoFit/>
          </a:bodyPr>
          <a:lstStyle>
            <a:lvl1pPr algn="l">
              <a:lnSpc>
                <a:spcPct val="90000"/>
              </a:lnSpc>
              <a:defRPr sz="10000" b="0">
                <a:solidFill>
                  <a:srgbClr val="2C514D"/>
                </a:solidFill>
                <a:latin typeface="Roboto Slab Bold"/>
                <a:ea typeface="Roboto Slab Bold"/>
                <a:cs typeface="Roboto Slab Bold"/>
                <a:sym typeface="Roboto Slab Bold"/>
              </a:defRPr>
            </a:lvl1pPr>
          </a:lstStyle>
          <a:p>
            <a:pPr algn="ctr"/>
            <a:r>
              <a:rPr lang="en-US" sz="8800" b="1" dirty="0">
                <a:solidFill>
                  <a:srgbClr val="84BF43"/>
                </a:solidFill>
                <a:latin typeface="Roboto Slab Black" pitchFamily="2" charset="0"/>
                <a:ea typeface="Roboto Slab Black" pitchFamily="2" charset="0"/>
              </a:rPr>
              <a:t>Questions and Feedback</a:t>
            </a:r>
          </a:p>
        </p:txBody>
      </p:sp>
      <p:pic>
        <p:nvPicPr>
          <p:cNvPr id="3" name="Picture 2">
            <a:extLst>
              <a:ext uri="{FF2B5EF4-FFF2-40B4-BE49-F238E27FC236}">
                <a16:creationId xmlns:a16="http://schemas.microsoft.com/office/drawing/2014/main" id="{2E72E72B-8164-0F25-EB4F-A938BDC57E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613345" y="12110224"/>
            <a:ext cx="5938030" cy="1126437"/>
          </a:xfrm>
          <a:prstGeom prst="rect">
            <a:avLst/>
          </a:prstGeom>
        </p:spPr>
      </p:pic>
      <p:pic>
        <p:nvPicPr>
          <p:cNvPr id="6" name="Picture 5">
            <a:extLst>
              <a:ext uri="{FF2B5EF4-FFF2-40B4-BE49-F238E27FC236}">
                <a16:creationId xmlns:a16="http://schemas.microsoft.com/office/drawing/2014/main" id="{0779D005-CC60-ACE6-91CD-4C2C1F6FF222}"/>
              </a:ext>
            </a:extLst>
          </p:cNvPr>
          <p:cNvPicPr>
            <a:picLocks noChangeAspect="1"/>
          </p:cNvPicPr>
          <p:nvPr/>
        </p:nvPicPr>
        <p:blipFill>
          <a:blip r:embed="rId4">
            <a:extLst>
              <a:ext uri="{28A0092B-C50C-407E-A947-70E740481C1C}">
                <a14:useLocalDpi xmlns:a14="http://schemas.microsoft.com/office/drawing/2010/main" val="0"/>
              </a:ext>
            </a:extLst>
          </a:blip>
          <a:srcRect l="4047" r="4047"/>
          <a:stretch/>
        </p:blipFill>
        <p:spPr>
          <a:xfrm>
            <a:off x="5196336" y="3512589"/>
            <a:ext cx="13991324" cy="7611764"/>
          </a:xfrm>
          <a:prstGeom prst="rect">
            <a:avLst/>
          </a:prstGeom>
        </p:spPr>
      </p:pic>
      <p:sp>
        <p:nvSpPr>
          <p:cNvPr id="2" name="TextBox 1">
            <a:extLst>
              <a:ext uri="{FF2B5EF4-FFF2-40B4-BE49-F238E27FC236}">
                <a16:creationId xmlns:a16="http://schemas.microsoft.com/office/drawing/2014/main" id="{558052F3-F92F-52C6-7B88-46D67C146608}"/>
              </a:ext>
            </a:extLst>
          </p:cNvPr>
          <p:cNvSpPr txBox="1"/>
          <p:nvPr/>
        </p:nvSpPr>
        <p:spPr>
          <a:xfrm>
            <a:off x="5196336" y="10909402"/>
            <a:ext cx="1219691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br>
              <a:rPr lang="en-US" sz="2000" dirty="0"/>
            </a:br>
            <a:r>
              <a:rPr lang="en-US" sz="2000" b="0" i="0" dirty="0">
                <a:solidFill>
                  <a:srgbClr val="080808"/>
                </a:solidFill>
                <a:effectLst/>
                <a:latin typeface="Lato" panose="020F0502020204030203" pitchFamily="34" charset="0"/>
              </a:rPr>
              <a:t>127969055 7</a:t>
            </a:r>
            <a:r>
              <a:rPr lang="en-US" altLang="en-US" sz="2000" b="0" kern="1200" dirty="0">
                <a:solidFill>
                  <a:srgbClr val="1F3545"/>
                </a:solidFill>
                <a:latin typeface="Futura Medium" panose="020B0602020204020303" pitchFamily="34" charset="-79"/>
                <a:ea typeface="MS PGothic" panose="020B0600070205080204" pitchFamily="34" charset="-128"/>
                <a:cs typeface="Futura Medium" panose="020B0602020204020303"/>
              </a:rPr>
              <a:t>by gettyImages </a:t>
            </a:r>
            <a:r>
              <a:rPr lang="en-US" altLang="en-US" sz="2000" b="0" kern="1200" dirty="0" err="1">
                <a:solidFill>
                  <a:srgbClr val="1F3545"/>
                </a:solidFill>
                <a:latin typeface="Futura Medium" panose="020B0602020204020303" pitchFamily="34" charset="-79"/>
                <a:ea typeface="MS PGothic" panose="020B0600070205080204" pitchFamily="34" charset="-128"/>
                <a:cs typeface="Futura Medium" panose="020B0602020204020303"/>
              </a:rPr>
              <a:t>Olemedia</a:t>
            </a:r>
            <a:r>
              <a:rPr lang="en-US" altLang="en-US" sz="2000" b="0" kern="1200" dirty="0">
                <a:solidFill>
                  <a:srgbClr val="1F3545"/>
                </a:solidFill>
                <a:latin typeface="Futura Medium" panose="020B0602020204020303" pitchFamily="34" charset="-79"/>
                <a:ea typeface="MS PGothic" panose="020B0600070205080204" pitchFamily="34" charset="-128"/>
                <a:cs typeface="Futura Medium" panose="020B0602020204020303"/>
              </a:rPr>
              <a:t>/ Royalty Free</a:t>
            </a:r>
          </a:p>
        </p:txBody>
      </p:sp>
    </p:spTree>
    <p:extLst>
      <p:ext uri="{BB962C8B-B14F-4D97-AF65-F5344CB8AC3E}">
        <p14:creationId xmlns:p14="http://schemas.microsoft.com/office/powerpoint/2010/main" val="46731868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1820-09DD-C043-BF1C-A530C9BAFEE8}"/>
              </a:ext>
            </a:extLst>
          </p:cNvPr>
          <p:cNvSpPr>
            <a:spLocks noGrp="1"/>
          </p:cNvSpPr>
          <p:nvPr>
            <p:ph type="ctrTitle"/>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Supporting the Healthy Opportunities Pilot</a:t>
            </a:r>
          </a:p>
        </p:txBody>
      </p:sp>
      <p:sp>
        <p:nvSpPr>
          <p:cNvPr id="3" name="Subtitle 2">
            <a:extLst>
              <a:ext uri="{FF2B5EF4-FFF2-40B4-BE49-F238E27FC236}">
                <a16:creationId xmlns:a16="http://schemas.microsoft.com/office/drawing/2014/main" id="{32F2C861-BF30-C942-A7A8-8881BDB14BB8}"/>
              </a:ext>
            </a:extLst>
          </p:cNvPr>
          <p:cNvSpPr>
            <a:spLocks noGrp="1"/>
          </p:cNvSpPr>
          <p:nvPr>
            <p:ph type="subTitle" idx="1"/>
          </p:nvPr>
        </p:nvSpPr>
        <p:spPr/>
        <p:txBody>
          <a:bodyPr>
            <a:normAutofit lnSpcReduction="10000"/>
          </a:bodyPr>
          <a:lstStyle/>
          <a:p>
            <a:r>
              <a:rPr lang="en-US" dirty="0">
                <a:latin typeface="Open Sans" panose="020B0606030504020204" pitchFamily="34" charset="0"/>
                <a:ea typeface="Open Sans" panose="020B0606030504020204" pitchFamily="34" charset="0"/>
                <a:cs typeface="Open Sans" panose="020B0606030504020204" pitchFamily="34" charset="0"/>
              </a:rPr>
              <a:t>An NC AHEC Statewide Program</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Laurel Booth</a:t>
            </a:r>
          </a:p>
          <a:p>
            <a:r>
              <a:rPr lang="en-US" dirty="0">
                <a:latin typeface="Open Sans" panose="020B0606030504020204" pitchFamily="34" charset="0"/>
                <a:ea typeface="Open Sans" panose="020B0606030504020204" pitchFamily="34" charset="0"/>
                <a:cs typeface="Open Sans" panose="020B0606030504020204" pitchFamily="34" charset="0"/>
              </a:rPr>
              <a:t>5/17/2023</a:t>
            </a:r>
          </a:p>
        </p:txBody>
      </p:sp>
      <p:sp>
        <p:nvSpPr>
          <p:cNvPr id="4" name="Rectangle 3">
            <a:extLst>
              <a:ext uri="{FF2B5EF4-FFF2-40B4-BE49-F238E27FC236}">
                <a16:creationId xmlns:a16="http://schemas.microsoft.com/office/drawing/2014/main" id="{E976E642-927F-3D49-BF6D-CE8B4D2ADF22}"/>
              </a:ext>
            </a:extLst>
          </p:cNvPr>
          <p:cNvSpPr/>
          <p:nvPr/>
        </p:nvSpPr>
        <p:spPr>
          <a:xfrm>
            <a:off x="4685017" y="12682798"/>
            <a:ext cx="19698982" cy="1037972"/>
          </a:xfrm>
          <a:prstGeom prst="rect">
            <a:avLst/>
          </a:prstGeom>
          <a:solidFill>
            <a:srgbClr val="00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a:solidFill>
                <a:prstClr val="white"/>
              </a:solidFill>
              <a:latin typeface="Calibri" panose="020F0502020204030204"/>
            </a:endParaRPr>
          </a:p>
        </p:txBody>
      </p:sp>
      <p:sp>
        <p:nvSpPr>
          <p:cNvPr id="9" name="TextBox 8">
            <a:extLst>
              <a:ext uri="{FF2B5EF4-FFF2-40B4-BE49-F238E27FC236}">
                <a16:creationId xmlns:a16="http://schemas.microsoft.com/office/drawing/2014/main" id="{7589C5AD-CBA6-DA4F-9EF5-9C7A15220355}"/>
              </a:ext>
            </a:extLst>
          </p:cNvPr>
          <p:cNvSpPr txBox="1"/>
          <p:nvPr/>
        </p:nvSpPr>
        <p:spPr>
          <a:xfrm>
            <a:off x="0" y="12924972"/>
            <a:ext cx="24384000" cy="523220"/>
          </a:xfrm>
          <a:prstGeom prst="rect">
            <a:avLst/>
          </a:prstGeom>
          <a:noFill/>
        </p:spPr>
        <p:txBody>
          <a:bodyPr wrap="square" rtlCol="0">
            <a:spAutoFit/>
          </a:bodyPr>
          <a:lstStyle/>
          <a:p>
            <a:pPr defTabSz="1828800" hangingPunct="1"/>
            <a:r>
              <a:rPr lang="en-US" sz="28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NC AHEC</a:t>
            </a:r>
          </a:p>
        </p:txBody>
      </p:sp>
      <p:sp>
        <p:nvSpPr>
          <p:cNvPr id="10" name="TextBox 9">
            <a:extLst>
              <a:ext uri="{FF2B5EF4-FFF2-40B4-BE49-F238E27FC236}">
                <a16:creationId xmlns:a16="http://schemas.microsoft.com/office/drawing/2014/main" id="{DF659CE0-EE53-1A46-909A-18AB98F85619}"/>
              </a:ext>
            </a:extLst>
          </p:cNvPr>
          <p:cNvSpPr txBox="1"/>
          <p:nvPr/>
        </p:nvSpPr>
        <p:spPr>
          <a:xfrm>
            <a:off x="22711718" y="12904058"/>
            <a:ext cx="1383956" cy="523220"/>
          </a:xfrm>
          <a:prstGeom prst="rect">
            <a:avLst/>
          </a:prstGeom>
          <a:noFill/>
        </p:spPr>
        <p:txBody>
          <a:bodyPr wrap="square" rtlCol="0">
            <a:spAutoFit/>
          </a:bodyPr>
          <a:lstStyle/>
          <a:p>
            <a:pPr algn="r" defTabSz="1828800" hangingPunct="1"/>
            <a:fld id="{5C55B7D5-6BB8-524C-97A8-739320A73C83}" type="slidenum">
              <a:rPr lang="en-US" sz="2800" kern="1200">
                <a:solidFill>
                  <a:prstClr val="white"/>
                </a:solidFill>
                <a:latin typeface="Calibri" panose="020F0502020204030204"/>
                <a:ea typeface="+mn-ea"/>
                <a:cs typeface="+mn-cs"/>
              </a:rPr>
              <a:pPr algn="r" defTabSz="1828800" hangingPunct="1"/>
              <a:t>2</a:t>
            </a:fld>
            <a:endParaRPr lang="en-US" sz="2800" kern="1200" dirty="0">
              <a:solidFill>
                <a:prstClr val="white"/>
              </a:solidFill>
              <a:latin typeface="Calibri" panose="020F0502020204030204"/>
              <a:ea typeface="+mn-ea"/>
              <a:cs typeface="+mn-cs"/>
            </a:endParaRPr>
          </a:p>
        </p:txBody>
      </p:sp>
      <p:pic>
        <p:nvPicPr>
          <p:cNvPr id="11" name="Picture 10">
            <a:extLst>
              <a:ext uri="{FF2B5EF4-FFF2-40B4-BE49-F238E27FC236}">
                <a16:creationId xmlns:a16="http://schemas.microsoft.com/office/drawing/2014/main" id="{D034B62A-E2F2-594B-BABE-85C487229D9E}"/>
              </a:ext>
            </a:extLst>
          </p:cNvPr>
          <p:cNvPicPr>
            <a:picLocks noChangeAspect="1"/>
          </p:cNvPicPr>
          <p:nvPr/>
        </p:nvPicPr>
        <p:blipFill>
          <a:blip r:embed="rId3"/>
          <a:stretch>
            <a:fillRect/>
          </a:stretch>
        </p:blipFill>
        <p:spPr>
          <a:xfrm>
            <a:off x="1193812" y="11188071"/>
            <a:ext cx="2297392" cy="2044678"/>
          </a:xfrm>
          <a:prstGeom prst="rect">
            <a:avLst/>
          </a:prstGeom>
        </p:spPr>
      </p:pic>
    </p:spTree>
    <p:extLst>
      <p:ext uri="{BB962C8B-B14F-4D97-AF65-F5344CB8AC3E}">
        <p14:creationId xmlns:p14="http://schemas.microsoft.com/office/powerpoint/2010/main" val="114138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1679577" y="914401"/>
            <a:ext cx="20656642" cy="1754662"/>
          </a:xfrm>
        </p:spPr>
        <p:txBody>
          <a:bodyPr>
            <a:normAutofit/>
          </a:bodyPr>
          <a:lstStyle/>
          <a:p>
            <a:r>
              <a:rPr lang="en-US" b="1" dirty="0">
                <a:latin typeface="Futura" panose="020B0602020204020303" pitchFamily="34" charset="-79"/>
                <a:ea typeface="Open Sans" panose="020B0606030504020204" pitchFamily="34" charset="0"/>
                <a:cs typeface="Futura" panose="020B0602020204020303" pitchFamily="34" charset="-79"/>
              </a:rPr>
              <a:t>What is the Healthy Opportunities Pilot?</a:t>
            </a:r>
          </a:p>
        </p:txBody>
      </p:sp>
      <p:sp>
        <p:nvSpPr>
          <p:cNvPr id="8" name="TextBox 7">
            <a:extLst>
              <a:ext uri="{FF2B5EF4-FFF2-40B4-BE49-F238E27FC236}">
                <a16:creationId xmlns:a16="http://schemas.microsoft.com/office/drawing/2014/main" id="{8BA24EB3-9DFA-1F45-8730-6157E63FBD97}"/>
              </a:ext>
            </a:extLst>
          </p:cNvPr>
          <p:cNvSpPr txBox="1"/>
          <p:nvPr/>
        </p:nvSpPr>
        <p:spPr>
          <a:xfrm>
            <a:off x="22711718" y="12678030"/>
            <a:ext cx="1383956" cy="523220"/>
          </a:xfrm>
          <a:prstGeom prst="rect">
            <a:avLst/>
          </a:prstGeom>
          <a:noFill/>
        </p:spPr>
        <p:txBody>
          <a:bodyPr wrap="square" rtlCol="0">
            <a:spAutoFit/>
          </a:bodyPr>
          <a:lstStyle/>
          <a:p>
            <a:pPr algn="r" defTabSz="1828800" hangingPunct="1"/>
            <a:fld id="{5C55B7D5-6BB8-524C-97A8-739320A73C83}" type="slidenum">
              <a:rPr lang="en-US" sz="2800" kern="1200">
                <a:solidFill>
                  <a:prstClr val="white"/>
                </a:solidFill>
                <a:latin typeface="Calibri" panose="020F0502020204030204"/>
                <a:ea typeface="+mn-ea"/>
                <a:cs typeface="+mn-cs"/>
              </a:rPr>
              <a:pPr algn="r" defTabSz="1828800" hangingPunct="1"/>
              <a:t>3</a:t>
            </a:fld>
            <a:endParaRPr lang="en-US" sz="2800" kern="1200" dirty="0">
              <a:solidFill>
                <a:prstClr val="white"/>
              </a:solidFill>
              <a:latin typeface="Calibri" panose="020F0502020204030204"/>
              <a:ea typeface="+mn-ea"/>
              <a:cs typeface="+mn-cs"/>
            </a:endParaRPr>
          </a:p>
        </p:txBody>
      </p:sp>
      <p:sp>
        <p:nvSpPr>
          <p:cNvPr id="9" name="Rectangle 8">
            <a:extLst>
              <a:ext uri="{FF2B5EF4-FFF2-40B4-BE49-F238E27FC236}">
                <a16:creationId xmlns:a16="http://schemas.microsoft.com/office/drawing/2014/main" id="{987D06C4-11F9-1C40-983A-59EFF90BC450}"/>
              </a:ext>
            </a:extLst>
          </p:cNvPr>
          <p:cNvSpPr/>
          <p:nvPr/>
        </p:nvSpPr>
        <p:spPr>
          <a:xfrm>
            <a:off x="4685017" y="12682798"/>
            <a:ext cx="19698982" cy="1037972"/>
          </a:xfrm>
          <a:prstGeom prst="rect">
            <a:avLst/>
          </a:prstGeom>
          <a:solidFill>
            <a:srgbClr val="00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a:solidFill>
                <a:prstClr val="white"/>
              </a:solidFill>
              <a:latin typeface="Calibri" panose="020F0502020204030204"/>
            </a:endParaRPr>
          </a:p>
        </p:txBody>
      </p:sp>
      <p:sp>
        <p:nvSpPr>
          <p:cNvPr id="10" name="TextBox 9">
            <a:extLst>
              <a:ext uri="{FF2B5EF4-FFF2-40B4-BE49-F238E27FC236}">
                <a16:creationId xmlns:a16="http://schemas.microsoft.com/office/drawing/2014/main" id="{D49631D1-B6B0-7348-A4BF-7EE11207EC3B}"/>
              </a:ext>
            </a:extLst>
          </p:cNvPr>
          <p:cNvSpPr txBox="1"/>
          <p:nvPr/>
        </p:nvSpPr>
        <p:spPr>
          <a:xfrm>
            <a:off x="0" y="12924972"/>
            <a:ext cx="24384000" cy="523220"/>
          </a:xfrm>
          <a:prstGeom prst="rect">
            <a:avLst/>
          </a:prstGeom>
          <a:noFill/>
        </p:spPr>
        <p:txBody>
          <a:bodyPr wrap="square" rtlCol="0">
            <a:spAutoFit/>
          </a:bodyPr>
          <a:lstStyle/>
          <a:p>
            <a:pPr defTabSz="1828800" hangingPunct="1"/>
            <a:r>
              <a:rPr lang="en-US" sz="28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NC AHEC</a:t>
            </a:r>
          </a:p>
        </p:txBody>
      </p:sp>
      <p:sp>
        <p:nvSpPr>
          <p:cNvPr id="11" name="TextBox 10">
            <a:extLst>
              <a:ext uri="{FF2B5EF4-FFF2-40B4-BE49-F238E27FC236}">
                <a16:creationId xmlns:a16="http://schemas.microsoft.com/office/drawing/2014/main" id="{DED9D810-7064-7E4C-9FEC-5DD890B92311}"/>
              </a:ext>
            </a:extLst>
          </p:cNvPr>
          <p:cNvSpPr txBox="1"/>
          <p:nvPr/>
        </p:nvSpPr>
        <p:spPr>
          <a:xfrm>
            <a:off x="22711718" y="12904058"/>
            <a:ext cx="1383956" cy="523220"/>
          </a:xfrm>
          <a:prstGeom prst="rect">
            <a:avLst/>
          </a:prstGeom>
          <a:noFill/>
        </p:spPr>
        <p:txBody>
          <a:bodyPr wrap="square" rtlCol="0">
            <a:spAutoFit/>
          </a:bodyPr>
          <a:lstStyle/>
          <a:p>
            <a:pPr algn="r" defTabSz="1828800" hangingPunct="1"/>
            <a:fld id="{5C55B7D5-6BB8-524C-97A8-739320A73C83}" type="slidenum">
              <a:rPr lang="en-US" sz="2800" kern="1200">
                <a:solidFill>
                  <a:prstClr val="white"/>
                </a:solidFill>
                <a:latin typeface="Calibri" panose="020F0502020204030204"/>
                <a:ea typeface="+mn-ea"/>
                <a:cs typeface="+mn-cs"/>
              </a:rPr>
              <a:pPr algn="r" defTabSz="1828800" hangingPunct="1"/>
              <a:t>3</a:t>
            </a:fld>
            <a:endParaRPr lang="en-US" sz="2800" kern="1200" dirty="0">
              <a:solidFill>
                <a:prstClr val="white"/>
              </a:solidFill>
              <a:latin typeface="Calibri" panose="020F0502020204030204"/>
              <a:ea typeface="+mn-ea"/>
              <a:cs typeface="+mn-cs"/>
            </a:endParaRPr>
          </a:p>
        </p:txBody>
      </p:sp>
      <p:pic>
        <p:nvPicPr>
          <p:cNvPr id="12" name="Picture 11">
            <a:extLst>
              <a:ext uri="{FF2B5EF4-FFF2-40B4-BE49-F238E27FC236}">
                <a16:creationId xmlns:a16="http://schemas.microsoft.com/office/drawing/2014/main" id="{0C3D1F48-738A-4944-8904-A9974C01BBFF}"/>
              </a:ext>
            </a:extLst>
          </p:cNvPr>
          <p:cNvPicPr>
            <a:picLocks noChangeAspect="1"/>
          </p:cNvPicPr>
          <p:nvPr/>
        </p:nvPicPr>
        <p:blipFill>
          <a:blip r:embed="rId2"/>
          <a:stretch>
            <a:fillRect/>
          </a:stretch>
        </p:blipFill>
        <p:spPr>
          <a:xfrm>
            <a:off x="1193812" y="11188071"/>
            <a:ext cx="2297392" cy="2044678"/>
          </a:xfrm>
          <a:prstGeom prst="rect">
            <a:avLst/>
          </a:prstGeom>
        </p:spPr>
      </p:pic>
      <p:pic>
        <p:nvPicPr>
          <p:cNvPr id="14" name="Picture 13">
            <a:extLst>
              <a:ext uri="{FF2B5EF4-FFF2-40B4-BE49-F238E27FC236}">
                <a16:creationId xmlns:a16="http://schemas.microsoft.com/office/drawing/2014/main" id="{FB736F3F-53E6-4D67-AC7E-985141D01973}"/>
              </a:ext>
            </a:extLst>
          </p:cNvPr>
          <p:cNvPicPr>
            <a:picLocks noChangeAspect="1"/>
          </p:cNvPicPr>
          <p:nvPr/>
        </p:nvPicPr>
        <p:blipFill>
          <a:blip r:embed="rId3"/>
          <a:stretch>
            <a:fillRect/>
          </a:stretch>
        </p:blipFill>
        <p:spPr>
          <a:xfrm>
            <a:off x="12775537" y="2985857"/>
            <a:ext cx="10764294" cy="7363338"/>
          </a:xfrm>
          <a:prstGeom prst="rect">
            <a:avLst/>
          </a:prstGeom>
        </p:spPr>
      </p:pic>
      <p:sp>
        <p:nvSpPr>
          <p:cNvPr id="3" name="Content Placeholder 2">
            <a:extLst>
              <a:ext uri="{FF2B5EF4-FFF2-40B4-BE49-F238E27FC236}">
                <a16:creationId xmlns:a16="http://schemas.microsoft.com/office/drawing/2014/main" id="{C50EB065-0316-E646-8E37-FF6B435568BF}"/>
              </a:ext>
            </a:extLst>
          </p:cNvPr>
          <p:cNvSpPr>
            <a:spLocks noGrp="1"/>
          </p:cNvSpPr>
          <p:nvPr>
            <p:ph idx="1"/>
          </p:nvPr>
        </p:nvSpPr>
        <p:spPr>
          <a:xfrm>
            <a:off x="1726924" y="2985857"/>
            <a:ext cx="10861612" cy="8682338"/>
          </a:xfrm>
        </p:spPr>
        <p:txBody>
          <a:bodyPr>
            <a:normAutofit/>
          </a:bodyPr>
          <a:lstStyle/>
          <a:p>
            <a:pP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Medicaid Pilot under 1115 waiver</a:t>
            </a:r>
          </a:p>
          <a:p>
            <a:pP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Provides reimbursement for Social Determinants of Health Needs </a:t>
            </a:r>
          </a:p>
          <a:p>
            <a:pPr lvl="1">
              <a:spcAft>
                <a:spcPts val="1200"/>
              </a:spcAft>
            </a:pPr>
            <a:r>
              <a:rPr lang="en-US" sz="3200" dirty="0">
                <a:latin typeface="Open Sans" panose="020B0606030504020204" pitchFamily="34" charset="0"/>
                <a:ea typeface="Open Sans" panose="020B0606030504020204" pitchFamily="34" charset="0"/>
                <a:cs typeface="Open Sans" panose="020B0606030504020204" pitchFamily="34" charset="0"/>
              </a:rPr>
              <a:t>29 services currently available – phased implementation</a:t>
            </a:r>
          </a:p>
          <a:p>
            <a:pPr lvl="1">
              <a:spcAft>
                <a:spcPts val="1200"/>
              </a:spcAft>
            </a:pPr>
            <a:r>
              <a:rPr lang="en-US" sz="3200" dirty="0">
                <a:latin typeface="Open Sans" panose="020B0606030504020204" pitchFamily="34" charset="0"/>
                <a:ea typeface="Open Sans" panose="020B0606030504020204" pitchFamily="34" charset="0"/>
                <a:cs typeface="Open Sans" panose="020B0606030504020204" pitchFamily="34" charset="0"/>
              </a:rPr>
              <a:t>5 domains: Food, Housing, Transportation, Interpersonal Violence/Toxic Stress, and Cross-Domain</a:t>
            </a:r>
          </a:p>
          <a:p>
            <a:pP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As of 3/31 5,500 Members enrolled</a:t>
            </a:r>
          </a:p>
          <a:p>
            <a:pPr lvl="1">
              <a:spcAft>
                <a:spcPts val="1200"/>
              </a:spcAft>
            </a:pPr>
            <a:r>
              <a:rPr lang="en-US" sz="3200" dirty="0">
                <a:latin typeface="Open Sans" panose="020B0606030504020204" pitchFamily="34" charset="0"/>
                <a:ea typeface="Open Sans" panose="020B0606030504020204" pitchFamily="34" charset="0"/>
                <a:cs typeface="Open Sans" panose="020B0606030504020204" pitchFamily="34" charset="0"/>
              </a:rPr>
              <a:t>51,490 services delivered</a:t>
            </a:r>
          </a:p>
          <a:p>
            <a:pPr lvl="1">
              <a:spcAft>
                <a:spcPts val="1200"/>
              </a:spcAft>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lvl="1">
              <a:spcAft>
                <a:spcPts val="1200"/>
              </a:spcAft>
            </a:pP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353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1679577" y="695443"/>
            <a:ext cx="7864474" cy="1754662"/>
          </a:xfrm>
        </p:spPr>
        <p:txBody>
          <a:bodyPr/>
          <a:lstStyle/>
          <a:p>
            <a:r>
              <a:rPr lang="en-US" b="1" dirty="0">
                <a:latin typeface="Futura" panose="020B0602020204020303" pitchFamily="34" charset="-79"/>
                <a:ea typeface="Open Sans" panose="020B0606030504020204" pitchFamily="34" charset="0"/>
                <a:cs typeface="Futura" panose="020B0602020204020303" pitchFamily="34" charset="-79"/>
              </a:rPr>
              <a:t>HOP in the field</a:t>
            </a:r>
          </a:p>
        </p:txBody>
      </p:sp>
      <p:sp>
        <p:nvSpPr>
          <p:cNvPr id="4" name="Text Placeholder 3">
            <a:extLst>
              <a:ext uri="{FF2B5EF4-FFF2-40B4-BE49-F238E27FC236}">
                <a16:creationId xmlns:a16="http://schemas.microsoft.com/office/drawing/2014/main" id="{1B5C5DC9-5D08-3841-935E-82C4A73D1DDA}"/>
              </a:ext>
            </a:extLst>
          </p:cNvPr>
          <p:cNvSpPr>
            <a:spLocks noGrp="1"/>
          </p:cNvSpPr>
          <p:nvPr>
            <p:ph type="body" sz="half" idx="2"/>
          </p:nvPr>
        </p:nvSpPr>
        <p:spPr>
          <a:xfrm>
            <a:off x="1672282" y="2508894"/>
            <a:ext cx="13074188" cy="8698212"/>
          </a:xfrm>
        </p:spPr>
        <p:txBody>
          <a:bodyPr>
            <a:normAutofit fontScale="92500"/>
          </a:bodyPr>
          <a:lstStyle/>
          <a:p>
            <a:pPr>
              <a:lnSpc>
                <a:spcPct val="140000"/>
              </a:lnSpc>
              <a:spcAft>
                <a:spcPts val="1200"/>
              </a:spcAft>
            </a:pPr>
            <a:r>
              <a:rPr lang="en-US" dirty="0"/>
              <a:t>During a routine doctor’s appointment, an enrollee was identified as having multiple unmet health-related needs. The most pressing was transportation, as he had not had reliable transportation in five years. He lives in a rural county that does not have public transit and his car has needed constant repairs.</a:t>
            </a:r>
          </a:p>
          <a:p>
            <a:pPr>
              <a:lnSpc>
                <a:spcPct val="140000"/>
              </a:lnSpc>
              <a:spcAft>
                <a:spcPts val="1200"/>
              </a:spcAft>
            </a:pPr>
            <a:r>
              <a:rPr lang="en-US" dirty="0"/>
              <a:t>Through the Healthy Opportunities Pilots, he was able to have his brakes repaired, which has allowed him to keep medical appointments and reconnect with his community, which is helping with his depression.</a:t>
            </a:r>
          </a:p>
          <a:p>
            <a:pPr>
              <a:lnSpc>
                <a:spcPct val="140000"/>
              </a:lnSpc>
              <a:spcAft>
                <a:spcPts val="1200"/>
              </a:spcAft>
            </a:pPr>
            <a:r>
              <a:rPr lang="en-US" dirty="0"/>
              <a:t>In addition to the car repair, he is also receiving a fruit and vegetable prescription and his wood-burning furnace is being repaired just in time for winter. When asked about how the Healthy Opportunities Pilots have impacted him, he shared that “the Healthy Opportunities Pilots have literally changed my life.”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BA24EB3-9DFA-1F45-8730-6157E63FBD97}"/>
              </a:ext>
            </a:extLst>
          </p:cNvPr>
          <p:cNvSpPr txBox="1"/>
          <p:nvPr/>
        </p:nvSpPr>
        <p:spPr>
          <a:xfrm>
            <a:off x="22711718" y="12678030"/>
            <a:ext cx="1383956" cy="523220"/>
          </a:xfrm>
          <a:prstGeom prst="rect">
            <a:avLst/>
          </a:prstGeom>
          <a:noFill/>
        </p:spPr>
        <p:txBody>
          <a:bodyPr wrap="square" rtlCol="0">
            <a:spAutoFit/>
          </a:bodyPr>
          <a:lstStyle/>
          <a:p>
            <a:pPr algn="r" defTabSz="1828800" hangingPunct="1"/>
            <a:fld id="{5C55B7D5-6BB8-524C-97A8-739320A73C83}" type="slidenum">
              <a:rPr lang="en-US" sz="2800" kern="1200">
                <a:solidFill>
                  <a:prstClr val="white"/>
                </a:solidFill>
                <a:latin typeface="Calibri" panose="020F0502020204030204"/>
                <a:ea typeface="+mn-ea"/>
                <a:cs typeface="+mn-cs"/>
              </a:rPr>
              <a:pPr algn="r" defTabSz="1828800" hangingPunct="1"/>
              <a:t>4</a:t>
            </a:fld>
            <a:endParaRPr lang="en-US" sz="2800" kern="1200" dirty="0">
              <a:solidFill>
                <a:prstClr val="white"/>
              </a:solidFill>
              <a:latin typeface="Calibri" panose="020F0502020204030204"/>
              <a:ea typeface="+mn-ea"/>
              <a:cs typeface="+mn-cs"/>
            </a:endParaRPr>
          </a:p>
        </p:txBody>
      </p:sp>
      <p:sp>
        <p:nvSpPr>
          <p:cNvPr id="9" name="Rectangle 8">
            <a:extLst>
              <a:ext uri="{FF2B5EF4-FFF2-40B4-BE49-F238E27FC236}">
                <a16:creationId xmlns:a16="http://schemas.microsoft.com/office/drawing/2014/main" id="{987D06C4-11F9-1C40-983A-59EFF90BC450}"/>
              </a:ext>
            </a:extLst>
          </p:cNvPr>
          <p:cNvSpPr/>
          <p:nvPr/>
        </p:nvSpPr>
        <p:spPr>
          <a:xfrm>
            <a:off x="4685017" y="12682798"/>
            <a:ext cx="19698982" cy="1037972"/>
          </a:xfrm>
          <a:prstGeom prst="rect">
            <a:avLst/>
          </a:prstGeom>
          <a:solidFill>
            <a:srgbClr val="00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a:solidFill>
                <a:prstClr val="white"/>
              </a:solidFill>
              <a:latin typeface="Calibri" panose="020F0502020204030204"/>
            </a:endParaRPr>
          </a:p>
        </p:txBody>
      </p:sp>
      <p:sp>
        <p:nvSpPr>
          <p:cNvPr id="10" name="TextBox 9">
            <a:extLst>
              <a:ext uri="{FF2B5EF4-FFF2-40B4-BE49-F238E27FC236}">
                <a16:creationId xmlns:a16="http://schemas.microsoft.com/office/drawing/2014/main" id="{D49631D1-B6B0-7348-A4BF-7EE11207EC3B}"/>
              </a:ext>
            </a:extLst>
          </p:cNvPr>
          <p:cNvSpPr txBox="1"/>
          <p:nvPr/>
        </p:nvSpPr>
        <p:spPr>
          <a:xfrm>
            <a:off x="0" y="12924972"/>
            <a:ext cx="24384000" cy="523220"/>
          </a:xfrm>
          <a:prstGeom prst="rect">
            <a:avLst/>
          </a:prstGeom>
          <a:noFill/>
        </p:spPr>
        <p:txBody>
          <a:bodyPr wrap="square" rtlCol="0">
            <a:spAutoFit/>
          </a:bodyPr>
          <a:lstStyle/>
          <a:p>
            <a:pPr defTabSz="1828800" hangingPunct="1"/>
            <a:r>
              <a:rPr lang="en-US" sz="28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NC AHEC</a:t>
            </a:r>
          </a:p>
        </p:txBody>
      </p:sp>
      <p:sp>
        <p:nvSpPr>
          <p:cNvPr id="11" name="TextBox 10">
            <a:extLst>
              <a:ext uri="{FF2B5EF4-FFF2-40B4-BE49-F238E27FC236}">
                <a16:creationId xmlns:a16="http://schemas.microsoft.com/office/drawing/2014/main" id="{DED9D810-7064-7E4C-9FEC-5DD890B92311}"/>
              </a:ext>
            </a:extLst>
          </p:cNvPr>
          <p:cNvSpPr txBox="1"/>
          <p:nvPr/>
        </p:nvSpPr>
        <p:spPr>
          <a:xfrm>
            <a:off x="22711718" y="12904058"/>
            <a:ext cx="1383956" cy="523220"/>
          </a:xfrm>
          <a:prstGeom prst="rect">
            <a:avLst/>
          </a:prstGeom>
          <a:noFill/>
        </p:spPr>
        <p:txBody>
          <a:bodyPr wrap="square" rtlCol="0">
            <a:spAutoFit/>
          </a:bodyPr>
          <a:lstStyle/>
          <a:p>
            <a:pPr algn="r" defTabSz="1828800" hangingPunct="1"/>
            <a:fld id="{5C55B7D5-6BB8-524C-97A8-739320A73C83}" type="slidenum">
              <a:rPr lang="en-US" sz="2800" kern="1200">
                <a:solidFill>
                  <a:prstClr val="white"/>
                </a:solidFill>
                <a:latin typeface="Calibri" panose="020F0502020204030204"/>
                <a:ea typeface="+mn-ea"/>
                <a:cs typeface="+mn-cs"/>
              </a:rPr>
              <a:pPr algn="r" defTabSz="1828800" hangingPunct="1"/>
              <a:t>4</a:t>
            </a:fld>
            <a:endParaRPr lang="en-US" sz="2800" kern="1200" dirty="0">
              <a:solidFill>
                <a:prstClr val="white"/>
              </a:solidFill>
              <a:latin typeface="Calibri" panose="020F0502020204030204"/>
              <a:ea typeface="+mn-ea"/>
              <a:cs typeface="+mn-cs"/>
            </a:endParaRPr>
          </a:p>
        </p:txBody>
      </p:sp>
      <p:pic>
        <p:nvPicPr>
          <p:cNvPr id="12" name="Picture 11">
            <a:extLst>
              <a:ext uri="{FF2B5EF4-FFF2-40B4-BE49-F238E27FC236}">
                <a16:creationId xmlns:a16="http://schemas.microsoft.com/office/drawing/2014/main" id="{0C3D1F48-738A-4944-8904-A9974C01BBFF}"/>
              </a:ext>
            </a:extLst>
          </p:cNvPr>
          <p:cNvPicPr>
            <a:picLocks noChangeAspect="1"/>
          </p:cNvPicPr>
          <p:nvPr/>
        </p:nvPicPr>
        <p:blipFill>
          <a:blip r:embed="rId2"/>
          <a:stretch>
            <a:fillRect/>
          </a:stretch>
        </p:blipFill>
        <p:spPr>
          <a:xfrm>
            <a:off x="1193812" y="11188071"/>
            <a:ext cx="2297392" cy="2044678"/>
          </a:xfrm>
          <a:prstGeom prst="rect">
            <a:avLst/>
          </a:prstGeom>
        </p:spPr>
      </p:pic>
      <p:pic>
        <p:nvPicPr>
          <p:cNvPr id="13" name="Picture 12" descr="Car repair">
            <a:extLst>
              <a:ext uri="{FF2B5EF4-FFF2-40B4-BE49-F238E27FC236}">
                <a16:creationId xmlns:a16="http://schemas.microsoft.com/office/drawing/2014/main" id="{13A91F9F-80D8-4936-9314-829654EC95D5}"/>
              </a:ext>
            </a:extLst>
          </p:cNvPr>
          <p:cNvPicPr>
            <a:picLocks noChangeAspect="1"/>
          </p:cNvPicPr>
          <p:nvPr/>
        </p:nvPicPr>
        <p:blipFill>
          <a:blip r:embed="rId3"/>
          <a:stretch>
            <a:fillRect/>
          </a:stretch>
        </p:blipFill>
        <p:spPr>
          <a:xfrm>
            <a:off x="14746471" y="3786971"/>
            <a:ext cx="8271570" cy="5513034"/>
          </a:xfrm>
          <a:prstGeom prst="rect">
            <a:avLst/>
          </a:prstGeom>
        </p:spPr>
      </p:pic>
    </p:spTree>
    <p:extLst>
      <p:ext uri="{BB962C8B-B14F-4D97-AF65-F5344CB8AC3E}">
        <p14:creationId xmlns:p14="http://schemas.microsoft.com/office/powerpoint/2010/main" val="2922966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1679577" y="914401"/>
            <a:ext cx="20656642" cy="1754662"/>
          </a:xfrm>
        </p:spPr>
        <p:txBody>
          <a:bodyPr>
            <a:normAutofit/>
          </a:bodyPr>
          <a:lstStyle/>
          <a:p>
            <a:r>
              <a:rPr lang="en-US" b="1" dirty="0">
                <a:latin typeface="Futura" panose="020B0602020204020303" pitchFamily="34" charset="-79"/>
                <a:ea typeface="Open Sans" panose="020B0606030504020204" pitchFamily="34" charset="0"/>
                <a:cs typeface="Futura" panose="020B0602020204020303" pitchFamily="34" charset="-79"/>
              </a:rPr>
              <a:t>NC AHEC Supports the Healthy Opportunities Pilot</a:t>
            </a:r>
          </a:p>
        </p:txBody>
      </p:sp>
      <p:sp>
        <p:nvSpPr>
          <p:cNvPr id="8" name="TextBox 7">
            <a:extLst>
              <a:ext uri="{FF2B5EF4-FFF2-40B4-BE49-F238E27FC236}">
                <a16:creationId xmlns:a16="http://schemas.microsoft.com/office/drawing/2014/main" id="{8BA24EB3-9DFA-1F45-8730-6157E63FBD97}"/>
              </a:ext>
            </a:extLst>
          </p:cNvPr>
          <p:cNvSpPr txBox="1"/>
          <p:nvPr/>
        </p:nvSpPr>
        <p:spPr>
          <a:xfrm>
            <a:off x="22711718" y="12678030"/>
            <a:ext cx="1383956" cy="523220"/>
          </a:xfrm>
          <a:prstGeom prst="rect">
            <a:avLst/>
          </a:prstGeom>
          <a:noFill/>
        </p:spPr>
        <p:txBody>
          <a:bodyPr wrap="square" rtlCol="0">
            <a:spAutoFit/>
          </a:bodyPr>
          <a:lstStyle/>
          <a:p>
            <a:pPr algn="r" defTabSz="1828800" hangingPunct="1"/>
            <a:fld id="{5C55B7D5-6BB8-524C-97A8-739320A73C83}" type="slidenum">
              <a:rPr lang="en-US" sz="2800" kern="1200">
                <a:solidFill>
                  <a:prstClr val="white"/>
                </a:solidFill>
                <a:latin typeface="Calibri" panose="020F0502020204030204"/>
                <a:ea typeface="+mn-ea"/>
                <a:cs typeface="+mn-cs"/>
              </a:rPr>
              <a:pPr algn="r" defTabSz="1828800" hangingPunct="1"/>
              <a:t>5</a:t>
            </a:fld>
            <a:endParaRPr lang="en-US" sz="2800" kern="1200" dirty="0">
              <a:solidFill>
                <a:prstClr val="white"/>
              </a:solidFill>
              <a:latin typeface="Calibri" panose="020F0502020204030204"/>
              <a:ea typeface="+mn-ea"/>
              <a:cs typeface="+mn-cs"/>
            </a:endParaRPr>
          </a:p>
        </p:txBody>
      </p:sp>
      <p:sp>
        <p:nvSpPr>
          <p:cNvPr id="9" name="Rectangle 8">
            <a:extLst>
              <a:ext uri="{FF2B5EF4-FFF2-40B4-BE49-F238E27FC236}">
                <a16:creationId xmlns:a16="http://schemas.microsoft.com/office/drawing/2014/main" id="{987D06C4-11F9-1C40-983A-59EFF90BC450}"/>
              </a:ext>
            </a:extLst>
          </p:cNvPr>
          <p:cNvSpPr/>
          <p:nvPr/>
        </p:nvSpPr>
        <p:spPr>
          <a:xfrm>
            <a:off x="4685017" y="12682798"/>
            <a:ext cx="19698982" cy="1037972"/>
          </a:xfrm>
          <a:prstGeom prst="rect">
            <a:avLst/>
          </a:prstGeom>
          <a:solidFill>
            <a:srgbClr val="00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a:solidFill>
                <a:prstClr val="white"/>
              </a:solidFill>
              <a:latin typeface="Calibri" panose="020F0502020204030204"/>
            </a:endParaRPr>
          </a:p>
        </p:txBody>
      </p:sp>
      <p:sp>
        <p:nvSpPr>
          <p:cNvPr id="10" name="TextBox 9">
            <a:extLst>
              <a:ext uri="{FF2B5EF4-FFF2-40B4-BE49-F238E27FC236}">
                <a16:creationId xmlns:a16="http://schemas.microsoft.com/office/drawing/2014/main" id="{D49631D1-B6B0-7348-A4BF-7EE11207EC3B}"/>
              </a:ext>
            </a:extLst>
          </p:cNvPr>
          <p:cNvSpPr txBox="1"/>
          <p:nvPr/>
        </p:nvSpPr>
        <p:spPr>
          <a:xfrm>
            <a:off x="0" y="12924972"/>
            <a:ext cx="24384000" cy="523220"/>
          </a:xfrm>
          <a:prstGeom prst="rect">
            <a:avLst/>
          </a:prstGeom>
          <a:noFill/>
        </p:spPr>
        <p:txBody>
          <a:bodyPr wrap="square" rtlCol="0">
            <a:spAutoFit/>
          </a:bodyPr>
          <a:lstStyle/>
          <a:p>
            <a:pPr defTabSz="1828800" hangingPunct="1"/>
            <a:r>
              <a:rPr lang="en-US" sz="28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NC AHEC</a:t>
            </a:r>
          </a:p>
        </p:txBody>
      </p:sp>
      <p:sp>
        <p:nvSpPr>
          <p:cNvPr id="11" name="TextBox 10">
            <a:extLst>
              <a:ext uri="{FF2B5EF4-FFF2-40B4-BE49-F238E27FC236}">
                <a16:creationId xmlns:a16="http://schemas.microsoft.com/office/drawing/2014/main" id="{DED9D810-7064-7E4C-9FEC-5DD890B92311}"/>
              </a:ext>
            </a:extLst>
          </p:cNvPr>
          <p:cNvSpPr txBox="1"/>
          <p:nvPr/>
        </p:nvSpPr>
        <p:spPr>
          <a:xfrm>
            <a:off x="22711718" y="12904058"/>
            <a:ext cx="1383956" cy="523220"/>
          </a:xfrm>
          <a:prstGeom prst="rect">
            <a:avLst/>
          </a:prstGeom>
          <a:noFill/>
        </p:spPr>
        <p:txBody>
          <a:bodyPr wrap="square" rtlCol="0">
            <a:spAutoFit/>
          </a:bodyPr>
          <a:lstStyle/>
          <a:p>
            <a:pPr algn="r" defTabSz="1828800" hangingPunct="1"/>
            <a:fld id="{5C55B7D5-6BB8-524C-97A8-739320A73C83}" type="slidenum">
              <a:rPr lang="en-US" sz="2800" kern="1200">
                <a:solidFill>
                  <a:prstClr val="white"/>
                </a:solidFill>
                <a:latin typeface="Calibri" panose="020F0502020204030204"/>
                <a:ea typeface="+mn-ea"/>
                <a:cs typeface="+mn-cs"/>
              </a:rPr>
              <a:pPr algn="r" defTabSz="1828800" hangingPunct="1"/>
              <a:t>5</a:t>
            </a:fld>
            <a:endParaRPr lang="en-US" sz="2800" kern="1200" dirty="0">
              <a:solidFill>
                <a:prstClr val="white"/>
              </a:solidFill>
              <a:latin typeface="Calibri" panose="020F0502020204030204"/>
              <a:ea typeface="+mn-ea"/>
              <a:cs typeface="+mn-cs"/>
            </a:endParaRPr>
          </a:p>
        </p:txBody>
      </p:sp>
      <p:pic>
        <p:nvPicPr>
          <p:cNvPr id="12" name="Picture 11">
            <a:extLst>
              <a:ext uri="{FF2B5EF4-FFF2-40B4-BE49-F238E27FC236}">
                <a16:creationId xmlns:a16="http://schemas.microsoft.com/office/drawing/2014/main" id="{0C3D1F48-738A-4944-8904-A9974C01BBFF}"/>
              </a:ext>
            </a:extLst>
          </p:cNvPr>
          <p:cNvPicPr>
            <a:picLocks noChangeAspect="1"/>
          </p:cNvPicPr>
          <p:nvPr/>
        </p:nvPicPr>
        <p:blipFill>
          <a:blip r:embed="rId2"/>
          <a:stretch>
            <a:fillRect/>
          </a:stretch>
        </p:blipFill>
        <p:spPr>
          <a:xfrm>
            <a:off x="1193812" y="11188071"/>
            <a:ext cx="2297392" cy="2044678"/>
          </a:xfrm>
          <a:prstGeom prst="rect">
            <a:avLst/>
          </a:prstGeom>
        </p:spPr>
      </p:pic>
      <p:sp>
        <p:nvSpPr>
          <p:cNvPr id="3" name="Content Placeholder 2">
            <a:extLst>
              <a:ext uri="{FF2B5EF4-FFF2-40B4-BE49-F238E27FC236}">
                <a16:creationId xmlns:a16="http://schemas.microsoft.com/office/drawing/2014/main" id="{C50EB065-0316-E646-8E37-FF6B435568BF}"/>
              </a:ext>
            </a:extLst>
          </p:cNvPr>
          <p:cNvSpPr>
            <a:spLocks noGrp="1"/>
          </p:cNvSpPr>
          <p:nvPr>
            <p:ph idx="1"/>
          </p:nvPr>
        </p:nvSpPr>
        <p:spPr>
          <a:xfrm>
            <a:off x="1726923" y="2985857"/>
            <a:ext cx="20984794" cy="8682338"/>
          </a:xfrm>
        </p:spPr>
        <p:txBody>
          <a:bodyPr>
            <a:normAutofit/>
          </a:bodyPr>
          <a:lstStyle/>
          <a:p>
            <a:pP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Funder: Kate B. Reynolds Charitable Trust</a:t>
            </a:r>
          </a:p>
          <a:p>
            <a:pP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Duration: 2 Years</a:t>
            </a:r>
          </a:p>
          <a:p>
            <a:pP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Training for Pilot Staff</a:t>
            </a:r>
          </a:p>
          <a:p>
            <a:pPr lvl="1">
              <a:spcAft>
                <a:spcPts val="1200"/>
              </a:spcAft>
            </a:pPr>
            <a:r>
              <a:rPr lang="en-US" sz="3200" b="1" dirty="0">
                <a:latin typeface="Open Sans" panose="020B0606030504020204" pitchFamily="34" charset="0"/>
                <a:ea typeface="Open Sans" panose="020B0606030504020204" pitchFamily="34" charset="0"/>
                <a:cs typeface="Open Sans" panose="020B0606030504020204" pitchFamily="34" charset="0"/>
              </a:rPr>
              <a:t>Care Managers</a:t>
            </a:r>
            <a:r>
              <a:rPr lang="en-US" sz="3200" dirty="0">
                <a:latin typeface="Open Sans" panose="020B0606030504020204" pitchFamily="34" charset="0"/>
                <a:ea typeface="Open Sans" panose="020B0606030504020204" pitchFamily="34" charset="0"/>
                <a:cs typeface="Open Sans" panose="020B0606030504020204" pitchFamily="34" charset="0"/>
              </a:rPr>
              <a:t>: Screen Medicaid Members to determine eligibility and provide referrals to appropriate Pilot services</a:t>
            </a:r>
          </a:p>
          <a:p>
            <a:pPr lvl="1">
              <a:spcAft>
                <a:spcPts val="1200"/>
              </a:spcAft>
            </a:pPr>
            <a:r>
              <a:rPr lang="en-US" sz="3200" b="1" dirty="0">
                <a:latin typeface="Open Sans" panose="020B0606030504020204" pitchFamily="34" charset="0"/>
                <a:ea typeface="Open Sans" panose="020B0606030504020204" pitchFamily="34" charset="0"/>
                <a:cs typeface="Open Sans" panose="020B0606030504020204" pitchFamily="34" charset="0"/>
              </a:rPr>
              <a:t>Human Service Organizations: </a:t>
            </a:r>
            <a:r>
              <a:rPr lang="en-US" sz="3200" dirty="0">
                <a:latin typeface="Open Sans" panose="020B0606030504020204" pitchFamily="34" charset="0"/>
                <a:ea typeface="Open Sans" panose="020B0606030504020204" pitchFamily="34" charset="0"/>
                <a:cs typeface="Open Sans" panose="020B0606030504020204" pitchFamily="34" charset="0"/>
              </a:rPr>
              <a:t>Local CBOs who provide the 29 services and receive reimbursement</a:t>
            </a:r>
          </a:p>
          <a:p>
            <a:pP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Statewide Conference </a:t>
            </a:r>
          </a:p>
          <a:p>
            <a:pPr lvl="1">
              <a:spcAft>
                <a:spcPts val="1200"/>
              </a:spcAft>
            </a:pPr>
            <a:r>
              <a:rPr lang="en-US" sz="3200" dirty="0">
                <a:latin typeface="Open Sans" panose="020B0606030504020204" pitchFamily="34" charset="0"/>
                <a:ea typeface="Open Sans" panose="020B0606030504020204" pitchFamily="34" charset="0"/>
                <a:cs typeface="Open Sans" panose="020B0606030504020204" pitchFamily="34" charset="0"/>
              </a:rPr>
              <a:t>August 7</a:t>
            </a:r>
            <a:r>
              <a:rPr lang="en-US" sz="3200" baseline="30000" dirty="0">
                <a:latin typeface="Open Sans" panose="020B0606030504020204" pitchFamily="34" charset="0"/>
                <a:ea typeface="Open Sans" panose="020B0606030504020204" pitchFamily="34" charset="0"/>
                <a:cs typeface="Open Sans" panose="020B0606030504020204" pitchFamily="34" charset="0"/>
              </a:rPr>
              <a:t>th</a:t>
            </a:r>
            <a:r>
              <a:rPr lang="en-US" sz="3200" dirty="0">
                <a:latin typeface="Open Sans" panose="020B0606030504020204" pitchFamily="34" charset="0"/>
                <a:ea typeface="Open Sans" panose="020B0606030504020204" pitchFamily="34" charset="0"/>
                <a:cs typeface="Open Sans" panose="020B0606030504020204" pitchFamily="34" charset="0"/>
              </a:rPr>
              <a:t> – Hybrid format, with hub sites in each Pilot region </a:t>
            </a:r>
          </a:p>
          <a:p>
            <a:pPr lvl="1">
              <a:spcAft>
                <a:spcPts val="1200"/>
              </a:spcAft>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lvl="1">
              <a:spcAft>
                <a:spcPts val="1200"/>
              </a:spcAft>
            </a:pP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6111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1679577" y="914401"/>
            <a:ext cx="20656642" cy="1754662"/>
          </a:xfrm>
        </p:spPr>
        <p:txBody>
          <a:bodyPr>
            <a:normAutofit/>
          </a:bodyPr>
          <a:lstStyle/>
          <a:p>
            <a:r>
              <a:rPr lang="en-US" b="1" dirty="0">
                <a:latin typeface="Futura" panose="020B0602020204020303" pitchFamily="34" charset="-79"/>
                <a:ea typeface="Open Sans" panose="020B0606030504020204" pitchFamily="34" charset="0"/>
                <a:cs typeface="Futura" panose="020B0602020204020303" pitchFamily="34" charset="-79"/>
              </a:rPr>
              <a:t>Thank you to our fantastic team!</a:t>
            </a:r>
          </a:p>
        </p:txBody>
      </p:sp>
      <p:sp>
        <p:nvSpPr>
          <p:cNvPr id="8" name="TextBox 7">
            <a:extLst>
              <a:ext uri="{FF2B5EF4-FFF2-40B4-BE49-F238E27FC236}">
                <a16:creationId xmlns:a16="http://schemas.microsoft.com/office/drawing/2014/main" id="{8BA24EB3-9DFA-1F45-8730-6157E63FBD97}"/>
              </a:ext>
            </a:extLst>
          </p:cNvPr>
          <p:cNvSpPr txBox="1"/>
          <p:nvPr/>
        </p:nvSpPr>
        <p:spPr>
          <a:xfrm>
            <a:off x="22711718" y="12678030"/>
            <a:ext cx="1383956" cy="523220"/>
          </a:xfrm>
          <a:prstGeom prst="rect">
            <a:avLst/>
          </a:prstGeom>
          <a:noFill/>
        </p:spPr>
        <p:txBody>
          <a:bodyPr wrap="square" rtlCol="0">
            <a:spAutoFit/>
          </a:bodyPr>
          <a:lstStyle/>
          <a:p>
            <a:pPr algn="r" defTabSz="1828800" hangingPunct="1"/>
            <a:fld id="{5C55B7D5-6BB8-524C-97A8-739320A73C83}" type="slidenum">
              <a:rPr lang="en-US" sz="2800" kern="1200">
                <a:solidFill>
                  <a:prstClr val="white"/>
                </a:solidFill>
                <a:latin typeface="Calibri" panose="020F0502020204030204"/>
                <a:ea typeface="+mn-ea"/>
                <a:cs typeface="+mn-cs"/>
              </a:rPr>
              <a:pPr algn="r" defTabSz="1828800" hangingPunct="1"/>
              <a:t>6</a:t>
            </a:fld>
            <a:endParaRPr lang="en-US" sz="2800" kern="1200" dirty="0">
              <a:solidFill>
                <a:prstClr val="white"/>
              </a:solidFill>
              <a:latin typeface="Calibri" panose="020F0502020204030204"/>
              <a:ea typeface="+mn-ea"/>
              <a:cs typeface="+mn-cs"/>
            </a:endParaRPr>
          </a:p>
        </p:txBody>
      </p:sp>
      <p:sp>
        <p:nvSpPr>
          <p:cNvPr id="9" name="Rectangle 8">
            <a:extLst>
              <a:ext uri="{FF2B5EF4-FFF2-40B4-BE49-F238E27FC236}">
                <a16:creationId xmlns:a16="http://schemas.microsoft.com/office/drawing/2014/main" id="{987D06C4-11F9-1C40-983A-59EFF90BC450}"/>
              </a:ext>
            </a:extLst>
          </p:cNvPr>
          <p:cNvSpPr/>
          <p:nvPr/>
        </p:nvSpPr>
        <p:spPr>
          <a:xfrm>
            <a:off x="4685017" y="12682798"/>
            <a:ext cx="19698982" cy="1037972"/>
          </a:xfrm>
          <a:prstGeom prst="rect">
            <a:avLst/>
          </a:prstGeom>
          <a:solidFill>
            <a:srgbClr val="00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a:solidFill>
                <a:prstClr val="white"/>
              </a:solidFill>
              <a:latin typeface="Calibri" panose="020F0502020204030204"/>
            </a:endParaRPr>
          </a:p>
        </p:txBody>
      </p:sp>
      <p:sp>
        <p:nvSpPr>
          <p:cNvPr id="10" name="TextBox 9">
            <a:extLst>
              <a:ext uri="{FF2B5EF4-FFF2-40B4-BE49-F238E27FC236}">
                <a16:creationId xmlns:a16="http://schemas.microsoft.com/office/drawing/2014/main" id="{D49631D1-B6B0-7348-A4BF-7EE11207EC3B}"/>
              </a:ext>
            </a:extLst>
          </p:cNvPr>
          <p:cNvSpPr txBox="1"/>
          <p:nvPr/>
        </p:nvSpPr>
        <p:spPr>
          <a:xfrm>
            <a:off x="0" y="12924972"/>
            <a:ext cx="24384000" cy="523220"/>
          </a:xfrm>
          <a:prstGeom prst="rect">
            <a:avLst/>
          </a:prstGeom>
          <a:noFill/>
        </p:spPr>
        <p:txBody>
          <a:bodyPr wrap="square" rtlCol="0">
            <a:spAutoFit/>
          </a:bodyPr>
          <a:lstStyle/>
          <a:p>
            <a:pPr defTabSz="1828800" hangingPunct="1"/>
            <a:r>
              <a:rPr lang="en-US" sz="28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NC AHEC</a:t>
            </a:r>
          </a:p>
        </p:txBody>
      </p:sp>
      <p:sp>
        <p:nvSpPr>
          <p:cNvPr id="11" name="TextBox 10">
            <a:extLst>
              <a:ext uri="{FF2B5EF4-FFF2-40B4-BE49-F238E27FC236}">
                <a16:creationId xmlns:a16="http://schemas.microsoft.com/office/drawing/2014/main" id="{DED9D810-7064-7E4C-9FEC-5DD890B92311}"/>
              </a:ext>
            </a:extLst>
          </p:cNvPr>
          <p:cNvSpPr txBox="1"/>
          <p:nvPr/>
        </p:nvSpPr>
        <p:spPr>
          <a:xfrm>
            <a:off x="22711718" y="12904058"/>
            <a:ext cx="1383956" cy="523220"/>
          </a:xfrm>
          <a:prstGeom prst="rect">
            <a:avLst/>
          </a:prstGeom>
          <a:noFill/>
        </p:spPr>
        <p:txBody>
          <a:bodyPr wrap="square" rtlCol="0">
            <a:spAutoFit/>
          </a:bodyPr>
          <a:lstStyle/>
          <a:p>
            <a:pPr algn="r" defTabSz="1828800" hangingPunct="1"/>
            <a:fld id="{5C55B7D5-6BB8-524C-97A8-739320A73C83}" type="slidenum">
              <a:rPr lang="en-US" sz="2800" kern="1200">
                <a:solidFill>
                  <a:prstClr val="white"/>
                </a:solidFill>
                <a:latin typeface="Calibri" panose="020F0502020204030204"/>
                <a:ea typeface="+mn-ea"/>
                <a:cs typeface="+mn-cs"/>
              </a:rPr>
              <a:pPr algn="r" defTabSz="1828800" hangingPunct="1"/>
              <a:t>6</a:t>
            </a:fld>
            <a:endParaRPr lang="en-US" sz="2800" kern="1200" dirty="0">
              <a:solidFill>
                <a:prstClr val="white"/>
              </a:solidFill>
              <a:latin typeface="Calibri" panose="020F0502020204030204"/>
              <a:ea typeface="+mn-ea"/>
              <a:cs typeface="+mn-cs"/>
            </a:endParaRPr>
          </a:p>
        </p:txBody>
      </p:sp>
      <p:pic>
        <p:nvPicPr>
          <p:cNvPr id="12" name="Picture 11">
            <a:extLst>
              <a:ext uri="{FF2B5EF4-FFF2-40B4-BE49-F238E27FC236}">
                <a16:creationId xmlns:a16="http://schemas.microsoft.com/office/drawing/2014/main" id="{0C3D1F48-738A-4944-8904-A9974C01BBFF}"/>
              </a:ext>
            </a:extLst>
          </p:cNvPr>
          <p:cNvPicPr>
            <a:picLocks noChangeAspect="1"/>
          </p:cNvPicPr>
          <p:nvPr/>
        </p:nvPicPr>
        <p:blipFill>
          <a:blip r:embed="rId2"/>
          <a:stretch>
            <a:fillRect/>
          </a:stretch>
        </p:blipFill>
        <p:spPr>
          <a:xfrm>
            <a:off x="1193812" y="11188071"/>
            <a:ext cx="2297392" cy="2044678"/>
          </a:xfrm>
          <a:prstGeom prst="rect">
            <a:avLst/>
          </a:prstGeom>
        </p:spPr>
      </p:pic>
      <p:pic>
        <p:nvPicPr>
          <p:cNvPr id="14" name="Picture 13">
            <a:extLst>
              <a:ext uri="{FF2B5EF4-FFF2-40B4-BE49-F238E27FC236}">
                <a16:creationId xmlns:a16="http://schemas.microsoft.com/office/drawing/2014/main" id="{7CB178B7-EFE9-4A7D-AAA3-A333A82F584B}"/>
              </a:ext>
            </a:extLst>
          </p:cNvPr>
          <p:cNvPicPr>
            <a:picLocks noChangeAspect="1"/>
          </p:cNvPicPr>
          <p:nvPr/>
        </p:nvPicPr>
        <p:blipFill>
          <a:blip r:embed="rId3"/>
          <a:stretch>
            <a:fillRect/>
          </a:stretch>
        </p:blipFill>
        <p:spPr>
          <a:xfrm>
            <a:off x="4484920" y="3344997"/>
            <a:ext cx="7169408" cy="2551158"/>
          </a:xfrm>
          <a:prstGeom prst="rect">
            <a:avLst/>
          </a:prstGeom>
        </p:spPr>
      </p:pic>
      <p:pic>
        <p:nvPicPr>
          <p:cNvPr id="16" name="Picture 15">
            <a:extLst>
              <a:ext uri="{FF2B5EF4-FFF2-40B4-BE49-F238E27FC236}">
                <a16:creationId xmlns:a16="http://schemas.microsoft.com/office/drawing/2014/main" id="{117A71F4-3861-4ED5-A643-DEFDFEEEC14E}"/>
              </a:ext>
            </a:extLst>
          </p:cNvPr>
          <p:cNvPicPr>
            <a:picLocks noChangeAspect="1"/>
          </p:cNvPicPr>
          <p:nvPr/>
        </p:nvPicPr>
        <p:blipFill>
          <a:blip r:embed="rId4"/>
          <a:stretch>
            <a:fillRect/>
          </a:stretch>
        </p:blipFill>
        <p:spPr>
          <a:xfrm>
            <a:off x="12379436" y="5757082"/>
            <a:ext cx="9099320" cy="2675560"/>
          </a:xfrm>
          <a:prstGeom prst="rect">
            <a:avLst/>
          </a:prstGeom>
        </p:spPr>
      </p:pic>
      <p:pic>
        <p:nvPicPr>
          <p:cNvPr id="20" name="Picture 19">
            <a:extLst>
              <a:ext uri="{FF2B5EF4-FFF2-40B4-BE49-F238E27FC236}">
                <a16:creationId xmlns:a16="http://schemas.microsoft.com/office/drawing/2014/main" id="{6E87CDAF-7433-4AC6-A5EF-5872D9497FBE}"/>
              </a:ext>
            </a:extLst>
          </p:cNvPr>
          <p:cNvPicPr>
            <a:picLocks noChangeAspect="1"/>
          </p:cNvPicPr>
          <p:nvPr/>
        </p:nvPicPr>
        <p:blipFill>
          <a:blip r:embed="rId5"/>
          <a:stretch>
            <a:fillRect/>
          </a:stretch>
        </p:blipFill>
        <p:spPr>
          <a:xfrm>
            <a:off x="13622216" y="8618741"/>
            <a:ext cx="6104204" cy="2231266"/>
          </a:xfrm>
          <a:prstGeom prst="rect">
            <a:avLst/>
          </a:prstGeom>
        </p:spPr>
      </p:pic>
      <p:pic>
        <p:nvPicPr>
          <p:cNvPr id="24" name="Picture 23">
            <a:extLst>
              <a:ext uri="{FF2B5EF4-FFF2-40B4-BE49-F238E27FC236}">
                <a16:creationId xmlns:a16="http://schemas.microsoft.com/office/drawing/2014/main" id="{863F2AF3-B920-4FD2-A239-59E8B63BC822}"/>
              </a:ext>
            </a:extLst>
          </p:cNvPr>
          <p:cNvPicPr>
            <a:picLocks noChangeAspect="1"/>
          </p:cNvPicPr>
          <p:nvPr/>
        </p:nvPicPr>
        <p:blipFill>
          <a:blip r:embed="rId6"/>
          <a:stretch>
            <a:fillRect/>
          </a:stretch>
        </p:blipFill>
        <p:spPr>
          <a:xfrm>
            <a:off x="4677791" y="6138329"/>
            <a:ext cx="7326778" cy="2306974"/>
          </a:xfrm>
          <a:prstGeom prst="rect">
            <a:avLst/>
          </a:prstGeom>
        </p:spPr>
      </p:pic>
      <p:pic>
        <p:nvPicPr>
          <p:cNvPr id="1028" name="Picture 4" descr="MAHEC">
            <a:extLst>
              <a:ext uri="{FF2B5EF4-FFF2-40B4-BE49-F238E27FC236}">
                <a16:creationId xmlns:a16="http://schemas.microsoft.com/office/drawing/2014/main" id="{50BBECA6-F4EB-47BE-AD12-F4586BC9BC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9514" y="8656437"/>
            <a:ext cx="4701372" cy="208288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291193DE-63BB-4FF0-8DFC-05511AEF210A}"/>
              </a:ext>
            </a:extLst>
          </p:cNvPr>
          <p:cNvPicPr>
            <a:picLocks noChangeAspect="1"/>
          </p:cNvPicPr>
          <p:nvPr/>
        </p:nvPicPr>
        <p:blipFill>
          <a:blip r:embed="rId8"/>
          <a:stretch>
            <a:fillRect/>
          </a:stretch>
        </p:blipFill>
        <p:spPr>
          <a:xfrm>
            <a:off x="12888531" y="3825410"/>
            <a:ext cx="7571578" cy="1161108"/>
          </a:xfrm>
          <a:prstGeom prst="rect">
            <a:avLst/>
          </a:prstGeom>
        </p:spPr>
      </p:pic>
    </p:spTree>
    <p:extLst>
      <p:ext uri="{BB962C8B-B14F-4D97-AF65-F5344CB8AC3E}">
        <p14:creationId xmlns:p14="http://schemas.microsoft.com/office/powerpoint/2010/main" val="373568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1679577" y="37069"/>
            <a:ext cx="20656642" cy="1754662"/>
          </a:xfrm>
        </p:spPr>
        <p:txBody>
          <a:bodyPr>
            <a:normAutofit/>
          </a:bodyPr>
          <a:lstStyle/>
          <a:p>
            <a:r>
              <a:rPr lang="en-US" b="1" dirty="0">
                <a:latin typeface="Futura" panose="020B0602020204020303" pitchFamily="34" charset="-79"/>
                <a:ea typeface="Open Sans" panose="020B0606030504020204" pitchFamily="34" charset="0"/>
                <a:cs typeface="Futura" panose="020B0602020204020303" pitchFamily="34" charset="-79"/>
              </a:rPr>
              <a:t>Training Development Process</a:t>
            </a:r>
          </a:p>
        </p:txBody>
      </p:sp>
      <p:sp>
        <p:nvSpPr>
          <p:cNvPr id="8" name="TextBox 7">
            <a:extLst>
              <a:ext uri="{FF2B5EF4-FFF2-40B4-BE49-F238E27FC236}">
                <a16:creationId xmlns:a16="http://schemas.microsoft.com/office/drawing/2014/main" id="{8BA24EB3-9DFA-1F45-8730-6157E63FBD97}"/>
              </a:ext>
            </a:extLst>
          </p:cNvPr>
          <p:cNvSpPr txBox="1"/>
          <p:nvPr/>
        </p:nvSpPr>
        <p:spPr>
          <a:xfrm>
            <a:off x="22711718" y="12678030"/>
            <a:ext cx="1383956" cy="523220"/>
          </a:xfrm>
          <a:prstGeom prst="rect">
            <a:avLst/>
          </a:prstGeom>
          <a:noFill/>
        </p:spPr>
        <p:txBody>
          <a:bodyPr wrap="square" rtlCol="0">
            <a:spAutoFit/>
          </a:bodyPr>
          <a:lstStyle/>
          <a:p>
            <a:pPr algn="r" defTabSz="1828800" hangingPunct="1"/>
            <a:fld id="{5C55B7D5-6BB8-524C-97A8-739320A73C83}" type="slidenum">
              <a:rPr lang="en-US" sz="2800" kern="1200">
                <a:solidFill>
                  <a:prstClr val="white"/>
                </a:solidFill>
                <a:latin typeface="Calibri" panose="020F0502020204030204"/>
                <a:ea typeface="+mn-ea"/>
                <a:cs typeface="+mn-cs"/>
              </a:rPr>
              <a:pPr algn="r" defTabSz="1828800" hangingPunct="1"/>
              <a:t>7</a:t>
            </a:fld>
            <a:endParaRPr lang="en-US" sz="2800" kern="1200" dirty="0">
              <a:solidFill>
                <a:prstClr val="white"/>
              </a:solidFill>
              <a:latin typeface="Calibri" panose="020F0502020204030204"/>
              <a:ea typeface="+mn-ea"/>
              <a:cs typeface="+mn-cs"/>
            </a:endParaRPr>
          </a:p>
        </p:txBody>
      </p:sp>
      <p:sp>
        <p:nvSpPr>
          <p:cNvPr id="9" name="Rectangle 8">
            <a:extLst>
              <a:ext uri="{FF2B5EF4-FFF2-40B4-BE49-F238E27FC236}">
                <a16:creationId xmlns:a16="http://schemas.microsoft.com/office/drawing/2014/main" id="{987D06C4-11F9-1C40-983A-59EFF90BC450}"/>
              </a:ext>
            </a:extLst>
          </p:cNvPr>
          <p:cNvSpPr/>
          <p:nvPr/>
        </p:nvSpPr>
        <p:spPr>
          <a:xfrm>
            <a:off x="4685017" y="12682798"/>
            <a:ext cx="19698982" cy="1037972"/>
          </a:xfrm>
          <a:prstGeom prst="rect">
            <a:avLst/>
          </a:prstGeom>
          <a:solidFill>
            <a:srgbClr val="00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a:solidFill>
                <a:prstClr val="white"/>
              </a:solidFill>
              <a:latin typeface="Calibri" panose="020F0502020204030204"/>
            </a:endParaRPr>
          </a:p>
        </p:txBody>
      </p:sp>
      <p:sp>
        <p:nvSpPr>
          <p:cNvPr id="10" name="TextBox 9">
            <a:extLst>
              <a:ext uri="{FF2B5EF4-FFF2-40B4-BE49-F238E27FC236}">
                <a16:creationId xmlns:a16="http://schemas.microsoft.com/office/drawing/2014/main" id="{D49631D1-B6B0-7348-A4BF-7EE11207EC3B}"/>
              </a:ext>
            </a:extLst>
          </p:cNvPr>
          <p:cNvSpPr txBox="1"/>
          <p:nvPr/>
        </p:nvSpPr>
        <p:spPr>
          <a:xfrm>
            <a:off x="0" y="12924972"/>
            <a:ext cx="24384000" cy="523220"/>
          </a:xfrm>
          <a:prstGeom prst="rect">
            <a:avLst/>
          </a:prstGeom>
          <a:noFill/>
        </p:spPr>
        <p:txBody>
          <a:bodyPr wrap="square" rtlCol="0">
            <a:spAutoFit/>
          </a:bodyPr>
          <a:lstStyle/>
          <a:p>
            <a:pPr defTabSz="1828800" hangingPunct="1"/>
            <a:r>
              <a:rPr lang="en-US" sz="28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NC AHEC</a:t>
            </a:r>
          </a:p>
        </p:txBody>
      </p:sp>
      <p:sp>
        <p:nvSpPr>
          <p:cNvPr id="11" name="TextBox 10">
            <a:extLst>
              <a:ext uri="{FF2B5EF4-FFF2-40B4-BE49-F238E27FC236}">
                <a16:creationId xmlns:a16="http://schemas.microsoft.com/office/drawing/2014/main" id="{DED9D810-7064-7E4C-9FEC-5DD890B92311}"/>
              </a:ext>
            </a:extLst>
          </p:cNvPr>
          <p:cNvSpPr txBox="1"/>
          <p:nvPr/>
        </p:nvSpPr>
        <p:spPr>
          <a:xfrm>
            <a:off x="22711718" y="12904058"/>
            <a:ext cx="1383956" cy="523220"/>
          </a:xfrm>
          <a:prstGeom prst="rect">
            <a:avLst/>
          </a:prstGeom>
          <a:noFill/>
        </p:spPr>
        <p:txBody>
          <a:bodyPr wrap="square" rtlCol="0">
            <a:spAutoFit/>
          </a:bodyPr>
          <a:lstStyle/>
          <a:p>
            <a:pPr algn="r" defTabSz="1828800" hangingPunct="1"/>
            <a:fld id="{5C55B7D5-6BB8-524C-97A8-739320A73C83}" type="slidenum">
              <a:rPr lang="en-US" sz="2800" kern="1200">
                <a:solidFill>
                  <a:prstClr val="white"/>
                </a:solidFill>
                <a:latin typeface="Calibri" panose="020F0502020204030204"/>
                <a:ea typeface="+mn-ea"/>
                <a:cs typeface="+mn-cs"/>
              </a:rPr>
              <a:pPr algn="r" defTabSz="1828800" hangingPunct="1"/>
              <a:t>7</a:t>
            </a:fld>
            <a:endParaRPr lang="en-US" sz="2800" kern="1200" dirty="0">
              <a:solidFill>
                <a:prstClr val="white"/>
              </a:solidFill>
              <a:latin typeface="Calibri" panose="020F0502020204030204"/>
              <a:ea typeface="+mn-ea"/>
              <a:cs typeface="+mn-cs"/>
            </a:endParaRPr>
          </a:p>
        </p:txBody>
      </p:sp>
      <p:pic>
        <p:nvPicPr>
          <p:cNvPr id="12" name="Picture 11">
            <a:extLst>
              <a:ext uri="{FF2B5EF4-FFF2-40B4-BE49-F238E27FC236}">
                <a16:creationId xmlns:a16="http://schemas.microsoft.com/office/drawing/2014/main" id="{0C3D1F48-738A-4944-8904-A9974C01BBFF}"/>
              </a:ext>
            </a:extLst>
          </p:cNvPr>
          <p:cNvPicPr>
            <a:picLocks noChangeAspect="1"/>
          </p:cNvPicPr>
          <p:nvPr/>
        </p:nvPicPr>
        <p:blipFill>
          <a:blip r:embed="rId2"/>
          <a:stretch>
            <a:fillRect/>
          </a:stretch>
        </p:blipFill>
        <p:spPr>
          <a:xfrm>
            <a:off x="1193812" y="11188071"/>
            <a:ext cx="2297392" cy="2044678"/>
          </a:xfrm>
          <a:prstGeom prst="rect">
            <a:avLst/>
          </a:prstGeom>
        </p:spPr>
      </p:pic>
      <p:pic>
        <p:nvPicPr>
          <p:cNvPr id="4" name="Picture 3" descr="A picture containing text, diagram, line, screenshot&#10;&#10;Description automatically generated">
            <a:extLst>
              <a:ext uri="{FF2B5EF4-FFF2-40B4-BE49-F238E27FC236}">
                <a16:creationId xmlns:a16="http://schemas.microsoft.com/office/drawing/2014/main" id="{A332D467-20ED-5A8A-3BDB-2ABF08D30BF8}"/>
              </a:ext>
            </a:extLst>
          </p:cNvPr>
          <p:cNvPicPr>
            <a:picLocks noChangeAspect="1"/>
          </p:cNvPicPr>
          <p:nvPr/>
        </p:nvPicPr>
        <p:blipFill rotWithShape="1">
          <a:blip r:embed="rId3"/>
          <a:srcRect r="5962" b="198"/>
          <a:stretch/>
        </p:blipFill>
        <p:spPr>
          <a:xfrm>
            <a:off x="1" y="2855934"/>
            <a:ext cx="24424246" cy="7726248"/>
          </a:xfrm>
          <a:prstGeom prst="rect">
            <a:avLst/>
          </a:prstGeom>
        </p:spPr>
      </p:pic>
    </p:spTree>
    <p:extLst>
      <p:ext uri="{BB962C8B-B14F-4D97-AF65-F5344CB8AC3E}">
        <p14:creationId xmlns:p14="http://schemas.microsoft.com/office/powerpoint/2010/main" val="171272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1579595" y="483831"/>
            <a:ext cx="20656642" cy="1754662"/>
          </a:xfrm>
        </p:spPr>
        <p:txBody>
          <a:bodyPr>
            <a:normAutofit/>
          </a:bodyPr>
          <a:lstStyle/>
          <a:p>
            <a:r>
              <a:rPr lang="en-US" b="1" dirty="0">
                <a:latin typeface="Futura" panose="020B0602020204020303" pitchFamily="34" charset="-79"/>
                <a:ea typeface="Open Sans" panose="020B0606030504020204" pitchFamily="34" charset="0"/>
                <a:cs typeface="Futura" panose="020B0602020204020303" pitchFamily="34" charset="-79"/>
              </a:rPr>
              <a:t>Year 1</a:t>
            </a:r>
          </a:p>
        </p:txBody>
      </p:sp>
      <p:sp>
        <p:nvSpPr>
          <p:cNvPr id="8" name="TextBox 7">
            <a:extLst>
              <a:ext uri="{FF2B5EF4-FFF2-40B4-BE49-F238E27FC236}">
                <a16:creationId xmlns:a16="http://schemas.microsoft.com/office/drawing/2014/main" id="{8BA24EB3-9DFA-1F45-8730-6157E63FBD97}"/>
              </a:ext>
            </a:extLst>
          </p:cNvPr>
          <p:cNvSpPr txBox="1"/>
          <p:nvPr/>
        </p:nvSpPr>
        <p:spPr>
          <a:xfrm>
            <a:off x="22711718" y="12678030"/>
            <a:ext cx="1383956" cy="523220"/>
          </a:xfrm>
          <a:prstGeom prst="rect">
            <a:avLst/>
          </a:prstGeom>
          <a:noFill/>
        </p:spPr>
        <p:txBody>
          <a:bodyPr wrap="square" rtlCol="0">
            <a:spAutoFit/>
          </a:bodyPr>
          <a:lstStyle/>
          <a:p>
            <a:pPr algn="r" defTabSz="1828800" hangingPunct="1"/>
            <a:fld id="{5C55B7D5-6BB8-524C-97A8-739320A73C83}" type="slidenum">
              <a:rPr lang="en-US" sz="2800" kern="1200">
                <a:solidFill>
                  <a:prstClr val="white"/>
                </a:solidFill>
                <a:latin typeface="Calibri" panose="020F0502020204030204"/>
                <a:ea typeface="+mn-ea"/>
                <a:cs typeface="+mn-cs"/>
              </a:rPr>
              <a:pPr algn="r" defTabSz="1828800" hangingPunct="1"/>
              <a:t>8</a:t>
            </a:fld>
            <a:endParaRPr lang="en-US" sz="2800" kern="1200" dirty="0">
              <a:solidFill>
                <a:prstClr val="white"/>
              </a:solidFill>
              <a:latin typeface="Calibri" panose="020F0502020204030204"/>
              <a:ea typeface="+mn-ea"/>
              <a:cs typeface="+mn-cs"/>
            </a:endParaRPr>
          </a:p>
        </p:txBody>
      </p:sp>
      <p:sp>
        <p:nvSpPr>
          <p:cNvPr id="9" name="Rectangle 8">
            <a:extLst>
              <a:ext uri="{FF2B5EF4-FFF2-40B4-BE49-F238E27FC236}">
                <a16:creationId xmlns:a16="http://schemas.microsoft.com/office/drawing/2014/main" id="{987D06C4-11F9-1C40-983A-59EFF90BC450}"/>
              </a:ext>
            </a:extLst>
          </p:cNvPr>
          <p:cNvSpPr/>
          <p:nvPr/>
        </p:nvSpPr>
        <p:spPr>
          <a:xfrm>
            <a:off x="4685017" y="12682798"/>
            <a:ext cx="19698982" cy="1037972"/>
          </a:xfrm>
          <a:prstGeom prst="rect">
            <a:avLst/>
          </a:prstGeom>
          <a:solidFill>
            <a:srgbClr val="00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a:solidFill>
                <a:prstClr val="white"/>
              </a:solidFill>
              <a:latin typeface="Calibri" panose="020F0502020204030204"/>
            </a:endParaRPr>
          </a:p>
        </p:txBody>
      </p:sp>
      <p:sp>
        <p:nvSpPr>
          <p:cNvPr id="10" name="TextBox 9">
            <a:extLst>
              <a:ext uri="{FF2B5EF4-FFF2-40B4-BE49-F238E27FC236}">
                <a16:creationId xmlns:a16="http://schemas.microsoft.com/office/drawing/2014/main" id="{D49631D1-B6B0-7348-A4BF-7EE11207EC3B}"/>
              </a:ext>
            </a:extLst>
          </p:cNvPr>
          <p:cNvSpPr txBox="1"/>
          <p:nvPr/>
        </p:nvSpPr>
        <p:spPr>
          <a:xfrm>
            <a:off x="0" y="12924972"/>
            <a:ext cx="24384000" cy="523220"/>
          </a:xfrm>
          <a:prstGeom prst="rect">
            <a:avLst/>
          </a:prstGeom>
          <a:noFill/>
        </p:spPr>
        <p:txBody>
          <a:bodyPr wrap="square" rtlCol="0">
            <a:spAutoFit/>
          </a:bodyPr>
          <a:lstStyle/>
          <a:p>
            <a:pPr defTabSz="1828800" hangingPunct="1"/>
            <a:r>
              <a:rPr lang="en-US" sz="28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NC AHEC</a:t>
            </a:r>
          </a:p>
        </p:txBody>
      </p:sp>
      <p:sp>
        <p:nvSpPr>
          <p:cNvPr id="11" name="TextBox 10">
            <a:extLst>
              <a:ext uri="{FF2B5EF4-FFF2-40B4-BE49-F238E27FC236}">
                <a16:creationId xmlns:a16="http://schemas.microsoft.com/office/drawing/2014/main" id="{DED9D810-7064-7E4C-9FEC-5DD890B92311}"/>
              </a:ext>
            </a:extLst>
          </p:cNvPr>
          <p:cNvSpPr txBox="1"/>
          <p:nvPr/>
        </p:nvSpPr>
        <p:spPr>
          <a:xfrm>
            <a:off x="22711718" y="12904058"/>
            <a:ext cx="1383956" cy="523220"/>
          </a:xfrm>
          <a:prstGeom prst="rect">
            <a:avLst/>
          </a:prstGeom>
          <a:noFill/>
        </p:spPr>
        <p:txBody>
          <a:bodyPr wrap="square" rtlCol="0">
            <a:spAutoFit/>
          </a:bodyPr>
          <a:lstStyle/>
          <a:p>
            <a:pPr algn="r" defTabSz="1828800" hangingPunct="1"/>
            <a:fld id="{5C55B7D5-6BB8-524C-97A8-739320A73C83}" type="slidenum">
              <a:rPr lang="en-US" sz="2800" kern="1200">
                <a:solidFill>
                  <a:prstClr val="white"/>
                </a:solidFill>
                <a:latin typeface="Calibri" panose="020F0502020204030204"/>
                <a:ea typeface="+mn-ea"/>
                <a:cs typeface="+mn-cs"/>
              </a:rPr>
              <a:pPr algn="r" defTabSz="1828800" hangingPunct="1"/>
              <a:t>8</a:t>
            </a:fld>
            <a:endParaRPr lang="en-US" sz="2800" kern="1200" dirty="0">
              <a:solidFill>
                <a:prstClr val="white"/>
              </a:solidFill>
              <a:latin typeface="Calibri" panose="020F0502020204030204"/>
              <a:ea typeface="+mn-ea"/>
              <a:cs typeface="+mn-cs"/>
            </a:endParaRPr>
          </a:p>
        </p:txBody>
      </p:sp>
      <p:pic>
        <p:nvPicPr>
          <p:cNvPr id="12" name="Picture 11">
            <a:extLst>
              <a:ext uri="{FF2B5EF4-FFF2-40B4-BE49-F238E27FC236}">
                <a16:creationId xmlns:a16="http://schemas.microsoft.com/office/drawing/2014/main" id="{0C3D1F48-738A-4944-8904-A9974C01BBFF}"/>
              </a:ext>
            </a:extLst>
          </p:cNvPr>
          <p:cNvPicPr>
            <a:picLocks noChangeAspect="1"/>
          </p:cNvPicPr>
          <p:nvPr/>
        </p:nvPicPr>
        <p:blipFill>
          <a:blip r:embed="rId2"/>
          <a:stretch>
            <a:fillRect/>
          </a:stretch>
        </p:blipFill>
        <p:spPr>
          <a:xfrm>
            <a:off x="1193812" y="11188071"/>
            <a:ext cx="2297392" cy="2044678"/>
          </a:xfrm>
          <a:prstGeom prst="rect">
            <a:avLst/>
          </a:prstGeom>
        </p:spPr>
      </p:pic>
      <p:sp>
        <p:nvSpPr>
          <p:cNvPr id="13" name="Content Placeholder 2">
            <a:extLst>
              <a:ext uri="{FF2B5EF4-FFF2-40B4-BE49-F238E27FC236}">
                <a16:creationId xmlns:a16="http://schemas.microsoft.com/office/drawing/2014/main" id="{850A3ECF-DB6C-4CEF-852B-76D978B09CAB}"/>
              </a:ext>
            </a:extLst>
          </p:cNvPr>
          <p:cNvSpPr>
            <a:spLocks noGrp="1"/>
          </p:cNvSpPr>
          <p:nvPr>
            <p:ph idx="1"/>
          </p:nvPr>
        </p:nvSpPr>
        <p:spPr>
          <a:xfrm>
            <a:off x="1726924" y="2480667"/>
            <a:ext cx="11039168" cy="8682338"/>
          </a:xfrm>
        </p:spPr>
        <p:txBody>
          <a:bodyPr>
            <a:normAutofit/>
          </a:bodyPr>
          <a:lstStyle/>
          <a:p>
            <a:pP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11 total trainings released</a:t>
            </a:r>
          </a:p>
          <a:p>
            <a:pPr lvl="1">
              <a:spcAft>
                <a:spcPts val="1200"/>
              </a:spcAft>
            </a:pPr>
            <a:r>
              <a:rPr lang="en-US" sz="3600" dirty="0">
                <a:latin typeface="Open Sans" panose="020B0606030504020204" pitchFamily="34" charset="0"/>
                <a:ea typeface="Open Sans" panose="020B0606030504020204" pitchFamily="34" charset="0"/>
                <a:cs typeface="Open Sans" panose="020B0606030504020204" pitchFamily="34" charset="0"/>
              </a:rPr>
              <a:t>10 for Care Managers</a:t>
            </a:r>
          </a:p>
          <a:p>
            <a:pPr lvl="1">
              <a:spcAft>
                <a:spcPts val="1200"/>
              </a:spcAft>
            </a:pPr>
            <a:r>
              <a:rPr lang="en-US" sz="3600" dirty="0">
                <a:latin typeface="Open Sans" panose="020B0606030504020204" pitchFamily="34" charset="0"/>
                <a:ea typeface="Open Sans" panose="020B0606030504020204" pitchFamily="34" charset="0"/>
                <a:cs typeface="Open Sans" panose="020B0606030504020204" pitchFamily="34" charset="0"/>
              </a:rPr>
              <a:t>1 for HSOs and other Staff</a:t>
            </a:r>
          </a:p>
          <a:p>
            <a:pP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Almost 5,000 course completions </a:t>
            </a:r>
          </a:p>
          <a:p>
            <a:pP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Over 90% of learners agree or strongly agree information will enhance their practice or daily work &amp; expectations were met </a:t>
            </a:r>
          </a:p>
          <a:p>
            <a:pP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NC AHEC HOP webpage launched to streamline training </a:t>
            </a:r>
          </a:p>
          <a:p>
            <a:pP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Conference planning underway</a:t>
            </a:r>
          </a:p>
          <a:p>
            <a:pPr lvl="1">
              <a:spcAft>
                <a:spcPts val="1200"/>
              </a:spcAft>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lvl="1">
              <a:spcAft>
                <a:spcPts val="1200"/>
              </a:spcAft>
            </a:pP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84EF3D64-5F46-4204-A2ED-390406015D31}"/>
              </a:ext>
            </a:extLst>
          </p:cNvPr>
          <p:cNvPicPr>
            <a:picLocks noChangeAspect="1"/>
          </p:cNvPicPr>
          <p:nvPr/>
        </p:nvPicPr>
        <p:blipFill>
          <a:blip r:embed="rId3"/>
          <a:stretch>
            <a:fillRect/>
          </a:stretch>
        </p:blipFill>
        <p:spPr>
          <a:xfrm>
            <a:off x="13457563" y="1822129"/>
            <a:ext cx="9946134" cy="9365942"/>
          </a:xfrm>
          <a:prstGeom prst="rect">
            <a:avLst/>
          </a:prstGeom>
        </p:spPr>
      </p:pic>
    </p:spTree>
    <p:extLst>
      <p:ext uri="{BB962C8B-B14F-4D97-AF65-F5344CB8AC3E}">
        <p14:creationId xmlns:p14="http://schemas.microsoft.com/office/powerpoint/2010/main" val="110815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1679577" y="914401"/>
            <a:ext cx="20656642" cy="1754662"/>
          </a:xfrm>
        </p:spPr>
        <p:txBody>
          <a:bodyPr>
            <a:normAutofit/>
          </a:bodyPr>
          <a:lstStyle/>
          <a:p>
            <a:r>
              <a:rPr lang="en-US" b="1" dirty="0">
                <a:latin typeface="Futura" panose="020B0602020204020303" pitchFamily="34" charset="-79"/>
                <a:ea typeface="Open Sans" panose="020B0606030504020204" pitchFamily="34" charset="0"/>
                <a:cs typeface="Futura" panose="020B0602020204020303" pitchFamily="34" charset="-79"/>
              </a:rPr>
              <a:t>Lessons Learned</a:t>
            </a:r>
          </a:p>
        </p:txBody>
      </p:sp>
      <p:sp>
        <p:nvSpPr>
          <p:cNvPr id="8" name="TextBox 7">
            <a:extLst>
              <a:ext uri="{FF2B5EF4-FFF2-40B4-BE49-F238E27FC236}">
                <a16:creationId xmlns:a16="http://schemas.microsoft.com/office/drawing/2014/main" id="{8BA24EB3-9DFA-1F45-8730-6157E63FBD97}"/>
              </a:ext>
            </a:extLst>
          </p:cNvPr>
          <p:cNvSpPr txBox="1"/>
          <p:nvPr/>
        </p:nvSpPr>
        <p:spPr>
          <a:xfrm>
            <a:off x="22711718" y="12678030"/>
            <a:ext cx="1383956" cy="523220"/>
          </a:xfrm>
          <a:prstGeom prst="rect">
            <a:avLst/>
          </a:prstGeom>
          <a:noFill/>
        </p:spPr>
        <p:txBody>
          <a:bodyPr wrap="square" rtlCol="0">
            <a:spAutoFit/>
          </a:bodyPr>
          <a:lstStyle/>
          <a:p>
            <a:pPr algn="r" defTabSz="1828800" hangingPunct="1"/>
            <a:fld id="{5C55B7D5-6BB8-524C-97A8-739320A73C83}" type="slidenum">
              <a:rPr lang="en-US" sz="2800" kern="1200">
                <a:solidFill>
                  <a:prstClr val="white"/>
                </a:solidFill>
                <a:latin typeface="Calibri" panose="020F0502020204030204"/>
                <a:ea typeface="+mn-ea"/>
                <a:cs typeface="+mn-cs"/>
              </a:rPr>
              <a:pPr algn="r" defTabSz="1828800" hangingPunct="1"/>
              <a:t>9</a:t>
            </a:fld>
            <a:endParaRPr lang="en-US" sz="2800" kern="1200" dirty="0">
              <a:solidFill>
                <a:prstClr val="white"/>
              </a:solidFill>
              <a:latin typeface="Calibri" panose="020F0502020204030204"/>
              <a:ea typeface="+mn-ea"/>
              <a:cs typeface="+mn-cs"/>
            </a:endParaRPr>
          </a:p>
        </p:txBody>
      </p:sp>
      <p:sp>
        <p:nvSpPr>
          <p:cNvPr id="9" name="Rectangle 8">
            <a:extLst>
              <a:ext uri="{FF2B5EF4-FFF2-40B4-BE49-F238E27FC236}">
                <a16:creationId xmlns:a16="http://schemas.microsoft.com/office/drawing/2014/main" id="{987D06C4-11F9-1C40-983A-59EFF90BC450}"/>
              </a:ext>
            </a:extLst>
          </p:cNvPr>
          <p:cNvSpPr/>
          <p:nvPr/>
        </p:nvSpPr>
        <p:spPr>
          <a:xfrm>
            <a:off x="4685017" y="12682798"/>
            <a:ext cx="19698982" cy="1037972"/>
          </a:xfrm>
          <a:prstGeom prst="rect">
            <a:avLst/>
          </a:prstGeom>
          <a:solidFill>
            <a:srgbClr val="00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a:solidFill>
                <a:prstClr val="white"/>
              </a:solidFill>
              <a:latin typeface="Calibri" panose="020F0502020204030204"/>
            </a:endParaRPr>
          </a:p>
        </p:txBody>
      </p:sp>
      <p:sp>
        <p:nvSpPr>
          <p:cNvPr id="10" name="TextBox 9">
            <a:extLst>
              <a:ext uri="{FF2B5EF4-FFF2-40B4-BE49-F238E27FC236}">
                <a16:creationId xmlns:a16="http://schemas.microsoft.com/office/drawing/2014/main" id="{D49631D1-B6B0-7348-A4BF-7EE11207EC3B}"/>
              </a:ext>
            </a:extLst>
          </p:cNvPr>
          <p:cNvSpPr txBox="1"/>
          <p:nvPr/>
        </p:nvSpPr>
        <p:spPr>
          <a:xfrm>
            <a:off x="0" y="12924972"/>
            <a:ext cx="24384000" cy="523220"/>
          </a:xfrm>
          <a:prstGeom prst="rect">
            <a:avLst/>
          </a:prstGeom>
          <a:noFill/>
        </p:spPr>
        <p:txBody>
          <a:bodyPr wrap="square" rtlCol="0">
            <a:spAutoFit/>
          </a:bodyPr>
          <a:lstStyle/>
          <a:p>
            <a:pPr defTabSz="1828800" hangingPunct="1"/>
            <a:r>
              <a:rPr lang="en-US" sz="280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NC AHEC</a:t>
            </a:r>
          </a:p>
        </p:txBody>
      </p:sp>
      <p:sp>
        <p:nvSpPr>
          <p:cNvPr id="11" name="TextBox 10">
            <a:extLst>
              <a:ext uri="{FF2B5EF4-FFF2-40B4-BE49-F238E27FC236}">
                <a16:creationId xmlns:a16="http://schemas.microsoft.com/office/drawing/2014/main" id="{DED9D810-7064-7E4C-9FEC-5DD890B92311}"/>
              </a:ext>
            </a:extLst>
          </p:cNvPr>
          <p:cNvSpPr txBox="1"/>
          <p:nvPr/>
        </p:nvSpPr>
        <p:spPr>
          <a:xfrm>
            <a:off x="22711718" y="12904058"/>
            <a:ext cx="1383956" cy="523220"/>
          </a:xfrm>
          <a:prstGeom prst="rect">
            <a:avLst/>
          </a:prstGeom>
          <a:noFill/>
        </p:spPr>
        <p:txBody>
          <a:bodyPr wrap="square" rtlCol="0">
            <a:spAutoFit/>
          </a:bodyPr>
          <a:lstStyle/>
          <a:p>
            <a:pPr algn="r" defTabSz="1828800" hangingPunct="1"/>
            <a:fld id="{5C55B7D5-6BB8-524C-97A8-739320A73C83}" type="slidenum">
              <a:rPr lang="en-US" sz="2800" kern="1200">
                <a:solidFill>
                  <a:prstClr val="white"/>
                </a:solidFill>
                <a:latin typeface="Calibri" panose="020F0502020204030204"/>
                <a:ea typeface="+mn-ea"/>
                <a:cs typeface="+mn-cs"/>
              </a:rPr>
              <a:pPr algn="r" defTabSz="1828800" hangingPunct="1"/>
              <a:t>9</a:t>
            </a:fld>
            <a:endParaRPr lang="en-US" sz="2800" kern="1200" dirty="0">
              <a:solidFill>
                <a:prstClr val="white"/>
              </a:solidFill>
              <a:latin typeface="Calibri" panose="020F0502020204030204"/>
              <a:ea typeface="+mn-ea"/>
              <a:cs typeface="+mn-cs"/>
            </a:endParaRPr>
          </a:p>
        </p:txBody>
      </p:sp>
      <p:pic>
        <p:nvPicPr>
          <p:cNvPr id="12" name="Picture 11">
            <a:extLst>
              <a:ext uri="{FF2B5EF4-FFF2-40B4-BE49-F238E27FC236}">
                <a16:creationId xmlns:a16="http://schemas.microsoft.com/office/drawing/2014/main" id="{0C3D1F48-738A-4944-8904-A9974C01BBFF}"/>
              </a:ext>
            </a:extLst>
          </p:cNvPr>
          <p:cNvPicPr>
            <a:picLocks noChangeAspect="1"/>
          </p:cNvPicPr>
          <p:nvPr/>
        </p:nvPicPr>
        <p:blipFill>
          <a:blip r:embed="rId3"/>
          <a:stretch>
            <a:fillRect/>
          </a:stretch>
        </p:blipFill>
        <p:spPr>
          <a:xfrm>
            <a:off x="1193812" y="11188071"/>
            <a:ext cx="2297392" cy="2044678"/>
          </a:xfrm>
          <a:prstGeom prst="rect">
            <a:avLst/>
          </a:prstGeom>
        </p:spPr>
      </p:pic>
      <p:sp>
        <p:nvSpPr>
          <p:cNvPr id="13" name="Content Placeholder 2">
            <a:extLst>
              <a:ext uri="{FF2B5EF4-FFF2-40B4-BE49-F238E27FC236}">
                <a16:creationId xmlns:a16="http://schemas.microsoft.com/office/drawing/2014/main" id="{850A3ECF-DB6C-4CEF-852B-76D978B09CAB}"/>
              </a:ext>
            </a:extLst>
          </p:cNvPr>
          <p:cNvSpPr>
            <a:spLocks noGrp="1"/>
          </p:cNvSpPr>
          <p:nvPr>
            <p:ph idx="1"/>
          </p:nvPr>
        </p:nvSpPr>
        <p:spPr>
          <a:xfrm>
            <a:off x="1726923" y="2985857"/>
            <a:ext cx="19863570" cy="8682338"/>
          </a:xfrm>
        </p:spPr>
        <p:txBody>
          <a:bodyPr>
            <a:normAutofit/>
          </a:bodyPr>
          <a:lstStyle/>
          <a:p>
            <a:pP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Clear and consistent communication essential </a:t>
            </a:r>
          </a:p>
          <a:p>
            <a:pPr lvl="1">
              <a:spcAft>
                <a:spcPts val="1200"/>
              </a:spcAft>
            </a:pPr>
            <a:r>
              <a:rPr lang="en-US" sz="3200" dirty="0">
                <a:latin typeface="Open Sans" panose="020B0606030504020204" pitchFamily="34" charset="0"/>
                <a:ea typeface="Open Sans" panose="020B0606030504020204" pitchFamily="34" charset="0"/>
                <a:cs typeface="Open Sans" panose="020B0606030504020204" pitchFamily="34" charset="0"/>
              </a:rPr>
              <a:t>Between AHEC partners &amp; Program Office</a:t>
            </a:r>
          </a:p>
          <a:p>
            <a:pPr lvl="1">
              <a:spcAft>
                <a:spcPts val="1200"/>
              </a:spcAft>
            </a:pPr>
            <a:r>
              <a:rPr lang="en-US" sz="3200" dirty="0">
                <a:latin typeface="Open Sans" panose="020B0606030504020204" pitchFamily="34" charset="0"/>
                <a:ea typeface="Open Sans" panose="020B0606030504020204" pitchFamily="34" charset="0"/>
                <a:cs typeface="Open Sans" panose="020B0606030504020204" pitchFamily="34" charset="0"/>
              </a:rPr>
              <a:t>Between Lead AHEC and Customer</a:t>
            </a:r>
          </a:p>
          <a:p>
            <a:pP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Timelines must allow for flexibility </a:t>
            </a:r>
          </a:p>
          <a:p>
            <a:pP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Consistent review and improvement of processes and product</a:t>
            </a:r>
          </a:p>
          <a:p>
            <a:pPr lvl="1">
              <a:spcAft>
                <a:spcPts val="1200"/>
              </a:spcAft>
            </a:pPr>
            <a:r>
              <a:rPr lang="en-US" sz="3200" dirty="0">
                <a:latin typeface="Open Sans" panose="020B0606030504020204" pitchFamily="34" charset="0"/>
                <a:ea typeface="Open Sans" panose="020B0606030504020204" pitchFamily="34" charset="0"/>
                <a:cs typeface="Open Sans" panose="020B0606030504020204" pitchFamily="34" charset="0"/>
              </a:rPr>
              <a:t>Among partners and customer</a:t>
            </a:r>
          </a:p>
          <a:p>
            <a:pPr lvl="1">
              <a:spcAft>
                <a:spcPts val="1200"/>
              </a:spcAft>
            </a:pPr>
            <a:r>
              <a:rPr lang="en-US" sz="3200" dirty="0">
                <a:latin typeface="Open Sans" panose="020B0606030504020204" pitchFamily="34" charset="0"/>
                <a:ea typeface="Open Sans" panose="020B0606030504020204" pitchFamily="34" charset="0"/>
                <a:cs typeface="Open Sans" panose="020B0606030504020204" pitchFamily="34" charset="0"/>
              </a:rPr>
              <a:t>Incorporating learner feedback </a:t>
            </a:r>
          </a:p>
          <a:p>
            <a:pPr lvl="1">
              <a:spcAft>
                <a:spcPts val="1200"/>
              </a:spcAft>
            </a:pPr>
            <a:endParaRPr lang="en-US" sz="3200" dirty="0">
              <a:latin typeface="Open Sans" panose="020B0606030504020204" pitchFamily="34" charset="0"/>
              <a:ea typeface="Open Sans" panose="020B0606030504020204" pitchFamily="34" charset="0"/>
              <a:cs typeface="Open Sans" panose="020B0606030504020204" pitchFamily="34" charset="0"/>
            </a:endParaRPr>
          </a:p>
          <a:p>
            <a:pPr lvl="1">
              <a:spcAft>
                <a:spcPts val="1200"/>
              </a:spcAft>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lvl="1">
              <a:spcAft>
                <a:spcPts val="1200"/>
              </a:spcAft>
            </a:pP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9010189"/>
      </p:ext>
    </p:extLst>
  </p:cSld>
  <p:clrMapOvr>
    <a:masterClrMapping/>
  </p:clrMapOvr>
</p:sld>
</file>

<file path=ppt/theme/theme1.xml><?xml version="1.0" encoding="utf-8"?>
<a:theme xmlns:a="http://schemas.openxmlformats.org/drawingml/2006/main" name="White">
  <a:themeElements>
    <a:clrScheme name="Custom 2">
      <a:dk1>
        <a:srgbClr val="12618B"/>
      </a:dk1>
      <a:lt1>
        <a:srgbClr val="5FB7A8"/>
      </a:lt1>
      <a:dk2>
        <a:srgbClr val="F5D727"/>
      </a:dk2>
      <a:lt2>
        <a:srgbClr val="9ECED8"/>
      </a:lt2>
      <a:accent1>
        <a:srgbClr val="388DA7"/>
      </a:accent1>
      <a:accent2>
        <a:srgbClr val="F0F7FA"/>
      </a:accent2>
      <a:accent3>
        <a:srgbClr val="61BAA9"/>
      </a:accent3>
      <a:accent4>
        <a:srgbClr val="5ECBF5"/>
      </a:accent4>
      <a:accent5>
        <a:srgbClr val="A8E851"/>
      </a:accent5>
      <a:accent6>
        <a:srgbClr val="A8E851"/>
      </a:accent6>
      <a:hlink>
        <a:srgbClr val="5ECBF6"/>
      </a:hlink>
      <a:folHlink>
        <a:srgbClr val="51B3D7"/>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17">
      <a:dk1>
        <a:srgbClr val="262140"/>
      </a:dk1>
      <a:lt1>
        <a:srgbClr val="FFFFFF"/>
      </a:lt1>
      <a:dk2>
        <a:srgbClr val="3A3363"/>
      </a:dk2>
      <a:lt2>
        <a:srgbClr val="FFFFFF"/>
      </a:lt2>
      <a:accent1>
        <a:srgbClr val="F3D569"/>
      </a:accent1>
      <a:accent2>
        <a:srgbClr val="7DC6F3"/>
      </a:accent2>
      <a:accent3>
        <a:srgbClr val="F3D569"/>
      </a:accent3>
      <a:accent4>
        <a:srgbClr val="2F4B83"/>
      </a:accent4>
      <a:accent5>
        <a:srgbClr val="473D6C"/>
      </a:accent5>
      <a:accent6>
        <a:srgbClr val="3F3F75"/>
      </a:accent6>
      <a:hlink>
        <a:srgbClr val="ECBE18"/>
      </a:hlink>
      <a:folHlink>
        <a:srgbClr val="ECBE18"/>
      </a:folHlink>
    </a:clrScheme>
    <a:fontScheme name="Custom 23">
      <a:majorFont>
        <a:latin typeface="Century Gothic"/>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4001531- Timeline (blue horizontal chevrons, widescreen) - NEW.potx" id="{E1DE8709-4731-4236-A1E7-57568B34F9B9}" vid="{60A34618-20EB-457A-9A3E-9A2A901405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P CPD presentation_5.1723" id="{3E572010-3E45-4F60-B30E-A5322D21C850}" vid="{D03945F2-3E57-4F69-8A86-D12C1C176617}"/>
    </a:ext>
  </a:extLst>
</a:theme>
</file>

<file path=ppt/theme/theme4.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331C6C1CBB3243B0BC838B09FF6814" ma:contentTypeVersion="14" ma:contentTypeDescription="Create a new document." ma:contentTypeScope="" ma:versionID="2f7d10a3b96f334e6ee26c9112ab4660">
  <xsd:schema xmlns:xsd="http://www.w3.org/2001/XMLSchema" xmlns:xs="http://www.w3.org/2001/XMLSchema" xmlns:p="http://schemas.microsoft.com/office/2006/metadata/properties" xmlns:ns2="ec0e104e-a2a2-40f4-91a2-bffbd35a05ee" xmlns:ns3="fe49c2ba-1a9a-41d5-b923-d1997219a1d2" targetNamespace="http://schemas.microsoft.com/office/2006/metadata/properties" ma:root="true" ma:fieldsID="e4d712fedc55ecee2c8b180e30e11470" ns2:_="" ns3:_="">
    <xsd:import namespace="ec0e104e-a2a2-40f4-91a2-bffbd35a05ee"/>
    <xsd:import namespace="fe49c2ba-1a9a-41d5-b923-d1997219a1d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0e104e-a2a2-40f4-91a2-bffbd35a05e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8ff00fe-5719-4f41-b5c9-39a7e2fe52d9}" ma:internalName="TaxCatchAll" ma:showField="CatchAllData" ma:web="ec0e104e-a2a2-40f4-91a2-bffbd35a05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e49c2ba-1a9a-41d5-b923-d1997219a1d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c0e104e-a2a2-40f4-91a2-bffbd35a05ee" xsi:nil="true"/>
    <lcf76f155ced4ddcb4097134ff3c332f xmlns="fe49c2ba-1a9a-41d5-b923-d1997219a1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D5DFC0-DAC2-4DCA-AD1E-6E2622CA5921}">
  <ds:schemaRefs>
    <ds:schemaRef ds:uri="ec0e104e-a2a2-40f4-91a2-bffbd35a05ee"/>
    <ds:schemaRef ds:uri="fe49c2ba-1a9a-41d5-b923-d1997219a1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3D7428A-E488-4417-BA67-8E89D37116E1}">
  <ds:schemaRefs>
    <ds:schemaRef ds:uri="http://schemas.microsoft.com/sharepoint/v3/contenttype/forms"/>
  </ds:schemaRefs>
</ds:datastoreItem>
</file>

<file path=customXml/itemProps3.xml><?xml version="1.0" encoding="utf-8"?>
<ds:datastoreItem xmlns:ds="http://schemas.openxmlformats.org/officeDocument/2006/customXml" ds:itemID="{9FF77ACE-F067-4996-9DD9-7DBC2A4D9CDA}">
  <ds:schemaRefs>
    <ds:schemaRef ds:uri="ec0e104e-a2a2-40f4-91a2-bffbd35a05ee"/>
    <ds:schemaRef ds:uri="fe49c2ba-1a9a-41d5-b923-d1997219a1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32324</TotalTime>
  <Words>994</Words>
  <Application>Microsoft Office PowerPoint</Application>
  <PresentationFormat>Custom</PresentationFormat>
  <Paragraphs>148</Paragraphs>
  <Slides>19</Slides>
  <Notes>13</Notes>
  <HiddenSlides>0</HiddenSlides>
  <MMClips>0</MMClips>
  <ScaleCrop>false</ScaleCrop>
  <HeadingPairs>
    <vt:vector size="6" baseType="variant">
      <vt:variant>
        <vt:lpstr>Fonts Used</vt:lpstr>
      </vt:variant>
      <vt:variant>
        <vt:i4>21</vt:i4>
      </vt:variant>
      <vt:variant>
        <vt:lpstr>Theme</vt:lpstr>
      </vt:variant>
      <vt:variant>
        <vt:i4>3</vt:i4>
      </vt:variant>
      <vt:variant>
        <vt:lpstr>Slide Titles</vt:lpstr>
      </vt:variant>
      <vt:variant>
        <vt:i4>19</vt:i4>
      </vt:variant>
    </vt:vector>
  </HeadingPairs>
  <TitlesOfParts>
    <vt:vector size="43" baseType="lpstr">
      <vt:lpstr>Arial</vt:lpstr>
      <vt:lpstr>Avenir Next</vt:lpstr>
      <vt:lpstr>Avenir Next Medium</vt:lpstr>
      <vt:lpstr>Calibri</vt:lpstr>
      <vt:lpstr>Calibri Light</vt:lpstr>
      <vt:lpstr>Century Gothic</vt:lpstr>
      <vt:lpstr>Futura</vt:lpstr>
      <vt:lpstr>Futura Medium</vt:lpstr>
      <vt:lpstr>Helvetica Neue</vt:lpstr>
      <vt:lpstr>Helvetica Neue Medium</vt:lpstr>
      <vt:lpstr>Lato</vt:lpstr>
      <vt:lpstr>Microsoft Sans Serif</vt:lpstr>
      <vt:lpstr>Open Sans</vt:lpstr>
      <vt:lpstr>Open Sans Semibold</vt:lpstr>
      <vt:lpstr>Proxima Nova Medium</vt:lpstr>
      <vt:lpstr>Raleway ExtraBold</vt:lpstr>
      <vt:lpstr>Roboto</vt:lpstr>
      <vt:lpstr>Roboto Slab</vt:lpstr>
      <vt:lpstr>Roboto Slab Black</vt:lpstr>
      <vt:lpstr>Times New Roman</vt:lpstr>
      <vt:lpstr>Wingdings</vt:lpstr>
      <vt:lpstr>White</vt:lpstr>
      <vt:lpstr>Custom Design</vt:lpstr>
      <vt:lpstr>Office Theme</vt:lpstr>
      <vt:lpstr>PowerPoint Presentation</vt:lpstr>
      <vt:lpstr>Supporting the Healthy Opportunities Pilot</vt:lpstr>
      <vt:lpstr>What is the Healthy Opportunities Pilot?</vt:lpstr>
      <vt:lpstr>HOP in the field</vt:lpstr>
      <vt:lpstr>NC AHEC Supports the Healthy Opportunities Pilot</vt:lpstr>
      <vt:lpstr>Thank you to our fantastic team!</vt:lpstr>
      <vt:lpstr>Training Development Process</vt:lpstr>
      <vt:lpstr>Year 1</vt:lpstr>
      <vt:lpstr>Lessons Learned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Fitzpatrick, Kathryn A</dc:creator>
  <cp:lastModifiedBy>Collier, Caroline Basnight</cp:lastModifiedBy>
  <cp:revision>1013</cp:revision>
  <dcterms:modified xsi:type="dcterms:W3CDTF">2023-05-17T20:09:06Z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0x010100E5331C6C1CBB3243B0BC838B09FF6814</vt:lpwstr>
  </property>
  <property fmtid="{D5CDD505-2E9C-101B-9397-08002B2CF9AE}" pid="3" name="MediaServiceImageTags">
    <vt:lpwstr/>
  </property>
</Properties>
</file>