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304" r:id="rId6"/>
    <p:sldId id="303" r:id="rId7"/>
    <p:sldId id="305" r:id="rId8"/>
    <p:sldId id="308" r:id="rId9"/>
    <p:sldId id="307" r:id="rId10"/>
    <p:sldId id="296" r:id="rId11"/>
    <p:sldId id="315" r:id="rId12"/>
    <p:sldId id="313" r:id="rId13"/>
    <p:sldId id="312" r:id="rId14"/>
    <p:sldId id="309" r:id="rId15"/>
    <p:sldId id="314" r:id="rId16"/>
    <p:sldId id="306" r:id="rId17"/>
    <p:sldId id="273" r:id="rId18"/>
    <p:sldId id="283" r:id="rId19"/>
    <p:sldId id="311" r:id="rId20"/>
    <p:sldId id="310" r:id="rId21"/>
    <p:sldId id="316" r:id="rId22"/>
    <p:sldId id="319" r:id="rId23"/>
    <p:sldId id="317" r:id="rId24"/>
    <p:sldId id="318" r:id="rId25"/>
    <p:sldId id="321" r:id="rId26"/>
    <p:sldId id="320" r:id="rId27"/>
    <p:sldId id="297"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E"/>
    <a:srgbClr val="154194"/>
    <a:srgbClr val="E31D44"/>
    <a:srgbClr val="95948B"/>
    <a:srgbClr val="EB5C62"/>
    <a:srgbClr val="DAD7D0"/>
    <a:srgbClr val="009FE4"/>
    <a:srgbClr val="F39200"/>
    <a:srgbClr val="8DC63F"/>
    <a:srgbClr val="02A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3"/>
    <p:restoredTop sz="68863" autoAdjust="0"/>
  </p:normalViewPr>
  <p:slideViewPr>
    <p:cSldViewPr snapToGrid="0" snapToObjects="1">
      <p:cViewPr varScale="1">
        <p:scale>
          <a:sx n="75" d="100"/>
          <a:sy n="75" d="100"/>
        </p:scale>
        <p:origin x="162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nziminiene\Documents\Interreg%20project%20atWork4NEETs\tesem150_page_spreadsheet_with%20char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ziminiene\Documents\Interreg%20project%20atWork4NEETs\tesem150_page_spreadsheet_with%20char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sz="1400" b="1" i="0" u="none" strike="noStrike" kern="1200" spc="0" baseline="0">
                <a:solidFill>
                  <a:schemeClr val="tx1"/>
                </a:solidFill>
              </a:rPr>
              <a:t>NEET rate, 2019-2022, %</a:t>
            </a:r>
          </a:p>
        </c:rich>
      </c:tx>
      <c:layout>
        <c:manualLayout>
          <c:xMode val="edge"/>
          <c:yMode val="edge"/>
          <c:x val="0.39687489038467011"/>
          <c:y val="1.890920074062808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7406204140770245E-2"/>
          <c:y val="0.13026788064819594"/>
          <c:w val="0.92269879897228324"/>
          <c:h val="0.69019630343974392"/>
        </c:manualLayout>
      </c:layout>
      <c:barChart>
        <c:barDir val="col"/>
        <c:grouping val="clustered"/>
        <c:varyColors val="0"/>
        <c:ser>
          <c:idx val="0"/>
          <c:order val="0"/>
          <c:tx>
            <c:strRef>
              <c:f>'NEET rate'!$C$24</c:f>
              <c:strCache>
                <c:ptCount val="1"/>
                <c:pt idx="0">
                  <c:v>2022</c:v>
                </c:pt>
              </c:strCache>
            </c:strRef>
          </c:tx>
          <c:spPr>
            <a:solidFill>
              <a:schemeClr val="accent1">
                <a:lumMod val="50000"/>
              </a:schemeClr>
            </a:solidFill>
            <a:ln>
              <a:solidFill>
                <a:srgbClr val="002060"/>
              </a:solidFill>
            </a:ln>
            <a:effectLst/>
          </c:spPr>
          <c:invertIfNegative val="0"/>
          <c:dLbls>
            <c:dLbl>
              <c:idx val="3"/>
              <c:layout>
                <c:manualLayout>
                  <c:x val="-1.60035552254968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C2-4465-806E-0850C88F75C8}"/>
                </c:ext>
              </c:extLst>
            </c:dLbl>
            <c:dLbl>
              <c:idx val="4"/>
              <c:layout>
                <c:manualLayout>
                  <c:x val="-8.8908640141649609E-3"/>
                  <c:y val="-7.2534605529372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C2-4465-806E-0850C88F75C8}"/>
                </c:ext>
              </c:extLst>
            </c:dLbl>
            <c:dLbl>
              <c:idx val="5"/>
              <c:layout>
                <c:manualLayout>
                  <c:x val="-8.8908640141649609E-3"/>
                  <c:y val="-7.2534605529372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C2-4465-806E-0850C88F75C8}"/>
                </c:ext>
              </c:extLst>
            </c:dLbl>
            <c:dLbl>
              <c:idx val="7"/>
              <c:layout>
                <c:manualLayout>
                  <c:x val="-5.3345184084990687E-3"/>
                  <c:y val="-7.2534605529372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C2-4465-806E-0850C88F75C8}"/>
                </c:ext>
              </c:extLst>
            </c:dLbl>
            <c:dLbl>
              <c:idx val="8"/>
              <c:layout>
                <c:manualLayout>
                  <c:x val="-5.3345184084989377E-3"/>
                  <c:y val="-7.253460552937206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C2-4465-806E-0850C88F75C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'NEET rate'!$B$25:$B$33</c:f>
              <c:strCache>
                <c:ptCount val="9"/>
                <c:pt idx="0">
                  <c:v>EU - 27</c:v>
                </c:pt>
                <c:pt idx="2">
                  <c:v>RO</c:v>
                </c:pt>
                <c:pt idx="3">
                  <c:v>IT</c:v>
                </c:pt>
                <c:pt idx="4">
                  <c:v>HR</c:v>
                </c:pt>
                <c:pt idx="5">
                  <c:v>LT</c:v>
                </c:pt>
                <c:pt idx="6">
                  <c:v>SI</c:v>
                </c:pt>
                <c:pt idx="7">
                  <c:v>LU</c:v>
                </c:pt>
                <c:pt idx="8">
                  <c:v>MT</c:v>
                </c:pt>
              </c:strCache>
            </c:strRef>
          </c:cat>
          <c:val>
            <c:numRef>
              <c:f>'NEET rate'!$C$25:$C$33</c:f>
              <c:numCache>
                <c:formatCode>General</c:formatCode>
                <c:ptCount val="9"/>
                <c:pt idx="0" formatCode="#,##0.##########">
                  <c:v>11.7</c:v>
                </c:pt>
                <c:pt idx="2" formatCode="#,##0.##########">
                  <c:v>19.8</c:v>
                </c:pt>
                <c:pt idx="3" formatCode="#,##0.0">
                  <c:v>19</c:v>
                </c:pt>
                <c:pt idx="4" formatCode="#,##0.##########">
                  <c:v>13.3</c:v>
                </c:pt>
                <c:pt idx="5" formatCode="#,##0.##########">
                  <c:v>10.7</c:v>
                </c:pt>
                <c:pt idx="6" formatCode="#,##0.##########">
                  <c:v>8.4</c:v>
                </c:pt>
                <c:pt idx="7" formatCode="#,##0.##########">
                  <c:v>7.4</c:v>
                </c:pt>
                <c:pt idx="8" formatCode="#,##0.##########">
                  <c:v>7.2</c:v>
                </c:pt>
              </c:numCache>
            </c:numRef>
          </c:val>
          <c:extLst>
            <c:ext xmlns:c16="http://schemas.microsoft.com/office/drawing/2014/chart" uri="{C3380CC4-5D6E-409C-BE32-E72D297353CC}">
              <c16:uniqueId val="{00000005-A0C2-4465-806E-0850C88F75C8}"/>
            </c:ext>
          </c:extLst>
        </c:ser>
        <c:ser>
          <c:idx val="1"/>
          <c:order val="1"/>
          <c:tx>
            <c:strRef>
              <c:f>'NEET rate'!$D$24</c:f>
              <c:strCache>
                <c:ptCount val="1"/>
                <c:pt idx="0">
                  <c:v>2021</c:v>
                </c:pt>
              </c:strCache>
            </c:strRef>
          </c:tx>
          <c:spPr>
            <a:solidFill>
              <a:schemeClr val="accent2"/>
            </a:solidFill>
            <a:ln>
              <a:noFill/>
            </a:ln>
            <a:effectLst/>
          </c:spPr>
          <c:invertIfNegative val="0"/>
          <c:cat>
            <c:strRef>
              <c:f>'NEET rate'!$B$25:$B$33</c:f>
              <c:strCache>
                <c:ptCount val="9"/>
                <c:pt idx="0">
                  <c:v>EU - 27</c:v>
                </c:pt>
                <c:pt idx="2">
                  <c:v>RO</c:v>
                </c:pt>
                <c:pt idx="3">
                  <c:v>IT</c:v>
                </c:pt>
                <c:pt idx="4">
                  <c:v>HR</c:v>
                </c:pt>
                <c:pt idx="5">
                  <c:v>LT</c:v>
                </c:pt>
                <c:pt idx="6">
                  <c:v>SI</c:v>
                </c:pt>
                <c:pt idx="7">
                  <c:v>LU</c:v>
                </c:pt>
                <c:pt idx="8">
                  <c:v>MT</c:v>
                </c:pt>
              </c:strCache>
            </c:strRef>
          </c:cat>
          <c:val>
            <c:numRef>
              <c:f>'NEET rate'!$D$25:$D$33</c:f>
              <c:numCache>
                <c:formatCode>General</c:formatCode>
                <c:ptCount val="9"/>
                <c:pt idx="0" formatCode="#,##0.##########">
                  <c:v>13.1</c:v>
                </c:pt>
                <c:pt idx="2" formatCode="#,##0.##########">
                  <c:v>20.3</c:v>
                </c:pt>
                <c:pt idx="3" formatCode="#,##0.##########">
                  <c:v>23.1</c:v>
                </c:pt>
                <c:pt idx="4" formatCode="#,##0.##########">
                  <c:v>14.9</c:v>
                </c:pt>
                <c:pt idx="5" formatCode="#,##0.##########">
                  <c:v>12.7</c:v>
                </c:pt>
                <c:pt idx="6" formatCode="#,##0.##########">
                  <c:v>7.3</c:v>
                </c:pt>
                <c:pt idx="7" formatCode="#,##0.##########">
                  <c:v>8.8000000000000007</c:v>
                </c:pt>
                <c:pt idx="8" formatCode="#,##0.##########">
                  <c:v>9.5</c:v>
                </c:pt>
              </c:numCache>
            </c:numRef>
          </c:val>
          <c:extLst>
            <c:ext xmlns:c16="http://schemas.microsoft.com/office/drawing/2014/chart" uri="{C3380CC4-5D6E-409C-BE32-E72D297353CC}">
              <c16:uniqueId val="{00000006-A0C2-4465-806E-0850C88F75C8}"/>
            </c:ext>
          </c:extLst>
        </c:ser>
        <c:ser>
          <c:idx val="2"/>
          <c:order val="2"/>
          <c:tx>
            <c:strRef>
              <c:f>'NEET rate'!$E$24</c:f>
              <c:strCache>
                <c:ptCount val="1"/>
                <c:pt idx="0">
                  <c:v>2020</c:v>
                </c:pt>
              </c:strCache>
            </c:strRef>
          </c:tx>
          <c:spPr>
            <a:solidFill>
              <a:schemeClr val="accent3"/>
            </a:solidFill>
            <a:ln>
              <a:noFill/>
            </a:ln>
            <a:effectLst/>
          </c:spPr>
          <c:invertIfNegative val="0"/>
          <c:cat>
            <c:strRef>
              <c:f>'NEET rate'!$B$25:$B$33</c:f>
              <c:strCache>
                <c:ptCount val="9"/>
                <c:pt idx="0">
                  <c:v>EU - 27</c:v>
                </c:pt>
                <c:pt idx="2">
                  <c:v>RO</c:v>
                </c:pt>
                <c:pt idx="3">
                  <c:v>IT</c:v>
                </c:pt>
                <c:pt idx="4">
                  <c:v>HR</c:v>
                </c:pt>
                <c:pt idx="5">
                  <c:v>LT</c:v>
                </c:pt>
                <c:pt idx="6">
                  <c:v>SI</c:v>
                </c:pt>
                <c:pt idx="7">
                  <c:v>LU</c:v>
                </c:pt>
                <c:pt idx="8">
                  <c:v>MT</c:v>
                </c:pt>
              </c:strCache>
            </c:strRef>
          </c:cat>
          <c:val>
            <c:numRef>
              <c:f>'NEET rate'!$E$25:$E$33</c:f>
              <c:numCache>
                <c:formatCode>General</c:formatCode>
                <c:ptCount val="9"/>
                <c:pt idx="0" formatCode="#,##0.##########">
                  <c:v>13.8</c:v>
                </c:pt>
                <c:pt idx="2" formatCode="#,##0.##########">
                  <c:v>16.600000000000001</c:v>
                </c:pt>
                <c:pt idx="3" formatCode="#,##0.##########">
                  <c:v>23.3</c:v>
                </c:pt>
                <c:pt idx="4" formatCode="#,##0.##########">
                  <c:v>14.6</c:v>
                </c:pt>
                <c:pt idx="5" formatCode="#,##0.0">
                  <c:v>13</c:v>
                </c:pt>
                <c:pt idx="6" formatCode="#,##0.##########">
                  <c:v>9.1999999999999993</c:v>
                </c:pt>
                <c:pt idx="7" formatCode="#,##0.##########">
                  <c:v>7.7</c:v>
                </c:pt>
                <c:pt idx="8" formatCode="#,##0.##########">
                  <c:v>9.5</c:v>
                </c:pt>
              </c:numCache>
            </c:numRef>
          </c:val>
          <c:extLst>
            <c:ext xmlns:c16="http://schemas.microsoft.com/office/drawing/2014/chart" uri="{C3380CC4-5D6E-409C-BE32-E72D297353CC}">
              <c16:uniqueId val="{00000007-A0C2-4465-806E-0850C88F75C8}"/>
            </c:ext>
          </c:extLst>
        </c:ser>
        <c:ser>
          <c:idx val="3"/>
          <c:order val="3"/>
          <c:tx>
            <c:strRef>
              <c:f>'NEET rate'!$F$24</c:f>
              <c:strCache>
                <c:ptCount val="1"/>
                <c:pt idx="0">
                  <c:v>2019</c:v>
                </c:pt>
              </c:strCache>
            </c:strRef>
          </c:tx>
          <c:spPr>
            <a:solidFill>
              <a:schemeClr val="accent4"/>
            </a:solidFill>
            <a:ln>
              <a:noFill/>
            </a:ln>
            <a:effectLst/>
          </c:spPr>
          <c:invertIfNegative val="0"/>
          <c:dLbls>
            <c:dLbl>
              <c:idx val="3"/>
              <c:layout>
                <c:manualLayout>
                  <c:x val="1.77817280283297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C2-4465-806E-0850C88F75C8}"/>
                </c:ext>
              </c:extLst>
            </c:dLbl>
            <c:dLbl>
              <c:idx val="5"/>
              <c:layout>
                <c:manualLayout>
                  <c:x val="1.42253824226637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C2-4465-806E-0850C88F75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'NEET rate'!$B$25:$B$33</c:f>
              <c:strCache>
                <c:ptCount val="9"/>
                <c:pt idx="0">
                  <c:v>EU - 27</c:v>
                </c:pt>
                <c:pt idx="2">
                  <c:v>RO</c:v>
                </c:pt>
                <c:pt idx="3">
                  <c:v>IT</c:v>
                </c:pt>
                <c:pt idx="4">
                  <c:v>HR</c:v>
                </c:pt>
                <c:pt idx="5">
                  <c:v>LT</c:v>
                </c:pt>
                <c:pt idx="6">
                  <c:v>SI</c:v>
                </c:pt>
                <c:pt idx="7">
                  <c:v>LU</c:v>
                </c:pt>
                <c:pt idx="8">
                  <c:v>MT</c:v>
                </c:pt>
              </c:strCache>
            </c:strRef>
          </c:cat>
          <c:val>
            <c:numRef>
              <c:f>'NEET rate'!$F$25:$F$33</c:f>
              <c:numCache>
                <c:formatCode>General</c:formatCode>
                <c:ptCount val="9"/>
                <c:pt idx="0" formatCode="#,##0.##########">
                  <c:v>12.6</c:v>
                </c:pt>
                <c:pt idx="2" formatCode="#,##0.##########">
                  <c:v>16.8</c:v>
                </c:pt>
                <c:pt idx="3" formatCode="#,##0.##########">
                  <c:v>22.2</c:v>
                </c:pt>
                <c:pt idx="4" formatCode="#,##0.##########">
                  <c:v>14.2</c:v>
                </c:pt>
                <c:pt idx="5" formatCode="#,##0.##########">
                  <c:v>10.9</c:v>
                </c:pt>
                <c:pt idx="6" formatCode="#,##0.##########">
                  <c:v>8.8000000000000007</c:v>
                </c:pt>
                <c:pt idx="7" formatCode="#,##0.##########">
                  <c:v>6.5</c:v>
                </c:pt>
                <c:pt idx="8" formatCode="#,##0.##########">
                  <c:v>7.9</c:v>
                </c:pt>
              </c:numCache>
            </c:numRef>
          </c:val>
          <c:extLst>
            <c:ext xmlns:c16="http://schemas.microsoft.com/office/drawing/2014/chart" uri="{C3380CC4-5D6E-409C-BE32-E72D297353CC}">
              <c16:uniqueId val="{0000000A-A0C2-4465-806E-0850C88F75C8}"/>
            </c:ext>
          </c:extLst>
        </c:ser>
        <c:dLbls>
          <c:showLegendKey val="0"/>
          <c:showVal val="0"/>
          <c:showCatName val="0"/>
          <c:showSerName val="0"/>
          <c:showPercent val="0"/>
          <c:showBubbleSize val="0"/>
        </c:dLbls>
        <c:gapWidth val="219"/>
        <c:overlap val="-27"/>
        <c:axId val="1346836623"/>
        <c:axId val="1545104607"/>
      </c:barChart>
      <c:catAx>
        <c:axId val="134683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en-US"/>
          </a:p>
        </c:txPr>
        <c:crossAx val="1545104607"/>
        <c:crosses val="autoZero"/>
        <c:auto val="1"/>
        <c:lblAlgn val="ctr"/>
        <c:lblOffset val="100"/>
        <c:noMultiLvlLbl val="0"/>
      </c:catAx>
      <c:valAx>
        <c:axId val="15451046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46836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Young people (aged 15-29) neither in employment nor</a:t>
            </a:r>
            <a:r>
              <a:rPr lang="en-GB" b="1" baseline="0"/>
              <a:t> in education and training, </a:t>
            </a:r>
            <a:r>
              <a:rPr lang="en-GB" b="1"/>
              <a:t>by sex,</a:t>
            </a:r>
            <a:r>
              <a:rPr lang="en-GB" b="1" baseline="0"/>
              <a:t> 2022</a:t>
            </a:r>
            <a:endParaRPr lang="en-GB" b="1"/>
          </a:p>
        </c:rich>
      </c:tx>
      <c:layout>
        <c:manualLayout>
          <c:xMode val="edge"/>
          <c:yMode val="edge"/>
          <c:x val="0.17655693107821666"/>
          <c:y val="6.76642810670136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000693980958621E-2"/>
          <c:y val="0.19021470396877035"/>
          <c:w val="0.93846354959411882"/>
          <c:h val="0.61604639368029557"/>
        </c:manualLayout>
      </c:layout>
      <c:barChart>
        <c:barDir val="col"/>
        <c:grouping val="clustered"/>
        <c:varyColors val="0"/>
        <c:ser>
          <c:idx val="0"/>
          <c:order val="0"/>
          <c:tx>
            <c:strRef>
              <c:f>'by sex'!$C$34</c:f>
              <c:strCache>
                <c:ptCount val="1"/>
                <c:pt idx="0">
                  <c:v>Men</c:v>
                </c:pt>
              </c:strCache>
            </c:strRef>
          </c:tx>
          <c:spPr>
            <a:solidFill>
              <a:schemeClr val="tx2">
                <a:lumMod val="75000"/>
              </a:schemeClr>
            </a:solidFill>
            <a:ln>
              <a:noFill/>
            </a:ln>
            <a:effectLst/>
          </c:spPr>
          <c:invertIfNegative val="0"/>
          <c:cat>
            <c:strRef>
              <c:f>'by sex'!$B$35:$B$63</c:f>
              <c:strCache>
                <c:ptCount val="29"/>
                <c:pt idx="0">
                  <c:v>EU-27</c:v>
                </c:pt>
                <c:pt idx="2">
                  <c:v>NL</c:v>
                </c:pt>
                <c:pt idx="3">
                  <c:v>SE</c:v>
                </c:pt>
                <c:pt idx="4">
                  <c:v>LU</c:v>
                </c:pt>
                <c:pt idx="5">
                  <c:v>MT</c:v>
                </c:pt>
                <c:pt idx="6">
                  <c:v>DK</c:v>
                </c:pt>
                <c:pt idx="7">
                  <c:v>PT</c:v>
                </c:pt>
                <c:pt idx="8">
                  <c:v>FI</c:v>
                </c:pt>
                <c:pt idx="9">
                  <c:v>BE</c:v>
                </c:pt>
                <c:pt idx="10">
                  <c:v>EE</c:v>
                </c:pt>
                <c:pt idx="11">
                  <c:v>AT</c:v>
                </c:pt>
                <c:pt idx="12">
                  <c:v>IE</c:v>
                </c:pt>
                <c:pt idx="13">
                  <c:v>SI</c:v>
                </c:pt>
                <c:pt idx="14">
                  <c:v>DE</c:v>
                </c:pt>
                <c:pt idx="15">
                  <c:v>LV</c:v>
                </c:pt>
                <c:pt idx="16">
                  <c:v>LT</c:v>
                </c:pt>
                <c:pt idx="17">
                  <c:v>FR</c:v>
                </c:pt>
                <c:pt idx="18">
                  <c:v>ES</c:v>
                </c:pt>
                <c:pt idx="19">
                  <c:v>HU</c:v>
                </c:pt>
                <c:pt idx="20">
                  <c:v>PL</c:v>
                </c:pt>
                <c:pt idx="21">
                  <c:v>SK</c:v>
                </c:pt>
                <c:pt idx="22">
                  <c:v>HR</c:v>
                </c:pt>
                <c:pt idx="23">
                  <c:v>EL</c:v>
                </c:pt>
                <c:pt idx="24">
                  <c:v>CY</c:v>
                </c:pt>
                <c:pt idx="25">
                  <c:v>CZ</c:v>
                </c:pt>
                <c:pt idx="26">
                  <c:v>BG</c:v>
                </c:pt>
                <c:pt idx="27">
                  <c:v>IT</c:v>
                </c:pt>
                <c:pt idx="28">
                  <c:v>RO</c:v>
                </c:pt>
              </c:strCache>
            </c:strRef>
          </c:cat>
          <c:val>
            <c:numRef>
              <c:f>'by sex'!$C$35:$C$63</c:f>
              <c:numCache>
                <c:formatCode>General</c:formatCode>
                <c:ptCount val="29"/>
                <c:pt idx="0" formatCode="#,##0.##########">
                  <c:v>10.5</c:v>
                </c:pt>
                <c:pt idx="2" formatCode="#,##0.##########">
                  <c:v>3.8</c:v>
                </c:pt>
                <c:pt idx="3" formatCode="#,##0.##########">
                  <c:v>5.4</c:v>
                </c:pt>
                <c:pt idx="4" formatCode="#,##0.##########">
                  <c:v>7.9</c:v>
                </c:pt>
                <c:pt idx="5" formatCode="#,##0.0">
                  <c:v>7</c:v>
                </c:pt>
                <c:pt idx="6" formatCode="#,##0.##########">
                  <c:v>7.6</c:v>
                </c:pt>
                <c:pt idx="7" formatCode="#,##0.##########">
                  <c:v>8.1999999999999993</c:v>
                </c:pt>
                <c:pt idx="8" formatCode="#,##0.##########">
                  <c:v>10.3</c:v>
                </c:pt>
                <c:pt idx="9" formatCode="#,##0.##########">
                  <c:v>9.3000000000000007</c:v>
                </c:pt>
                <c:pt idx="10" formatCode="#,##0.##########">
                  <c:v>11.9</c:v>
                </c:pt>
                <c:pt idx="11" formatCode="#,##0.##########">
                  <c:v>8.5</c:v>
                </c:pt>
                <c:pt idx="12" formatCode="#,##0.##########">
                  <c:v>7.8</c:v>
                </c:pt>
                <c:pt idx="13" formatCode="#,##0.##########">
                  <c:v>7.2</c:v>
                </c:pt>
                <c:pt idx="14" formatCode="#,##0.##########">
                  <c:v>7.1</c:v>
                </c:pt>
                <c:pt idx="15" formatCode="#,##0.0">
                  <c:v>11</c:v>
                </c:pt>
                <c:pt idx="16" formatCode="#,##0.##########">
                  <c:v>9.6</c:v>
                </c:pt>
                <c:pt idx="17" formatCode="#,##0.##########">
                  <c:v>11.9</c:v>
                </c:pt>
                <c:pt idx="18" formatCode="#,##0.##########">
                  <c:v>12.1</c:v>
                </c:pt>
                <c:pt idx="19" formatCode="#,##0.##########">
                  <c:v>8.3000000000000007</c:v>
                </c:pt>
                <c:pt idx="20" formatCode="#,##0.##########">
                  <c:v>8.1999999999999993</c:v>
                </c:pt>
                <c:pt idx="21" formatCode="#,##0.##########">
                  <c:v>10.8</c:v>
                </c:pt>
                <c:pt idx="22" formatCode="#,##0.##########">
                  <c:v>11.5</c:v>
                </c:pt>
                <c:pt idx="23" formatCode="#,##0.##########">
                  <c:v>14.1</c:v>
                </c:pt>
                <c:pt idx="24" formatCode="#,##0.##########">
                  <c:v>12.3</c:v>
                </c:pt>
                <c:pt idx="25" formatCode="#,##0.##########">
                  <c:v>6.1</c:v>
                </c:pt>
                <c:pt idx="26" formatCode="#,##0.##########">
                  <c:v>12.9</c:v>
                </c:pt>
                <c:pt idx="27" formatCode="#,##0.##########">
                  <c:v>17.7</c:v>
                </c:pt>
                <c:pt idx="28" formatCode="#,##0.##########">
                  <c:v>14.5</c:v>
                </c:pt>
              </c:numCache>
            </c:numRef>
          </c:val>
          <c:extLst>
            <c:ext xmlns:c16="http://schemas.microsoft.com/office/drawing/2014/chart" uri="{C3380CC4-5D6E-409C-BE32-E72D297353CC}">
              <c16:uniqueId val="{00000000-46A0-484C-A63F-B4E4F6615CF6}"/>
            </c:ext>
          </c:extLst>
        </c:ser>
        <c:ser>
          <c:idx val="1"/>
          <c:order val="1"/>
          <c:tx>
            <c:strRef>
              <c:f>'by sex'!$D$34</c:f>
              <c:strCache>
                <c:ptCount val="1"/>
                <c:pt idx="0">
                  <c:v>Women</c:v>
                </c:pt>
              </c:strCache>
            </c:strRef>
          </c:tx>
          <c:spPr>
            <a:solidFill>
              <a:schemeClr val="accent2"/>
            </a:solidFill>
            <a:ln>
              <a:noFill/>
            </a:ln>
            <a:effectLst/>
          </c:spPr>
          <c:invertIfNegative val="0"/>
          <c:cat>
            <c:strRef>
              <c:f>'by sex'!$B$35:$B$63</c:f>
              <c:strCache>
                <c:ptCount val="29"/>
                <c:pt idx="0">
                  <c:v>EU-27</c:v>
                </c:pt>
                <c:pt idx="2">
                  <c:v>NL</c:v>
                </c:pt>
                <c:pt idx="3">
                  <c:v>SE</c:v>
                </c:pt>
                <c:pt idx="4">
                  <c:v>LU</c:v>
                </c:pt>
                <c:pt idx="5">
                  <c:v>MT</c:v>
                </c:pt>
                <c:pt idx="6">
                  <c:v>DK</c:v>
                </c:pt>
                <c:pt idx="7">
                  <c:v>PT</c:v>
                </c:pt>
                <c:pt idx="8">
                  <c:v>FI</c:v>
                </c:pt>
                <c:pt idx="9">
                  <c:v>BE</c:v>
                </c:pt>
                <c:pt idx="10">
                  <c:v>EE</c:v>
                </c:pt>
                <c:pt idx="11">
                  <c:v>AT</c:v>
                </c:pt>
                <c:pt idx="12">
                  <c:v>IE</c:v>
                </c:pt>
                <c:pt idx="13">
                  <c:v>SI</c:v>
                </c:pt>
                <c:pt idx="14">
                  <c:v>DE</c:v>
                </c:pt>
                <c:pt idx="15">
                  <c:v>LV</c:v>
                </c:pt>
                <c:pt idx="16">
                  <c:v>LT</c:v>
                </c:pt>
                <c:pt idx="17">
                  <c:v>FR</c:v>
                </c:pt>
                <c:pt idx="18">
                  <c:v>ES</c:v>
                </c:pt>
                <c:pt idx="19">
                  <c:v>HU</c:v>
                </c:pt>
                <c:pt idx="20">
                  <c:v>PL</c:v>
                </c:pt>
                <c:pt idx="21">
                  <c:v>SK</c:v>
                </c:pt>
                <c:pt idx="22">
                  <c:v>HR</c:v>
                </c:pt>
                <c:pt idx="23">
                  <c:v>EL</c:v>
                </c:pt>
                <c:pt idx="24">
                  <c:v>CY</c:v>
                </c:pt>
                <c:pt idx="25">
                  <c:v>CZ</c:v>
                </c:pt>
                <c:pt idx="26">
                  <c:v>BG</c:v>
                </c:pt>
                <c:pt idx="27">
                  <c:v>IT</c:v>
                </c:pt>
                <c:pt idx="28">
                  <c:v>RO</c:v>
                </c:pt>
              </c:strCache>
            </c:strRef>
          </c:cat>
          <c:val>
            <c:numRef>
              <c:f>'by sex'!$D$35:$D$63</c:f>
              <c:numCache>
                <c:formatCode>General</c:formatCode>
                <c:ptCount val="29"/>
                <c:pt idx="0" formatCode="#,##0.##########">
                  <c:v>13.1</c:v>
                </c:pt>
                <c:pt idx="2" formatCode="#,##0.##########">
                  <c:v>4.5999999999999996</c:v>
                </c:pt>
                <c:pt idx="3" formatCode="#,##0.##########">
                  <c:v>5.9</c:v>
                </c:pt>
                <c:pt idx="4" formatCode="#,##0.##########">
                  <c:v>6.9</c:v>
                </c:pt>
                <c:pt idx="5" formatCode="#,##0.##########">
                  <c:v>7.3</c:v>
                </c:pt>
                <c:pt idx="6" formatCode="#,##0.##########">
                  <c:v>8.3000000000000007</c:v>
                </c:pt>
                <c:pt idx="7" formatCode="#,##0.##########">
                  <c:v>8.6</c:v>
                </c:pt>
                <c:pt idx="8" formatCode="#,##0.##########">
                  <c:v>8.8000000000000007</c:v>
                </c:pt>
                <c:pt idx="9" formatCode="#,##0.##########">
                  <c:v>9.1</c:v>
                </c:pt>
                <c:pt idx="10" formatCode="#,##0.##########">
                  <c:v>9.1999999999999993</c:v>
                </c:pt>
                <c:pt idx="11" formatCode="#,##0.##########">
                  <c:v>9.6</c:v>
                </c:pt>
                <c:pt idx="12" formatCode="#,##0.##########">
                  <c:v>9.6999999999999993</c:v>
                </c:pt>
                <c:pt idx="13" formatCode="#,##0.##########">
                  <c:v>9.8000000000000007</c:v>
                </c:pt>
                <c:pt idx="14" formatCode="#,##0.##########">
                  <c:v>10.199999999999999</c:v>
                </c:pt>
                <c:pt idx="15" formatCode="#,##0.##########">
                  <c:v>11.6</c:v>
                </c:pt>
                <c:pt idx="16" formatCode="#,##0.##########">
                  <c:v>11.8</c:v>
                </c:pt>
                <c:pt idx="17" formatCode="#,##0.##########">
                  <c:v>12.1</c:v>
                </c:pt>
                <c:pt idx="18" formatCode="#,##0.##########">
                  <c:v>13.3</c:v>
                </c:pt>
                <c:pt idx="19" formatCode="#,##0.##########">
                  <c:v>13.3</c:v>
                </c:pt>
                <c:pt idx="20" formatCode="#,##0.##########">
                  <c:v>13.6</c:v>
                </c:pt>
                <c:pt idx="21" formatCode="#,##0.##########">
                  <c:v>13.9</c:v>
                </c:pt>
                <c:pt idx="22" formatCode="#,##0.##########">
                  <c:v>15.1</c:v>
                </c:pt>
                <c:pt idx="23" formatCode="#,##0.##########">
                  <c:v>16.600000000000001</c:v>
                </c:pt>
                <c:pt idx="24" formatCode="#,##0.0">
                  <c:v>17</c:v>
                </c:pt>
                <c:pt idx="25" formatCode="#,##0.##########">
                  <c:v>17.100000000000001</c:v>
                </c:pt>
                <c:pt idx="26" formatCode="#,##0.##########">
                  <c:v>17.399999999999999</c:v>
                </c:pt>
                <c:pt idx="27" formatCode="#,##0.##########">
                  <c:v>20.5</c:v>
                </c:pt>
                <c:pt idx="28" formatCode="#,##0.##########">
                  <c:v>25.4</c:v>
                </c:pt>
              </c:numCache>
            </c:numRef>
          </c:val>
          <c:extLst>
            <c:ext xmlns:c16="http://schemas.microsoft.com/office/drawing/2014/chart" uri="{C3380CC4-5D6E-409C-BE32-E72D297353CC}">
              <c16:uniqueId val="{00000001-46A0-484C-A63F-B4E4F6615CF6}"/>
            </c:ext>
          </c:extLst>
        </c:ser>
        <c:dLbls>
          <c:showLegendKey val="0"/>
          <c:showVal val="0"/>
          <c:showCatName val="0"/>
          <c:showSerName val="0"/>
          <c:showPercent val="0"/>
          <c:showBubbleSize val="0"/>
        </c:dLbls>
        <c:gapWidth val="219"/>
        <c:overlap val="-27"/>
        <c:axId val="691587855"/>
        <c:axId val="829279583"/>
      </c:barChart>
      <c:catAx>
        <c:axId val="69158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9279583"/>
        <c:crosses val="autoZero"/>
        <c:auto val="1"/>
        <c:lblAlgn val="ctr"/>
        <c:lblOffset val="100"/>
        <c:noMultiLvlLbl val="0"/>
      </c:catAx>
      <c:valAx>
        <c:axId val="8292795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1587855"/>
        <c:crosses val="autoZero"/>
        <c:crossBetween val="between"/>
      </c:valAx>
      <c:spPr>
        <a:noFill/>
        <a:ln>
          <a:noFill/>
        </a:ln>
        <a:effectLst/>
      </c:spPr>
    </c:plotArea>
    <c:legend>
      <c:legendPos val="b"/>
      <c:layout>
        <c:manualLayout>
          <c:xMode val="edge"/>
          <c:yMode val="edge"/>
          <c:x val="0.36412876741687167"/>
          <c:y val="0.91444341415683505"/>
          <c:w val="0.22549846926335385"/>
          <c:h val="4.391702826346446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i="0" u="none" strike="noStrike" kern="1200" spc="0" baseline="0" dirty="0">
                <a:solidFill>
                  <a:sysClr val="windowText" lastClr="000000">
                    <a:lumMod val="65000"/>
                    <a:lumOff val="35000"/>
                  </a:sysClr>
                </a:solidFill>
              </a:rPr>
              <a:t>NEETs (aged 15-29 ) by education attainment level, 2022 </a:t>
            </a:r>
          </a:p>
        </c:rich>
      </c:tx>
      <c:layout>
        <c:manualLayout>
          <c:xMode val="edge"/>
          <c:yMode val="edge"/>
          <c:x val="9.9153364572721392E-2"/>
          <c:y val="2.04051325449928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871194315851621E-2"/>
          <c:y val="0.16363934153838849"/>
          <c:w val="0.92912880568414835"/>
          <c:h val="0.66974352279335847"/>
        </c:manualLayout>
      </c:layout>
      <c:barChart>
        <c:barDir val="col"/>
        <c:grouping val="clustered"/>
        <c:varyColors val="0"/>
        <c:ser>
          <c:idx val="0"/>
          <c:order val="0"/>
          <c:tx>
            <c:strRef>
              <c:f>'by education'!$D$16:$D$17</c:f>
              <c:strCache>
                <c:ptCount val="2"/>
                <c:pt idx="1">
                  <c:v>ISCED 0-2</c:v>
                </c:pt>
              </c:strCache>
            </c:strRef>
          </c:tx>
          <c:spPr>
            <a:solidFill>
              <a:srgbClr val="E31D44"/>
            </a:solidFill>
            <a:ln>
              <a:noFill/>
            </a:ln>
            <a:effectLst/>
          </c:spPr>
          <c:invertIfNegative val="0"/>
          <c:cat>
            <c:strRef>
              <c:f>'by education'!$C$18:$C$25</c:f>
              <c:strCache>
                <c:ptCount val="8"/>
                <c:pt idx="0">
                  <c:v>RO</c:v>
                </c:pt>
                <c:pt idx="1">
                  <c:v>IT</c:v>
                </c:pt>
                <c:pt idx="2">
                  <c:v>MT</c:v>
                </c:pt>
                <c:pt idx="3">
                  <c:v>EU-27</c:v>
                </c:pt>
                <c:pt idx="4">
                  <c:v>SI</c:v>
                </c:pt>
                <c:pt idx="5">
                  <c:v>LT</c:v>
                </c:pt>
                <c:pt idx="6">
                  <c:v>LU</c:v>
                </c:pt>
                <c:pt idx="7">
                  <c:v>HR</c:v>
                </c:pt>
              </c:strCache>
            </c:strRef>
          </c:cat>
          <c:val>
            <c:numRef>
              <c:f>'by education'!$D$18:$D$25</c:f>
              <c:numCache>
                <c:formatCode>#,##0.##########</c:formatCode>
                <c:ptCount val="8"/>
                <c:pt idx="0">
                  <c:v>31.6</c:v>
                </c:pt>
                <c:pt idx="1">
                  <c:v>19.399999999999999</c:v>
                </c:pt>
                <c:pt idx="2" formatCode="#,##0.0">
                  <c:v>16</c:v>
                </c:pt>
                <c:pt idx="3">
                  <c:v>13.6</c:v>
                </c:pt>
                <c:pt idx="4">
                  <c:v>12.8</c:v>
                </c:pt>
                <c:pt idx="5">
                  <c:v>9.1999999999999993</c:v>
                </c:pt>
                <c:pt idx="6">
                  <c:v>8.1</c:v>
                </c:pt>
                <c:pt idx="7">
                  <c:v>7.4</c:v>
                </c:pt>
              </c:numCache>
            </c:numRef>
          </c:val>
          <c:extLst>
            <c:ext xmlns:c16="http://schemas.microsoft.com/office/drawing/2014/chart" uri="{C3380CC4-5D6E-409C-BE32-E72D297353CC}">
              <c16:uniqueId val="{00000000-0FE6-4AC0-8A81-49C59FDD65DB}"/>
            </c:ext>
          </c:extLst>
        </c:ser>
        <c:ser>
          <c:idx val="1"/>
          <c:order val="1"/>
          <c:tx>
            <c:strRef>
              <c:f>'by education'!$E$16:$E$17</c:f>
              <c:strCache>
                <c:ptCount val="2"/>
                <c:pt idx="1">
                  <c:v>ISCED 3-4</c:v>
                </c:pt>
              </c:strCache>
            </c:strRef>
          </c:tx>
          <c:spPr>
            <a:solidFill>
              <a:schemeClr val="accent2"/>
            </a:solidFill>
            <a:ln>
              <a:noFill/>
            </a:ln>
            <a:effectLst/>
          </c:spPr>
          <c:invertIfNegative val="0"/>
          <c:cat>
            <c:strRef>
              <c:f>'by education'!$C$18:$C$25</c:f>
              <c:strCache>
                <c:ptCount val="8"/>
                <c:pt idx="0">
                  <c:v>RO</c:v>
                </c:pt>
                <c:pt idx="1">
                  <c:v>IT</c:v>
                </c:pt>
                <c:pt idx="2">
                  <c:v>MT</c:v>
                </c:pt>
                <c:pt idx="3">
                  <c:v>EU-27</c:v>
                </c:pt>
                <c:pt idx="4">
                  <c:v>SI</c:v>
                </c:pt>
                <c:pt idx="5">
                  <c:v>LT</c:v>
                </c:pt>
                <c:pt idx="6">
                  <c:v>LU</c:v>
                </c:pt>
                <c:pt idx="7">
                  <c:v>HR</c:v>
                </c:pt>
              </c:strCache>
            </c:strRef>
          </c:cat>
          <c:val>
            <c:numRef>
              <c:f>'by education'!$E$18:$E$25</c:f>
              <c:numCache>
                <c:formatCode>#,##0.##########</c:formatCode>
                <c:ptCount val="8"/>
                <c:pt idx="0">
                  <c:v>16.100000000000001</c:v>
                </c:pt>
                <c:pt idx="1">
                  <c:v>20.3</c:v>
                </c:pt>
                <c:pt idx="2">
                  <c:v>6.1</c:v>
                </c:pt>
                <c:pt idx="3" formatCode="#,##0.0">
                  <c:v>12</c:v>
                </c:pt>
                <c:pt idx="4">
                  <c:v>6.9</c:v>
                </c:pt>
                <c:pt idx="5">
                  <c:v>13.8</c:v>
                </c:pt>
                <c:pt idx="6">
                  <c:v>7.4</c:v>
                </c:pt>
                <c:pt idx="7">
                  <c:v>15.9</c:v>
                </c:pt>
              </c:numCache>
            </c:numRef>
          </c:val>
          <c:extLst>
            <c:ext xmlns:c16="http://schemas.microsoft.com/office/drawing/2014/chart" uri="{C3380CC4-5D6E-409C-BE32-E72D297353CC}">
              <c16:uniqueId val="{00000001-0FE6-4AC0-8A81-49C59FDD65DB}"/>
            </c:ext>
          </c:extLst>
        </c:ser>
        <c:ser>
          <c:idx val="2"/>
          <c:order val="2"/>
          <c:tx>
            <c:strRef>
              <c:f>'by education'!$F$16:$F$17</c:f>
              <c:strCache>
                <c:ptCount val="2"/>
                <c:pt idx="1">
                  <c:v>ISCED 5-8</c:v>
                </c:pt>
              </c:strCache>
            </c:strRef>
          </c:tx>
          <c:spPr>
            <a:solidFill>
              <a:srgbClr val="00B050"/>
            </a:solidFill>
            <a:ln>
              <a:noFill/>
            </a:ln>
            <a:effectLst/>
          </c:spPr>
          <c:invertIfNegative val="0"/>
          <c:cat>
            <c:strRef>
              <c:f>'by education'!$C$18:$C$25</c:f>
              <c:strCache>
                <c:ptCount val="8"/>
                <c:pt idx="0">
                  <c:v>RO</c:v>
                </c:pt>
                <c:pt idx="1">
                  <c:v>IT</c:v>
                </c:pt>
                <c:pt idx="2">
                  <c:v>MT</c:v>
                </c:pt>
                <c:pt idx="3">
                  <c:v>EU-27</c:v>
                </c:pt>
                <c:pt idx="4">
                  <c:v>SI</c:v>
                </c:pt>
                <c:pt idx="5">
                  <c:v>LT</c:v>
                </c:pt>
                <c:pt idx="6">
                  <c:v>LU</c:v>
                </c:pt>
                <c:pt idx="7">
                  <c:v>HR</c:v>
                </c:pt>
              </c:strCache>
            </c:strRef>
          </c:cat>
          <c:val>
            <c:numRef>
              <c:f>'by education'!$F$18:$F$25</c:f>
              <c:numCache>
                <c:formatCode>#,##0.0</c:formatCode>
                <c:ptCount val="8"/>
                <c:pt idx="0" formatCode="#,##0.##########">
                  <c:v>8.5</c:v>
                </c:pt>
                <c:pt idx="1">
                  <c:v>14</c:v>
                </c:pt>
                <c:pt idx="2" formatCode="#,##0.##########">
                  <c:v>3.1</c:v>
                </c:pt>
                <c:pt idx="3">
                  <c:v>8</c:v>
                </c:pt>
                <c:pt idx="4" formatCode="#,##0.##########">
                  <c:v>5.9</c:v>
                </c:pt>
                <c:pt idx="5" formatCode="#,##0.##########">
                  <c:v>7.3</c:v>
                </c:pt>
                <c:pt idx="6" formatCode="#,##0.##########">
                  <c:v>6.4</c:v>
                </c:pt>
                <c:pt idx="7" formatCode="#,##0.##########">
                  <c:v>13.3</c:v>
                </c:pt>
              </c:numCache>
            </c:numRef>
          </c:val>
          <c:extLst>
            <c:ext xmlns:c16="http://schemas.microsoft.com/office/drawing/2014/chart" uri="{C3380CC4-5D6E-409C-BE32-E72D297353CC}">
              <c16:uniqueId val="{00000002-0FE6-4AC0-8A81-49C59FDD65DB}"/>
            </c:ext>
          </c:extLst>
        </c:ser>
        <c:dLbls>
          <c:showLegendKey val="0"/>
          <c:showVal val="0"/>
          <c:showCatName val="0"/>
          <c:showSerName val="0"/>
          <c:showPercent val="0"/>
          <c:showBubbleSize val="0"/>
        </c:dLbls>
        <c:gapWidth val="219"/>
        <c:overlap val="-27"/>
        <c:axId val="524796463"/>
        <c:axId val="829273135"/>
      </c:barChart>
      <c:catAx>
        <c:axId val="52479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29273135"/>
        <c:crosses val="autoZero"/>
        <c:auto val="1"/>
        <c:lblAlgn val="ctr"/>
        <c:lblOffset val="100"/>
        <c:noMultiLvlLbl val="0"/>
      </c:catAx>
      <c:valAx>
        <c:axId val="829273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24796463"/>
        <c:crosses val="autoZero"/>
        <c:crossBetween val="between"/>
      </c:valAx>
      <c:spPr>
        <a:noFill/>
        <a:ln>
          <a:noFill/>
        </a:ln>
        <a:effectLst/>
      </c:spPr>
    </c:plotArea>
    <c:legend>
      <c:legendPos val="b"/>
      <c:layout>
        <c:manualLayout>
          <c:xMode val="edge"/>
          <c:yMode val="edge"/>
          <c:x val="0.22290410597548374"/>
          <c:y val="0.92478354277010733"/>
          <c:w val="0.65181804499475249"/>
          <c:h val="5.81885927609676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300" b="1" i="0" u="none" strike="noStrike" kern="1200" spc="0" baseline="0">
                <a:solidFill>
                  <a:schemeClr val="tx1">
                    <a:lumMod val="65000"/>
                    <a:lumOff val="35000"/>
                  </a:schemeClr>
                </a:solidFill>
                <a:latin typeface="+mn-lt"/>
                <a:ea typeface="+mn-ea"/>
                <a:cs typeface="+mn-cs"/>
              </a:defRPr>
            </a:pPr>
            <a:r>
              <a:rPr lang="en-GB" sz="1300"/>
              <a:t>NEETs (aged 15-29) by degree of urbanisation, 2022</a:t>
            </a:r>
          </a:p>
        </c:rich>
      </c:tx>
      <c:layout>
        <c:manualLayout>
          <c:xMode val="edge"/>
          <c:yMode val="edge"/>
          <c:x val="0.13502957114755795"/>
          <c:y val="2.7777881075068619E-2"/>
        </c:manualLayout>
      </c:layout>
      <c:overlay val="0"/>
      <c:spPr>
        <a:noFill/>
        <a:ln>
          <a:noFill/>
        </a:ln>
        <a:effectLst/>
      </c:spPr>
      <c:txPr>
        <a:bodyPr rot="0" spcFirstLastPara="1" vertOverflow="ellipsis" vert="horz" wrap="square" anchor="ctr" anchorCtr="1"/>
        <a:lstStyle/>
        <a:p>
          <a:pPr algn="ct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567315324967046E-2"/>
          <c:y val="0.16740854780949832"/>
          <c:w val="0.90017239384285741"/>
          <c:h val="0.62684494126309453"/>
        </c:manualLayout>
      </c:layout>
      <c:barChart>
        <c:barDir val="col"/>
        <c:grouping val="clustered"/>
        <c:varyColors val="0"/>
        <c:ser>
          <c:idx val="0"/>
          <c:order val="0"/>
          <c:tx>
            <c:strRef>
              <c:f>'by urbanisation'!$C$14</c:f>
              <c:strCache>
                <c:ptCount val="1"/>
                <c:pt idx="0">
                  <c:v>Cities</c:v>
                </c:pt>
              </c:strCache>
            </c:strRef>
          </c:tx>
          <c:spPr>
            <a:solidFill>
              <a:schemeClr val="bg2">
                <a:lumMod val="75000"/>
              </a:schemeClr>
            </a:solidFill>
            <a:ln>
              <a:noFill/>
            </a:ln>
            <a:effectLst/>
          </c:spPr>
          <c:invertIfNegative val="0"/>
          <c:dLbls>
            <c:dLbl>
              <c:idx val="2"/>
              <c:layout>
                <c:manualLayout>
                  <c:x val="-9.7621025570367621E-3"/>
                  <c:y val="2.62375118740226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C1-425E-B14E-AD3B6E0A082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urbanisation'!$B$15:$B$22</c:f>
              <c:strCache>
                <c:ptCount val="8"/>
                <c:pt idx="0">
                  <c:v>IT</c:v>
                </c:pt>
                <c:pt idx="1">
                  <c:v>HR</c:v>
                </c:pt>
                <c:pt idx="2">
                  <c:v>EU-27</c:v>
                </c:pt>
                <c:pt idx="3">
                  <c:v>MT</c:v>
                </c:pt>
                <c:pt idx="4">
                  <c:v>SI</c:v>
                </c:pt>
                <c:pt idx="5">
                  <c:v>RO</c:v>
                </c:pt>
                <c:pt idx="6">
                  <c:v>LT</c:v>
                </c:pt>
                <c:pt idx="7">
                  <c:v>LU</c:v>
                </c:pt>
              </c:strCache>
            </c:strRef>
          </c:cat>
          <c:val>
            <c:numRef>
              <c:f>'by urbanisation'!$C$15:$C$22</c:f>
              <c:numCache>
                <c:formatCode>#,##0.##########</c:formatCode>
                <c:ptCount val="8"/>
                <c:pt idx="0">
                  <c:v>20.5</c:v>
                </c:pt>
                <c:pt idx="1">
                  <c:v>11.8</c:v>
                </c:pt>
                <c:pt idx="2">
                  <c:v>10.9</c:v>
                </c:pt>
                <c:pt idx="3">
                  <c:v>9.1999999999999993</c:v>
                </c:pt>
                <c:pt idx="4">
                  <c:v>8.1</c:v>
                </c:pt>
                <c:pt idx="5">
                  <c:v>7.9</c:v>
                </c:pt>
                <c:pt idx="6">
                  <c:v>6.4</c:v>
                </c:pt>
                <c:pt idx="7">
                  <c:v>6.4</c:v>
                </c:pt>
              </c:numCache>
            </c:numRef>
          </c:val>
          <c:extLst>
            <c:ext xmlns:c16="http://schemas.microsoft.com/office/drawing/2014/chart" uri="{C3380CC4-5D6E-409C-BE32-E72D297353CC}">
              <c16:uniqueId val="{00000000-8FC1-425E-B14E-AD3B6E0A0822}"/>
            </c:ext>
          </c:extLst>
        </c:ser>
        <c:ser>
          <c:idx val="1"/>
          <c:order val="1"/>
          <c:tx>
            <c:strRef>
              <c:f>'by urbanisation'!$D$14</c:f>
              <c:strCache>
                <c:ptCount val="1"/>
                <c:pt idx="0">
                  <c:v>Towns and suburbs</c:v>
                </c:pt>
              </c:strCache>
            </c:strRef>
          </c:tx>
          <c:spPr>
            <a:solidFill>
              <a:schemeClr val="accent6">
                <a:lumMod val="40000"/>
                <a:lumOff val="60000"/>
              </a:schemeClr>
            </a:solidFill>
            <a:ln>
              <a:noFill/>
            </a:ln>
            <a:effectLst/>
          </c:spPr>
          <c:invertIfNegative val="0"/>
          <c:cat>
            <c:strRef>
              <c:f>'by urbanisation'!$B$15:$B$22</c:f>
              <c:strCache>
                <c:ptCount val="8"/>
                <c:pt idx="0">
                  <c:v>IT</c:v>
                </c:pt>
                <c:pt idx="1">
                  <c:v>HR</c:v>
                </c:pt>
                <c:pt idx="2">
                  <c:v>EU-27</c:v>
                </c:pt>
                <c:pt idx="3">
                  <c:v>MT</c:v>
                </c:pt>
                <c:pt idx="4">
                  <c:v>SI</c:v>
                </c:pt>
                <c:pt idx="5">
                  <c:v>RO</c:v>
                </c:pt>
                <c:pt idx="6">
                  <c:v>LT</c:v>
                </c:pt>
                <c:pt idx="7">
                  <c:v>LU</c:v>
                </c:pt>
              </c:strCache>
            </c:strRef>
          </c:cat>
          <c:val>
            <c:numRef>
              <c:f>'by urbanisation'!$D$15:$D$22</c:f>
              <c:numCache>
                <c:formatCode>#,##0.##########</c:formatCode>
                <c:ptCount val="8"/>
                <c:pt idx="0" formatCode="#,##0.0">
                  <c:v>18</c:v>
                </c:pt>
                <c:pt idx="1">
                  <c:v>12.6</c:v>
                </c:pt>
                <c:pt idx="2">
                  <c:v>12.2</c:v>
                </c:pt>
                <c:pt idx="3">
                  <c:v>4.8</c:v>
                </c:pt>
                <c:pt idx="4">
                  <c:v>9.1</c:v>
                </c:pt>
                <c:pt idx="5" formatCode="#,##0.0">
                  <c:v>22</c:v>
                </c:pt>
                <c:pt idx="6">
                  <c:v>14.7</c:v>
                </c:pt>
                <c:pt idx="7">
                  <c:v>8.9</c:v>
                </c:pt>
              </c:numCache>
            </c:numRef>
          </c:val>
          <c:extLst>
            <c:ext xmlns:c16="http://schemas.microsoft.com/office/drawing/2014/chart" uri="{C3380CC4-5D6E-409C-BE32-E72D297353CC}">
              <c16:uniqueId val="{00000001-8FC1-425E-B14E-AD3B6E0A0822}"/>
            </c:ext>
          </c:extLst>
        </c:ser>
        <c:ser>
          <c:idx val="2"/>
          <c:order val="2"/>
          <c:tx>
            <c:strRef>
              <c:f>'by urbanisation'!$E$14</c:f>
              <c:strCache>
                <c:ptCount val="1"/>
                <c:pt idx="0">
                  <c:v>Rural areas</c:v>
                </c:pt>
              </c:strCache>
            </c:strRef>
          </c:tx>
          <c:spPr>
            <a:solidFill>
              <a:schemeClr val="accent2">
                <a:lumMod val="60000"/>
                <a:lumOff val="4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C1-425E-B14E-AD3B6E0A082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urbanisation'!$B$15:$B$22</c:f>
              <c:strCache>
                <c:ptCount val="8"/>
                <c:pt idx="0">
                  <c:v>IT</c:v>
                </c:pt>
                <c:pt idx="1">
                  <c:v>HR</c:v>
                </c:pt>
                <c:pt idx="2">
                  <c:v>EU-27</c:v>
                </c:pt>
                <c:pt idx="3">
                  <c:v>MT</c:v>
                </c:pt>
                <c:pt idx="4">
                  <c:v>SI</c:v>
                </c:pt>
                <c:pt idx="5">
                  <c:v>RO</c:v>
                </c:pt>
                <c:pt idx="6">
                  <c:v>LT</c:v>
                </c:pt>
                <c:pt idx="7">
                  <c:v>LU</c:v>
                </c:pt>
              </c:strCache>
            </c:strRef>
          </c:cat>
          <c:val>
            <c:numRef>
              <c:f>'by urbanisation'!$E$15:$E$22</c:f>
              <c:numCache>
                <c:formatCode>#,##0.##########</c:formatCode>
                <c:ptCount val="8"/>
                <c:pt idx="0">
                  <c:v>18.899999999999999</c:v>
                </c:pt>
                <c:pt idx="1">
                  <c:v>14.8</c:v>
                </c:pt>
                <c:pt idx="2">
                  <c:v>12.6</c:v>
                </c:pt>
                <c:pt idx="3" formatCode="#,##0">
                  <c:v>0</c:v>
                </c:pt>
                <c:pt idx="4" formatCode="#,##0.0">
                  <c:v>8</c:v>
                </c:pt>
                <c:pt idx="5" formatCode="#,##0.0">
                  <c:v>27</c:v>
                </c:pt>
                <c:pt idx="6" formatCode="#,##0.0">
                  <c:v>14</c:v>
                </c:pt>
                <c:pt idx="7">
                  <c:v>6.1</c:v>
                </c:pt>
              </c:numCache>
            </c:numRef>
          </c:val>
          <c:extLst>
            <c:ext xmlns:c16="http://schemas.microsoft.com/office/drawing/2014/chart" uri="{C3380CC4-5D6E-409C-BE32-E72D297353CC}">
              <c16:uniqueId val="{00000002-8FC1-425E-B14E-AD3B6E0A0822}"/>
            </c:ext>
          </c:extLst>
        </c:ser>
        <c:dLbls>
          <c:showLegendKey val="0"/>
          <c:showVal val="0"/>
          <c:showCatName val="0"/>
          <c:showSerName val="0"/>
          <c:showPercent val="0"/>
          <c:showBubbleSize val="0"/>
        </c:dLbls>
        <c:gapWidth val="219"/>
        <c:overlap val="-27"/>
        <c:axId val="443637439"/>
        <c:axId val="693212991"/>
      </c:barChart>
      <c:catAx>
        <c:axId val="44363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93212991"/>
        <c:crosses val="autoZero"/>
        <c:auto val="1"/>
        <c:lblAlgn val="ctr"/>
        <c:lblOffset val="100"/>
        <c:noMultiLvlLbl val="0"/>
      </c:catAx>
      <c:valAx>
        <c:axId val="693212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3637439"/>
        <c:crosses val="autoZero"/>
        <c:crossBetween val="between"/>
      </c:valAx>
      <c:spPr>
        <a:noFill/>
        <a:ln>
          <a:noFill/>
        </a:ln>
        <a:effectLst/>
      </c:spPr>
    </c:plotArea>
    <c:legend>
      <c:legendPos val="b"/>
      <c:layout>
        <c:manualLayout>
          <c:xMode val="edge"/>
          <c:yMode val="edge"/>
          <c:x val="0.16590530435746575"/>
          <c:y val="0.87798627302961452"/>
          <c:w val="0.66305115658830927"/>
          <c:h val="5.379619609792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11/20/2023</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11/20/2023</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p.europa.eu/webpub/empl/european-pillar-of-social-rights/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found.europa.eu/en/publications/2021/living-working-and-covid-19-update-april-2021-mental-health-and-trust-declin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eurofound.europa.eu/en/events/watch-webinar-how-covid-19-affects-europeans-and-eu-labour-market" TargetMode="External"/><Relationship Id="rId5" Type="http://schemas.openxmlformats.org/officeDocument/2006/relationships/hyperlink" Target="https://www.eurofound.europa.eu/en/events/watch-webinar-being-young-covid-19-pandemic" TargetMode="External"/><Relationship Id="rId4" Type="http://schemas.openxmlformats.org/officeDocument/2006/relationships/hyperlink" Target="https://www.eurofound.europa.eu/en/blog/2020/youth-time-covi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International_standard_classification_of_education_(ISC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525"/>
              </a:spcAft>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Indeed, the complete number of NEETs from administrative records /registers is hardly available, but the EU LFS data allows us to approximate it up to a thousand.</a:t>
            </a:r>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12</a:t>
            </a:fld>
            <a:endParaRPr lang="en-LU"/>
          </a:p>
        </p:txBody>
      </p:sp>
    </p:spTree>
    <p:extLst>
      <p:ext uri="{BB962C8B-B14F-4D97-AF65-F5344CB8AC3E}">
        <p14:creationId xmlns:p14="http://schemas.microsoft.com/office/powerpoint/2010/main" val="182924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00E78849-6A58-5242-AAB8-69E086EC2380}" type="slidenum">
              <a:rPr lang="en-LU" smtClean="0"/>
              <a:t>13</a:t>
            </a:fld>
            <a:endParaRPr lang="en-LU"/>
          </a:p>
        </p:txBody>
      </p:sp>
    </p:spTree>
    <p:extLst>
      <p:ext uri="{BB962C8B-B14F-4D97-AF65-F5344CB8AC3E}">
        <p14:creationId xmlns:p14="http://schemas.microsoft.com/office/powerpoint/2010/main" val="315848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While all NEETs share the common feature of being young people who are not accumulating human capital through either the labour market or education, the various groups within this category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have very different characteristics and needs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has important consequences for policy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Besides the simplicity of computing offered by the NEET indicator, the main added value of the concept is to increase the understanding of the vulnerabilities of young people in modern societies, and to bring groups such as young mothers or young people with disabilities to the centre of the policy debate rather than have them hidden under the label of ‘inactive’.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governments and social partners have rightly set targets to reduce the overall NEET rate, their interventions may fall short unless some attempt is made to understand the </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subgroups covered by the concept and to meet their specific needs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Categorisation of NEETs into seven sub-groups helps to better assist policymakers in understanding who the NEETs are and to design adequate support measures to meet a wide variety of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14</a:t>
            </a:fld>
            <a:endParaRPr lang="en-LU"/>
          </a:p>
        </p:txBody>
      </p:sp>
    </p:spTree>
    <p:extLst>
      <p:ext uri="{BB962C8B-B14F-4D97-AF65-F5344CB8AC3E}">
        <p14:creationId xmlns:p14="http://schemas.microsoft.com/office/powerpoint/2010/main" val="371639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3C4444"/>
                </a:solidFill>
                <a:latin typeface="+mn-lt"/>
              </a:rPr>
              <a:t>The NEET population is a diverse group of vulnerable and non-vulnerable young people who are not accumulating human capital through the labour market or education, whether voluntarily or involuntarily.</a:t>
            </a:r>
          </a:p>
          <a:p>
            <a:endParaRPr lang="en-GB" sz="1200" b="0" i="0" u="none" strike="noStrike" baseline="0" dirty="0">
              <a:solidFill>
                <a:srgbClr val="3C4444"/>
              </a:solidFill>
              <a:latin typeface="+mn-lt"/>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Re-entrants: </a:t>
            </a:r>
            <a:r>
              <a:rPr lang="en-GB" sz="1200" dirty="0">
                <a:solidFill>
                  <a:srgbClr val="000000"/>
                </a:solidFill>
                <a:effectLst/>
                <a:latin typeface="+mn-lt"/>
                <a:ea typeface="Calibri" panose="020F0502020204030204" pitchFamily="34" charset="0"/>
                <a:cs typeface="Times New Roman" panose="02020603050405020304" pitchFamily="18" charset="0"/>
              </a:rPr>
              <a:t>This category captures those young people who will soon re-enter employment, education or training and will soon begin or resume the accumulation of human capital through formal channels. They are people who have already been hired or enrolled in education or training. </a:t>
            </a:r>
            <a:endParaRPr lang="en-GB" sz="1200" dirty="0">
              <a:effectLst/>
              <a:latin typeface="+mn-lt"/>
              <a:ea typeface="Calibri" panose="020F0502020204030204" pitchFamily="34" charset="0"/>
              <a:cs typeface="Times New Roman" panose="02020603050405020304" pitchFamily="18" charset="0"/>
            </a:endParaRPr>
          </a:p>
          <a:p>
            <a:pPr algn="just">
              <a:spcAft>
                <a:spcPts val="800"/>
              </a:spcAft>
            </a:pPr>
            <a:endParaRPr lang="en-GB" sz="1200" b="1" dirty="0">
              <a:solidFill>
                <a:srgbClr val="000000"/>
              </a:solidFill>
              <a:effectLst/>
              <a:latin typeface="+mn-lt"/>
              <a:ea typeface="Calibri" panose="020F0502020204030204" pitchFamily="34" charset="0"/>
              <a:cs typeface="Times New Roman" panose="02020603050405020304" pitchFamily="18" charset="0"/>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Short-term unemployed: </a:t>
            </a:r>
            <a:r>
              <a:rPr lang="en-GB" sz="1200" dirty="0">
                <a:solidFill>
                  <a:srgbClr val="000000"/>
                </a:solidFill>
                <a:effectLst/>
                <a:latin typeface="+mn-lt"/>
                <a:ea typeface="Calibri" panose="020F0502020204030204" pitchFamily="34" charset="0"/>
                <a:cs typeface="Times New Roman" panose="02020603050405020304" pitchFamily="18" charset="0"/>
              </a:rPr>
              <a:t>This category is composed of all young people who are unemployed, seeking work and available to start within two weeks, and have been unemployed for less than a year. </a:t>
            </a:r>
          </a:p>
          <a:p>
            <a:pPr algn="just">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A short period of unemployment during the transition from school to work can be considered normal, and the level of vulnerability among people in this category can be expected to be moderate. </a:t>
            </a:r>
            <a:endParaRPr lang="en-GB" sz="1200" dirty="0">
              <a:effectLst/>
              <a:latin typeface="+mn-lt"/>
              <a:ea typeface="Calibri" panose="020F0502020204030204" pitchFamily="34" charset="0"/>
              <a:cs typeface="Times New Roman" panose="02020603050405020304" pitchFamily="18" charset="0"/>
            </a:endParaRPr>
          </a:p>
          <a:p>
            <a:pPr algn="just">
              <a:spcAft>
                <a:spcPts val="800"/>
              </a:spcAft>
            </a:pPr>
            <a:endParaRPr lang="en-GB" sz="1200" b="1" dirty="0">
              <a:solidFill>
                <a:srgbClr val="000000"/>
              </a:solidFill>
              <a:effectLst/>
              <a:latin typeface="+mn-lt"/>
              <a:ea typeface="Calibri" panose="020F0502020204030204" pitchFamily="34" charset="0"/>
              <a:cs typeface="Times New Roman" panose="02020603050405020304" pitchFamily="18" charset="0"/>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Long-term unemployed: </a:t>
            </a:r>
            <a:r>
              <a:rPr lang="en-GB" sz="1200" dirty="0">
                <a:solidFill>
                  <a:srgbClr val="000000"/>
                </a:solidFill>
                <a:effectLst/>
                <a:latin typeface="+mn-lt"/>
                <a:ea typeface="Calibri" panose="020F0502020204030204" pitchFamily="34" charset="0"/>
                <a:cs typeface="Times New Roman" panose="02020603050405020304" pitchFamily="18" charset="0"/>
              </a:rPr>
              <a:t>This category is composed of all young people who are unemployed, seeking work and available to start within two weeks, and have been unemployed for more than a year. </a:t>
            </a:r>
          </a:p>
          <a:p>
            <a:pPr algn="just">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People in this category are at high risk of disengagement and social exclusion. Long-term disengagement damages young people’s employability, their human capital and their future employment outcomes; in some cases, the damage will last the rest of their lives. </a:t>
            </a:r>
            <a:endParaRPr lang="en-GB" sz="1200" dirty="0">
              <a:effectLst/>
              <a:latin typeface="+mn-lt"/>
              <a:ea typeface="Calibri" panose="020F0502020204030204" pitchFamily="34" charset="0"/>
              <a:cs typeface="Times New Roman" panose="02020603050405020304" pitchFamily="18" charset="0"/>
            </a:endParaRPr>
          </a:p>
          <a:p>
            <a:pPr algn="just">
              <a:spcAft>
                <a:spcPts val="800"/>
              </a:spcAft>
            </a:pPr>
            <a:endParaRPr lang="en-GB" sz="1200" b="1" dirty="0">
              <a:solidFill>
                <a:srgbClr val="000000"/>
              </a:solidFill>
              <a:effectLst/>
              <a:latin typeface="+mn-lt"/>
              <a:ea typeface="Calibri" panose="020F0502020204030204" pitchFamily="34" charset="0"/>
              <a:cs typeface="Times New Roman" panose="02020603050405020304" pitchFamily="18" charset="0"/>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Unavailable due to illness or disability: </a:t>
            </a:r>
            <a:r>
              <a:rPr lang="en-GB" sz="1200" dirty="0">
                <a:solidFill>
                  <a:srgbClr val="000000"/>
                </a:solidFill>
                <a:effectLst/>
                <a:latin typeface="+mn-lt"/>
                <a:ea typeface="Calibri" panose="020F0502020204030204" pitchFamily="34" charset="0"/>
                <a:cs typeface="Times New Roman" panose="02020603050405020304" pitchFamily="18" charset="0"/>
              </a:rPr>
              <a:t>This category includes all young people who are not seeking employment or are not available to start a job within two weeks due to illness or disability. </a:t>
            </a:r>
          </a:p>
          <a:p>
            <a:pPr algn="just">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This group includes those who need more social support because illness or disability means they cannot do paid work. </a:t>
            </a:r>
            <a:endParaRPr lang="en-GB" sz="1200" dirty="0">
              <a:effectLst/>
              <a:latin typeface="+mn-lt"/>
              <a:ea typeface="Calibri" panose="020F0502020204030204" pitchFamily="34" charset="0"/>
              <a:cs typeface="Times New Roman" panose="02020603050405020304" pitchFamily="18" charset="0"/>
            </a:endParaRPr>
          </a:p>
          <a:p>
            <a:pPr algn="just">
              <a:spcAft>
                <a:spcPts val="800"/>
              </a:spcAft>
            </a:pPr>
            <a:endParaRPr lang="en-GB" sz="1200" b="1" dirty="0">
              <a:solidFill>
                <a:srgbClr val="000000"/>
              </a:solidFill>
              <a:effectLst/>
              <a:latin typeface="+mn-lt"/>
              <a:ea typeface="Calibri" panose="020F0502020204030204" pitchFamily="34" charset="0"/>
              <a:cs typeface="Times New Roman" panose="02020603050405020304" pitchFamily="18" charset="0"/>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Unavailable due to family responsibilities: </a:t>
            </a:r>
            <a:r>
              <a:rPr lang="en-GB" sz="1200" dirty="0">
                <a:solidFill>
                  <a:srgbClr val="000000"/>
                </a:solidFill>
                <a:effectLst/>
                <a:latin typeface="+mn-lt"/>
                <a:ea typeface="Calibri" panose="020F0502020204030204" pitchFamily="34" charset="0"/>
                <a:cs typeface="Times New Roman" panose="02020603050405020304" pitchFamily="18" charset="0"/>
              </a:rPr>
              <a:t>This group includes those who are not seeking work or are not available to start a new job because they are caring for children or incapacitated adults, or have other less specific family responsibilities. </a:t>
            </a:r>
          </a:p>
          <a:p>
            <a:pPr algn="just">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Young people in this group are a mix of the vulnerable and non-vulnerable; some are not able to participate in the labour market because they cannot afford to pay for care for their child or adult family member, while others voluntarily withdraw from the labour market or education to take up family responsibilities. </a:t>
            </a:r>
            <a:endParaRPr lang="en-GB" sz="1200" dirty="0">
              <a:effectLst/>
              <a:latin typeface="+mn-lt"/>
              <a:ea typeface="Calibri" panose="020F0502020204030204" pitchFamily="34" charset="0"/>
              <a:cs typeface="Times New Roman" panose="02020603050405020304" pitchFamily="18" charset="0"/>
            </a:endParaRPr>
          </a:p>
          <a:p>
            <a:pPr algn="just">
              <a:spcAft>
                <a:spcPts val="800"/>
              </a:spcAft>
            </a:pPr>
            <a:endParaRPr lang="en-GB" sz="1200" b="1" dirty="0">
              <a:solidFill>
                <a:srgbClr val="000000"/>
              </a:solidFill>
              <a:effectLst/>
              <a:latin typeface="+mn-lt"/>
              <a:ea typeface="Calibri" panose="020F0502020204030204" pitchFamily="34" charset="0"/>
              <a:cs typeface="Times New Roman" panose="02020603050405020304" pitchFamily="18" charset="0"/>
            </a:endParaRPr>
          </a:p>
          <a:p>
            <a:pPr algn="just">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Discouraged workers: </a:t>
            </a:r>
            <a:r>
              <a:rPr lang="en-GB" sz="1200" dirty="0">
                <a:solidFill>
                  <a:srgbClr val="000000"/>
                </a:solidFill>
                <a:effectLst/>
                <a:latin typeface="+mn-lt"/>
                <a:ea typeface="Calibri" panose="020F0502020204030204" pitchFamily="34" charset="0"/>
                <a:cs typeface="Times New Roman" panose="02020603050405020304" pitchFamily="18" charset="0"/>
              </a:rPr>
              <a:t>This group captures all young people who have stopped looking for work because they believe that there are no job opportunities for them. </a:t>
            </a:r>
          </a:p>
          <a:p>
            <a:pPr algn="just">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They are mostly vulnerable young people at high risk of social exclusion who are very likely to experience poor employment outcomes over the course of their working lives and are at high risk of lifelong disengagement. </a:t>
            </a:r>
            <a:endParaRPr lang="en-GB" sz="12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endParaRPr lang="en-GB" sz="1200" b="1" dirty="0">
              <a:solidFill>
                <a:srgbClr val="000000"/>
              </a:solidFill>
              <a:effectLst/>
              <a:latin typeface="+mn-lt"/>
              <a:ea typeface="Calibri" panose="020F0502020204030204" pitchFamily="34" charset="0"/>
              <a:cs typeface="Calibri" panose="020F0502020204030204" pitchFamily="34" charset="0"/>
            </a:endParaRPr>
          </a:p>
          <a:p>
            <a:pPr algn="just">
              <a:lnSpc>
                <a:spcPct val="107000"/>
              </a:lnSpc>
              <a:spcAft>
                <a:spcPts val="800"/>
              </a:spcAft>
            </a:pPr>
            <a:r>
              <a:rPr lang="en-GB" sz="1200" b="1" dirty="0">
                <a:solidFill>
                  <a:srgbClr val="000000"/>
                </a:solidFill>
                <a:effectLst/>
                <a:latin typeface="+mn-lt"/>
                <a:ea typeface="Calibri" panose="020F0502020204030204" pitchFamily="34" charset="0"/>
                <a:cs typeface="Calibri" panose="020F0502020204030204" pitchFamily="34" charset="0"/>
              </a:rPr>
              <a:t>Other inactive: </a:t>
            </a:r>
            <a:r>
              <a:rPr lang="en-GB" sz="1200" dirty="0">
                <a:solidFill>
                  <a:srgbClr val="000000"/>
                </a:solidFill>
                <a:effectLst/>
                <a:latin typeface="+mn-lt"/>
                <a:ea typeface="Calibri" panose="020F0502020204030204" pitchFamily="34" charset="0"/>
                <a:cs typeface="Calibri" panose="020F0502020204030204" pitchFamily="34" charset="0"/>
              </a:rPr>
              <a:t>This group contains all NEETs whose reasons for being NEET do not fall into any of the previous six categories. This group is a statistical residual category, and it is made up of those who did not specify any reason for their NEET status. It is likely to be an extremely heterogeneous mix that includes people at all extremes of the spectrum of vulnerability: the most vulnerable, the hard-to-reach, those at risk of being deeply alienated, the most privileged, and those who are holding out for a specific opportunity or who are following alternative paths, such as careers in the arts, that have little formal presence in the labour market or education.</a:t>
            </a:r>
            <a:endParaRPr lang="en-GB" sz="1200" dirty="0">
              <a:effectLst/>
              <a:latin typeface="+mn-lt"/>
              <a:ea typeface="Calibri" panose="020F0502020204030204" pitchFamily="34" charset="0"/>
              <a:cs typeface="Times New Roman" panose="02020603050405020304" pitchFamily="18" charset="0"/>
            </a:endParaRPr>
          </a:p>
          <a:p>
            <a:endParaRPr lang="en-GB" sz="1800" b="0" i="0" u="none" strike="noStrike" baseline="0" dirty="0">
              <a:solidFill>
                <a:srgbClr val="3C4444"/>
              </a:solidFill>
              <a:latin typeface="Source Sans Variable"/>
            </a:endParaRPr>
          </a:p>
        </p:txBody>
      </p:sp>
      <p:sp>
        <p:nvSpPr>
          <p:cNvPr id="4" name="Slide Number Placeholder 3"/>
          <p:cNvSpPr>
            <a:spLocks noGrp="1"/>
          </p:cNvSpPr>
          <p:nvPr>
            <p:ph type="sldNum" sz="quarter" idx="5"/>
          </p:nvPr>
        </p:nvSpPr>
        <p:spPr/>
        <p:txBody>
          <a:bodyPr/>
          <a:lstStyle/>
          <a:p>
            <a:fld id="{00E78849-6A58-5242-AAB8-69E086EC2380}" type="slidenum">
              <a:rPr lang="en-LU" smtClean="0"/>
              <a:t>15</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spcAft>
                <a:spcPts val="600"/>
              </a:spcAft>
            </a:pPr>
            <a:r>
              <a:rPr lang="en-GB" sz="1200" dirty="0">
                <a:solidFill>
                  <a:srgbClr val="000000"/>
                </a:solidFill>
                <a:effectLst/>
                <a:latin typeface="+mn-lt"/>
                <a:ea typeface="Calibri" panose="020F0502020204030204" pitchFamily="34" charset="0"/>
                <a:cs typeface="Times New Roman" panose="02020603050405020304" pitchFamily="18" charset="0"/>
              </a:rPr>
              <a:t>Technically, the categorisation is operationalised with the EU-LFS, using the following five variables: </a:t>
            </a:r>
            <a:endParaRPr lang="en-GB" sz="1200" dirty="0">
              <a:effectLst/>
              <a:latin typeface="+mn-lt"/>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Wingdings" panose="05000000000000000000" pitchFamily="2" charset="2"/>
              <a:buChar char=""/>
            </a:pPr>
            <a:r>
              <a:rPr lang="en-GB" sz="1200" dirty="0">
                <a:solidFill>
                  <a:srgbClr val="000000"/>
                </a:solidFill>
                <a:effectLst/>
                <a:latin typeface="+mn-lt"/>
                <a:ea typeface="Calibri" panose="020F0502020204030204" pitchFamily="34" charset="0"/>
                <a:cs typeface="Hiroshige Std Book"/>
              </a:rPr>
              <a:t>Seeking employment during the previous four weeks (SEEKWORK); </a:t>
            </a:r>
          </a:p>
          <a:p>
            <a:pPr marL="342900" lvl="0" indent="-342900">
              <a:lnSpc>
                <a:spcPct val="150000"/>
              </a:lnSpc>
              <a:spcBef>
                <a:spcPts val="600"/>
              </a:spcBef>
              <a:spcAft>
                <a:spcPts val="600"/>
              </a:spcAft>
              <a:buFont typeface="Wingdings" panose="05000000000000000000" pitchFamily="2" charset="2"/>
              <a:buChar char=""/>
            </a:pPr>
            <a:r>
              <a:rPr lang="en-GB" sz="1200" dirty="0">
                <a:solidFill>
                  <a:srgbClr val="000000"/>
                </a:solidFill>
                <a:effectLst/>
                <a:latin typeface="+mn-lt"/>
                <a:ea typeface="Calibri" panose="020F0502020204030204" pitchFamily="34" charset="0"/>
                <a:cs typeface="Hiroshige Std Book"/>
              </a:rPr>
              <a:t>Reasons for not looking for a job – (SEEKREAS); </a:t>
            </a:r>
          </a:p>
          <a:p>
            <a:pPr marL="342900" lvl="0" indent="-342900">
              <a:lnSpc>
                <a:spcPct val="150000"/>
              </a:lnSpc>
              <a:spcBef>
                <a:spcPts val="600"/>
              </a:spcBef>
              <a:spcAft>
                <a:spcPts val="600"/>
              </a:spcAft>
              <a:buFont typeface="Wingdings" panose="05000000000000000000" pitchFamily="2" charset="2"/>
              <a:buChar char=""/>
            </a:pPr>
            <a:r>
              <a:rPr lang="en-GB" sz="1200" dirty="0">
                <a:solidFill>
                  <a:srgbClr val="000000"/>
                </a:solidFill>
                <a:effectLst/>
                <a:latin typeface="+mn-lt"/>
                <a:ea typeface="Calibri" panose="020F0502020204030204" pitchFamily="34" charset="0"/>
                <a:cs typeface="Hiroshige Std Book"/>
              </a:rPr>
              <a:t>Availability to start job within two weeks (AVAIBLE); </a:t>
            </a:r>
          </a:p>
          <a:p>
            <a:pPr marL="342900" lvl="0" indent="-342900">
              <a:lnSpc>
                <a:spcPct val="150000"/>
              </a:lnSpc>
              <a:spcBef>
                <a:spcPts val="600"/>
              </a:spcBef>
              <a:spcAft>
                <a:spcPts val="600"/>
              </a:spcAft>
              <a:buFont typeface="Wingdings" panose="05000000000000000000" pitchFamily="2" charset="2"/>
              <a:buChar char=""/>
            </a:pPr>
            <a:r>
              <a:rPr lang="en-GB" sz="1200" dirty="0">
                <a:solidFill>
                  <a:srgbClr val="000000"/>
                </a:solidFill>
                <a:effectLst/>
                <a:latin typeface="+mn-lt"/>
                <a:ea typeface="Calibri" panose="020F0502020204030204" pitchFamily="34" charset="0"/>
                <a:cs typeface="Hiroshige Std Book"/>
              </a:rPr>
              <a:t>Reasons for not being available to start a job (AVAIREAS); </a:t>
            </a:r>
          </a:p>
          <a:p>
            <a:pPr marL="342900" lvl="0" indent="-342900">
              <a:lnSpc>
                <a:spcPct val="150000"/>
              </a:lnSpc>
              <a:spcBef>
                <a:spcPts val="600"/>
              </a:spcBef>
              <a:spcAft>
                <a:spcPts val="600"/>
              </a:spcAft>
              <a:buFont typeface="Wingdings" panose="05000000000000000000" pitchFamily="2" charset="2"/>
              <a:buChar char=""/>
            </a:pPr>
            <a:r>
              <a:rPr lang="de-DE" sz="1200" dirty="0">
                <a:effectLst/>
                <a:latin typeface="+mn-lt"/>
                <a:ea typeface="Calibri" panose="020F0502020204030204" pitchFamily="34" charset="0"/>
              </a:rPr>
              <a:t>Duration </a:t>
            </a:r>
            <a:r>
              <a:rPr lang="de-DE" sz="1200" dirty="0" err="1">
                <a:effectLst/>
                <a:latin typeface="+mn-lt"/>
                <a:ea typeface="Calibri" panose="020F0502020204030204" pitchFamily="34" charset="0"/>
              </a:rPr>
              <a:t>of</a:t>
            </a:r>
            <a:r>
              <a:rPr lang="de-DE" sz="1200" dirty="0">
                <a:effectLst/>
                <a:latin typeface="+mn-lt"/>
                <a:ea typeface="Calibri" panose="020F0502020204030204" pitchFamily="34" charset="0"/>
              </a:rPr>
              <a:t> unemployment (SEEKDUR).</a:t>
            </a:r>
            <a:endParaRPr lang="en-LU" dirty="0">
              <a:latin typeface="+mn-lt"/>
            </a:endParaRPr>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16</a:t>
            </a:fld>
            <a:endParaRPr lang="en-LU"/>
          </a:p>
        </p:txBody>
      </p:sp>
    </p:spTree>
    <p:extLst>
      <p:ext uri="{BB962C8B-B14F-4D97-AF65-F5344CB8AC3E}">
        <p14:creationId xmlns:p14="http://schemas.microsoft.com/office/powerpoint/2010/main" val="153645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PES Practices were extracted from the repository using the following key words for a search: 1) NEET, 2) youth, and 3) bridge.</a:t>
            </a:r>
          </a:p>
        </p:txBody>
      </p:sp>
      <p:sp>
        <p:nvSpPr>
          <p:cNvPr id="4" name="Slide Number Placeholder 3"/>
          <p:cNvSpPr>
            <a:spLocks noGrp="1"/>
          </p:cNvSpPr>
          <p:nvPr>
            <p:ph type="sldNum" sz="quarter" idx="5"/>
          </p:nvPr>
        </p:nvSpPr>
        <p:spPr/>
        <p:txBody>
          <a:bodyPr/>
          <a:lstStyle/>
          <a:p>
            <a:fld id="{00E78849-6A58-5242-AAB8-69E086EC2380}" type="slidenum">
              <a:rPr lang="en-LU" smtClean="0"/>
              <a:t>18</a:t>
            </a:fld>
            <a:endParaRPr lang="en-LU"/>
          </a:p>
        </p:txBody>
      </p:sp>
    </p:spTree>
    <p:extLst>
      <p:ext uri="{BB962C8B-B14F-4D97-AF65-F5344CB8AC3E}">
        <p14:creationId xmlns:p14="http://schemas.microsoft.com/office/powerpoint/2010/main" val="146735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333333"/>
                </a:solidFill>
                <a:effectLst/>
                <a:highlight>
                  <a:srgbClr val="FFFF00"/>
                </a:highlight>
                <a:latin typeface="+mn-lt"/>
                <a:ea typeface="Calibri" panose="020F0502020204030204" pitchFamily="34" charset="0"/>
              </a:rPr>
              <a:t>A relatively high proportion of young people in the EU are neither in employment nor in education or training  (11,7 % in 2022, the EU-27 average), and policymakers are increasingly concerned by the economic and social consequences of their disengagement.</a:t>
            </a:r>
          </a:p>
          <a:p>
            <a:endParaRPr lang="en-GB" sz="1200" dirty="0">
              <a:solidFill>
                <a:srgbClr val="333333"/>
              </a:solidFill>
              <a:effectLst/>
              <a:highlight>
                <a:srgbClr val="FFFF00"/>
              </a:highlight>
              <a:latin typeface="+mn-lt"/>
              <a:ea typeface="Calibri" panose="020F0502020204030204" pitchFamily="34" charset="0"/>
            </a:endParaRPr>
          </a:p>
          <a:p>
            <a:r>
              <a:rPr lang="en-GB" sz="1200" dirty="0">
                <a:solidFill>
                  <a:srgbClr val="333333"/>
                </a:solidFill>
                <a:effectLst/>
                <a:highlight>
                  <a:srgbClr val="FFFF00"/>
                </a:highlight>
                <a:latin typeface="+mn-lt"/>
                <a:ea typeface="Calibri" panose="020F0502020204030204" pitchFamily="34" charset="0"/>
              </a:rPr>
              <a:t>There is a wide range of factors that may contribute to young people being NEETs, among which: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having a low or medium level of educational attainment;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living in a household with a low level of income;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coming from a family where a parent experienced unemployment;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being raised by a single parent;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living in a rural area;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having been born in a country outside the EU; </a:t>
            </a:r>
          </a:p>
          <a:p>
            <a:pPr marL="285750" indent="-285750">
              <a:buFont typeface="Arial" panose="020B0604020202020204" pitchFamily="34" charset="0"/>
              <a:buChar char="•"/>
            </a:pPr>
            <a:r>
              <a:rPr lang="en-GB" sz="1200" dirty="0">
                <a:solidFill>
                  <a:srgbClr val="333333"/>
                </a:solidFill>
                <a:effectLst/>
                <a:highlight>
                  <a:srgbClr val="FFFF00"/>
                </a:highlight>
                <a:latin typeface="+mn-lt"/>
                <a:ea typeface="Calibri" panose="020F0502020204030204" pitchFamily="34" charset="0"/>
              </a:rPr>
              <a:t>or having a disability. </a:t>
            </a:r>
          </a:p>
          <a:p>
            <a:pPr marL="285750" indent="-285750">
              <a:buFont typeface="Arial" panose="020B0604020202020204" pitchFamily="34" charset="0"/>
              <a:buChar char="•"/>
            </a:pPr>
            <a:endParaRPr lang="en-GB" sz="1200" dirty="0">
              <a:solidFill>
                <a:srgbClr val="333333"/>
              </a:solidFill>
              <a:effectLst/>
              <a:highlight>
                <a:srgbClr val="FFFF00"/>
              </a:highlight>
              <a:latin typeface="+mn-lt"/>
              <a:ea typeface="Calibri" panose="020F0502020204030204" pitchFamily="34" charset="0"/>
            </a:endParaRPr>
          </a:p>
          <a:p>
            <a:pPr marL="0" indent="0">
              <a:buFont typeface="Arial" panose="020B0604020202020204" pitchFamily="34" charset="0"/>
              <a:buNone/>
            </a:pPr>
            <a:r>
              <a:rPr lang="en-GB" sz="1200" b="1" dirty="0">
                <a:solidFill>
                  <a:srgbClr val="333333"/>
                </a:solidFill>
                <a:effectLst/>
                <a:highlight>
                  <a:srgbClr val="FFFF00"/>
                </a:highlight>
                <a:latin typeface="+mn-lt"/>
                <a:ea typeface="Calibri" panose="020F0502020204030204" pitchFamily="34" charset="0"/>
              </a:rPr>
              <a:t>Young people who spend a considerable time as NEETs are often affected by a range of social conditions, such as poverty and social exclusion, insecurity, crime or health problems.</a:t>
            </a:r>
          </a:p>
          <a:p>
            <a:pPr marL="0" indent="0">
              <a:buFont typeface="Arial" panose="020B0604020202020204" pitchFamily="34" charset="0"/>
              <a:buNone/>
            </a:pPr>
            <a:endParaRPr lang="en-GB" sz="1200" b="1" dirty="0">
              <a:solidFill>
                <a:srgbClr val="333333"/>
              </a:solidFill>
              <a:effectLst/>
              <a:highlight>
                <a:srgbClr val="FFFF00"/>
              </a:highlight>
              <a:latin typeface="+mn-lt"/>
            </a:endParaRPr>
          </a:p>
          <a:p>
            <a:pPr marL="0" indent="0">
              <a:buFont typeface="Arial" panose="020B0604020202020204" pitchFamily="34" charset="0"/>
              <a:buNone/>
            </a:pPr>
            <a:r>
              <a:rPr lang="en-GB" sz="1200" b="0" dirty="0">
                <a:solidFill>
                  <a:srgbClr val="333333"/>
                </a:solidFill>
                <a:effectLst/>
                <a:highlight>
                  <a:srgbClr val="FFFF00"/>
                </a:highlight>
                <a:latin typeface="+mn-lt"/>
              </a:rPr>
              <a:t>The above-mentioned factors are influenced by the economic situation in the country and the national employment policy that includes education policy, social security and protection, tax policy (supporting population and businesses) that are impacted by the level of social partnership and social responsibility of the business community. </a:t>
            </a: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33333"/>
                </a:solidFill>
                <a:effectLst/>
                <a:latin typeface="+mn-lt"/>
                <a:ea typeface="Calibri" panose="020F0502020204030204" pitchFamily="34" charset="0"/>
              </a:rPr>
              <a:t>Some employers criticise the lack of basic skills that some young people have when they leave the education system, as well as their under-developed life skills (communication and presentational skills, ability to work in a team, problem-solving skills), or their lack of work experience and knowledge in relation to their chosen profession.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33333"/>
                </a:solidFill>
                <a:effectLst/>
                <a:latin typeface="+mn-lt"/>
                <a:ea typeface="Calibri" panose="020F0502020204030204" pitchFamily="34" charset="0"/>
              </a:rPr>
              <a:t>With a surplus of labour, employers may prefer to recruit young people who have completed a tertiary level of education or an apprenticeship. Recent research proves that tertiary graduates, when facing difficulties in finding a job, take jobs for which they were</a:t>
            </a:r>
            <a:r>
              <a:rPr lang="en-GB" sz="1200" b="1" dirty="0">
                <a:solidFill>
                  <a:srgbClr val="333333"/>
                </a:solidFill>
                <a:effectLst/>
                <a:latin typeface="+mn-lt"/>
                <a:ea typeface="Calibri" panose="020F0502020204030204" pitchFamily="34" charset="0"/>
              </a:rPr>
              <a:t> over-qualified </a:t>
            </a:r>
            <a:r>
              <a:rPr lang="en-GB" sz="1200" dirty="0">
                <a:solidFill>
                  <a:srgbClr val="333333"/>
                </a:solidFill>
                <a:effectLst/>
                <a:latin typeface="+mn-lt"/>
                <a:ea typeface="Calibri" panose="020F0502020204030204" pitchFamily="34" charset="0"/>
              </a:rPr>
              <a:t>in order to get into the labour market.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33333"/>
                </a:solidFill>
                <a:effectLst/>
                <a:latin typeface="+mn-lt"/>
                <a:ea typeface="Calibri" panose="020F0502020204030204" pitchFamily="34" charset="0"/>
              </a:rPr>
              <a:t>As a result, young people with few or no qualifications may struggle to enter the labour market and may be excluded of work or increasingly find themselves stuck in a cycle of low-paid jobs with little opportunity for progression.  </a:t>
            </a:r>
            <a:endParaRPr lang="en-GB" sz="1200" b="0" dirty="0">
              <a:latin typeface="+mn-lt"/>
            </a:endParaRPr>
          </a:p>
        </p:txBody>
      </p:sp>
      <p:sp>
        <p:nvSpPr>
          <p:cNvPr id="4" name="Slide Number Placeholder 3"/>
          <p:cNvSpPr>
            <a:spLocks noGrp="1"/>
          </p:cNvSpPr>
          <p:nvPr>
            <p:ph type="sldNum" sz="quarter" idx="5"/>
          </p:nvPr>
        </p:nvSpPr>
        <p:spPr/>
        <p:txBody>
          <a:bodyPr/>
          <a:lstStyle/>
          <a:p>
            <a:fld id="{00E78849-6A58-5242-AAB8-69E086EC2380}" type="slidenum">
              <a:rPr lang="en-LU" smtClean="0"/>
              <a:t>19</a:t>
            </a:fld>
            <a:endParaRPr lang="en-LU"/>
          </a:p>
        </p:txBody>
      </p:sp>
    </p:spTree>
    <p:extLst>
      <p:ext uri="{BB962C8B-B14F-4D97-AF65-F5344CB8AC3E}">
        <p14:creationId xmlns:p14="http://schemas.microsoft.com/office/powerpoint/2010/main" val="395600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dirty="0">
              <a:solidFill>
                <a:srgbClr val="333333"/>
              </a:solidFill>
              <a:effectLst/>
              <a:highlight>
                <a:srgbClr val="FFFF00"/>
              </a:highlight>
              <a:latin typeface="Arial" panose="020B0604020202020204" pitchFamily="34" charset="0"/>
            </a:endParaRPr>
          </a:p>
          <a:p>
            <a:pPr algn="just">
              <a:lnSpc>
                <a:spcPct val="120000"/>
              </a:lnSpc>
              <a:spcBef>
                <a:spcPts val="600"/>
              </a:spcBef>
              <a:spcAft>
                <a:spcPts val="600"/>
              </a:spcAft>
            </a:pPr>
            <a:r>
              <a:rPr lang="en-GB" sz="1200" dirty="0">
                <a:effectLst/>
                <a:latin typeface="+mn-lt"/>
                <a:ea typeface="Open Sans" panose="020B0606030504020204" pitchFamily="34" charset="0"/>
                <a:cs typeface="Open Sans" panose="020B0606030504020204" pitchFamily="34" charset="0"/>
              </a:rPr>
              <a:t>An overall commitment to an inclusive high employment rate is made by setting an </a:t>
            </a:r>
            <a:r>
              <a:rPr lang="en-GB" sz="1200" u="sng" dirty="0">
                <a:effectLst/>
                <a:latin typeface="+mn-lt"/>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EU-level target</a:t>
            </a:r>
            <a:r>
              <a:rPr lang="en-GB" sz="1200" dirty="0">
                <a:effectLst/>
                <a:latin typeface="+mn-lt"/>
                <a:ea typeface="Open Sans" panose="020B0606030504020204" pitchFamily="34" charset="0"/>
                <a:cs typeface="Open Sans" panose="020B0606030504020204" pitchFamily="34" charset="0"/>
              </a:rPr>
              <a:t>: the overall goal is that at least 78 % of the population in the EU aged 20-64 should be in employment by 2030.</a:t>
            </a:r>
          </a:p>
          <a:p>
            <a:pPr algn="just">
              <a:lnSpc>
                <a:spcPct val="120000"/>
              </a:lnSpc>
              <a:spcBef>
                <a:spcPts val="600"/>
              </a:spcBef>
              <a:spcAft>
                <a:spcPts val="600"/>
              </a:spcAft>
            </a:pPr>
            <a:endParaRPr lang="en-GB" sz="1200" dirty="0">
              <a:effectLst/>
              <a:latin typeface="+mn-lt"/>
              <a:ea typeface="Open Sans" panose="020B0606030504020204" pitchFamily="34" charset="0"/>
              <a:cs typeface="Open Sans" panose="020B0606030504020204" pitchFamily="34" charset="0"/>
            </a:endParaRPr>
          </a:p>
          <a:p>
            <a:pPr algn="just">
              <a:lnSpc>
                <a:spcPct val="120000"/>
              </a:lnSpc>
              <a:spcBef>
                <a:spcPts val="600"/>
              </a:spcBef>
              <a:spcAft>
                <a:spcPts val="600"/>
              </a:spcAft>
            </a:pPr>
            <a:r>
              <a:rPr lang="en-GB" sz="1200" dirty="0">
                <a:effectLst/>
                <a:latin typeface="+mn-lt"/>
                <a:ea typeface="Open Sans" panose="020B0606030504020204" pitchFamily="34" charset="0"/>
                <a:cs typeface="Open Sans" panose="020B0606030504020204" pitchFamily="34" charset="0"/>
              </a:rPr>
              <a:t> In order to reach this goal, a decrease in the rate of young people neither in employment nor in education or training (NEETs) aged 15-29 to </a:t>
            </a:r>
            <a:r>
              <a:rPr lang="en-GB" sz="1200" b="1" dirty="0">
                <a:effectLst/>
                <a:latin typeface="+mn-lt"/>
                <a:ea typeface="Open Sans" panose="020B0606030504020204" pitchFamily="34" charset="0"/>
                <a:cs typeface="Open Sans" panose="020B0606030504020204" pitchFamily="34" charset="0"/>
              </a:rPr>
              <a:t>9% is aimed at, namely by improving their employment prospects.</a:t>
            </a: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00E78849-6A58-5242-AAB8-69E086EC2380}" type="slidenum">
              <a:rPr lang="en-LU" smtClean="0"/>
              <a:t>20</a:t>
            </a:fld>
            <a:endParaRPr lang="en-LU"/>
          </a:p>
        </p:txBody>
      </p:sp>
    </p:spTree>
    <p:extLst>
      <p:ext uri="{BB962C8B-B14F-4D97-AF65-F5344CB8AC3E}">
        <p14:creationId xmlns:p14="http://schemas.microsoft.com/office/powerpoint/2010/main" val="391161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600"/>
              </a:spcBef>
              <a:spcAft>
                <a:spcPts val="600"/>
              </a:spcAft>
            </a:pPr>
            <a:endParaRPr lang="en-GB" sz="1800" b="1" dirty="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20000"/>
              </a:lnSpc>
              <a:spcBef>
                <a:spcPts val="600"/>
              </a:spcBef>
              <a:spcAft>
                <a:spcPts val="600"/>
              </a:spcAft>
              <a:buClrTx/>
              <a:buSzTx/>
              <a:buFontTx/>
              <a:buNone/>
              <a:tabLst/>
              <a:defRPr/>
            </a:pPr>
            <a:r>
              <a:rPr lang="en-GB" sz="1200" dirty="0">
                <a:solidFill>
                  <a:srgbClr val="4D5156"/>
                </a:solidFill>
                <a:effectLst/>
                <a:latin typeface="+mn-lt"/>
                <a:ea typeface="Calibri" panose="020F0502020204030204" pitchFamily="34" charset="0"/>
                <a:cs typeface="Arial" panose="020B0604020202020204" pitchFamily="34" charset="0"/>
              </a:rPr>
              <a:t>Unemployment trap is </a:t>
            </a:r>
            <a:r>
              <a:rPr lang="en-GB" sz="1200" dirty="0">
                <a:solidFill>
                  <a:srgbClr val="040C28"/>
                </a:solidFill>
                <a:effectLst/>
                <a:latin typeface="+mn-lt"/>
                <a:ea typeface="Calibri" panose="020F0502020204030204" pitchFamily="34" charset="0"/>
                <a:cs typeface="Arial" panose="020B0604020202020204" pitchFamily="34" charset="0"/>
              </a:rPr>
              <a:t>a situation when unemployment benefits discourage the unemployed to go to work</a:t>
            </a:r>
            <a:r>
              <a:rPr lang="en-GB" sz="1200" dirty="0">
                <a:solidFill>
                  <a:srgbClr val="4D5156"/>
                </a:solidFill>
                <a:effectLst/>
                <a:latin typeface="+mn-lt"/>
                <a:ea typeface="Calibri" panose="020F0502020204030204" pitchFamily="34" charset="0"/>
                <a:cs typeface="Arial" panose="020B0604020202020204" pitchFamily="34" charset="0"/>
              </a:rPr>
              <a:t>. People find the opportunity cost of going to work too high when one can simply enjoy the benefits by doing nothing.</a:t>
            </a:r>
            <a:endParaRPr lang="en-GB" sz="1200" dirty="0">
              <a:effectLst/>
              <a:latin typeface="+mn-lt"/>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20000"/>
              </a:lnSpc>
              <a:spcBef>
                <a:spcPts val="600"/>
              </a:spcBef>
              <a:spcAft>
                <a:spcPts val="600"/>
              </a:spcAft>
              <a:buClrTx/>
              <a:buSzTx/>
              <a:buFontTx/>
              <a:buNone/>
              <a:tabLst/>
              <a:defRPr/>
            </a:pPr>
            <a:r>
              <a:rPr lang="en-GB" sz="1200" dirty="0">
                <a:solidFill>
                  <a:srgbClr val="333333"/>
                </a:solidFill>
                <a:effectLst/>
                <a:highlight>
                  <a:srgbClr val="FFFF00"/>
                </a:highlight>
                <a:latin typeface="+mn-lt"/>
                <a:ea typeface="Times New Roman" panose="02020603050405020304" pitchFamily="18" charset="0"/>
              </a:rPr>
              <a:t>In 2022, the unemployment trap stood at 74.3 % in the EU (76.4 % for the euro area). The highest rates were recorded in Lithuania (104.4 %), Belgium (93.4 %) and Luxembourg (91.9 %)</a:t>
            </a:r>
            <a:r>
              <a:rPr lang="en-GB" sz="1200" dirty="0">
                <a:solidFill>
                  <a:srgbClr val="333333"/>
                </a:solidFill>
                <a:effectLst/>
                <a:latin typeface="+mn-lt"/>
                <a:ea typeface="Times New Roman" panose="02020603050405020304" pitchFamily="18" charset="0"/>
              </a:rPr>
              <a:t> and the lowest ones in Poland (60.0 %), Greece (54.1 %) and Romania (50.7 %).</a:t>
            </a:r>
            <a:endParaRPr lang="en-GB" sz="1200" dirty="0">
              <a:effectLst/>
              <a:latin typeface="+mn-lt"/>
              <a:ea typeface="Times New Roman" panose="02020603050405020304" pitchFamily="18" charset="0"/>
            </a:endParaRPr>
          </a:p>
          <a:p>
            <a:pPr algn="just">
              <a:lnSpc>
                <a:spcPct val="120000"/>
              </a:lnSpc>
              <a:spcBef>
                <a:spcPts val="600"/>
              </a:spcBef>
              <a:spcAft>
                <a:spcPts val="600"/>
              </a:spcAft>
            </a:pPr>
            <a:endParaRPr lang="en-GB" sz="1200" b="1" dirty="0">
              <a:effectLst/>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sz="1800" b="0" dirty="0">
              <a:solidFill>
                <a:srgbClr val="333333"/>
              </a:solidFill>
              <a:effectLst/>
              <a:highlight>
                <a:srgbClr val="FFFF00"/>
              </a:highlight>
              <a:latin typeface="Arial" panose="020B0604020202020204" pitchFamily="34" charset="0"/>
            </a:endParaRP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00E78849-6A58-5242-AAB8-69E086EC2380}" type="slidenum">
              <a:rPr lang="en-LU" smtClean="0"/>
              <a:t>21</a:t>
            </a:fld>
            <a:endParaRPr lang="en-LU"/>
          </a:p>
        </p:txBody>
      </p:sp>
    </p:spTree>
    <p:extLst>
      <p:ext uri="{BB962C8B-B14F-4D97-AF65-F5344CB8AC3E}">
        <p14:creationId xmlns:p14="http://schemas.microsoft.com/office/powerpoint/2010/main" val="702859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600"/>
              </a:spcBef>
              <a:spcAft>
                <a:spcPts val="600"/>
              </a:spcAft>
            </a:pPr>
            <a:r>
              <a:rPr lang="en-GB" sz="1800" b="1" dirty="0">
                <a:effectLst/>
                <a:latin typeface="Open Sans" panose="020B0606030504020204" pitchFamily="34" charset="0"/>
                <a:ea typeface="Open Sans" panose="020B0606030504020204" pitchFamily="34" charset="0"/>
                <a:cs typeface="Open Sans" panose="020B0606030504020204" pitchFamily="34" charset="0"/>
              </a:rPr>
              <a:t> </a:t>
            </a:r>
          </a:p>
          <a:p>
            <a:pPr marL="0" indent="0">
              <a:buFont typeface="Arial" panose="020B0604020202020204" pitchFamily="34" charset="0"/>
              <a:buNone/>
            </a:pPr>
            <a:r>
              <a:rPr lang="en-GB" sz="1200" b="0" dirty="0">
                <a:solidFill>
                  <a:srgbClr val="333333"/>
                </a:solidFill>
                <a:effectLst/>
                <a:highlight>
                  <a:srgbClr val="FFFF00"/>
                </a:highlight>
                <a:latin typeface="+mn-lt"/>
              </a:rPr>
              <a:t>The monitoring and analysis of indicators may lead to rearrangements of training if its schedule is challenging to follow. </a:t>
            </a:r>
          </a:p>
          <a:p>
            <a:pPr marL="0" indent="0">
              <a:buFont typeface="Arial" panose="020B0604020202020204" pitchFamily="34" charset="0"/>
              <a:buNone/>
            </a:pPr>
            <a:r>
              <a:rPr lang="en-GB" sz="1200" b="0" dirty="0">
                <a:solidFill>
                  <a:srgbClr val="333333"/>
                </a:solidFill>
                <a:effectLst/>
                <a:highlight>
                  <a:srgbClr val="FFFF00"/>
                </a:highlight>
                <a:latin typeface="+mn-lt"/>
              </a:rPr>
              <a:t>E.g. the training approach does not allow online participation for the theoretical part OR  the training curriculum does not reflect modern technology OR  training is not motivating enough and a visit to the relevant company /enterprise  would be needed to demonstrate a working environment … </a:t>
            </a: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sz="1200" b="0" dirty="0">
              <a:solidFill>
                <a:srgbClr val="333333"/>
              </a:solidFill>
              <a:effectLst/>
              <a:highlight>
                <a:srgbClr val="FFFF00"/>
              </a:highlight>
              <a:latin typeface="+mn-lt"/>
            </a:endParaRP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00E78849-6A58-5242-AAB8-69E086EC2380}" type="slidenum">
              <a:rPr lang="en-LU" smtClean="0"/>
              <a:t>23</a:t>
            </a:fld>
            <a:endParaRPr lang="en-LU"/>
          </a:p>
        </p:txBody>
      </p:sp>
    </p:spTree>
    <p:extLst>
      <p:ext uri="{BB962C8B-B14F-4D97-AF65-F5344CB8AC3E}">
        <p14:creationId xmlns:p14="http://schemas.microsoft.com/office/powerpoint/2010/main" val="180914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endParaRPr lang="en-GB" sz="1800" b="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endParaRPr lang="en-GB" sz="1800" b="0" dirty="0">
              <a:solidFill>
                <a:srgbClr val="0651C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dirty="0">
              <a:solidFill>
                <a:srgbClr val="0651C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dirty="0">
              <a:solidFill>
                <a:srgbClr val="0651C1"/>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de-DE" b="0" dirty="0"/>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225615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24</a:t>
            </a:fld>
            <a:endParaRPr lang="en-LU"/>
          </a:p>
        </p:txBody>
      </p:sp>
    </p:spTree>
    <p:extLst>
      <p:ext uri="{BB962C8B-B14F-4D97-AF65-F5344CB8AC3E}">
        <p14:creationId xmlns:p14="http://schemas.microsoft.com/office/powerpoint/2010/main" val="206080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25</a:t>
            </a:fld>
            <a:endParaRPr lang="en-LU"/>
          </a:p>
        </p:txBody>
      </p:sp>
    </p:spTree>
    <p:extLst>
      <p:ext uri="{BB962C8B-B14F-4D97-AF65-F5344CB8AC3E}">
        <p14:creationId xmlns:p14="http://schemas.microsoft.com/office/powerpoint/2010/main" val="239037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By 2022, Slovenia, Luxembourg and Malta have already reached the EU-level target for 2030. Lithuania is approaching the target. </a:t>
            </a:r>
            <a:br>
              <a:rPr lang="en-GB" noProof="0" dirty="0"/>
            </a:br>
            <a:r>
              <a:rPr lang="en-GB" noProof="0" dirty="0"/>
              <a:t>AtWork4NEETs project is an excellent opportunity for Romania, Italy and Croatia to learn more about which policy measures allow these countries to reach such success.</a:t>
            </a:r>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341782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C4C4C"/>
                </a:solidFill>
                <a:effectLst/>
                <a:latin typeface="+mn-lt"/>
                <a:ea typeface="Times New Roman" panose="02020603050405020304" pitchFamily="18" charset="0"/>
                <a:cs typeface="Times New Roman" panose="02020603050405020304" pitchFamily="18" charset="0"/>
              </a:rPr>
              <a:t>The COVID-19 pandemic and related economic restrictions have contributed to an increase in the NEETs rate to 13.7% in 2020 (compared to 12.6 % in 2019), as a result of job loss and barriers to education and training for young people.</a:t>
            </a:r>
            <a:endParaRPr lang="en-GB" sz="1200" dirty="0">
              <a:effectLst/>
              <a:latin typeface="+mn-lt"/>
              <a:ea typeface="Calibri" panose="020F0502020204030204" pitchFamily="34" charset="0"/>
              <a:cs typeface="Arial" panose="020B0604020202020204" pitchFamily="34" charset="0"/>
            </a:endParaRPr>
          </a:p>
          <a:p>
            <a:endParaRPr lang="en-GB" sz="1200" dirty="0">
              <a:latin typeface="+mn-lt"/>
            </a:endParaRPr>
          </a:p>
          <a:p>
            <a:pPr marL="342900" lvl="0" indent="-342900" algn="just">
              <a:lnSpc>
                <a:spcPct val="107000"/>
              </a:lnSpc>
              <a:spcBef>
                <a:spcPts val="600"/>
              </a:spcBef>
              <a:spcAft>
                <a:spcPts val="600"/>
              </a:spcAft>
              <a:buSzPts val="1000"/>
              <a:buFont typeface="Symbol" panose="05050102010706020507" pitchFamily="18" charset="2"/>
              <a:buChar char=""/>
              <a:tabLst>
                <a:tab pos="228600" algn="l"/>
              </a:tabLst>
            </a:pPr>
            <a:r>
              <a:rPr lang="en-GB" sz="1200" dirty="0">
                <a:solidFill>
                  <a:srgbClr val="4C4C4C"/>
                </a:solidFill>
                <a:effectLst/>
                <a:latin typeface="+mn-lt"/>
                <a:ea typeface="Times New Roman" panose="02020603050405020304" pitchFamily="18" charset="0"/>
                <a:cs typeface="Times New Roman" panose="02020603050405020304" pitchFamily="18" charset="0"/>
              </a:rPr>
              <a:t>Worrying levels of mental well-being were reported among young people in the EU, especially when it comes to feelings of loneliness and depression, where young people were suffering the impact of pandemic restrictions and reduction of social interactions more than the older population. </a:t>
            </a:r>
            <a:endParaRPr lang="en-GB" sz="1200" dirty="0">
              <a:effectLst/>
              <a:latin typeface="+mn-lt"/>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228600" algn="l"/>
              </a:tabLst>
            </a:pPr>
            <a:r>
              <a:rPr lang="en-GB" sz="1200" dirty="0">
                <a:solidFill>
                  <a:srgbClr val="4C4C4C"/>
                </a:solidFill>
                <a:effectLst/>
                <a:latin typeface="+mn-lt"/>
                <a:ea typeface="Times New Roman" panose="02020603050405020304" pitchFamily="18" charset="0"/>
                <a:cs typeface="Times New Roman" panose="02020603050405020304" pitchFamily="18" charset="0"/>
              </a:rPr>
              <a:t>Young people were also experiencing greater job loss and insecurity about their professional and financial futures. The impact of the pandemic on education also damaged young people’s opportunities to accumulate human capital. The suspension of schooling hindered skills formation, while reinforcing inequalities between the most privileged and the most vulnerable.</a:t>
            </a:r>
          </a:p>
          <a:p>
            <a:pPr marL="342900" lvl="0" indent="-342900" algn="just">
              <a:lnSpc>
                <a:spcPct val="107000"/>
              </a:lnSpc>
              <a:spcBef>
                <a:spcPts val="600"/>
              </a:spcBef>
              <a:spcAft>
                <a:spcPts val="600"/>
              </a:spcAft>
              <a:buSzPts val="1000"/>
              <a:buFont typeface="Symbol" panose="05050102010706020507" pitchFamily="18" charset="2"/>
              <a:buChar char=""/>
              <a:tabLst>
                <a:tab pos="228600" algn="l"/>
              </a:tabLst>
            </a:pPr>
            <a:endParaRPr lang="en-GB" sz="1200" dirty="0">
              <a:solidFill>
                <a:srgbClr val="4C4C4C"/>
              </a:solidFill>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Pts val="1000"/>
              <a:buFont typeface="Symbol" panose="05050102010706020507" pitchFamily="18" charset="2"/>
              <a:buNone/>
              <a:tabLst>
                <a:tab pos="228600" algn="l"/>
              </a:tabLst>
              <a:defRPr/>
            </a:pPr>
            <a:r>
              <a:rPr lang="en-GB" sz="1200" dirty="0">
                <a:solidFill>
                  <a:srgbClr val="4C4C4C"/>
                </a:solidFill>
                <a:effectLst/>
                <a:latin typeface="+mn-lt"/>
                <a:ea typeface="Times New Roman" panose="02020603050405020304" pitchFamily="18" charset="0"/>
                <a:cs typeface="Times New Roman" panose="02020603050405020304" pitchFamily="18" charset="0"/>
              </a:rPr>
              <a:t>Positive message: </a:t>
            </a:r>
            <a:r>
              <a:rPr lang="en-GB" sz="1200" dirty="0" err="1">
                <a:solidFill>
                  <a:srgbClr val="4C4C4C"/>
                </a:solidFill>
                <a:effectLst/>
                <a:latin typeface="+mn-lt"/>
                <a:ea typeface="Times New Roman" panose="02020603050405020304" pitchFamily="18" charset="0"/>
                <a:cs typeface="Times New Roman" panose="02020603050405020304" pitchFamily="18" charset="0"/>
              </a:rPr>
              <a:t>Eurofound’s</a:t>
            </a:r>
            <a:r>
              <a:rPr lang="en-GB" sz="1200" dirty="0">
                <a:solidFill>
                  <a:srgbClr val="4C4C4C"/>
                </a:solidFill>
                <a:effectLst/>
                <a:latin typeface="+mn-lt"/>
                <a:ea typeface="Times New Roman" panose="02020603050405020304" pitchFamily="18" charset="0"/>
                <a:cs typeface="Times New Roman" panose="02020603050405020304" pitchFamily="18" charset="0"/>
              </a:rPr>
              <a:t> ‘Living, working and COVID-19’ survey of Europeans’, launched in three rounds in April and July 2020 and in March 2021, showed that young people were grappling with the crisis situation. </a:t>
            </a:r>
          </a:p>
          <a:p>
            <a:pPr marL="0" marR="0" lvl="0" indent="0" algn="just" defTabSz="914400" rtl="0" eaLnBrk="1" fontAlgn="auto" latinLnBrk="0" hangingPunct="1">
              <a:lnSpc>
                <a:spcPct val="107000"/>
              </a:lnSpc>
              <a:spcBef>
                <a:spcPts val="600"/>
              </a:spcBef>
              <a:spcAft>
                <a:spcPts val="600"/>
              </a:spcAft>
              <a:buClrTx/>
              <a:buSzPts val="1000"/>
              <a:buFont typeface="Symbol" panose="05050102010706020507" pitchFamily="18" charset="2"/>
              <a:buNone/>
              <a:tabLst>
                <a:tab pos="228600" algn="l"/>
              </a:tabLst>
              <a:defRPr/>
            </a:pPr>
            <a:endParaRPr lang="en-GB" sz="1200" dirty="0">
              <a:solidFill>
                <a:srgbClr val="4C4C4C"/>
              </a:solidFill>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600"/>
              </a:spcAft>
              <a:buClrTx/>
              <a:buSzPts val="1000"/>
              <a:buFont typeface="Symbol" panose="05050102010706020507" pitchFamily="18" charset="2"/>
              <a:buNone/>
              <a:tabLst>
                <a:tab pos="228600" algn="l"/>
              </a:tabLst>
              <a:defRPr/>
            </a:pPr>
            <a:r>
              <a:rPr lang="en-GB" sz="1200" dirty="0">
                <a:solidFill>
                  <a:srgbClr val="4C4C4C"/>
                </a:solidFill>
                <a:effectLst/>
                <a:latin typeface="+mn-lt"/>
                <a:ea typeface="Calibri" panose="020F0502020204030204" pitchFamily="34" charset="0"/>
                <a:cs typeface="Times New Roman" panose="02020603050405020304" pitchFamily="18" charset="0"/>
              </a:rPr>
              <a:t>More information about how </a:t>
            </a:r>
            <a:r>
              <a:rPr lang="en-GB" sz="1200" dirty="0">
                <a:solidFill>
                  <a:srgbClr val="4C4C4C"/>
                </a:solidFill>
                <a:effectLst/>
                <a:latin typeface="+mn-lt"/>
                <a:ea typeface="Times New Roman" panose="02020603050405020304" pitchFamily="18" charset="0"/>
              </a:rPr>
              <a:t>young people were affected by the economic fallout from COVID-19 </a:t>
            </a:r>
            <a:r>
              <a:rPr lang="en-GB" sz="1200" dirty="0">
                <a:solidFill>
                  <a:srgbClr val="4C4C4C"/>
                </a:solidFill>
                <a:effectLst/>
                <a:latin typeface="+mn-lt"/>
                <a:ea typeface="Calibri" panose="020F0502020204030204" pitchFamily="34" charset="0"/>
                <a:cs typeface="Times New Roman" panose="02020603050405020304" pitchFamily="18" charset="0"/>
              </a:rPr>
              <a:t>can be found here: </a:t>
            </a:r>
          </a:p>
          <a:p>
            <a:pPr marL="0" marR="0" lvl="0" indent="0" algn="just" defTabSz="914400" rtl="0" eaLnBrk="1" fontAlgn="auto" latinLnBrk="0" hangingPunct="1">
              <a:lnSpc>
                <a:spcPct val="107000"/>
              </a:lnSpc>
              <a:spcBef>
                <a:spcPts val="600"/>
              </a:spcBef>
              <a:spcAft>
                <a:spcPts val="600"/>
              </a:spcAft>
              <a:buClrTx/>
              <a:buSzPts val="1000"/>
              <a:buFont typeface="Symbol" panose="05050102010706020507" pitchFamily="18" charset="2"/>
              <a:buNone/>
              <a:tabLst>
                <a:tab pos="228600" algn="l"/>
              </a:tabLst>
              <a:defRPr/>
            </a:pP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en-GB" sz="1200" dirty="0">
                <a:solidFill>
                  <a:srgbClr val="4C4C4C"/>
                </a:solidFill>
                <a:effectLst/>
                <a:latin typeface="+mn-lt"/>
                <a:ea typeface="Calibri" panose="020F0502020204030204" pitchFamily="34" charset="0"/>
                <a:cs typeface="Calibri" panose="020F0502020204030204" pitchFamily="34" charset="0"/>
              </a:rPr>
              <a:t>Publication: </a:t>
            </a:r>
            <a:r>
              <a:rPr lang="en-GB" sz="1200" u="sng" dirty="0">
                <a:solidFill>
                  <a:srgbClr val="0E4194"/>
                </a:solidFill>
                <a:effectLst/>
                <a:latin typeface="+mn-lt"/>
                <a:ea typeface="Calibri" panose="020F0502020204030204" pitchFamily="34" charset="0"/>
                <a:cs typeface="Calibri" panose="020F0502020204030204" pitchFamily="34" charset="0"/>
                <a:hlinkClick r:id="rId3" tooltip="Living, working and COVID-19 (Update April 2021): Mental health and trust decline across EU as pandemic enters another year"/>
              </a:rPr>
              <a:t>Living, working and COVID-19 (Update April 2021): Mental health and trust decline across EU as pandemic enters another year </a:t>
            </a:r>
            <a:endParaRPr lang="en-GB" sz="1200" dirty="0">
              <a:solidFill>
                <a:srgbClr val="4C4C4C"/>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en-GB" sz="1200" dirty="0">
                <a:solidFill>
                  <a:srgbClr val="4C4C4C"/>
                </a:solidFill>
                <a:effectLst/>
                <a:latin typeface="+mn-lt"/>
                <a:ea typeface="Calibri" panose="020F0502020204030204" pitchFamily="34" charset="0"/>
                <a:cs typeface="Calibri" panose="020F0502020204030204" pitchFamily="34" charset="0"/>
              </a:rPr>
              <a:t>Blog: </a:t>
            </a:r>
            <a:r>
              <a:rPr lang="en-GB" sz="1200" u="sng" dirty="0">
                <a:solidFill>
                  <a:srgbClr val="0E4194"/>
                </a:solidFill>
                <a:effectLst/>
                <a:latin typeface="+mn-lt"/>
                <a:ea typeface="Calibri" panose="020F0502020204030204" pitchFamily="34" charset="0"/>
                <a:cs typeface="Calibri" panose="020F0502020204030204" pitchFamily="34" charset="0"/>
                <a:hlinkClick r:id="rId4" tooltip="Youth in a time of COVID"/>
              </a:rPr>
              <a:t>Youth in a time of COVID</a:t>
            </a:r>
            <a:endParaRPr lang="en-GB" sz="1200" dirty="0">
              <a:solidFill>
                <a:srgbClr val="4C4C4C"/>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en-GB" sz="1200" dirty="0">
                <a:solidFill>
                  <a:srgbClr val="4C4C4C"/>
                </a:solidFill>
                <a:effectLst/>
                <a:latin typeface="+mn-lt"/>
                <a:ea typeface="Calibri" panose="020F0502020204030204" pitchFamily="34" charset="0"/>
                <a:cs typeface="Calibri" panose="020F0502020204030204" pitchFamily="34" charset="0"/>
              </a:rPr>
              <a:t>Event 23 October 2020: </a:t>
            </a:r>
            <a:r>
              <a:rPr lang="en-GB" sz="1200" u="sng" dirty="0">
                <a:solidFill>
                  <a:srgbClr val="0E4194"/>
                </a:solidFill>
                <a:effectLst/>
                <a:latin typeface="+mn-lt"/>
                <a:ea typeface="Calibri" panose="020F0502020204030204" pitchFamily="34" charset="0"/>
                <a:cs typeface="Calibri" panose="020F0502020204030204" pitchFamily="34" charset="0"/>
                <a:hlinkClick r:id="rId5" tooltip="Watch the webinar - Being young in the COVID-19 pandemic"/>
              </a:rPr>
              <a:t>Watch the webinar - Being young in the COVID-19 pandemic</a:t>
            </a:r>
            <a:r>
              <a:rPr lang="en-GB" sz="1200" dirty="0">
                <a:solidFill>
                  <a:srgbClr val="4C4C4C"/>
                </a:solidFill>
                <a:effectLst/>
                <a:latin typeface="+mn-lt"/>
                <a:ea typeface="Calibri" panose="020F0502020204030204" pitchFamily="34" charset="0"/>
                <a:cs typeface="Calibri" panose="020F0502020204030204" pitchFamily="34" charset="0"/>
              </a:rPr>
              <a:t> </a:t>
            </a:r>
            <a:endParaRPr lang="en-GB" sz="1200" dirty="0">
              <a:solidFill>
                <a:srgbClr val="4C4C4C"/>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Courier New" panose="02070309020205020404" pitchFamily="49" charset="0"/>
              <a:buChar char="o"/>
              <a:tabLst>
                <a:tab pos="457200" algn="l"/>
              </a:tabLst>
            </a:pPr>
            <a:r>
              <a:rPr lang="en-GB" sz="1200" dirty="0">
                <a:solidFill>
                  <a:srgbClr val="4C4C4C"/>
                </a:solidFill>
                <a:effectLst/>
                <a:latin typeface="+mn-lt"/>
                <a:ea typeface="Calibri" panose="020F0502020204030204" pitchFamily="34" charset="0"/>
                <a:cs typeface="Calibri" panose="020F0502020204030204" pitchFamily="34" charset="0"/>
              </a:rPr>
              <a:t>Event 25 June 2020: </a:t>
            </a:r>
            <a:r>
              <a:rPr lang="en-GB" sz="1200" u="sng" dirty="0">
                <a:solidFill>
                  <a:srgbClr val="0E4194"/>
                </a:solidFill>
                <a:effectLst/>
                <a:latin typeface="+mn-lt"/>
                <a:ea typeface="Calibri" panose="020F0502020204030204" pitchFamily="34" charset="0"/>
                <a:cs typeface="Calibri" panose="020F0502020204030204" pitchFamily="34" charset="0"/>
                <a:hlinkClick r:id="rId6" tooltip="Watch the webinar: How COVID-19 affects Europeans and the EU labour market"/>
              </a:rPr>
              <a:t>Watch the webinar: How COVID-19 affects Europeans and the EU labour market</a:t>
            </a:r>
            <a:endParaRPr lang="en-GB" sz="1200" dirty="0">
              <a:solidFill>
                <a:srgbClr val="4C4C4C"/>
              </a:solidFill>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190368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750"/>
              </a:spcBef>
            </a:pPr>
            <a:r>
              <a:rPr lang="en-GB" sz="1200" b="1" dirty="0">
                <a:solidFill>
                  <a:srgbClr val="0651C1"/>
                </a:solidFill>
                <a:effectLst/>
                <a:latin typeface="+mn-lt"/>
                <a:ea typeface="Times New Roman" panose="02020603050405020304" pitchFamily="18" charset="0"/>
                <a:cs typeface="Times New Roman" panose="02020603050405020304" pitchFamily="18" charset="0"/>
              </a:rPr>
              <a:t>Young women are more likely to neither be in employment nor in education or training than young men.</a:t>
            </a:r>
            <a:endParaRPr lang="en-GB" sz="1200" b="1" dirty="0">
              <a:solidFill>
                <a:srgbClr val="1F3763"/>
              </a:solidFill>
              <a:effectLst/>
              <a:latin typeface="+mn-lt"/>
              <a:ea typeface="Times New Roman" panose="02020603050405020304" pitchFamily="18" charset="0"/>
              <a:cs typeface="Times New Roman" panose="02020603050405020304" pitchFamily="18" charset="0"/>
            </a:endParaRPr>
          </a:p>
          <a:p>
            <a:pPr algn="just">
              <a:spcAft>
                <a:spcPts val="525"/>
              </a:spcAft>
            </a:pPr>
            <a:r>
              <a:rPr lang="en-GB" sz="1200" dirty="0">
                <a:solidFill>
                  <a:srgbClr val="333333"/>
                </a:solidFill>
                <a:effectLst/>
                <a:latin typeface="+mn-lt"/>
                <a:ea typeface="Calibri" panose="020F0502020204030204" pitchFamily="34" charset="0"/>
              </a:rPr>
              <a:t>Figure shows that there is a difference between the sexes in relation to the proportion of young adults who were neither in employment nor in education or training. </a:t>
            </a:r>
          </a:p>
          <a:p>
            <a:pPr algn="just">
              <a:spcAft>
                <a:spcPts val="525"/>
              </a:spcAft>
            </a:pPr>
            <a:r>
              <a:rPr lang="en-GB" sz="1200" dirty="0">
                <a:solidFill>
                  <a:srgbClr val="333333"/>
                </a:solidFill>
                <a:effectLst/>
                <a:latin typeface="+mn-lt"/>
                <a:ea typeface="Calibri" panose="020F0502020204030204" pitchFamily="34" charset="0"/>
              </a:rPr>
              <a:t>In 2022, 13.1 % of young women aged 15–29 in the EU were NEETs, while the corresponding share among young men was 2.6 percentage points lower, at 10.5 %.</a:t>
            </a:r>
          </a:p>
          <a:p>
            <a:pPr algn="just">
              <a:spcAft>
                <a:spcPts val="525"/>
              </a:spcAft>
            </a:pPr>
            <a:endParaRPr lang="en-GB" sz="1200" dirty="0">
              <a:solidFill>
                <a:srgbClr val="333333"/>
              </a:solidFill>
              <a:effectLst/>
              <a:latin typeface="+mn-lt"/>
              <a:ea typeface="Calibri" panose="020F0502020204030204" pitchFamily="34" charset="0"/>
            </a:endParaRPr>
          </a:p>
          <a:p>
            <a:pPr marL="0" marR="0" lvl="0" indent="0" algn="just" defTabSz="914400" rtl="0" eaLnBrk="1" fontAlgn="auto" latinLnBrk="0" hangingPunct="1">
              <a:lnSpc>
                <a:spcPct val="100000"/>
              </a:lnSpc>
              <a:spcBef>
                <a:spcPts val="0"/>
              </a:spcBef>
              <a:spcAft>
                <a:spcPts val="525"/>
              </a:spcAft>
              <a:buClrTx/>
              <a:buSzTx/>
              <a:buFontTx/>
              <a:buNone/>
              <a:tabLst/>
              <a:defRPr/>
            </a:pPr>
            <a:r>
              <a:rPr lang="en-GB" sz="1200" dirty="0">
                <a:solidFill>
                  <a:srgbClr val="333333"/>
                </a:solidFill>
                <a:effectLst/>
                <a:latin typeface="+mn-lt"/>
                <a:ea typeface="Calibri" panose="020F0502020204030204" pitchFamily="34" charset="0"/>
              </a:rPr>
              <a:t>There is a </a:t>
            </a:r>
            <a:r>
              <a:rPr lang="en-GB" sz="1200" u="sng" dirty="0">
                <a:solidFill>
                  <a:srgbClr val="333333"/>
                </a:solidFill>
                <a:effectLst/>
                <a:latin typeface="+mn-lt"/>
                <a:ea typeface="Calibri" panose="020F0502020204030204" pitchFamily="34" charset="0"/>
              </a:rPr>
              <a:t>range of factors </a:t>
            </a:r>
            <a:r>
              <a:rPr lang="en-GB" sz="1200" dirty="0">
                <a:solidFill>
                  <a:srgbClr val="333333"/>
                </a:solidFill>
                <a:effectLst/>
                <a:latin typeface="+mn-lt"/>
                <a:ea typeface="Calibri" panose="020F0502020204030204" pitchFamily="34" charset="0"/>
              </a:rPr>
              <a:t>that may explain the gender gap. For example, social conventions or pressures, which tend to place a higher importance on women’s role within the family and on men’s role to provide for the family through work. </a:t>
            </a:r>
          </a:p>
          <a:p>
            <a:pPr marL="0" marR="0" lvl="0" indent="0" algn="just" defTabSz="914400" rtl="0" eaLnBrk="1" fontAlgn="auto" latinLnBrk="0" hangingPunct="1">
              <a:lnSpc>
                <a:spcPct val="100000"/>
              </a:lnSpc>
              <a:spcBef>
                <a:spcPts val="0"/>
              </a:spcBef>
              <a:spcAft>
                <a:spcPts val="525"/>
              </a:spcAft>
              <a:buClrTx/>
              <a:buSzTx/>
              <a:buFontTx/>
              <a:buNone/>
              <a:tabLst/>
              <a:defRPr/>
            </a:pPr>
            <a:r>
              <a:rPr lang="en-GB" sz="1200" dirty="0">
                <a:solidFill>
                  <a:srgbClr val="333333"/>
                </a:solidFill>
                <a:effectLst/>
                <a:latin typeface="+mn-lt"/>
                <a:ea typeface="Calibri" panose="020F0502020204030204" pitchFamily="34" charset="0"/>
              </a:rPr>
              <a:t>Additionally, there is a risk for labour market issues, such as: </a:t>
            </a:r>
          </a:p>
          <a:p>
            <a:pPr marL="285750" marR="0" lvl="0" indent="-285750" algn="just" defTabSz="914400" rtl="0" eaLnBrk="1" fontAlgn="auto" latinLnBrk="0" hangingPunct="1">
              <a:lnSpc>
                <a:spcPct val="100000"/>
              </a:lnSpc>
              <a:spcBef>
                <a:spcPts val="0"/>
              </a:spcBef>
              <a:spcAft>
                <a:spcPts val="525"/>
              </a:spcAft>
              <a:buClrTx/>
              <a:buSzTx/>
              <a:buFont typeface="Arial" panose="020B0604020202020204" pitchFamily="34" charset="0"/>
              <a:buChar char="•"/>
              <a:tabLst/>
              <a:defRPr/>
            </a:pPr>
            <a:r>
              <a:rPr lang="en-GB" sz="1200" dirty="0">
                <a:solidFill>
                  <a:srgbClr val="333333"/>
                </a:solidFill>
                <a:effectLst/>
                <a:latin typeface="+mn-lt"/>
                <a:ea typeface="Calibri" panose="020F0502020204030204" pitchFamily="34" charset="0"/>
              </a:rPr>
              <a:t>employers preferring to hire young men over young women; </a:t>
            </a:r>
          </a:p>
          <a:p>
            <a:pPr marL="285750" marR="0" lvl="0" indent="-285750" algn="just" defTabSz="914400" rtl="0" eaLnBrk="1" fontAlgn="auto" latinLnBrk="0" hangingPunct="1">
              <a:lnSpc>
                <a:spcPct val="100000"/>
              </a:lnSpc>
              <a:spcBef>
                <a:spcPts val="0"/>
              </a:spcBef>
              <a:spcAft>
                <a:spcPts val="525"/>
              </a:spcAft>
              <a:buClrTx/>
              <a:buSzTx/>
              <a:buFont typeface="Arial" panose="020B0604020202020204" pitchFamily="34" charset="0"/>
              <a:buChar char="•"/>
              <a:tabLst/>
              <a:defRPr/>
            </a:pPr>
            <a:r>
              <a:rPr lang="en-GB" sz="1200" dirty="0">
                <a:solidFill>
                  <a:srgbClr val="333333"/>
                </a:solidFill>
                <a:effectLst/>
                <a:latin typeface="+mn-lt"/>
                <a:ea typeface="Calibri" panose="020F0502020204030204" pitchFamily="34" charset="0"/>
              </a:rPr>
              <a:t>young women facing assimilation difficulties when returning to work after childbirth; </a:t>
            </a:r>
          </a:p>
          <a:p>
            <a:pPr marL="285750" marR="0" lvl="0" indent="-285750" algn="just" defTabSz="914400" rtl="0" eaLnBrk="1" fontAlgn="auto" latinLnBrk="0" hangingPunct="1">
              <a:lnSpc>
                <a:spcPct val="100000"/>
              </a:lnSpc>
              <a:spcBef>
                <a:spcPts val="0"/>
              </a:spcBef>
              <a:spcAft>
                <a:spcPts val="525"/>
              </a:spcAft>
              <a:buClrTx/>
              <a:buSzTx/>
              <a:buFont typeface="Arial" panose="020B0604020202020204" pitchFamily="34" charset="0"/>
              <a:buChar char="•"/>
              <a:tabLst/>
              <a:defRPr/>
            </a:pPr>
            <a:r>
              <a:rPr lang="en-GB" sz="1200" dirty="0">
                <a:solidFill>
                  <a:srgbClr val="333333"/>
                </a:solidFill>
                <a:effectLst/>
                <a:latin typeface="+mn-lt"/>
                <a:ea typeface="Calibri" panose="020F0502020204030204" pitchFamily="34" charset="0"/>
              </a:rPr>
              <a:t>young women being more likely to have low-paid jobs or precarious employment etc.</a:t>
            </a:r>
            <a:endParaRPr lang="en-GB" sz="1200" dirty="0">
              <a:effectLst/>
              <a:latin typeface="+mn-lt"/>
              <a:ea typeface="Calibri" panose="020F0502020204030204" pitchFamily="34" charset="0"/>
            </a:endParaRPr>
          </a:p>
          <a:p>
            <a:pPr algn="just">
              <a:spcAft>
                <a:spcPts val="525"/>
              </a:spcAft>
            </a:pPr>
            <a:endParaRPr lang="en-GB" sz="1200" dirty="0">
              <a:effectLst/>
              <a:latin typeface="+mn-lt"/>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384408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75"/>
              </a:spcBef>
              <a:spcAft>
                <a:spcPts val="0"/>
              </a:spcAft>
              <a:buClrTx/>
              <a:buSzTx/>
              <a:buFontTx/>
              <a:buNone/>
              <a:tabLst/>
              <a:defRPr/>
            </a:pPr>
            <a:r>
              <a:rPr lang="en-GB" sz="1200" b="1" dirty="0">
                <a:solidFill>
                  <a:srgbClr val="0651C1"/>
                </a:solidFill>
                <a:effectLst/>
                <a:latin typeface="+mn-lt"/>
                <a:ea typeface="Times New Roman" panose="02020603050405020304" pitchFamily="18" charset="0"/>
                <a:cs typeface="Times New Roman" panose="02020603050405020304" pitchFamily="18" charset="0"/>
              </a:rPr>
              <a:t>Educational attainment level affects the share of NEETs</a:t>
            </a:r>
            <a:endParaRPr lang="en-GB" sz="1200" b="1" dirty="0">
              <a:solidFill>
                <a:srgbClr val="1F3763"/>
              </a:solidFill>
              <a:effectLst/>
              <a:latin typeface="+mn-lt"/>
              <a:ea typeface="Times New Roman" panose="02020603050405020304" pitchFamily="18" charset="0"/>
              <a:cs typeface="Times New Roman" panose="02020603050405020304" pitchFamily="18" charset="0"/>
            </a:endParaRPr>
          </a:p>
          <a:p>
            <a:pPr>
              <a:spcBef>
                <a:spcPts val="375"/>
              </a:spcBef>
            </a:pPr>
            <a:endParaRPr lang="en-GB" sz="1200" dirty="0">
              <a:solidFill>
                <a:srgbClr val="8A6D3B"/>
              </a:solidFill>
              <a:effectLst/>
              <a:latin typeface="+mn-lt"/>
              <a:ea typeface="Calibri" panose="020F0502020204030204" pitchFamily="34" charset="0"/>
            </a:endParaRPr>
          </a:p>
          <a:p>
            <a:pPr>
              <a:spcBef>
                <a:spcPts val="375"/>
              </a:spcBef>
            </a:pPr>
            <a:r>
              <a:rPr lang="en-GB" sz="1200" dirty="0">
                <a:solidFill>
                  <a:srgbClr val="8A6D3B"/>
                </a:solidFill>
                <a:effectLst/>
                <a:latin typeface="+mn-lt"/>
                <a:ea typeface="Calibri" panose="020F0502020204030204" pitchFamily="34" charset="0"/>
              </a:rPr>
              <a:t>The Figure on the left shows young NEETs by educational attainment level. </a:t>
            </a:r>
          </a:p>
          <a:p>
            <a:pPr>
              <a:spcBef>
                <a:spcPts val="375"/>
              </a:spcBef>
            </a:pPr>
            <a:r>
              <a:rPr lang="en-GB" sz="1200" dirty="0">
                <a:solidFill>
                  <a:srgbClr val="8A6D3B"/>
                </a:solidFill>
                <a:effectLst/>
                <a:latin typeface="+mn-lt"/>
                <a:ea typeface="Calibri" panose="020F0502020204030204" pitchFamily="34" charset="0"/>
              </a:rPr>
              <a:t>The three different levels of educational attainment are as follows:</a:t>
            </a:r>
            <a:endParaRPr lang="en-GB" sz="1200" dirty="0">
              <a:effectLst/>
              <a:latin typeface="+mn-lt"/>
              <a:ea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8A6D3B"/>
                </a:solidFill>
                <a:effectLst/>
                <a:latin typeface="+mn-lt"/>
                <a:ea typeface="Calibri" panose="020F0502020204030204" pitchFamily="34" charset="0"/>
                <a:cs typeface="Arial" panose="020B0604020202020204" pitchFamily="34" charset="0"/>
              </a:rPr>
              <a:t>less than primary, primary or lower secondary level of education (</a:t>
            </a:r>
            <a:r>
              <a:rPr lang="en-GB" sz="1200" u="sng" dirty="0">
                <a:solidFill>
                  <a:srgbClr val="0651C1"/>
                </a:solidFill>
                <a:effectLst/>
                <a:latin typeface="+mn-lt"/>
                <a:ea typeface="Calibri" panose="020F0502020204030204" pitchFamily="34" charset="0"/>
                <a:cs typeface="Arial" panose="020B0604020202020204" pitchFamily="34" charset="0"/>
                <a:hlinkClick r:id="rId3"/>
              </a:rPr>
              <a:t>ISCED</a:t>
            </a:r>
            <a:r>
              <a:rPr lang="en-GB" sz="1200" dirty="0">
                <a:solidFill>
                  <a:srgbClr val="8A6D3B"/>
                </a:solidFill>
                <a:effectLst/>
                <a:latin typeface="+mn-lt"/>
                <a:ea typeface="Calibri" panose="020F0502020204030204" pitchFamily="34" charset="0"/>
                <a:cs typeface="Arial" panose="020B0604020202020204" pitchFamily="34" charset="0"/>
              </a:rPr>
              <a:t> 2011 levels 0–2; hereafter referred to as a low educational attainment level or low level of education);</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8A6D3B"/>
                </a:solidFill>
                <a:effectLst/>
                <a:latin typeface="+mn-lt"/>
                <a:ea typeface="Calibri" panose="020F0502020204030204" pitchFamily="34" charset="0"/>
                <a:cs typeface="Arial" panose="020B0604020202020204" pitchFamily="34" charset="0"/>
              </a:rPr>
              <a:t>upper secondary or post-secondary non-tertiary education (ISCED 2011 levels 3 and 4; hereafter referred to as a medium educational attainment level or medium level of education);</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solidFill>
                  <a:srgbClr val="8A6D3B"/>
                </a:solidFill>
                <a:effectLst/>
                <a:latin typeface="+mn-lt"/>
                <a:ea typeface="Calibri" panose="020F0502020204030204" pitchFamily="34" charset="0"/>
                <a:cs typeface="Arial" panose="020B0604020202020204" pitchFamily="34" charset="0"/>
              </a:rPr>
              <a:t>tertiary education (ISCED 2011 levels 5–8; hereafter referred to as a high educational attainment level or high level of education).</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8A6D3B"/>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651C1"/>
                </a:solidFill>
                <a:effectLst/>
                <a:latin typeface="+mn-lt"/>
                <a:ea typeface="Calibri" panose="020F0502020204030204" pitchFamily="34" charset="0"/>
              </a:rPr>
              <a:t>Does it matter where you live? </a:t>
            </a:r>
            <a:endParaRPr lang="en-GB" sz="1200" b="1" dirty="0">
              <a:solidFill>
                <a:srgbClr val="8A6D3B"/>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8A6D3B"/>
                </a:solidFill>
                <a:effectLst/>
                <a:latin typeface="+mn-lt"/>
                <a:ea typeface="Calibri" panose="020F0502020204030204" pitchFamily="34" charset="0"/>
              </a:rPr>
              <a:t>The Figure on the right demonstrates NEETs by level of urbanisation or in other words, </a:t>
            </a:r>
            <a:r>
              <a:rPr lang="en-GB" sz="1200" dirty="0">
                <a:solidFill>
                  <a:srgbClr val="333333"/>
                </a:solidFill>
                <a:effectLst/>
                <a:latin typeface="+mn-lt"/>
                <a:ea typeface="Calibri" panose="020F0502020204030204" pitchFamily="34" charset="0"/>
              </a:rPr>
              <a:t>according to their place of residence.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effectLst/>
                <a:latin typeface="+mn-lt"/>
                <a:ea typeface="Calibri" panose="020F0502020204030204" pitchFamily="34" charset="0"/>
              </a:rPr>
              <a:t>In 2022, the share of young people (aged 15–29) in the EU who were NEETs was lowest in cities (10.9 %) and about the same level in towns and suburbs (12.2 %), and rural areas (12.6 %). </a:t>
            </a:r>
            <a:endParaRPr lang="en-GB" sz="1200" dirty="0">
              <a:latin typeface="+mn-lt"/>
            </a:endParaRPr>
          </a:p>
        </p:txBody>
      </p:sp>
      <p:sp>
        <p:nvSpPr>
          <p:cNvPr id="4" name="Slide Number Placehold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366814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236027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348573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119597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EB5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urostat/databrowser/view/lfsi_neet_a__custom_8397557/default/table?lang=e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social/BlobServlet?docId=15279&amp;langId=en" TargetMode="External"/><Relationship Id="rId3" Type="http://schemas.openxmlformats.org/officeDocument/2006/relationships/hyperlink" Target="https://ec.europa.eu/social/main.jsp?catId=1206&amp;langId=en" TargetMode="External"/><Relationship Id="rId7" Type="http://schemas.openxmlformats.org/officeDocument/2006/relationships/hyperlink" Target="https://ec.europa.eu/social/BlobServlet?docId=20529&amp;langId=e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ec.europa.eu/social/BlobServlet?docId=24839&amp;langId=en" TargetMode="External"/><Relationship Id="rId5" Type="http://schemas.openxmlformats.org/officeDocument/2006/relationships/hyperlink" Target="https://ec.europa.eu/social/BlobServlet?docId=24058&amp;langId=en" TargetMode="External"/><Relationship Id="rId4" Type="http://schemas.openxmlformats.org/officeDocument/2006/relationships/hyperlink" Target="https://ec.europa.eu/social/BlobServlet?docId=25885&amp;langId=en" TargetMode="External"/><Relationship Id="rId9" Type="http://schemas.openxmlformats.org/officeDocument/2006/relationships/hyperlink" Target="https://ec.europa.eu/social/BlobServlet?docId=21806&amp;langId=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info/strategy/priorities-2019-2024/economy-works-people/jobs-growth-and-investment/european-pillar-social-rights/european-pillar-social-rights-20-principles_e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eurostat/databrowser/view/tesem150/default/table?lang=e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eurostat/databrowser/view/tesem150/default/table?lang=e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74545DC-7A01-8B48-A493-6C19089DA7EB}"/>
              </a:ext>
            </a:extLst>
          </p:cNvPr>
          <p:cNvPicPr>
            <a:picLocks noChangeAspect="1"/>
          </p:cNvPicPr>
          <p:nvPr/>
        </p:nvPicPr>
        <p:blipFill>
          <a:blip r:embed="rId3"/>
          <a:srcRect/>
          <a:stretch/>
        </p:blipFill>
        <p:spPr>
          <a:xfrm>
            <a:off x="659814" y="318391"/>
            <a:ext cx="5958247" cy="2138858"/>
          </a:xfrm>
          <a:prstGeom prst="rect">
            <a:avLst/>
          </a:prstGeom>
        </p:spPr>
      </p:pic>
      <p:sp>
        <p:nvSpPr>
          <p:cNvPr id="6" name="TextBox 5">
            <a:extLst>
              <a:ext uri="{FF2B5EF4-FFF2-40B4-BE49-F238E27FC236}">
                <a16:creationId xmlns:a16="http://schemas.microsoft.com/office/drawing/2014/main" id="{3A22B1F8-B9CB-C79F-346D-F7013C7EFEDC}"/>
              </a:ext>
            </a:extLst>
          </p:cNvPr>
          <p:cNvSpPr txBox="1"/>
          <p:nvPr/>
        </p:nvSpPr>
        <p:spPr>
          <a:xfrm>
            <a:off x="971501" y="5813766"/>
            <a:ext cx="3123068" cy="276999"/>
          </a:xfrm>
          <a:prstGeom prst="rect">
            <a:avLst/>
          </a:prstGeom>
          <a:solidFill>
            <a:srgbClr val="E31D44"/>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 November 2023 | Florence, Italy</a:t>
            </a:r>
          </a:p>
        </p:txBody>
      </p:sp>
      <p:sp>
        <p:nvSpPr>
          <p:cNvPr id="7" name="TextBox 6">
            <a:extLst>
              <a:ext uri="{FF2B5EF4-FFF2-40B4-BE49-F238E27FC236}">
                <a16:creationId xmlns:a16="http://schemas.microsoft.com/office/drawing/2014/main" id="{15DA8DAA-12BF-130E-BB5D-2E9D257A9866}"/>
              </a:ext>
            </a:extLst>
          </p:cNvPr>
          <p:cNvSpPr txBox="1"/>
          <p:nvPr/>
        </p:nvSpPr>
        <p:spPr>
          <a:xfrm>
            <a:off x="958860" y="4337324"/>
            <a:ext cx="8310264" cy="1015663"/>
          </a:xfrm>
          <a:prstGeom prst="rect">
            <a:avLst/>
          </a:prstGeom>
          <a:noFill/>
        </p:spPr>
        <p:txBody>
          <a:bodyPr wrap="square" rtlCol="0">
            <a:spAutoFit/>
          </a:bodyPr>
          <a:lstStyle/>
          <a:p>
            <a:r>
              <a:rPr lang="en-US" sz="2400" b="1" dirty="0">
                <a:latin typeface="Open Sans Semibold" panose="020B0606030504020204" pitchFamily="34" charset="0"/>
                <a:ea typeface="Open Sans Semibold" panose="020B0606030504020204" pitchFamily="34" charset="0"/>
                <a:cs typeface="Open Sans Semibold" panose="020B0606030504020204" pitchFamily="34" charset="0"/>
              </a:rPr>
              <a:t>Natalija Ziminiene</a:t>
            </a:r>
          </a:p>
          <a:p>
            <a:r>
              <a:rPr lang="en-GB" i="1" dirty="0">
                <a:latin typeface="Open Sans" panose="020B0606030504020204" pitchFamily="34" charset="0"/>
                <a:ea typeface="Open Sans" panose="020B0606030504020204" pitchFamily="34" charset="0"/>
                <a:cs typeface="Open Sans" panose="020B0606030504020204" pitchFamily="34" charset="0"/>
              </a:rPr>
              <a:t>Senior expert at ICON-INSTITUTE</a:t>
            </a:r>
          </a:p>
          <a:p>
            <a:r>
              <a:rPr lang="en-GB" i="1" dirty="0">
                <a:solidFill>
                  <a:srgbClr val="E31D44"/>
                </a:solidFill>
                <a:latin typeface="Open Sans" panose="020B0606030504020204" pitchFamily="34" charset="0"/>
                <a:ea typeface="Open Sans" panose="020B0606030504020204" pitchFamily="34" charset="0"/>
                <a:cs typeface="Open Sans" panose="020B0606030504020204" pitchFamily="34" charset="0"/>
              </a:rPr>
              <a:t>Natalija.Ziminiene@icon-institute.de </a:t>
            </a:r>
          </a:p>
        </p:txBody>
      </p:sp>
      <p:sp>
        <p:nvSpPr>
          <p:cNvPr id="8" name="Subtitle 2">
            <a:extLst>
              <a:ext uri="{FF2B5EF4-FFF2-40B4-BE49-F238E27FC236}">
                <a16:creationId xmlns:a16="http://schemas.microsoft.com/office/drawing/2014/main" id="{ED327B27-D4E4-8BD8-9FA4-B1F939E5547F}"/>
              </a:ext>
            </a:extLst>
          </p:cNvPr>
          <p:cNvSpPr txBox="1">
            <a:spLocks/>
          </p:cNvSpPr>
          <p:nvPr/>
        </p:nvSpPr>
        <p:spPr>
          <a:xfrm>
            <a:off x="844115" y="2388941"/>
            <a:ext cx="9144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r>
              <a:rPr lang="en-GB" sz="2400" b="1" dirty="0">
                <a:ea typeface="Open Sans" panose="020B0606030504020204" pitchFamily="34" charset="0"/>
                <a:cs typeface="Open Sans" panose="020B0606030504020204" pitchFamily="34" charset="0"/>
              </a:rPr>
              <a:t>Unveiling Challenges and Seizing Opportunities in collection and analysis of the NEET-related statistics leading to evidence-informed policymaking</a:t>
            </a:r>
            <a:endParaRPr lang="en-US" sz="2400" b="1" dirty="0">
              <a:solidFill>
                <a:srgbClr val="E31D44"/>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573E3DC-917C-7545-A4AA-C429D5514447}"/>
              </a:ext>
            </a:extLst>
          </p:cNvPr>
          <p:cNvSpPr/>
          <p:nvPr/>
        </p:nvSpPr>
        <p:spPr>
          <a:xfrm>
            <a:off x="865722" y="1864747"/>
            <a:ext cx="10275843" cy="3695692"/>
          </a:xfrm>
          <a:prstGeom prst="rect">
            <a:avLst/>
          </a:prstGeom>
        </p:spPr>
        <p:txBody>
          <a:bodyPr wrap="square">
            <a:spAutoFit/>
          </a:bodyPr>
          <a:lstStyle/>
          <a:p>
            <a:pPr>
              <a:lnSpc>
                <a:spcPct val="107000"/>
              </a:lnSpc>
              <a:spcAft>
                <a:spcPts val="800"/>
              </a:spcAft>
            </a:pPr>
            <a:r>
              <a:rPr lang="en-GB" sz="2000" b="1" dirty="0">
                <a:latin typeface="Open Sans" panose="020B0606030504020204" pitchFamily="34" charset="0"/>
                <a:ea typeface="Open Sans" panose="020B0606030504020204" pitchFamily="34" charset="0"/>
                <a:cs typeface="Open Sans" panose="020B0606030504020204" pitchFamily="34" charset="0"/>
              </a:rPr>
              <a:t>Which public institutions, or organisations may have complete or partial administrative data on NEETs?</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National Statistical Office</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Ministry of Education / Youth</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Ministry of Social Security and Labour </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Public Employment Services (PES)</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Police</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Local municipalities</a:t>
            </a:r>
          </a:p>
          <a:p>
            <a:pPr marL="685800" lvl="1" indent="-228600">
              <a:lnSpc>
                <a:spcPct val="107000"/>
              </a:lnSpc>
              <a:spcAft>
                <a:spcPts val="800"/>
              </a:spcAft>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ubtitle 2">
            <a:extLst>
              <a:ext uri="{FF2B5EF4-FFF2-40B4-BE49-F238E27FC236}">
                <a16:creationId xmlns:a16="http://schemas.microsoft.com/office/drawing/2014/main" id="{9E032CC7-597E-BF49-251B-48D661121BF8}"/>
              </a:ext>
            </a:extLst>
          </p:cNvPr>
          <p:cNvSpPr txBox="1">
            <a:spLocks/>
          </p:cNvSpPr>
          <p:nvPr/>
        </p:nvSpPr>
        <p:spPr>
          <a:xfrm>
            <a:off x="742003" y="772220"/>
            <a:ext cx="10523283" cy="500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600"/>
              </a:spcAft>
            </a:pPr>
            <a:r>
              <a:rPr lang="en-GB" sz="2800" b="1" dirty="0">
                <a:solidFill>
                  <a:srgbClr val="8A000E"/>
                </a:solidFill>
                <a:ea typeface="Open Sans" panose="020B0606030504020204" pitchFamily="34" charset="0"/>
                <a:cs typeface="Open Sans" panose="020B0606030504020204" pitchFamily="34" charset="0"/>
              </a:rPr>
              <a:t>NEET  statistics at the national level</a:t>
            </a:r>
          </a:p>
          <a:p>
            <a:pPr algn="l"/>
            <a:endParaRPr lang="en-US" sz="14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155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1241366" y="846259"/>
            <a:ext cx="7399713" cy="523220"/>
          </a:xfrm>
          <a:prstGeom prst="rect">
            <a:avLst/>
          </a:prstGeom>
          <a:noFill/>
        </p:spPr>
        <p:txBody>
          <a:bodyPr wrap="square" rtlCol="0">
            <a:spAutoFi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Time for the discussion in small groups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8760031" y="753353"/>
            <a:ext cx="2648010" cy="4708981"/>
          </a:xfrm>
          <a:prstGeom prst="rect">
            <a:avLst/>
          </a:prstGeom>
          <a:noFill/>
        </p:spPr>
        <p:txBody>
          <a:bodyPr wrap="square" rtlCol="0">
            <a:spAutoFit/>
          </a:bodyPr>
          <a:lstStyle/>
          <a:p>
            <a:pPr algn="r"/>
            <a:r>
              <a:rPr lang="fr-CH"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EED4415-AA2B-BF36-5A70-BDD706EE94BF}"/>
              </a:ext>
            </a:extLst>
          </p:cNvPr>
          <p:cNvSpPr txBox="1"/>
          <p:nvPr/>
        </p:nvSpPr>
        <p:spPr>
          <a:xfrm>
            <a:off x="996697" y="1596852"/>
            <a:ext cx="8439912" cy="3021981"/>
          </a:xfrm>
          <a:prstGeom prst="rect">
            <a:avLst/>
          </a:prstGeom>
          <a:noFill/>
        </p:spPr>
        <p:txBody>
          <a:bodyPr wrap="square" rtlCol="0">
            <a:spAutoFit/>
          </a:bodyPr>
          <a:lstStyle/>
          <a:p>
            <a:pPr lvl="0">
              <a:lnSpc>
                <a:spcPct val="200000"/>
              </a:lnSpc>
              <a:spcBef>
                <a:spcPts val="300"/>
              </a:spcBef>
              <a:spcAft>
                <a:spcPts val="300"/>
              </a:spcAft>
            </a:pPr>
            <a:r>
              <a:rPr lang="en-GB" dirty="0">
                <a:latin typeface="Open Sans" panose="020B0606030504020204" pitchFamily="34" charset="0"/>
                <a:ea typeface="Open Sans" panose="020B0606030504020204" pitchFamily="34" charset="0"/>
                <a:cs typeface="Open Sans" panose="020B0606030504020204" pitchFamily="34" charset="0"/>
              </a:rPr>
              <a:t>Please take </a:t>
            </a:r>
            <a:r>
              <a:rPr lang="en-GB"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 minutes </a:t>
            </a:r>
            <a:r>
              <a:rPr lang="en-GB" dirty="0">
                <a:latin typeface="Open Sans" panose="020B0606030504020204" pitchFamily="34" charset="0"/>
                <a:ea typeface="Open Sans" panose="020B0606030504020204" pitchFamily="34" charset="0"/>
                <a:cs typeface="Open Sans" panose="020B0606030504020204" pitchFamily="34" charset="0"/>
              </a:rPr>
              <a:t>to discuss the following questions:</a:t>
            </a:r>
          </a:p>
          <a:p>
            <a:pPr lvl="1">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Q1</a:t>
            </a:r>
            <a:r>
              <a:rPr lang="en-GB" sz="1600" dirty="0">
                <a:latin typeface="Open Sans" panose="020B0606030504020204" pitchFamily="34" charset="0"/>
                <a:ea typeface="Open Sans" panose="020B0606030504020204" pitchFamily="34" charset="0"/>
                <a:cs typeface="Open Sans" panose="020B0606030504020204" pitchFamily="34" charset="0"/>
              </a:rPr>
              <a:t>. Do you know the absolute number of NEETs in your country? </a:t>
            </a:r>
          </a:p>
          <a:p>
            <a:pPr lvl="1">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Q2.</a:t>
            </a:r>
            <a:r>
              <a:rPr lang="en-GB" sz="1600" dirty="0">
                <a:latin typeface="Open Sans" panose="020B0606030504020204" pitchFamily="34" charset="0"/>
                <a:ea typeface="Open Sans" panose="020B0606030504020204" pitchFamily="34" charset="0"/>
                <a:cs typeface="Open Sans" panose="020B0606030504020204" pitchFamily="34" charset="0"/>
              </a:rPr>
              <a:t> Do you know who /which institutions have these data?</a:t>
            </a:r>
          </a:p>
          <a:p>
            <a:pPr lvl="1">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Q3. </a:t>
            </a:r>
            <a:r>
              <a:rPr lang="en-GB" sz="1600" dirty="0">
                <a:latin typeface="Open Sans" panose="020B0606030504020204" pitchFamily="34" charset="0"/>
                <a:ea typeface="Open Sans" panose="020B0606030504020204" pitchFamily="34" charset="0"/>
                <a:cs typeface="Open Sans" panose="020B0606030504020204" pitchFamily="34" charset="0"/>
              </a:rPr>
              <a:t>What are the challenges of gathering these data? </a:t>
            </a:r>
          </a:p>
          <a:p>
            <a:pPr>
              <a:lnSpc>
                <a:spcPct val="200000"/>
              </a:lnSpc>
              <a:spcBef>
                <a:spcPts val="1200"/>
              </a:spcBef>
              <a:spcAft>
                <a:spcPts val="300"/>
              </a:spcAft>
            </a:pPr>
            <a:r>
              <a:rPr lang="en-GB" dirty="0">
                <a:latin typeface="Open Sans" panose="020B0606030504020204" pitchFamily="34" charset="0"/>
                <a:ea typeface="Open Sans" panose="020B0606030504020204" pitchFamily="34" charset="0"/>
                <a:cs typeface="Open Sans" panose="020B0606030504020204" pitchFamily="34" charset="0"/>
              </a:rPr>
              <a:t>Please report on the discussion results, taking </a:t>
            </a:r>
            <a:r>
              <a:rPr lang="en-GB"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 minutes </a:t>
            </a:r>
            <a:r>
              <a:rPr lang="en-GB" b="1" dirty="0">
                <a:latin typeface="Open Sans" panose="020B0606030504020204" pitchFamily="34" charset="0"/>
                <a:ea typeface="Open Sans" panose="020B0606030504020204" pitchFamily="34" charset="0"/>
                <a:cs typeface="Open Sans" panose="020B0606030504020204" pitchFamily="34" charset="0"/>
              </a:rPr>
              <a:t>per group</a:t>
            </a:r>
            <a:r>
              <a:rPr lang="en-GB" b="1"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227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910059" y="507929"/>
            <a:ext cx="10523283" cy="500872"/>
          </a:xfrm>
        </p:spPr>
        <p:txBody>
          <a:bodyPr>
            <a:noAutofit/>
          </a:bodyPr>
          <a:lstStyle/>
          <a:p>
            <a:pPr algn="l">
              <a:lnSpc>
                <a:spcPct val="107000"/>
              </a:lnSpc>
              <a:spcAft>
                <a:spcPts val="600"/>
              </a:spcAft>
            </a:pP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Young people neither in employment nor in education and training (NEET), by sex and age - annual data (thousand persons)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74EF2E57-67B0-E594-5726-806600A0CC78}"/>
              </a:ext>
            </a:extLst>
          </p:cNvPr>
          <p:cNvGraphicFramePr>
            <a:graphicFrameLocks noGrp="1"/>
          </p:cNvGraphicFramePr>
          <p:nvPr>
            <p:extLst>
              <p:ext uri="{D42A27DB-BD31-4B8C-83A1-F6EECF244321}">
                <p14:modId xmlns:p14="http://schemas.microsoft.com/office/powerpoint/2010/main" val="4242829859"/>
              </p:ext>
            </p:extLst>
          </p:nvPr>
        </p:nvGraphicFramePr>
        <p:xfrm>
          <a:off x="910058" y="1557866"/>
          <a:ext cx="10342141" cy="4204750"/>
        </p:xfrm>
        <a:graphic>
          <a:graphicData uri="http://schemas.openxmlformats.org/drawingml/2006/table">
            <a:tbl>
              <a:tblPr firstRow="1" bandRow="1">
                <a:tableStyleId>{00A15C55-8517-42AA-B614-E9B94910E393}</a:tableStyleId>
              </a:tblPr>
              <a:tblGrid>
                <a:gridCol w="1772906">
                  <a:extLst>
                    <a:ext uri="{9D8B030D-6E8A-4147-A177-3AD203B41FA5}">
                      <a16:colId xmlns:a16="http://schemas.microsoft.com/office/drawing/2014/main" val="1777310881"/>
                    </a:ext>
                  </a:extLst>
                </a:gridCol>
                <a:gridCol w="1042616">
                  <a:extLst>
                    <a:ext uri="{9D8B030D-6E8A-4147-A177-3AD203B41FA5}">
                      <a16:colId xmlns:a16="http://schemas.microsoft.com/office/drawing/2014/main" val="108933459"/>
                    </a:ext>
                  </a:extLst>
                </a:gridCol>
                <a:gridCol w="836291">
                  <a:extLst>
                    <a:ext uri="{9D8B030D-6E8A-4147-A177-3AD203B41FA5}">
                      <a16:colId xmlns:a16="http://schemas.microsoft.com/office/drawing/2014/main" val="3157549429"/>
                    </a:ext>
                  </a:extLst>
                </a:gridCol>
                <a:gridCol w="836291">
                  <a:extLst>
                    <a:ext uri="{9D8B030D-6E8A-4147-A177-3AD203B41FA5}">
                      <a16:colId xmlns:a16="http://schemas.microsoft.com/office/drawing/2014/main" val="372862491"/>
                    </a:ext>
                  </a:extLst>
                </a:gridCol>
                <a:gridCol w="836291">
                  <a:extLst>
                    <a:ext uri="{9D8B030D-6E8A-4147-A177-3AD203B41FA5}">
                      <a16:colId xmlns:a16="http://schemas.microsoft.com/office/drawing/2014/main" val="3818083829"/>
                    </a:ext>
                  </a:extLst>
                </a:gridCol>
                <a:gridCol w="836291">
                  <a:extLst>
                    <a:ext uri="{9D8B030D-6E8A-4147-A177-3AD203B41FA5}">
                      <a16:colId xmlns:a16="http://schemas.microsoft.com/office/drawing/2014/main" val="1086134268"/>
                    </a:ext>
                  </a:extLst>
                </a:gridCol>
                <a:gridCol w="836291">
                  <a:extLst>
                    <a:ext uri="{9D8B030D-6E8A-4147-A177-3AD203B41FA5}">
                      <a16:colId xmlns:a16="http://schemas.microsoft.com/office/drawing/2014/main" val="2805000929"/>
                    </a:ext>
                  </a:extLst>
                </a:gridCol>
                <a:gridCol w="836291">
                  <a:extLst>
                    <a:ext uri="{9D8B030D-6E8A-4147-A177-3AD203B41FA5}">
                      <a16:colId xmlns:a16="http://schemas.microsoft.com/office/drawing/2014/main" val="860268828"/>
                    </a:ext>
                  </a:extLst>
                </a:gridCol>
                <a:gridCol w="836291">
                  <a:extLst>
                    <a:ext uri="{9D8B030D-6E8A-4147-A177-3AD203B41FA5}">
                      <a16:colId xmlns:a16="http://schemas.microsoft.com/office/drawing/2014/main" val="820504647"/>
                    </a:ext>
                  </a:extLst>
                </a:gridCol>
                <a:gridCol w="836291">
                  <a:extLst>
                    <a:ext uri="{9D8B030D-6E8A-4147-A177-3AD203B41FA5}">
                      <a16:colId xmlns:a16="http://schemas.microsoft.com/office/drawing/2014/main" val="920500999"/>
                    </a:ext>
                  </a:extLst>
                </a:gridCol>
                <a:gridCol w="836291">
                  <a:extLst>
                    <a:ext uri="{9D8B030D-6E8A-4147-A177-3AD203B41FA5}">
                      <a16:colId xmlns:a16="http://schemas.microsoft.com/office/drawing/2014/main" val="2767823601"/>
                    </a:ext>
                  </a:extLst>
                </a:gridCol>
              </a:tblGrid>
              <a:tr h="456220">
                <a:tc>
                  <a:txBody>
                    <a:bodyPr/>
                    <a:lstStyle/>
                    <a:p>
                      <a:endParaRPr lang="en-GB" dirty="0"/>
                    </a:p>
                  </a:txBody>
                  <a:tcPr/>
                </a:tc>
                <a:tc>
                  <a:txBody>
                    <a:bodyPr/>
                    <a:lstStyle/>
                    <a:p>
                      <a:r>
                        <a:rPr lang="de-DE" dirty="0"/>
                        <a:t>2013</a:t>
                      </a:r>
                      <a:endParaRPr lang="en-GB" dirty="0"/>
                    </a:p>
                  </a:txBody>
                  <a:tcPr/>
                </a:tc>
                <a:tc>
                  <a:txBody>
                    <a:bodyPr/>
                    <a:lstStyle/>
                    <a:p>
                      <a:r>
                        <a:rPr lang="de-DE" dirty="0"/>
                        <a:t>2014</a:t>
                      </a:r>
                      <a:endParaRPr lang="en-GB" dirty="0"/>
                    </a:p>
                  </a:txBody>
                  <a:tcPr/>
                </a:tc>
                <a:tc>
                  <a:txBody>
                    <a:bodyPr/>
                    <a:lstStyle/>
                    <a:p>
                      <a:r>
                        <a:rPr lang="de-DE" dirty="0"/>
                        <a:t>2015</a:t>
                      </a:r>
                      <a:endParaRPr lang="en-GB" dirty="0"/>
                    </a:p>
                  </a:txBody>
                  <a:tcPr/>
                </a:tc>
                <a:tc>
                  <a:txBody>
                    <a:bodyPr/>
                    <a:lstStyle/>
                    <a:p>
                      <a:r>
                        <a:rPr lang="de-DE" dirty="0"/>
                        <a:t>2016</a:t>
                      </a:r>
                      <a:endParaRPr lang="en-GB" dirty="0"/>
                    </a:p>
                  </a:txBody>
                  <a:tcPr/>
                </a:tc>
                <a:tc>
                  <a:txBody>
                    <a:bodyPr/>
                    <a:lstStyle/>
                    <a:p>
                      <a:r>
                        <a:rPr lang="de-DE" dirty="0"/>
                        <a:t>2017</a:t>
                      </a:r>
                      <a:endParaRPr lang="en-GB" dirty="0"/>
                    </a:p>
                  </a:txBody>
                  <a:tcPr/>
                </a:tc>
                <a:tc>
                  <a:txBody>
                    <a:bodyPr/>
                    <a:lstStyle/>
                    <a:p>
                      <a:r>
                        <a:rPr lang="de-DE" dirty="0"/>
                        <a:t>2018</a:t>
                      </a:r>
                      <a:endParaRPr lang="en-GB" dirty="0"/>
                    </a:p>
                  </a:txBody>
                  <a:tcPr/>
                </a:tc>
                <a:tc>
                  <a:txBody>
                    <a:bodyPr/>
                    <a:lstStyle/>
                    <a:p>
                      <a:r>
                        <a:rPr lang="de-DE" dirty="0"/>
                        <a:t>2019</a:t>
                      </a:r>
                      <a:endParaRPr lang="en-GB" dirty="0"/>
                    </a:p>
                  </a:txBody>
                  <a:tcPr/>
                </a:tc>
                <a:tc>
                  <a:txBody>
                    <a:bodyPr/>
                    <a:lstStyle/>
                    <a:p>
                      <a:r>
                        <a:rPr lang="de-DE" dirty="0"/>
                        <a:t>2020</a:t>
                      </a:r>
                      <a:endParaRPr lang="en-GB" dirty="0"/>
                    </a:p>
                  </a:txBody>
                  <a:tcPr/>
                </a:tc>
                <a:tc>
                  <a:txBody>
                    <a:bodyPr/>
                    <a:lstStyle/>
                    <a:p>
                      <a:r>
                        <a:rPr lang="de-DE" dirty="0"/>
                        <a:t>2021</a:t>
                      </a:r>
                      <a:endParaRPr lang="en-GB" dirty="0"/>
                    </a:p>
                  </a:txBody>
                  <a:tcPr/>
                </a:tc>
                <a:tc>
                  <a:txBody>
                    <a:bodyPr/>
                    <a:lstStyle/>
                    <a:p>
                      <a:r>
                        <a:rPr lang="de-DE" dirty="0"/>
                        <a:t>2022</a:t>
                      </a:r>
                      <a:endParaRPr lang="en-GB" dirty="0"/>
                    </a:p>
                  </a:txBody>
                  <a:tcPr/>
                </a:tc>
                <a:extLst>
                  <a:ext uri="{0D108BD9-81ED-4DB2-BD59-A6C34878D82A}">
                    <a16:rowId xmlns:a16="http://schemas.microsoft.com/office/drawing/2014/main" val="1689240654"/>
                  </a:ext>
                </a:extLst>
              </a:tr>
              <a:tr h="532777">
                <a:tc>
                  <a:txBody>
                    <a:bodyPr/>
                    <a:lstStyle/>
                    <a:p>
                      <a:pPr marL="72000" algn="l" fontAlgn="ctr">
                        <a:spcBef>
                          <a:spcPts val="300"/>
                        </a:spcBef>
                        <a:spcAft>
                          <a:spcPts val="300"/>
                        </a:spcAft>
                      </a:pPr>
                      <a:r>
                        <a:rPr lang="en-GB" sz="1800" b="1" i="0" u="none" strike="noStrike" dirty="0">
                          <a:solidFill>
                            <a:srgbClr val="000000"/>
                          </a:solidFill>
                          <a:effectLst/>
                          <a:latin typeface="+mn-lt"/>
                        </a:rPr>
                        <a:t>EU- 27 countries </a:t>
                      </a:r>
                      <a:br>
                        <a:rPr lang="en-GB" sz="1800" b="1" i="0" u="none" strike="noStrike" dirty="0">
                          <a:solidFill>
                            <a:srgbClr val="000000"/>
                          </a:solidFill>
                          <a:effectLst/>
                          <a:latin typeface="+mn-lt"/>
                        </a:rPr>
                      </a:br>
                      <a:r>
                        <a:rPr lang="en-GB" sz="1800" b="1" i="0" u="none" strike="noStrike" dirty="0">
                          <a:solidFill>
                            <a:srgbClr val="000000"/>
                          </a:solidFill>
                          <a:effectLst/>
                          <a:latin typeface="+mn-lt"/>
                        </a:rPr>
                        <a:t>(from 2020)</a:t>
                      </a:r>
                    </a:p>
                  </a:txBody>
                  <a:tcPr marL="6350" marR="6350" marT="6350" marB="0" anchor="ctr"/>
                </a:tc>
                <a:tc>
                  <a:txBody>
                    <a:bodyPr/>
                    <a:lstStyle/>
                    <a:p>
                      <a:pPr marL="0" algn="r" fontAlgn="ctr"/>
                      <a:r>
                        <a:rPr lang="en-GB" sz="1800" b="0" i="0" u="none" strike="noStrike" dirty="0">
                          <a:solidFill>
                            <a:srgbClr val="000000"/>
                          </a:solidFill>
                          <a:effectLst/>
                          <a:latin typeface="+mn-lt"/>
                        </a:rPr>
                        <a:t>12.393</a:t>
                      </a:r>
                    </a:p>
                  </a:txBody>
                  <a:tcPr marL="6350" marR="6350" marT="6350" marB="0" anchor="ctr"/>
                </a:tc>
                <a:tc>
                  <a:txBody>
                    <a:bodyPr/>
                    <a:lstStyle/>
                    <a:p>
                      <a:pPr marL="0" algn="r" fontAlgn="ctr"/>
                      <a:r>
                        <a:rPr lang="en-GB" sz="1800" b="0" i="0" u="none" strike="noStrike" dirty="0">
                          <a:solidFill>
                            <a:srgbClr val="000000"/>
                          </a:solidFill>
                          <a:effectLst/>
                          <a:latin typeface="+mn-lt"/>
                        </a:rPr>
                        <a:t>11.965</a:t>
                      </a:r>
                    </a:p>
                  </a:txBody>
                  <a:tcPr marL="6350" marR="6350" marT="6350" marB="0" anchor="ctr"/>
                </a:tc>
                <a:tc>
                  <a:txBody>
                    <a:bodyPr/>
                    <a:lstStyle/>
                    <a:p>
                      <a:pPr marL="0" algn="r" fontAlgn="ctr"/>
                      <a:r>
                        <a:rPr lang="en-GB" sz="1800" b="0" i="0" u="none" strike="noStrike" dirty="0">
                          <a:solidFill>
                            <a:srgbClr val="000000"/>
                          </a:solidFill>
                          <a:effectLst/>
                          <a:latin typeface="+mn-lt"/>
                        </a:rPr>
                        <a:t>11.516</a:t>
                      </a:r>
                    </a:p>
                  </a:txBody>
                  <a:tcPr marL="6350" marR="6350" marT="6350" marB="0" anchor="ctr"/>
                </a:tc>
                <a:tc>
                  <a:txBody>
                    <a:bodyPr/>
                    <a:lstStyle/>
                    <a:p>
                      <a:pPr marL="0" algn="r" fontAlgn="ctr"/>
                      <a:r>
                        <a:rPr lang="en-GB" sz="1800" b="0" i="0" u="none" strike="noStrike" dirty="0">
                          <a:solidFill>
                            <a:srgbClr val="000000"/>
                          </a:solidFill>
                          <a:effectLst/>
                          <a:latin typeface="+mn-lt"/>
                        </a:rPr>
                        <a:t>10.970</a:t>
                      </a:r>
                    </a:p>
                  </a:txBody>
                  <a:tcPr marL="6350" marR="6350" marT="6350" marB="0" anchor="ctr"/>
                </a:tc>
                <a:tc>
                  <a:txBody>
                    <a:bodyPr/>
                    <a:lstStyle/>
                    <a:p>
                      <a:pPr marL="0" algn="r" fontAlgn="ctr"/>
                      <a:r>
                        <a:rPr lang="en-GB" sz="1800" b="0" i="0" u="none" strike="noStrike" dirty="0">
                          <a:solidFill>
                            <a:srgbClr val="000000"/>
                          </a:solidFill>
                          <a:effectLst/>
                          <a:latin typeface="+mn-lt"/>
                        </a:rPr>
                        <a:t>10.282</a:t>
                      </a:r>
                    </a:p>
                  </a:txBody>
                  <a:tcPr marL="6350" marR="6350" marT="6350" marB="0" anchor="ctr"/>
                </a:tc>
                <a:tc>
                  <a:txBody>
                    <a:bodyPr/>
                    <a:lstStyle/>
                    <a:p>
                      <a:pPr marL="0" algn="r" fontAlgn="ctr"/>
                      <a:r>
                        <a:rPr lang="en-GB" sz="1800" b="0" i="0" u="none" strike="noStrike" dirty="0">
                          <a:solidFill>
                            <a:srgbClr val="000000"/>
                          </a:solidFill>
                          <a:effectLst/>
                          <a:latin typeface="+mn-lt"/>
                        </a:rPr>
                        <a:t>9.705</a:t>
                      </a:r>
                    </a:p>
                  </a:txBody>
                  <a:tcPr marL="6350" marR="6350" marT="6350" marB="0" anchor="ctr"/>
                </a:tc>
                <a:tc>
                  <a:txBody>
                    <a:bodyPr/>
                    <a:lstStyle/>
                    <a:p>
                      <a:pPr marL="0" algn="r" fontAlgn="ctr"/>
                      <a:r>
                        <a:rPr lang="en-GB" sz="1800" b="0" i="0" u="none" strike="noStrike" dirty="0">
                          <a:solidFill>
                            <a:srgbClr val="000000"/>
                          </a:solidFill>
                          <a:effectLst/>
                          <a:latin typeface="+mn-lt"/>
                        </a:rPr>
                        <a:t>9.273</a:t>
                      </a:r>
                    </a:p>
                  </a:txBody>
                  <a:tcPr marL="6350" marR="6350" marT="6350" marB="0" anchor="ctr"/>
                </a:tc>
                <a:tc>
                  <a:txBody>
                    <a:bodyPr/>
                    <a:lstStyle/>
                    <a:p>
                      <a:pPr marL="0" algn="r" fontAlgn="ctr"/>
                      <a:r>
                        <a:rPr lang="en-GB" sz="1800" b="0" i="0" u="none" strike="noStrike" dirty="0">
                          <a:solidFill>
                            <a:srgbClr val="000000"/>
                          </a:solidFill>
                          <a:effectLst/>
                          <a:latin typeface="+mn-lt"/>
                        </a:rPr>
                        <a:t>9.998</a:t>
                      </a:r>
                    </a:p>
                  </a:txBody>
                  <a:tcPr marL="6350" marR="6350" marT="6350" marB="0" anchor="ctr"/>
                </a:tc>
                <a:tc>
                  <a:txBody>
                    <a:bodyPr/>
                    <a:lstStyle/>
                    <a:p>
                      <a:pPr marL="0" algn="r" fontAlgn="ctr"/>
                      <a:r>
                        <a:rPr lang="en-GB" sz="1800" b="0" i="0" u="none" strike="noStrike" dirty="0">
                          <a:solidFill>
                            <a:srgbClr val="000000"/>
                          </a:solidFill>
                          <a:effectLst/>
                          <a:latin typeface="+mn-lt"/>
                        </a:rPr>
                        <a:t>9.300</a:t>
                      </a:r>
                    </a:p>
                  </a:txBody>
                  <a:tcPr marL="6350" marR="6350" marT="6350" marB="0" anchor="ctr"/>
                </a:tc>
                <a:tc>
                  <a:txBody>
                    <a:bodyPr/>
                    <a:lstStyle/>
                    <a:p>
                      <a:pPr marL="0" algn="r" fontAlgn="ctr"/>
                      <a:r>
                        <a:rPr lang="en-GB" sz="1800" b="0" i="0" u="none" strike="noStrike" dirty="0">
                          <a:solidFill>
                            <a:srgbClr val="000000"/>
                          </a:solidFill>
                          <a:effectLst/>
                          <a:latin typeface="+mn-lt"/>
                        </a:rPr>
                        <a:t>8.356</a:t>
                      </a:r>
                    </a:p>
                  </a:txBody>
                  <a:tcPr marL="6350" marR="6350" marT="6350" marB="0" anchor="ctr"/>
                </a:tc>
                <a:extLst>
                  <a:ext uri="{0D108BD9-81ED-4DB2-BD59-A6C34878D82A}">
                    <a16:rowId xmlns:a16="http://schemas.microsoft.com/office/drawing/2014/main" val="1669640759"/>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Croatia</a:t>
                      </a:r>
                    </a:p>
                  </a:txBody>
                  <a:tcPr marL="6350" marR="6350" marT="6350" marB="0" anchor="ctr"/>
                </a:tc>
                <a:tc>
                  <a:txBody>
                    <a:bodyPr/>
                    <a:lstStyle/>
                    <a:p>
                      <a:pPr marL="0" algn="r" fontAlgn="ctr"/>
                      <a:r>
                        <a:rPr lang="en-GB" sz="1800" b="0" i="0" u="none" strike="noStrike">
                          <a:solidFill>
                            <a:srgbClr val="000000"/>
                          </a:solidFill>
                          <a:effectLst/>
                          <a:latin typeface="+mn-lt"/>
                        </a:rPr>
                        <a:t>173</a:t>
                      </a:r>
                    </a:p>
                  </a:txBody>
                  <a:tcPr marL="6350" marR="6350" marT="6350" marB="0" anchor="ctr"/>
                </a:tc>
                <a:tc>
                  <a:txBody>
                    <a:bodyPr/>
                    <a:lstStyle/>
                    <a:p>
                      <a:pPr marL="0" algn="r" fontAlgn="ctr"/>
                      <a:r>
                        <a:rPr lang="en-GB" sz="1800" b="0" i="0" u="none" strike="noStrike">
                          <a:solidFill>
                            <a:srgbClr val="000000"/>
                          </a:solidFill>
                          <a:effectLst/>
                          <a:latin typeface="+mn-lt"/>
                        </a:rPr>
                        <a:t>166</a:t>
                      </a:r>
                    </a:p>
                  </a:txBody>
                  <a:tcPr marL="6350" marR="6350" marT="6350" marB="0" anchor="ctr"/>
                </a:tc>
                <a:tc>
                  <a:txBody>
                    <a:bodyPr/>
                    <a:lstStyle/>
                    <a:p>
                      <a:pPr marL="0" algn="r" fontAlgn="ctr"/>
                      <a:r>
                        <a:rPr lang="en-GB" sz="1800" b="0" i="0" u="none" strike="noStrike">
                          <a:solidFill>
                            <a:srgbClr val="000000"/>
                          </a:solidFill>
                          <a:effectLst/>
                          <a:latin typeface="+mn-lt"/>
                        </a:rPr>
                        <a:t>148</a:t>
                      </a:r>
                    </a:p>
                  </a:txBody>
                  <a:tcPr marL="6350" marR="6350" marT="6350" marB="0" anchor="ctr"/>
                </a:tc>
                <a:tc>
                  <a:txBody>
                    <a:bodyPr/>
                    <a:lstStyle/>
                    <a:p>
                      <a:pPr marL="0" algn="r" fontAlgn="ctr"/>
                      <a:r>
                        <a:rPr lang="en-GB" sz="1800" b="0" i="0" u="none" strike="noStrike" dirty="0">
                          <a:solidFill>
                            <a:srgbClr val="000000"/>
                          </a:solidFill>
                          <a:effectLst/>
                          <a:latin typeface="+mn-lt"/>
                        </a:rPr>
                        <a:t>142</a:t>
                      </a:r>
                    </a:p>
                  </a:txBody>
                  <a:tcPr marL="6350" marR="6350" marT="6350" marB="0" anchor="ctr"/>
                </a:tc>
                <a:tc>
                  <a:txBody>
                    <a:bodyPr/>
                    <a:lstStyle/>
                    <a:p>
                      <a:pPr marL="0" algn="r" fontAlgn="ctr"/>
                      <a:r>
                        <a:rPr lang="en-GB" sz="1800" b="0" i="0" u="none" strike="noStrike">
                          <a:solidFill>
                            <a:srgbClr val="000000"/>
                          </a:solidFill>
                          <a:effectLst/>
                          <a:latin typeface="+mn-lt"/>
                        </a:rPr>
                        <a:t>128</a:t>
                      </a:r>
                    </a:p>
                  </a:txBody>
                  <a:tcPr marL="6350" marR="6350" marT="6350" marB="0" anchor="ctr"/>
                </a:tc>
                <a:tc>
                  <a:txBody>
                    <a:bodyPr/>
                    <a:lstStyle/>
                    <a:p>
                      <a:pPr marL="0" algn="r" fontAlgn="ctr"/>
                      <a:r>
                        <a:rPr lang="en-GB" sz="1800" b="0" i="0" u="none" strike="noStrike">
                          <a:solidFill>
                            <a:srgbClr val="000000"/>
                          </a:solidFill>
                          <a:effectLst/>
                          <a:latin typeface="+mn-lt"/>
                        </a:rPr>
                        <a:t>109</a:t>
                      </a:r>
                    </a:p>
                  </a:txBody>
                  <a:tcPr marL="6350" marR="6350" marT="6350" marB="0" anchor="ctr"/>
                </a:tc>
                <a:tc>
                  <a:txBody>
                    <a:bodyPr/>
                    <a:lstStyle/>
                    <a:p>
                      <a:pPr marL="0" algn="r" fontAlgn="ctr"/>
                      <a:r>
                        <a:rPr lang="en-GB" sz="1800" b="0" i="0" u="none" strike="noStrike" dirty="0">
                          <a:solidFill>
                            <a:srgbClr val="000000"/>
                          </a:solidFill>
                          <a:effectLst/>
                          <a:latin typeface="+mn-lt"/>
                        </a:rPr>
                        <a:t>97</a:t>
                      </a:r>
                    </a:p>
                  </a:txBody>
                  <a:tcPr marL="6350" marR="6350" marT="6350" marB="0" anchor="ctr"/>
                </a:tc>
                <a:tc>
                  <a:txBody>
                    <a:bodyPr/>
                    <a:lstStyle/>
                    <a:p>
                      <a:pPr marL="0" algn="r" fontAlgn="ctr"/>
                      <a:r>
                        <a:rPr lang="en-GB" sz="1800" b="0" i="0" u="none" strike="noStrike" dirty="0">
                          <a:solidFill>
                            <a:srgbClr val="000000"/>
                          </a:solidFill>
                          <a:effectLst/>
                          <a:latin typeface="+mn-lt"/>
                        </a:rPr>
                        <a:t>98</a:t>
                      </a:r>
                    </a:p>
                  </a:txBody>
                  <a:tcPr marL="6350" marR="6350" marT="6350" marB="0" anchor="ctr"/>
                </a:tc>
                <a:tc>
                  <a:txBody>
                    <a:bodyPr/>
                    <a:lstStyle/>
                    <a:p>
                      <a:pPr marL="0" algn="r" fontAlgn="ctr"/>
                      <a:r>
                        <a:rPr lang="en-GB" sz="1800" b="0" i="0" u="none" strike="noStrike" dirty="0">
                          <a:solidFill>
                            <a:srgbClr val="000000"/>
                          </a:solidFill>
                          <a:effectLst/>
                          <a:latin typeface="+mn-lt"/>
                        </a:rPr>
                        <a:t>98</a:t>
                      </a:r>
                    </a:p>
                  </a:txBody>
                  <a:tcPr marL="6350" marR="6350" marT="6350" marB="0" anchor="ctr"/>
                </a:tc>
                <a:tc>
                  <a:txBody>
                    <a:bodyPr/>
                    <a:lstStyle/>
                    <a:p>
                      <a:pPr marL="0" algn="r" fontAlgn="ctr"/>
                      <a:r>
                        <a:rPr lang="en-GB" sz="1800" b="0" i="0" u="none" strike="noStrike" dirty="0">
                          <a:solidFill>
                            <a:srgbClr val="000000"/>
                          </a:solidFill>
                          <a:effectLst/>
                          <a:latin typeface="+mn-lt"/>
                        </a:rPr>
                        <a:t>85</a:t>
                      </a:r>
                    </a:p>
                  </a:txBody>
                  <a:tcPr marL="6350" marR="6350" marT="6350" marB="0" anchor="ctr"/>
                </a:tc>
                <a:extLst>
                  <a:ext uri="{0D108BD9-81ED-4DB2-BD59-A6C34878D82A}">
                    <a16:rowId xmlns:a16="http://schemas.microsoft.com/office/drawing/2014/main" val="683974264"/>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Italy</a:t>
                      </a:r>
                    </a:p>
                  </a:txBody>
                  <a:tcPr marL="6350" marR="6350" marT="6350" marB="0" anchor="ctr"/>
                </a:tc>
                <a:tc>
                  <a:txBody>
                    <a:bodyPr/>
                    <a:lstStyle/>
                    <a:p>
                      <a:pPr marL="0" algn="r" fontAlgn="ctr"/>
                      <a:r>
                        <a:rPr lang="en-GB" sz="1800" b="0" i="0" u="none" strike="noStrike">
                          <a:solidFill>
                            <a:srgbClr val="000000"/>
                          </a:solidFill>
                          <a:effectLst/>
                          <a:latin typeface="+mn-lt"/>
                        </a:rPr>
                        <a:t>2.416</a:t>
                      </a:r>
                    </a:p>
                  </a:txBody>
                  <a:tcPr marL="6350" marR="6350" marT="6350" marB="0" anchor="ctr"/>
                </a:tc>
                <a:tc>
                  <a:txBody>
                    <a:bodyPr/>
                    <a:lstStyle/>
                    <a:p>
                      <a:pPr marL="0" algn="r" fontAlgn="ctr"/>
                      <a:r>
                        <a:rPr lang="en-GB" sz="1800" b="0" i="0" u="none" strike="noStrike">
                          <a:solidFill>
                            <a:srgbClr val="000000"/>
                          </a:solidFill>
                          <a:effectLst/>
                          <a:latin typeface="+mn-lt"/>
                        </a:rPr>
                        <a:t>2.415</a:t>
                      </a:r>
                    </a:p>
                  </a:txBody>
                  <a:tcPr marL="6350" marR="6350" marT="6350" marB="0" anchor="ctr"/>
                </a:tc>
                <a:tc>
                  <a:txBody>
                    <a:bodyPr/>
                    <a:lstStyle/>
                    <a:p>
                      <a:pPr marL="0" algn="r" fontAlgn="ctr"/>
                      <a:r>
                        <a:rPr lang="en-GB" sz="1800" b="0" i="0" u="none" strike="noStrike" dirty="0">
                          <a:solidFill>
                            <a:srgbClr val="000000"/>
                          </a:solidFill>
                          <a:effectLst/>
                          <a:latin typeface="+mn-lt"/>
                        </a:rPr>
                        <a:t>2.344</a:t>
                      </a:r>
                    </a:p>
                  </a:txBody>
                  <a:tcPr marL="6350" marR="6350" marT="6350" marB="0" anchor="ctr"/>
                </a:tc>
                <a:tc>
                  <a:txBody>
                    <a:bodyPr/>
                    <a:lstStyle/>
                    <a:p>
                      <a:pPr marL="0" algn="r" fontAlgn="ctr"/>
                      <a:r>
                        <a:rPr lang="en-GB" sz="1800" b="0" i="0" u="none" strike="noStrike">
                          <a:solidFill>
                            <a:srgbClr val="000000"/>
                          </a:solidFill>
                          <a:effectLst/>
                          <a:latin typeface="+mn-lt"/>
                        </a:rPr>
                        <a:t>2.208</a:t>
                      </a:r>
                    </a:p>
                  </a:txBody>
                  <a:tcPr marL="6350" marR="6350" marT="6350" marB="0" anchor="ctr"/>
                </a:tc>
                <a:tc>
                  <a:txBody>
                    <a:bodyPr/>
                    <a:lstStyle/>
                    <a:p>
                      <a:pPr marL="0" algn="r" fontAlgn="ctr"/>
                      <a:r>
                        <a:rPr lang="en-GB" sz="1800" b="0" i="0" u="none" strike="noStrike">
                          <a:solidFill>
                            <a:srgbClr val="000000"/>
                          </a:solidFill>
                          <a:effectLst/>
                          <a:latin typeface="+mn-lt"/>
                        </a:rPr>
                        <a:t>2.182</a:t>
                      </a:r>
                    </a:p>
                  </a:txBody>
                  <a:tcPr marL="6350" marR="6350" marT="6350" marB="0" anchor="ctr"/>
                </a:tc>
                <a:tc>
                  <a:txBody>
                    <a:bodyPr/>
                    <a:lstStyle/>
                    <a:p>
                      <a:pPr marL="0" algn="r" fontAlgn="ctr"/>
                      <a:r>
                        <a:rPr lang="en-GB" sz="1800" b="0" i="0" u="none" strike="noStrike">
                          <a:solidFill>
                            <a:srgbClr val="000000"/>
                          </a:solidFill>
                          <a:effectLst/>
                          <a:latin typeface="+mn-lt"/>
                        </a:rPr>
                        <a:t>2.108</a:t>
                      </a:r>
                    </a:p>
                  </a:txBody>
                  <a:tcPr marL="6350" marR="6350" marT="6350" marB="0" anchor="ctr"/>
                </a:tc>
                <a:tc>
                  <a:txBody>
                    <a:bodyPr/>
                    <a:lstStyle/>
                    <a:p>
                      <a:pPr marL="0" algn="r" fontAlgn="ctr"/>
                      <a:r>
                        <a:rPr lang="en-GB" sz="1800" b="0" i="0" u="none" strike="noStrike">
                          <a:solidFill>
                            <a:srgbClr val="000000"/>
                          </a:solidFill>
                          <a:effectLst/>
                          <a:latin typeface="+mn-lt"/>
                        </a:rPr>
                        <a:t>1.991</a:t>
                      </a:r>
                    </a:p>
                  </a:txBody>
                  <a:tcPr marL="6350" marR="6350" marT="6350" marB="0" anchor="ctr"/>
                </a:tc>
                <a:tc>
                  <a:txBody>
                    <a:bodyPr/>
                    <a:lstStyle/>
                    <a:p>
                      <a:pPr marL="0" algn="r" fontAlgn="ctr"/>
                      <a:r>
                        <a:rPr lang="en-GB" sz="1800" b="0" i="0" u="none" strike="noStrike">
                          <a:solidFill>
                            <a:srgbClr val="000000"/>
                          </a:solidFill>
                          <a:effectLst/>
                          <a:latin typeface="+mn-lt"/>
                        </a:rPr>
                        <a:t>2.084</a:t>
                      </a:r>
                    </a:p>
                  </a:txBody>
                  <a:tcPr marL="6350" marR="6350" marT="6350" marB="0" anchor="ctr"/>
                </a:tc>
                <a:tc>
                  <a:txBody>
                    <a:bodyPr/>
                    <a:lstStyle/>
                    <a:p>
                      <a:pPr marL="0" algn="r" fontAlgn="ctr"/>
                      <a:r>
                        <a:rPr lang="en-GB" sz="1800" b="0" i="0" u="none" strike="noStrike" dirty="0">
                          <a:solidFill>
                            <a:srgbClr val="000000"/>
                          </a:solidFill>
                          <a:effectLst/>
                          <a:latin typeface="+mn-lt"/>
                        </a:rPr>
                        <a:t>2.032</a:t>
                      </a:r>
                    </a:p>
                  </a:txBody>
                  <a:tcPr marL="6350" marR="6350" marT="6350" marB="0" anchor="ctr"/>
                </a:tc>
                <a:tc>
                  <a:txBody>
                    <a:bodyPr/>
                    <a:lstStyle/>
                    <a:p>
                      <a:pPr marL="0" algn="r" fontAlgn="ctr"/>
                      <a:r>
                        <a:rPr lang="en-GB" sz="1800" b="0" i="0" u="none" strike="noStrike" dirty="0">
                          <a:solidFill>
                            <a:srgbClr val="000000"/>
                          </a:solidFill>
                          <a:effectLst/>
                          <a:latin typeface="+mn-lt"/>
                        </a:rPr>
                        <a:t>1.670</a:t>
                      </a:r>
                    </a:p>
                  </a:txBody>
                  <a:tcPr marL="6350" marR="6350" marT="6350" marB="0" anchor="ctr"/>
                </a:tc>
                <a:extLst>
                  <a:ext uri="{0D108BD9-81ED-4DB2-BD59-A6C34878D82A}">
                    <a16:rowId xmlns:a16="http://schemas.microsoft.com/office/drawing/2014/main" val="899223014"/>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Lithuania</a:t>
                      </a:r>
                    </a:p>
                  </a:txBody>
                  <a:tcPr marL="6350" marR="6350" marT="6350" marB="0" anchor="ctr"/>
                </a:tc>
                <a:tc>
                  <a:txBody>
                    <a:bodyPr/>
                    <a:lstStyle/>
                    <a:p>
                      <a:pPr marL="0" algn="r" fontAlgn="ctr"/>
                      <a:r>
                        <a:rPr lang="en-GB" sz="1800" b="0" i="0" u="none" strike="noStrike">
                          <a:solidFill>
                            <a:srgbClr val="000000"/>
                          </a:solidFill>
                          <a:effectLst/>
                          <a:latin typeface="+mn-lt"/>
                        </a:rPr>
                        <a:t>79</a:t>
                      </a:r>
                    </a:p>
                  </a:txBody>
                  <a:tcPr marL="6350" marR="6350" marT="6350" marB="0" anchor="ctr"/>
                </a:tc>
                <a:tc>
                  <a:txBody>
                    <a:bodyPr/>
                    <a:lstStyle/>
                    <a:p>
                      <a:pPr marL="0" algn="r" fontAlgn="ctr"/>
                      <a:r>
                        <a:rPr lang="en-GB" sz="1800" b="0" i="0" u="none" strike="noStrike" dirty="0">
                          <a:solidFill>
                            <a:srgbClr val="000000"/>
                          </a:solidFill>
                          <a:effectLst/>
                          <a:latin typeface="+mn-lt"/>
                        </a:rPr>
                        <a:t>73</a:t>
                      </a:r>
                    </a:p>
                  </a:txBody>
                  <a:tcPr marL="6350" marR="6350" marT="6350" marB="0" anchor="ctr"/>
                </a:tc>
                <a:tc>
                  <a:txBody>
                    <a:bodyPr/>
                    <a:lstStyle/>
                    <a:p>
                      <a:pPr marL="0" algn="r" fontAlgn="ctr"/>
                      <a:r>
                        <a:rPr lang="en-GB" sz="1800" b="0" i="0" u="none" strike="noStrike">
                          <a:solidFill>
                            <a:srgbClr val="000000"/>
                          </a:solidFill>
                          <a:effectLst/>
                          <a:latin typeface="+mn-lt"/>
                        </a:rPr>
                        <a:t>65</a:t>
                      </a:r>
                    </a:p>
                  </a:txBody>
                  <a:tcPr marL="6350" marR="6350" marT="6350" marB="0" anchor="ctr"/>
                </a:tc>
                <a:tc>
                  <a:txBody>
                    <a:bodyPr/>
                    <a:lstStyle/>
                    <a:p>
                      <a:pPr marL="0" algn="r" fontAlgn="ctr"/>
                      <a:r>
                        <a:rPr lang="en-GB" sz="1800" b="0" i="0" u="none" strike="noStrike">
                          <a:solidFill>
                            <a:srgbClr val="000000"/>
                          </a:solidFill>
                          <a:effectLst/>
                          <a:latin typeface="+mn-lt"/>
                        </a:rPr>
                        <a:t>56</a:t>
                      </a:r>
                    </a:p>
                  </a:txBody>
                  <a:tcPr marL="6350" marR="6350" marT="6350" marB="0" anchor="ctr"/>
                </a:tc>
                <a:tc>
                  <a:txBody>
                    <a:bodyPr/>
                    <a:lstStyle/>
                    <a:p>
                      <a:pPr marL="0" algn="r" fontAlgn="ctr"/>
                      <a:r>
                        <a:rPr lang="en-GB" sz="1800" b="0" i="0" u="none" strike="noStrike">
                          <a:solidFill>
                            <a:srgbClr val="000000"/>
                          </a:solidFill>
                          <a:effectLst/>
                          <a:latin typeface="+mn-lt"/>
                        </a:rPr>
                        <a:t>50</a:t>
                      </a:r>
                    </a:p>
                  </a:txBody>
                  <a:tcPr marL="6350" marR="6350" marT="6350" marB="0" anchor="ctr"/>
                </a:tc>
                <a:tc>
                  <a:txBody>
                    <a:bodyPr/>
                    <a:lstStyle/>
                    <a:p>
                      <a:pPr marL="0" algn="r" fontAlgn="ctr"/>
                      <a:r>
                        <a:rPr lang="en-GB" sz="1800" b="0" i="0" u="none" strike="noStrike" dirty="0">
                          <a:solidFill>
                            <a:srgbClr val="000000"/>
                          </a:solidFill>
                          <a:effectLst/>
                          <a:latin typeface="+mn-lt"/>
                        </a:rPr>
                        <a:t>43</a:t>
                      </a:r>
                    </a:p>
                  </a:txBody>
                  <a:tcPr marL="6350" marR="6350" marT="6350" marB="0" anchor="ctr"/>
                </a:tc>
                <a:tc>
                  <a:txBody>
                    <a:bodyPr/>
                    <a:lstStyle/>
                    <a:p>
                      <a:pPr marL="0" algn="r" fontAlgn="ctr"/>
                      <a:r>
                        <a:rPr lang="en-GB" sz="1800" b="0" i="0" u="none" strike="noStrike">
                          <a:solidFill>
                            <a:srgbClr val="000000"/>
                          </a:solidFill>
                          <a:effectLst/>
                          <a:latin typeface="+mn-lt"/>
                        </a:rPr>
                        <a:t>49</a:t>
                      </a:r>
                    </a:p>
                  </a:txBody>
                  <a:tcPr marL="6350" marR="6350" marT="6350" marB="0" anchor="ctr"/>
                </a:tc>
                <a:tc>
                  <a:txBody>
                    <a:bodyPr/>
                    <a:lstStyle/>
                    <a:p>
                      <a:pPr marL="0" algn="r" fontAlgn="ctr"/>
                      <a:r>
                        <a:rPr lang="en-GB" sz="1800" b="0" i="0" u="none" strike="noStrike" dirty="0">
                          <a:solidFill>
                            <a:srgbClr val="000000"/>
                          </a:solidFill>
                          <a:effectLst/>
                          <a:latin typeface="+mn-lt"/>
                        </a:rPr>
                        <a:t>57</a:t>
                      </a:r>
                    </a:p>
                  </a:txBody>
                  <a:tcPr marL="6350" marR="6350" marT="6350" marB="0" anchor="ctr"/>
                </a:tc>
                <a:tc>
                  <a:txBody>
                    <a:bodyPr/>
                    <a:lstStyle/>
                    <a:p>
                      <a:pPr marL="0" algn="r" fontAlgn="ctr"/>
                      <a:r>
                        <a:rPr lang="en-GB" sz="1800" b="0" i="0" u="none" strike="noStrike" dirty="0">
                          <a:solidFill>
                            <a:srgbClr val="000000"/>
                          </a:solidFill>
                          <a:effectLst/>
                          <a:latin typeface="+mn-lt"/>
                        </a:rPr>
                        <a:t>54</a:t>
                      </a:r>
                    </a:p>
                  </a:txBody>
                  <a:tcPr marL="6350" marR="6350" marT="6350" marB="0" anchor="ctr"/>
                </a:tc>
                <a:tc>
                  <a:txBody>
                    <a:bodyPr/>
                    <a:lstStyle/>
                    <a:p>
                      <a:pPr marL="0" algn="r" fontAlgn="ctr"/>
                      <a:r>
                        <a:rPr lang="en-GB" sz="1800" b="0" i="0" u="none" strike="noStrike" dirty="0">
                          <a:solidFill>
                            <a:srgbClr val="000000"/>
                          </a:solidFill>
                          <a:effectLst/>
                          <a:latin typeface="+mn-lt"/>
                        </a:rPr>
                        <a:t>44</a:t>
                      </a:r>
                    </a:p>
                  </a:txBody>
                  <a:tcPr marL="6350" marR="6350" marT="6350" marB="0" anchor="ctr"/>
                </a:tc>
                <a:extLst>
                  <a:ext uri="{0D108BD9-81ED-4DB2-BD59-A6C34878D82A}">
                    <a16:rowId xmlns:a16="http://schemas.microsoft.com/office/drawing/2014/main" val="1033367419"/>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Luxembourg</a:t>
                      </a:r>
                    </a:p>
                  </a:txBody>
                  <a:tcPr marL="6350" marR="6350" marT="6350" marB="0" anchor="ctr"/>
                </a:tc>
                <a:tc>
                  <a:txBody>
                    <a:bodyPr/>
                    <a:lstStyle/>
                    <a:p>
                      <a:pPr marL="0" algn="r" fontAlgn="ctr"/>
                      <a:r>
                        <a:rPr lang="en-GB" sz="1800" b="0" i="0" u="none" strike="noStrike" dirty="0">
                          <a:solidFill>
                            <a:srgbClr val="000000"/>
                          </a:solidFill>
                          <a:effectLst/>
                          <a:latin typeface="+mn-lt"/>
                        </a:rPr>
                        <a:t>7</a:t>
                      </a:r>
                    </a:p>
                  </a:txBody>
                  <a:tcPr marL="6350" marR="6350" marT="6350" marB="0" anchor="ctr"/>
                </a:tc>
                <a:tc>
                  <a:txBody>
                    <a:bodyPr/>
                    <a:lstStyle/>
                    <a:p>
                      <a:pPr marL="0" algn="r" fontAlgn="ctr"/>
                      <a:r>
                        <a:rPr lang="en-GB" sz="1800" b="0" i="0" u="none" strike="noStrike">
                          <a:solidFill>
                            <a:srgbClr val="000000"/>
                          </a:solidFill>
                          <a:effectLst/>
                          <a:latin typeface="+mn-lt"/>
                        </a:rPr>
                        <a:t>6</a:t>
                      </a:r>
                    </a:p>
                  </a:txBody>
                  <a:tcPr marL="6350" marR="6350" marT="6350" marB="0" anchor="ctr"/>
                </a:tc>
                <a:tc>
                  <a:txBody>
                    <a:bodyPr/>
                    <a:lstStyle/>
                    <a:p>
                      <a:pPr marL="0" algn="r" fontAlgn="ctr"/>
                      <a:r>
                        <a:rPr lang="en-GB" sz="1800" b="0" i="0" u="none" strike="noStrike">
                          <a:solidFill>
                            <a:srgbClr val="000000"/>
                          </a:solidFill>
                          <a:effectLst/>
                          <a:latin typeface="+mn-lt"/>
                        </a:rPr>
                        <a:t>8</a:t>
                      </a:r>
                    </a:p>
                  </a:txBody>
                  <a:tcPr marL="6350" marR="6350" marT="6350" marB="0" anchor="ctr"/>
                </a:tc>
                <a:tc>
                  <a:txBody>
                    <a:bodyPr/>
                    <a:lstStyle/>
                    <a:p>
                      <a:pPr marL="0" algn="r" fontAlgn="ctr"/>
                      <a:r>
                        <a:rPr lang="en-GB" sz="1800" b="0" i="0" u="none" strike="noStrike">
                          <a:solidFill>
                            <a:srgbClr val="000000"/>
                          </a:solidFill>
                          <a:effectLst/>
                          <a:latin typeface="+mn-lt"/>
                        </a:rPr>
                        <a:t>7</a:t>
                      </a:r>
                    </a:p>
                  </a:txBody>
                  <a:tcPr marL="6350" marR="6350" marT="6350" marB="0" anchor="ctr"/>
                </a:tc>
                <a:tc>
                  <a:txBody>
                    <a:bodyPr/>
                    <a:lstStyle/>
                    <a:p>
                      <a:pPr marL="0" algn="r" fontAlgn="ctr"/>
                      <a:r>
                        <a:rPr lang="en-GB" sz="1800" b="0" i="0" u="none" strike="noStrike">
                          <a:solidFill>
                            <a:srgbClr val="000000"/>
                          </a:solidFill>
                          <a:effectLst/>
                          <a:latin typeface="+mn-lt"/>
                        </a:rPr>
                        <a:t>7</a:t>
                      </a:r>
                    </a:p>
                  </a:txBody>
                  <a:tcPr marL="6350" marR="6350" marT="6350" marB="0" anchor="ctr"/>
                </a:tc>
                <a:tc>
                  <a:txBody>
                    <a:bodyPr/>
                    <a:lstStyle/>
                    <a:p>
                      <a:pPr marL="0" algn="r" fontAlgn="ctr"/>
                      <a:r>
                        <a:rPr lang="en-GB" sz="1800" b="0" i="0" u="none" strike="noStrike">
                          <a:solidFill>
                            <a:srgbClr val="000000"/>
                          </a:solidFill>
                          <a:effectLst/>
                          <a:latin typeface="+mn-lt"/>
                        </a:rPr>
                        <a:t>9</a:t>
                      </a:r>
                    </a:p>
                  </a:txBody>
                  <a:tcPr marL="6350" marR="6350" marT="6350" marB="0" anchor="ctr"/>
                </a:tc>
                <a:tc>
                  <a:txBody>
                    <a:bodyPr/>
                    <a:lstStyle/>
                    <a:p>
                      <a:pPr marL="0" algn="r" fontAlgn="ctr"/>
                      <a:r>
                        <a:rPr lang="en-GB" sz="1800" b="0" i="0" u="none" strike="noStrike">
                          <a:solidFill>
                            <a:srgbClr val="000000"/>
                          </a:solidFill>
                          <a:effectLst/>
                          <a:latin typeface="+mn-lt"/>
                        </a:rPr>
                        <a:t>7</a:t>
                      </a:r>
                    </a:p>
                  </a:txBody>
                  <a:tcPr marL="6350" marR="6350" marT="6350" marB="0" anchor="ctr"/>
                </a:tc>
                <a:tc>
                  <a:txBody>
                    <a:bodyPr/>
                    <a:lstStyle/>
                    <a:p>
                      <a:pPr marL="0" algn="r" fontAlgn="ctr"/>
                      <a:r>
                        <a:rPr lang="en-GB" sz="1800" b="0" i="0" u="none" strike="noStrike">
                          <a:solidFill>
                            <a:srgbClr val="000000"/>
                          </a:solidFill>
                          <a:effectLst/>
                          <a:latin typeface="+mn-lt"/>
                        </a:rPr>
                        <a:t>9</a:t>
                      </a:r>
                    </a:p>
                  </a:txBody>
                  <a:tcPr marL="6350" marR="6350" marT="6350" marB="0" anchor="ctr"/>
                </a:tc>
                <a:tc>
                  <a:txBody>
                    <a:bodyPr/>
                    <a:lstStyle/>
                    <a:p>
                      <a:pPr marL="0" algn="r" fontAlgn="ctr"/>
                      <a:r>
                        <a:rPr lang="en-GB" sz="1800" b="0" i="0" u="none" strike="noStrike" dirty="0">
                          <a:solidFill>
                            <a:srgbClr val="000000"/>
                          </a:solidFill>
                          <a:effectLst/>
                          <a:latin typeface="+mn-lt"/>
                        </a:rPr>
                        <a:t>10</a:t>
                      </a:r>
                    </a:p>
                  </a:txBody>
                  <a:tcPr marL="6350" marR="6350" marT="6350" marB="0" anchor="ctr"/>
                </a:tc>
                <a:tc>
                  <a:txBody>
                    <a:bodyPr/>
                    <a:lstStyle/>
                    <a:p>
                      <a:pPr marL="0" algn="r" fontAlgn="ctr"/>
                      <a:r>
                        <a:rPr lang="en-GB" sz="1800" b="0" i="0" u="none" strike="noStrike" dirty="0">
                          <a:solidFill>
                            <a:srgbClr val="000000"/>
                          </a:solidFill>
                          <a:effectLst/>
                          <a:latin typeface="+mn-lt"/>
                        </a:rPr>
                        <a:t>8</a:t>
                      </a:r>
                    </a:p>
                  </a:txBody>
                  <a:tcPr marL="6350" marR="6350" marT="6350" marB="0" anchor="ctr"/>
                </a:tc>
                <a:extLst>
                  <a:ext uri="{0D108BD9-81ED-4DB2-BD59-A6C34878D82A}">
                    <a16:rowId xmlns:a16="http://schemas.microsoft.com/office/drawing/2014/main" val="455580157"/>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Malta</a:t>
                      </a:r>
                    </a:p>
                  </a:txBody>
                  <a:tcPr marL="6350" marR="6350" marT="6350" marB="0" anchor="ctr"/>
                </a:tc>
                <a:tc>
                  <a:txBody>
                    <a:bodyPr/>
                    <a:lstStyle/>
                    <a:p>
                      <a:pPr marL="0" algn="r" fontAlgn="ctr"/>
                      <a:r>
                        <a:rPr lang="en-GB" sz="1800" b="0" i="0" u="none" strike="noStrike">
                          <a:solidFill>
                            <a:srgbClr val="000000"/>
                          </a:solidFill>
                          <a:effectLst/>
                          <a:latin typeface="+mn-lt"/>
                        </a:rPr>
                        <a:t>9</a:t>
                      </a:r>
                    </a:p>
                  </a:txBody>
                  <a:tcPr marL="6350" marR="6350" marT="6350" marB="0" anchor="ctr"/>
                </a:tc>
                <a:tc>
                  <a:txBody>
                    <a:bodyPr/>
                    <a:lstStyle/>
                    <a:p>
                      <a:pPr marL="0" algn="r" fontAlgn="ctr"/>
                      <a:r>
                        <a:rPr lang="en-GB" sz="1800" b="0" i="0" u="none" strike="noStrike">
                          <a:solidFill>
                            <a:srgbClr val="000000"/>
                          </a:solidFill>
                          <a:effectLst/>
                          <a:latin typeface="+mn-lt"/>
                        </a:rPr>
                        <a:t>10</a:t>
                      </a:r>
                    </a:p>
                  </a:txBody>
                  <a:tcPr marL="6350" marR="6350" marT="6350" marB="0" anchor="ctr"/>
                </a:tc>
                <a:tc>
                  <a:txBody>
                    <a:bodyPr/>
                    <a:lstStyle/>
                    <a:p>
                      <a:pPr marL="0" algn="r" fontAlgn="ctr"/>
                      <a:r>
                        <a:rPr lang="en-GB" sz="1800" b="0" i="0" u="none" strike="noStrike">
                          <a:solidFill>
                            <a:srgbClr val="000000"/>
                          </a:solidFill>
                          <a:effectLst/>
                          <a:latin typeface="+mn-lt"/>
                        </a:rPr>
                        <a:t>10</a:t>
                      </a:r>
                    </a:p>
                  </a:txBody>
                  <a:tcPr marL="6350" marR="6350" marT="6350" marB="0" anchor="ctr"/>
                </a:tc>
                <a:tc>
                  <a:txBody>
                    <a:bodyPr/>
                    <a:lstStyle/>
                    <a:p>
                      <a:pPr marL="0" algn="r" fontAlgn="ctr"/>
                      <a:r>
                        <a:rPr lang="en-GB" sz="1800" b="0" i="0" u="none" strike="noStrike">
                          <a:solidFill>
                            <a:srgbClr val="000000"/>
                          </a:solidFill>
                          <a:effectLst/>
                          <a:latin typeface="+mn-lt"/>
                        </a:rPr>
                        <a:t>8</a:t>
                      </a:r>
                    </a:p>
                  </a:txBody>
                  <a:tcPr marL="6350" marR="6350" marT="6350" marB="0" anchor="ctr"/>
                </a:tc>
                <a:tc>
                  <a:txBody>
                    <a:bodyPr/>
                    <a:lstStyle/>
                    <a:p>
                      <a:pPr marL="0" algn="r" fontAlgn="ctr"/>
                      <a:r>
                        <a:rPr lang="en-GB" sz="1800" b="0" i="0" u="none" strike="noStrike">
                          <a:solidFill>
                            <a:srgbClr val="000000"/>
                          </a:solidFill>
                          <a:effectLst/>
                          <a:latin typeface="+mn-lt"/>
                        </a:rPr>
                        <a:t>8</a:t>
                      </a:r>
                    </a:p>
                  </a:txBody>
                  <a:tcPr marL="6350" marR="6350" marT="6350" marB="0" anchor="ctr"/>
                </a:tc>
                <a:tc>
                  <a:txBody>
                    <a:bodyPr/>
                    <a:lstStyle/>
                    <a:p>
                      <a:pPr marL="0" algn="r" fontAlgn="ctr"/>
                      <a:r>
                        <a:rPr lang="en-GB" sz="1800" b="0" i="0" u="none" strike="noStrike">
                          <a:solidFill>
                            <a:srgbClr val="000000"/>
                          </a:solidFill>
                          <a:effectLst/>
                          <a:latin typeface="+mn-lt"/>
                        </a:rPr>
                        <a:t>7</a:t>
                      </a:r>
                    </a:p>
                  </a:txBody>
                  <a:tcPr marL="6350" marR="6350" marT="6350" marB="0" anchor="ctr"/>
                </a:tc>
                <a:tc>
                  <a:txBody>
                    <a:bodyPr/>
                    <a:lstStyle/>
                    <a:p>
                      <a:pPr marL="0" algn="r" fontAlgn="ctr"/>
                      <a:r>
                        <a:rPr lang="en-GB" sz="1800" b="0" i="0" u="none" strike="noStrike" dirty="0">
                          <a:solidFill>
                            <a:srgbClr val="000000"/>
                          </a:solidFill>
                          <a:effectLst/>
                          <a:latin typeface="+mn-lt"/>
                        </a:rPr>
                        <a:t>8</a:t>
                      </a:r>
                    </a:p>
                  </a:txBody>
                  <a:tcPr marL="6350" marR="6350" marT="6350" marB="0" anchor="ctr"/>
                </a:tc>
                <a:tc>
                  <a:txBody>
                    <a:bodyPr/>
                    <a:lstStyle/>
                    <a:p>
                      <a:pPr marL="0" algn="r" fontAlgn="ctr"/>
                      <a:r>
                        <a:rPr lang="en-GB" sz="1800" b="0" i="0" u="none" strike="noStrike">
                          <a:solidFill>
                            <a:srgbClr val="000000"/>
                          </a:solidFill>
                          <a:effectLst/>
                          <a:latin typeface="+mn-lt"/>
                        </a:rPr>
                        <a:t>9</a:t>
                      </a:r>
                    </a:p>
                  </a:txBody>
                  <a:tcPr marL="6350" marR="6350" marT="6350" marB="0" anchor="ctr"/>
                </a:tc>
                <a:tc>
                  <a:txBody>
                    <a:bodyPr/>
                    <a:lstStyle/>
                    <a:p>
                      <a:pPr marL="0" algn="r" fontAlgn="ctr"/>
                      <a:r>
                        <a:rPr lang="en-GB" sz="1800" b="0" i="0" u="none" strike="noStrike">
                          <a:solidFill>
                            <a:srgbClr val="000000"/>
                          </a:solidFill>
                          <a:effectLst/>
                          <a:latin typeface="+mn-lt"/>
                        </a:rPr>
                        <a:t>9</a:t>
                      </a:r>
                    </a:p>
                  </a:txBody>
                  <a:tcPr marL="6350" marR="6350" marT="6350" marB="0" anchor="ctr"/>
                </a:tc>
                <a:tc>
                  <a:txBody>
                    <a:bodyPr/>
                    <a:lstStyle/>
                    <a:p>
                      <a:pPr marL="0" algn="r" fontAlgn="ctr"/>
                      <a:r>
                        <a:rPr lang="en-GB" sz="1800" b="0" i="0" u="none" strike="noStrike" dirty="0">
                          <a:solidFill>
                            <a:srgbClr val="000000"/>
                          </a:solidFill>
                          <a:effectLst/>
                          <a:latin typeface="+mn-lt"/>
                        </a:rPr>
                        <a:t>7</a:t>
                      </a:r>
                    </a:p>
                  </a:txBody>
                  <a:tcPr marL="6350" marR="6350" marT="6350" marB="0" anchor="ctr"/>
                </a:tc>
                <a:extLst>
                  <a:ext uri="{0D108BD9-81ED-4DB2-BD59-A6C34878D82A}">
                    <a16:rowId xmlns:a16="http://schemas.microsoft.com/office/drawing/2014/main" val="3045609470"/>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Romania</a:t>
                      </a:r>
                    </a:p>
                  </a:txBody>
                  <a:tcPr marL="6350" marR="6350" marT="6350" marB="0" anchor="ctr"/>
                </a:tc>
                <a:tc>
                  <a:txBody>
                    <a:bodyPr/>
                    <a:lstStyle/>
                    <a:p>
                      <a:pPr marL="0" algn="r" fontAlgn="ctr"/>
                      <a:r>
                        <a:rPr lang="en-GB" sz="1800" b="0" i="0" u="none" strike="noStrike">
                          <a:solidFill>
                            <a:srgbClr val="000000"/>
                          </a:solidFill>
                          <a:effectLst/>
                          <a:latin typeface="+mn-lt"/>
                        </a:rPr>
                        <a:t>906</a:t>
                      </a:r>
                    </a:p>
                  </a:txBody>
                  <a:tcPr marL="6350" marR="6350" marT="6350" marB="0" anchor="ctr"/>
                </a:tc>
                <a:tc>
                  <a:txBody>
                    <a:bodyPr/>
                    <a:lstStyle/>
                    <a:p>
                      <a:pPr marL="0" algn="r" fontAlgn="ctr"/>
                      <a:r>
                        <a:rPr lang="en-GB" sz="1800" b="0" i="0" u="none" strike="noStrike">
                          <a:solidFill>
                            <a:srgbClr val="000000"/>
                          </a:solidFill>
                          <a:effectLst/>
                          <a:latin typeface="+mn-lt"/>
                        </a:rPr>
                        <a:t>907</a:t>
                      </a:r>
                    </a:p>
                  </a:txBody>
                  <a:tcPr marL="6350" marR="6350" marT="6350" marB="0" anchor="ctr"/>
                </a:tc>
                <a:tc>
                  <a:txBody>
                    <a:bodyPr/>
                    <a:lstStyle/>
                    <a:p>
                      <a:pPr marL="0" algn="r" fontAlgn="ctr"/>
                      <a:r>
                        <a:rPr lang="en-GB" sz="1800" b="0" i="0" u="none" strike="noStrike">
                          <a:solidFill>
                            <a:srgbClr val="000000"/>
                          </a:solidFill>
                          <a:effectLst/>
                          <a:latin typeface="+mn-lt"/>
                        </a:rPr>
                        <a:t>930</a:t>
                      </a:r>
                    </a:p>
                  </a:txBody>
                  <a:tcPr marL="6350" marR="6350" marT="6350" marB="0" anchor="ctr"/>
                </a:tc>
                <a:tc>
                  <a:txBody>
                    <a:bodyPr/>
                    <a:lstStyle/>
                    <a:p>
                      <a:pPr marL="0" algn="r" fontAlgn="ctr"/>
                      <a:r>
                        <a:rPr lang="en-GB" sz="1800" b="0" i="0" u="none" strike="noStrike">
                          <a:solidFill>
                            <a:srgbClr val="000000"/>
                          </a:solidFill>
                          <a:effectLst/>
                          <a:latin typeface="+mn-lt"/>
                        </a:rPr>
                        <a:t>860</a:t>
                      </a:r>
                    </a:p>
                  </a:txBody>
                  <a:tcPr marL="6350" marR="6350" marT="6350" marB="0" anchor="ctr"/>
                </a:tc>
                <a:tc>
                  <a:txBody>
                    <a:bodyPr/>
                    <a:lstStyle/>
                    <a:p>
                      <a:pPr marL="0" algn="r" fontAlgn="ctr"/>
                      <a:r>
                        <a:rPr lang="en-GB" sz="1800" b="0" i="0" u="none" strike="noStrike">
                          <a:solidFill>
                            <a:srgbClr val="000000"/>
                          </a:solidFill>
                          <a:effectLst/>
                          <a:latin typeface="+mn-lt"/>
                        </a:rPr>
                        <a:t>752</a:t>
                      </a:r>
                    </a:p>
                  </a:txBody>
                  <a:tcPr marL="6350" marR="6350" marT="6350" marB="0" anchor="ctr"/>
                </a:tc>
                <a:tc>
                  <a:txBody>
                    <a:bodyPr/>
                    <a:lstStyle/>
                    <a:p>
                      <a:pPr marL="0" algn="r" fontAlgn="ctr"/>
                      <a:r>
                        <a:rPr lang="en-GB" sz="1800" b="0" i="0" u="none" strike="noStrike">
                          <a:solidFill>
                            <a:srgbClr val="000000"/>
                          </a:solidFill>
                          <a:effectLst/>
                          <a:latin typeface="+mn-lt"/>
                        </a:rPr>
                        <a:t>703</a:t>
                      </a:r>
                    </a:p>
                  </a:txBody>
                  <a:tcPr marL="6350" marR="6350" marT="6350" marB="0" anchor="ctr"/>
                </a:tc>
                <a:tc>
                  <a:txBody>
                    <a:bodyPr/>
                    <a:lstStyle/>
                    <a:p>
                      <a:pPr marL="0" algn="r" fontAlgn="ctr"/>
                      <a:r>
                        <a:rPr lang="en-GB" sz="1800" b="0" i="0" u="none" strike="noStrike">
                          <a:solidFill>
                            <a:srgbClr val="000000"/>
                          </a:solidFill>
                          <a:effectLst/>
                          <a:latin typeface="+mn-lt"/>
                        </a:rPr>
                        <a:t>662</a:t>
                      </a:r>
                    </a:p>
                  </a:txBody>
                  <a:tcPr marL="6350" marR="6350" marT="6350" marB="0" anchor="ctr"/>
                </a:tc>
                <a:tc>
                  <a:txBody>
                    <a:bodyPr/>
                    <a:lstStyle/>
                    <a:p>
                      <a:pPr marL="0" algn="r" fontAlgn="ctr"/>
                      <a:r>
                        <a:rPr lang="en-GB" sz="1800" b="0" i="0" u="none" strike="noStrike">
                          <a:solidFill>
                            <a:srgbClr val="000000"/>
                          </a:solidFill>
                          <a:effectLst/>
                          <a:latin typeface="+mn-lt"/>
                        </a:rPr>
                        <a:t>635</a:t>
                      </a:r>
                    </a:p>
                  </a:txBody>
                  <a:tcPr marL="6350" marR="6350" marT="6350" marB="0" anchor="ctr"/>
                </a:tc>
                <a:tc>
                  <a:txBody>
                    <a:bodyPr/>
                    <a:lstStyle/>
                    <a:p>
                      <a:pPr marL="0" algn="r" fontAlgn="ctr"/>
                      <a:r>
                        <a:rPr lang="en-GB" sz="1800" b="0" i="0" u="none" strike="noStrike">
                          <a:solidFill>
                            <a:srgbClr val="000000"/>
                          </a:solidFill>
                          <a:effectLst/>
                          <a:latin typeface="+mn-lt"/>
                        </a:rPr>
                        <a:t>611</a:t>
                      </a:r>
                    </a:p>
                  </a:txBody>
                  <a:tcPr marL="6350" marR="6350" marT="6350" marB="0" anchor="ctr"/>
                </a:tc>
                <a:tc>
                  <a:txBody>
                    <a:bodyPr/>
                    <a:lstStyle/>
                    <a:p>
                      <a:pPr marL="0" algn="r" fontAlgn="ctr"/>
                      <a:r>
                        <a:rPr lang="en-GB" sz="1800" b="0" i="0" u="none" strike="noStrike" dirty="0">
                          <a:solidFill>
                            <a:srgbClr val="000000"/>
                          </a:solidFill>
                          <a:effectLst/>
                          <a:latin typeface="+mn-lt"/>
                        </a:rPr>
                        <a:t>597</a:t>
                      </a:r>
                    </a:p>
                  </a:txBody>
                  <a:tcPr marL="6350" marR="6350" marT="6350" marB="0" anchor="ctr"/>
                </a:tc>
                <a:extLst>
                  <a:ext uri="{0D108BD9-81ED-4DB2-BD59-A6C34878D82A}">
                    <a16:rowId xmlns:a16="http://schemas.microsoft.com/office/drawing/2014/main" val="486885097"/>
                  </a:ext>
                </a:extLst>
              </a:tr>
              <a:tr h="456220">
                <a:tc>
                  <a:txBody>
                    <a:bodyPr/>
                    <a:lstStyle/>
                    <a:p>
                      <a:pPr marL="72000" algn="l" fontAlgn="ctr">
                        <a:spcBef>
                          <a:spcPts val="300"/>
                        </a:spcBef>
                        <a:spcAft>
                          <a:spcPts val="300"/>
                        </a:spcAft>
                      </a:pPr>
                      <a:r>
                        <a:rPr lang="en-GB" sz="1800" b="1" i="0" u="none" strike="noStrike" dirty="0">
                          <a:solidFill>
                            <a:srgbClr val="000000"/>
                          </a:solidFill>
                          <a:effectLst/>
                          <a:latin typeface="+mn-lt"/>
                        </a:rPr>
                        <a:t>Slovenia</a:t>
                      </a:r>
                    </a:p>
                  </a:txBody>
                  <a:tcPr marL="6350" marR="6350" marT="6350" marB="0" anchor="ctr"/>
                </a:tc>
                <a:tc>
                  <a:txBody>
                    <a:bodyPr/>
                    <a:lstStyle/>
                    <a:p>
                      <a:pPr marL="0" algn="r" fontAlgn="ctr"/>
                      <a:r>
                        <a:rPr lang="en-GB" sz="1800" b="0" i="0" u="none" strike="noStrike" dirty="0">
                          <a:solidFill>
                            <a:srgbClr val="000000"/>
                          </a:solidFill>
                          <a:effectLst/>
                          <a:latin typeface="+mn-lt"/>
                        </a:rPr>
                        <a:t>39</a:t>
                      </a:r>
                    </a:p>
                  </a:txBody>
                  <a:tcPr marL="6350" marR="6350" marT="6350" marB="0" anchor="ctr"/>
                </a:tc>
                <a:tc>
                  <a:txBody>
                    <a:bodyPr/>
                    <a:lstStyle/>
                    <a:p>
                      <a:pPr marL="0" algn="r" fontAlgn="ctr"/>
                      <a:r>
                        <a:rPr lang="en-GB" sz="1800" b="0" i="0" u="none" strike="noStrike" dirty="0">
                          <a:solidFill>
                            <a:srgbClr val="000000"/>
                          </a:solidFill>
                          <a:effectLst/>
                          <a:latin typeface="+mn-lt"/>
                        </a:rPr>
                        <a:t>38</a:t>
                      </a:r>
                    </a:p>
                  </a:txBody>
                  <a:tcPr marL="6350" marR="6350" marT="6350" marB="0" anchor="ctr"/>
                </a:tc>
                <a:tc>
                  <a:txBody>
                    <a:bodyPr/>
                    <a:lstStyle/>
                    <a:p>
                      <a:pPr marL="0" algn="r" fontAlgn="ctr"/>
                      <a:r>
                        <a:rPr lang="en-GB" sz="1800" b="0" i="0" u="none" strike="noStrike" dirty="0">
                          <a:solidFill>
                            <a:srgbClr val="000000"/>
                          </a:solidFill>
                          <a:effectLst/>
                          <a:latin typeface="+mn-lt"/>
                        </a:rPr>
                        <a:t>35</a:t>
                      </a:r>
                    </a:p>
                  </a:txBody>
                  <a:tcPr marL="6350" marR="6350" marT="6350" marB="0" anchor="ctr"/>
                </a:tc>
                <a:tc>
                  <a:txBody>
                    <a:bodyPr/>
                    <a:lstStyle/>
                    <a:p>
                      <a:pPr marL="0" algn="r" fontAlgn="ctr"/>
                      <a:r>
                        <a:rPr lang="en-GB" sz="1800" b="0" i="0" u="none" strike="noStrike" dirty="0">
                          <a:solidFill>
                            <a:srgbClr val="000000"/>
                          </a:solidFill>
                          <a:effectLst/>
                          <a:latin typeface="+mn-lt"/>
                        </a:rPr>
                        <a:t>30</a:t>
                      </a:r>
                    </a:p>
                  </a:txBody>
                  <a:tcPr marL="6350" marR="6350" marT="6350" marB="0" anchor="ctr"/>
                </a:tc>
                <a:tc>
                  <a:txBody>
                    <a:bodyPr/>
                    <a:lstStyle/>
                    <a:p>
                      <a:pPr marL="0" algn="r" fontAlgn="ctr"/>
                      <a:r>
                        <a:rPr lang="en-GB" sz="1800" b="0" i="0" u="none" strike="noStrike" dirty="0">
                          <a:solidFill>
                            <a:srgbClr val="000000"/>
                          </a:solidFill>
                          <a:effectLst/>
                          <a:latin typeface="+mn-lt"/>
                        </a:rPr>
                        <a:t>25</a:t>
                      </a:r>
                    </a:p>
                  </a:txBody>
                  <a:tcPr marL="6350" marR="6350" marT="6350" marB="0" anchor="ctr"/>
                </a:tc>
                <a:tc>
                  <a:txBody>
                    <a:bodyPr/>
                    <a:lstStyle/>
                    <a:p>
                      <a:pPr marL="0" algn="r" fontAlgn="ctr"/>
                      <a:r>
                        <a:rPr lang="en-GB" sz="1800" b="0" i="0" u="none" strike="noStrike" dirty="0">
                          <a:solidFill>
                            <a:srgbClr val="000000"/>
                          </a:solidFill>
                          <a:effectLst/>
                          <a:latin typeface="+mn-lt"/>
                        </a:rPr>
                        <a:t>23</a:t>
                      </a:r>
                    </a:p>
                  </a:txBody>
                  <a:tcPr marL="6350" marR="6350" marT="6350" marB="0" anchor="ctr"/>
                </a:tc>
                <a:tc>
                  <a:txBody>
                    <a:bodyPr/>
                    <a:lstStyle/>
                    <a:p>
                      <a:pPr marL="0" algn="r" fontAlgn="ctr"/>
                      <a:r>
                        <a:rPr lang="en-GB" sz="1800" b="0" i="0" u="none" strike="noStrike" dirty="0">
                          <a:solidFill>
                            <a:srgbClr val="000000"/>
                          </a:solidFill>
                          <a:effectLst/>
                          <a:latin typeface="+mn-lt"/>
                        </a:rPr>
                        <a:t>23</a:t>
                      </a:r>
                    </a:p>
                  </a:txBody>
                  <a:tcPr marL="6350" marR="6350" marT="6350" marB="0" anchor="ctr"/>
                </a:tc>
                <a:tc>
                  <a:txBody>
                    <a:bodyPr/>
                    <a:lstStyle/>
                    <a:p>
                      <a:pPr marL="0" algn="r" fontAlgn="ctr"/>
                      <a:r>
                        <a:rPr lang="en-GB" sz="1800" b="0" i="0" u="none" strike="noStrike" dirty="0">
                          <a:solidFill>
                            <a:srgbClr val="000000"/>
                          </a:solidFill>
                          <a:effectLst/>
                          <a:latin typeface="+mn-lt"/>
                        </a:rPr>
                        <a:t>24</a:t>
                      </a:r>
                    </a:p>
                  </a:txBody>
                  <a:tcPr marL="6350" marR="6350" marT="6350" marB="0" anchor="ctr"/>
                </a:tc>
                <a:tc>
                  <a:txBody>
                    <a:bodyPr/>
                    <a:lstStyle/>
                    <a:p>
                      <a:pPr marL="0" algn="r" fontAlgn="ctr"/>
                      <a:r>
                        <a:rPr lang="en-GB" sz="1800" b="0" i="0" u="none" strike="noStrike" dirty="0">
                          <a:solidFill>
                            <a:srgbClr val="000000"/>
                          </a:solidFill>
                          <a:effectLst/>
                          <a:latin typeface="+mn-lt"/>
                        </a:rPr>
                        <a:t>22</a:t>
                      </a:r>
                    </a:p>
                  </a:txBody>
                  <a:tcPr marL="6350" marR="6350" marT="6350" marB="0" anchor="ctr"/>
                </a:tc>
                <a:tc>
                  <a:txBody>
                    <a:bodyPr/>
                    <a:lstStyle/>
                    <a:p>
                      <a:pPr marL="0" algn="r" fontAlgn="ctr"/>
                      <a:r>
                        <a:rPr lang="en-GB" sz="1800" b="0" i="0" u="none" strike="noStrike" dirty="0">
                          <a:solidFill>
                            <a:srgbClr val="000000"/>
                          </a:solidFill>
                          <a:effectLst/>
                          <a:latin typeface="+mn-lt"/>
                        </a:rPr>
                        <a:t>25</a:t>
                      </a:r>
                    </a:p>
                  </a:txBody>
                  <a:tcPr marL="6350" marR="6350" marT="6350" marB="0" anchor="ctr"/>
                </a:tc>
                <a:extLst>
                  <a:ext uri="{0D108BD9-81ED-4DB2-BD59-A6C34878D82A}">
                    <a16:rowId xmlns:a16="http://schemas.microsoft.com/office/drawing/2014/main" val="4025047886"/>
                  </a:ext>
                </a:extLst>
              </a:tr>
            </a:tbl>
          </a:graphicData>
        </a:graphic>
      </p:graphicFrame>
      <p:sp>
        <p:nvSpPr>
          <p:cNvPr id="6" name="TextBox 5">
            <a:extLst>
              <a:ext uri="{FF2B5EF4-FFF2-40B4-BE49-F238E27FC236}">
                <a16:creationId xmlns:a16="http://schemas.microsoft.com/office/drawing/2014/main" id="{EAE40A39-FD8F-D193-5A7B-A2814171D975}"/>
              </a:ext>
            </a:extLst>
          </p:cNvPr>
          <p:cNvSpPr txBox="1"/>
          <p:nvPr/>
        </p:nvSpPr>
        <p:spPr>
          <a:xfrm>
            <a:off x="711200" y="6108700"/>
            <a:ext cx="3822700" cy="523220"/>
          </a:xfrm>
          <a:prstGeom prst="rect">
            <a:avLst/>
          </a:prstGeom>
          <a:noFill/>
        </p:spPr>
        <p:txBody>
          <a:bodyPr wrap="square" rtlCol="0">
            <a:spAutoFit/>
          </a:bodyPr>
          <a:lstStyle/>
          <a:p>
            <a:r>
              <a:rPr lang="en-GB" sz="16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a:t>
            </a:r>
            <a:r>
              <a:rPr lang="en-GB" sz="11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lfsi_neet_a__custom_8399241</a:t>
            </a:r>
            <a:r>
              <a:rPr lang="en-GB" sz="16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a:t>
            </a:r>
          </a:p>
          <a:p>
            <a:pPr algn="l"/>
            <a:endPar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485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E032CC7-597E-BF49-251B-48D661121BF8}"/>
              </a:ext>
            </a:extLst>
          </p:cNvPr>
          <p:cNvSpPr txBox="1">
            <a:spLocks/>
          </p:cNvSpPr>
          <p:nvPr/>
        </p:nvSpPr>
        <p:spPr>
          <a:xfrm>
            <a:off x="742003" y="521784"/>
            <a:ext cx="10523283" cy="500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600"/>
              </a:spcAft>
            </a:pPr>
            <a:r>
              <a:rPr lang="en-GB" sz="2800" b="1" dirty="0">
                <a:solidFill>
                  <a:srgbClr val="8A000E"/>
                </a:solidFill>
                <a:ea typeface="Open Sans" panose="020B0606030504020204" pitchFamily="34" charset="0"/>
                <a:cs typeface="Open Sans" panose="020B0606030504020204" pitchFamily="34" charset="0"/>
              </a:rPr>
              <a:t>Useful information (3)</a:t>
            </a:r>
          </a:p>
          <a:p>
            <a:pPr algn="l"/>
            <a:endParaRPr lang="en-US" sz="18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A6FEEAE7-4A26-8CB1-44EF-65FA94A5B929}"/>
              </a:ext>
            </a:extLst>
          </p:cNvPr>
          <p:cNvSpPr txBox="1"/>
          <p:nvPr/>
        </p:nvSpPr>
        <p:spPr>
          <a:xfrm>
            <a:off x="742003" y="1466850"/>
            <a:ext cx="9481497" cy="1231106"/>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Link to the Eurostat database, </a:t>
            </a:r>
            <a:r>
              <a:rPr lang="en-GB" sz="2000" b="1" dirty="0">
                <a:latin typeface="Open Sans" panose="020B0606030504020204" pitchFamily="34" charset="0"/>
                <a:ea typeface="Open Sans" panose="020B0606030504020204" pitchFamily="34" charset="0"/>
                <a:cs typeface="Open Sans" panose="020B0606030504020204" pitchFamily="34" charset="0"/>
              </a:rPr>
              <a:t>NEETs’ number in thousand</a:t>
            </a:r>
            <a:r>
              <a:rPr lang="en-GB" sz="2000" dirty="0">
                <a:latin typeface="Open Sans" panose="020B0606030504020204" pitchFamily="34" charset="0"/>
                <a:ea typeface="Open Sans" panose="020B0606030504020204" pitchFamily="34" charset="0"/>
                <a:cs typeface="Open Sans" panose="020B0606030504020204" pitchFamily="34" charset="0"/>
              </a:rPr>
              <a:t>:</a:t>
            </a:r>
            <a:br>
              <a:rPr lang="en-GB" sz="2000" dirty="0">
                <a:latin typeface="Open Sans" panose="020B0606030504020204" pitchFamily="34" charset="0"/>
                <a:ea typeface="Open Sans" panose="020B0606030504020204" pitchFamily="34" charset="0"/>
                <a:cs typeface="Open Sans" panose="020B0606030504020204" pitchFamily="34" charset="0"/>
              </a:rPr>
            </a:br>
            <a:r>
              <a:rPr lang="de-DE" dirty="0">
                <a:latin typeface="Open Sans" panose="020B0606030504020204" pitchFamily="34" charset="0"/>
                <a:ea typeface="Open Sans" panose="020B0606030504020204" pitchFamily="34" charset="0"/>
                <a:cs typeface="Open Sans" panose="020B0606030504020204" pitchFamily="34" charset="0"/>
              </a:rPr>
              <a:t> </a:t>
            </a:r>
            <a:r>
              <a:rPr lang="en-US" sz="1800" u="sng"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https://ec.europa.eu/eurostat/databrowser/view/lfsi_neet_a__custom_8397557/default/table?lang=en</a:t>
            </a:r>
            <a:endParaRPr lang="en-GB" sz="1800"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4208DCCF-4F67-11E4-AD31-FF515A17E663}"/>
              </a:ext>
            </a:extLst>
          </p:cNvPr>
          <p:cNvPicPr>
            <a:picLocks noChangeAspect="1"/>
          </p:cNvPicPr>
          <p:nvPr/>
        </p:nvPicPr>
        <p:blipFill>
          <a:blip r:embed="rId4"/>
          <a:stretch>
            <a:fillRect/>
          </a:stretch>
        </p:blipFill>
        <p:spPr>
          <a:xfrm>
            <a:off x="696000" y="2887603"/>
            <a:ext cx="10800000" cy="3141676"/>
          </a:xfrm>
          <a:prstGeom prst="rect">
            <a:avLst/>
          </a:prstGeom>
        </p:spPr>
      </p:pic>
    </p:spTree>
    <p:extLst>
      <p:ext uri="{BB962C8B-B14F-4D97-AF65-F5344CB8AC3E}">
        <p14:creationId xmlns:p14="http://schemas.microsoft.com/office/powerpoint/2010/main" val="177730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10523283" cy="500872"/>
          </a:xfrm>
        </p:spPr>
        <p:txBody>
          <a:bodyPr>
            <a:noAutofit/>
          </a:bodyPr>
          <a:lstStyle/>
          <a:p>
            <a:pPr algn="l"/>
            <a:r>
              <a:rPr lang="en-GB" b="1" dirty="0">
                <a:latin typeface="Open Sans" panose="020B0606030504020204" pitchFamily="34" charset="0"/>
                <a:ea typeface="Open Sans" panose="020B0606030504020204" pitchFamily="34" charset="0"/>
                <a:cs typeface="Open Sans" panose="020B0606030504020204" pitchFamily="34" charset="0"/>
              </a:rPr>
              <a:t>Part 2: Policy response to the d</a:t>
            </a:r>
            <a:r>
              <a:rPr lang="en-GB" b="1" dirty="0">
                <a:ea typeface="Open Sans" panose="020B0606030504020204" pitchFamily="34" charset="0"/>
                <a:cs typeface="Open Sans" panose="020B0606030504020204" pitchFamily="34" charset="0"/>
              </a:rPr>
              <a:t>iverse NEET population </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864097" y="1386357"/>
            <a:ext cx="10275843" cy="4720331"/>
          </a:xfrm>
          <a:prstGeom prst="rect">
            <a:avLst/>
          </a:prstGeom>
        </p:spPr>
        <p:txBody>
          <a:bodyPr wrap="square">
            <a:spAutoFit/>
          </a:bodyPr>
          <a:lstStyle/>
          <a:p>
            <a:pPr>
              <a:lnSpc>
                <a:spcPct val="107000"/>
              </a:lnSpc>
              <a:spcAft>
                <a:spcPts val="6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Introduction to the topic “Diversity of the NEET population“</a:t>
            </a:r>
          </a:p>
          <a:p>
            <a:pPr marL="685800" lvl="1" indent="-228600">
              <a:lnSpc>
                <a:spcPct val="150000"/>
              </a:lnSpc>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Exploring the diversity of NEETs</a:t>
            </a:r>
          </a:p>
          <a:p>
            <a:pPr marL="685800" lvl="1" indent="-228600">
              <a:lnSpc>
                <a:spcPct val="150000"/>
              </a:lnSpc>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Why is categorisation needed?</a:t>
            </a:r>
          </a:p>
          <a:p>
            <a:pPr marL="685800" lvl="1" indent="-228600">
              <a:lnSpc>
                <a:spcPct val="107000"/>
              </a:lnSpc>
              <a:spcAft>
                <a:spcPts val="800"/>
              </a:spcAft>
              <a:buFont typeface="Wingdings" panose="05000000000000000000" pitchFamily="2" charset="2"/>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a:lnSpc>
                <a:spcPct val="150000"/>
              </a:lnSpc>
              <a:spcBef>
                <a:spcPts val="600"/>
              </a:spcBef>
              <a:spcAft>
                <a:spcPts val="600"/>
              </a:spcAft>
            </a:pPr>
            <a:r>
              <a:rPr lang="en-GB" sz="2000" b="1" dirty="0">
                <a:latin typeface="Open Sans" panose="020B0606030504020204" pitchFamily="34" charset="0"/>
                <a:ea typeface="Open Sans" panose="020B0606030504020204" pitchFamily="34" charset="0"/>
                <a:cs typeface="Open Sans" panose="020B0606030504020204" pitchFamily="34" charset="0"/>
              </a:rPr>
              <a:t>Discussion in small groups </a:t>
            </a:r>
            <a:r>
              <a:rPr lang="en-GB" sz="2000" dirty="0">
                <a:latin typeface="Open Sans" panose="020B0606030504020204" pitchFamily="34" charset="0"/>
                <a:ea typeface="Open Sans" panose="020B0606030504020204" pitchFamily="34" charset="0"/>
                <a:cs typeface="Open Sans" panose="020B0606030504020204" pitchFamily="34" charset="0"/>
              </a:rPr>
              <a:t>“Sharing examples of the two most effective measures/interventions”.</a:t>
            </a:r>
          </a:p>
          <a:p>
            <a:pPr marL="0" lvl="1">
              <a:lnSpc>
                <a:spcPct val="107000"/>
              </a:lnSpc>
              <a:spcAft>
                <a:spcPts val="80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a:lnSpc>
                <a:spcPct val="107000"/>
              </a:lnSpc>
              <a:spcAft>
                <a:spcPts val="6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Introduction to the topic “Indicators and evidence-informed policymaking”</a:t>
            </a:r>
          </a:p>
          <a:p>
            <a:pPr lvl="0">
              <a:lnSpc>
                <a:spcPct val="150000"/>
              </a:lnSpc>
              <a:spcBef>
                <a:spcPts val="600"/>
              </a:spcBef>
              <a:spcAft>
                <a:spcPts val="600"/>
              </a:spcAft>
            </a:pPr>
            <a:r>
              <a:rPr lang="en-GB" sz="2000" b="1" dirty="0">
                <a:latin typeface="Open Sans" panose="020B0606030504020204" pitchFamily="34" charset="0"/>
                <a:ea typeface="Open Sans" panose="020B0606030504020204" pitchFamily="34" charset="0"/>
                <a:cs typeface="Open Sans" panose="020B0606030504020204" pitchFamily="34" charset="0"/>
              </a:rPr>
              <a:t>Plenary discussion </a:t>
            </a:r>
            <a:r>
              <a:rPr lang="en-GB" sz="2000" b="1" dirty="0">
                <a:effectLst/>
                <a:latin typeface="Open Sans" panose="020B0606030504020204" pitchFamily="34" charset="0"/>
                <a:ea typeface="Open Sans" panose="020B0606030504020204" pitchFamily="34" charset="0"/>
                <a:cs typeface="Open Sans" panose="020B0606030504020204" pitchFamily="34" charset="0"/>
              </a:rPr>
              <a:t>around </a:t>
            </a:r>
            <a:r>
              <a:rPr lang="en-GB" sz="2000" dirty="0">
                <a:effectLst/>
                <a:latin typeface="Open Sans" panose="020B0606030504020204" pitchFamily="34" charset="0"/>
                <a:ea typeface="Open Sans" panose="020B0606030504020204" pitchFamily="34" charset="0"/>
                <a:cs typeface="Open Sans" panose="020B0606030504020204" pitchFamily="34" charset="0"/>
              </a:rPr>
              <a:t>policies and a mix of policies that should be considered to reduce NEETs.</a:t>
            </a:r>
          </a:p>
        </p:txBody>
      </p:sp>
    </p:spTree>
    <p:extLst>
      <p:ext uri="{BB962C8B-B14F-4D97-AF65-F5344CB8AC3E}">
        <p14:creationId xmlns:p14="http://schemas.microsoft.com/office/powerpoint/2010/main" val="152545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ubtitle 2">
            <a:extLst>
              <a:ext uri="{FF2B5EF4-FFF2-40B4-BE49-F238E27FC236}">
                <a16:creationId xmlns:a16="http://schemas.microsoft.com/office/drawing/2014/main" id="{FDF4855A-251A-0A44-A4F1-1CCDF6170ED8}"/>
              </a:ext>
            </a:extLst>
          </p:cNvPr>
          <p:cNvSpPr txBox="1">
            <a:spLocks/>
          </p:cNvSpPr>
          <p:nvPr/>
        </p:nvSpPr>
        <p:spPr>
          <a:xfrm>
            <a:off x="749612" y="397154"/>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Diversity of the NEET population</a:t>
            </a:r>
            <a:endParaRPr lang="en-US" b="1" dirty="0">
              <a:solidFill>
                <a:srgbClr val="8A000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B56F6887-8E7F-E649-9141-82A3C283C130}"/>
              </a:ext>
            </a:extLst>
          </p:cNvPr>
          <p:cNvSpPr/>
          <p:nvPr/>
        </p:nvSpPr>
        <p:spPr>
          <a:xfrm>
            <a:off x="980712" y="1729822"/>
            <a:ext cx="4129454" cy="523220"/>
          </a:xfrm>
          <a:prstGeom prst="rect">
            <a:avLst/>
          </a:prstGeom>
        </p:spPr>
        <p:txBody>
          <a:bodyPr wrap="square">
            <a:spAutoFit/>
          </a:bodyPr>
          <a:lstStyle/>
          <a:p>
            <a:r>
              <a:rPr lang="de-DE" sz="2800" b="1" dirty="0">
                <a:solidFill>
                  <a:srgbClr val="E31D44"/>
                </a:solidFill>
                <a:latin typeface="Open Sans" panose="020B0606030504020204" pitchFamily="34" charset="0"/>
                <a:ea typeface="Open Sans" panose="020B0606030504020204" pitchFamily="34" charset="0"/>
                <a:cs typeface="Open Sans" panose="020B0606030504020204" pitchFamily="34" charset="0"/>
              </a:rPr>
              <a:t> </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71113C4-08DA-974E-B499-20B5278C4F31}"/>
              </a:ext>
            </a:extLst>
          </p:cNvPr>
          <p:cNvSpPr/>
          <p:nvPr/>
        </p:nvSpPr>
        <p:spPr>
          <a:xfrm>
            <a:off x="4922703" y="4493218"/>
            <a:ext cx="2025801" cy="523220"/>
          </a:xfrm>
          <a:prstGeom prst="rect">
            <a:avLst/>
          </a:prstGeom>
        </p:spPr>
        <p:txBody>
          <a:bodyPr wrap="square">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12.3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MEUR</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5440627" y="4245924"/>
            <a:ext cx="972598" cy="27979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3" name="Picture 2">
            <a:extLst>
              <a:ext uri="{FF2B5EF4-FFF2-40B4-BE49-F238E27FC236}">
                <a16:creationId xmlns:a16="http://schemas.microsoft.com/office/drawing/2014/main" id="{CB7534CA-41F1-3D37-829E-AED064F4D375}"/>
              </a:ext>
            </a:extLst>
          </p:cNvPr>
          <p:cNvPicPr>
            <a:picLocks noChangeAspect="1"/>
          </p:cNvPicPr>
          <p:nvPr/>
        </p:nvPicPr>
        <p:blipFill rotWithShape="1">
          <a:blip r:embed="rId3"/>
          <a:srcRect l="2502" t="15000"/>
          <a:stretch/>
        </p:blipFill>
        <p:spPr>
          <a:xfrm>
            <a:off x="749612" y="1231203"/>
            <a:ext cx="10354627" cy="2331720"/>
          </a:xfrm>
          <a:prstGeom prst="rect">
            <a:avLst/>
          </a:prstGeom>
        </p:spPr>
      </p:pic>
      <p:pic>
        <p:nvPicPr>
          <p:cNvPr id="6" name="Picture 5">
            <a:extLst>
              <a:ext uri="{FF2B5EF4-FFF2-40B4-BE49-F238E27FC236}">
                <a16:creationId xmlns:a16="http://schemas.microsoft.com/office/drawing/2014/main" id="{EE91C753-394D-8C33-7593-ADDBFAFDF5A9}"/>
              </a:ext>
            </a:extLst>
          </p:cNvPr>
          <p:cNvPicPr>
            <a:picLocks noChangeAspect="1"/>
          </p:cNvPicPr>
          <p:nvPr/>
        </p:nvPicPr>
        <p:blipFill rotWithShape="1">
          <a:blip r:embed="rId4"/>
          <a:srcRect t="2443"/>
          <a:stretch/>
        </p:blipFill>
        <p:spPr>
          <a:xfrm>
            <a:off x="1792028" y="3447262"/>
            <a:ext cx="7924800" cy="2555367"/>
          </a:xfrm>
          <a:prstGeom prst="rect">
            <a:avLst/>
          </a:prstGeom>
        </p:spPr>
      </p:pic>
      <p:sp>
        <p:nvSpPr>
          <p:cNvPr id="7" name="TextBox 6">
            <a:extLst>
              <a:ext uri="{FF2B5EF4-FFF2-40B4-BE49-F238E27FC236}">
                <a16:creationId xmlns:a16="http://schemas.microsoft.com/office/drawing/2014/main" id="{EB4B9DB6-7674-6B8C-8BF2-47CD6099FDC1}"/>
              </a:ext>
            </a:extLst>
          </p:cNvPr>
          <p:cNvSpPr txBox="1"/>
          <p:nvPr/>
        </p:nvSpPr>
        <p:spPr>
          <a:xfrm>
            <a:off x="864097" y="1406656"/>
            <a:ext cx="9976848" cy="369332"/>
          </a:xfrm>
          <a:prstGeom prst="rect">
            <a:avLst/>
          </a:prstGeom>
          <a:noFill/>
        </p:spPr>
        <p:txBody>
          <a:bodyPr wrap="square" rtlCol="0">
            <a:spAutoFit/>
          </a:bodyPr>
          <a:lstStyle/>
          <a:p>
            <a:r>
              <a:rPr lang="en-GB" sz="1800" b="0" i="0" u="none" strike="noStrike" baseline="0" dirty="0">
                <a:solidFill>
                  <a:srgbClr val="000000"/>
                </a:solidFill>
                <a:latin typeface="Source Sans Variable"/>
              </a:rPr>
              <a:t> </a:t>
            </a:r>
            <a:endPar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0EE779E-478D-9B52-DBBF-65A24C343DA7}"/>
              </a:ext>
            </a:extLst>
          </p:cNvPr>
          <p:cNvSpPr txBox="1"/>
          <p:nvPr/>
        </p:nvSpPr>
        <p:spPr>
          <a:xfrm>
            <a:off x="626352" y="6183847"/>
            <a:ext cx="2592336" cy="276999"/>
          </a:xfrm>
          <a:prstGeom prst="rect">
            <a:avLst/>
          </a:prstGeom>
          <a:noFill/>
        </p:spPr>
        <p:txBody>
          <a:bodyPr wrap="square" rtlCol="0">
            <a:spAutoFit/>
          </a:bodyPr>
          <a:lstStyle/>
          <a:p>
            <a:pPr algn="l"/>
            <a:r>
              <a:rPr lang="de-DE"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Source:  Eurofound, 26/11/2021</a:t>
            </a:r>
            <a:endPar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370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34358" y="507929"/>
            <a:ext cx="10523283" cy="500872"/>
          </a:xfrm>
        </p:spPr>
        <p:txBody>
          <a:bodyPr>
            <a:noAutofit/>
          </a:bodyPr>
          <a:lstStyle/>
          <a:p>
            <a:pPr algn="l">
              <a:lnSpc>
                <a:spcPct val="107000"/>
              </a:lnSpc>
              <a:spcAft>
                <a:spcPts val="6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Operationalisation of the disaggregation of the NEET indicator</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687D46A-19AE-DFE6-410E-31EE0B6CE23C}"/>
              </a:ext>
            </a:extLst>
          </p:cNvPr>
          <p:cNvPicPr>
            <a:picLocks noChangeAspect="1"/>
          </p:cNvPicPr>
          <p:nvPr/>
        </p:nvPicPr>
        <p:blipFill>
          <a:blip r:embed="rId3"/>
          <a:stretch>
            <a:fillRect/>
          </a:stretch>
        </p:blipFill>
        <p:spPr>
          <a:xfrm>
            <a:off x="2640478" y="1008801"/>
            <a:ext cx="8573355" cy="5220000"/>
          </a:xfrm>
          <a:prstGeom prst="rect">
            <a:avLst/>
          </a:prstGeom>
        </p:spPr>
      </p:pic>
      <p:sp>
        <p:nvSpPr>
          <p:cNvPr id="7" name="TextBox 6">
            <a:extLst>
              <a:ext uri="{FF2B5EF4-FFF2-40B4-BE49-F238E27FC236}">
                <a16:creationId xmlns:a16="http://schemas.microsoft.com/office/drawing/2014/main" id="{62822B3F-5A95-1643-B6E4-59CA3169A9C7}"/>
              </a:ext>
            </a:extLst>
          </p:cNvPr>
          <p:cNvSpPr txBox="1"/>
          <p:nvPr/>
        </p:nvSpPr>
        <p:spPr>
          <a:xfrm>
            <a:off x="338328" y="6234868"/>
            <a:ext cx="2542032" cy="276999"/>
          </a:xfrm>
          <a:prstGeom prst="rect">
            <a:avLst/>
          </a:prstGeom>
          <a:noFill/>
        </p:spPr>
        <p:txBody>
          <a:bodyPr wrap="square" rtlCol="0">
            <a:spAutoFit/>
          </a:bodyPr>
          <a:lstStyle/>
          <a:p>
            <a:pPr algn="l"/>
            <a:r>
              <a:rPr lang="de-DE"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Source: Eurostat, EU-LFS</a:t>
            </a:r>
            <a:endPar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400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1241366" y="846259"/>
            <a:ext cx="7399713" cy="523220"/>
          </a:xfrm>
          <a:prstGeom prst="rect">
            <a:avLst/>
          </a:prstGeom>
          <a:noFill/>
        </p:spPr>
        <p:txBody>
          <a:bodyPr wrap="square" rtlCol="0">
            <a:spAutoFi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Time for the discussion in small groups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8760031" y="753353"/>
            <a:ext cx="2648010" cy="4708981"/>
          </a:xfrm>
          <a:prstGeom prst="rect">
            <a:avLst/>
          </a:prstGeom>
          <a:noFill/>
        </p:spPr>
        <p:txBody>
          <a:bodyPr wrap="square" rtlCol="0">
            <a:spAutoFit/>
          </a:bodyPr>
          <a:lstStyle/>
          <a:p>
            <a:pPr algn="r"/>
            <a:r>
              <a:rPr lang="fr-CH"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EED4415-AA2B-BF36-5A70-BDD706EE94BF}"/>
              </a:ext>
            </a:extLst>
          </p:cNvPr>
          <p:cNvSpPr txBox="1"/>
          <p:nvPr/>
        </p:nvSpPr>
        <p:spPr>
          <a:xfrm>
            <a:off x="996697" y="1779714"/>
            <a:ext cx="8439912" cy="3244030"/>
          </a:xfrm>
          <a:prstGeom prst="rect">
            <a:avLst/>
          </a:prstGeom>
          <a:noFill/>
        </p:spPr>
        <p:txBody>
          <a:bodyPr wrap="square" rtlCol="0">
            <a:spAutoFit/>
          </a:bodyPr>
          <a:lstStyle/>
          <a:p>
            <a:pPr lvl="0">
              <a:lnSpc>
                <a:spcPct val="200000"/>
              </a:lnSpc>
              <a:spcBef>
                <a:spcPts val="300"/>
              </a:spcBef>
              <a:spcAft>
                <a:spcPts val="300"/>
              </a:spcAft>
            </a:pPr>
            <a:r>
              <a:rPr lang="en-GB" sz="2000" dirty="0">
                <a:latin typeface="Open Sans" panose="020B0606030504020204" pitchFamily="34" charset="0"/>
                <a:ea typeface="Open Sans" panose="020B0606030504020204" pitchFamily="34" charset="0"/>
                <a:cs typeface="Open Sans" panose="020B0606030504020204" pitchFamily="34" charset="0"/>
              </a:rPr>
              <a:t>Please take </a:t>
            </a:r>
            <a:r>
              <a:rPr lang="en-GB" sz="20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10 minutes </a:t>
            </a:r>
            <a:r>
              <a:rPr lang="en-GB" sz="2000" dirty="0">
                <a:latin typeface="Open Sans" panose="020B0606030504020204" pitchFamily="34" charset="0"/>
                <a:ea typeface="Open Sans" panose="020B0606030504020204" pitchFamily="34" charset="0"/>
                <a:cs typeface="Open Sans" panose="020B0606030504020204" pitchFamily="34" charset="0"/>
              </a:rPr>
              <a:t>to select:</a:t>
            </a:r>
          </a:p>
          <a:p>
            <a:pPr lvl="0">
              <a:lnSpc>
                <a:spcPct val="120000"/>
              </a:lnSpc>
              <a:spcBef>
                <a:spcPts val="300"/>
              </a:spcBef>
              <a:spcAft>
                <a:spcPts val="300"/>
              </a:spcAft>
            </a:pPr>
            <a:r>
              <a:rPr lang="en-GB" sz="2000" b="1" dirty="0">
                <a:effectLst/>
                <a:latin typeface="Open Sans" panose="020B0606030504020204" pitchFamily="34" charset="0"/>
                <a:ea typeface="Open Sans" panose="020B0606030504020204" pitchFamily="34" charset="0"/>
                <a:cs typeface="Open Sans" panose="020B0606030504020204" pitchFamily="34" charset="0"/>
              </a:rPr>
              <a:t>two examples </a:t>
            </a:r>
            <a:r>
              <a:rPr lang="en-GB" sz="2000" dirty="0">
                <a:effectLst/>
                <a:latin typeface="Open Sans" panose="020B0606030504020204" pitchFamily="34" charset="0"/>
                <a:ea typeface="Open Sans" panose="020B0606030504020204" pitchFamily="34" charset="0"/>
                <a:cs typeface="Open Sans" panose="020B0606030504020204" pitchFamily="34" charset="0"/>
              </a:rPr>
              <a:t>of the measures/interventions (preferably the most effective if such is proven) addressed to the two most vulnerable NEET sub-groups.</a:t>
            </a:r>
          </a:p>
          <a:p>
            <a:pPr lvl="0">
              <a:lnSpc>
                <a:spcPct val="120000"/>
              </a:lnSpc>
              <a:spcBef>
                <a:spcPts val="300"/>
              </a:spcBef>
              <a:spcAft>
                <a:spcPts val="300"/>
              </a:spcAft>
            </a:pP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1200"/>
              </a:spcBef>
              <a:spcAft>
                <a:spcPts val="300"/>
              </a:spcAft>
            </a:pPr>
            <a:r>
              <a:rPr lang="en-GB" sz="2000" dirty="0">
                <a:latin typeface="Open Sans" panose="020B0606030504020204" pitchFamily="34" charset="0"/>
                <a:ea typeface="Open Sans" panose="020B0606030504020204" pitchFamily="34" charset="0"/>
                <a:cs typeface="Open Sans" panose="020B0606030504020204" pitchFamily="34" charset="0"/>
              </a:rPr>
              <a:t>Please describe briefly these measures in the plenary, taking </a:t>
            </a:r>
            <a:r>
              <a:rPr lang="en-GB" sz="20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 minutes </a:t>
            </a:r>
            <a:r>
              <a:rPr lang="en-GB" sz="2000" b="1" dirty="0">
                <a:latin typeface="Open Sans" panose="020B0606030504020204" pitchFamily="34" charset="0"/>
                <a:ea typeface="Open Sans" panose="020B0606030504020204" pitchFamily="34" charset="0"/>
                <a:cs typeface="Open Sans" panose="020B0606030504020204" pitchFamily="34" charset="0"/>
              </a:rPr>
              <a:t>per group</a:t>
            </a:r>
            <a:r>
              <a:rPr lang="en-GB" sz="20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a:t>
            </a:r>
            <a:endParaRPr lang="en-GB"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342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E032CC7-597E-BF49-251B-48D661121BF8}"/>
              </a:ext>
            </a:extLst>
          </p:cNvPr>
          <p:cNvSpPr txBox="1">
            <a:spLocks/>
          </p:cNvSpPr>
          <p:nvPr/>
        </p:nvSpPr>
        <p:spPr>
          <a:xfrm>
            <a:off x="742003" y="521784"/>
            <a:ext cx="10523283" cy="500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600"/>
              </a:spcAft>
            </a:pPr>
            <a:r>
              <a:rPr lang="en-GB" sz="2800" b="1" dirty="0">
                <a:solidFill>
                  <a:srgbClr val="8A000E"/>
                </a:solidFill>
                <a:ea typeface="Open Sans" panose="020B0606030504020204" pitchFamily="34" charset="0"/>
                <a:cs typeface="Open Sans" panose="020B0606030504020204" pitchFamily="34" charset="0"/>
              </a:rPr>
              <a:t>Useful information (5)</a:t>
            </a:r>
          </a:p>
          <a:p>
            <a:pPr algn="l"/>
            <a:endParaRPr lang="en-US" sz="1800" dirty="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A6FEEAE7-4A26-8CB1-44EF-65FA94A5B929}"/>
              </a:ext>
            </a:extLst>
          </p:cNvPr>
          <p:cNvSpPr txBox="1"/>
          <p:nvPr/>
        </p:nvSpPr>
        <p:spPr>
          <a:xfrm>
            <a:off x="696000" y="1238250"/>
            <a:ext cx="10238700" cy="1138773"/>
          </a:xfrm>
          <a:prstGeom prst="rect">
            <a:avLst/>
          </a:prstGeom>
          <a:noFill/>
        </p:spPr>
        <p:txBody>
          <a:bodyPr wrap="square" rtlCol="0">
            <a:spAutoFit/>
          </a:bodyPr>
          <a:lstStyle/>
          <a:p>
            <a:pPr>
              <a:spcBef>
                <a:spcPts val="1200"/>
              </a:spcBef>
            </a:pPr>
            <a:r>
              <a:rPr lang="en-GB" sz="2000" dirty="0">
                <a:latin typeface="Open Sans" panose="020B0606030504020204" pitchFamily="34" charset="0"/>
                <a:ea typeface="Open Sans" panose="020B0606030504020204" pitchFamily="34" charset="0"/>
                <a:cs typeface="Open Sans" panose="020B0606030504020204" pitchFamily="34" charset="0"/>
              </a:rPr>
              <a:t>Link to the PES Knowledge Center, Repository of the </a:t>
            </a:r>
            <a:r>
              <a:rPr lang="en-GB" sz="2000" b="1" dirty="0">
                <a:latin typeface="Open Sans" panose="020B0606030504020204" pitchFamily="34" charset="0"/>
                <a:ea typeface="Open Sans" panose="020B0606030504020204" pitchFamily="34" charset="0"/>
                <a:cs typeface="Open Sans" panose="020B0606030504020204" pitchFamily="34" charset="0"/>
              </a:rPr>
              <a:t>PES Practices </a:t>
            </a:r>
            <a:r>
              <a:rPr lang="de-DE" sz="2000" dirty="0">
                <a:latin typeface="Open Sans" panose="020B0606030504020204" pitchFamily="34" charset="0"/>
                <a:ea typeface="Open Sans" panose="020B0606030504020204" pitchFamily="34" charset="0"/>
                <a:cs typeface="Open Sans" panose="020B0606030504020204" pitchFamily="34" charset="0"/>
              </a:rPr>
              <a:t>(2019-2022)</a:t>
            </a:r>
            <a:r>
              <a:rPr lang="en-GB" sz="2000" dirty="0">
                <a:latin typeface="Open Sans" panose="020B0606030504020204" pitchFamily="34" charset="0"/>
                <a:ea typeface="Open Sans" panose="020B0606030504020204" pitchFamily="34" charset="0"/>
                <a:cs typeface="Open Sans" panose="020B0606030504020204" pitchFamily="34" charset="0"/>
              </a:rPr>
              <a:t>:</a:t>
            </a:r>
          </a:p>
          <a:p>
            <a:pPr>
              <a:spcBef>
                <a:spcPts val="1200"/>
              </a:spcBef>
            </a:pPr>
            <a:r>
              <a:rPr lang="de-DE" sz="2000" b="1" dirty="0">
                <a:solidFill>
                  <a:srgbClr val="154194"/>
                </a:solidFill>
                <a:latin typeface="Open Sans" panose="020B0606030504020204" pitchFamily="34" charset="0"/>
                <a:ea typeface="Open Sans" panose="020B0606030504020204" pitchFamily="34" charset="0"/>
                <a:cs typeface="Open Sans" panose="020B0606030504020204" pitchFamily="34" charset="0"/>
              </a:rPr>
              <a:t> </a:t>
            </a:r>
            <a:r>
              <a:rPr lang="de-DE" sz="2000" b="1" u="sng"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https://ec.europa.eu/social/main.jsp?catId=1206&amp;langId=en</a:t>
            </a: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800"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E9602D1A-DEA0-126B-BE4A-231BB57D1026}"/>
              </a:ext>
            </a:extLst>
          </p:cNvPr>
          <p:cNvGraphicFramePr>
            <a:graphicFrameLocks noGrp="1"/>
          </p:cNvGraphicFramePr>
          <p:nvPr>
            <p:extLst>
              <p:ext uri="{D42A27DB-BD31-4B8C-83A1-F6EECF244321}">
                <p14:modId xmlns:p14="http://schemas.microsoft.com/office/powerpoint/2010/main" val="3381602762"/>
              </p:ext>
            </p:extLst>
          </p:nvPr>
        </p:nvGraphicFramePr>
        <p:xfrm>
          <a:off x="884293" y="2592616"/>
          <a:ext cx="9900957" cy="3027135"/>
        </p:xfrm>
        <a:graphic>
          <a:graphicData uri="http://schemas.openxmlformats.org/drawingml/2006/table">
            <a:tbl>
              <a:tblPr firstRow="1" bandRow="1">
                <a:tableStyleId>{D27102A9-8310-4765-A935-A1911B00CA55}</a:tableStyleId>
              </a:tblPr>
              <a:tblGrid>
                <a:gridCol w="5724000">
                  <a:extLst>
                    <a:ext uri="{9D8B030D-6E8A-4147-A177-3AD203B41FA5}">
                      <a16:colId xmlns:a16="http://schemas.microsoft.com/office/drawing/2014/main" val="3718767314"/>
                    </a:ext>
                  </a:extLst>
                </a:gridCol>
                <a:gridCol w="1213928">
                  <a:extLst>
                    <a:ext uri="{9D8B030D-6E8A-4147-A177-3AD203B41FA5}">
                      <a16:colId xmlns:a16="http://schemas.microsoft.com/office/drawing/2014/main" val="142698643"/>
                    </a:ext>
                  </a:extLst>
                </a:gridCol>
                <a:gridCol w="1540253">
                  <a:extLst>
                    <a:ext uri="{9D8B030D-6E8A-4147-A177-3AD203B41FA5}">
                      <a16:colId xmlns:a16="http://schemas.microsoft.com/office/drawing/2014/main" val="2695526372"/>
                    </a:ext>
                  </a:extLst>
                </a:gridCol>
                <a:gridCol w="1422776">
                  <a:extLst>
                    <a:ext uri="{9D8B030D-6E8A-4147-A177-3AD203B41FA5}">
                      <a16:colId xmlns:a16="http://schemas.microsoft.com/office/drawing/2014/main" val="87259148"/>
                    </a:ext>
                  </a:extLst>
                </a:gridCol>
              </a:tblGrid>
              <a:tr h="450063">
                <a:tc>
                  <a:txBody>
                    <a:bodyPr/>
                    <a:lstStyle/>
                    <a:p>
                      <a:pPr fontAlgn="ctr"/>
                      <a:r>
                        <a:rPr lang="en-GB" b="0" u="none" strike="noStrike" dirty="0">
                          <a:solidFill>
                            <a:srgbClr val="154194"/>
                          </a:solidFill>
                          <a:effectLst/>
                          <a:hlinkClick r:id="rId4">
                            <a:extLst>
                              <a:ext uri="{A12FA001-AC4F-418D-AE19-62706E023703}">
                                <ahyp:hlinkClr xmlns:ahyp="http://schemas.microsoft.com/office/drawing/2018/hyperlinkcolor" val="tx"/>
                              </a:ext>
                            </a:extLst>
                          </a:hlinkClick>
                        </a:rPr>
                        <a:t>Outreach and activation of NEETs by use of Mobile Teams</a:t>
                      </a:r>
                      <a:endParaRPr lang="en-GB" b="0" dirty="0">
                        <a:solidFill>
                          <a:srgbClr val="154194"/>
                        </a:solidFill>
                        <a:effectLst/>
                      </a:endParaRPr>
                    </a:p>
                  </a:txBody>
                  <a:tcPr anchor="ctr"/>
                </a:tc>
                <a:tc>
                  <a:txBody>
                    <a:bodyPr/>
                    <a:lstStyle/>
                    <a:p>
                      <a:pPr algn="ctr" fontAlgn="ctr"/>
                      <a:r>
                        <a:rPr lang="en-GB" b="0" dirty="0">
                          <a:effectLst/>
                        </a:rPr>
                        <a:t>2022</a:t>
                      </a:r>
                    </a:p>
                  </a:txBody>
                  <a:tcPr anchor="ctr"/>
                </a:tc>
                <a:tc>
                  <a:txBody>
                    <a:bodyPr/>
                    <a:lstStyle/>
                    <a:p>
                      <a:pPr fontAlgn="ctr"/>
                      <a:r>
                        <a:rPr lang="en-GB" b="0" dirty="0">
                          <a:effectLst/>
                        </a:rPr>
                        <a:t>Romania</a:t>
                      </a:r>
                    </a:p>
                  </a:txBody>
                  <a:tcPr anchor="ctr"/>
                </a:tc>
                <a:tc>
                  <a:txBody>
                    <a:bodyPr/>
                    <a:lstStyle/>
                    <a:p>
                      <a:pPr algn="ctr" fontAlgn="ctr"/>
                      <a:r>
                        <a:rPr lang="en-GB" b="0" dirty="0">
                          <a:effectLst/>
                        </a:rPr>
                        <a:t>2022</a:t>
                      </a:r>
                    </a:p>
                  </a:txBody>
                  <a:tcPr anchor="ctr"/>
                </a:tc>
                <a:extLst>
                  <a:ext uri="{0D108BD9-81ED-4DB2-BD59-A6C34878D82A}">
                    <a16:rowId xmlns:a16="http://schemas.microsoft.com/office/drawing/2014/main" val="903266660"/>
                  </a:ext>
                </a:extLst>
              </a:tr>
              <a:tr h="776820">
                <a:tc>
                  <a:txBody>
                    <a:bodyPr/>
                    <a:lstStyle/>
                    <a:p>
                      <a:pPr fontAlgn="ctr"/>
                      <a:r>
                        <a:rPr lang="en-GB" u="none" strike="noStrike" dirty="0">
                          <a:solidFill>
                            <a:srgbClr val="154194"/>
                          </a:solidFill>
                          <a:effectLst/>
                          <a:hlinkClick r:id="rId5">
                            <a:extLst>
                              <a:ext uri="{A12FA001-AC4F-418D-AE19-62706E023703}">
                                <ahyp:hlinkClr xmlns:ahyp="http://schemas.microsoft.com/office/drawing/2018/hyperlinkcolor" val="tx"/>
                              </a:ext>
                            </a:extLst>
                          </a:hlinkClick>
                        </a:rPr>
                        <a:t>Flexible and creative partnerships for effective outreach strategies and targeted support to young NEETs</a:t>
                      </a:r>
                      <a:endParaRPr lang="en-GB" dirty="0">
                        <a:solidFill>
                          <a:srgbClr val="154194"/>
                        </a:solidFill>
                        <a:effectLst/>
                      </a:endParaRPr>
                    </a:p>
                  </a:txBody>
                  <a:tcPr anchor="ctr"/>
                </a:tc>
                <a:tc>
                  <a:txBody>
                    <a:bodyPr/>
                    <a:lstStyle/>
                    <a:p>
                      <a:pPr algn="ctr" fontAlgn="ctr"/>
                      <a:r>
                        <a:rPr lang="en-GB" dirty="0">
                          <a:effectLst/>
                        </a:rPr>
                        <a:t>2021</a:t>
                      </a:r>
                    </a:p>
                  </a:txBody>
                  <a:tcPr anchor="ctr"/>
                </a:tc>
                <a:tc>
                  <a:txBody>
                    <a:bodyPr/>
                    <a:lstStyle/>
                    <a:p>
                      <a:pPr fontAlgn="ctr"/>
                      <a:r>
                        <a:rPr lang="en-GB">
                          <a:effectLst/>
                        </a:rPr>
                        <a:t>Belgium</a:t>
                      </a:r>
                    </a:p>
                  </a:txBody>
                  <a:tcPr anchor="ctr"/>
                </a:tc>
                <a:tc>
                  <a:txBody>
                    <a:bodyPr/>
                    <a:lstStyle/>
                    <a:p>
                      <a:pPr algn="ctr" fontAlgn="ctr"/>
                      <a:r>
                        <a:rPr lang="en-GB">
                          <a:effectLst/>
                        </a:rPr>
                        <a:t>2021</a:t>
                      </a:r>
                    </a:p>
                  </a:txBody>
                  <a:tcPr anchor="ctr"/>
                </a:tc>
                <a:extLst>
                  <a:ext uri="{0D108BD9-81ED-4DB2-BD59-A6C34878D82A}">
                    <a16:rowId xmlns:a16="http://schemas.microsoft.com/office/drawing/2014/main" val="2626736404"/>
                  </a:ext>
                </a:extLst>
              </a:tr>
              <a:tr h="450063">
                <a:tc>
                  <a:txBody>
                    <a:bodyPr/>
                    <a:lstStyle/>
                    <a:p>
                      <a:pPr fontAlgn="ctr"/>
                      <a:r>
                        <a:rPr lang="en-GB" u="none" strike="noStrike" dirty="0">
                          <a:solidFill>
                            <a:srgbClr val="154194"/>
                          </a:solidFill>
                          <a:effectLst/>
                          <a:hlinkClick r:id="rId6">
                            <a:extLst>
                              <a:ext uri="{A12FA001-AC4F-418D-AE19-62706E023703}">
                                <ahyp:hlinkClr xmlns:ahyp="http://schemas.microsoft.com/office/drawing/2018/hyperlinkcolor" val="tx"/>
                              </a:ext>
                            </a:extLst>
                          </a:hlinkClick>
                        </a:rPr>
                        <a:t>Youth towards work</a:t>
                      </a:r>
                      <a:endParaRPr lang="en-GB" dirty="0">
                        <a:solidFill>
                          <a:srgbClr val="154194"/>
                        </a:solidFill>
                        <a:effectLst/>
                      </a:endParaRPr>
                    </a:p>
                  </a:txBody>
                  <a:tcPr anchor="ctr"/>
                </a:tc>
                <a:tc>
                  <a:txBody>
                    <a:bodyPr/>
                    <a:lstStyle/>
                    <a:p>
                      <a:pPr algn="ctr" fontAlgn="ctr"/>
                      <a:r>
                        <a:rPr lang="en-GB">
                          <a:effectLst/>
                        </a:rPr>
                        <a:t>2021</a:t>
                      </a:r>
                    </a:p>
                  </a:txBody>
                  <a:tcPr anchor="ctr"/>
                </a:tc>
                <a:tc>
                  <a:txBody>
                    <a:bodyPr/>
                    <a:lstStyle/>
                    <a:p>
                      <a:pPr fontAlgn="ctr"/>
                      <a:r>
                        <a:rPr lang="en-GB">
                          <a:effectLst/>
                        </a:rPr>
                        <a:t>Finland</a:t>
                      </a:r>
                    </a:p>
                  </a:txBody>
                  <a:tcPr anchor="ctr"/>
                </a:tc>
                <a:tc>
                  <a:txBody>
                    <a:bodyPr/>
                    <a:lstStyle/>
                    <a:p>
                      <a:pPr algn="ctr" fontAlgn="ctr"/>
                      <a:r>
                        <a:rPr lang="en-GB">
                          <a:effectLst/>
                        </a:rPr>
                        <a:t>2021</a:t>
                      </a:r>
                    </a:p>
                  </a:txBody>
                  <a:tcPr anchor="ctr"/>
                </a:tc>
                <a:extLst>
                  <a:ext uri="{0D108BD9-81ED-4DB2-BD59-A6C34878D82A}">
                    <a16:rowId xmlns:a16="http://schemas.microsoft.com/office/drawing/2014/main" val="1227025138"/>
                  </a:ext>
                </a:extLst>
              </a:tr>
              <a:tr h="450063">
                <a:tc>
                  <a:txBody>
                    <a:bodyPr/>
                    <a:lstStyle/>
                    <a:p>
                      <a:pPr fontAlgn="ctr"/>
                      <a:r>
                        <a:rPr lang="en-GB" u="none" strike="noStrike">
                          <a:solidFill>
                            <a:srgbClr val="154194"/>
                          </a:solidFill>
                          <a:effectLst/>
                          <a:hlinkClick r:id="rId7">
                            <a:extLst>
                              <a:ext uri="{A12FA001-AC4F-418D-AE19-62706E023703}">
                                <ahyp:hlinkClr xmlns:ahyp="http://schemas.microsoft.com/office/drawing/2018/hyperlinkcolor" val="tx"/>
                              </a:ext>
                            </a:extLst>
                          </a:hlinkClick>
                        </a:rPr>
                        <a:t>PES Practice: Lithuania – Youth Job Centres</a:t>
                      </a:r>
                      <a:endParaRPr lang="en-GB">
                        <a:solidFill>
                          <a:srgbClr val="154194"/>
                        </a:solidFill>
                        <a:effectLst/>
                      </a:endParaRPr>
                    </a:p>
                  </a:txBody>
                  <a:tcPr anchor="ctr"/>
                </a:tc>
                <a:tc>
                  <a:txBody>
                    <a:bodyPr/>
                    <a:lstStyle/>
                    <a:p>
                      <a:pPr algn="ctr" fontAlgn="ctr"/>
                      <a:r>
                        <a:rPr lang="en-GB">
                          <a:effectLst/>
                        </a:rPr>
                        <a:t>2018</a:t>
                      </a:r>
                    </a:p>
                  </a:txBody>
                  <a:tcPr anchor="ctr"/>
                </a:tc>
                <a:tc>
                  <a:txBody>
                    <a:bodyPr/>
                    <a:lstStyle/>
                    <a:p>
                      <a:pPr fontAlgn="ctr"/>
                      <a:r>
                        <a:rPr lang="en-GB">
                          <a:effectLst/>
                        </a:rPr>
                        <a:t>Lithuania</a:t>
                      </a:r>
                    </a:p>
                  </a:txBody>
                  <a:tcPr anchor="ctr"/>
                </a:tc>
                <a:tc>
                  <a:txBody>
                    <a:bodyPr/>
                    <a:lstStyle/>
                    <a:p>
                      <a:pPr algn="ctr" fontAlgn="ctr"/>
                      <a:r>
                        <a:rPr lang="en-GB">
                          <a:effectLst/>
                        </a:rPr>
                        <a:t>2018</a:t>
                      </a:r>
                    </a:p>
                  </a:txBody>
                  <a:tcPr anchor="ctr"/>
                </a:tc>
                <a:extLst>
                  <a:ext uri="{0D108BD9-81ED-4DB2-BD59-A6C34878D82A}">
                    <a16:rowId xmlns:a16="http://schemas.microsoft.com/office/drawing/2014/main" val="2054699441"/>
                  </a:ext>
                </a:extLst>
              </a:tr>
              <a:tr h="450063">
                <a:tc>
                  <a:txBody>
                    <a:bodyPr/>
                    <a:lstStyle/>
                    <a:p>
                      <a:pPr fontAlgn="ctr"/>
                      <a:r>
                        <a:rPr lang="en-GB" u="none" strike="noStrike" dirty="0">
                          <a:solidFill>
                            <a:srgbClr val="154194"/>
                          </a:solidFill>
                          <a:effectLst/>
                          <a:hlinkClick r:id="rId8">
                            <a:extLst>
                              <a:ext uri="{A12FA001-AC4F-418D-AE19-62706E023703}">
                                <ahyp:hlinkClr xmlns:ahyp="http://schemas.microsoft.com/office/drawing/2018/hyperlinkcolor" val="tx"/>
                              </a:ext>
                            </a:extLst>
                          </a:hlinkClick>
                        </a:rPr>
                        <a:t>PES Practice: Youth Job Programme</a:t>
                      </a:r>
                      <a:endParaRPr lang="en-GB" dirty="0">
                        <a:solidFill>
                          <a:srgbClr val="154194"/>
                        </a:solidFill>
                        <a:effectLst/>
                      </a:endParaRPr>
                    </a:p>
                  </a:txBody>
                  <a:tcPr anchor="ctr"/>
                </a:tc>
                <a:tc>
                  <a:txBody>
                    <a:bodyPr/>
                    <a:lstStyle/>
                    <a:p>
                      <a:pPr algn="ctr" fontAlgn="ctr"/>
                      <a:r>
                        <a:rPr lang="en-GB">
                          <a:effectLst/>
                        </a:rPr>
                        <a:t>2015</a:t>
                      </a:r>
                    </a:p>
                  </a:txBody>
                  <a:tcPr anchor="ctr"/>
                </a:tc>
                <a:tc>
                  <a:txBody>
                    <a:bodyPr/>
                    <a:lstStyle/>
                    <a:p>
                      <a:pPr fontAlgn="ctr"/>
                      <a:r>
                        <a:rPr lang="en-GB">
                          <a:effectLst/>
                        </a:rPr>
                        <a:t>Sweden</a:t>
                      </a:r>
                    </a:p>
                  </a:txBody>
                  <a:tcPr anchor="ctr"/>
                </a:tc>
                <a:tc>
                  <a:txBody>
                    <a:bodyPr/>
                    <a:lstStyle/>
                    <a:p>
                      <a:pPr algn="ctr" fontAlgn="ctr"/>
                      <a:r>
                        <a:rPr lang="en-GB">
                          <a:effectLst/>
                        </a:rPr>
                        <a:t>2019</a:t>
                      </a:r>
                    </a:p>
                  </a:txBody>
                  <a:tcPr anchor="ctr"/>
                </a:tc>
                <a:extLst>
                  <a:ext uri="{0D108BD9-81ED-4DB2-BD59-A6C34878D82A}">
                    <a16:rowId xmlns:a16="http://schemas.microsoft.com/office/drawing/2014/main" val="1566968984"/>
                  </a:ext>
                </a:extLst>
              </a:tr>
              <a:tr h="450063">
                <a:tc>
                  <a:txBody>
                    <a:bodyPr/>
                    <a:lstStyle/>
                    <a:p>
                      <a:pPr fontAlgn="ctr"/>
                      <a:r>
                        <a:rPr lang="en-GB" u="none" strike="noStrike" dirty="0">
                          <a:solidFill>
                            <a:srgbClr val="154194"/>
                          </a:solidFill>
                          <a:effectLst/>
                          <a:hlinkClick r:id="rId9">
                            <a:extLst>
                              <a:ext uri="{A12FA001-AC4F-418D-AE19-62706E023703}">
                                <ahyp:hlinkClr xmlns:ahyp="http://schemas.microsoft.com/office/drawing/2018/hyperlinkcolor" val="tx"/>
                              </a:ext>
                            </a:extLst>
                          </a:hlinkClick>
                        </a:rPr>
                        <a:t>Promising PES Practice: Luxembourg Digital Skills Bridge</a:t>
                      </a:r>
                      <a:endParaRPr lang="en-GB" dirty="0">
                        <a:solidFill>
                          <a:srgbClr val="154194"/>
                        </a:solidFill>
                        <a:effectLst/>
                      </a:endParaRPr>
                    </a:p>
                  </a:txBody>
                  <a:tcPr anchor="ctr"/>
                </a:tc>
                <a:tc>
                  <a:txBody>
                    <a:bodyPr/>
                    <a:lstStyle/>
                    <a:p>
                      <a:pPr algn="ctr" fontAlgn="ctr"/>
                      <a:r>
                        <a:rPr lang="en-GB">
                          <a:effectLst/>
                        </a:rPr>
                        <a:t>2019</a:t>
                      </a:r>
                    </a:p>
                  </a:txBody>
                  <a:tcPr anchor="ctr"/>
                </a:tc>
                <a:tc>
                  <a:txBody>
                    <a:bodyPr/>
                    <a:lstStyle/>
                    <a:p>
                      <a:pPr fontAlgn="ctr"/>
                      <a:r>
                        <a:rPr lang="en-GB">
                          <a:effectLst/>
                        </a:rPr>
                        <a:t>Luxembourg</a:t>
                      </a:r>
                    </a:p>
                  </a:txBody>
                  <a:tcPr anchor="ctr"/>
                </a:tc>
                <a:tc>
                  <a:txBody>
                    <a:bodyPr/>
                    <a:lstStyle/>
                    <a:p>
                      <a:pPr algn="ctr" fontAlgn="ctr"/>
                      <a:r>
                        <a:rPr lang="en-GB" dirty="0">
                          <a:effectLst/>
                        </a:rPr>
                        <a:t>2021</a:t>
                      </a:r>
                    </a:p>
                  </a:txBody>
                  <a:tcPr anchor="ctr"/>
                </a:tc>
                <a:extLst>
                  <a:ext uri="{0D108BD9-81ED-4DB2-BD59-A6C34878D82A}">
                    <a16:rowId xmlns:a16="http://schemas.microsoft.com/office/drawing/2014/main" val="3912746378"/>
                  </a:ext>
                </a:extLst>
              </a:tr>
            </a:tbl>
          </a:graphicData>
        </a:graphic>
      </p:graphicFrame>
      <p:sp>
        <p:nvSpPr>
          <p:cNvPr id="4" name="TextBox 3">
            <a:extLst>
              <a:ext uri="{FF2B5EF4-FFF2-40B4-BE49-F238E27FC236}">
                <a16:creationId xmlns:a16="http://schemas.microsoft.com/office/drawing/2014/main" id="{1757652B-E9B0-8DDE-A359-305570D3BA15}"/>
              </a:ext>
            </a:extLst>
          </p:cNvPr>
          <p:cNvSpPr txBox="1"/>
          <p:nvPr/>
        </p:nvSpPr>
        <p:spPr>
          <a:xfrm>
            <a:off x="884293" y="6210300"/>
            <a:ext cx="5211707" cy="276999"/>
          </a:xfrm>
          <a:prstGeom prst="rect">
            <a:avLst/>
          </a:prstGeom>
          <a:noFill/>
        </p:spPr>
        <p:txBody>
          <a:bodyPr wrap="square" rtlCol="0">
            <a:spAutoFit/>
          </a:bodyPr>
          <a:lstStyle/>
          <a:p>
            <a:r>
              <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Only currently (09.11.2023) open practices were extracted.</a:t>
            </a:r>
          </a:p>
        </p:txBody>
      </p:sp>
    </p:spTree>
    <p:extLst>
      <p:ext uri="{BB962C8B-B14F-4D97-AF65-F5344CB8AC3E}">
        <p14:creationId xmlns:p14="http://schemas.microsoft.com/office/powerpoint/2010/main" val="369498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605965"/>
            <a:ext cx="10523283" cy="500872"/>
          </a:xfrm>
        </p:spPr>
        <p:txBody>
          <a:bodyPr>
            <a:noAutofit/>
          </a:bodyPr>
          <a:lstStyle/>
          <a:p>
            <a:pPr algn="l"/>
            <a:r>
              <a:rPr lang="en-GB" sz="24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Indicators and evidence-informed policymaking</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F71A2B4-8EFC-D2CE-6E98-EC83F1165396}"/>
              </a:ext>
            </a:extLst>
          </p:cNvPr>
          <p:cNvSpPr txBox="1"/>
          <p:nvPr/>
        </p:nvSpPr>
        <p:spPr>
          <a:xfrm>
            <a:off x="834358" y="1563329"/>
            <a:ext cx="10523283" cy="3759555"/>
          </a:xfrm>
          <a:prstGeom prst="rect">
            <a:avLst/>
          </a:prstGeom>
          <a:noFill/>
        </p:spPr>
        <p:txBody>
          <a:bodyPr wrap="square" rtlCol="0">
            <a:spAutoFit/>
          </a:bodyPr>
          <a:lstStyle/>
          <a:p>
            <a:pPr marL="0" indent="0" algn="just">
              <a:lnSpc>
                <a:spcPct val="120000"/>
              </a:lnSpc>
              <a:buFont typeface="Arial" panose="020B0604020202020204" pitchFamily="34" charset="0"/>
              <a:buNone/>
            </a:pPr>
            <a:r>
              <a:rPr lang="en-GB" sz="20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There is a wide range of factors that may contribute to young people being NEETs.</a:t>
            </a:r>
          </a:p>
          <a:p>
            <a:pPr marL="0" indent="0" algn="just">
              <a:lnSpc>
                <a:spcPct val="120000"/>
              </a:lnSpc>
              <a:buFont typeface="Arial" panose="020B0604020202020204" pitchFamily="34" charset="0"/>
              <a:buNone/>
            </a:pPr>
            <a:endParaRPr lang="en-GB" sz="20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20000"/>
              </a:lnSpc>
              <a:buFont typeface="Arial" panose="020B0604020202020204" pitchFamily="34" charset="0"/>
              <a:buNone/>
            </a:pPr>
            <a:r>
              <a:rPr lang="en-GB" sz="2000" dirty="0">
                <a:solidFill>
                  <a:srgbClr val="333333"/>
                </a:solidFill>
                <a:latin typeface="Open Sans" panose="020B0606030504020204" pitchFamily="34" charset="0"/>
                <a:ea typeface="Open Sans" panose="020B0606030504020204" pitchFamily="34" charset="0"/>
                <a:cs typeface="Open Sans" panose="020B0606030504020204" pitchFamily="34" charset="0"/>
              </a:rPr>
              <a:t>Some of them are individual-based. Motivation to learn and work has a vital role. </a:t>
            </a:r>
            <a:endParaRPr lang="en-GB" sz="20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20000"/>
              </a:lnSpc>
              <a:buFont typeface="Arial" panose="020B0604020202020204" pitchFamily="34" charset="0"/>
              <a:buNone/>
            </a:pPr>
            <a:r>
              <a:rPr lang="en-GB" sz="2000" b="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Some factors are influenced by the economic situation in the country and the national employment policy that is interrelated with education policy, social protection system,  and tax policy as well as by the level of social partnership and social responsibility of the business community.</a:t>
            </a:r>
          </a:p>
          <a:p>
            <a:pPr marL="0" indent="0" algn="just">
              <a:lnSpc>
                <a:spcPct val="120000"/>
              </a:lnSpc>
              <a:buFont typeface="Arial" panose="020B0604020202020204" pitchFamily="34" charset="0"/>
              <a:buNone/>
            </a:pPr>
            <a:endParaRPr lang="en-GB" sz="2000" b="1"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20000"/>
              </a:lnSpc>
              <a:buFont typeface="Arial" panose="020B0604020202020204" pitchFamily="34" charset="0"/>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The </a:t>
            </a:r>
            <a:r>
              <a:rPr lang="en-GB" sz="2000" u="sng"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European Pillar of Social Rights</a:t>
            </a:r>
            <a:r>
              <a:rPr lang="en-GB" sz="2000" dirty="0">
                <a:solidFill>
                  <a:srgbClr val="154194"/>
                </a:solidFill>
                <a:effectLst/>
                <a:latin typeface="Open Sans" panose="020B0606030504020204" pitchFamily="34" charset="0"/>
                <a:ea typeface="Open Sans" panose="020B0606030504020204" pitchFamily="34" charset="0"/>
                <a:cs typeface="Open Sans" panose="020B0606030504020204" pitchFamily="34" charset="0"/>
              </a:rPr>
              <a:t> </a:t>
            </a:r>
            <a:r>
              <a:rPr lang="en-GB" sz="2000" dirty="0">
                <a:effectLst/>
                <a:latin typeface="Open Sans" panose="020B0606030504020204" pitchFamily="34" charset="0"/>
                <a:ea typeface="Open Sans" panose="020B0606030504020204" pitchFamily="34" charset="0"/>
                <a:cs typeface="Open Sans" panose="020B0606030504020204" pitchFamily="34" charset="0"/>
              </a:rPr>
              <a:t>sets out 20 key principles and rights essential for </a:t>
            </a:r>
            <a:r>
              <a:rPr lang="en-GB" sz="2000" b="1" dirty="0">
                <a:effectLst/>
                <a:latin typeface="Open Sans" panose="020B0606030504020204" pitchFamily="34" charset="0"/>
                <a:ea typeface="Open Sans" panose="020B0606030504020204" pitchFamily="34" charset="0"/>
                <a:cs typeface="Open Sans" panose="020B0606030504020204" pitchFamily="34" charset="0"/>
              </a:rPr>
              <a:t>fair and well-functioning labour markets and social protection systems</a:t>
            </a:r>
            <a:r>
              <a:rPr lang="en-GB" sz="2000" dirty="0">
                <a:effectLst/>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6580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10523283" cy="500872"/>
          </a:xfrm>
        </p:spPr>
        <p:txBody>
          <a:bodyPr>
            <a:noAutofit/>
          </a:bodyPr>
          <a:lstStyle/>
          <a:p>
            <a:pPr algn="l"/>
            <a:r>
              <a:rPr lang="en-GB" b="1" dirty="0">
                <a:latin typeface="Open Sans" panose="020B0606030504020204" pitchFamily="34" charset="0"/>
                <a:ea typeface="Open Sans" panose="020B0606030504020204" pitchFamily="34" charset="0"/>
                <a:cs typeface="Open Sans" panose="020B0606030504020204" pitchFamily="34" charset="0"/>
              </a:rPr>
              <a:t>Part 1: </a:t>
            </a:r>
            <a:r>
              <a:rPr lang="en-GB" b="1" dirty="0">
                <a:ea typeface="Open Sans" panose="020B0606030504020204" pitchFamily="34" charset="0"/>
                <a:cs typeface="Open Sans" panose="020B0606030504020204" pitchFamily="34" charset="0"/>
              </a:rPr>
              <a:t>What is the status quo of currently available NEET statistics? </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910059" y="1445647"/>
            <a:ext cx="10275843" cy="4455900"/>
          </a:xfrm>
          <a:prstGeom prst="rect">
            <a:avLst/>
          </a:prstGeom>
        </p:spPr>
        <p:txBody>
          <a:bodyPr wrap="square">
            <a:spAutoFit/>
          </a:bodyPr>
          <a:lstStyle/>
          <a:p>
            <a:pPr>
              <a:lnSpc>
                <a:spcPct val="107000"/>
              </a:lnSpc>
              <a:spcAft>
                <a:spcPts val="6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Introduction to the topic “NEET-related statistics at the EU level “</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Definition of the NEET-rate</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NEET rate for the EU -27 and separately for the project partner countries</a:t>
            </a:r>
          </a:p>
          <a:p>
            <a:pPr marL="685800" lvl="1" indent="-228600">
              <a:lnSpc>
                <a:spcPct val="107000"/>
              </a:lnSpc>
              <a:spcAft>
                <a:spcPts val="800"/>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NEET rate by gender, educational attainment level, place of the residence</a:t>
            </a:r>
          </a:p>
          <a:p>
            <a:pPr marL="685800" lvl="1" indent="-228600">
              <a:lnSpc>
                <a:spcPct val="107000"/>
              </a:lnSpc>
              <a:spcAft>
                <a:spcPts val="800"/>
              </a:spcAft>
              <a:buFont typeface="Wingdings" panose="05000000000000000000" pitchFamily="2" charset="2"/>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lvl="0">
              <a:lnSpc>
                <a:spcPct val="110000"/>
              </a:lnSpc>
              <a:spcBef>
                <a:spcPts val="300"/>
              </a:spcBef>
              <a:spcAft>
                <a:spcPts val="300"/>
              </a:spcAft>
            </a:pPr>
            <a:r>
              <a:rPr lang="en-GB" sz="2000" b="1" dirty="0">
                <a:latin typeface="Open Sans" panose="020B0606030504020204" pitchFamily="34" charset="0"/>
                <a:ea typeface="Open Sans" panose="020B0606030504020204" pitchFamily="34" charset="0"/>
                <a:cs typeface="Open Sans" panose="020B0606030504020204" pitchFamily="34" charset="0"/>
              </a:rPr>
              <a:t>Plenary discussion around  </a:t>
            </a:r>
            <a:r>
              <a:rPr lang="en-GB" sz="2000" dirty="0">
                <a:latin typeface="Open Sans" panose="020B0606030504020204" pitchFamily="34" charset="0"/>
                <a:ea typeface="Open Sans" panose="020B0606030504020204" pitchFamily="34" charset="0"/>
                <a:cs typeface="Open Sans" panose="020B0606030504020204" pitchFamily="34" charset="0"/>
              </a:rPr>
              <a:t>“To what extent can these data be of help to you?</a:t>
            </a:r>
          </a:p>
          <a:p>
            <a:r>
              <a:rPr lang="en-GB" sz="2000" dirty="0">
                <a:latin typeface="Open Sans" panose="020B0606030504020204" pitchFamily="34" charset="0"/>
                <a:ea typeface="Open Sans" panose="020B0606030504020204" pitchFamily="34" charset="0"/>
                <a:cs typeface="Open Sans" panose="020B0606030504020204" pitchFamily="34" charset="0"/>
              </a:rPr>
              <a:t>What disaggregation of data does seem essential for you?”</a:t>
            </a:r>
          </a:p>
          <a:p>
            <a:pPr marL="0" lvl="1">
              <a:lnSpc>
                <a:spcPct val="107000"/>
              </a:lnSpc>
              <a:spcAft>
                <a:spcPts val="80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lvl="1">
              <a:lnSpc>
                <a:spcPct val="107000"/>
              </a:lnSpc>
              <a:spcAft>
                <a:spcPts val="8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Introduction to the topic “NEET-related statistics at the national level“</a:t>
            </a:r>
          </a:p>
          <a:p>
            <a:pPr lvl="0">
              <a:lnSpc>
                <a:spcPct val="107000"/>
              </a:lnSpc>
            </a:pPr>
            <a:r>
              <a:rPr lang="en-GB" sz="2000" b="1" dirty="0">
                <a:latin typeface="Open Sans" panose="020B0606030504020204" pitchFamily="34" charset="0"/>
                <a:ea typeface="Open Sans" panose="020B0606030504020204" pitchFamily="34" charset="0"/>
                <a:cs typeface="Open Sans" panose="020B0606030504020204" pitchFamily="34" charset="0"/>
              </a:rPr>
              <a:t>Discussion in small groups </a:t>
            </a:r>
            <a:r>
              <a:rPr lang="en-GB" sz="2000" dirty="0">
                <a:latin typeface="Open Sans" panose="020B0606030504020204" pitchFamily="34" charset="0"/>
                <a:ea typeface="Open Sans" panose="020B0606030504020204" pitchFamily="34" charset="0"/>
                <a:cs typeface="Open Sans" panose="020B0606030504020204" pitchFamily="34" charset="0"/>
              </a:rPr>
              <a:t>“</a:t>
            </a:r>
            <a:r>
              <a:rPr lang="en-GB" sz="2000" dirty="0">
                <a:effectLst/>
                <a:latin typeface="Open Sans" panose="020B0606030504020204" pitchFamily="34" charset="0"/>
                <a:ea typeface="Open Sans" panose="020B0606030504020204" pitchFamily="34" charset="0"/>
                <a:cs typeface="Open Sans" panose="020B0606030504020204" pitchFamily="34" charset="0"/>
              </a:rPr>
              <a:t>Do you know the absolute number of NEETs in your country? Do you know who /which institutions(s) has these data?”</a:t>
            </a:r>
          </a:p>
        </p:txBody>
      </p:sp>
    </p:spTree>
    <p:extLst>
      <p:ext uri="{BB962C8B-B14F-4D97-AF65-F5344CB8AC3E}">
        <p14:creationId xmlns:p14="http://schemas.microsoft.com/office/powerpoint/2010/main" val="410594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605964"/>
            <a:ext cx="10523283" cy="1006936"/>
          </a:xfrm>
        </p:spPr>
        <p:txBody>
          <a:bodyPr>
            <a:noAutofit/>
          </a:bodyPr>
          <a:lstStyle/>
          <a:p>
            <a:pPr algn="l">
              <a:lnSpc>
                <a:spcPct val="120000"/>
              </a:lnSpc>
            </a:pPr>
            <a:r>
              <a:rPr lang="en-GB" sz="24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National policy responses are guided by the European Pillar of Social Rights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F71A2B4-8EFC-D2CE-6E98-EC83F1165396}"/>
              </a:ext>
            </a:extLst>
          </p:cNvPr>
          <p:cNvSpPr txBox="1"/>
          <p:nvPr/>
        </p:nvSpPr>
        <p:spPr>
          <a:xfrm>
            <a:off x="749797" y="1905000"/>
            <a:ext cx="10523283" cy="3801041"/>
          </a:xfrm>
          <a:prstGeom prst="rect">
            <a:avLst/>
          </a:prstGeom>
          <a:noFill/>
        </p:spPr>
        <p:txBody>
          <a:bodyPr wrap="square" rtlCol="0">
            <a:spAutoFit/>
          </a:bodyPr>
          <a:lstStyle/>
          <a:p>
            <a:pPr algn="just">
              <a:spcAft>
                <a:spcPts val="1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Principle 4 of the European Pillar of Social Rights − </a:t>
            </a:r>
            <a:r>
              <a:rPr lang="en-GB" sz="1800" b="1" dirty="0">
                <a:effectLst/>
                <a:latin typeface="Open Sans" panose="020B0606030504020204" pitchFamily="34" charset="0"/>
                <a:ea typeface="Open Sans" panose="020B0606030504020204" pitchFamily="34" charset="0"/>
                <a:cs typeface="Open Sans" panose="020B0606030504020204" pitchFamily="34" charset="0"/>
              </a:rPr>
              <a:t>Active support to employment</a:t>
            </a:r>
            <a:r>
              <a:rPr lang="en-GB" sz="1800" dirty="0">
                <a:effectLst/>
                <a:latin typeface="Open Sans" panose="020B0606030504020204" pitchFamily="34" charset="0"/>
                <a:ea typeface="Open Sans" panose="020B0606030504020204" pitchFamily="34" charset="0"/>
                <a:cs typeface="Open Sans" panose="020B0606030504020204" pitchFamily="34" charset="0"/>
              </a:rPr>
              <a:t>  states that </a:t>
            </a:r>
          </a:p>
          <a:p>
            <a:pPr algn="just">
              <a:spcAft>
                <a:spcPts val="1200"/>
              </a:spcAft>
            </a:pPr>
            <a:r>
              <a:rPr lang="en-GB" b="0" i="0" dirty="0">
                <a:solidFill>
                  <a:srgbClr val="404040"/>
                </a:solidFill>
                <a:latin typeface="Open Sans" panose="020B0606030504020204" pitchFamily="34" charset="0"/>
                <a:ea typeface="Open Sans" panose="020B0606030504020204" pitchFamily="34" charset="0"/>
                <a:cs typeface="Open Sans" panose="020B0606030504020204" pitchFamily="34" charset="0"/>
              </a:rPr>
              <a:t>“</a:t>
            </a:r>
            <a:r>
              <a:rPr lang="en-GB" b="0" i="0" dirty="0">
                <a:solidFill>
                  <a:schemeClr val="accent6">
                    <a:lumMod val="75000"/>
                  </a:schemeClr>
                </a:solidFill>
                <a:effectLst/>
                <a:latin typeface="arial" panose="020B0604020202020204" pitchFamily="34" charset="0"/>
              </a:rPr>
              <a:t>Everyone has the right to timely and tailor-made assistance to improve employment or self-employment prospects. This includes the right to receive support for job search, training and re-qualification. Everyone has the right to transfer social protection and training entitlements during professional transitions.</a:t>
            </a:r>
          </a:p>
          <a:p>
            <a:pPr algn="l"/>
            <a:r>
              <a:rPr lang="en-GB" b="1" i="0" dirty="0">
                <a:solidFill>
                  <a:schemeClr val="accent6">
                    <a:lumMod val="75000"/>
                  </a:schemeClr>
                </a:solidFill>
                <a:effectLst/>
                <a:latin typeface="arial" panose="020B0604020202020204" pitchFamily="34" charset="0"/>
              </a:rPr>
              <a:t>Young people have the right to continued education, apprenticeship, traineeship or a job offer of good standing within 4 months of becoming unemployed or leaving education.</a:t>
            </a:r>
          </a:p>
          <a:p>
            <a:pPr algn="l"/>
            <a:endParaRPr lang="en-GB" b="1" i="0" dirty="0">
              <a:solidFill>
                <a:schemeClr val="accent6">
                  <a:lumMod val="75000"/>
                </a:schemeClr>
              </a:solidFill>
              <a:effectLst/>
              <a:latin typeface="arial" panose="020B0604020202020204" pitchFamily="34" charset="0"/>
            </a:endParaRPr>
          </a:p>
          <a:p>
            <a:pPr algn="l"/>
            <a:r>
              <a:rPr lang="en-GB" b="0" i="0" dirty="0">
                <a:solidFill>
                  <a:schemeClr val="accent6">
                    <a:lumMod val="75000"/>
                  </a:schemeClr>
                </a:solidFill>
                <a:effectLst/>
                <a:latin typeface="arial" panose="020B0604020202020204" pitchFamily="34" charset="0"/>
              </a:rPr>
              <a:t>People who are unemployed have the right to personalised, continuous and consistent support. The long-term unemployed have the right to an in-depth individual assessment at the latest at 18 months of unemployment.”</a:t>
            </a:r>
          </a:p>
          <a:p>
            <a:pPr algn="just">
              <a:spcAft>
                <a:spcPts val="525"/>
              </a:spcAft>
            </a:pP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509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605965"/>
            <a:ext cx="10523283" cy="500872"/>
          </a:xfrm>
        </p:spPr>
        <p:txBody>
          <a:bodyPr>
            <a:noAutofit/>
          </a:bodyPr>
          <a:lstStyle/>
          <a:p>
            <a:pPr algn="l"/>
            <a:r>
              <a:rPr lang="en-GB" b="1" dirty="0">
                <a:solidFill>
                  <a:srgbClr val="8A000E"/>
                </a:solidFill>
                <a:effectLst/>
                <a:latin typeface="Open Sans" panose="020B0606030504020204" pitchFamily="34" charset="0"/>
                <a:ea typeface="Open Sans" panose="020B0606030504020204" pitchFamily="34" charset="0"/>
                <a:cs typeface="Open Sans" panose="020B0606030504020204" pitchFamily="34" charset="0"/>
              </a:rPr>
              <a:t>Improving employment prospects</a:t>
            </a: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 of NEETs</a:t>
            </a:r>
            <a:endParaRPr lang="en-US" sz="3600" dirty="0">
              <a:solidFill>
                <a:srgbClr val="8A000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F71A2B4-8EFC-D2CE-6E98-EC83F1165396}"/>
              </a:ext>
            </a:extLst>
          </p:cNvPr>
          <p:cNvSpPr txBox="1"/>
          <p:nvPr/>
        </p:nvSpPr>
        <p:spPr>
          <a:xfrm>
            <a:off x="834358" y="1314079"/>
            <a:ext cx="10523283" cy="879087"/>
          </a:xfrm>
          <a:prstGeom prst="rect">
            <a:avLst/>
          </a:prstGeom>
          <a:noFill/>
        </p:spPr>
        <p:txBody>
          <a:bodyPr wrap="square" rtlCol="0">
            <a:spAutoFit/>
          </a:bodyPr>
          <a:lstStyle/>
          <a:p>
            <a:pPr algn="just">
              <a:lnSpc>
                <a:spcPct val="150000"/>
              </a:lnSpc>
              <a:spcBef>
                <a:spcPts val="600"/>
              </a:spcBef>
              <a:spcAft>
                <a:spcPts val="600"/>
              </a:spcAft>
            </a:pPr>
            <a:r>
              <a:rPr lang="en-GB" sz="1800" i="1" dirty="0">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a:t>
            </a:r>
            <a:r>
              <a:rPr lang="en-GB" sz="1800" b="1" i="1" dirty="0">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Young people have the right to continued education, apprenticeship, traineeship or a job offer of good standing within four months of becoming unemployed or leaving education</a:t>
            </a:r>
            <a:r>
              <a:rPr lang="en-GB" sz="1800" i="1" dirty="0">
                <a:solidFill>
                  <a:schemeClr val="accent6">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2" name="TextBox 1">
            <a:extLst>
              <a:ext uri="{FF2B5EF4-FFF2-40B4-BE49-F238E27FC236}">
                <a16:creationId xmlns:a16="http://schemas.microsoft.com/office/drawing/2014/main" id="{627CC2C7-8AA6-8DA7-C92F-E8BE66D5B845}"/>
              </a:ext>
            </a:extLst>
          </p:cNvPr>
          <p:cNvSpPr txBox="1"/>
          <p:nvPr/>
        </p:nvSpPr>
        <p:spPr>
          <a:xfrm>
            <a:off x="834358" y="2565400"/>
            <a:ext cx="10396780" cy="3274999"/>
          </a:xfrm>
          <a:prstGeom prst="rect">
            <a:avLst/>
          </a:prstGeom>
          <a:noFill/>
        </p:spPr>
        <p:txBody>
          <a:bodyPr wrap="square" rtlCol="0">
            <a:spAutoFit/>
          </a:bodyPr>
          <a:lstStyle/>
          <a:p>
            <a:pPr algn="l"/>
            <a:r>
              <a:rPr lang="en-GB" b="1" dirty="0">
                <a:latin typeface="Open Sans" panose="020B0606030504020204" pitchFamily="34" charset="0"/>
                <a:ea typeface="Open Sans" panose="020B0606030504020204" pitchFamily="34" charset="0"/>
                <a:cs typeface="Open Sans" panose="020B0606030504020204" pitchFamily="34" charset="0"/>
              </a:rPr>
              <a:t>What is vital for </a:t>
            </a:r>
            <a:r>
              <a:rPr lang="en-GB" b="1" dirty="0">
                <a:effectLst/>
                <a:latin typeface="Open Sans" panose="020B0606030504020204" pitchFamily="34" charset="0"/>
                <a:ea typeface="Open Sans" panose="020B0606030504020204" pitchFamily="34" charset="0"/>
                <a:cs typeface="Open Sans" panose="020B0606030504020204" pitchFamily="34" charset="0"/>
              </a:rPr>
              <a:t>improving employment prospects</a:t>
            </a:r>
            <a:r>
              <a:rPr lang="en-GB" b="1" dirty="0">
                <a:latin typeface="Open Sans" panose="020B0606030504020204" pitchFamily="34" charset="0"/>
                <a:ea typeface="Open Sans" panose="020B0606030504020204" pitchFamily="34" charset="0"/>
                <a:cs typeface="Open Sans" panose="020B0606030504020204" pitchFamily="34" charset="0"/>
              </a:rPr>
              <a:t> of NEETs?</a:t>
            </a:r>
          </a:p>
          <a:p>
            <a:pPr algn="l"/>
            <a:endParaRPr lang="en-GB"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Open and flexible education with a wide range of paths from formal general education programmes to flexible learning modules to acquire a profession or qualification.</a:t>
            </a:r>
          </a:p>
          <a:p>
            <a:pPr marL="342900" indent="-342900" algn="l">
              <a:lnSpc>
                <a:spcPct val="12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Affordable childcare facilities and daily centres for elderly people.</a:t>
            </a:r>
          </a:p>
          <a:p>
            <a:pPr marL="342900" indent="-342900">
              <a:lnSpc>
                <a:spcPct val="12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Benefit system that, on one side, would  protect from being poor (</a:t>
            </a:r>
            <a:r>
              <a:rPr lang="en-GB" dirty="0">
                <a:solidFill>
                  <a:srgbClr val="000000"/>
                </a:solidFill>
                <a:latin typeface="Arial" panose="020B0604020202020204" pitchFamily="34" charset="0"/>
              </a:rPr>
              <a:t>basic things a person needs to live)</a:t>
            </a:r>
            <a:r>
              <a:rPr lang="en-GB" dirty="0">
                <a:latin typeface="Open Sans" panose="020B0606030504020204" pitchFamily="34" charset="0"/>
                <a:ea typeface="Open Sans" panose="020B0606030504020204" pitchFamily="34" charset="0"/>
                <a:cs typeface="Open Sans" panose="020B0606030504020204" pitchFamily="34" charset="0"/>
              </a:rPr>
              <a:t> and ensure fair living conditions in case of unemployment but would not enhance the unemployment trap.</a:t>
            </a:r>
          </a:p>
          <a:p>
            <a:pPr marL="342900" indent="-342900">
              <a:lnSpc>
                <a:spcPct val="12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Decent work: fair and equal pay for men and women; h</a:t>
            </a:r>
            <a:r>
              <a:rPr lang="en-GB" i="0" dirty="0">
                <a:solidFill>
                  <a:srgbClr val="404040"/>
                </a:solidFill>
                <a:effectLst/>
                <a:latin typeface="arial" panose="020B0604020202020204" pitchFamily="34" charset="0"/>
              </a:rPr>
              <a:t>ealthy, safe and well-adapted work environment.</a:t>
            </a:r>
          </a:p>
        </p:txBody>
      </p:sp>
    </p:spTree>
    <p:extLst>
      <p:ext uri="{BB962C8B-B14F-4D97-AF65-F5344CB8AC3E}">
        <p14:creationId xmlns:p14="http://schemas.microsoft.com/office/powerpoint/2010/main" val="231788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1241367" y="846259"/>
            <a:ext cx="5115807" cy="1323439"/>
          </a:xfrm>
          <a:prstGeom prst="rect">
            <a:avLst/>
          </a:prstGeom>
          <a:noFill/>
        </p:spPr>
        <p:txBody>
          <a:bodyPr wrap="square" rtlCol="0">
            <a:spAutoFit/>
          </a:bodyPr>
          <a:lstStyle/>
          <a:p>
            <a:r>
              <a:rPr lang="en-GB" sz="4000" b="1" dirty="0">
                <a:latin typeface="Open Sans" panose="020B0606030504020204" pitchFamily="34" charset="0"/>
                <a:ea typeface="Open Sans" panose="020B0606030504020204" pitchFamily="34" charset="0"/>
                <a:cs typeface="Open Sans" panose="020B0606030504020204" pitchFamily="34" charset="0"/>
              </a:rPr>
              <a:t>Time for joint and open discussion</a:t>
            </a:r>
          </a:p>
        </p:txBody>
      </p:sp>
      <p:sp>
        <p:nvSpPr>
          <p:cNvPr id="11" name="TextBox 10">
            <a:extLst>
              <a:ext uri="{FF2B5EF4-FFF2-40B4-BE49-F238E27FC236}">
                <a16:creationId xmlns:a16="http://schemas.microsoft.com/office/drawing/2014/main" id="{3311B920-B94F-5744-8313-EEC35A83ADD4}"/>
              </a:ext>
            </a:extLst>
          </p:cNvPr>
          <p:cNvSpPr txBox="1"/>
          <p:nvPr/>
        </p:nvSpPr>
        <p:spPr>
          <a:xfrm>
            <a:off x="8022970" y="756291"/>
            <a:ext cx="2648010" cy="4708981"/>
          </a:xfrm>
          <a:prstGeom prst="rect">
            <a:avLst/>
          </a:prstGeom>
          <a:noFill/>
        </p:spPr>
        <p:txBody>
          <a:bodyPr wrap="square" rtlCol="0">
            <a:spAutoFit/>
          </a:bodyPr>
          <a:lstStyle/>
          <a:p>
            <a:pPr algn="r"/>
            <a:r>
              <a:rPr lang="fr-CH"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EED4415-AA2B-BF36-5A70-BDD706EE94BF}"/>
              </a:ext>
            </a:extLst>
          </p:cNvPr>
          <p:cNvSpPr txBox="1"/>
          <p:nvPr/>
        </p:nvSpPr>
        <p:spPr>
          <a:xfrm>
            <a:off x="1091755" y="2416233"/>
            <a:ext cx="7464812" cy="2608406"/>
          </a:xfrm>
          <a:prstGeom prst="rect">
            <a:avLst/>
          </a:prstGeom>
          <a:noFill/>
        </p:spPr>
        <p:txBody>
          <a:bodyPr wrap="square" rtlCol="0">
            <a:spAutoFit/>
          </a:bodyPr>
          <a:lstStyle/>
          <a:p>
            <a:pPr lvl="0">
              <a:lnSpc>
                <a:spcPct val="200000"/>
              </a:lnSpc>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Q1. How can you/your organisation contribute to </a:t>
            </a:r>
            <a:r>
              <a:rPr lang="en-GB" b="1" dirty="0">
                <a:effectLst/>
                <a:latin typeface="Open Sans" panose="020B0606030504020204" pitchFamily="34" charset="0"/>
                <a:ea typeface="Open Sans" panose="020B0606030504020204" pitchFamily="34" charset="0"/>
                <a:cs typeface="Open Sans" panose="020B0606030504020204" pitchFamily="34" charset="0"/>
              </a:rPr>
              <a:t>improving the employment prospects</a:t>
            </a:r>
            <a:r>
              <a:rPr lang="en-GB" b="1" dirty="0">
                <a:latin typeface="Open Sans" panose="020B0606030504020204" pitchFamily="34" charset="0"/>
                <a:ea typeface="Open Sans" panose="020B0606030504020204" pitchFamily="34" charset="0"/>
                <a:cs typeface="Open Sans" panose="020B0606030504020204" pitchFamily="34" charset="0"/>
              </a:rPr>
              <a:t> of NEETs?</a:t>
            </a:r>
          </a:p>
          <a:p>
            <a:pPr lvl="0">
              <a:lnSpc>
                <a:spcPct val="200000"/>
              </a:lnSpc>
              <a:spcBef>
                <a:spcPts val="300"/>
              </a:spcBef>
              <a:spcAft>
                <a:spcPts val="300"/>
              </a:spcAft>
            </a:pPr>
            <a:r>
              <a:rPr lang="en-GB" b="1" dirty="0">
                <a:latin typeface="Open Sans" panose="020B0606030504020204" pitchFamily="34" charset="0"/>
                <a:ea typeface="Open Sans" panose="020B0606030504020204" pitchFamily="34" charset="0"/>
                <a:cs typeface="Open Sans" panose="020B0606030504020204" pitchFamily="34" charset="0"/>
              </a:rPr>
              <a:t>Q2.  What kinds of constraints, if any, prevent you from being active/successful?</a:t>
            </a:r>
          </a:p>
          <a:p>
            <a:pPr algn="l"/>
            <a:r>
              <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361889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605964"/>
            <a:ext cx="10523283" cy="837601"/>
          </a:xfrm>
        </p:spPr>
        <p:txBody>
          <a:bodyPr>
            <a:noAutofit/>
          </a:bodyPr>
          <a:lstStyle/>
          <a:p>
            <a:pPr algn="l"/>
            <a:r>
              <a:rPr lang="en-GB" b="1" dirty="0">
                <a:solidFill>
                  <a:srgbClr val="8A000E"/>
                </a:solidFill>
                <a:ea typeface="Open Sans" panose="020B0606030504020204" pitchFamily="34" charset="0"/>
                <a:cs typeface="Open Sans" panose="020B0606030504020204" pitchFamily="34" charset="0"/>
              </a:rPr>
              <a:t>An exemplary set of </a:t>
            </a:r>
            <a:r>
              <a:rPr lang="en-GB" b="1" dirty="0">
                <a:solidFill>
                  <a:srgbClr val="8A000E"/>
                </a:solidFill>
                <a:effectLst/>
                <a:latin typeface="Open Sans" panose="020B0606030504020204" pitchFamily="34" charset="0"/>
                <a:ea typeface="Open Sans" panose="020B0606030504020204" pitchFamily="34" charset="0"/>
                <a:cs typeface="Open Sans" panose="020B0606030504020204" pitchFamily="34" charset="0"/>
              </a:rPr>
              <a:t>indicators for monitoring </a:t>
            </a: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NEETs’ situation and better directing addressed measures </a:t>
            </a:r>
            <a:endParaRPr lang="en-US" sz="3600" dirty="0">
              <a:solidFill>
                <a:srgbClr val="8A000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F013E098-6360-F6F8-1F63-7D1659B4526C}"/>
              </a:ext>
            </a:extLst>
          </p:cNvPr>
          <p:cNvGraphicFramePr>
            <a:graphicFrameLocks noGrp="1"/>
          </p:cNvGraphicFramePr>
          <p:nvPr>
            <p:extLst>
              <p:ext uri="{D42A27DB-BD31-4B8C-83A1-F6EECF244321}">
                <p14:modId xmlns:p14="http://schemas.microsoft.com/office/powerpoint/2010/main" val="921402313"/>
              </p:ext>
            </p:extLst>
          </p:nvPr>
        </p:nvGraphicFramePr>
        <p:xfrm>
          <a:off x="1003300" y="1638300"/>
          <a:ext cx="10248900" cy="4824474"/>
        </p:xfrm>
        <a:graphic>
          <a:graphicData uri="http://schemas.openxmlformats.org/drawingml/2006/table">
            <a:tbl>
              <a:tblPr firstRow="1" bandRow="1">
                <a:tableStyleId>{10A1B5D5-9B99-4C35-A422-299274C87663}</a:tableStyleId>
              </a:tblPr>
              <a:tblGrid>
                <a:gridCol w="2362200">
                  <a:extLst>
                    <a:ext uri="{9D8B030D-6E8A-4147-A177-3AD203B41FA5}">
                      <a16:colId xmlns:a16="http://schemas.microsoft.com/office/drawing/2014/main" val="2518095865"/>
                    </a:ext>
                  </a:extLst>
                </a:gridCol>
                <a:gridCol w="3325800">
                  <a:extLst>
                    <a:ext uri="{9D8B030D-6E8A-4147-A177-3AD203B41FA5}">
                      <a16:colId xmlns:a16="http://schemas.microsoft.com/office/drawing/2014/main" val="2909990"/>
                    </a:ext>
                  </a:extLst>
                </a:gridCol>
                <a:gridCol w="4560900">
                  <a:extLst>
                    <a:ext uri="{9D8B030D-6E8A-4147-A177-3AD203B41FA5}">
                      <a16:colId xmlns:a16="http://schemas.microsoft.com/office/drawing/2014/main" val="3784294309"/>
                    </a:ext>
                  </a:extLst>
                </a:gridCol>
              </a:tblGrid>
              <a:tr h="801114">
                <a:tc>
                  <a:txBody>
                    <a:bodyPr/>
                    <a:lstStyle/>
                    <a:p>
                      <a:r>
                        <a:rPr lang="en-GB" sz="2000" noProof="0" dirty="0"/>
                        <a:t>INPUT indicators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t>PROCESS indicators</a:t>
                      </a:r>
                    </a:p>
                    <a:p>
                      <a:endParaRPr lang="en-GB" sz="2000"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a:t>OUTPUT /OUTCOME indicators</a:t>
                      </a:r>
                    </a:p>
                  </a:txBody>
                  <a:tcPr/>
                </a:tc>
                <a:extLst>
                  <a:ext uri="{0D108BD9-81ED-4DB2-BD59-A6C34878D82A}">
                    <a16:rowId xmlns:a16="http://schemas.microsoft.com/office/drawing/2014/main" val="3574148560"/>
                  </a:ext>
                </a:extLst>
              </a:tr>
              <a:tr h="208792">
                <a:tc>
                  <a:txBody>
                    <a:bodyPr/>
                    <a:lstStyle/>
                    <a:p>
                      <a:r>
                        <a:rPr lang="en-GB" b="1" noProof="0" dirty="0">
                          <a:solidFill>
                            <a:schemeClr val="accent5">
                              <a:lumMod val="50000"/>
                            </a:schemeClr>
                          </a:solidFill>
                        </a:rPr>
                        <a:t>NEET rate, year 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noProof="0"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solidFill>
                            <a:schemeClr val="accent5">
                              <a:lumMod val="50000"/>
                            </a:schemeClr>
                          </a:solidFill>
                        </a:rPr>
                        <a:t>NEET rate, year n+1</a:t>
                      </a:r>
                      <a:endParaRPr lang="en-GB" noProof="0" dirty="0">
                        <a:solidFill>
                          <a:schemeClr val="accent5">
                            <a:lumMod val="50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640274"/>
                  </a:ext>
                </a:extLst>
              </a:tr>
              <a:tr h="801114">
                <a:tc>
                  <a:txBody>
                    <a:bodyPr/>
                    <a:lstStyle/>
                    <a:p>
                      <a:r>
                        <a:rPr lang="en-GB" b="0" noProof="0" dirty="0">
                          <a:solidFill>
                            <a:schemeClr val="accent5">
                              <a:lumMod val="50000"/>
                            </a:schemeClr>
                          </a:solidFill>
                        </a:rPr>
                        <a:t>Number of short-term unemployed (STU) NEETs needed to acquire a new qualification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noProof="0" dirty="0">
                          <a:solidFill>
                            <a:schemeClr val="accent5">
                              <a:lumMod val="50000"/>
                            </a:schemeClr>
                          </a:solidFill>
                        </a:rPr>
                        <a:t>A share of STU NEETs involved in short-term training (in 4 months from being unemployed) from the total number of those who needed to gain an additional qualification</a:t>
                      </a:r>
                    </a:p>
                    <a:p>
                      <a:pPr marL="285750" indent="-285750">
                        <a:buFont typeface="Arial" panose="020B0604020202020204" pitchFamily="34" charset="0"/>
                        <a:buChar char="•"/>
                      </a:pPr>
                      <a:r>
                        <a:rPr lang="en-GB" noProof="0" dirty="0">
                          <a:solidFill>
                            <a:schemeClr val="accent5">
                              <a:lumMod val="50000"/>
                            </a:schemeClr>
                          </a:solidFill>
                        </a:rPr>
                        <a:t>The reasons for dropping out of training  (e.g. by the results of the participants’ survey)</a:t>
                      </a:r>
                    </a:p>
                    <a:p>
                      <a:endParaRPr lang="en-GB" noProof="0"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noProof="0" dirty="0">
                          <a:solidFill>
                            <a:schemeClr val="accent5">
                              <a:lumMod val="50000"/>
                            </a:schemeClr>
                          </a:solidFill>
                        </a:rPr>
                        <a:t>A share of STU NEETs involved in short-term training who accomplished it successfully/ gained a certificate</a:t>
                      </a:r>
                    </a:p>
                    <a:p>
                      <a:pPr marL="285750" indent="-285750">
                        <a:buFont typeface="Arial" panose="020B0604020202020204" pitchFamily="34" charset="0"/>
                        <a:buChar char="•"/>
                      </a:pPr>
                      <a:r>
                        <a:rPr lang="en-GB" noProof="0" dirty="0">
                          <a:solidFill>
                            <a:schemeClr val="accent5">
                              <a:lumMod val="50000"/>
                            </a:schemeClr>
                          </a:solidFill>
                        </a:rPr>
                        <a:t>A share of the trained NEET got employment in the next 3 months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solidFill>
                            <a:schemeClr val="accent5">
                              <a:lumMod val="50000"/>
                            </a:schemeClr>
                          </a:solidFill>
                        </a:rPr>
                        <a:t>The reasons for being not employed  after the interview with the potential employer (by the employer’s response and by the candidate’s response)</a:t>
                      </a:r>
                    </a:p>
                    <a:p>
                      <a:pPr marL="285750" indent="-285750">
                        <a:buFont typeface="Arial" panose="020B0604020202020204" pitchFamily="34" charset="0"/>
                        <a:buChar char="•"/>
                      </a:pPr>
                      <a:r>
                        <a:rPr lang="en-GB" noProof="0" dirty="0">
                          <a:solidFill>
                            <a:schemeClr val="accent5">
                              <a:lumMod val="50000"/>
                            </a:schemeClr>
                          </a:solidFill>
                        </a:rPr>
                        <a:t>A share of the trained and employed former NEETs still in employment after 6 months</a:t>
                      </a:r>
                    </a:p>
                    <a:p>
                      <a:pPr marL="285750" indent="-285750">
                        <a:buFont typeface="Arial" panose="020B0604020202020204" pitchFamily="34" charset="0"/>
                        <a:buChar char="•"/>
                      </a:pPr>
                      <a:endParaRPr lang="en-GB" noProof="0" dirty="0">
                        <a:solidFill>
                          <a:schemeClr val="accent5">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97318"/>
                  </a:ext>
                </a:extLst>
              </a:tr>
            </a:tbl>
          </a:graphicData>
        </a:graphic>
      </p:graphicFrame>
    </p:spTree>
    <p:extLst>
      <p:ext uri="{BB962C8B-B14F-4D97-AF65-F5344CB8AC3E}">
        <p14:creationId xmlns:p14="http://schemas.microsoft.com/office/powerpoint/2010/main" val="335227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857771" y="2807060"/>
            <a:ext cx="5383651" cy="1071072"/>
          </a:xfrm>
        </p:spPr>
        <p:txBody>
          <a:bodyPr>
            <a:noAutofit/>
          </a:bodyPr>
          <a:lstStyle/>
          <a:p>
            <a:pPr algn="l"/>
            <a:r>
              <a:rPr lang="en-US" sz="7200"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3" name="TextBox 2">
            <a:extLst>
              <a:ext uri="{FF2B5EF4-FFF2-40B4-BE49-F238E27FC236}">
                <a16:creationId xmlns:a16="http://schemas.microsoft.com/office/drawing/2014/main" id="{4636748A-7209-9A73-F96C-1AC4E344B023}"/>
              </a:ext>
            </a:extLst>
          </p:cNvPr>
          <p:cNvSpPr txBox="1"/>
          <p:nvPr/>
        </p:nvSpPr>
        <p:spPr>
          <a:xfrm>
            <a:off x="857771" y="5170065"/>
            <a:ext cx="5115288" cy="338554"/>
          </a:xfrm>
          <a:prstGeom prst="rect">
            <a:avLst/>
          </a:prstGeom>
          <a:solidFill>
            <a:srgbClr val="E31D44"/>
          </a:solid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a:t>
            </a: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atWork4NEETs</a:t>
            </a: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5118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6D201CFB-A74A-224D-BA3A-C25330922E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8889" y="345224"/>
            <a:ext cx="5113111" cy="5515265"/>
          </a:xfrm>
          <a:prstGeom prst="rect">
            <a:avLst/>
          </a:prstGeom>
        </p:spPr>
      </p:pic>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8" name="TextBox 17">
            <a:extLst>
              <a:ext uri="{FF2B5EF4-FFF2-40B4-BE49-F238E27FC236}">
                <a16:creationId xmlns:a16="http://schemas.microsoft.com/office/drawing/2014/main" id="{AE52B1DA-5F30-C048-83D3-C29E4D6A1C70}"/>
              </a:ext>
            </a:extLst>
          </p:cNvPr>
          <p:cNvSpPr txBox="1"/>
          <p:nvPr/>
        </p:nvSpPr>
        <p:spPr>
          <a:xfrm>
            <a:off x="906150" y="2880557"/>
            <a:ext cx="5763200" cy="1833772"/>
          </a:xfrm>
          <a:prstGeom prst="rect">
            <a:avLst/>
          </a:prstGeom>
          <a:noFill/>
        </p:spPr>
        <p:txBody>
          <a:bodyPr wrap="square" rtlCol="0">
            <a:spAutoFit/>
          </a:bodyPr>
          <a:lstStyle/>
          <a:p>
            <a:pPr>
              <a:lnSpc>
                <a:spcPct val="120000"/>
              </a:lnSpc>
            </a:pPr>
            <a:r>
              <a:rPr lang="en-GB" sz="2400" i="1" dirty="0">
                <a:solidFill>
                  <a:srgbClr val="95948B"/>
                </a:solidFill>
                <a:latin typeface="Open Sans" panose="020B0606030504020204" pitchFamily="34" charset="0"/>
                <a:ea typeface="Open Sans" panose="020B0606030504020204" pitchFamily="34" charset="0"/>
                <a:cs typeface="Open Sans" panose="020B0606030504020204" pitchFamily="34" charset="0"/>
              </a:rPr>
              <a:t>The project atWork4NEETs is implemented in the framework of the Interreg Europe programme and co-financed by the European Union.</a:t>
            </a:r>
            <a:endParaRPr lang="en-US" sz="2400" b="1" i="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D4187597-90F5-DF4E-8892-C7FBEE3969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 y="6653666"/>
            <a:ext cx="12192000" cy="211422"/>
          </a:xfrm>
          <a:prstGeom prst="rect">
            <a:avLst/>
          </a:prstGeom>
        </p:spPr>
      </p:pic>
      <p:sp>
        <p:nvSpPr>
          <p:cNvPr id="11" name="TextBox 10">
            <a:extLst>
              <a:ext uri="{FF2B5EF4-FFF2-40B4-BE49-F238E27FC236}">
                <a16:creationId xmlns:a16="http://schemas.microsoft.com/office/drawing/2014/main" id="{F897CE6B-5B76-B04D-AE33-F52CCAB7CEEC}"/>
              </a:ext>
            </a:extLst>
          </p:cNvPr>
          <p:cNvSpPr txBox="1"/>
          <p:nvPr/>
        </p:nvSpPr>
        <p:spPr>
          <a:xfrm>
            <a:off x="906150" y="5430417"/>
            <a:ext cx="3263900" cy="400110"/>
          </a:xfrm>
          <a:prstGeom prst="rect">
            <a:avLst/>
          </a:prstGeom>
          <a:solidFill>
            <a:schemeClr val="tx1"/>
          </a:solidFill>
        </p:spPr>
        <p:txBody>
          <a:bodyPr wrap="square" rtlCol="0">
            <a:spAutoFit/>
          </a:bodyPr>
          <a:lstStyle/>
          <a:p>
            <a:pPr algn="ctr"/>
            <a:r>
              <a:rPr lang="en-US" sz="2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3">
            <a:extLst>
              <a:ext uri="{FF2B5EF4-FFF2-40B4-BE49-F238E27FC236}">
                <a16:creationId xmlns:a16="http://schemas.microsoft.com/office/drawing/2014/main" id="{AF35DA8D-B0A8-6694-8038-17D07FFA3C73}"/>
              </a:ext>
            </a:extLst>
          </p:cNvPr>
          <p:cNvPicPr>
            <a:picLocks noChangeAspect="1"/>
          </p:cNvPicPr>
          <p:nvPr/>
        </p:nvPicPr>
        <p:blipFill>
          <a:blip r:embed="rId7"/>
          <a:srcRect/>
          <a:stretch/>
        </p:blipFill>
        <p:spPr>
          <a:xfrm>
            <a:off x="659814" y="318391"/>
            <a:ext cx="5958247" cy="2138858"/>
          </a:xfrm>
          <a:prstGeom prst="rect">
            <a:avLst/>
          </a:prstGeom>
        </p:spPr>
      </p:pic>
    </p:spTree>
    <p:extLst>
      <p:ext uri="{BB962C8B-B14F-4D97-AF65-F5344CB8AC3E}">
        <p14:creationId xmlns:p14="http://schemas.microsoft.com/office/powerpoint/2010/main" val="94326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910059" y="507929"/>
            <a:ext cx="10523283" cy="500872"/>
          </a:xfrm>
        </p:spPr>
        <p:txBody>
          <a:bodyPr>
            <a:noAutofit/>
          </a:bodyPr>
          <a:lstStyle/>
          <a:p>
            <a:pPr algn="l">
              <a:lnSpc>
                <a:spcPct val="107000"/>
              </a:lnSpc>
              <a:spcAft>
                <a:spcPts val="600"/>
              </a:spcAft>
            </a:pPr>
            <a:r>
              <a:rPr lang="en-GB" sz="2000" b="1" dirty="0">
                <a:solidFill>
                  <a:srgbClr val="8A000E"/>
                </a:solidFill>
                <a:latin typeface="Open Sans" panose="020B0606030504020204" pitchFamily="34" charset="0"/>
                <a:ea typeface="Open Sans" panose="020B0606030504020204" pitchFamily="34" charset="0"/>
                <a:cs typeface="Open Sans" panose="020B0606030504020204" pitchFamily="34" charset="0"/>
              </a:rPr>
              <a:t>NEET-related statistics at the EU level</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910059" y="1445647"/>
            <a:ext cx="10275843" cy="2224583"/>
          </a:xfrm>
          <a:prstGeom prst="rect">
            <a:avLst/>
          </a:prstGeom>
        </p:spPr>
        <p:txBody>
          <a:bodyPr wrap="square">
            <a:spAutoFit/>
          </a:bodyPr>
          <a:lstStyle/>
          <a:p>
            <a:pPr lvl="1">
              <a:lnSpc>
                <a:spcPct val="107000"/>
              </a:lnSpc>
              <a:spcAft>
                <a:spcPts val="8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nSpc>
                <a:spcPct val="107000"/>
              </a:lnSpc>
              <a:spcAft>
                <a:spcPts val="800"/>
              </a:spcAft>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nSpc>
                <a:spcPct val="107000"/>
              </a:lnSpc>
              <a:spcAft>
                <a:spcPts val="800"/>
              </a:spcAft>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685800" lvl="1" indent="-228600">
              <a:lnSpc>
                <a:spcPct val="107000"/>
              </a:lnSpc>
              <a:spcAft>
                <a:spcPts val="800"/>
              </a:spcAft>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lvl="1">
              <a:lnSpc>
                <a:spcPct val="107000"/>
              </a:lnSpc>
              <a:spcBef>
                <a:spcPts val="600"/>
              </a:spcBef>
              <a:spcAft>
                <a:spcPts val="600"/>
              </a:spcAft>
            </a:pP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0" lvl="1">
              <a:lnSpc>
                <a:spcPct val="107000"/>
              </a:lnSpc>
              <a:spcAft>
                <a:spcPts val="8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black text on a white background&#10;&#10;Description automatically generated">
            <a:extLst>
              <a:ext uri="{FF2B5EF4-FFF2-40B4-BE49-F238E27FC236}">
                <a16:creationId xmlns:a16="http://schemas.microsoft.com/office/drawing/2014/main" id="{6AC5FE20-1B04-5404-CD54-18D2DB2D6CF2}"/>
              </a:ext>
            </a:extLst>
          </p:cNvPr>
          <p:cNvPicPr>
            <a:picLocks noChangeAspect="1"/>
          </p:cNvPicPr>
          <p:nvPr/>
        </p:nvPicPr>
        <p:blipFill>
          <a:blip r:embed="rId3"/>
          <a:stretch>
            <a:fillRect/>
          </a:stretch>
        </p:blipFill>
        <p:spPr>
          <a:xfrm>
            <a:off x="812369" y="994071"/>
            <a:ext cx="8505988" cy="1264829"/>
          </a:xfrm>
          <a:prstGeom prst="rect">
            <a:avLst/>
          </a:prstGeom>
        </p:spPr>
      </p:pic>
      <p:pic>
        <p:nvPicPr>
          <p:cNvPr id="4" name="Picture 3">
            <a:extLst>
              <a:ext uri="{FF2B5EF4-FFF2-40B4-BE49-F238E27FC236}">
                <a16:creationId xmlns:a16="http://schemas.microsoft.com/office/drawing/2014/main" id="{6464012C-3C57-0AE7-7302-A316B93F99B3}"/>
              </a:ext>
            </a:extLst>
          </p:cNvPr>
          <p:cNvPicPr>
            <a:picLocks noChangeAspect="1"/>
          </p:cNvPicPr>
          <p:nvPr/>
        </p:nvPicPr>
        <p:blipFill>
          <a:blip r:embed="rId4"/>
          <a:stretch>
            <a:fillRect/>
          </a:stretch>
        </p:blipFill>
        <p:spPr>
          <a:xfrm>
            <a:off x="1716437" y="2373011"/>
            <a:ext cx="7383380" cy="3868931"/>
          </a:xfrm>
          <a:prstGeom prst="rect">
            <a:avLst/>
          </a:prstGeom>
        </p:spPr>
      </p:pic>
    </p:spTree>
    <p:extLst>
      <p:ext uri="{BB962C8B-B14F-4D97-AF65-F5344CB8AC3E}">
        <p14:creationId xmlns:p14="http://schemas.microsoft.com/office/powerpoint/2010/main" val="318519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910059" y="507929"/>
            <a:ext cx="10523283" cy="500872"/>
          </a:xfrm>
        </p:spPr>
        <p:txBody>
          <a:bodyPr>
            <a:noAutofit/>
          </a:bodyPr>
          <a:lstStyle/>
          <a:p>
            <a:pPr algn="l">
              <a:lnSpc>
                <a:spcPct val="107000"/>
              </a:lnSpc>
              <a:spcAft>
                <a:spcPts val="600"/>
              </a:spcAft>
            </a:pP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NEET: changes because of COVID-19 pandemic</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DDD9A883-7E9B-877B-A0DA-383F9D6A005D}"/>
              </a:ext>
            </a:extLst>
          </p:cNvPr>
          <p:cNvGraphicFramePr>
            <a:graphicFrameLocks/>
          </p:cNvGraphicFramePr>
          <p:nvPr>
            <p:extLst>
              <p:ext uri="{D42A27DB-BD31-4B8C-83A1-F6EECF244321}">
                <p14:modId xmlns:p14="http://schemas.microsoft.com/office/powerpoint/2010/main" val="2773515480"/>
              </p:ext>
            </p:extLst>
          </p:nvPr>
        </p:nvGraphicFramePr>
        <p:xfrm>
          <a:off x="1219820" y="1217246"/>
          <a:ext cx="9065794" cy="4701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79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910059" y="507929"/>
            <a:ext cx="10523283" cy="500872"/>
          </a:xfrm>
        </p:spPr>
        <p:txBody>
          <a:bodyPr>
            <a:noAutofit/>
          </a:bodyPr>
          <a:lstStyle/>
          <a:p>
            <a:pPr algn="l">
              <a:lnSpc>
                <a:spcPct val="107000"/>
              </a:lnSpc>
              <a:spcAft>
                <a:spcPts val="600"/>
              </a:spcAft>
            </a:pP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NEET by sex, 2022</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Chart 1">
            <a:extLst>
              <a:ext uri="{FF2B5EF4-FFF2-40B4-BE49-F238E27FC236}">
                <a16:creationId xmlns:a16="http://schemas.microsoft.com/office/drawing/2014/main" id="{B986ECD5-7962-40E8-8B86-23A4ABB08A6D}"/>
              </a:ext>
            </a:extLst>
          </p:cNvPr>
          <p:cNvGraphicFramePr>
            <a:graphicFrameLocks/>
          </p:cNvGraphicFramePr>
          <p:nvPr/>
        </p:nvGraphicFramePr>
        <p:xfrm>
          <a:off x="646112" y="989012"/>
          <a:ext cx="10899776" cy="4879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34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910059" y="507929"/>
            <a:ext cx="10523283" cy="500872"/>
          </a:xfrm>
        </p:spPr>
        <p:txBody>
          <a:bodyPr>
            <a:noAutofit/>
          </a:bodyPr>
          <a:lstStyle/>
          <a:p>
            <a:pPr algn="l">
              <a:lnSpc>
                <a:spcPct val="107000"/>
              </a:lnSpc>
              <a:spcAft>
                <a:spcPts val="600"/>
              </a:spcAft>
            </a:pPr>
            <a:r>
              <a:rPr lang="en-GB" b="1" dirty="0">
                <a:solidFill>
                  <a:srgbClr val="8A000E"/>
                </a:solidFill>
                <a:latin typeface="Open Sans" panose="020B0606030504020204" pitchFamily="34" charset="0"/>
                <a:ea typeface="Open Sans" panose="020B0606030504020204" pitchFamily="34" charset="0"/>
                <a:cs typeface="Open Sans" panose="020B0606030504020204" pitchFamily="34" charset="0"/>
              </a:rPr>
              <a:t>NEET statistics at the EU level - more details </a:t>
            </a:r>
          </a:p>
          <a:p>
            <a:pPr algn="l"/>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3245A2D9-2588-C1C5-F3EE-B3038B03DBE2}"/>
              </a:ext>
            </a:extLst>
          </p:cNvPr>
          <p:cNvGraphicFramePr>
            <a:graphicFrameLocks noGrp="1"/>
          </p:cNvGraphicFramePr>
          <p:nvPr>
            <p:extLst>
              <p:ext uri="{D42A27DB-BD31-4B8C-83A1-F6EECF244321}">
                <p14:modId xmlns:p14="http://schemas.microsoft.com/office/powerpoint/2010/main" val="4132036216"/>
              </p:ext>
            </p:extLst>
          </p:nvPr>
        </p:nvGraphicFramePr>
        <p:xfrm>
          <a:off x="758658" y="1008800"/>
          <a:ext cx="10674684" cy="5031781"/>
        </p:xfrm>
        <a:graphic>
          <a:graphicData uri="http://schemas.openxmlformats.org/drawingml/2006/table">
            <a:tbl>
              <a:tblPr firstRow="1" bandRow="1">
                <a:tableStyleId>{5C22544A-7EE6-4342-B048-85BDC9FD1C3A}</a:tableStyleId>
              </a:tblPr>
              <a:tblGrid>
                <a:gridCol w="5337342">
                  <a:extLst>
                    <a:ext uri="{9D8B030D-6E8A-4147-A177-3AD203B41FA5}">
                      <a16:colId xmlns:a16="http://schemas.microsoft.com/office/drawing/2014/main" val="4173003580"/>
                    </a:ext>
                  </a:extLst>
                </a:gridCol>
                <a:gridCol w="5337342">
                  <a:extLst>
                    <a:ext uri="{9D8B030D-6E8A-4147-A177-3AD203B41FA5}">
                      <a16:colId xmlns:a16="http://schemas.microsoft.com/office/drawing/2014/main" val="358305834"/>
                    </a:ext>
                  </a:extLst>
                </a:gridCol>
              </a:tblGrid>
              <a:tr h="5031781">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9318771"/>
                  </a:ext>
                </a:extLst>
              </a:tr>
            </a:tbl>
          </a:graphicData>
        </a:graphic>
      </p:graphicFrame>
      <p:graphicFrame>
        <p:nvGraphicFramePr>
          <p:cNvPr id="6" name="Chart 5">
            <a:extLst>
              <a:ext uri="{FF2B5EF4-FFF2-40B4-BE49-F238E27FC236}">
                <a16:creationId xmlns:a16="http://schemas.microsoft.com/office/drawing/2014/main" id="{BB7739EC-5080-FB92-6749-009995F91187}"/>
              </a:ext>
            </a:extLst>
          </p:cNvPr>
          <p:cNvGraphicFramePr>
            <a:graphicFrameLocks/>
          </p:cNvGraphicFramePr>
          <p:nvPr>
            <p:extLst>
              <p:ext uri="{D42A27DB-BD31-4B8C-83A1-F6EECF244321}">
                <p14:modId xmlns:p14="http://schemas.microsoft.com/office/powerpoint/2010/main" val="733699494"/>
              </p:ext>
            </p:extLst>
          </p:nvPr>
        </p:nvGraphicFramePr>
        <p:xfrm>
          <a:off x="1090417" y="1133302"/>
          <a:ext cx="4943332" cy="4475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F64EA1F-3CC8-4E3A-946B-43A3E86F9C7A}"/>
              </a:ext>
            </a:extLst>
          </p:cNvPr>
          <p:cNvGraphicFramePr>
            <a:graphicFrameLocks/>
          </p:cNvGraphicFramePr>
          <p:nvPr>
            <p:extLst>
              <p:ext uri="{D42A27DB-BD31-4B8C-83A1-F6EECF244321}">
                <p14:modId xmlns:p14="http://schemas.microsoft.com/office/powerpoint/2010/main" val="1578674549"/>
              </p:ext>
            </p:extLst>
          </p:nvPr>
        </p:nvGraphicFramePr>
        <p:xfrm>
          <a:off x="6406311" y="1008802"/>
          <a:ext cx="5203797" cy="4840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630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DFF1E60-09E3-AD4F-8F1A-B8C5F1BDC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66489" y="5990555"/>
            <a:ext cx="3263900" cy="203200"/>
          </a:xfrm>
          <a:prstGeom prst="rect">
            <a:avLst/>
          </a:prstGeom>
        </p:spPr>
      </p:pic>
      <p:sp>
        <p:nvSpPr>
          <p:cNvPr id="10" name="TextBox 9">
            <a:extLst>
              <a:ext uri="{FF2B5EF4-FFF2-40B4-BE49-F238E27FC236}">
                <a16:creationId xmlns:a16="http://schemas.microsoft.com/office/drawing/2014/main" id="{2CC5FAA6-907C-0445-85C3-8E4CDB3D2AB1}"/>
              </a:ext>
            </a:extLst>
          </p:cNvPr>
          <p:cNvSpPr txBox="1"/>
          <p:nvPr/>
        </p:nvSpPr>
        <p:spPr>
          <a:xfrm>
            <a:off x="1241367" y="846259"/>
            <a:ext cx="5115807" cy="1323439"/>
          </a:xfrm>
          <a:prstGeom prst="rect">
            <a:avLst/>
          </a:prstGeom>
          <a:noFill/>
        </p:spPr>
        <p:txBody>
          <a:bodyPr wrap="square" rtlCol="0">
            <a:spAutoFit/>
          </a:bodyPr>
          <a:lstStyle/>
          <a:p>
            <a:r>
              <a:rPr lang="en-GB" sz="4000" b="1" dirty="0">
                <a:latin typeface="Open Sans" panose="020B0606030504020204" pitchFamily="34" charset="0"/>
                <a:ea typeface="Open Sans" panose="020B0606030504020204" pitchFamily="34" charset="0"/>
                <a:cs typeface="Open Sans" panose="020B0606030504020204" pitchFamily="34" charset="0"/>
              </a:rPr>
              <a:t>Time for joint and open discussion</a:t>
            </a:r>
          </a:p>
        </p:txBody>
      </p:sp>
      <p:sp>
        <p:nvSpPr>
          <p:cNvPr id="11" name="TextBox 10">
            <a:extLst>
              <a:ext uri="{FF2B5EF4-FFF2-40B4-BE49-F238E27FC236}">
                <a16:creationId xmlns:a16="http://schemas.microsoft.com/office/drawing/2014/main" id="{3311B920-B94F-5744-8313-EEC35A83ADD4}"/>
              </a:ext>
            </a:extLst>
          </p:cNvPr>
          <p:cNvSpPr txBox="1"/>
          <p:nvPr/>
        </p:nvSpPr>
        <p:spPr>
          <a:xfrm>
            <a:off x="8022970" y="756291"/>
            <a:ext cx="2648010" cy="4708981"/>
          </a:xfrm>
          <a:prstGeom prst="rect">
            <a:avLst/>
          </a:prstGeom>
          <a:noFill/>
        </p:spPr>
        <p:txBody>
          <a:bodyPr wrap="square" rtlCol="0">
            <a:spAutoFit/>
          </a:bodyPr>
          <a:lstStyle/>
          <a:p>
            <a:pPr algn="r"/>
            <a:r>
              <a:rPr lang="fr-CH"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E31D4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EED4415-AA2B-BF36-5A70-BDD706EE94BF}"/>
              </a:ext>
            </a:extLst>
          </p:cNvPr>
          <p:cNvSpPr txBox="1"/>
          <p:nvPr/>
        </p:nvSpPr>
        <p:spPr>
          <a:xfrm>
            <a:off x="1091755" y="2416233"/>
            <a:ext cx="7464812" cy="1946687"/>
          </a:xfrm>
          <a:prstGeom prst="rect">
            <a:avLst/>
          </a:prstGeom>
          <a:noFill/>
        </p:spPr>
        <p:txBody>
          <a:bodyPr wrap="square" rtlCol="0">
            <a:spAutoFit/>
          </a:bodyPr>
          <a:lstStyle/>
          <a:p>
            <a:pPr lvl="0">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Q1. To what extent can these data be of help to you?</a:t>
            </a:r>
          </a:p>
          <a:p>
            <a:pPr lvl="0">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Q2. What disaggregation of data seems essential for you?</a:t>
            </a:r>
          </a:p>
          <a:p>
            <a:pPr lvl="0">
              <a:lnSpc>
                <a:spcPct val="200000"/>
              </a:lnSpc>
              <a:spcBef>
                <a:spcPts val="300"/>
              </a:spcBef>
              <a:spcAft>
                <a:spcPts val="300"/>
              </a:spcAft>
            </a:pPr>
            <a:r>
              <a:rPr lang="en-GB" sz="1600" b="1" dirty="0">
                <a:latin typeface="Open Sans" panose="020B0606030504020204" pitchFamily="34" charset="0"/>
                <a:ea typeface="Open Sans" panose="020B0606030504020204" pitchFamily="34" charset="0"/>
                <a:cs typeface="Open Sans" panose="020B0606030504020204" pitchFamily="34" charset="0"/>
              </a:rPr>
              <a:t>Q3. What other characteristics of NEETs would be important to look at?</a:t>
            </a:r>
          </a:p>
          <a:p>
            <a:pPr algn="l"/>
            <a:endParaRPr lang="en-GB"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399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573E3DC-917C-7545-A4AA-C429D5514447}"/>
              </a:ext>
            </a:extLst>
          </p:cNvPr>
          <p:cNvSpPr/>
          <p:nvPr/>
        </p:nvSpPr>
        <p:spPr>
          <a:xfrm>
            <a:off x="662619" y="1456194"/>
            <a:ext cx="10443899" cy="800732"/>
          </a:xfrm>
          <a:prstGeom prst="rect">
            <a:avLst/>
          </a:prstGeom>
        </p:spPr>
        <p:txBody>
          <a:bodyPr wrap="square">
            <a:spAutoFit/>
          </a:bodyPr>
          <a:lstStyle/>
          <a:p>
            <a:pPr>
              <a:lnSpc>
                <a:spcPct val="107000"/>
              </a:lnSpc>
              <a:spcAft>
                <a:spcPts val="800"/>
              </a:spcAft>
            </a:pPr>
            <a:r>
              <a:rPr lang="en-GB" sz="2400" dirty="0">
                <a:latin typeface="Open Sans" panose="020B0606030504020204" pitchFamily="34" charset="0"/>
                <a:ea typeface="Open Sans" panose="020B0606030504020204" pitchFamily="34" charset="0"/>
                <a:cs typeface="Open Sans" panose="020B0606030504020204" pitchFamily="34" charset="0"/>
              </a:rPr>
              <a:t>Link to the Eurostat database, NEET:</a:t>
            </a:r>
            <a:br>
              <a:rPr lang="en-GB" sz="2400" dirty="0">
                <a:latin typeface="Open Sans" panose="020B0606030504020204" pitchFamily="34" charset="0"/>
                <a:ea typeface="Open Sans" panose="020B0606030504020204" pitchFamily="34" charset="0"/>
                <a:cs typeface="Open Sans" panose="020B0606030504020204" pitchFamily="34" charset="0"/>
              </a:rPr>
            </a:br>
            <a:r>
              <a:rPr lang="en-GB" sz="2000"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https://ec.europa.eu/eurostat/databrowser/view/tesem150/default/table?lang=en</a:t>
            </a:r>
            <a:r>
              <a:rPr lang="en-GB" sz="2000"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endParaRPr lang="en-GB" sz="1600"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ubtitle 2">
            <a:extLst>
              <a:ext uri="{FF2B5EF4-FFF2-40B4-BE49-F238E27FC236}">
                <a16:creationId xmlns:a16="http://schemas.microsoft.com/office/drawing/2014/main" id="{9E032CC7-597E-BF49-251B-48D661121BF8}"/>
              </a:ext>
            </a:extLst>
          </p:cNvPr>
          <p:cNvSpPr txBox="1">
            <a:spLocks/>
          </p:cNvSpPr>
          <p:nvPr/>
        </p:nvSpPr>
        <p:spPr>
          <a:xfrm>
            <a:off x="742003" y="521784"/>
            <a:ext cx="10523283" cy="500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600"/>
              </a:spcAft>
            </a:pPr>
            <a:r>
              <a:rPr lang="en-GB" sz="2800" b="1" dirty="0">
                <a:solidFill>
                  <a:srgbClr val="8A000E"/>
                </a:solidFill>
                <a:ea typeface="Open Sans" panose="020B0606030504020204" pitchFamily="34" charset="0"/>
                <a:cs typeface="Open Sans" panose="020B0606030504020204" pitchFamily="34" charset="0"/>
              </a:rPr>
              <a:t>Useful information (1)</a:t>
            </a:r>
          </a:p>
          <a:p>
            <a:pPr algn="l"/>
            <a:endParaRPr lang="en-US" sz="1800" dirty="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370BC1D-7AA5-1664-7165-BE1FB2E508FC}"/>
              </a:ext>
            </a:extLst>
          </p:cNvPr>
          <p:cNvPicPr>
            <a:picLocks noChangeAspect="1"/>
          </p:cNvPicPr>
          <p:nvPr/>
        </p:nvPicPr>
        <p:blipFill>
          <a:blip r:embed="rId4"/>
          <a:stretch>
            <a:fillRect/>
          </a:stretch>
        </p:blipFill>
        <p:spPr>
          <a:xfrm>
            <a:off x="662619" y="2690464"/>
            <a:ext cx="10299700" cy="2448548"/>
          </a:xfrm>
          <a:prstGeom prst="rect">
            <a:avLst/>
          </a:prstGeom>
        </p:spPr>
      </p:pic>
    </p:spTree>
    <p:extLst>
      <p:ext uri="{BB962C8B-B14F-4D97-AF65-F5344CB8AC3E}">
        <p14:creationId xmlns:p14="http://schemas.microsoft.com/office/powerpoint/2010/main" val="99441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573E3DC-917C-7545-A4AA-C429D5514447}"/>
              </a:ext>
            </a:extLst>
          </p:cNvPr>
          <p:cNvSpPr/>
          <p:nvPr/>
        </p:nvSpPr>
        <p:spPr>
          <a:xfrm>
            <a:off x="662619" y="1456194"/>
            <a:ext cx="10443899" cy="1066061"/>
          </a:xfrm>
          <a:prstGeom prst="rect">
            <a:avLst/>
          </a:prstGeom>
        </p:spPr>
        <p:txBody>
          <a:bodyPr wrap="square">
            <a:spAutoFit/>
          </a:bodyPr>
          <a:lstStyle/>
          <a:p>
            <a:pPr>
              <a:lnSpc>
                <a:spcPct val="120000"/>
              </a:lnSpc>
              <a:spcAft>
                <a:spcPts val="1200"/>
              </a:spcAft>
            </a:pPr>
            <a:r>
              <a:rPr lang="en-GB" dirty="0">
                <a:latin typeface="Open Sans" panose="020B0606030504020204" pitchFamily="34" charset="0"/>
                <a:ea typeface="Open Sans" panose="020B0606030504020204" pitchFamily="34" charset="0"/>
                <a:cs typeface="Open Sans" panose="020B0606030504020204" pitchFamily="34" charset="0"/>
              </a:rPr>
              <a:t>Link to the Eurostat podcast “</a:t>
            </a:r>
            <a:r>
              <a:rPr lang="en-GB" b="1" dirty="0">
                <a:latin typeface="Open Sans" panose="020B0606030504020204" pitchFamily="34" charset="0"/>
                <a:ea typeface="Open Sans" panose="020B0606030504020204" pitchFamily="34" charset="0"/>
                <a:cs typeface="Open Sans" panose="020B0606030504020204" pitchFamily="34" charset="0"/>
              </a:rPr>
              <a:t>STATS in a WRAP</a:t>
            </a:r>
            <a:r>
              <a:rPr lang="en-GB" dirty="0">
                <a:latin typeface="Open Sans" panose="020B0606030504020204" pitchFamily="34" charset="0"/>
                <a:ea typeface="Open Sans" panose="020B0606030504020204" pitchFamily="34" charset="0"/>
                <a:cs typeface="Open Sans" panose="020B0606030504020204" pitchFamily="34" charset="0"/>
              </a:rPr>
              <a:t>”, Season 1, Episode 3: “How has the pandemic affected youth employment in Europe?</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https://ec.europa.eu/eurostat/databrowser/view/tesem150/default/table?</a:t>
            </a:r>
            <a:endParaRPr lang="en-GB" dirty="0">
              <a:solidFill>
                <a:schemeClr val="accent6">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ubtitle 2">
            <a:extLst>
              <a:ext uri="{FF2B5EF4-FFF2-40B4-BE49-F238E27FC236}">
                <a16:creationId xmlns:a16="http://schemas.microsoft.com/office/drawing/2014/main" id="{9E032CC7-597E-BF49-251B-48D661121BF8}"/>
              </a:ext>
            </a:extLst>
          </p:cNvPr>
          <p:cNvSpPr txBox="1">
            <a:spLocks/>
          </p:cNvSpPr>
          <p:nvPr/>
        </p:nvSpPr>
        <p:spPr>
          <a:xfrm>
            <a:off x="742003" y="521784"/>
            <a:ext cx="10523283" cy="5008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Open Sans" panose="020B06060305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Open Sans" panose="020B06060305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Open Sans" panose="020B06060305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Open Sans" panose="020B06060305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600"/>
              </a:spcAft>
            </a:pPr>
            <a:r>
              <a:rPr lang="en-GB" sz="2800" b="1" dirty="0">
                <a:solidFill>
                  <a:srgbClr val="8A000E"/>
                </a:solidFill>
                <a:ea typeface="Open Sans" panose="020B0606030504020204" pitchFamily="34" charset="0"/>
                <a:cs typeface="Open Sans" panose="020B0606030504020204" pitchFamily="34" charset="0"/>
              </a:rPr>
              <a:t>Useful information (2)</a:t>
            </a:r>
          </a:p>
          <a:p>
            <a:pPr algn="l"/>
            <a:endParaRPr lang="en-US" sz="1800" dirty="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453DFBCC-2A76-2990-90F2-40113EE0F002}"/>
              </a:ext>
            </a:extLst>
          </p:cNvPr>
          <p:cNvGraphicFramePr>
            <a:graphicFrameLocks noGrp="1"/>
          </p:cNvGraphicFramePr>
          <p:nvPr>
            <p:extLst>
              <p:ext uri="{D42A27DB-BD31-4B8C-83A1-F6EECF244321}">
                <p14:modId xmlns:p14="http://schemas.microsoft.com/office/powerpoint/2010/main" val="1017078184"/>
              </p:ext>
            </p:extLst>
          </p:nvPr>
        </p:nvGraphicFramePr>
        <p:xfrm>
          <a:off x="647699" y="2687319"/>
          <a:ext cx="10523283" cy="3749655"/>
        </p:xfrm>
        <a:graphic>
          <a:graphicData uri="http://schemas.openxmlformats.org/drawingml/2006/table">
            <a:tbl>
              <a:tblPr firstRow="1" bandRow="1">
                <a:tableStyleId>{5C22544A-7EE6-4342-B048-85BDC9FD1C3A}</a:tableStyleId>
              </a:tblPr>
              <a:tblGrid>
                <a:gridCol w="4876614">
                  <a:extLst>
                    <a:ext uri="{9D8B030D-6E8A-4147-A177-3AD203B41FA5}">
                      <a16:colId xmlns:a16="http://schemas.microsoft.com/office/drawing/2014/main" val="1297847998"/>
                    </a:ext>
                  </a:extLst>
                </a:gridCol>
                <a:gridCol w="5646669">
                  <a:extLst>
                    <a:ext uri="{9D8B030D-6E8A-4147-A177-3AD203B41FA5}">
                      <a16:colId xmlns:a16="http://schemas.microsoft.com/office/drawing/2014/main" val="2590644698"/>
                    </a:ext>
                  </a:extLst>
                </a:gridCol>
              </a:tblGrid>
              <a:tr h="3749655">
                <a:tc>
                  <a:txBody>
                    <a:bodyPr/>
                    <a:lstStyle/>
                    <a:p>
                      <a:r>
                        <a:rPr lang="en-GB" sz="1800" b="0" i="0" kern="1200" dirty="0">
                          <a:solidFill>
                            <a:schemeClr val="tx1"/>
                          </a:solidFill>
                          <a:effectLst/>
                          <a:latin typeface="+mn-lt"/>
                          <a:ea typeface="+mn-ea"/>
                          <a:cs typeface="+mn-cs"/>
                        </a:rPr>
                        <a:t>Released on 21 June 2022</a:t>
                      </a:r>
                    </a:p>
                    <a:p>
                      <a:endParaRPr lang="en-GB" sz="1800" b="0" i="0" kern="1200" dirty="0">
                        <a:solidFill>
                          <a:schemeClr val="tx1"/>
                        </a:solidFill>
                        <a:effectLst/>
                        <a:latin typeface="+mn-lt"/>
                        <a:ea typeface="+mn-ea"/>
                        <a:cs typeface="+mn-cs"/>
                      </a:endParaRPr>
                    </a:p>
                    <a:p>
                      <a:r>
                        <a:rPr lang="en-GB" sz="1800" b="0" i="0" kern="1200" dirty="0">
                          <a:solidFill>
                            <a:schemeClr val="tx1"/>
                          </a:solidFill>
                          <a:effectLst/>
                          <a:latin typeface="+mn-lt"/>
                          <a:ea typeface="+mn-ea"/>
                          <a:cs typeface="+mn-cs"/>
                        </a:rPr>
                        <a:t>2022 is the ‘European Year of Youth’ and we are going to focus on the</a:t>
                      </a:r>
                      <a:r>
                        <a:rPr lang="en-GB" sz="1800" b="1" i="0" kern="1200" dirty="0">
                          <a:solidFill>
                            <a:schemeClr val="tx1"/>
                          </a:solidFill>
                          <a:effectLst/>
                          <a:latin typeface="+mn-lt"/>
                          <a:ea typeface="+mn-ea"/>
                          <a:cs typeface="+mn-cs"/>
                        </a:rPr>
                        <a:t> world of work for young people</a:t>
                      </a:r>
                      <a:r>
                        <a:rPr lang="en-GB" sz="1800" b="0" i="0" kern="1200" dirty="0">
                          <a:solidFill>
                            <a:schemeClr val="tx1"/>
                          </a:solidFill>
                          <a:effectLst/>
                          <a:latin typeface="+mn-lt"/>
                          <a:ea typeface="+mn-ea"/>
                          <a:cs typeface="+mn-cs"/>
                        </a:rPr>
                        <a:t> and the </a:t>
                      </a:r>
                      <a:r>
                        <a:rPr lang="en-GB" sz="1800" b="1" i="0" kern="1200" dirty="0">
                          <a:solidFill>
                            <a:schemeClr val="tx1"/>
                          </a:solidFill>
                          <a:effectLst/>
                          <a:latin typeface="+mn-lt"/>
                          <a:ea typeface="+mn-ea"/>
                          <a:cs typeface="+mn-cs"/>
                        </a:rPr>
                        <a:t>effects that the COVID pandemic</a:t>
                      </a:r>
                      <a:r>
                        <a:rPr lang="en-GB" sz="1800" b="0" i="0" kern="1200" dirty="0">
                          <a:solidFill>
                            <a:schemeClr val="tx1"/>
                          </a:solidFill>
                          <a:effectLst/>
                          <a:latin typeface="+mn-lt"/>
                          <a:ea typeface="+mn-ea"/>
                          <a:cs typeface="+mn-cs"/>
                        </a:rPr>
                        <a:t> has had and continues to have on it.</a:t>
                      </a:r>
                    </a:p>
                    <a:p>
                      <a:r>
                        <a:rPr lang="en-GB" sz="1800" b="0" i="0" kern="1200" dirty="0">
                          <a:solidFill>
                            <a:schemeClr val="tx1"/>
                          </a:solidFill>
                          <a:effectLst/>
                          <a:latin typeface="+mn-lt"/>
                          <a:ea typeface="+mn-ea"/>
                          <a:cs typeface="+mn-cs"/>
                        </a:rPr>
                        <a:t>Anna Emilia Martin from Eurostat and Niall O'Higgins, senior economist from the International Labour Organization, talk with Jonathan Elliott about this topic to figure out how the world has changed for young people aged 15 to 29 in Europe.</a:t>
                      </a:r>
                    </a:p>
                    <a:p>
                      <a:endParaRPr lang="en-GB" dirty="0">
                        <a:solidFill>
                          <a:schemeClr val="tx1"/>
                        </a:solidFill>
                      </a:endParaRPr>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149128395"/>
                  </a:ext>
                </a:extLst>
              </a:tr>
            </a:tbl>
          </a:graphicData>
        </a:graphic>
      </p:graphicFrame>
      <p:pic>
        <p:nvPicPr>
          <p:cNvPr id="7" name="Picture 6">
            <a:extLst>
              <a:ext uri="{FF2B5EF4-FFF2-40B4-BE49-F238E27FC236}">
                <a16:creationId xmlns:a16="http://schemas.microsoft.com/office/drawing/2014/main" id="{FA766C2E-F881-04D8-4128-6B21AE3B3105}"/>
              </a:ext>
            </a:extLst>
          </p:cNvPr>
          <p:cNvPicPr>
            <a:picLocks noChangeAspect="1"/>
          </p:cNvPicPr>
          <p:nvPr/>
        </p:nvPicPr>
        <p:blipFill rotWithShape="1">
          <a:blip r:embed="rId4"/>
          <a:srcRect l="3350" t="6814" r="2672"/>
          <a:stretch/>
        </p:blipFill>
        <p:spPr>
          <a:xfrm>
            <a:off x="5994518" y="2664333"/>
            <a:ext cx="5112000" cy="3772642"/>
          </a:xfrm>
          <a:prstGeom prst="rect">
            <a:avLst/>
          </a:prstGeom>
        </p:spPr>
      </p:pic>
    </p:spTree>
    <p:extLst>
      <p:ext uri="{BB962C8B-B14F-4D97-AF65-F5344CB8AC3E}">
        <p14:creationId xmlns:p14="http://schemas.microsoft.com/office/powerpoint/2010/main" val="16514565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680805-e956-4cde-b5e2-b05f91aa9d1d" xsi:nil="true"/>
    <lcf76f155ced4ddcb4097134ff3c332f xmlns="ae1c26e0-bdd1-4ce2-bc5c-b06756f3bc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1D2DF3EBC7804E8A2B82BBCDA4442D" ma:contentTypeVersion="16" ma:contentTypeDescription="Create a new document." ma:contentTypeScope="" ma:versionID="3c4b638baae15a5b444997fa80192f43">
  <xsd:schema xmlns:xsd="http://www.w3.org/2001/XMLSchema" xmlns:xs="http://www.w3.org/2001/XMLSchema" xmlns:p="http://schemas.microsoft.com/office/2006/metadata/properties" xmlns:ns2="ae1c26e0-bdd1-4ce2-bc5c-b06756f3bce7" xmlns:ns3="75680805-e956-4cde-b5e2-b05f91aa9d1d" targetNamespace="http://schemas.microsoft.com/office/2006/metadata/properties" ma:root="true" ma:fieldsID="50a472baa19f27197de283f39dd7ba95" ns2:_="" ns3:_="">
    <xsd:import namespace="ae1c26e0-bdd1-4ce2-bc5c-b06756f3bce7"/>
    <xsd:import namespace="75680805-e956-4cde-b5e2-b05f91aa9d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1c26e0-bdd1-4ce2-bc5c-b06756f3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d59d95-237c-434b-8cac-eab795e7eb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680805-e956-4cde-b5e2-b05f91aa9d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f4ece0-f1e1-4b02-af4b-fb89e0005709}" ma:internalName="TaxCatchAll" ma:showField="CatchAllData" ma:web="75680805-e956-4cde-b5e2-b05f91aa9d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ADCADD-F611-4F5C-BD5A-F3C3BD3F86BA}">
  <ds:schemaRefs>
    <ds:schemaRef ds:uri="http://schemas.microsoft.com/sharepoint/v3/contenttype/forms"/>
  </ds:schemaRefs>
</ds:datastoreItem>
</file>

<file path=customXml/itemProps2.xml><?xml version="1.0" encoding="utf-8"?>
<ds:datastoreItem xmlns:ds="http://schemas.openxmlformats.org/officeDocument/2006/customXml" ds:itemID="{873FC793-0237-4EB2-9E54-581B2D1B3CF6}">
  <ds:schemaRefs>
    <ds:schemaRef ds:uri="http://schemas.microsoft.com/office/2006/documentManagement/types"/>
    <ds:schemaRef ds:uri="http://purl.org/dc/terms/"/>
    <ds:schemaRef ds:uri="ae1c26e0-bdd1-4ce2-bc5c-b06756f3bce7"/>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75680805-e956-4cde-b5e2-b05f91aa9d1d"/>
    <ds:schemaRef ds:uri="http://www.w3.org/XML/1998/namespace"/>
    <ds:schemaRef ds:uri="http://purl.org/dc/dcmitype/"/>
  </ds:schemaRefs>
</ds:datastoreItem>
</file>

<file path=customXml/itemProps3.xml><?xml version="1.0" encoding="utf-8"?>
<ds:datastoreItem xmlns:ds="http://schemas.openxmlformats.org/officeDocument/2006/customXml" ds:itemID="{1E18F123-7066-41AA-A8AE-84CC5F837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1c26e0-bdd1-4ce2-bc5c-b06756f3bce7"/>
    <ds:schemaRef ds:uri="75680805-e956-4cde-b5e2-b05f91aa9d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3875</Words>
  <Application>Microsoft Office PowerPoint</Application>
  <PresentationFormat>Widescreen</PresentationFormat>
  <Paragraphs>389</Paragraphs>
  <Slides>25</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vt:lpstr>
      <vt:lpstr>Calibri</vt:lpstr>
      <vt:lpstr>Calibri Light</vt:lpstr>
      <vt:lpstr>Courier New</vt:lpstr>
      <vt:lpstr>Open Sans</vt:lpstr>
      <vt:lpstr>Open Sans Semibold</vt:lpstr>
      <vt:lpstr>Source Sans Variable</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Natalija Ziminiene</cp:lastModifiedBy>
  <cp:revision>34</cp:revision>
  <dcterms:created xsi:type="dcterms:W3CDTF">2021-10-28T12:22:03Z</dcterms:created>
  <dcterms:modified xsi:type="dcterms:W3CDTF">2023-11-20T09:24:31Z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0x010100311D2DF3EBC7804E8A2B82BBCDA4442D</vt:lpwstr>
  </property>
  <property fmtid="{D5CDD505-2E9C-101B-9397-08002B2CF9AE}" pid="3" name="MediaServiceImageTags">
    <vt:lpwstr/>
  </property>
</Properties>
</file>