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4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40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8" r:id="rId5"/>
  </p:sldMasterIdLst>
  <p:notesMasterIdLst>
    <p:notesMasterId r:id="rId26"/>
  </p:notesMasterIdLst>
  <p:handoutMasterIdLst>
    <p:handoutMasterId r:id="rId27"/>
  </p:handoutMasterIdLst>
  <p:sldIdLst>
    <p:sldId id="475" r:id="rId6"/>
    <p:sldId id="531" r:id="rId7"/>
    <p:sldId id="533" r:id="rId8"/>
    <p:sldId id="500" r:id="rId9"/>
    <p:sldId id="494" r:id="rId10"/>
    <p:sldId id="524" r:id="rId11"/>
    <p:sldId id="504" r:id="rId12"/>
    <p:sldId id="535" r:id="rId13"/>
    <p:sldId id="541" r:id="rId14"/>
    <p:sldId id="542" r:id="rId15"/>
    <p:sldId id="537" r:id="rId16"/>
    <p:sldId id="532" r:id="rId17"/>
    <p:sldId id="536" r:id="rId18"/>
    <p:sldId id="517" r:id="rId19"/>
    <p:sldId id="518" r:id="rId20"/>
    <p:sldId id="519" r:id="rId21"/>
    <p:sldId id="538" r:id="rId22"/>
    <p:sldId id="534" r:id="rId23"/>
    <p:sldId id="530" r:id="rId24"/>
    <p:sldId id="488" r:id="rId25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eale, Amy" initials="NA" lastIdx="2" clrIdx="6"/>
  <p:cmAuthor id="1" name="Bowen, Sarah" initials="BS" lastIdx="5" clrIdx="0"/>
  <p:cmAuthor id="8" name="Barta, Deborah" initials="BD" lastIdx="2" clrIdx="7"/>
  <p:cmAuthor id="2" name="Hyland, Fiona" initials="FH" lastIdx="2" clrIdx="1"/>
  <p:cmAuthor id="3" name="Dana Bodine" initials="DKB" lastIdx="1" clrIdx="2"/>
  <p:cmAuthor id="4" name="Dana Bodine" initials="DKB [2]" lastIdx="1" clrIdx="3"/>
  <p:cmAuthor id="5" name="Dana Bodine" initials="DKB [3]" lastIdx="1" clrIdx="4"/>
  <p:cmAuthor id="6" name="Dana Bodine" initials="DKB [4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55C18"/>
    <a:srgbClr val="60C9B1"/>
    <a:srgbClr val="4FCDB0"/>
    <a:srgbClr val="F7F7F7"/>
    <a:srgbClr val="FF00FF"/>
    <a:srgbClr val="918F8A"/>
    <a:srgbClr val="A2A2A2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89116" autoAdjust="0"/>
  </p:normalViewPr>
  <p:slideViewPr>
    <p:cSldViewPr snapToGrid="0">
      <p:cViewPr varScale="1">
        <p:scale>
          <a:sx n="151" d="100"/>
          <a:sy n="151" d="100"/>
        </p:scale>
        <p:origin x="75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484" y="-5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AB53C8EB-E3D3-454A-A062-9B9000C8907A}" type="slidenum">
              <a:rPr lang="en-US" smtClean="0">
                <a:latin typeface="Mark Offc For MC" panose="020B0504020101010102" pitchFamily="34" charset="0"/>
              </a:rPr>
              <a:t>‹#›</a:t>
            </a:fld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34A1D4D1-B72D-4BDB-BE40-5B0EE006B377}" type="datetime4">
              <a:rPr lang="en-US" smtClean="0">
                <a:latin typeface="Mark Offc For MC" panose="020B0504020101010102" pitchFamily="34" charset="0"/>
              </a:rPr>
              <a:t>December 8, 2019</a:t>
            </a:fld>
            <a:endParaRPr lang="en-US" dirty="0">
              <a:latin typeface="Mark Offc For M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9D321C93-C6C5-43C9-BDBB-3B3926036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7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685800" rtl="0" eaLnBrk="1" latinLnBrk="0" hangingPunct="1"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1pPr>
    <a:lvl2pPr marL="228600" indent="-22860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2pPr>
    <a:lvl3pPr marL="406400" indent="-1778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3pPr>
    <a:lvl4pPr marL="577850" indent="-17145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4pPr>
    <a:lvl5pPr marL="800100" indent="-2286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1300" y="485775"/>
            <a:ext cx="1563688" cy="8810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>
                <a:solidFill>
                  <a:srgbClr val="171717"/>
                </a:solidFill>
              </a:rPr>
              <a:pPr/>
              <a:t>1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31520" y="1578278"/>
            <a:ext cx="5852160" cy="7653403"/>
          </a:xfrm>
        </p:spPr>
        <p:txBody>
          <a:bodyPr/>
          <a:lstStyle/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23560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374650"/>
            <a:ext cx="3221038" cy="181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5946" y="2338879"/>
            <a:ext cx="5852160" cy="5495011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4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374650"/>
            <a:ext cx="3221038" cy="181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5946" y="2338879"/>
            <a:ext cx="5852160" cy="5495011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7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C12B50-0F28-4D3D-96DF-DF71C9FAFBB3}" type="datetime4">
              <a:rPr lang="en-US" smtClean="0"/>
              <a:t>December 8, 2019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391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4119FE-20BA-4DA9-82AB-ADA209C84F04}" type="datetime4">
              <a:rPr lang="en-US" smtClean="0"/>
              <a:t>December 8,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36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C12B50-0F28-4D3D-96DF-DF71C9FAFBB3}" type="datetime4">
              <a:rPr lang="en-US" smtClean="0"/>
              <a:t>December 8,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00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374650"/>
            <a:ext cx="3221038" cy="181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5946" y="2338879"/>
            <a:ext cx="5852160" cy="5495011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13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374650"/>
            <a:ext cx="3221038" cy="181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5946" y="2338879"/>
            <a:ext cx="5852160" cy="5495011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08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374650"/>
            <a:ext cx="3221038" cy="181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5946" y="2338879"/>
            <a:ext cx="5852160" cy="5495011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99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6413" y="552450"/>
            <a:ext cx="1096962" cy="617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1481559"/>
            <a:ext cx="5852160" cy="6919490"/>
          </a:xfrm>
        </p:spPr>
        <p:txBody>
          <a:bodyPr/>
          <a:lstStyle/>
          <a:p>
            <a:r>
              <a:rPr lang="en-US" sz="2800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4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0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0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2463" y="481013"/>
            <a:ext cx="3470275" cy="1952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2604304"/>
            <a:ext cx="5852160" cy="6515171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5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1388" y="633413"/>
            <a:ext cx="2855912" cy="1606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2419109"/>
            <a:ext cx="5852160" cy="6700366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0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October 5, 2016</a:t>
            </a:r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0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374650"/>
            <a:ext cx="3221038" cy="181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5946" y="2338879"/>
            <a:ext cx="5852160" cy="5495011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2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374650"/>
            <a:ext cx="3221038" cy="181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5946" y="2338879"/>
            <a:ext cx="5852160" cy="5495011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3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www.mastercard.us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-us/about-</a:t>
            </a:r>
            <a:r>
              <a:rPr lang="en-US" dirty="0" err="1"/>
              <a:t>mastercard</a:t>
            </a:r>
            <a:r>
              <a:rPr lang="en-US" dirty="0"/>
              <a:t>/</a:t>
            </a:r>
            <a:r>
              <a:rPr lang="en-US" dirty="0" err="1"/>
              <a:t>corp</a:t>
            </a:r>
            <a:r>
              <a:rPr lang="en-US" dirty="0"/>
              <a:t>-responsibility/social-sustainability/corporate-philanthropy-volunteering/girls-4-tech.html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/8-9PwUx-KZM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8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875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6493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1765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24"/>
            <a:ext cx="2743200" cy="4123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0493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50403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9534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248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ong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2" y="192025"/>
            <a:ext cx="8567928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1770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481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4" name="Attribution Placeholder 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69863" y="1934578"/>
            <a:ext cx="2813050" cy="617538"/>
          </a:xfrm>
        </p:spPr>
        <p:txBody>
          <a:bodyPr/>
          <a:lstStyle>
            <a:lvl1pPr marL="0" indent="0">
              <a:buNone/>
              <a:defRPr lang="en-US" sz="1400" b="0" kern="1200" dirty="0">
                <a:solidFill>
                  <a:schemeClr val="tx1"/>
                </a:solidFill>
                <a:latin typeface="MarkForMC Nrw O" panose="020B0506020201010104" pitchFamily="34" charset="0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/>
              <a:t>Click to add quote attribution</a:t>
            </a:r>
          </a:p>
        </p:txBody>
      </p:sp>
      <p:sp>
        <p:nvSpPr>
          <p:cNvPr id="12" name="Quote Placeholder 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69863" y="112582"/>
            <a:ext cx="4059237" cy="1821996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114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68161618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6"/>
          </p:nvPr>
        </p:nvSpPr>
        <p:spPr bwMode="gray">
          <a:xfrm>
            <a:off x="4119851" y="3881173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idx="18"/>
          </p:nvPr>
        </p:nvSpPr>
        <p:spPr bwMode="gray">
          <a:xfrm>
            <a:off x="4119851" y="3612234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 bwMode="gray">
          <a:xfrm>
            <a:off x="3205451" y="3612294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5"/>
          </p:nvPr>
        </p:nvSpPr>
        <p:spPr bwMode="gray">
          <a:xfrm>
            <a:off x="4119851" y="273697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body" idx="17"/>
          </p:nvPr>
        </p:nvSpPr>
        <p:spPr bwMode="gray">
          <a:xfrm>
            <a:off x="4119851" y="2468193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1"/>
          </p:nvPr>
        </p:nvSpPr>
        <p:spPr bwMode="gray">
          <a:xfrm>
            <a:off x="3205451" y="2468192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4"/>
          </p:nvPr>
        </p:nvSpPr>
        <p:spPr bwMode="gray">
          <a:xfrm>
            <a:off x="4119851" y="159525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idx="14"/>
          </p:nvPr>
        </p:nvSpPr>
        <p:spPr bwMode="gray">
          <a:xfrm>
            <a:off x="4119851" y="1324092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0"/>
          </p:nvPr>
        </p:nvSpPr>
        <p:spPr bwMode="gray">
          <a:xfrm>
            <a:off x="3205451" y="1324091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3"/>
          </p:nvPr>
        </p:nvSpPr>
        <p:spPr bwMode="gray">
          <a:xfrm>
            <a:off x="4119851" y="451147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3"/>
          </p:nvPr>
        </p:nvSpPr>
        <p:spPr bwMode="gray">
          <a:xfrm>
            <a:off x="4119851" y="179989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 bwMode="gray">
          <a:xfrm>
            <a:off x="3205451" y="179990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89144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68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4761915"/>
          </a:xfrm>
        </p:spPr>
        <p:txBody>
          <a:bodyPr tIns="182880" rIns="91440" bIns="1005840" anchor="b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94043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5529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phic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phic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899984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ustom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3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ustom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88991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IE"/>
              <a:t>September 12, 2016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2" y="192025"/>
            <a:ext cx="8567928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75546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08793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phic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dirty="0"/>
              <a:t>NOVEMBER 11, 2016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0958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phic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132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3335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dirty="0"/>
              <a:t>NOVEMBER 11, 2016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8484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4586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ustom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94918C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Mastercard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dirty="0"/>
              <a:t>NOVEMBER 11, 2016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6538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ustom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Mastercard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2538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042416"/>
            <a:ext cx="5786438" cy="3282696"/>
          </a:xfrm>
        </p:spPr>
        <p:txBody>
          <a:bodyPr/>
          <a:lstStyle>
            <a:lvl1pPr marL="342900" indent="-342900">
              <a:buSzPct val="50000"/>
              <a:buFont typeface="+mj-lt"/>
              <a:buAutoNum type="arabicPeriod"/>
              <a:defRPr sz="2200"/>
            </a:lvl1pPr>
            <a:lvl2pPr marL="511175" indent="-138113">
              <a:buFont typeface="Mark Offc For MC" panose="020B0604020202020204" pitchFamily="34" charset="0"/>
              <a:buChar char="•"/>
              <a:defRPr/>
            </a:lvl2pPr>
            <a:lvl3pPr marL="514350" indent="0">
              <a:buNone/>
              <a:defRPr/>
            </a:lvl3pPr>
            <a:lvl4pPr marL="747713" indent="-131763">
              <a:defRPr/>
            </a:lvl4pPr>
            <a:lvl5pPr marL="855663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97529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3534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62597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9915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24"/>
            <a:ext cx="2743200" cy="4123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966264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30168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8712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899546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07577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long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2" y="192025"/>
            <a:ext cx="8567928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38257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</p:spTree>
    <p:extLst>
      <p:ext uri="{BB962C8B-B14F-4D97-AF65-F5344CB8AC3E}">
        <p14:creationId xmlns:p14="http://schemas.microsoft.com/office/powerpoint/2010/main" val="311269869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Mastercard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4" name="Attribution Placeholder 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69863" y="1934578"/>
            <a:ext cx="2813050" cy="617538"/>
          </a:xfrm>
        </p:spPr>
        <p:txBody>
          <a:bodyPr/>
          <a:lstStyle>
            <a:lvl1pPr marL="0" indent="0">
              <a:buNone/>
              <a:defRPr lang="en-US" sz="1400" b="0" kern="1200" dirty="0">
                <a:solidFill>
                  <a:schemeClr val="tx1"/>
                </a:solidFill>
                <a:latin typeface="MarkForMC Nrw O" panose="020B0506020201010104" pitchFamily="34" charset="0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/>
              <a:t>Click to add quote attribution</a:t>
            </a:r>
          </a:p>
        </p:txBody>
      </p:sp>
      <p:sp>
        <p:nvSpPr>
          <p:cNvPr id="12" name="Quote Placeholder 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69863" y="112582"/>
            <a:ext cx="4059237" cy="1821996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114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896688306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8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7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6"/>
          </p:nvPr>
        </p:nvSpPr>
        <p:spPr bwMode="gray">
          <a:xfrm>
            <a:off x="4119851" y="3881173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idx="18"/>
          </p:nvPr>
        </p:nvSpPr>
        <p:spPr bwMode="gray">
          <a:xfrm>
            <a:off x="4119851" y="3612234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 bwMode="gray">
          <a:xfrm>
            <a:off x="3205451" y="3612294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5"/>
          </p:nvPr>
        </p:nvSpPr>
        <p:spPr bwMode="gray">
          <a:xfrm>
            <a:off x="4119851" y="273697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body" idx="17"/>
          </p:nvPr>
        </p:nvSpPr>
        <p:spPr bwMode="gray">
          <a:xfrm>
            <a:off x="4119851" y="2468193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1"/>
          </p:nvPr>
        </p:nvSpPr>
        <p:spPr bwMode="gray">
          <a:xfrm>
            <a:off x="3205451" y="2468192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4"/>
          </p:nvPr>
        </p:nvSpPr>
        <p:spPr bwMode="gray">
          <a:xfrm>
            <a:off x="4119851" y="159525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idx="14"/>
          </p:nvPr>
        </p:nvSpPr>
        <p:spPr bwMode="gray">
          <a:xfrm>
            <a:off x="4119851" y="1324092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0"/>
          </p:nvPr>
        </p:nvSpPr>
        <p:spPr bwMode="gray">
          <a:xfrm>
            <a:off x="3205451" y="1324091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3"/>
          </p:nvPr>
        </p:nvSpPr>
        <p:spPr bwMode="gray">
          <a:xfrm>
            <a:off x="4119851" y="451147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3"/>
          </p:nvPr>
        </p:nvSpPr>
        <p:spPr bwMode="gray">
          <a:xfrm>
            <a:off x="4119851" y="179989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 bwMode="gray">
          <a:xfrm>
            <a:off x="3205451" y="179990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034897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Q4 Corporate Security Deep Dive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NOVEMBER 11, 2016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4761915"/>
          </a:xfrm>
        </p:spPr>
        <p:txBody>
          <a:bodyPr tIns="182880" rIns="91440" bIns="1005840" anchor="b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Mastercard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20769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27442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phic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12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phic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5596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2614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Custom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Mastercard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60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Custom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Mastercard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74212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7415212" cy="3032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August 19,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3916" y="1133856"/>
            <a:ext cx="7415974" cy="256032"/>
          </a:xfrm>
        </p:spPr>
        <p:txBody>
          <a:bodyPr tIns="0"/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18288"/>
            <a:ext cx="7415212" cy="292100"/>
          </a:xfrm>
        </p:spPr>
        <p:txBody>
          <a:bodyPr anchor="b" anchorCtr="0"/>
          <a:lstStyle>
            <a:lvl1pPr marL="0" indent="0"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200499770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1600199"/>
            <a:ext cx="7415212" cy="3032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August 19,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5698A34F-157D-4FC3-B6AE-341A8B909DED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3916" y="1133856"/>
            <a:ext cx="7415974" cy="256032"/>
          </a:xfrm>
        </p:spPr>
        <p:txBody>
          <a:bodyPr tIns="0"/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18288"/>
            <a:ext cx="7415212" cy="292100"/>
          </a:xfrm>
        </p:spPr>
        <p:txBody>
          <a:bodyPr anchor="b" anchorCtr="0"/>
          <a:lstStyle>
            <a:lvl1pPr marL="0" indent="0"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59859716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1013" y="4817955"/>
            <a:ext cx="3600276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119090" y="4817955"/>
            <a:ext cx="1452909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71717"/>
                </a:solidFill>
              </a:rPr>
              <a:t>April 24, 2017</a:t>
            </a:r>
          </a:p>
        </p:txBody>
      </p:sp>
    </p:spTree>
    <p:extLst>
      <p:ext uri="{BB962C8B-B14F-4D97-AF65-F5344CB8AC3E}">
        <p14:creationId xmlns:p14="http://schemas.microsoft.com/office/powerpoint/2010/main" val="142293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 - Dark">
    <p:bg bwMode="gray"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94918C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30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 - Light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707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042416"/>
            <a:ext cx="5786438" cy="3282696"/>
          </a:xfrm>
        </p:spPr>
        <p:txBody>
          <a:bodyPr/>
          <a:lstStyle>
            <a:lvl1pPr marL="342900" indent="-342900">
              <a:buSzPct val="50000"/>
              <a:buFont typeface="+mj-lt"/>
              <a:buAutoNum type="arabicPeriod"/>
              <a:defRPr sz="2200"/>
            </a:lvl1pPr>
            <a:lvl2pPr marL="511175" indent="-138113">
              <a:buFont typeface="Mark Offc For MC" panose="020B0604020202020204" pitchFamily="34" charset="0"/>
              <a:buChar char="•"/>
              <a:defRPr/>
            </a:lvl2pPr>
            <a:lvl3pPr marL="514350" indent="0">
              <a:buNone/>
              <a:defRPr/>
            </a:lvl3pPr>
            <a:lvl4pPr marL="747713" indent="-131763">
              <a:defRPr/>
            </a:lvl4pPr>
            <a:lvl5pPr marL="855663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403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8764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70301" y="4817955"/>
            <a:ext cx="43557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January 11,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19089" y="192024"/>
            <a:ext cx="5786787" cy="4125806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64593" y="192025"/>
            <a:ext cx="2725897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1" r:id="rId2"/>
    <p:sldLayoutId id="2147483682" r:id="rId3"/>
    <p:sldLayoutId id="2147483701" r:id="rId4"/>
    <p:sldLayoutId id="2147483688" r:id="rId5"/>
    <p:sldLayoutId id="2147483687" r:id="rId6"/>
    <p:sldLayoutId id="2147483702" r:id="rId7"/>
    <p:sldLayoutId id="2147483650" r:id="rId8"/>
    <p:sldLayoutId id="2147483712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4" r:id="rId15"/>
    <p:sldLayoutId id="2147483711" r:id="rId16"/>
    <p:sldLayoutId id="2147483655" r:id="rId17"/>
    <p:sldLayoutId id="2147483695" r:id="rId18"/>
    <p:sldLayoutId id="2147483671" r:id="rId19"/>
    <p:sldLayoutId id="2147483677" r:id="rId20"/>
    <p:sldLayoutId id="2147483713" r:id="rId21"/>
    <p:sldLayoutId id="2147483699" r:id="rId22"/>
    <p:sldLayoutId id="2147483700" r:id="rId23"/>
    <p:sldLayoutId id="2147483651" r:id="rId24"/>
    <p:sldLayoutId id="2147483691" r:id="rId25"/>
    <p:sldLayoutId id="2147483714" r:id="rId26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Mark Offc For MC" panose="020B0504020101010102" pitchFamily="34" charset="0"/>
          <a:ea typeface="+mj-ea"/>
          <a:cs typeface="+mj-cs"/>
        </a:defRPr>
      </a:lvl1pPr>
    </p:titleStyle>
    <p:bodyStyle>
      <a:lvl1pPr marL="115885" indent="-115885" algn="l" defTabSz="685783" rtl="0" eaLnBrk="1" latinLnBrk="0" hangingPunct="1">
        <a:lnSpc>
          <a:spcPct val="90000"/>
        </a:lnSpc>
        <a:spcBef>
          <a:spcPts val="1200"/>
        </a:spcBef>
        <a:buFont typeface="Mark Offc For MC" panose="020B0504020101010102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1" indent="-139697" algn="l" defTabSz="685783" rtl="0" eaLnBrk="1" latinLnBrk="0" hangingPunct="1">
        <a:lnSpc>
          <a:spcPct val="90000"/>
        </a:lnSpc>
        <a:spcBef>
          <a:spcPts val="200"/>
        </a:spcBef>
        <a:buFont typeface="Mark Offc For MC" panose="020B0504020101010102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68311" indent="-133347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4196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919" userDrawn="1">
          <p15:clr>
            <a:srgbClr val="F26B43"/>
          </p15:clr>
        </p15:guide>
        <p15:guide id="4" pos="3843" userDrawn="1">
          <p15:clr>
            <a:srgbClr val="F26B43"/>
          </p15:clr>
        </p15:guide>
        <p15:guide id="5" orient="horz" pos="2903" userDrawn="1">
          <p15:clr>
            <a:srgbClr val="F26B43"/>
          </p15:clr>
        </p15:guide>
        <p15:guide id="6" orient="horz" pos="30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70301" y="4817955"/>
            <a:ext cx="43557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‹#›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19089" y="192024"/>
            <a:ext cx="5786787" cy="4125806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64593" y="192025"/>
            <a:ext cx="2725897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2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Mark Offc For MC" panose="020B0504020101010102" pitchFamily="34" charset="0"/>
          <a:ea typeface="+mj-ea"/>
          <a:cs typeface="+mj-cs"/>
        </a:defRPr>
      </a:lvl1pPr>
    </p:titleStyle>
    <p:bodyStyle>
      <a:lvl1pPr marL="115885" indent="-115885" algn="l" defTabSz="685783" rtl="0" eaLnBrk="1" latinLnBrk="0" hangingPunct="1">
        <a:lnSpc>
          <a:spcPct val="90000"/>
        </a:lnSpc>
        <a:spcBef>
          <a:spcPts val="1200"/>
        </a:spcBef>
        <a:buFont typeface="Mark Offc For MC" panose="020B0504020101010102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1" indent="-139697" algn="l" defTabSz="685783" rtl="0" eaLnBrk="1" latinLnBrk="0" hangingPunct="1">
        <a:lnSpc>
          <a:spcPct val="90000"/>
        </a:lnSpc>
        <a:spcBef>
          <a:spcPts val="200"/>
        </a:spcBef>
        <a:buFont typeface="Mark Offc For MC" panose="020B0504020101010102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68311" indent="-133347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4196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19">
          <p15:clr>
            <a:srgbClr val="F26B43"/>
          </p15:clr>
        </p15:guide>
        <p15:guide id="4" pos="3843">
          <p15:clr>
            <a:srgbClr val="F26B43"/>
          </p15:clr>
        </p15:guide>
        <p15:guide id="5" orient="horz" pos="2903">
          <p15:clr>
            <a:srgbClr val="F26B43"/>
          </p15:clr>
        </p15:guide>
        <p15:guide id="6" orient="horz" pos="3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8-9PwUx-KZM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emf"/><Relationship Id="rId18" Type="http://schemas.openxmlformats.org/officeDocument/2006/relationships/image" Target="../media/image35.tiff"/><Relationship Id="rId26" Type="http://schemas.openxmlformats.org/officeDocument/2006/relationships/image" Target="../media/image43.png"/><Relationship Id="rId3" Type="http://schemas.openxmlformats.org/officeDocument/2006/relationships/image" Target="../media/image21.png"/><Relationship Id="rId21" Type="http://schemas.openxmlformats.org/officeDocument/2006/relationships/image" Target="../media/image38.em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emf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3.emf"/><Relationship Id="rId20" Type="http://schemas.openxmlformats.org/officeDocument/2006/relationships/image" Target="../media/image37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24" Type="http://schemas.openxmlformats.org/officeDocument/2006/relationships/image" Target="../media/image41.png"/><Relationship Id="rId5" Type="http://schemas.openxmlformats.org/officeDocument/2006/relationships/image" Target="../media/image20.png"/><Relationship Id="rId15" Type="http://schemas.openxmlformats.org/officeDocument/2006/relationships/image" Target="../media/image32.jpeg"/><Relationship Id="rId23" Type="http://schemas.openxmlformats.org/officeDocument/2006/relationships/image" Target="../media/image40.jpg"/><Relationship Id="rId10" Type="http://schemas.openxmlformats.org/officeDocument/2006/relationships/image" Target="../media/image27.png"/><Relationship Id="rId19" Type="http://schemas.openxmlformats.org/officeDocument/2006/relationships/image" Target="../media/image36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emf"/><Relationship Id="rId22" Type="http://schemas.openxmlformats.org/officeDocument/2006/relationships/image" Target="../media/image3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ybertalentinitiative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4592" y="3378927"/>
            <a:ext cx="3124200" cy="338554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Jon Brickey, Ph.D.</a:t>
            </a:r>
          </a:p>
          <a:p>
            <a:pPr>
              <a:lnSpc>
                <a:spcPct val="50000"/>
              </a:lnSpc>
            </a:pPr>
            <a:r>
              <a:rPr lang="en-US" dirty="0"/>
              <a:t>Mastercard Cybersecurity Evangelist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4592" y="686694"/>
            <a:ext cx="7074408" cy="2062103"/>
          </a:xfrm>
        </p:spPr>
        <p:txBody>
          <a:bodyPr/>
          <a:lstStyle/>
          <a:p>
            <a:r>
              <a:rPr lang="en-US" sz="4000" i="1" dirty="0"/>
              <a:t>Imagining the Future of the Cybersecurity Workforce:</a:t>
            </a:r>
            <a:br>
              <a:rPr lang="en-US" sz="4000" i="1" dirty="0"/>
            </a:br>
            <a:br>
              <a:rPr lang="en-US" sz="4000" i="1" dirty="0"/>
            </a:br>
            <a:r>
              <a:rPr lang="en-US" sz="4000" i="1" dirty="0"/>
              <a:t>What Would Walt Do? 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65228" y="3986101"/>
            <a:ext cx="3123564" cy="273844"/>
          </a:xfrm>
        </p:spPr>
        <p:txBody>
          <a:bodyPr/>
          <a:lstStyle/>
          <a:p>
            <a:r>
              <a:rPr dirty="0"/>
              <a:t>December 9, 2019</a:t>
            </a:r>
          </a:p>
        </p:txBody>
      </p:sp>
    </p:spTree>
    <p:extLst>
      <p:ext uri="{BB962C8B-B14F-4D97-AF65-F5344CB8AC3E}">
        <p14:creationId xmlns:p14="http://schemas.microsoft.com/office/powerpoint/2010/main" val="379649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5F9C8-E519-B742-9244-55B02195E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C9DB15-072D-D545-9142-3E5B6D2A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5" descr="Girls4Tech">
            <a:hlinkClick r:id="" action="ppaction://media"/>
            <a:extLst>
              <a:ext uri="{FF2B5EF4-FFF2-40B4-BE49-F238E27FC236}">
                <a16:creationId xmlns:a16="http://schemas.microsoft.com/office/drawing/2014/main" id="{4CDACCC6-5809-B346-A9BF-2ADCA8B205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0400" y="336587"/>
            <a:ext cx="7603067" cy="42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 bwMode="gray">
          <a:xfrm>
            <a:off x="1380035" y="-9867"/>
            <a:ext cx="7976543" cy="5143500"/>
          </a:xfrm>
          <a:custGeom>
            <a:avLst/>
            <a:gdLst>
              <a:gd name="connsiteX0" fmla="*/ 742467 w 6075706"/>
              <a:gd name="connsiteY0" fmla="*/ 0 h 5143500"/>
              <a:gd name="connsiteX1" fmla="*/ 6075706 w 6075706"/>
              <a:gd name="connsiteY1" fmla="*/ 0 h 5143500"/>
              <a:gd name="connsiteX2" fmla="*/ 6075706 w 6075706"/>
              <a:gd name="connsiteY2" fmla="*/ 5143500 h 5143500"/>
              <a:gd name="connsiteX3" fmla="*/ 896148 w 6075706"/>
              <a:gd name="connsiteY3" fmla="*/ 5143500 h 5143500"/>
              <a:gd name="connsiteX4" fmla="*/ 770483 w 6075706"/>
              <a:gd name="connsiteY4" fmla="*/ 4976207 h 5143500"/>
              <a:gd name="connsiteX5" fmla="*/ 0 w 6075706"/>
              <a:gd name="connsiteY5" fmla="*/ 2465149 h 5143500"/>
              <a:gd name="connsiteX6" fmla="*/ 544507 w 6075706"/>
              <a:gd name="connsiteY6" fmla="*/ 32439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706" h="5143500">
                <a:moveTo>
                  <a:pt x="742467" y="0"/>
                </a:moveTo>
                <a:lnTo>
                  <a:pt x="6075706" y="0"/>
                </a:lnTo>
                <a:lnTo>
                  <a:pt x="6075706" y="5143500"/>
                </a:lnTo>
                <a:lnTo>
                  <a:pt x="896148" y="5143500"/>
                </a:lnTo>
                <a:lnTo>
                  <a:pt x="770483" y="4976207"/>
                </a:lnTo>
                <a:cubicBezTo>
                  <a:pt x="284040" y="4259411"/>
                  <a:pt x="0" y="3395301"/>
                  <a:pt x="0" y="2465149"/>
                </a:cubicBezTo>
                <a:cubicBezTo>
                  <a:pt x="0" y="1690022"/>
                  <a:pt x="197250" y="960759"/>
                  <a:pt x="544507" y="32439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6220"/>
            <a:endParaRPr lang="en-US" sz="1238" dirty="0">
              <a:solidFill>
                <a:srgbClr val="F7F7F7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DBE74-2AE1-4E19-BF57-357294A74D1A}"/>
              </a:ext>
            </a:extLst>
          </p:cNvPr>
          <p:cNvSpPr/>
          <p:nvPr/>
        </p:nvSpPr>
        <p:spPr>
          <a:xfrm>
            <a:off x="5058082" y="3417235"/>
            <a:ext cx="810784" cy="806689"/>
          </a:xfrm>
          <a:prstGeom prst="ellipse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>
                <a:latin typeface="Mark Offc Pro" charset="0"/>
                <a:ea typeface="Mark Offc Pro" charset="0"/>
                <a:cs typeface="Mark Offc Pro" charset="0"/>
              </a:rPr>
              <a:t> </a:t>
            </a:r>
            <a:endParaRPr lang="ru-RU" sz="506"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562398" y="4859789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A05D4E-AA1A-3948-B8DA-E9AE4089FFC4}" type="slidenum">
              <a:rPr lang="en-US" sz="600" b="1" smtClean="0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11</a:t>
            </a:fld>
            <a:endParaRPr lang="en-US" sz="600" b="1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 flipH="1">
            <a:off x="243434" y="245766"/>
            <a:ext cx="2811688" cy="1647470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Mark Offc For MC" panose="020B0504020101010102" pitchFamily="34" charset="0"/>
              <a:buNone/>
              <a:defRPr sz="2200" b="0" i="0" kern="1200" baseline="0">
                <a:solidFill>
                  <a:schemeClr val="tx1"/>
                </a:solidFill>
                <a:latin typeface="Mark Offc For MC"/>
                <a:ea typeface="+mn-ea"/>
                <a:cs typeface="Mark Offc For MC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2pPr>
            <a:lvl3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3pPr>
            <a:lvl4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Walt</a:t>
            </a:r>
          </a:p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Quote #3</a:t>
            </a:r>
          </a:p>
          <a:p>
            <a:pPr lvl="1"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cs typeface="Mark Offc For MC"/>
            </a:endParaRPr>
          </a:p>
        </p:txBody>
      </p:sp>
      <p:sp>
        <p:nvSpPr>
          <p:cNvPr id="107" name="Legal"/>
          <p:cNvSpPr/>
          <p:nvPr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r>
              <a:rPr lang="en-US" sz="400" dirty="0">
                <a:solidFill>
                  <a:srgbClr val="A2A2A2"/>
                </a:solidFill>
                <a:latin typeface="Mark Offc For MC" panose="020B0504020101010102" pitchFamily="34" charset="0"/>
              </a:rPr>
              <a:t>2018  Mastercard Proprietary and Confidential.</a:t>
            </a:r>
          </a:p>
        </p:txBody>
      </p:sp>
      <p:sp>
        <p:nvSpPr>
          <p:cNvPr id="108" name="Slide Number Placeholder 1"/>
          <p:cNvSpPr txBox="1">
            <a:spLocks/>
          </p:cNvSpPr>
          <p:nvPr/>
        </p:nvSpPr>
        <p:spPr>
          <a:xfrm>
            <a:off x="8563788" y="4860918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025F0BD-53BE-3D4C-8D55-AC8AA0038091}" type="slidenum">
              <a:rPr lang="en-US" sz="600" b="1" smtClean="0">
                <a:solidFill>
                  <a:srgbClr val="171717"/>
                </a:solidFill>
                <a:latin typeface="Mark Offc For MC" charset="0"/>
                <a:ea typeface="Mark Offc For MC" charset="0"/>
                <a:cs typeface="Mark Offc For MC" charset="0"/>
              </a:rPr>
              <a:t>11</a:t>
            </a:fld>
            <a:endParaRPr lang="en-US" sz="600" b="1" dirty="0">
              <a:solidFill>
                <a:srgbClr val="171717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775960" y="1839311"/>
            <a:ext cx="5786438" cy="133643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i="1" dirty="0"/>
              <a:t>“When you're curious, you find lots of interesting things to do.”</a:t>
            </a:r>
          </a:p>
        </p:txBody>
      </p:sp>
    </p:spTree>
    <p:extLst>
      <p:ext uri="{BB962C8B-B14F-4D97-AF65-F5344CB8AC3E}">
        <p14:creationId xmlns:p14="http://schemas.microsoft.com/office/powerpoint/2010/main" val="22276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92025"/>
            <a:ext cx="3460639" cy="313932"/>
          </a:xfrm>
        </p:spPr>
        <p:txBody>
          <a:bodyPr/>
          <a:lstStyle/>
          <a:p>
            <a:r>
              <a:rPr lang="en-US" dirty="0"/>
              <a:t>Cybersecurity Career Pathways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12</a:t>
            </a:fld>
            <a:endParaRPr lang="en-US" dirty="0">
              <a:solidFill>
                <a:srgbClr val="17171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157" t="22948" r="25000" b="6441"/>
          <a:stretch/>
        </p:blipFill>
        <p:spPr>
          <a:xfrm>
            <a:off x="3625232" y="0"/>
            <a:ext cx="5033245" cy="514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gray">
          <a:xfrm>
            <a:off x="3916545" y="4531723"/>
            <a:ext cx="271892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/>
              <a:t>Source: Cyberseek.org</a:t>
            </a:r>
          </a:p>
        </p:txBody>
      </p:sp>
      <p:sp>
        <p:nvSpPr>
          <p:cNvPr id="8" name="Text Placeholder 15"/>
          <p:cNvSpPr txBox="1">
            <a:spLocks/>
          </p:cNvSpPr>
          <p:nvPr/>
        </p:nvSpPr>
        <p:spPr bwMode="gray">
          <a:xfrm>
            <a:off x="164593" y="1181818"/>
            <a:ext cx="3244906" cy="1035399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 Based on the NICE  Workforce Framework</a:t>
            </a:r>
          </a:p>
          <a:p>
            <a:r>
              <a:rPr lang="en-US" sz="2000" dirty="0"/>
              <a:t> 52 work roles</a:t>
            </a:r>
          </a:p>
          <a:p>
            <a:r>
              <a:rPr lang="en-US" sz="2000" dirty="0"/>
              <a:t> Various pathways with on and off ramps</a:t>
            </a:r>
          </a:p>
          <a:p>
            <a:r>
              <a:rPr lang="en-US" sz="2000" dirty="0"/>
              <a:t> Not everyone is a coder</a:t>
            </a:r>
          </a:p>
        </p:txBody>
      </p:sp>
    </p:spTree>
    <p:extLst>
      <p:ext uri="{BB962C8B-B14F-4D97-AF65-F5344CB8AC3E}">
        <p14:creationId xmlns:p14="http://schemas.microsoft.com/office/powerpoint/2010/main" val="42476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 bwMode="gray">
          <a:xfrm>
            <a:off x="1412403" y="-9867"/>
            <a:ext cx="7976543" cy="5143500"/>
          </a:xfrm>
          <a:custGeom>
            <a:avLst/>
            <a:gdLst>
              <a:gd name="connsiteX0" fmla="*/ 742467 w 6075706"/>
              <a:gd name="connsiteY0" fmla="*/ 0 h 5143500"/>
              <a:gd name="connsiteX1" fmla="*/ 6075706 w 6075706"/>
              <a:gd name="connsiteY1" fmla="*/ 0 h 5143500"/>
              <a:gd name="connsiteX2" fmla="*/ 6075706 w 6075706"/>
              <a:gd name="connsiteY2" fmla="*/ 5143500 h 5143500"/>
              <a:gd name="connsiteX3" fmla="*/ 896148 w 6075706"/>
              <a:gd name="connsiteY3" fmla="*/ 5143500 h 5143500"/>
              <a:gd name="connsiteX4" fmla="*/ 770483 w 6075706"/>
              <a:gd name="connsiteY4" fmla="*/ 4976207 h 5143500"/>
              <a:gd name="connsiteX5" fmla="*/ 0 w 6075706"/>
              <a:gd name="connsiteY5" fmla="*/ 2465149 h 5143500"/>
              <a:gd name="connsiteX6" fmla="*/ 544507 w 6075706"/>
              <a:gd name="connsiteY6" fmla="*/ 32439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706" h="5143500">
                <a:moveTo>
                  <a:pt x="742467" y="0"/>
                </a:moveTo>
                <a:lnTo>
                  <a:pt x="6075706" y="0"/>
                </a:lnTo>
                <a:lnTo>
                  <a:pt x="6075706" y="5143500"/>
                </a:lnTo>
                <a:lnTo>
                  <a:pt x="896148" y="5143500"/>
                </a:lnTo>
                <a:lnTo>
                  <a:pt x="770483" y="4976207"/>
                </a:lnTo>
                <a:cubicBezTo>
                  <a:pt x="284040" y="4259411"/>
                  <a:pt x="0" y="3395301"/>
                  <a:pt x="0" y="2465149"/>
                </a:cubicBezTo>
                <a:cubicBezTo>
                  <a:pt x="0" y="1690022"/>
                  <a:pt x="197250" y="960759"/>
                  <a:pt x="544507" y="32439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6220"/>
            <a:endParaRPr lang="en-US" sz="1238" dirty="0">
              <a:solidFill>
                <a:srgbClr val="F7F7F7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DBE74-2AE1-4E19-BF57-357294A74D1A}"/>
              </a:ext>
            </a:extLst>
          </p:cNvPr>
          <p:cNvSpPr/>
          <p:nvPr/>
        </p:nvSpPr>
        <p:spPr>
          <a:xfrm>
            <a:off x="5058082" y="3417235"/>
            <a:ext cx="810784" cy="806689"/>
          </a:xfrm>
          <a:prstGeom prst="ellipse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>
                <a:latin typeface="Mark Offc Pro" charset="0"/>
                <a:ea typeface="Mark Offc Pro" charset="0"/>
                <a:cs typeface="Mark Offc Pro" charset="0"/>
              </a:rPr>
              <a:t> </a:t>
            </a:r>
            <a:endParaRPr lang="ru-RU" sz="506"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562398" y="4859789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A05D4E-AA1A-3948-B8DA-E9AE4089FFC4}" type="slidenum">
              <a:rPr lang="en-US" sz="600" b="1" smtClean="0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13</a:t>
            </a:fld>
            <a:endParaRPr lang="en-US" sz="600" b="1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 flipH="1">
            <a:off x="243434" y="245766"/>
            <a:ext cx="2811688" cy="1647470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Mark Offc For MC" panose="020B0504020101010102" pitchFamily="34" charset="0"/>
              <a:buNone/>
              <a:defRPr sz="2200" b="0" i="0" kern="1200" baseline="0">
                <a:solidFill>
                  <a:schemeClr val="tx1"/>
                </a:solidFill>
                <a:latin typeface="Mark Offc For MC"/>
                <a:ea typeface="+mn-ea"/>
                <a:cs typeface="Mark Offc For MC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2pPr>
            <a:lvl3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3pPr>
            <a:lvl4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Walt</a:t>
            </a:r>
          </a:p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Quote #4</a:t>
            </a:r>
          </a:p>
          <a:p>
            <a:pPr lvl="1"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cs typeface="Mark Offc For MC"/>
            </a:endParaRPr>
          </a:p>
        </p:txBody>
      </p:sp>
      <p:sp>
        <p:nvSpPr>
          <p:cNvPr id="107" name="Legal"/>
          <p:cNvSpPr/>
          <p:nvPr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r>
              <a:rPr lang="en-US" sz="400" dirty="0">
                <a:solidFill>
                  <a:srgbClr val="A2A2A2"/>
                </a:solidFill>
                <a:latin typeface="Mark Offc For MC" panose="020B0504020101010102" pitchFamily="34" charset="0"/>
              </a:rPr>
              <a:t>2018  Mastercard Proprietary and Confidential.</a:t>
            </a:r>
          </a:p>
        </p:txBody>
      </p:sp>
      <p:sp>
        <p:nvSpPr>
          <p:cNvPr id="108" name="Slide Number Placeholder 1"/>
          <p:cNvSpPr txBox="1">
            <a:spLocks/>
          </p:cNvSpPr>
          <p:nvPr/>
        </p:nvSpPr>
        <p:spPr>
          <a:xfrm>
            <a:off x="8563788" y="4860918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025F0BD-53BE-3D4C-8D55-AC8AA0038091}" type="slidenum">
              <a:rPr lang="en-US" sz="600" b="1" smtClean="0">
                <a:solidFill>
                  <a:srgbClr val="171717"/>
                </a:solidFill>
                <a:latin typeface="Mark Offc For MC" charset="0"/>
                <a:ea typeface="Mark Offc For MC" charset="0"/>
                <a:cs typeface="Mark Offc For MC" charset="0"/>
              </a:rPr>
              <a:t>13</a:t>
            </a:fld>
            <a:endParaRPr lang="en-US" sz="600" b="1" dirty="0">
              <a:solidFill>
                <a:srgbClr val="171717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708328" y="1800370"/>
            <a:ext cx="5786438" cy="1523026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i="1" dirty="0"/>
              <a:t>“All our dreams can come true, if we have the courage to pursue them.”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208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C905C2-45F9-48E3-BA28-AB077BD95AA5}"/>
              </a:ext>
            </a:extLst>
          </p:cNvPr>
          <p:cNvSpPr/>
          <p:nvPr/>
        </p:nvSpPr>
        <p:spPr bwMode="gray">
          <a:xfrm>
            <a:off x="4939748" y="0"/>
            <a:ext cx="4204252" cy="5144400"/>
          </a:xfrm>
          <a:custGeom>
            <a:avLst/>
            <a:gdLst>
              <a:gd name="connsiteX0" fmla="*/ 515245 w 4204252"/>
              <a:gd name="connsiteY0" fmla="*/ 0 h 5144400"/>
              <a:gd name="connsiteX1" fmla="*/ 4204252 w 4204252"/>
              <a:gd name="connsiteY1" fmla="*/ 0 h 5144400"/>
              <a:gd name="connsiteX2" fmla="*/ 4204252 w 4204252"/>
              <a:gd name="connsiteY2" fmla="*/ 5144400 h 5144400"/>
              <a:gd name="connsiteX3" fmla="*/ 515600 w 4204252"/>
              <a:gd name="connsiteY3" fmla="*/ 5144400 h 5144400"/>
              <a:gd name="connsiteX4" fmla="*/ 404127 w 4204252"/>
              <a:gd name="connsiteY4" fmla="*/ 4861681 h 5144400"/>
              <a:gd name="connsiteX5" fmla="*/ 0 w 4204252"/>
              <a:gd name="connsiteY5" fmla="*/ 2571750 h 5144400"/>
              <a:gd name="connsiteX6" fmla="*/ 404127 w 4204252"/>
              <a:gd name="connsiteY6" fmla="*/ 281819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4252" h="5144400">
                <a:moveTo>
                  <a:pt x="515245" y="0"/>
                </a:moveTo>
                <a:lnTo>
                  <a:pt x="4204252" y="0"/>
                </a:lnTo>
                <a:lnTo>
                  <a:pt x="4204252" y="5144400"/>
                </a:lnTo>
                <a:lnTo>
                  <a:pt x="515600" y="5144400"/>
                </a:lnTo>
                <a:lnTo>
                  <a:pt x="404127" y="4861681"/>
                </a:lnTo>
                <a:cubicBezTo>
                  <a:pt x="142683" y="4147644"/>
                  <a:pt x="0" y="3376360"/>
                  <a:pt x="0" y="2571750"/>
                </a:cubicBezTo>
                <a:cubicBezTo>
                  <a:pt x="0" y="1767140"/>
                  <a:pt x="142683" y="995856"/>
                  <a:pt x="404127" y="2818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DAEDA-9058-4179-A01D-9C08F55F07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b="0" smtClean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14</a:t>
            </a:fld>
            <a:endParaRPr lang="en-US" b="0" dirty="0">
              <a:latin typeface="Mark Offc For MC Light" panose="020B0504020101010102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F2A736-5CFD-4176-8D25-3909B6C1BC18}"/>
              </a:ext>
            </a:extLst>
          </p:cNvPr>
          <p:cNvSpPr/>
          <p:nvPr/>
        </p:nvSpPr>
        <p:spPr>
          <a:xfrm>
            <a:off x="164593" y="1141342"/>
            <a:ext cx="2196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Program Objectives: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4ED847-0259-441E-9F84-CDF882D4F4D7}"/>
              </a:ext>
            </a:extLst>
          </p:cNvPr>
          <p:cNvSpPr/>
          <p:nvPr/>
        </p:nvSpPr>
        <p:spPr>
          <a:xfrm>
            <a:off x="303769" y="1524511"/>
            <a:ext cx="44250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Address immediate cybersecurity talent deficiency faced by the federal government 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Provide the private sector with a talent pool of post entry-level experienced cybersecurity technologists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Support efforts to address a related major public policy issue – rising student loan debt projected to reach $1.4 trillion in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0AEBF-D7B7-48CF-BDD7-718218EB5C1A}"/>
              </a:ext>
            </a:extLst>
          </p:cNvPr>
          <p:cNvSpPr/>
          <p:nvPr/>
        </p:nvSpPr>
        <p:spPr>
          <a:xfrm>
            <a:off x="5803203" y="499962"/>
            <a:ext cx="28879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In 2019, the number of unfilled cybersecurity jobs in the United States reached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521A2-AF2F-4B0C-9869-C0A448DC0C81}"/>
              </a:ext>
            </a:extLst>
          </p:cNvPr>
          <p:cNvSpPr/>
          <p:nvPr/>
        </p:nvSpPr>
        <p:spPr>
          <a:xfrm>
            <a:off x="5747279" y="1083532"/>
            <a:ext cx="2156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500,000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751E6-DF38-48F2-BE1C-F20A614BFC5D}"/>
              </a:ext>
            </a:extLst>
          </p:cNvPr>
          <p:cNvSpPr/>
          <p:nvPr/>
        </p:nvSpPr>
        <p:spPr>
          <a:xfrm>
            <a:off x="5803203" y="1793818"/>
            <a:ext cx="26670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Globally, projections suggest a cybersecurity workforce shortage of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4B42C1-3678-484C-B41B-D6544643EBD1}"/>
              </a:ext>
            </a:extLst>
          </p:cNvPr>
          <p:cNvSpPr/>
          <p:nvPr/>
        </p:nvSpPr>
        <p:spPr>
          <a:xfrm>
            <a:off x="5747279" y="2266690"/>
            <a:ext cx="3219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1.8</a:t>
            </a:r>
            <a:r>
              <a:rPr lang="en-US" sz="24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million by 2022</a:t>
            </a:r>
            <a:endParaRPr lang="en-US" sz="3200" dirty="0">
              <a:solidFill>
                <a:schemeClr val="accent1"/>
              </a:solidFill>
              <a:latin typeface="Mark Offc For MC Light" panose="020B0504020101010102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A13DDB-98BD-457A-98C3-1304819F7862}"/>
              </a:ext>
            </a:extLst>
          </p:cNvPr>
          <p:cNvSpPr/>
          <p:nvPr/>
        </p:nvSpPr>
        <p:spPr>
          <a:xfrm>
            <a:off x="5803203" y="3058180"/>
            <a:ext cx="25991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The annual cost of data breaches is expected to rise to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D4F84-974C-4962-A8D0-BD896BA74A45}"/>
              </a:ext>
            </a:extLst>
          </p:cNvPr>
          <p:cNvSpPr/>
          <p:nvPr/>
        </p:nvSpPr>
        <p:spPr>
          <a:xfrm>
            <a:off x="5747279" y="3482072"/>
            <a:ext cx="3257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-300" baseline="300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$</a:t>
            </a:r>
            <a:r>
              <a:rPr lang="en-US" sz="4000" spc="-3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2.1</a:t>
            </a:r>
            <a:r>
              <a:rPr lang="en-US" sz="24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trillion by 2020</a:t>
            </a:r>
            <a:endParaRPr lang="en-US" sz="3200" dirty="0">
              <a:solidFill>
                <a:schemeClr val="accent1"/>
              </a:solidFill>
              <a:latin typeface="Mark Offc For MC Light" panose="020B0504020101010102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Legal">
            <a:extLst>
              <a:ext uri="{FF2B5EF4-FFF2-40B4-BE49-F238E27FC236}">
                <a16:creationId xmlns:a16="http://schemas.microsoft.com/office/drawing/2014/main" id="{EB496C69-9FD6-4742-B15B-F2BB03410B85}"/>
              </a:ext>
            </a:extLst>
          </p:cNvPr>
          <p:cNvSpPr/>
          <p:nvPr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pPr lvl="0" algn="l"/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©2018 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880A9C-2B8C-DC49-92F2-EF1ACC335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17" y="-45299"/>
            <a:ext cx="2083810" cy="11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35">
            <a:extLst>
              <a:ext uri="{FF2B5EF4-FFF2-40B4-BE49-F238E27FC236}">
                <a16:creationId xmlns:a16="http://schemas.microsoft.com/office/drawing/2014/main" id="{339E4908-4DEE-D840-92C5-0F160C51244B}"/>
              </a:ext>
            </a:extLst>
          </p:cNvPr>
          <p:cNvSpPr/>
          <p:nvPr/>
        </p:nvSpPr>
        <p:spPr bwMode="gray">
          <a:xfrm>
            <a:off x="2125362" y="2550162"/>
            <a:ext cx="1600200" cy="90590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4" name="Rectangle: Rounded Corners 35">
            <a:extLst>
              <a:ext uri="{FF2B5EF4-FFF2-40B4-BE49-F238E27FC236}">
                <a16:creationId xmlns:a16="http://schemas.microsoft.com/office/drawing/2014/main" id="{A156B4D4-8A02-3840-B1C4-0C2F8026177B}"/>
              </a:ext>
            </a:extLst>
          </p:cNvPr>
          <p:cNvSpPr/>
          <p:nvPr/>
        </p:nvSpPr>
        <p:spPr bwMode="gray">
          <a:xfrm>
            <a:off x="2125853" y="1458872"/>
            <a:ext cx="1600200" cy="90590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8893260" y="4817955"/>
            <a:ext cx="435577" cy="273844"/>
          </a:xfrm>
        </p:spPr>
        <p:txBody>
          <a:bodyPr/>
          <a:lstStyle/>
          <a:p>
            <a:fld id="{3AB2DB24-5BB4-4F1B-973E-A10FA63DFB9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914" y="1582421"/>
            <a:ext cx="1033519" cy="658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8" r="14567"/>
          <a:stretch/>
        </p:blipFill>
        <p:spPr>
          <a:xfrm>
            <a:off x="2421037" y="2676012"/>
            <a:ext cx="1117276" cy="728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gray">
          <a:xfrm>
            <a:off x="2034402" y="1169442"/>
            <a:ext cx="184915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50" dirty="0">
                <a:solidFill>
                  <a:schemeClr val="accent1"/>
                </a:solidFill>
                <a:latin typeface="Mark Offc For MC Medium" panose="020B0504020101010102" pitchFamily="34" charset="77"/>
              </a:rPr>
              <a:t>CORPORATE PARTNERS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3971159" y="1175174"/>
            <a:ext cx="496317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50" dirty="0">
                <a:solidFill>
                  <a:schemeClr val="accent1"/>
                </a:solidFill>
                <a:latin typeface="Mark Offc For MC Medium" panose="020B0504020101010102" pitchFamily="34" charset="77"/>
              </a:rPr>
              <a:t>PARTICIPATING FEDERAL AGENCIES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6A7113-95F7-6F45-8109-207D824373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0"/>
          <a:stretch/>
        </p:blipFill>
        <p:spPr>
          <a:xfrm>
            <a:off x="0" y="-72458"/>
            <a:ext cx="2057810" cy="981448"/>
          </a:xfrm>
          <a:prstGeom prst="rect">
            <a:avLst/>
          </a:prstGeom>
        </p:spPr>
      </p:pic>
      <p:sp>
        <p:nvSpPr>
          <p:cNvPr id="86" name="Rectangle: Rounded Corners 35">
            <a:extLst>
              <a:ext uri="{FF2B5EF4-FFF2-40B4-BE49-F238E27FC236}">
                <a16:creationId xmlns:a16="http://schemas.microsoft.com/office/drawing/2014/main" id="{6FE5F434-3F11-2E4E-8F83-AEEC8DE00EED}"/>
              </a:ext>
            </a:extLst>
          </p:cNvPr>
          <p:cNvSpPr/>
          <p:nvPr/>
        </p:nvSpPr>
        <p:spPr bwMode="gray">
          <a:xfrm>
            <a:off x="2149057" y="3674049"/>
            <a:ext cx="1600200" cy="90590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165" y="3871655"/>
            <a:ext cx="1275628" cy="49493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0CE8542-1ABD-A948-937D-069A1A3948FB}"/>
              </a:ext>
            </a:extLst>
          </p:cNvPr>
          <p:cNvSpPr txBox="1"/>
          <p:nvPr/>
        </p:nvSpPr>
        <p:spPr bwMode="gray">
          <a:xfrm>
            <a:off x="0" y="4837091"/>
            <a:ext cx="9143999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CA" sz="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Additional corporate partners and federal agencies to be added; discussion ongoing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71159" y="1523470"/>
            <a:ext cx="4942911" cy="3058472"/>
            <a:chOff x="3827247" y="1523470"/>
            <a:chExt cx="4942911" cy="3058472"/>
          </a:xfrm>
        </p:grpSpPr>
        <p:sp>
          <p:nvSpPr>
            <p:cNvPr id="21" name="Rectangle: Rounded Corners 22">
              <a:extLst>
                <a:ext uri="{FF2B5EF4-FFF2-40B4-BE49-F238E27FC236}">
                  <a16:creationId xmlns:a16="http://schemas.microsoft.com/office/drawing/2014/main" id="{61E9C643-DCE7-8D4C-BC0A-25C88A709768}"/>
                </a:ext>
              </a:extLst>
            </p:cNvPr>
            <p:cNvSpPr/>
            <p:nvPr/>
          </p:nvSpPr>
          <p:spPr bwMode="gray">
            <a:xfrm>
              <a:off x="5537211" y="1523470"/>
              <a:ext cx="1547092" cy="6301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0C5437-6365-554E-9606-F475BA947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862"/>
            <a:stretch/>
          </p:blipFill>
          <p:spPr>
            <a:xfrm>
              <a:off x="5685691" y="1616883"/>
              <a:ext cx="456743" cy="41601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50338C5-2042-9E49-964C-5A73089C3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0596" y="1590950"/>
              <a:ext cx="751694" cy="467880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4C98659-48DA-E048-B89C-DA3374A66AF8}"/>
                </a:ext>
              </a:extLst>
            </p:cNvPr>
            <p:cNvGrpSpPr/>
            <p:nvPr/>
          </p:nvGrpSpPr>
          <p:grpSpPr>
            <a:xfrm>
              <a:off x="3851520" y="3162702"/>
              <a:ext cx="1522818" cy="658840"/>
              <a:chOff x="3208065" y="2762937"/>
              <a:chExt cx="2545475" cy="1101288"/>
            </a:xfrm>
          </p:grpSpPr>
          <p:sp>
            <p:nvSpPr>
              <p:cNvPr id="28" name="Rectangle: Rounded Corners 35">
                <a:extLst>
                  <a:ext uri="{FF2B5EF4-FFF2-40B4-BE49-F238E27FC236}">
                    <a16:creationId xmlns:a16="http://schemas.microsoft.com/office/drawing/2014/main" id="{390121D6-C17D-C24C-B718-A94014982FD0}"/>
                  </a:ext>
                </a:extLst>
              </p:cNvPr>
              <p:cNvSpPr/>
              <p:nvPr/>
            </p:nvSpPr>
            <p:spPr bwMode="gray">
              <a:xfrm>
                <a:off x="3208065" y="2762937"/>
                <a:ext cx="2545475" cy="1101288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B42044A-C749-9D4E-A74B-90FF258A9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2583" y="2994043"/>
                <a:ext cx="2201307" cy="616366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A67711F-C2BC-3741-9E39-0A761CBFE050}"/>
                </a:ext>
              </a:extLst>
            </p:cNvPr>
            <p:cNvGrpSpPr/>
            <p:nvPr/>
          </p:nvGrpSpPr>
          <p:grpSpPr>
            <a:xfrm>
              <a:off x="3827247" y="1527414"/>
              <a:ext cx="1492909" cy="616601"/>
              <a:chOff x="5902190" y="2402957"/>
              <a:chExt cx="1986186" cy="820334"/>
            </a:xfrm>
          </p:grpSpPr>
          <p:sp>
            <p:nvSpPr>
              <p:cNvPr id="45" name="Rectangle: Rounded Corners 35">
                <a:extLst>
                  <a:ext uri="{FF2B5EF4-FFF2-40B4-BE49-F238E27FC236}">
                    <a16:creationId xmlns:a16="http://schemas.microsoft.com/office/drawing/2014/main" id="{3A7893CD-4DDA-8049-A026-3EE2A95E5BEF}"/>
                  </a:ext>
                </a:extLst>
              </p:cNvPr>
              <p:cNvSpPr/>
              <p:nvPr/>
            </p:nvSpPr>
            <p:spPr bwMode="gray">
              <a:xfrm>
                <a:off x="5902190" y="2402957"/>
                <a:ext cx="1986186" cy="820334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7863D7E-5BB6-054C-B80D-C173717DB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5073" y="2530959"/>
                <a:ext cx="543158" cy="59757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233D287-D079-0648-9612-47230862E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99099" y="2577379"/>
                <a:ext cx="1248157" cy="509411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9314E8-3CB7-0C46-AE63-D90B4257EA77}"/>
                </a:ext>
              </a:extLst>
            </p:cNvPr>
            <p:cNvGrpSpPr/>
            <p:nvPr/>
          </p:nvGrpSpPr>
          <p:grpSpPr>
            <a:xfrm>
              <a:off x="7269050" y="1524274"/>
              <a:ext cx="1501108" cy="619987"/>
              <a:chOff x="6043502" y="1335319"/>
              <a:chExt cx="2504900" cy="1034573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4EA3A9D-3EF9-334F-9F8F-1BEC9C369AFF}"/>
                  </a:ext>
                </a:extLst>
              </p:cNvPr>
              <p:cNvGrpSpPr/>
              <p:nvPr/>
            </p:nvGrpSpPr>
            <p:grpSpPr>
              <a:xfrm>
                <a:off x="6043502" y="1335319"/>
                <a:ext cx="2504900" cy="1034573"/>
                <a:chOff x="6043502" y="1335319"/>
                <a:chExt cx="2504900" cy="1034573"/>
              </a:xfrm>
            </p:grpSpPr>
            <p:sp>
              <p:nvSpPr>
                <p:cNvPr id="31" name="Rectangle: Rounded Corners 33">
                  <a:extLst>
                    <a:ext uri="{FF2B5EF4-FFF2-40B4-BE49-F238E27FC236}">
                      <a16:creationId xmlns:a16="http://schemas.microsoft.com/office/drawing/2014/main" id="{6AD49C32-E75E-EB48-A759-A5DC89E06DB2}"/>
                    </a:ext>
                  </a:extLst>
                </p:cNvPr>
                <p:cNvSpPr/>
                <p:nvPr/>
              </p:nvSpPr>
              <p:spPr bwMode="gray">
                <a:xfrm>
                  <a:off x="6043502" y="1335319"/>
                  <a:ext cx="2504900" cy="1034573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7F8F2073-8204-9943-8139-91CAE636E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894" y="1526455"/>
                  <a:ext cx="702223" cy="724168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41F6462-FED7-D04F-9672-78E2D110E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43939" y="1571453"/>
                <a:ext cx="1574800" cy="584200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885A025-543B-FA44-B731-179438FDC3C7}"/>
                </a:ext>
              </a:extLst>
            </p:cNvPr>
            <p:cNvGrpSpPr/>
            <p:nvPr/>
          </p:nvGrpSpPr>
          <p:grpSpPr>
            <a:xfrm>
              <a:off x="5537210" y="2339256"/>
              <a:ext cx="1547093" cy="701298"/>
              <a:chOff x="5373470" y="2394892"/>
              <a:chExt cx="1472621" cy="608221"/>
            </a:xfrm>
          </p:grpSpPr>
          <p:sp>
            <p:nvSpPr>
              <p:cNvPr id="49" name="Rectangle: Rounded Corners 31">
                <a:extLst>
                  <a:ext uri="{FF2B5EF4-FFF2-40B4-BE49-F238E27FC236}">
                    <a16:creationId xmlns:a16="http://schemas.microsoft.com/office/drawing/2014/main" id="{31278E27-2453-034A-8834-2D54928E528A}"/>
                  </a:ext>
                </a:extLst>
              </p:cNvPr>
              <p:cNvSpPr/>
              <p:nvPr/>
            </p:nvSpPr>
            <p:spPr bwMode="gray">
              <a:xfrm>
                <a:off x="5373470" y="2394892"/>
                <a:ext cx="1472621" cy="608221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3E24816-CB9B-A149-A7FB-2EB1DD837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20271" y="2529632"/>
                <a:ext cx="911210" cy="35556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FC65A45-ABA1-FC4A-B3B9-24FA41FF6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5379" y="2491325"/>
                <a:ext cx="415162" cy="409651"/>
              </a:xfrm>
              <a:prstGeom prst="rect">
                <a:avLst/>
              </a:prstGeom>
            </p:spPr>
          </p:pic>
        </p:grpSp>
        <p:sp>
          <p:nvSpPr>
            <p:cNvPr id="54" name="Rectangle: Rounded Corners 31">
              <a:extLst>
                <a:ext uri="{FF2B5EF4-FFF2-40B4-BE49-F238E27FC236}">
                  <a16:creationId xmlns:a16="http://schemas.microsoft.com/office/drawing/2014/main" id="{0F857F00-3A1A-8749-B39F-2EE3BE75F3B6}"/>
                </a:ext>
              </a:extLst>
            </p:cNvPr>
            <p:cNvSpPr/>
            <p:nvPr/>
          </p:nvSpPr>
          <p:spPr bwMode="gray">
            <a:xfrm>
              <a:off x="3827247" y="2344486"/>
              <a:ext cx="1547091" cy="69606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5DE53F9-A78A-8247-B34D-40A3F308C19B}"/>
                </a:ext>
              </a:extLst>
            </p:cNvPr>
            <p:cNvGrpSpPr/>
            <p:nvPr/>
          </p:nvGrpSpPr>
          <p:grpSpPr>
            <a:xfrm>
              <a:off x="7247175" y="2343133"/>
              <a:ext cx="1522983" cy="697421"/>
              <a:chOff x="5375908" y="3163885"/>
              <a:chExt cx="1472621" cy="608221"/>
            </a:xfrm>
          </p:grpSpPr>
          <p:sp>
            <p:nvSpPr>
              <p:cNvPr id="61" name="Rectangle: Rounded Corners 31">
                <a:extLst>
                  <a:ext uri="{FF2B5EF4-FFF2-40B4-BE49-F238E27FC236}">
                    <a16:creationId xmlns:a16="http://schemas.microsoft.com/office/drawing/2014/main" id="{DDFF7382-3CC0-F943-BB32-BA38D028AC19}"/>
                  </a:ext>
                </a:extLst>
              </p:cNvPr>
              <p:cNvSpPr/>
              <p:nvPr/>
            </p:nvSpPr>
            <p:spPr bwMode="gray">
              <a:xfrm>
                <a:off x="5375908" y="3163885"/>
                <a:ext cx="1472621" cy="608221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5397139-07A6-1642-BD18-B6AAD6E6C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89817" y="3330295"/>
                <a:ext cx="929770" cy="314481"/>
              </a:xfrm>
              <a:prstGeom prst="rect">
                <a:avLst/>
              </a:prstGeom>
            </p:spPr>
          </p:pic>
        </p:grpSp>
        <p:sp>
          <p:nvSpPr>
            <p:cNvPr id="67" name="Rectangle: Rounded Corners 31">
              <a:extLst>
                <a:ext uri="{FF2B5EF4-FFF2-40B4-BE49-F238E27FC236}">
                  <a16:creationId xmlns:a16="http://schemas.microsoft.com/office/drawing/2014/main" id="{C5036CF0-62FD-5B46-8AC1-09494E00E5E1}"/>
                </a:ext>
              </a:extLst>
            </p:cNvPr>
            <p:cNvSpPr/>
            <p:nvPr/>
          </p:nvSpPr>
          <p:spPr bwMode="gray">
            <a:xfrm>
              <a:off x="7267605" y="3193212"/>
              <a:ext cx="1502553" cy="62833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CC96CF0-8D76-FB4D-AC8F-5ABFEF9FF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57361" y="3288783"/>
              <a:ext cx="926460" cy="41554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46B1948-F7C2-454D-A486-984D86864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40598" y="3264529"/>
              <a:ext cx="413691" cy="41369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ABA0E4F-E077-4945-BD78-1C3354CA1723}"/>
                </a:ext>
              </a:extLst>
            </p:cNvPr>
            <p:cNvGrpSpPr/>
            <p:nvPr/>
          </p:nvGrpSpPr>
          <p:grpSpPr>
            <a:xfrm>
              <a:off x="6377183" y="3932081"/>
              <a:ext cx="1546469" cy="647870"/>
              <a:chOff x="4896912" y="3953118"/>
              <a:chExt cx="1546469" cy="647870"/>
            </a:xfrm>
          </p:grpSpPr>
          <p:sp>
            <p:nvSpPr>
              <p:cNvPr id="72" name="Rectangle: Rounded Corners 31">
                <a:extLst>
                  <a:ext uri="{FF2B5EF4-FFF2-40B4-BE49-F238E27FC236}">
                    <a16:creationId xmlns:a16="http://schemas.microsoft.com/office/drawing/2014/main" id="{E62925FB-CB3F-A640-8CAF-2A69003B3F29}"/>
                  </a:ext>
                </a:extLst>
              </p:cNvPr>
              <p:cNvSpPr/>
              <p:nvPr/>
            </p:nvSpPr>
            <p:spPr bwMode="gray">
              <a:xfrm>
                <a:off x="4896912" y="3953118"/>
                <a:ext cx="1546469" cy="64787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648419C-C177-5342-B454-F92CF79D6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59434" y="4140158"/>
                <a:ext cx="934283" cy="316007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AFCAF4D-389E-AB41-A16D-681BA2816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9205" y="4058940"/>
                <a:ext cx="468224" cy="463541"/>
              </a:xfrm>
              <a:prstGeom prst="rect">
                <a:avLst/>
              </a:prstGeom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576AF34-5477-5041-9BCA-9FECCDB9C225}"/>
                </a:ext>
              </a:extLst>
            </p:cNvPr>
            <p:cNvGrpSpPr/>
            <p:nvPr/>
          </p:nvGrpSpPr>
          <p:grpSpPr>
            <a:xfrm>
              <a:off x="5537210" y="3169722"/>
              <a:ext cx="1561154" cy="651820"/>
              <a:chOff x="5796429" y="3953118"/>
              <a:chExt cx="1561154" cy="651820"/>
            </a:xfrm>
          </p:grpSpPr>
          <p:sp>
            <p:nvSpPr>
              <p:cNvPr id="77" name="Rectangle: Rounded Corners 31">
                <a:extLst>
                  <a:ext uri="{FF2B5EF4-FFF2-40B4-BE49-F238E27FC236}">
                    <a16:creationId xmlns:a16="http://schemas.microsoft.com/office/drawing/2014/main" id="{E79DCE2D-608E-0B44-8960-DBA3281F740E}"/>
                  </a:ext>
                </a:extLst>
              </p:cNvPr>
              <p:cNvSpPr/>
              <p:nvPr/>
            </p:nvSpPr>
            <p:spPr bwMode="gray">
              <a:xfrm>
                <a:off x="5796429" y="3953118"/>
                <a:ext cx="1547093" cy="65182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2A4FCF43-0548-1242-9ED7-0285E79D8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94603" y="4118406"/>
                <a:ext cx="1062980" cy="359537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ABA7F52E-5368-F545-A3AE-38B985941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72645" y="4063657"/>
                <a:ext cx="421958" cy="42406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14174F-0FC4-7A45-BFF5-EE07CA78F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flipH="1">
              <a:off x="7310701" y="2497513"/>
              <a:ext cx="465048" cy="463595"/>
            </a:xfrm>
            <a:prstGeom prst="rect">
              <a:avLst/>
            </a:prstGeom>
          </p:spPr>
        </p:pic>
        <p:sp>
          <p:nvSpPr>
            <p:cNvPr id="55" name="Rectangle: Rounded Corners 35">
              <a:extLst>
                <a:ext uri="{FF2B5EF4-FFF2-40B4-BE49-F238E27FC236}">
                  <a16:creationId xmlns:a16="http://schemas.microsoft.com/office/drawing/2014/main" id="{390121D6-C17D-C24C-B718-A94014982FD0}"/>
                </a:ext>
              </a:extLst>
            </p:cNvPr>
            <p:cNvSpPr/>
            <p:nvPr/>
          </p:nvSpPr>
          <p:spPr bwMode="gray">
            <a:xfrm>
              <a:off x="4691493" y="3923102"/>
              <a:ext cx="1522818" cy="6588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1026" name="Picture 2" descr="Image result for national oceanic and atmospheric administration logo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985" y="4007491"/>
              <a:ext cx="504937" cy="504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 bwMode="gray">
            <a:xfrm>
              <a:off x="5270922" y="4007491"/>
              <a:ext cx="87866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National Oceanic and Atmospheric Administration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961" y="2465710"/>
              <a:ext cx="551711" cy="474728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gray">
            <a:xfrm>
              <a:off x="4377443" y="2538432"/>
              <a:ext cx="88543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Naval Intelligence</a:t>
              </a:r>
            </a:p>
          </p:txBody>
        </p:sp>
      </p:grpSp>
      <p:sp>
        <p:nvSpPr>
          <p:cNvPr id="57" name="TextBox 56"/>
          <p:cNvSpPr txBox="1"/>
          <p:nvPr/>
        </p:nvSpPr>
        <p:spPr bwMode="gray">
          <a:xfrm>
            <a:off x="130923" y="1169441"/>
            <a:ext cx="184915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50" dirty="0">
                <a:solidFill>
                  <a:schemeClr val="accent1"/>
                </a:solidFill>
                <a:latin typeface="Mark Offc For MC Medium" panose="020B0504020101010102" pitchFamily="34" charset="77"/>
              </a:rPr>
              <a:t>OPERATING PARTNER</a:t>
            </a:r>
          </a:p>
        </p:txBody>
      </p:sp>
      <p:sp>
        <p:nvSpPr>
          <p:cNvPr id="58" name="Rectangle: Rounded Corners 35">
            <a:extLst>
              <a:ext uri="{FF2B5EF4-FFF2-40B4-BE49-F238E27FC236}">
                <a16:creationId xmlns:a16="http://schemas.microsoft.com/office/drawing/2014/main" id="{A156B4D4-8A02-3840-B1C4-0C2F8026177B}"/>
              </a:ext>
            </a:extLst>
          </p:cNvPr>
          <p:cNvSpPr/>
          <p:nvPr/>
        </p:nvSpPr>
        <p:spPr bwMode="gray">
          <a:xfrm>
            <a:off x="277044" y="1458872"/>
            <a:ext cx="1600200" cy="90590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4" name="Picture 2" descr="Image result for partnership for public service logo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3" y="1638816"/>
            <a:ext cx="1600200" cy="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DAEDA-9058-4179-A01D-9C08F55F07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b="0" smtClean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16</a:t>
            </a:fld>
            <a:endParaRPr lang="en-US" b="0" dirty="0">
              <a:latin typeface="Mark Offc For MC Light" panose="020B0504020101010102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4FAFDF-34FC-4640-990F-283EC81B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3" y="183861"/>
            <a:ext cx="8545067" cy="341632"/>
          </a:xfrm>
        </p:spPr>
        <p:txBody>
          <a:bodyPr/>
          <a:lstStyle/>
          <a:p>
            <a:r>
              <a:rPr lang="en-US" sz="18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Key Program Components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F2A736-5CFD-4176-8D25-3909B6C1BC18}"/>
              </a:ext>
            </a:extLst>
          </p:cNvPr>
          <p:cNvSpPr/>
          <p:nvPr/>
        </p:nvSpPr>
        <p:spPr>
          <a:xfrm>
            <a:off x="374517" y="658725"/>
            <a:ext cx="16870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How it works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4ED847-0259-441E-9F84-CDF882D4F4D7}"/>
              </a:ext>
            </a:extLst>
          </p:cNvPr>
          <p:cNvSpPr/>
          <p:nvPr/>
        </p:nvSpPr>
        <p:spPr>
          <a:xfrm>
            <a:off x="308609" y="1009650"/>
            <a:ext cx="26654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The Cyber Talent Initiative is structured around a two year period of service at a participating federal agency, followed by full-time employment with a participating company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4668CB-E0E8-4929-AD6F-246AFE27603B}"/>
              </a:ext>
            </a:extLst>
          </p:cNvPr>
          <p:cNvSpPr/>
          <p:nvPr/>
        </p:nvSpPr>
        <p:spPr>
          <a:xfrm>
            <a:off x="3105954" y="667767"/>
            <a:ext cx="16870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Eligibility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A776D6-A2B1-4D68-8FD8-5A66C9470EBC}"/>
              </a:ext>
            </a:extLst>
          </p:cNvPr>
          <p:cNvSpPr/>
          <p:nvPr/>
        </p:nvSpPr>
        <p:spPr>
          <a:xfrm>
            <a:off x="3069442" y="987841"/>
            <a:ext cx="22461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Outstanding student loan debt is required in order to be eligible 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Candidates must still interview for private sector role following government service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BFC9FB-A8E3-4BE3-9D03-2C194517499A}"/>
              </a:ext>
            </a:extLst>
          </p:cNvPr>
          <p:cNvSpPr/>
          <p:nvPr/>
        </p:nvSpPr>
        <p:spPr>
          <a:xfrm>
            <a:off x="5660560" y="658724"/>
            <a:ext cx="2447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Corporate Commitment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662FDA-24AD-456B-934D-57767AF44AEE}"/>
              </a:ext>
            </a:extLst>
          </p:cNvPr>
          <p:cNvSpPr/>
          <p:nvPr/>
        </p:nvSpPr>
        <p:spPr>
          <a:xfrm>
            <a:off x="5691039" y="932210"/>
            <a:ext cx="288713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Participating entities will cover outstanding student loan debt up to $75,000 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Annual program budget of $500,000 funded proportionally by corporate sponsors.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DCE90B-0DF7-4037-A0B6-E3EB057A6A1C}"/>
              </a:ext>
            </a:extLst>
          </p:cNvPr>
          <p:cNvCxnSpPr/>
          <p:nvPr/>
        </p:nvCxnSpPr>
        <p:spPr bwMode="gray">
          <a:xfrm>
            <a:off x="1036320" y="3644920"/>
            <a:ext cx="7071360" cy="0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86B6CFC-C862-47C0-8231-3FB3A027A2CB}"/>
              </a:ext>
            </a:extLst>
          </p:cNvPr>
          <p:cNvSpPr/>
          <p:nvPr/>
        </p:nvSpPr>
        <p:spPr bwMode="gray">
          <a:xfrm>
            <a:off x="946320" y="355961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3D9F779-A279-4778-9165-3217B10D315B}"/>
              </a:ext>
            </a:extLst>
          </p:cNvPr>
          <p:cNvSpPr/>
          <p:nvPr/>
        </p:nvSpPr>
        <p:spPr bwMode="gray">
          <a:xfrm>
            <a:off x="8017680" y="355961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D613DE8-6E85-42A2-BB61-42786CEEA172}"/>
              </a:ext>
            </a:extLst>
          </p:cNvPr>
          <p:cNvSpPr/>
          <p:nvPr/>
        </p:nvSpPr>
        <p:spPr bwMode="gray">
          <a:xfrm>
            <a:off x="3303440" y="355961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8F6500D-7FE0-411A-BE14-4AEEEC8208B5}"/>
              </a:ext>
            </a:extLst>
          </p:cNvPr>
          <p:cNvSpPr/>
          <p:nvPr/>
        </p:nvSpPr>
        <p:spPr bwMode="gray">
          <a:xfrm>
            <a:off x="5660560" y="355961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857520-4CE1-4865-97D6-D8C5C438B261}"/>
              </a:ext>
            </a:extLst>
          </p:cNvPr>
          <p:cNvSpPr/>
          <p:nvPr/>
        </p:nvSpPr>
        <p:spPr>
          <a:xfrm>
            <a:off x="308609" y="3774993"/>
            <a:ext cx="16185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Pursue cybersecurity-related undergraduate or advanced degree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EF576A-6753-4B8A-873E-8D4FFE9C16A6}"/>
              </a:ext>
            </a:extLst>
          </p:cNvPr>
          <p:cNvSpPr/>
          <p:nvPr/>
        </p:nvSpPr>
        <p:spPr>
          <a:xfrm>
            <a:off x="2592704" y="3774993"/>
            <a:ext cx="16744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Two year full-time cybersecurity role at a federal agency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44AB741-BF41-4D05-9F4A-5F5DAF963D17}"/>
              </a:ext>
            </a:extLst>
          </p:cNvPr>
          <p:cNvSpPr/>
          <p:nvPr/>
        </p:nvSpPr>
        <p:spPr>
          <a:xfrm>
            <a:off x="4949824" y="3774993"/>
            <a:ext cx="1962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Transition to a cybersecurity position with participating corporate sponsors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7FCFFD7-B3EE-4C50-BF3E-ED68EE6AA420}"/>
              </a:ext>
            </a:extLst>
          </p:cNvPr>
          <p:cNvSpPr/>
          <p:nvPr/>
        </p:nvSpPr>
        <p:spPr>
          <a:xfrm>
            <a:off x="7384026" y="3774993"/>
            <a:ext cx="13526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Mark Offc For MC Light" panose="020B0504020101010102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Corporate sponsor provides student loan debt relief</a:t>
            </a:r>
          </a:p>
        </p:txBody>
      </p:sp>
      <p:grpSp>
        <p:nvGrpSpPr>
          <p:cNvPr id="71" name="Group 20">
            <a:extLst>
              <a:ext uri="{FF2B5EF4-FFF2-40B4-BE49-F238E27FC236}">
                <a16:creationId xmlns:a16="http://schemas.microsoft.com/office/drawing/2014/main" id="{60D0D12C-232A-4404-B7A0-E1CF48DBAF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19205" y="2835994"/>
            <a:ext cx="548470" cy="637200"/>
            <a:chOff x="1755" y="313"/>
            <a:chExt cx="2250" cy="2614"/>
          </a:xfrm>
          <a:solidFill>
            <a:schemeClr val="accent6">
              <a:lumMod val="50000"/>
            </a:schemeClr>
          </a:solidFill>
        </p:grpSpPr>
        <p:sp>
          <p:nvSpPr>
            <p:cNvPr id="72" name="Rectangle 21">
              <a:extLst>
                <a:ext uri="{FF2B5EF4-FFF2-40B4-BE49-F238E27FC236}">
                  <a16:creationId xmlns:a16="http://schemas.microsoft.com/office/drawing/2014/main" id="{4ECF9330-CC27-4184-AC3F-865E4E2CD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951"/>
              <a:ext cx="272" cy="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3DB756D7-9AA1-4A25-9A36-4AE37090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313"/>
              <a:ext cx="82" cy="286"/>
            </a:xfrm>
            <a:custGeom>
              <a:avLst/>
              <a:gdLst>
                <a:gd name="T0" fmla="*/ 82 w 82"/>
                <a:gd name="T1" fmla="*/ 286 h 286"/>
                <a:gd name="T2" fmla="*/ 82 w 82"/>
                <a:gd name="T3" fmla="*/ 0 h 286"/>
                <a:gd name="T4" fmla="*/ 0 w 82"/>
                <a:gd name="T5" fmla="*/ 0 h 286"/>
                <a:gd name="T6" fmla="*/ 0 w 82"/>
                <a:gd name="T7" fmla="*/ 286 h 286"/>
                <a:gd name="T8" fmla="*/ 0 w 82"/>
                <a:gd name="T9" fmla="*/ 286 h 286"/>
                <a:gd name="T10" fmla="*/ 40 w 82"/>
                <a:gd name="T11" fmla="*/ 284 h 286"/>
                <a:gd name="T12" fmla="*/ 40 w 82"/>
                <a:gd name="T13" fmla="*/ 284 h 286"/>
                <a:gd name="T14" fmla="*/ 82 w 82"/>
                <a:gd name="T15" fmla="*/ 286 h 286"/>
                <a:gd name="T16" fmla="*/ 82 w 82"/>
                <a:gd name="T1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86">
                  <a:moveTo>
                    <a:pt x="82" y="286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82" y="286"/>
                  </a:lnTo>
                  <a:lnTo>
                    <a:pt x="82" y="2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EFC0D759-75B2-480A-9763-E39309717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679"/>
              <a:ext cx="1140" cy="461"/>
            </a:xfrm>
            <a:custGeom>
              <a:avLst/>
              <a:gdLst>
                <a:gd name="T0" fmla="*/ 570 w 1140"/>
                <a:gd name="T1" fmla="*/ 82 h 461"/>
                <a:gd name="T2" fmla="*/ 656 w 1140"/>
                <a:gd name="T3" fmla="*/ 88 h 461"/>
                <a:gd name="T4" fmla="*/ 738 w 1140"/>
                <a:gd name="T5" fmla="*/ 110 h 461"/>
                <a:gd name="T6" fmla="*/ 814 w 1140"/>
                <a:gd name="T7" fmla="*/ 144 h 461"/>
                <a:gd name="T8" fmla="*/ 882 w 1140"/>
                <a:gd name="T9" fmla="*/ 190 h 461"/>
                <a:gd name="T10" fmla="*/ 940 w 1140"/>
                <a:gd name="T11" fmla="*/ 246 h 461"/>
                <a:gd name="T12" fmla="*/ 990 w 1140"/>
                <a:gd name="T13" fmla="*/ 309 h 461"/>
                <a:gd name="T14" fmla="*/ 1030 w 1140"/>
                <a:gd name="T15" fmla="*/ 381 h 461"/>
                <a:gd name="T16" fmla="*/ 1058 w 1140"/>
                <a:gd name="T17" fmla="*/ 461 h 461"/>
                <a:gd name="T18" fmla="*/ 1140 w 1140"/>
                <a:gd name="T19" fmla="*/ 461 h 461"/>
                <a:gd name="T20" fmla="*/ 1112 w 1140"/>
                <a:gd name="T21" fmla="*/ 365 h 461"/>
                <a:gd name="T22" fmla="*/ 1068 w 1140"/>
                <a:gd name="T23" fmla="*/ 278 h 461"/>
                <a:gd name="T24" fmla="*/ 1010 w 1140"/>
                <a:gd name="T25" fmla="*/ 200 h 461"/>
                <a:gd name="T26" fmla="*/ 940 w 1140"/>
                <a:gd name="T27" fmla="*/ 132 h 461"/>
                <a:gd name="T28" fmla="*/ 858 w 1140"/>
                <a:gd name="T29" fmla="*/ 76 h 461"/>
                <a:gd name="T30" fmla="*/ 770 w 1140"/>
                <a:gd name="T31" fmla="*/ 36 h 461"/>
                <a:gd name="T32" fmla="*/ 674 w 1140"/>
                <a:gd name="T33" fmla="*/ 10 h 461"/>
                <a:gd name="T34" fmla="*/ 570 w 1140"/>
                <a:gd name="T35" fmla="*/ 0 h 461"/>
                <a:gd name="T36" fmla="*/ 518 w 1140"/>
                <a:gd name="T37" fmla="*/ 2 h 461"/>
                <a:gd name="T38" fmla="*/ 418 w 1140"/>
                <a:gd name="T39" fmla="*/ 20 h 461"/>
                <a:gd name="T40" fmla="*/ 326 w 1140"/>
                <a:gd name="T41" fmla="*/ 54 h 461"/>
                <a:gd name="T42" fmla="*/ 240 w 1140"/>
                <a:gd name="T43" fmla="*/ 102 h 461"/>
                <a:gd name="T44" fmla="*/ 166 w 1140"/>
                <a:gd name="T45" fmla="*/ 164 h 461"/>
                <a:gd name="T46" fmla="*/ 102 w 1140"/>
                <a:gd name="T47" fmla="*/ 238 h 461"/>
                <a:gd name="T48" fmla="*/ 50 w 1140"/>
                <a:gd name="T49" fmla="*/ 321 h 461"/>
                <a:gd name="T50" fmla="*/ 14 w 1140"/>
                <a:gd name="T51" fmla="*/ 411 h 461"/>
                <a:gd name="T52" fmla="*/ 84 w 1140"/>
                <a:gd name="T53" fmla="*/ 461 h 461"/>
                <a:gd name="T54" fmla="*/ 96 w 1140"/>
                <a:gd name="T55" fmla="*/ 421 h 461"/>
                <a:gd name="T56" fmla="*/ 130 w 1140"/>
                <a:gd name="T57" fmla="*/ 345 h 461"/>
                <a:gd name="T58" fmla="*/ 174 w 1140"/>
                <a:gd name="T59" fmla="*/ 276 h 461"/>
                <a:gd name="T60" fmla="*/ 228 w 1140"/>
                <a:gd name="T61" fmla="*/ 216 h 461"/>
                <a:gd name="T62" fmla="*/ 292 w 1140"/>
                <a:gd name="T63" fmla="*/ 166 h 461"/>
                <a:gd name="T64" fmla="*/ 364 w 1140"/>
                <a:gd name="T65" fmla="*/ 126 h 461"/>
                <a:gd name="T66" fmla="*/ 444 w 1140"/>
                <a:gd name="T67" fmla="*/ 98 h 461"/>
                <a:gd name="T68" fmla="*/ 528 w 1140"/>
                <a:gd name="T69" fmla="*/ 84 h 461"/>
                <a:gd name="T70" fmla="*/ 570 w 1140"/>
                <a:gd name="T71" fmla="*/ 8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0" h="461">
                  <a:moveTo>
                    <a:pt x="570" y="82"/>
                  </a:moveTo>
                  <a:lnTo>
                    <a:pt x="570" y="82"/>
                  </a:lnTo>
                  <a:lnTo>
                    <a:pt x="614" y="84"/>
                  </a:lnTo>
                  <a:lnTo>
                    <a:pt x="656" y="88"/>
                  </a:lnTo>
                  <a:lnTo>
                    <a:pt x="698" y="98"/>
                  </a:lnTo>
                  <a:lnTo>
                    <a:pt x="738" y="110"/>
                  </a:lnTo>
                  <a:lnTo>
                    <a:pt x="776" y="126"/>
                  </a:lnTo>
                  <a:lnTo>
                    <a:pt x="814" y="144"/>
                  </a:lnTo>
                  <a:lnTo>
                    <a:pt x="848" y="166"/>
                  </a:lnTo>
                  <a:lnTo>
                    <a:pt x="882" y="190"/>
                  </a:lnTo>
                  <a:lnTo>
                    <a:pt x="912" y="216"/>
                  </a:lnTo>
                  <a:lnTo>
                    <a:pt x="940" y="246"/>
                  </a:lnTo>
                  <a:lnTo>
                    <a:pt x="968" y="276"/>
                  </a:lnTo>
                  <a:lnTo>
                    <a:pt x="990" y="309"/>
                  </a:lnTo>
                  <a:lnTo>
                    <a:pt x="1012" y="345"/>
                  </a:lnTo>
                  <a:lnTo>
                    <a:pt x="1030" y="381"/>
                  </a:lnTo>
                  <a:lnTo>
                    <a:pt x="1046" y="421"/>
                  </a:lnTo>
                  <a:lnTo>
                    <a:pt x="1058" y="461"/>
                  </a:lnTo>
                  <a:lnTo>
                    <a:pt x="1140" y="461"/>
                  </a:lnTo>
                  <a:lnTo>
                    <a:pt x="1140" y="461"/>
                  </a:lnTo>
                  <a:lnTo>
                    <a:pt x="1128" y="411"/>
                  </a:lnTo>
                  <a:lnTo>
                    <a:pt x="1112" y="365"/>
                  </a:lnTo>
                  <a:lnTo>
                    <a:pt x="1092" y="321"/>
                  </a:lnTo>
                  <a:lnTo>
                    <a:pt x="1068" y="278"/>
                  </a:lnTo>
                  <a:lnTo>
                    <a:pt x="1040" y="238"/>
                  </a:lnTo>
                  <a:lnTo>
                    <a:pt x="1010" y="200"/>
                  </a:lnTo>
                  <a:lnTo>
                    <a:pt x="976" y="164"/>
                  </a:lnTo>
                  <a:lnTo>
                    <a:pt x="940" y="132"/>
                  </a:lnTo>
                  <a:lnTo>
                    <a:pt x="900" y="102"/>
                  </a:lnTo>
                  <a:lnTo>
                    <a:pt x="858" y="76"/>
                  </a:lnTo>
                  <a:lnTo>
                    <a:pt x="816" y="54"/>
                  </a:lnTo>
                  <a:lnTo>
                    <a:pt x="770" y="36"/>
                  </a:lnTo>
                  <a:lnTo>
                    <a:pt x="722" y="20"/>
                  </a:lnTo>
                  <a:lnTo>
                    <a:pt x="674" y="10"/>
                  </a:lnTo>
                  <a:lnTo>
                    <a:pt x="622" y="2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18" y="2"/>
                  </a:lnTo>
                  <a:lnTo>
                    <a:pt x="468" y="10"/>
                  </a:lnTo>
                  <a:lnTo>
                    <a:pt x="418" y="20"/>
                  </a:lnTo>
                  <a:lnTo>
                    <a:pt x="372" y="36"/>
                  </a:lnTo>
                  <a:lnTo>
                    <a:pt x="326" y="54"/>
                  </a:lnTo>
                  <a:lnTo>
                    <a:pt x="282" y="76"/>
                  </a:lnTo>
                  <a:lnTo>
                    <a:pt x="240" y="102"/>
                  </a:lnTo>
                  <a:lnTo>
                    <a:pt x="202" y="132"/>
                  </a:lnTo>
                  <a:lnTo>
                    <a:pt x="166" y="164"/>
                  </a:lnTo>
                  <a:lnTo>
                    <a:pt x="132" y="200"/>
                  </a:lnTo>
                  <a:lnTo>
                    <a:pt x="102" y="238"/>
                  </a:lnTo>
                  <a:lnTo>
                    <a:pt x="74" y="278"/>
                  </a:lnTo>
                  <a:lnTo>
                    <a:pt x="50" y="321"/>
                  </a:lnTo>
                  <a:lnTo>
                    <a:pt x="30" y="365"/>
                  </a:lnTo>
                  <a:lnTo>
                    <a:pt x="14" y="411"/>
                  </a:lnTo>
                  <a:lnTo>
                    <a:pt x="0" y="461"/>
                  </a:lnTo>
                  <a:lnTo>
                    <a:pt x="84" y="461"/>
                  </a:lnTo>
                  <a:lnTo>
                    <a:pt x="84" y="461"/>
                  </a:lnTo>
                  <a:lnTo>
                    <a:pt x="96" y="421"/>
                  </a:lnTo>
                  <a:lnTo>
                    <a:pt x="110" y="381"/>
                  </a:lnTo>
                  <a:lnTo>
                    <a:pt x="130" y="345"/>
                  </a:lnTo>
                  <a:lnTo>
                    <a:pt x="150" y="309"/>
                  </a:lnTo>
                  <a:lnTo>
                    <a:pt x="174" y="276"/>
                  </a:lnTo>
                  <a:lnTo>
                    <a:pt x="200" y="246"/>
                  </a:lnTo>
                  <a:lnTo>
                    <a:pt x="228" y="216"/>
                  </a:lnTo>
                  <a:lnTo>
                    <a:pt x="260" y="190"/>
                  </a:lnTo>
                  <a:lnTo>
                    <a:pt x="292" y="166"/>
                  </a:lnTo>
                  <a:lnTo>
                    <a:pt x="328" y="144"/>
                  </a:lnTo>
                  <a:lnTo>
                    <a:pt x="364" y="126"/>
                  </a:lnTo>
                  <a:lnTo>
                    <a:pt x="404" y="110"/>
                  </a:lnTo>
                  <a:lnTo>
                    <a:pt x="444" y="98"/>
                  </a:lnTo>
                  <a:lnTo>
                    <a:pt x="484" y="88"/>
                  </a:lnTo>
                  <a:lnTo>
                    <a:pt x="528" y="84"/>
                  </a:lnTo>
                  <a:lnTo>
                    <a:pt x="570" y="82"/>
                  </a:lnTo>
                  <a:lnTo>
                    <a:pt x="570" y="82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FCB1CAAC-EBB8-4597-8C74-415947E12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" y="1492"/>
              <a:ext cx="332" cy="332"/>
            </a:xfrm>
            <a:custGeom>
              <a:avLst/>
              <a:gdLst>
                <a:gd name="T0" fmla="*/ 332 w 332"/>
                <a:gd name="T1" fmla="*/ 332 h 332"/>
                <a:gd name="T2" fmla="*/ 332 w 332"/>
                <a:gd name="T3" fmla="*/ 0 h 332"/>
                <a:gd name="T4" fmla="*/ 0 w 332"/>
                <a:gd name="T5" fmla="*/ 0 h 332"/>
                <a:gd name="T6" fmla="*/ 0 w 332"/>
                <a:gd name="T7" fmla="*/ 332 h 332"/>
                <a:gd name="T8" fmla="*/ 332 w 332"/>
                <a:gd name="T9" fmla="*/ 332 h 332"/>
                <a:gd name="T10" fmla="*/ 82 w 332"/>
                <a:gd name="T11" fmla="*/ 82 h 332"/>
                <a:gd name="T12" fmla="*/ 250 w 332"/>
                <a:gd name="T13" fmla="*/ 82 h 332"/>
                <a:gd name="T14" fmla="*/ 250 w 332"/>
                <a:gd name="T15" fmla="*/ 250 h 332"/>
                <a:gd name="T16" fmla="*/ 82 w 332"/>
                <a:gd name="T17" fmla="*/ 250 h 332"/>
                <a:gd name="T18" fmla="*/ 82 w 332"/>
                <a:gd name="T19" fmla="*/ 8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332">
                  <a:moveTo>
                    <a:pt x="332" y="332"/>
                  </a:moveTo>
                  <a:lnTo>
                    <a:pt x="332" y="0"/>
                  </a:lnTo>
                  <a:lnTo>
                    <a:pt x="0" y="0"/>
                  </a:lnTo>
                  <a:lnTo>
                    <a:pt x="0" y="332"/>
                  </a:lnTo>
                  <a:lnTo>
                    <a:pt x="332" y="332"/>
                  </a:lnTo>
                  <a:close/>
                  <a:moveTo>
                    <a:pt x="82" y="82"/>
                  </a:moveTo>
                  <a:lnTo>
                    <a:pt x="250" y="82"/>
                  </a:lnTo>
                  <a:lnTo>
                    <a:pt x="250" y="250"/>
                  </a:lnTo>
                  <a:lnTo>
                    <a:pt x="82" y="250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4F17E829-FE64-444F-92C2-C96CCF70C2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1" y="1492"/>
              <a:ext cx="330" cy="332"/>
            </a:xfrm>
            <a:custGeom>
              <a:avLst/>
              <a:gdLst>
                <a:gd name="T0" fmla="*/ 330 w 330"/>
                <a:gd name="T1" fmla="*/ 332 h 332"/>
                <a:gd name="T2" fmla="*/ 330 w 330"/>
                <a:gd name="T3" fmla="*/ 0 h 332"/>
                <a:gd name="T4" fmla="*/ 0 w 330"/>
                <a:gd name="T5" fmla="*/ 0 h 332"/>
                <a:gd name="T6" fmla="*/ 0 w 330"/>
                <a:gd name="T7" fmla="*/ 332 h 332"/>
                <a:gd name="T8" fmla="*/ 330 w 330"/>
                <a:gd name="T9" fmla="*/ 332 h 332"/>
                <a:gd name="T10" fmla="*/ 80 w 330"/>
                <a:gd name="T11" fmla="*/ 82 h 332"/>
                <a:gd name="T12" fmla="*/ 250 w 330"/>
                <a:gd name="T13" fmla="*/ 82 h 332"/>
                <a:gd name="T14" fmla="*/ 250 w 330"/>
                <a:gd name="T15" fmla="*/ 250 h 332"/>
                <a:gd name="T16" fmla="*/ 80 w 330"/>
                <a:gd name="T17" fmla="*/ 250 h 332"/>
                <a:gd name="T18" fmla="*/ 80 w 330"/>
                <a:gd name="T19" fmla="*/ 8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32">
                  <a:moveTo>
                    <a:pt x="330" y="332"/>
                  </a:moveTo>
                  <a:lnTo>
                    <a:pt x="330" y="0"/>
                  </a:lnTo>
                  <a:lnTo>
                    <a:pt x="0" y="0"/>
                  </a:lnTo>
                  <a:lnTo>
                    <a:pt x="0" y="332"/>
                  </a:lnTo>
                  <a:lnTo>
                    <a:pt x="330" y="332"/>
                  </a:lnTo>
                  <a:close/>
                  <a:moveTo>
                    <a:pt x="80" y="82"/>
                  </a:moveTo>
                  <a:lnTo>
                    <a:pt x="250" y="82"/>
                  </a:lnTo>
                  <a:lnTo>
                    <a:pt x="250" y="250"/>
                  </a:lnTo>
                  <a:lnTo>
                    <a:pt x="80" y="250"/>
                  </a:lnTo>
                  <a:lnTo>
                    <a:pt x="80" y="82"/>
                  </a:ln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9BE7FC1C-52A0-492B-AA8D-9F49349BB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134"/>
              <a:ext cx="82" cy="631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DC5929F-B691-4991-A3A1-E90F0C9E6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2134"/>
              <a:ext cx="80" cy="631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04B71126-AC64-440D-AEAA-08F78E753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2134"/>
              <a:ext cx="82" cy="631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8F7789D2-BAFC-4AC2-9851-2730E6E02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2134"/>
              <a:ext cx="80" cy="631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15FE3B7B-AB9C-4785-85ED-E2470750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20"/>
              <a:ext cx="1708" cy="670"/>
            </a:xfrm>
            <a:custGeom>
              <a:avLst/>
              <a:gdLst>
                <a:gd name="T0" fmla="*/ 82 w 1708"/>
                <a:gd name="T1" fmla="*/ 82 h 670"/>
                <a:gd name="T2" fmla="*/ 1628 w 1708"/>
                <a:gd name="T3" fmla="*/ 82 h 670"/>
                <a:gd name="T4" fmla="*/ 1628 w 1708"/>
                <a:gd name="T5" fmla="*/ 670 h 670"/>
                <a:gd name="T6" fmla="*/ 1708 w 1708"/>
                <a:gd name="T7" fmla="*/ 670 h 670"/>
                <a:gd name="T8" fmla="*/ 1708 w 1708"/>
                <a:gd name="T9" fmla="*/ 0 h 670"/>
                <a:gd name="T10" fmla="*/ 0 w 1708"/>
                <a:gd name="T11" fmla="*/ 0 h 670"/>
                <a:gd name="T12" fmla="*/ 0 w 1708"/>
                <a:gd name="T13" fmla="*/ 670 h 670"/>
                <a:gd name="T14" fmla="*/ 82 w 1708"/>
                <a:gd name="T15" fmla="*/ 670 h 670"/>
                <a:gd name="T16" fmla="*/ 82 w 1708"/>
                <a:gd name="T17" fmla="*/ 82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8" h="670">
                  <a:moveTo>
                    <a:pt x="82" y="82"/>
                  </a:moveTo>
                  <a:lnTo>
                    <a:pt x="1628" y="82"/>
                  </a:lnTo>
                  <a:lnTo>
                    <a:pt x="1628" y="670"/>
                  </a:lnTo>
                  <a:lnTo>
                    <a:pt x="1708" y="670"/>
                  </a:lnTo>
                  <a:lnTo>
                    <a:pt x="1708" y="0"/>
                  </a:lnTo>
                  <a:lnTo>
                    <a:pt x="0" y="0"/>
                  </a:lnTo>
                  <a:lnTo>
                    <a:pt x="0" y="670"/>
                  </a:lnTo>
                  <a:lnTo>
                    <a:pt x="82" y="670"/>
                  </a:lnTo>
                  <a:lnTo>
                    <a:pt x="8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A3054637-7964-4078-AAF2-77C773F44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1972"/>
              <a:ext cx="2250" cy="955"/>
            </a:xfrm>
            <a:custGeom>
              <a:avLst/>
              <a:gdLst>
                <a:gd name="T0" fmla="*/ 0 w 2250"/>
                <a:gd name="T1" fmla="*/ 0 h 955"/>
                <a:gd name="T2" fmla="*/ 0 w 2250"/>
                <a:gd name="T3" fmla="*/ 955 h 955"/>
                <a:gd name="T4" fmla="*/ 822 w 2250"/>
                <a:gd name="T5" fmla="*/ 955 h 955"/>
                <a:gd name="T6" fmla="*/ 822 w 2250"/>
                <a:gd name="T7" fmla="*/ 875 h 955"/>
                <a:gd name="T8" fmla="*/ 80 w 2250"/>
                <a:gd name="T9" fmla="*/ 875 h 955"/>
                <a:gd name="T10" fmla="*/ 80 w 2250"/>
                <a:gd name="T11" fmla="*/ 80 h 955"/>
                <a:gd name="T12" fmla="*/ 2168 w 2250"/>
                <a:gd name="T13" fmla="*/ 80 h 955"/>
                <a:gd name="T14" fmla="*/ 2168 w 2250"/>
                <a:gd name="T15" fmla="*/ 875 h 955"/>
                <a:gd name="T16" fmla="*/ 1426 w 2250"/>
                <a:gd name="T17" fmla="*/ 875 h 955"/>
                <a:gd name="T18" fmla="*/ 1426 w 2250"/>
                <a:gd name="T19" fmla="*/ 955 h 955"/>
                <a:gd name="T20" fmla="*/ 2250 w 2250"/>
                <a:gd name="T21" fmla="*/ 955 h 955"/>
                <a:gd name="T22" fmla="*/ 2250 w 2250"/>
                <a:gd name="T23" fmla="*/ 0 h 955"/>
                <a:gd name="T24" fmla="*/ 0 w 2250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0" h="955">
                  <a:moveTo>
                    <a:pt x="0" y="0"/>
                  </a:moveTo>
                  <a:lnTo>
                    <a:pt x="0" y="955"/>
                  </a:lnTo>
                  <a:lnTo>
                    <a:pt x="822" y="955"/>
                  </a:lnTo>
                  <a:lnTo>
                    <a:pt x="822" y="875"/>
                  </a:lnTo>
                  <a:lnTo>
                    <a:pt x="80" y="875"/>
                  </a:lnTo>
                  <a:lnTo>
                    <a:pt x="80" y="80"/>
                  </a:lnTo>
                  <a:lnTo>
                    <a:pt x="2168" y="80"/>
                  </a:lnTo>
                  <a:lnTo>
                    <a:pt x="2168" y="875"/>
                  </a:lnTo>
                  <a:lnTo>
                    <a:pt x="1426" y="875"/>
                  </a:lnTo>
                  <a:lnTo>
                    <a:pt x="1426" y="955"/>
                  </a:lnTo>
                  <a:lnTo>
                    <a:pt x="2250" y="955"/>
                  </a:lnTo>
                  <a:lnTo>
                    <a:pt x="22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458AE757-D51A-47CC-ACD6-8100BF6CD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" y="2305"/>
              <a:ext cx="442" cy="620"/>
            </a:xfrm>
            <a:custGeom>
              <a:avLst/>
              <a:gdLst>
                <a:gd name="T0" fmla="*/ 220 w 442"/>
                <a:gd name="T1" fmla="*/ 0 h 620"/>
                <a:gd name="T2" fmla="*/ 176 w 442"/>
                <a:gd name="T3" fmla="*/ 4 h 620"/>
                <a:gd name="T4" fmla="*/ 134 w 442"/>
                <a:gd name="T5" fmla="*/ 16 h 620"/>
                <a:gd name="T6" fmla="*/ 98 w 442"/>
                <a:gd name="T7" fmla="*/ 36 h 620"/>
                <a:gd name="T8" fmla="*/ 64 w 442"/>
                <a:gd name="T9" fmla="*/ 64 h 620"/>
                <a:gd name="T10" fmla="*/ 38 w 442"/>
                <a:gd name="T11" fmla="*/ 96 h 620"/>
                <a:gd name="T12" fmla="*/ 18 w 442"/>
                <a:gd name="T13" fmla="*/ 134 h 620"/>
                <a:gd name="T14" fmla="*/ 4 w 442"/>
                <a:gd name="T15" fmla="*/ 176 h 620"/>
                <a:gd name="T16" fmla="*/ 0 w 442"/>
                <a:gd name="T17" fmla="*/ 220 h 620"/>
                <a:gd name="T18" fmla="*/ 442 w 442"/>
                <a:gd name="T19" fmla="*/ 620 h 620"/>
                <a:gd name="T20" fmla="*/ 442 w 442"/>
                <a:gd name="T21" fmla="*/ 220 h 620"/>
                <a:gd name="T22" fmla="*/ 436 w 442"/>
                <a:gd name="T23" fmla="*/ 176 h 620"/>
                <a:gd name="T24" fmla="*/ 424 w 442"/>
                <a:gd name="T25" fmla="*/ 134 h 620"/>
                <a:gd name="T26" fmla="*/ 404 w 442"/>
                <a:gd name="T27" fmla="*/ 96 h 620"/>
                <a:gd name="T28" fmla="*/ 376 w 442"/>
                <a:gd name="T29" fmla="*/ 64 h 620"/>
                <a:gd name="T30" fmla="*/ 344 w 442"/>
                <a:gd name="T31" fmla="*/ 36 h 620"/>
                <a:gd name="T32" fmla="*/ 306 w 442"/>
                <a:gd name="T33" fmla="*/ 16 h 620"/>
                <a:gd name="T34" fmla="*/ 264 w 442"/>
                <a:gd name="T35" fmla="*/ 4 h 620"/>
                <a:gd name="T36" fmla="*/ 220 w 442"/>
                <a:gd name="T37" fmla="*/ 0 h 620"/>
                <a:gd name="T38" fmla="*/ 360 w 442"/>
                <a:gd name="T39" fmla="*/ 540 h 620"/>
                <a:gd name="T40" fmla="*/ 82 w 442"/>
                <a:gd name="T41" fmla="*/ 220 h 620"/>
                <a:gd name="T42" fmla="*/ 82 w 442"/>
                <a:gd name="T43" fmla="*/ 206 h 620"/>
                <a:gd name="T44" fmla="*/ 88 w 442"/>
                <a:gd name="T45" fmla="*/ 178 h 620"/>
                <a:gd name="T46" fmla="*/ 98 w 442"/>
                <a:gd name="T47" fmla="*/ 154 h 620"/>
                <a:gd name="T48" fmla="*/ 114 w 442"/>
                <a:gd name="T49" fmla="*/ 132 h 620"/>
                <a:gd name="T50" fmla="*/ 132 w 442"/>
                <a:gd name="T51" fmla="*/ 112 h 620"/>
                <a:gd name="T52" fmla="*/ 154 w 442"/>
                <a:gd name="T53" fmla="*/ 98 h 620"/>
                <a:gd name="T54" fmla="*/ 180 w 442"/>
                <a:gd name="T55" fmla="*/ 86 h 620"/>
                <a:gd name="T56" fmla="*/ 206 w 442"/>
                <a:gd name="T57" fmla="*/ 82 h 620"/>
                <a:gd name="T58" fmla="*/ 220 w 442"/>
                <a:gd name="T59" fmla="*/ 80 h 620"/>
                <a:gd name="T60" fmla="*/ 248 w 442"/>
                <a:gd name="T61" fmla="*/ 84 h 620"/>
                <a:gd name="T62" fmla="*/ 274 w 442"/>
                <a:gd name="T63" fmla="*/ 92 h 620"/>
                <a:gd name="T64" fmla="*/ 298 w 442"/>
                <a:gd name="T65" fmla="*/ 104 h 620"/>
                <a:gd name="T66" fmla="*/ 320 w 442"/>
                <a:gd name="T67" fmla="*/ 122 h 620"/>
                <a:gd name="T68" fmla="*/ 336 w 442"/>
                <a:gd name="T69" fmla="*/ 142 h 620"/>
                <a:gd name="T70" fmla="*/ 348 w 442"/>
                <a:gd name="T71" fmla="*/ 166 h 620"/>
                <a:gd name="T72" fmla="*/ 358 w 442"/>
                <a:gd name="T73" fmla="*/ 192 h 620"/>
                <a:gd name="T74" fmla="*/ 360 w 442"/>
                <a:gd name="T75" fmla="*/ 2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2" h="620">
                  <a:moveTo>
                    <a:pt x="220" y="0"/>
                  </a:move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10"/>
                  </a:lnTo>
                  <a:lnTo>
                    <a:pt x="134" y="16"/>
                  </a:lnTo>
                  <a:lnTo>
                    <a:pt x="116" y="26"/>
                  </a:lnTo>
                  <a:lnTo>
                    <a:pt x="98" y="36"/>
                  </a:lnTo>
                  <a:lnTo>
                    <a:pt x="80" y="50"/>
                  </a:lnTo>
                  <a:lnTo>
                    <a:pt x="64" y="64"/>
                  </a:lnTo>
                  <a:lnTo>
                    <a:pt x="50" y="80"/>
                  </a:lnTo>
                  <a:lnTo>
                    <a:pt x="38" y="96"/>
                  </a:lnTo>
                  <a:lnTo>
                    <a:pt x="26" y="114"/>
                  </a:lnTo>
                  <a:lnTo>
                    <a:pt x="18" y="134"/>
                  </a:lnTo>
                  <a:lnTo>
                    <a:pt x="10" y="154"/>
                  </a:lnTo>
                  <a:lnTo>
                    <a:pt x="4" y="176"/>
                  </a:lnTo>
                  <a:lnTo>
                    <a:pt x="2" y="198"/>
                  </a:lnTo>
                  <a:lnTo>
                    <a:pt x="0" y="220"/>
                  </a:lnTo>
                  <a:lnTo>
                    <a:pt x="0" y="620"/>
                  </a:lnTo>
                  <a:lnTo>
                    <a:pt x="442" y="620"/>
                  </a:lnTo>
                  <a:lnTo>
                    <a:pt x="442" y="220"/>
                  </a:lnTo>
                  <a:lnTo>
                    <a:pt x="442" y="220"/>
                  </a:lnTo>
                  <a:lnTo>
                    <a:pt x="440" y="198"/>
                  </a:lnTo>
                  <a:lnTo>
                    <a:pt x="436" y="176"/>
                  </a:lnTo>
                  <a:lnTo>
                    <a:pt x="432" y="154"/>
                  </a:lnTo>
                  <a:lnTo>
                    <a:pt x="424" y="134"/>
                  </a:lnTo>
                  <a:lnTo>
                    <a:pt x="414" y="114"/>
                  </a:lnTo>
                  <a:lnTo>
                    <a:pt x="404" y="96"/>
                  </a:lnTo>
                  <a:lnTo>
                    <a:pt x="390" y="80"/>
                  </a:lnTo>
                  <a:lnTo>
                    <a:pt x="376" y="64"/>
                  </a:lnTo>
                  <a:lnTo>
                    <a:pt x="360" y="50"/>
                  </a:lnTo>
                  <a:lnTo>
                    <a:pt x="344" y="36"/>
                  </a:lnTo>
                  <a:lnTo>
                    <a:pt x="326" y="26"/>
                  </a:lnTo>
                  <a:lnTo>
                    <a:pt x="306" y="16"/>
                  </a:lnTo>
                  <a:lnTo>
                    <a:pt x="286" y="10"/>
                  </a:lnTo>
                  <a:lnTo>
                    <a:pt x="264" y="4"/>
                  </a:lnTo>
                  <a:lnTo>
                    <a:pt x="244" y="0"/>
                  </a:lnTo>
                  <a:lnTo>
                    <a:pt x="220" y="0"/>
                  </a:lnTo>
                  <a:lnTo>
                    <a:pt x="220" y="0"/>
                  </a:lnTo>
                  <a:close/>
                  <a:moveTo>
                    <a:pt x="360" y="540"/>
                  </a:moveTo>
                  <a:lnTo>
                    <a:pt x="82" y="540"/>
                  </a:lnTo>
                  <a:lnTo>
                    <a:pt x="82" y="220"/>
                  </a:lnTo>
                  <a:lnTo>
                    <a:pt x="82" y="220"/>
                  </a:lnTo>
                  <a:lnTo>
                    <a:pt x="82" y="206"/>
                  </a:lnTo>
                  <a:lnTo>
                    <a:pt x="84" y="192"/>
                  </a:lnTo>
                  <a:lnTo>
                    <a:pt x="88" y="178"/>
                  </a:lnTo>
                  <a:lnTo>
                    <a:pt x="92" y="166"/>
                  </a:lnTo>
                  <a:lnTo>
                    <a:pt x="98" y="154"/>
                  </a:lnTo>
                  <a:lnTo>
                    <a:pt x="106" y="142"/>
                  </a:lnTo>
                  <a:lnTo>
                    <a:pt x="114" y="132"/>
                  </a:lnTo>
                  <a:lnTo>
                    <a:pt x="122" y="122"/>
                  </a:lnTo>
                  <a:lnTo>
                    <a:pt x="132" y="112"/>
                  </a:lnTo>
                  <a:lnTo>
                    <a:pt x="142" y="104"/>
                  </a:lnTo>
                  <a:lnTo>
                    <a:pt x="154" y="98"/>
                  </a:lnTo>
                  <a:lnTo>
                    <a:pt x="166" y="92"/>
                  </a:lnTo>
                  <a:lnTo>
                    <a:pt x="180" y="86"/>
                  </a:lnTo>
                  <a:lnTo>
                    <a:pt x="192" y="84"/>
                  </a:lnTo>
                  <a:lnTo>
                    <a:pt x="206" y="82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34" y="82"/>
                  </a:lnTo>
                  <a:lnTo>
                    <a:pt x="248" y="84"/>
                  </a:lnTo>
                  <a:lnTo>
                    <a:pt x="262" y="86"/>
                  </a:lnTo>
                  <a:lnTo>
                    <a:pt x="274" y="92"/>
                  </a:lnTo>
                  <a:lnTo>
                    <a:pt x="286" y="98"/>
                  </a:lnTo>
                  <a:lnTo>
                    <a:pt x="298" y="104"/>
                  </a:lnTo>
                  <a:lnTo>
                    <a:pt x="310" y="112"/>
                  </a:lnTo>
                  <a:lnTo>
                    <a:pt x="320" y="122"/>
                  </a:lnTo>
                  <a:lnTo>
                    <a:pt x="328" y="132"/>
                  </a:lnTo>
                  <a:lnTo>
                    <a:pt x="336" y="142"/>
                  </a:lnTo>
                  <a:lnTo>
                    <a:pt x="344" y="154"/>
                  </a:lnTo>
                  <a:lnTo>
                    <a:pt x="348" y="166"/>
                  </a:lnTo>
                  <a:lnTo>
                    <a:pt x="354" y="178"/>
                  </a:lnTo>
                  <a:lnTo>
                    <a:pt x="358" y="192"/>
                  </a:lnTo>
                  <a:lnTo>
                    <a:pt x="360" y="206"/>
                  </a:lnTo>
                  <a:lnTo>
                    <a:pt x="360" y="220"/>
                  </a:lnTo>
                  <a:lnTo>
                    <a:pt x="360" y="5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A9BD71D7-BA14-4D40-BE63-81C5154F20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41548" y="2896707"/>
            <a:ext cx="618023" cy="576000"/>
            <a:chOff x="1174" y="30"/>
            <a:chExt cx="3412" cy="3180"/>
          </a:xfrm>
          <a:solidFill>
            <a:schemeClr val="accent6">
              <a:lumMod val="90000"/>
            </a:schemeClr>
          </a:solidFill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1B64468F-D1E6-4A80-B475-FA1F4702B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712"/>
              <a:ext cx="1025" cy="1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B1DDF8E2-0678-4D28-9B32-D10EE44C8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372"/>
              <a:ext cx="1025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3B940CDB-35F0-445F-B61B-1E44DF59B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30"/>
              <a:ext cx="1025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719EE382-2863-40F6-B68E-D981425BF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1397"/>
              <a:ext cx="1023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B9E3C33E-DBC1-472D-BE5B-C49EB9C9F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7" y="352"/>
              <a:ext cx="1269" cy="807"/>
            </a:xfrm>
            <a:custGeom>
              <a:avLst/>
              <a:gdLst>
                <a:gd name="T0" fmla="*/ 771 w 1269"/>
                <a:gd name="T1" fmla="*/ 12 h 807"/>
                <a:gd name="T2" fmla="*/ 633 w 1269"/>
                <a:gd name="T3" fmla="*/ 76 h 807"/>
                <a:gd name="T4" fmla="*/ 523 w 1269"/>
                <a:gd name="T5" fmla="*/ 20 h 807"/>
                <a:gd name="T6" fmla="*/ 400 w 1269"/>
                <a:gd name="T7" fmla="*/ 0 h 807"/>
                <a:gd name="T8" fmla="*/ 210 w 1269"/>
                <a:gd name="T9" fmla="*/ 48 h 807"/>
                <a:gd name="T10" fmla="*/ 68 w 1269"/>
                <a:gd name="T11" fmla="*/ 176 h 807"/>
                <a:gd name="T12" fmla="*/ 2 w 1269"/>
                <a:gd name="T13" fmla="*/ 358 h 807"/>
                <a:gd name="T14" fmla="*/ 18 w 1269"/>
                <a:gd name="T15" fmla="*/ 519 h 807"/>
                <a:gd name="T16" fmla="*/ 118 w 1269"/>
                <a:gd name="T17" fmla="*/ 683 h 807"/>
                <a:gd name="T18" fmla="*/ 282 w 1269"/>
                <a:gd name="T19" fmla="*/ 781 h 807"/>
                <a:gd name="T20" fmla="*/ 431 w 1269"/>
                <a:gd name="T21" fmla="*/ 799 h 807"/>
                <a:gd name="T22" fmla="*/ 577 w 1269"/>
                <a:gd name="T23" fmla="*/ 757 h 807"/>
                <a:gd name="T24" fmla="*/ 681 w 1269"/>
                <a:gd name="T25" fmla="*/ 761 h 807"/>
                <a:gd name="T26" fmla="*/ 833 w 1269"/>
                <a:gd name="T27" fmla="*/ 805 h 807"/>
                <a:gd name="T28" fmla="*/ 987 w 1269"/>
                <a:gd name="T29" fmla="*/ 787 h 807"/>
                <a:gd name="T30" fmla="*/ 1151 w 1269"/>
                <a:gd name="T31" fmla="*/ 689 h 807"/>
                <a:gd name="T32" fmla="*/ 1251 w 1269"/>
                <a:gd name="T33" fmla="*/ 523 h 807"/>
                <a:gd name="T34" fmla="*/ 1267 w 1269"/>
                <a:gd name="T35" fmla="*/ 362 h 807"/>
                <a:gd name="T36" fmla="*/ 1201 w 1269"/>
                <a:gd name="T37" fmla="*/ 178 h 807"/>
                <a:gd name="T38" fmla="*/ 1059 w 1269"/>
                <a:gd name="T39" fmla="*/ 50 h 807"/>
                <a:gd name="T40" fmla="*/ 867 w 1269"/>
                <a:gd name="T41" fmla="*/ 0 h 807"/>
                <a:gd name="T42" fmla="*/ 603 w 1269"/>
                <a:gd name="T43" fmla="*/ 547 h 807"/>
                <a:gd name="T44" fmla="*/ 567 w 1269"/>
                <a:gd name="T45" fmla="*/ 428 h 807"/>
                <a:gd name="T46" fmla="*/ 577 w 1269"/>
                <a:gd name="T47" fmla="*/ 326 h 807"/>
                <a:gd name="T48" fmla="*/ 631 w 1269"/>
                <a:gd name="T49" fmla="*/ 216 h 807"/>
                <a:gd name="T50" fmla="*/ 679 w 1269"/>
                <a:gd name="T51" fmla="*/ 302 h 807"/>
                <a:gd name="T52" fmla="*/ 695 w 1269"/>
                <a:gd name="T53" fmla="*/ 400 h 807"/>
                <a:gd name="T54" fmla="*/ 669 w 1269"/>
                <a:gd name="T55" fmla="*/ 525 h 807"/>
                <a:gd name="T56" fmla="*/ 104 w 1269"/>
                <a:gd name="T57" fmla="*/ 400 h 807"/>
                <a:gd name="T58" fmla="*/ 126 w 1269"/>
                <a:gd name="T59" fmla="*/ 284 h 807"/>
                <a:gd name="T60" fmla="*/ 212 w 1269"/>
                <a:gd name="T61" fmla="*/ 170 h 807"/>
                <a:gd name="T62" fmla="*/ 340 w 1269"/>
                <a:gd name="T63" fmla="*/ 110 h 807"/>
                <a:gd name="T64" fmla="*/ 441 w 1269"/>
                <a:gd name="T65" fmla="*/ 106 h 807"/>
                <a:gd name="T66" fmla="*/ 539 w 1269"/>
                <a:gd name="T67" fmla="*/ 138 h 807"/>
                <a:gd name="T68" fmla="*/ 501 w 1269"/>
                <a:gd name="T69" fmla="*/ 234 h 807"/>
                <a:gd name="T70" fmla="*/ 465 w 1269"/>
                <a:gd name="T71" fmla="*/ 402 h 807"/>
                <a:gd name="T72" fmla="*/ 487 w 1269"/>
                <a:gd name="T73" fmla="*/ 539 h 807"/>
                <a:gd name="T74" fmla="*/ 553 w 1269"/>
                <a:gd name="T75" fmla="*/ 655 h 807"/>
                <a:gd name="T76" fmla="*/ 461 w 1269"/>
                <a:gd name="T77" fmla="*/ 691 h 807"/>
                <a:gd name="T78" fmla="*/ 370 w 1269"/>
                <a:gd name="T79" fmla="*/ 695 h 807"/>
                <a:gd name="T80" fmla="*/ 234 w 1269"/>
                <a:gd name="T81" fmla="*/ 647 h 807"/>
                <a:gd name="T82" fmla="*/ 140 w 1269"/>
                <a:gd name="T83" fmla="*/ 541 h 807"/>
                <a:gd name="T84" fmla="*/ 104 w 1269"/>
                <a:gd name="T85" fmla="*/ 400 h 807"/>
                <a:gd name="T86" fmla="*/ 823 w 1269"/>
                <a:gd name="T87" fmla="*/ 701 h 807"/>
                <a:gd name="T88" fmla="*/ 723 w 1269"/>
                <a:gd name="T89" fmla="*/ 667 h 807"/>
                <a:gd name="T90" fmla="*/ 759 w 1269"/>
                <a:gd name="T91" fmla="*/ 571 h 807"/>
                <a:gd name="T92" fmla="*/ 797 w 1269"/>
                <a:gd name="T93" fmla="*/ 400 h 807"/>
                <a:gd name="T94" fmla="*/ 773 w 1269"/>
                <a:gd name="T95" fmla="*/ 264 h 807"/>
                <a:gd name="T96" fmla="*/ 709 w 1269"/>
                <a:gd name="T97" fmla="*/ 148 h 807"/>
                <a:gd name="T98" fmla="*/ 803 w 1269"/>
                <a:gd name="T99" fmla="*/ 110 h 807"/>
                <a:gd name="T100" fmla="*/ 897 w 1269"/>
                <a:gd name="T101" fmla="*/ 104 h 807"/>
                <a:gd name="T102" fmla="*/ 1035 w 1269"/>
                <a:gd name="T103" fmla="*/ 154 h 807"/>
                <a:gd name="T104" fmla="*/ 1131 w 1269"/>
                <a:gd name="T105" fmla="*/ 260 h 807"/>
                <a:gd name="T106" fmla="*/ 1167 w 1269"/>
                <a:gd name="T107" fmla="*/ 402 h 807"/>
                <a:gd name="T108" fmla="*/ 1143 w 1269"/>
                <a:gd name="T109" fmla="*/ 521 h 807"/>
                <a:gd name="T110" fmla="*/ 1057 w 1269"/>
                <a:gd name="T111" fmla="*/ 635 h 807"/>
                <a:gd name="T112" fmla="*/ 927 w 1269"/>
                <a:gd name="T113" fmla="*/ 69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69" h="807">
                  <a:moveTo>
                    <a:pt x="867" y="0"/>
                  </a:moveTo>
                  <a:lnTo>
                    <a:pt x="867" y="0"/>
                  </a:lnTo>
                  <a:lnTo>
                    <a:pt x="835" y="2"/>
                  </a:lnTo>
                  <a:lnTo>
                    <a:pt x="803" y="6"/>
                  </a:lnTo>
                  <a:lnTo>
                    <a:pt x="771" y="12"/>
                  </a:lnTo>
                  <a:lnTo>
                    <a:pt x="741" y="20"/>
                  </a:lnTo>
                  <a:lnTo>
                    <a:pt x="713" y="32"/>
                  </a:lnTo>
                  <a:lnTo>
                    <a:pt x="685" y="44"/>
                  </a:lnTo>
                  <a:lnTo>
                    <a:pt x="657" y="60"/>
                  </a:lnTo>
                  <a:lnTo>
                    <a:pt x="633" y="76"/>
                  </a:lnTo>
                  <a:lnTo>
                    <a:pt x="633" y="76"/>
                  </a:lnTo>
                  <a:lnTo>
                    <a:pt x="607" y="60"/>
                  </a:lnTo>
                  <a:lnTo>
                    <a:pt x="581" y="44"/>
                  </a:lnTo>
                  <a:lnTo>
                    <a:pt x="553" y="32"/>
                  </a:lnTo>
                  <a:lnTo>
                    <a:pt x="523" y="20"/>
                  </a:lnTo>
                  <a:lnTo>
                    <a:pt x="493" y="12"/>
                  </a:lnTo>
                  <a:lnTo>
                    <a:pt x="463" y="6"/>
                  </a:lnTo>
                  <a:lnTo>
                    <a:pt x="431" y="2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358" y="2"/>
                  </a:lnTo>
                  <a:lnTo>
                    <a:pt x="320" y="8"/>
                  </a:lnTo>
                  <a:lnTo>
                    <a:pt x="282" y="18"/>
                  </a:lnTo>
                  <a:lnTo>
                    <a:pt x="244" y="32"/>
                  </a:lnTo>
                  <a:lnTo>
                    <a:pt x="210" y="48"/>
                  </a:lnTo>
                  <a:lnTo>
                    <a:pt x="176" y="68"/>
                  </a:lnTo>
                  <a:lnTo>
                    <a:pt x="146" y="92"/>
                  </a:lnTo>
                  <a:lnTo>
                    <a:pt x="118" y="118"/>
                  </a:lnTo>
                  <a:lnTo>
                    <a:pt x="92" y="146"/>
                  </a:lnTo>
                  <a:lnTo>
                    <a:pt x="68" y="176"/>
                  </a:lnTo>
                  <a:lnTo>
                    <a:pt x="48" y="210"/>
                  </a:lnTo>
                  <a:lnTo>
                    <a:pt x="32" y="244"/>
                  </a:lnTo>
                  <a:lnTo>
                    <a:pt x="18" y="282"/>
                  </a:lnTo>
                  <a:lnTo>
                    <a:pt x="8" y="320"/>
                  </a:lnTo>
                  <a:lnTo>
                    <a:pt x="2" y="358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2" y="440"/>
                  </a:lnTo>
                  <a:lnTo>
                    <a:pt x="8" y="481"/>
                  </a:lnTo>
                  <a:lnTo>
                    <a:pt x="18" y="519"/>
                  </a:lnTo>
                  <a:lnTo>
                    <a:pt x="32" y="555"/>
                  </a:lnTo>
                  <a:lnTo>
                    <a:pt x="48" y="591"/>
                  </a:lnTo>
                  <a:lnTo>
                    <a:pt x="68" y="623"/>
                  </a:lnTo>
                  <a:lnTo>
                    <a:pt x="92" y="655"/>
                  </a:lnTo>
                  <a:lnTo>
                    <a:pt x="118" y="683"/>
                  </a:lnTo>
                  <a:lnTo>
                    <a:pt x="146" y="709"/>
                  </a:lnTo>
                  <a:lnTo>
                    <a:pt x="176" y="731"/>
                  </a:lnTo>
                  <a:lnTo>
                    <a:pt x="210" y="751"/>
                  </a:lnTo>
                  <a:lnTo>
                    <a:pt x="244" y="769"/>
                  </a:lnTo>
                  <a:lnTo>
                    <a:pt x="282" y="781"/>
                  </a:lnTo>
                  <a:lnTo>
                    <a:pt x="320" y="791"/>
                  </a:lnTo>
                  <a:lnTo>
                    <a:pt x="358" y="797"/>
                  </a:lnTo>
                  <a:lnTo>
                    <a:pt x="400" y="799"/>
                  </a:lnTo>
                  <a:lnTo>
                    <a:pt x="400" y="799"/>
                  </a:lnTo>
                  <a:lnTo>
                    <a:pt x="431" y="799"/>
                  </a:lnTo>
                  <a:lnTo>
                    <a:pt x="461" y="795"/>
                  </a:lnTo>
                  <a:lnTo>
                    <a:pt x="491" y="789"/>
                  </a:lnTo>
                  <a:lnTo>
                    <a:pt x="521" y="781"/>
                  </a:lnTo>
                  <a:lnTo>
                    <a:pt x="549" y="771"/>
                  </a:lnTo>
                  <a:lnTo>
                    <a:pt x="577" y="757"/>
                  </a:lnTo>
                  <a:lnTo>
                    <a:pt x="603" y="743"/>
                  </a:lnTo>
                  <a:lnTo>
                    <a:pt x="627" y="727"/>
                  </a:lnTo>
                  <a:lnTo>
                    <a:pt x="627" y="727"/>
                  </a:lnTo>
                  <a:lnTo>
                    <a:pt x="653" y="745"/>
                  </a:lnTo>
                  <a:lnTo>
                    <a:pt x="681" y="761"/>
                  </a:lnTo>
                  <a:lnTo>
                    <a:pt x="709" y="773"/>
                  </a:lnTo>
                  <a:lnTo>
                    <a:pt x="739" y="785"/>
                  </a:lnTo>
                  <a:lnTo>
                    <a:pt x="769" y="795"/>
                  </a:lnTo>
                  <a:lnTo>
                    <a:pt x="801" y="801"/>
                  </a:lnTo>
                  <a:lnTo>
                    <a:pt x="833" y="805"/>
                  </a:lnTo>
                  <a:lnTo>
                    <a:pt x="867" y="807"/>
                  </a:lnTo>
                  <a:lnTo>
                    <a:pt x="867" y="807"/>
                  </a:lnTo>
                  <a:lnTo>
                    <a:pt x="907" y="805"/>
                  </a:lnTo>
                  <a:lnTo>
                    <a:pt x="947" y="797"/>
                  </a:lnTo>
                  <a:lnTo>
                    <a:pt x="987" y="787"/>
                  </a:lnTo>
                  <a:lnTo>
                    <a:pt x="1023" y="775"/>
                  </a:lnTo>
                  <a:lnTo>
                    <a:pt x="1059" y="757"/>
                  </a:lnTo>
                  <a:lnTo>
                    <a:pt x="1091" y="737"/>
                  </a:lnTo>
                  <a:lnTo>
                    <a:pt x="1123" y="715"/>
                  </a:lnTo>
                  <a:lnTo>
                    <a:pt x="1151" y="689"/>
                  </a:lnTo>
                  <a:lnTo>
                    <a:pt x="1177" y="659"/>
                  </a:lnTo>
                  <a:lnTo>
                    <a:pt x="1201" y="629"/>
                  </a:lnTo>
                  <a:lnTo>
                    <a:pt x="1221" y="595"/>
                  </a:lnTo>
                  <a:lnTo>
                    <a:pt x="1237" y="561"/>
                  </a:lnTo>
                  <a:lnTo>
                    <a:pt x="1251" y="523"/>
                  </a:lnTo>
                  <a:lnTo>
                    <a:pt x="1261" y="485"/>
                  </a:lnTo>
                  <a:lnTo>
                    <a:pt x="1267" y="444"/>
                  </a:lnTo>
                  <a:lnTo>
                    <a:pt x="1269" y="402"/>
                  </a:lnTo>
                  <a:lnTo>
                    <a:pt x="1269" y="402"/>
                  </a:lnTo>
                  <a:lnTo>
                    <a:pt x="1267" y="362"/>
                  </a:lnTo>
                  <a:lnTo>
                    <a:pt x="1261" y="322"/>
                  </a:lnTo>
                  <a:lnTo>
                    <a:pt x="1251" y="284"/>
                  </a:lnTo>
                  <a:lnTo>
                    <a:pt x="1237" y="246"/>
                  </a:lnTo>
                  <a:lnTo>
                    <a:pt x="1221" y="212"/>
                  </a:lnTo>
                  <a:lnTo>
                    <a:pt x="1201" y="178"/>
                  </a:lnTo>
                  <a:lnTo>
                    <a:pt x="1177" y="148"/>
                  </a:lnTo>
                  <a:lnTo>
                    <a:pt x="1151" y="118"/>
                  </a:lnTo>
                  <a:lnTo>
                    <a:pt x="1123" y="92"/>
                  </a:lnTo>
                  <a:lnTo>
                    <a:pt x="1091" y="70"/>
                  </a:lnTo>
                  <a:lnTo>
                    <a:pt x="1059" y="50"/>
                  </a:lnTo>
                  <a:lnTo>
                    <a:pt x="1023" y="32"/>
                  </a:lnTo>
                  <a:lnTo>
                    <a:pt x="987" y="18"/>
                  </a:lnTo>
                  <a:lnTo>
                    <a:pt x="947" y="8"/>
                  </a:lnTo>
                  <a:lnTo>
                    <a:pt x="907" y="2"/>
                  </a:lnTo>
                  <a:lnTo>
                    <a:pt x="867" y="0"/>
                  </a:lnTo>
                  <a:lnTo>
                    <a:pt x="867" y="0"/>
                  </a:lnTo>
                  <a:close/>
                  <a:moveTo>
                    <a:pt x="629" y="587"/>
                  </a:moveTo>
                  <a:lnTo>
                    <a:pt x="629" y="587"/>
                  </a:lnTo>
                  <a:lnTo>
                    <a:pt x="615" y="567"/>
                  </a:lnTo>
                  <a:lnTo>
                    <a:pt x="603" y="547"/>
                  </a:lnTo>
                  <a:lnTo>
                    <a:pt x="593" y="525"/>
                  </a:lnTo>
                  <a:lnTo>
                    <a:pt x="583" y="503"/>
                  </a:lnTo>
                  <a:lnTo>
                    <a:pt x="577" y="479"/>
                  </a:lnTo>
                  <a:lnTo>
                    <a:pt x="571" y="454"/>
                  </a:lnTo>
                  <a:lnTo>
                    <a:pt x="567" y="428"/>
                  </a:lnTo>
                  <a:lnTo>
                    <a:pt x="567" y="402"/>
                  </a:lnTo>
                  <a:lnTo>
                    <a:pt x="567" y="402"/>
                  </a:lnTo>
                  <a:lnTo>
                    <a:pt x="569" y="376"/>
                  </a:lnTo>
                  <a:lnTo>
                    <a:pt x="571" y="352"/>
                  </a:lnTo>
                  <a:lnTo>
                    <a:pt x="577" y="326"/>
                  </a:lnTo>
                  <a:lnTo>
                    <a:pt x="585" y="302"/>
                  </a:lnTo>
                  <a:lnTo>
                    <a:pt x="593" y="280"/>
                  </a:lnTo>
                  <a:lnTo>
                    <a:pt x="605" y="258"/>
                  </a:lnTo>
                  <a:lnTo>
                    <a:pt x="617" y="236"/>
                  </a:lnTo>
                  <a:lnTo>
                    <a:pt x="631" y="216"/>
                  </a:lnTo>
                  <a:lnTo>
                    <a:pt x="631" y="216"/>
                  </a:lnTo>
                  <a:lnTo>
                    <a:pt x="645" y="236"/>
                  </a:lnTo>
                  <a:lnTo>
                    <a:pt x="659" y="258"/>
                  </a:lnTo>
                  <a:lnTo>
                    <a:pt x="669" y="278"/>
                  </a:lnTo>
                  <a:lnTo>
                    <a:pt x="679" y="302"/>
                  </a:lnTo>
                  <a:lnTo>
                    <a:pt x="685" y="324"/>
                  </a:lnTo>
                  <a:lnTo>
                    <a:pt x="691" y="350"/>
                  </a:lnTo>
                  <a:lnTo>
                    <a:pt x="695" y="374"/>
                  </a:lnTo>
                  <a:lnTo>
                    <a:pt x="695" y="400"/>
                  </a:lnTo>
                  <a:lnTo>
                    <a:pt x="695" y="400"/>
                  </a:lnTo>
                  <a:lnTo>
                    <a:pt x="693" y="426"/>
                  </a:lnTo>
                  <a:lnTo>
                    <a:pt x="691" y="452"/>
                  </a:lnTo>
                  <a:lnTo>
                    <a:pt x="685" y="477"/>
                  </a:lnTo>
                  <a:lnTo>
                    <a:pt x="677" y="501"/>
                  </a:lnTo>
                  <a:lnTo>
                    <a:pt x="669" y="525"/>
                  </a:lnTo>
                  <a:lnTo>
                    <a:pt x="657" y="547"/>
                  </a:lnTo>
                  <a:lnTo>
                    <a:pt x="643" y="567"/>
                  </a:lnTo>
                  <a:lnTo>
                    <a:pt x="629" y="587"/>
                  </a:lnTo>
                  <a:lnTo>
                    <a:pt x="629" y="587"/>
                  </a:lnTo>
                  <a:close/>
                  <a:moveTo>
                    <a:pt x="104" y="400"/>
                  </a:moveTo>
                  <a:lnTo>
                    <a:pt x="104" y="400"/>
                  </a:lnTo>
                  <a:lnTo>
                    <a:pt x="104" y="370"/>
                  </a:lnTo>
                  <a:lnTo>
                    <a:pt x="110" y="340"/>
                  </a:lnTo>
                  <a:lnTo>
                    <a:pt x="116" y="312"/>
                  </a:lnTo>
                  <a:lnTo>
                    <a:pt x="126" y="284"/>
                  </a:lnTo>
                  <a:lnTo>
                    <a:pt x="140" y="258"/>
                  </a:lnTo>
                  <a:lnTo>
                    <a:pt x="154" y="234"/>
                  </a:lnTo>
                  <a:lnTo>
                    <a:pt x="170" y="212"/>
                  </a:lnTo>
                  <a:lnTo>
                    <a:pt x="190" y="190"/>
                  </a:lnTo>
                  <a:lnTo>
                    <a:pt x="212" y="170"/>
                  </a:lnTo>
                  <a:lnTo>
                    <a:pt x="234" y="154"/>
                  </a:lnTo>
                  <a:lnTo>
                    <a:pt x="258" y="140"/>
                  </a:lnTo>
                  <a:lnTo>
                    <a:pt x="284" y="126"/>
                  </a:lnTo>
                  <a:lnTo>
                    <a:pt x="312" y="116"/>
                  </a:lnTo>
                  <a:lnTo>
                    <a:pt x="340" y="110"/>
                  </a:lnTo>
                  <a:lnTo>
                    <a:pt x="370" y="104"/>
                  </a:lnTo>
                  <a:lnTo>
                    <a:pt x="400" y="104"/>
                  </a:lnTo>
                  <a:lnTo>
                    <a:pt x="400" y="104"/>
                  </a:lnTo>
                  <a:lnTo>
                    <a:pt x="421" y="104"/>
                  </a:lnTo>
                  <a:lnTo>
                    <a:pt x="441" y="106"/>
                  </a:lnTo>
                  <a:lnTo>
                    <a:pt x="461" y="110"/>
                  </a:lnTo>
                  <a:lnTo>
                    <a:pt x="481" y="116"/>
                  </a:lnTo>
                  <a:lnTo>
                    <a:pt x="501" y="122"/>
                  </a:lnTo>
                  <a:lnTo>
                    <a:pt x="519" y="130"/>
                  </a:lnTo>
                  <a:lnTo>
                    <a:pt x="539" y="138"/>
                  </a:lnTo>
                  <a:lnTo>
                    <a:pt x="555" y="148"/>
                  </a:lnTo>
                  <a:lnTo>
                    <a:pt x="555" y="148"/>
                  </a:lnTo>
                  <a:lnTo>
                    <a:pt x="535" y="176"/>
                  </a:lnTo>
                  <a:lnTo>
                    <a:pt x="517" y="204"/>
                  </a:lnTo>
                  <a:lnTo>
                    <a:pt x="501" y="234"/>
                  </a:lnTo>
                  <a:lnTo>
                    <a:pt x="489" y="266"/>
                  </a:lnTo>
                  <a:lnTo>
                    <a:pt x="479" y="298"/>
                  </a:lnTo>
                  <a:lnTo>
                    <a:pt x="471" y="332"/>
                  </a:lnTo>
                  <a:lnTo>
                    <a:pt x="465" y="368"/>
                  </a:lnTo>
                  <a:lnTo>
                    <a:pt x="465" y="402"/>
                  </a:lnTo>
                  <a:lnTo>
                    <a:pt x="465" y="402"/>
                  </a:lnTo>
                  <a:lnTo>
                    <a:pt x="465" y="438"/>
                  </a:lnTo>
                  <a:lnTo>
                    <a:pt x="471" y="472"/>
                  </a:lnTo>
                  <a:lnTo>
                    <a:pt x="477" y="507"/>
                  </a:lnTo>
                  <a:lnTo>
                    <a:pt x="487" y="539"/>
                  </a:lnTo>
                  <a:lnTo>
                    <a:pt x="501" y="569"/>
                  </a:lnTo>
                  <a:lnTo>
                    <a:pt x="515" y="599"/>
                  </a:lnTo>
                  <a:lnTo>
                    <a:pt x="533" y="627"/>
                  </a:lnTo>
                  <a:lnTo>
                    <a:pt x="553" y="655"/>
                  </a:lnTo>
                  <a:lnTo>
                    <a:pt x="553" y="655"/>
                  </a:lnTo>
                  <a:lnTo>
                    <a:pt x="535" y="663"/>
                  </a:lnTo>
                  <a:lnTo>
                    <a:pt x="517" y="673"/>
                  </a:lnTo>
                  <a:lnTo>
                    <a:pt x="499" y="679"/>
                  </a:lnTo>
                  <a:lnTo>
                    <a:pt x="479" y="685"/>
                  </a:lnTo>
                  <a:lnTo>
                    <a:pt x="461" y="691"/>
                  </a:lnTo>
                  <a:lnTo>
                    <a:pt x="439" y="695"/>
                  </a:lnTo>
                  <a:lnTo>
                    <a:pt x="419" y="697"/>
                  </a:lnTo>
                  <a:lnTo>
                    <a:pt x="400" y="697"/>
                  </a:lnTo>
                  <a:lnTo>
                    <a:pt x="400" y="697"/>
                  </a:lnTo>
                  <a:lnTo>
                    <a:pt x="370" y="695"/>
                  </a:lnTo>
                  <a:lnTo>
                    <a:pt x="340" y="691"/>
                  </a:lnTo>
                  <a:lnTo>
                    <a:pt x="312" y="683"/>
                  </a:lnTo>
                  <a:lnTo>
                    <a:pt x="284" y="673"/>
                  </a:lnTo>
                  <a:lnTo>
                    <a:pt x="258" y="661"/>
                  </a:lnTo>
                  <a:lnTo>
                    <a:pt x="234" y="647"/>
                  </a:lnTo>
                  <a:lnTo>
                    <a:pt x="212" y="629"/>
                  </a:lnTo>
                  <a:lnTo>
                    <a:pt x="190" y="611"/>
                  </a:lnTo>
                  <a:lnTo>
                    <a:pt x="170" y="589"/>
                  </a:lnTo>
                  <a:lnTo>
                    <a:pt x="154" y="567"/>
                  </a:lnTo>
                  <a:lnTo>
                    <a:pt x="140" y="541"/>
                  </a:lnTo>
                  <a:lnTo>
                    <a:pt x="126" y="517"/>
                  </a:lnTo>
                  <a:lnTo>
                    <a:pt x="116" y="489"/>
                  </a:lnTo>
                  <a:lnTo>
                    <a:pt x="110" y="460"/>
                  </a:lnTo>
                  <a:lnTo>
                    <a:pt x="104" y="430"/>
                  </a:lnTo>
                  <a:lnTo>
                    <a:pt x="104" y="400"/>
                  </a:lnTo>
                  <a:lnTo>
                    <a:pt x="104" y="400"/>
                  </a:lnTo>
                  <a:close/>
                  <a:moveTo>
                    <a:pt x="867" y="703"/>
                  </a:moveTo>
                  <a:lnTo>
                    <a:pt x="867" y="703"/>
                  </a:lnTo>
                  <a:lnTo>
                    <a:pt x="845" y="703"/>
                  </a:lnTo>
                  <a:lnTo>
                    <a:pt x="823" y="701"/>
                  </a:lnTo>
                  <a:lnTo>
                    <a:pt x="801" y="697"/>
                  </a:lnTo>
                  <a:lnTo>
                    <a:pt x="781" y="691"/>
                  </a:lnTo>
                  <a:lnTo>
                    <a:pt x="761" y="685"/>
                  </a:lnTo>
                  <a:lnTo>
                    <a:pt x="741" y="677"/>
                  </a:lnTo>
                  <a:lnTo>
                    <a:pt x="723" y="667"/>
                  </a:lnTo>
                  <a:lnTo>
                    <a:pt x="705" y="657"/>
                  </a:lnTo>
                  <a:lnTo>
                    <a:pt x="705" y="657"/>
                  </a:lnTo>
                  <a:lnTo>
                    <a:pt x="725" y="629"/>
                  </a:lnTo>
                  <a:lnTo>
                    <a:pt x="743" y="601"/>
                  </a:lnTo>
                  <a:lnTo>
                    <a:pt x="759" y="571"/>
                  </a:lnTo>
                  <a:lnTo>
                    <a:pt x="773" y="539"/>
                  </a:lnTo>
                  <a:lnTo>
                    <a:pt x="783" y="505"/>
                  </a:lnTo>
                  <a:lnTo>
                    <a:pt x="791" y="470"/>
                  </a:lnTo>
                  <a:lnTo>
                    <a:pt x="797" y="436"/>
                  </a:lnTo>
                  <a:lnTo>
                    <a:pt x="797" y="400"/>
                  </a:lnTo>
                  <a:lnTo>
                    <a:pt x="797" y="400"/>
                  </a:lnTo>
                  <a:lnTo>
                    <a:pt x="797" y="364"/>
                  </a:lnTo>
                  <a:lnTo>
                    <a:pt x="791" y="330"/>
                  </a:lnTo>
                  <a:lnTo>
                    <a:pt x="785" y="296"/>
                  </a:lnTo>
                  <a:lnTo>
                    <a:pt x="773" y="264"/>
                  </a:lnTo>
                  <a:lnTo>
                    <a:pt x="761" y="234"/>
                  </a:lnTo>
                  <a:lnTo>
                    <a:pt x="745" y="204"/>
                  </a:lnTo>
                  <a:lnTo>
                    <a:pt x="729" y="176"/>
                  </a:lnTo>
                  <a:lnTo>
                    <a:pt x="709" y="148"/>
                  </a:lnTo>
                  <a:lnTo>
                    <a:pt x="709" y="148"/>
                  </a:lnTo>
                  <a:lnTo>
                    <a:pt x="727" y="138"/>
                  </a:lnTo>
                  <a:lnTo>
                    <a:pt x="745" y="130"/>
                  </a:lnTo>
                  <a:lnTo>
                    <a:pt x="763" y="122"/>
                  </a:lnTo>
                  <a:lnTo>
                    <a:pt x="783" y="116"/>
                  </a:lnTo>
                  <a:lnTo>
                    <a:pt x="803" y="110"/>
                  </a:lnTo>
                  <a:lnTo>
                    <a:pt x="823" y="106"/>
                  </a:lnTo>
                  <a:lnTo>
                    <a:pt x="845" y="104"/>
                  </a:lnTo>
                  <a:lnTo>
                    <a:pt x="867" y="104"/>
                  </a:lnTo>
                  <a:lnTo>
                    <a:pt x="867" y="104"/>
                  </a:lnTo>
                  <a:lnTo>
                    <a:pt x="897" y="104"/>
                  </a:lnTo>
                  <a:lnTo>
                    <a:pt x="927" y="110"/>
                  </a:lnTo>
                  <a:lnTo>
                    <a:pt x="955" y="116"/>
                  </a:lnTo>
                  <a:lnTo>
                    <a:pt x="983" y="126"/>
                  </a:lnTo>
                  <a:lnTo>
                    <a:pt x="1009" y="140"/>
                  </a:lnTo>
                  <a:lnTo>
                    <a:pt x="1035" y="154"/>
                  </a:lnTo>
                  <a:lnTo>
                    <a:pt x="1057" y="172"/>
                  </a:lnTo>
                  <a:lnTo>
                    <a:pt x="1079" y="192"/>
                  </a:lnTo>
                  <a:lnTo>
                    <a:pt x="1097" y="212"/>
                  </a:lnTo>
                  <a:lnTo>
                    <a:pt x="1115" y="236"/>
                  </a:lnTo>
                  <a:lnTo>
                    <a:pt x="1131" y="260"/>
                  </a:lnTo>
                  <a:lnTo>
                    <a:pt x="1143" y="286"/>
                  </a:lnTo>
                  <a:lnTo>
                    <a:pt x="1153" y="314"/>
                  </a:lnTo>
                  <a:lnTo>
                    <a:pt x="1161" y="342"/>
                  </a:lnTo>
                  <a:lnTo>
                    <a:pt x="1165" y="372"/>
                  </a:lnTo>
                  <a:lnTo>
                    <a:pt x="1167" y="402"/>
                  </a:lnTo>
                  <a:lnTo>
                    <a:pt x="1167" y="402"/>
                  </a:lnTo>
                  <a:lnTo>
                    <a:pt x="1165" y="434"/>
                  </a:lnTo>
                  <a:lnTo>
                    <a:pt x="1161" y="464"/>
                  </a:lnTo>
                  <a:lnTo>
                    <a:pt x="1153" y="493"/>
                  </a:lnTo>
                  <a:lnTo>
                    <a:pt x="1143" y="521"/>
                  </a:lnTo>
                  <a:lnTo>
                    <a:pt x="1131" y="547"/>
                  </a:lnTo>
                  <a:lnTo>
                    <a:pt x="1115" y="571"/>
                  </a:lnTo>
                  <a:lnTo>
                    <a:pt x="1097" y="595"/>
                  </a:lnTo>
                  <a:lnTo>
                    <a:pt x="1079" y="615"/>
                  </a:lnTo>
                  <a:lnTo>
                    <a:pt x="1057" y="635"/>
                  </a:lnTo>
                  <a:lnTo>
                    <a:pt x="1035" y="653"/>
                  </a:lnTo>
                  <a:lnTo>
                    <a:pt x="1009" y="667"/>
                  </a:lnTo>
                  <a:lnTo>
                    <a:pt x="983" y="679"/>
                  </a:lnTo>
                  <a:lnTo>
                    <a:pt x="955" y="691"/>
                  </a:lnTo>
                  <a:lnTo>
                    <a:pt x="927" y="697"/>
                  </a:lnTo>
                  <a:lnTo>
                    <a:pt x="897" y="703"/>
                  </a:lnTo>
                  <a:lnTo>
                    <a:pt x="867" y="703"/>
                  </a:lnTo>
                  <a:lnTo>
                    <a:pt x="867" y="70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57A20BAA-240F-48C9-9533-DB59EA031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3108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1">
              <a:extLst>
                <a:ext uri="{FF2B5EF4-FFF2-40B4-BE49-F238E27FC236}">
                  <a16:creationId xmlns:a16="http://schemas.microsoft.com/office/drawing/2014/main" id="{2FF884B8-BE0C-4371-9590-914133716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766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12">
              <a:extLst>
                <a:ext uri="{FF2B5EF4-FFF2-40B4-BE49-F238E27FC236}">
                  <a16:creationId xmlns:a16="http://schemas.microsoft.com/office/drawing/2014/main" id="{AD460D01-C9A1-47B1-B90A-0C11FECC7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424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13">
              <a:extLst>
                <a:ext uri="{FF2B5EF4-FFF2-40B4-BE49-F238E27FC236}">
                  <a16:creationId xmlns:a16="http://schemas.microsoft.com/office/drawing/2014/main" id="{A25C067F-AC10-4ABA-AA52-2B3869B71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081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4">
              <a:extLst>
                <a:ext uri="{FF2B5EF4-FFF2-40B4-BE49-F238E27FC236}">
                  <a16:creationId xmlns:a16="http://schemas.microsoft.com/office/drawing/2014/main" id="{8C41D19E-5253-4CF6-8EC8-931920957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739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5">
              <a:extLst>
                <a:ext uri="{FF2B5EF4-FFF2-40B4-BE49-F238E27FC236}">
                  <a16:creationId xmlns:a16="http://schemas.microsoft.com/office/drawing/2014/main" id="{49E00BB8-CFD5-4143-9907-2A5F65D0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397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16">
              <a:extLst>
                <a:ext uri="{FF2B5EF4-FFF2-40B4-BE49-F238E27FC236}">
                  <a16:creationId xmlns:a16="http://schemas.microsoft.com/office/drawing/2014/main" id="{39E3D737-0476-4B01-A702-71908F356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1055"/>
              <a:ext cx="530" cy="1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587FDA2D-EC7E-4FB7-8F80-D3D286E83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372"/>
              <a:ext cx="444" cy="581"/>
            </a:xfrm>
            <a:custGeom>
              <a:avLst/>
              <a:gdLst>
                <a:gd name="T0" fmla="*/ 104 w 444"/>
                <a:gd name="T1" fmla="*/ 581 h 581"/>
                <a:gd name="T2" fmla="*/ 104 w 444"/>
                <a:gd name="T3" fmla="*/ 102 h 581"/>
                <a:gd name="T4" fmla="*/ 342 w 444"/>
                <a:gd name="T5" fmla="*/ 102 h 581"/>
                <a:gd name="T6" fmla="*/ 342 w 444"/>
                <a:gd name="T7" fmla="*/ 581 h 581"/>
                <a:gd name="T8" fmla="*/ 444 w 444"/>
                <a:gd name="T9" fmla="*/ 581 h 581"/>
                <a:gd name="T10" fmla="*/ 444 w 444"/>
                <a:gd name="T11" fmla="*/ 0 h 581"/>
                <a:gd name="T12" fmla="*/ 0 w 444"/>
                <a:gd name="T13" fmla="*/ 0 h 581"/>
                <a:gd name="T14" fmla="*/ 0 w 444"/>
                <a:gd name="T15" fmla="*/ 581 h 581"/>
                <a:gd name="T16" fmla="*/ 104 w 444"/>
                <a:gd name="T17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581">
                  <a:moveTo>
                    <a:pt x="104" y="581"/>
                  </a:moveTo>
                  <a:lnTo>
                    <a:pt x="104" y="102"/>
                  </a:lnTo>
                  <a:lnTo>
                    <a:pt x="342" y="102"/>
                  </a:lnTo>
                  <a:lnTo>
                    <a:pt x="342" y="581"/>
                  </a:lnTo>
                  <a:lnTo>
                    <a:pt x="444" y="581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581"/>
                  </a:lnTo>
                  <a:lnTo>
                    <a:pt x="104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24B375F3-CF4E-48E2-8A39-75EA0CD7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055"/>
              <a:ext cx="957" cy="2155"/>
            </a:xfrm>
            <a:custGeom>
              <a:avLst/>
              <a:gdLst>
                <a:gd name="T0" fmla="*/ 957 w 957"/>
                <a:gd name="T1" fmla="*/ 2155 h 2155"/>
                <a:gd name="T2" fmla="*/ 855 w 957"/>
                <a:gd name="T3" fmla="*/ 2155 h 2155"/>
                <a:gd name="T4" fmla="*/ 855 w 957"/>
                <a:gd name="T5" fmla="*/ 104 h 2155"/>
                <a:gd name="T6" fmla="*/ 104 w 957"/>
                <a:gd name="T7" fmla="*/ 104 h 2155"/>
                <a:gd name="T8" fmla="*/ 104 w 957"/>
                <a:gd name="T9" fmla="*/ 2155 h 2155"/>
                <a:gd name="T10" fmla="*/ 0 w 957"/>
                <a:gd name="T11" fmla="*/ 2155 h 2155"/>
                <a:gd name="T12" fmla="*/ 0 w 957"/>
                <a:gd name="T13" fmla="*/ 0 h 2155"/>
                <a:gd name="T14" fmla="*/ 957 w 957"/>
                <a:gd name="T15" fmla="*/ 0 h 2155"/>
                <a:gd name="T16" fmla="*/ 957 w 957"/>
                <a:gd name="T17" fmla="*/ 2155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7" h="2155">
                  <a:moveTo>
                    <a:pt x="957" y="2155"/>
                  </a:moveTo>
                  <a:lnTo>
                    <a:pt x="855" y="2155"/>
                  </a:lnTo>
                  <a:lnTo>
                    <a:pt x="855" y="104"/>
                  </a:lnTo>
                  <a:lnTo>
                    <a:pt x="104" y="104"/>
                  </a:lnTo>
                  <a:lnTo>
                    <a:pt x="104" y="2155"/>
                  </a:lnTo>
                  <a:lnTo>
                    <a:pt x="0" y="2155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1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19">
              <a:extLst>
                <a:ext uri="{FF2B5EF4-FFF2-40B4-BE49-F238E27FC236}">
                  <a16:creationId xmlns:a16="http://schemas.microsoft.com/office/drawing/2014/main" id="{2AC98E5C-6164-4959-A33C-B3CA4246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3108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0">
              <a:extLst>
                <a:ext uri="{FF2B5EF4-FFF2-40B4-BE49-F238E27FC236}">
                  <a16:creationId xmlns:a16="http://schemas.microsoft.com/office/drawing/2014/main" id="{46188725-83C2-4B6A-B947-B829AFDF4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766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1">
              <a:extLst>
                <a:ext uri="{FF2B5EF4-FFF2-40B4-BE49-F238E27FC236}">
                  <a16:creationId xmlns:a16="http://schemas.microsoft.com/office/drawing/2014/main" id="{DDA445AC-0152-4EE5-847A-A25A8C78E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424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2">
              <a:extLst>
                <a:ext uri="{FF2B5EF4-FFF2-40B4-BE49-F238E27FC236}">
                  <a16:creationId xmlns:a16="http://schemas.microsoft.com/office/drawing/2014/main" id="{2457C5FE-78F7-4B5C-9017-3FC78A317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081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3">
              <a:extLst>
                <a:ext uri="{FF2B5EF4-FFF2-40B4-BE49-F238E27FC236}">
                  <a16:creationId xmlns:a16="http://schemas.microsoft.com/office/drawing/2014/main" id="{1D75F8E8-0423-4F08-B484-BD42249A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1739"/>
              <a:ext cx="530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4">
              <a:extLst>
                <a:ext uri="{FF2B5EF4-FFF2-40B4-BE49-F238E27FC236}">
                  <a16:creationId xmlns:a16="http://schemas.microsoft.com/office/drawing/2014/main" id="{BB3382D2-A314-4F81-A480-69E12C1C9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77"/>
              <a:ext cx="102" cy="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1F6B2B09-1971-45E3-AEE8-B9FF2E3DE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739"/>
              <a:ext cx="955" cy="1471"/>
            </a:xfrm>
            <a:custGeom>
              <a:avLst/>
              <a:gdLst>
                <a:gd name="T0" fmla="*/ 955 w 955"/>
                <a:gd name="T1" fmla="*/ 1471 h 1471"/>
                <a:gd name="T2" fmla="*/ 853 w 955"/>
                <a:gd name="T3" fmla="*/ 1471 h 1471"/>
                <a:gd name="T4" fmla="*/ 853 w 955"/>
                <a:gd name="T5" fmla="*/ 102 h 1471"/>
                <a:gd name="T6" fmla="*/ 102 w 955"/>
                <a:gd name="T7" fmla="*/ 102 h 1471"/>
                <a:gd name="T8" fmla="*/ 102 w 955"/>
                <a:gd name="T9" fmla="*/ 1471 h 1471"/>
                <a:gd name="T10" fmla="*/ 0 w 955"/>
                <a:gd name="T11" fmla="*/ 1471 h 1471"/>
                <a:gd name="T12" fmla="*/ 0 w 955"/>
                <a:gd name="T13" fmla="*/ 0 h 1471"/>
                <a:gd name="T14" fmla="*/ 955 w 955"/>
                <a:gd name="T15" fmla="*/ 0 h 1471"/>
                <a:gd name="T16" fmla="*/ 955 w 955"/>
                <a:gd name="T17" fmla="*/ 1471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5" h="1471">
                  <a:moveTo>
                    <a:pt x="955" y="1471"/>
                  </a:moveTo>
                  <a:lnTo>
                    <a:pt x="853" y="1471"/>
                  </a:lnTo>
                  <a:lnTo>
                    <a:pt x="853" y="102"/>
                  </a:lnTo>
                  <a:lnTo>
                    <a:pt x="102" y="102"/>
                  </a:lnTo>
                  <a:lnTo>
                    <a:pt x="102" y="1471"/>
                  </a:lnTo>
                  <a:lnTo>
                    <a:pt x="0" y="1471"/>
                  </a:lnTo>
                  <a:lnTo>
                    <a:pt x="0" y="0"/>
                  </a:lnTo>
                  <a:lnTo>
                    <a:pt x="955" y="0"/>
                  </a:lnTo>
                  <a:lnTo>
                    <a:pt x="955" y="14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28">
            <a:extLst>
              <a:ext uri="{FF2B5EF4-FFF2-40B4-BE49-F238E27FC236}">
                <a16:creationId xmlns:a16="http://schemas.microsoft.com/office/drawing/2014/main" id="{42C81858-6E2F-4A64-877D-966B83BEC9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4776" y="2967893"/>
            <a:ext cx="742002" cy="582336"/>
            <a:chOff x="1128" y="245"/>
            <a:chExt cx="3504" cy="2750"/>
          </a:xfrm>
          <a:solidFill>
            <a:schemeClr val="accent6">
              <a:lumMod val="50000"/>
            </a:schemeClr>
          </a:solidFill>
        </p:grpSpPr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F0603B3F-2777-42F3-8AEC-4A296FB7B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1406"/>
              <a:ext cx="2128" cy="1213"/>
            </a:xfrm>
            <a:custGeom>
              <a:avLst/>
              <a:gdLst>
                <a:gd name="T0" fmla="*/ 2020 w 2128"/>
                <a:gd name="T1" fmla="*/ 0 h 1213"/>
                <a:gd name="T2" fmla="*/ 1990 w 2128"/>
                <a:gd name="T3" fmla="*/ 919 h 1213"/>
                <a:gd name="T4" fmla="*/ 1592 w 2128"/>
                <a:gd name="T5" fmla="*/ 722 h 1213"/>
                <a:gd name="T6" fmla="*/ 1578 w 2128"/>
                <a:gd name="T7" fmla="*/ 716 h 1213"/>
                <a:gd name="T8" fmla="*/ 1564 w 2128"/>
                <a:gd name="T9" fmla="*/ 714 h 1213"/>
                <a:gd name="T10" fmla="*/ 1544 w 2128"/>
                <a:gd name="T11" fmla="*/ 718 h 1213"/>
                <a:gd name="T12" fmla="*/ 1528 w 2128"/>
                <a:gd name="T13" fmla="*/ 728 h 1213"/>
                <a:gd name="T14" fmla="*/ 1064 w 2128"/>
                <a:gd name="T15" fmla="*/ 1073 h 1213"/>
                <a:gd name="T16" fmla="*/ 600 w 2128"/>
                <a:gd name="T17" fmla="*/ 728 h 1213"/>
                <a:gd name="T18" fmla="*/ 592 w 2128"/>
                <a:gd name="T19" fmla="*/ 722 h 1213"/>
                <a:gd name="T20" fmla="*/ 574 w 2128"/>
                <a:gd name="T21" fmla="*/ 716 h 1213"/>
                <a:gd name="T22" fmla="*/ 564 w 2128"/>
                <a:gd name="T23" fmla="*/ 714 h 1213"/>
                <a:gd name="T24" fmla="*/ 536 w 2128"/>
                <a:gd name="T25" fmla="*/ 722 h 1213"/>
                <a:gd name="T26" fmla="*/ 138 w 2128"/>
                <a:gd name="T27" fmla="*/ 919 h 1213"/>
                <a:gd name="T28" fmla="*/ 106 w 2128"/>
                <a:gd name="T29" fmla="*/ 16 h 1213"/>
                <a:gd name="T30" fmla="*/ 2 w 2128"/>
                <a:gd name="T31" fmla="*/ 1019 h 1213"/>
                <a:gd name="T32" fmla="*/ 0 w 2128"/>
                <a:gd name="T33" fmla="*/ 1027 h 1213"/>
                <a:gd name="T34" fmla="*/ 2 w 2128"/>
                <a:gd name="T35" fmla="*/ 1039 h 1213"/>
                <a:gd name="T36" fmla="*/ 12 w 2128"/>
                <a:gd name="T37" fmla="*/ 1061 h 1213"/>
                <a:gd name="T38" fmla="*/ 28 w 2128"/>
                <a:gd name="T39" fmla="*/ 1077 h 1213"/>
                <a:gd name="T40" fmla="*/ 50 w 2128"/>
                <a:gd name="T41" fmla="*/ 1087 h 1213"/>
                <a:gd name="T42" fmla="*/ 64 w 2128"/>
                <a:gd name="T43" fmla="*/ 1089 h 1213"/>
                <a:gd name="T44" fmla="*/ 90 w 2128"/>
                <a:gd name="T45" fmla="*/ 1081 h 1213"/>
                <a:gd name="T46" fmla="*/ 558 w 2128"/>
                <a:gd name="T47" fmla="*/ 850 h 1213"/>
                <a:gd name="T48" fmla="*/ 1028 w 2128"/>
                <a:gd name="T49" fmla="*/ 1201 h 1213"/>
                <a:gd name="T50" fmla="*/ 1036 w 2128"/>
                <a:gd name="T51" fmla="*/ 1205 h 1213"/>
                <a:gd name="T52" fmla="*/ 1054 w 2128"/>
                <a:gd name="T53" fmla="*/ 1213 h 1213"/>
                <a:gd name="T54" fmla="*/ 1064 w 2128"/>
                <a:gd name="T55" fmla="*/ 1213 h 1213"/>
                <a:gd name="T56" fmla="*/ 1084 w 2128"/>
                <a:gd name="T57" fmla="*/ 1209 h 1213"/>
                <a:gd name="T58" fmla="*/ 1100 w 2128"/>
                <a:gd name="T59" fmla="*/ 1201 h 1213"/>
                <a:gd name="T60" fmla="*/ 1570 w 2128"/>
                <a:gd name="T61" fmla="*/ 850 h 1213"/>
                <a:gd name="T62" fmla="*/ 2038 w 2128"/>
                <a:gd name="T63" fmla="*/ 1081 h 1213"/>
                <a:gd name="T64" fmla="*/ 2050 w 2128"/>
                <a:gd name="T65" fmla="*/ 1087 h 1213"/>
                <a:gd name="T66" fmla="*/ 2064 w 2128"/>
                <a:gd name="T67" fmla="*/ 1089 h 1213"/>
                <a:gd name="T68" fmla="*/ 2090 w 2128"/>
                <a:gd name="T69" fmla="*/ 1083 h 1213"/>
                <a:gd name="T70" fmla="*/ 2108 w 2128"/>
                <a:gd name="T71" fmla="*/ 1071 h 1213"/>
                <a:gd name="T72" fmla="*/ 2122 w 2128"/>
                <a:gd name="T73" fmla="*/ 1051 h 1213"/>
                <a:gd name="T74" fmla="*/ 2128 w 2128"/>
                <a:gd name="T75" fmla="*/ 1027 h 1213"/>
                <a:gd name="T76" fmla="*/ 2126 w 2128"/>
                <a:gd name="T77" fmla="*/ 1019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8" h="1213">
                  <a:moveTo>
                    <a:pt x="2126" y="1019"/>
                  </a:moveTo>
                  <a:lnTo>
                    <a:pt x="2020" y="0"/>
                  </a:lnTo>
                  <a:lnTo>
                    <a:pt x="1898" y="44"/>
                  </a:lnTo>
                  <a:lnTo>
                    <a:pt x="1990" y="919"/>
                  </a:lnTo>
                  <a:lnTo>
                    <a:pt x="1592" y="720"/>
                  </a:lnTo>
                  <a:lnTo>
                    <a:pt x="1592" y="722"/>
                  </a:lnTo>
                  <a:lnTo>
                    <a:pt x="1592" y="722"/>
                  </a:lnTo>
                  <a:lnTo>
                    <a:pt x="1578" y="716"/>
                  </a:lnTo>
                  <a:lnTo>
                    <a:pt x="1564" y="714"/>
                  </a:lnTo>
                  <a:lnTo>
                    <a:pt x="1564" y="714"/>
                  </a:lnTo>
                  <a:lnTo>
                    <a:pt x="1554" y="716"/>
                  </a:lnTo>
                  <a:lnTo>
                    <a:pt x="1544" y="718"/>
                  </a:lnTo>
                  <a:lnTo>
                    <a:pt x="1536" y="722"/>
                  </a:lnTo>
                  <a:lnTo>
                    <a:pt x="1528" y="728"/>
                  </a:lnTo>
                  <a:lnTo>
                    <a:pt x="1526" y="726"/>
                  </a:lnTo>
                  <a:lnTo>
                    <a:pt x="1064" y="1073"/>
                  </a:lnTo>
                  <a:lnTo>
                    <a:pt x="602" y="726"/>
                  </a:lnTo>
                  <a:lnTo>
                    <a:pt x="600" y="728"/>
                  </a:lnTo>
                  <a:lnTo>
                    <a:pt x="600" y="728"/>
                  </a:lnTo>
                  <a:lnTo>
                    <a:pt x="592" y="722"/>
                  </a:lnTo>
                  <a:lnTo>
                    <a:pt x="584" y="718"/>
                  </a:lnTo>
                  <a:lnTo>
                    <a:pt x="574" y="716"/>
                  </a:lnTo>
                  <a:lnTo>
                    <a:pt x="564" y="714"/>
                  </a:lnTo>
                  <a:lnTo>
                    <a:pt x="564" y="714"/>
                  </a:lnTo>
                  <a:lnTo>
                    <a:pt x="550" y="716"/>
                  </a:lnTo>
                  <a:lnTo>
                    <a:pt x="536" y="722"/>
                  </a:lnTo>
                  <a:lnTo>
                    <a:pt x="536" y="720"/>
                  </a:lnTo>
                  <a:lnTo>
                    <a:pt x="138" y="919"/>
                  </a:lnTo>
                  <a:lnTo>
                    <a:pt x="228" y="56"/>
                  </a:lnTo>
                  <a:lnTo>
                    <a:pt x="106" y="16"/>
                  </a:lnTo>
                  <a:lnTo>
                    <a:pt x="2" y="1019"/>
                  </a:lnTo>
                  <a:lnTo>
                    <a:pt x="2" y="1019"/>
                  </a:lnTo>
                  <a:lnTo>
                    <a:pt x="2" y="1019"/>
                  </a:lnTo>
                  <a:lnTo>
                    <a:pt x="0" y="1027"/>
                  </a:lnTo>
                  <a:lnTo>
                    <a:pt x="0" y="1027"/>
                  </a:lnTo>
                  <a:lnTo>
                    <a:pt x="2" y="1039"/>
                  </a:lnTo>
                  <a:lnTo>
                    <a:pt x="6" y="1051"/>
                  </a:lnTo>
                  <a:lnTo>
                    <a:pt x="12" y="1061"/>
                  </a:lnTo>
                  <a:lnTo>
                    <a:pt x="20" y="1071"/>
                  </a:lnTo>
                  <a:lnTo>
                    <a:pt x="28" y="1077"/>
                  </a:lnTo>
                  <a:lnTo>
                    <a:pt x="38" y="1083"/>
                  </a:lnTo>
                  <a:lnTo>
                    <a:pt x="50" y="1087"/>
                  </a:lnTo>
                  <a:lnTo>
                    <a:pt x="64" y="1089"/>
                  </a:lnTo>
                  <a:lnTo>
                    <a:pt x="64" y="1089"/>
                  </a:lnTo>
                  <a:lnTo>
                    <a:pt x="78" y="1087"/>
                  </a:lnTo>
                  <a:lnTo>
                    <a:pt x="90" y="1081"/>
                  </a:lnTo>
                  <a:lnTo>
                    <a:pt x="92" y="1083"/>
                  </a:lnTo>
                  <a:lnTo>
                    <a:pt x="558" y="850"/>
                  </a:lnTo>
                  <a:lnTo>
                    <a:pt x="1026" y="1201"/>
                  </a:lnTo>
                  <a:lnTo>
                    <a:pt x="1028" y="1201"/>
                  </a:lnTo>
                  <a:lnTo>
                    <a:pt x="1028" y="1201"/>
                  </a:lnTo>
                  <a:lnTo>
                    <a:pt x="1036" y="1205"/>
                  </a:lnTo>
                  <a:lnTo>
                    <a:pt x="1044" y="1209"/>
                  </a:lnTo>
                  <a:lnTo>
                    <a:pt x="1054" y="1213"/>
                  </a:lnTo>
                  <a:lnTo>
                    <a:pt x="1064" y="1213"/>
                  </a:lnTo>
                  <a:lnTo>
                    <a:pt x="1064" y="1213"/>
                  </a:lnTo>
                  <a:lnTo>
                    <a:pt x="1074" y="1213"/>
                  </a:lnTo>
                  <a:lnTo>
                    <a:pt x="1084" y="1209"/>
                  </a:lnTo>
                  <a:lnTo>
                    <a:pt x="1092" y="1205"/>
                  </a:lnTo>
                  <a:lnTo>
                    <a:pt x="1100" y="1201"/>
                  </a:lnTo>
                  <a:lnTo>
                    <a:pt x="1102" y="1201"/>
                  </a:lnTo>
                  <a:lnTo>
                    <a:pt x="1570" y="850"/>
                  </a:lnTo>
                  <a:lnTo>
                    <a:pt x="2036" y="1083"/>
                  </a:lnTo>
                  <a:lnTo>
                    <a:pt x="2038" y="1081"/>
                  </a:lnTo>
                  <a:lnTo>
                    <a:pt x="2038" y="1081"/>
                  </a:lnTo>
                  <a:lnTo>
                    <a:pt x="2050" y="1087"/>
                  </a:lnTo>
                  <a:lnTo>
                    <a:pt x="2064" y="1089"/>
                  </a:lnTo>
                  <a:lnTo>
                    <a:pt x="2064" y="1089"/>
                  </a:lnTo>
                  <a:lnTo>
                    <a:pt x="2078" y="1087"/>
                  </a:lnTo>
                  <a:lnTo>
                    <a:pt x="2090" y="1083"/>
                  </a:lnTo>
                  <a:lnTo>
                    <a:pt x="2100" y="1077"/>
                  </a:lnTo>
                  <a:lnTo>
                    <a:pt x="2108" y="1071"/>
                  </a:lnTo>
                  <a:lnTo>
                    <a:pt x="2116" y="1061"/>
                  </a:lnTo>
                  <a:lnTo>
                    <a:pt x="2122" y="1051"/>
                  </a:lnTo>
                  <a:lnTo>
                    <a:pt x="2126" y="1039"/>
                  </a:lnTo>
                  <a:lnTo>
                    <a:pt x="2128" y="1027"/>
                  </a:lnTo>
                  <a:lnTo>
                    <a:pt x="2128" y="1027"/>
                  </a:lnTo>
                  <a:lnTo>
                    <a:pt x="2126" y="1019"/>
                  </a:lnTo>
                  <a:lnTo>
                    <a:pt x="2126" y="10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B8FD6802-9A53-4B83-806D-518BCBFCE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" y="245"/>
              <a:ext cx="3504" cy="2750"/>
            </a:xfrm>
            <a:custGeom>
              <a:avLst/>
              <a:gdLst>
                <a:gd name="T0" fmla="*/ 3500 w 3504"/>
                <a:gd name="T1" fmla="*/ 668 h 2750"/>
                <a:gd name="T2" fmla="*/ 3478 w 3504"/>
                <a:gd name="T3" fmla="*/ 638 h 2750"/>
                <a:gd name="T4" fmla="*/ 1774 w 3504"/>
                <a:gd name="T5" fmla="*/ 4 h 2750"/>
                <a:gd name="T6" fmla="*/ 1752 w 3504"/>
                <a:gd name="T7" fmla="*/ 0 h 2750"/>
                <a:gd name="T8" fmla="*/ 1730 w 3504"/>
                <a:gd name="T9" fmla="*/ 4 h 2750"/>
                <a:gd name="T10" fmla="*/ 34 w 3504"/>
                <a:gd name="T11" fmla="*/ 634 h 2750"/>
                <a:gd name="T12" fmla="*/ 8 w 3504"/>
                <a:gd name="T13" fmla="*/ 660 h 2750"/>
                <a:gd name="T14" fmla="*/ 0 w 3504"/>
                <a:gd name="T15" fmla="*/ 688 h 2750"/>
                <a:gd name="T16" fmla="*/ 12 w 3504"/>
                <a:gd name="T17" fmla="*/ 723 h 2750"/>
                <a:gd name="T18" fmla="*/ 42 w 3504"/>
                <a:gd name="T19" fmla="*/ 745 h 2750"/>
                <a:gd name="T20" fmla="*/ 342 w 3504"/>
                <a:gd name="T21" fmla="*/ 901 h 2750"/>
                <a:gd name="T22" fmla="*/ 256 w 3504"/>
                <a:gd name="T23" fmla="*/ 1085 h 2750"/>
                <a:gd name="T24" fmla="*/ 208 w 3504"/>
                <a:gd name="T25" fmla="*/ 1255 h 2750"/>
                <a:gd name="T26" fmla="*/ 150 w 3504"/>
                <a:gd name="T27" fmla="*/ 1279 h 2750"/>
                <a:gd name="T28" fmla="*/ 104 w 3504"/>
                <a:gd name="T29" fmla="*/ 1321 h 2750"/>
                <a:gd name="T30" fmla="*/ 74 w 3504"/>
                <a:gd name="T31" fmla="*/ 1375 h 2750"/>
                <a:gd name="T32" fmla="*/ 64 w 3504"/>
                <a:gd name="T33" fmla="*/ 1437 h 2750"/>
                <a:gd name="T34" fmla="*/ 82 w 3504"/>
                <a:gd name="T35" fmla="*/ 1521 h 2750"/>
                <a:gd name="T36" fmla="*/ 158 w 3504"/>
                <a:gd name="T37" fmla="*/ 1601 h 2750"/>
                <a:gd name="T38" fmla="*/ 170 w 3504"/>
                <a:gd name="T39" fmla="*/ 1801 h 2750"/>
                <a:gd name="T40" fmla="*/ 122 w 3504"/>
                <a:gd name="T41" fmla="*/ 2146 h 2750"/>
                <a:gd name="T42" fmla="*/ 20 w 3504"/>
                <a:gd name="T43" fmla="*/ 2614 h 2750"/>
                <a:gd name="T44" fmla="*/ 6 w 3504"/>
                <a:gd name="T45" fmla="*/ 2666 h 2750"/>
                <a:gd name="T46" fmla="*/ 0 w 3504"/>
                <a:gd name="T47" fmla="*/ 2688 h 2750"/>
                <a:gd name="T48" fmla="*/ 12 w 3504"/>
                <a:gd name="T49" fmla="*/ 2722 h 2750"/>
                <a:gd name="T50" fmla="*/ 50 w 3504"/>
                <a:gd name="T51" fmla="*/ 2748 h 2750"/>
                <a:gd name="T52" fmla="*/ 86 w 3504"/>
                <a:gd name="T53" fmla="*/ 2746 h 2750"/>
                <a:gd name="T54" fmla="*/ 116 w 3504"/>
                <a:gd name="T55" fmla="*/ 2718 h 2750"/>
                <a:gd name="T56" fmla="*/ 126 w 3504"/>
                <a:gd name="T57" fmla="*/ 2696 h 2750"/>
                <a:gd name="T58" fmla="*/ 224 w 3504"/>
                <a:gd name="T59" fmla="*/ 2256 h 2750"/>
                <a:gd name="T60" fmla="*/ 378 w 3504"/>
                <a:gd name="T61" fmla="*/ 2696 h 2750"/>
                <a:gd name="T62" fmla="*/ 390 w 3504"/>
                <a:gd name="T63" fmla="*/ 2726 h 2750"/>
                <a:gd name="T64" fmla="*/ 428 w 3504"/>
                <a:gd name="T65" fmla="*/ 2748 h 2750"/>
                <a:gd name="T66" fmla="*/ 462 w 3504"/>
                <a:gd name="T67" fmla="*/ 2746 h 2750"/>
                <a:gd name="T68" fmla="*/ 496 w 3504"/>
                <a:gd name="T69" fmla="*/ 2712 h 2750"/>
                <a:gd name="T70" fmla="*/ 500 w 3504"/>
                <a:gd name="T71" fmla="*/ 2678 h 2750"/>
                <a:gd name="T72" fmla="*/ 360 w 3504"/>
                <a:gd name="T73" fmla="*/ 1587 h 2750"/>
                <a:gd name="T74" fmla="*/ 422 w 3504"/>
                <a:gd name="T75" fmla="*/ 1513 h 2750"/>
                <a:gd name="T76" fmla="*/ 438 w 3504"/>
                <a:gd name="T77" fmla="*/ 1437 h 2750"/>
                <a:gd name="T78" fmla="*/ 410 w 3504"/>
                <a:gd name="T79" fmla="*/ 1337 h 2750"/>
                <a:gd name="T80" fmla="*/ 334 w 3504"/>
                <a:gd name="T81" fmla="*/ 1271 h 2750"/>
                <a:gd name="T82" fmla="*/ 378 w 3504"/>
                <a:gd name="T83" fmla="*/ 1121 h 2750"/>
                <a:gd name="T84" fmla="*/ 474 w 3504"/>
                <a:gd name="T85" fmla="*/ 905 h 2750"/>
                <a:gd name="T86" fmla="*/ 3462 w 3504"/>
                <a:gd name="T87" fmla="*/ 745 h 2750"/>
                <a:gd name="T88" fmla="*/ 3478 w 3504"/>
                <a:gd name="T89" fmla="*/ 737 h 2750"/>
                <a:gd name="T90" fmla="*/ 3500 w 3504"/>
                <a:gd name="T91" fmla="*/ 707 h 2750"/>
                <a:gd name="T92" fmla="*/ 250 w 3504"/>
                <a:gd name="T93" fmla="*/ 1501 h 2750"/>
                <a:gd name="T94" fmla="*/ 216 w 3504"/>
                <a:gd name="T95" fmla="*/ 1489 h 2750"/>
                <a:gd name="T96" fmla="*/ 190 w 3504"/>
                <a:gd name="T97" fmla="*/ 1451 h 2750"/>
                <a:gd name="T98" fmla="*/ 194 w 3504"/>
                <a:gd name="T99" fmla="*/ 1413 h 2750"/>
                <a:gd name="T100" fmla="*/ 226 w 3504"/>
                <a:gd name="T101" fmla="*/ 1379 h 2750"/>
                <a:gd name="T102" fmla="*/ 264 w 3504"/>
                <a:gd name="T103" fmla="*/ 1377 h 2750"/>
                <a:gd name="T104" fmla="*/ 302 w 3504"/>
                <a:gd name="T105" fmla="*/ 1403 h 2750"/>
                <a:gd name="T106" fmla="*/ 314 w 3504"/>
                <a:gd name="T107" fmla="*/ 1437 h 2750"/>
                <a:gd name="T108" fmla="*/ 296 w 3504"/>
                <a:gd name="T109" fmla="*/ 1481 h 2750"/>
                <a:gd name="T110" fmla="*/ 250 w 3504"/>
                <a:gd name="T111" fmla="*/ 1501 h 2750"/>
                <a:gd name="T112" fmla="*/ 1752 w 3504"/>
                <a:gd name="T113" fmla="*/ 130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04" h="2750">
                  <a:moveTo>
                    <a:pt x="3504" y="688"/>
                  </a:moveTo>
                  <a:lnTo>
                    <a:pt x="3504" y="688"/>
                  </a:lnTo>
                  <a:lnTo>
                    <a:pt x="3502" y="678"/>
                  </a:lnTo>
                  <a:lnTo>
                    <a:pt x="3500" y="668"/>
                  </a:lnTo>
                  <a:lnTo>
                    <a:pt x="3496" y="660"/>
                  </a:lnTo>
                  <a:lnTo>
                    <a:pt x="3492" y="652"/>
                  </a:lnTo>
                  <a:lnTo>
                    <a:pt x="3486" y="646"/>
                  </a:lnTo>
                  <a:lnTo>
                    <a:pt x="3478" y="638"/>
                  </a:lnTo>
                  <a:lnTo>
                    <a:pt x="3470" y="634"/>
                  </a:lnTo>
                  <a:lnTo>
                    <a:pt x="3462" y="630"/>
                  </a:lnTo>
                  <a:lnTo>
                    <a:pt x="3462" y="630"/>
                  </a:lnTo>
                  <a:lnTo>
                    <a:pt x="1774" y="4"/>
                  </a:lnTo>
                  <a:lnTo>
                    <a:pt x="1774" y="4"/>
                  </a:lnTo>
                  <a:lnTo>
                    <a:pt x="1774" y="4"/>
                  </a:lnTo>
                  <a:lnTo>
                    <a:pt x="1764" y="2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40" y="2"/>
                  </a:lnTo>
                  <a:lnTo>
                    <a:pt x="1730" y="4"/>
                  </a:lnTo>
                  <a:lnTo>
                    <a:pt x="1730" y="4"/>
                  </a:lnTo>
                  <a:lnTo>
                    <a:pt x="42" y="630"/>
                  </a:lnTo>
                  <a:lnTo>
                    <a:pt x="42" y="630"/>
                  </a:lnTo>
                  <a:lnTo>
                    <a:pt x="42" y="630"/>
                  </a:lnTo>
                  <a:lnTo>
                    <a:pt x="34" y="634"/>
                  </a:lnTo>
                  <a:lnTo>
                    <a:pt x="26" y="638"/>
                  </a:lnTo>
                  <a:lnTo>
                    <a:pt x="18" y="646"/>
                  </a:lnTo>
                  <a:lnTo>
                    <a:pt x="12" y="652"/>
                  </a:lnTo>
                  <a:lnTo>
                    <a:pt x="8" y="660"/>
                  </a:lnTo>
                  <a:lnTo>
                    <a:pt x="4" y="668"/>
                  </a:lnTo>
                  <a:lnTo>
                    <a:pt x="2" y="67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2" y="697"/>
                  </a:lnTo>
                  <a:lnTo>
                    <a:pt x="4" y="707"/>
                  </a:lnTo>
                  <a:lnTo>
                    <a:pt x="8" y="715"/>
                  </a:lnTo>
                  <a:lnTo>
                    <a:pt x="12" y="723"/>
                  </a:lnTo>
                  <a:lnTo>
                    <a:pt x="18" y="729"/>
                  </a:lnTo>
                  <a:lnTo>
                    <a:pt x="26" y="737"/>
                  </a:lnTo>
                  <a:lnTo>
                    <a:pt x="34" y="741"/>
                  </a:lnTo>
                  <a:lnTo>
                    <a:pt x="42" y="745"/>
                  </a:lnTo>
                  <a:lnTo>
                    <a:pt x="42" y="745"/>
                  </a:lnTo>
                  <a:lnTo>
                    <a:pt x="362" y="865"/>
                  </a:lnTo>
                  <a:lnTo>
                    <a:pt x="362" y="865"/>
                  </a:lnTo>
                  <a:lnTo>
                    <a:pt x="342" y="901"/>
                  </a:lnTo>
                  <a:lnTo>
                    <a:pt x="320" y="941"/>
                  </a:lnTo>
                  <a:lnTo>
                    <a:pt x="298" y="985"/>
                  </a:lnTo>
                  <a:lnTo>
                    <a:pt x="276" y="1033"/>
                  </a:lnTo>
                  <a:lnTo>
                    <a:pt x="256" y="1085"/>
                  </a:lnTo>
                  <a:lnTo>
                    <a:pt x="238" y="1139"/>
                  </a:lnTo>
                  <a:lnTo>
                    <a:pt x="222" y="1197"/>
                  </a:lnTo>
                  <a:lnTo>
                    <a:pt x="208" y="1255"/>
                  </a:lnTo>
                  <a:lnTo>
                    <a:pt x="208" y="1255"/>
                  </a:lnTo>
                  <a:lnTo>
                    <a:pt x="192" y="1259"/>
                  </a:lnTo>
                  <a:lnTo>
                    <a:pt x="178" y="1265"/>
                  </a:lnTo>
                  <a:lnTo>
                    <a:pt x="164" y="1271"/>
                  </a:lnTo>
                  <a:lnTo>
                    <a:pt x="150" y="1279"/>
                  </a:lnTo>
                  <a:lnTo>
                    <a:pt x="138" y="1289"/>
                  </a:lnTo>
                  <a:lnTo>
                    <a:pt x="126" y="1299"/>
                  </a:lnTo>
                  <a:lnTo>
                    <a:pt x="114" y="1309"/>
                  </a:lnTo>
                  <a:lnTo>
                    <a:pt x="104" y="1321"/>
                  </a:lnTo>
                  <a:lnTo>
                    <a:pt x="96" y="1333"/>
                  </a:lnTo>
                  <a:lnTo>
                    <a:pt x="88" y="1347"/>
                  </a:lnTo>
                  <a:lnTo>
                    <a:pt x="80" y="1359"/>
                  </a:lnTo>
                  <a:lnTo>
                    <a:pt x="74" y="1375"/>
                  </a:lnTo>
                  <a:lnTo>
                    <a:pt x="70" y="1389"/>
                  </a:lnTo>
                  <a:lnTo>
                    <a:pt x="66" y="1405"/>
                  </a:lnTo>
                  <a:lnTo>
                    <a:pt x="64" y="1421"/>
                  </a:lnTo>
                  <a:lnTo>
                    <a:pt x="64" y="1437"/>
                  </a:lnTo>
                  <a:lnTo>
                    <a:pt x="64" y="1437"/>
                  </a:lnTo>
                  <a:lnTo>
                    <a:pt x="66" y="1467"/>
                  </a:lnTo>
                  <a:lnTo>
                    <a:pt x="72" y="1495"/>
                  </a:lnTo>
                  <a:lnTo>
                    <a:pt x="82" y="1521"/>
                  </a:lnTo>
                  <a:lnTo>
                    <a:pt x="98" y="1545"/>
                  </a:lnTo>
                  <a:lnTo>
                    <a:pt x="114" y="1567"/>
                  </a:lnTo>
                  <a:lnTo>
                    <a:pt x="136" y="1585"/>
                  </a:lnTo>
                  <a:lnTo>
                    <a:pt x="158" y="1601"/>
                  </a:lnTo>
                  <a:lnTo>
                    <a:pt x="184" y="1613"/>
                  </a:lnTo>
                  <a:lnTo>
                    <a:pt x="184" y="1613"/>
                  </a:lnTo>
                  <a:lnTo>
                    <a:pt x="178" y="1707"/>
                  </a:lnTo>
                  <a:lnTo>
                    <a:pt x="170" y="1801"/>
                  </a:lnTo>
                  <a:lnTo>
                    <a:pt x="160" y="1891"/>
                  </a:lnTo>
                  <a:lnTo>
                    <a:pt x="148" y="1979"/>
                  </a:lnTo>
                  <a:lnTo>
                    <a:pt x="136" y="2064"/>
                  </a:lnTo>
                  <a:lnTo>
                    <a:pt x="122" y="2146"/>
                  </a:lnTo>
                  <a:lnTo>
                    <a:pt x="94" y="2296"/>
                  </a:lnTo>
                  <a:lnTo>
                    <a:pt x="66" y="2428"/>
                  </a:lnTo>
                  <a:lnTo>
                    <a:pt x="40" y="2534"/>
                  </a:lnTo>
                  <a:lnTo>
                    <a:pt x="20" y="2614"/>
                  </a:lnTo>
                  <a:lnTo>
                    <a:pt x="6" y="2662"/>
                  </a:lnTo>
                  <a:lnTo>
                    <a:pt x="6" y="2662"/>
                  </a:lnTo>
                  <a:lnTo>
                    <a:pt x="6" y="2666"/>
                  </a:lnTo>
                  <a:lnTo>
                    <a:pt x="6" y="2666"/>
                  </a:lnTo>
                  <a:lnTo>
                    <a:pt x="2" y="2678"/>
                  </a:lnTo>
                  <a:lnTo>
                    <a:pt x="2" y="2678"/>
                  </a:lnTo>
                  <a:lnTo>
                    <a:pt x="2" y="2678"/>
                  </a:lnTo>
                  <a:lnTo>
                    <a:pt x="0" y="2688"/>
                  </a:lnTo>
                  <a:lnTo>
                    <a:pt x="0" y="2688"/>
                  </a:lnTo>
                  <a:lnTo>
                    <a:pt x="2" y="2700"/>
                  </a:lnTo>
                  <a:lnTo>
                    <a:pt x="6" y="2712"/>
                  </a:lnTo>
                  <a:lnTo>
                    <a:pt x="12" y="2722"/>
                  </a:lnTo>
                  <a:lnTo>
                    <a:pt x="20" y="2732"/>
                  </a:lnTo>
                  <a:lnTo>
                    <a:pt x="28" y="2740"/>
                  </a:lnTo>
                  <a:lnTo>
                    <a:pt x="38" y="2746"/>
                  </a:lnTo>
                  <a:lnTo>
                    <a:pt x="50" y="2748"/>
                  </a:lnTo>
                  <a:lnTo>
                    <a:pt x="64" y="2750"/>
                  </a:lnTo>
                  <a:lnTo>
                    <a:pt x="64" y="2750"/>
                  </a:lnTo>
                  <a:lnTo>
                    <a:pt x="74" y="2748"/>
                  </a:lnTo>
                  <a:lnTo>
                    <a:pt x="86" y="2746"/>
                  </a:lnTo>
                  <a:lnTo>
                    <a:pt x="96" y="2742"/>
                  </a:lnTo>
                  <a:lnTo>
                    <a:pt x="104" y="2734"/>
                  </a:lnTo>
                  <a:lnTo>
                    <a:pt x="112" y="2726"/>
                  </a:lnTo>
                  <a:lnTo>
                    <a:pt x="116" y="2718"/>
                  </a:lnTo>
                  <a:lnTo>
                    <a:pt x="122" y="2708"/>
                  </a:lnTo>
                  <a:lnTo>
                    <a:pt x="124" y="2696"/>
                  </a:lnTo>
                  <a:lnTo>
                    <a:pt x="126" y="2696"/>
                  </a:lnTo>
                  <a:lnTo>
                    <a:pt x="126" y="2696"/>
                  </a:lnTo>
                  <a:lnTo>
                    <a:pt x="140" y="2640"/>
                  </a:lnTo>
                  <a:lnTo>
                    <a:pt x="176" y="2484"/>
                  </a:lnTo>
                  <a:lnTo>
                    <a:pt x="200" y="2376"/>
                  </a:lnTo>
                  <a:lnTo>
                    <a:pt x="224" y="2256"/>
                  </a:lnTo>
                  <a:lnTo>
                    <a:pt x="248" y="2122"/>
                  </a:lnTo>
                  <a:lnTo>
                    <a:pt x="270" y="1981"/>
                  </a:lnTo>
                  <a:lnTo>
                    <a:pt x="376" y="2696"/>
                  </a:lnTo>
                  <a:lnTo>
                    <a:pt x="378" y="2696"/>
                  </a:lnTo>
                  <a:lnTo>
                    <a:pt x="378" y="2696"/>
                  </a:lnTo>
                  <a:lnTo>
                    <a:pt x="380" y="2708"/>
                  </a:lnTo>
                  <a:lnTo>
                    <a:pt x="384" y="2718"/>
                  </a:lnTo>
                  <a:lnTo>
                    <a:pt x="390" y="2726"/>
                  </a:lnTo>
                  <a:lnTo>
                    <a:pt x="398" y="2734"/>
                  </a:lnTo>
                  <a:lnTo>
                    <a:pt x="406" y="2742"/>
                  </a:lnTo>
                  <a:lnTo>
                    <a:pt x="416" y="2746"/>
                  </a:lnTo>
                  <a:lnTo>
                    <a:pt x="428" y="2748"/>
                  </a:lnTo>
                  <a:lnTo>
                    <a:pt x="438" y="2750"/>
                  </a:lnTo>
                  <a:lnTo>
                    <a:pt x="438" y="2750"/>
                  </a:lnTo>
                  <a:lnTo>
                    <a:pt x="452" y="2748"/>
                  </a:lnTo>
                  <a:lnTo>
                    <a:pt x="462" y="2746"/>
                  </a:lnTo>
                  <a:lnTo>
                    <a:pt x="474" y="2740"/>
                  </a:lnTo>
                  <a:lnTo>
                    <a:pt x="482" y="2732"/>
                  </a:lnTo>
                  <a:lnTo>
                    <a:pt x="490" y="2722"/>
                  </a:lnTo>
                  <a:lnTo>
                    <a:pt x="496" y="2712"/>
                  </a:lnTo>
                  <a:lnTo>
                    <a:pt x="500" y="2700"/>
                  </a:lnTo>
                  <a:lnTo>
                    <a:pt x="502" y="2688"/>
                  </a:lnTo>
                  <a:lnTo>
                    <a:pt x="502" y="2688"/>
                  </a:lnTo>
                  <a:lnTo>
                    <a:pt x="500" y="2678"/>
                  </a:lnTo>
                  <a:lnTo>
                    <a:pt x="500" y="2678"/>
                  </a:lnTo>
                  <a:lnTo>
                    <a:pt x="338" y="1601"/>
                  </a:lnTo>
                  <a:lnTo>
                    <a:pt x="338" y="1601"/>
                  </a:lnTo>
                  <a:lnTo>
                    <a:pt x="360" y="1587"/>
                  </a:lnTo>
                  <a:lnTo>
                    <a:pt x="378" y="1571"/>
                  </a:lnTo>
                  <a:lnTo>
                    <a:pt x="396" y="1553"/>
                  </a:lnTo>
                  <a:lnTo>
                    <a:pt x="410" y="1533"/>
                  </a:lnTo>
                  <a:lnTo>
                    <a:pt x="422" y="1513"/>
                  </a:lnTo>
                  <a:lnTo>
                    <a:pt x="432" y="1489"/>
                  </a:lnTo>
                  <a:lnTo>
                    <a:pt x="436" y="1463"/>
                  </a:lnTo>
                  <a:lnTo>
                    <a:pt x="438" y="1437"/>
                  </a:lnTo>
                  <a:lnTo>
                    <a:pt x="438" y="1437"/>
                  </a:lnTo>
                  <a:lnTo>
                    <a:pt x="436" y="1411"/>
                  </a:lnTo>
                  <a:lnTo>
                    <a:pt x="430" y="1385"/>
                  </a:lnTo>
                  <a:lnTo>
                    <a:pt x="422" y="1361"/>
                  </a:lnTo>
                  <a:lnTo>
                    <a:pt x="410" y="1337"/>
                  </a:lnTo>
                  <a:lnTo>
                    <a:pt x="394" y="1317"/>
                  </a:lnTo>
                  <a:lnTo>
                    <a:pt x="376" y="1299"/>
                  </a:lnTo>
                  <a:lnTo>
                    <a:pt x="356" y="1283"/>
                  </a:lnTo>
                  <a:lnTo>
                    <a:pt x="334" y="1271"/>
                  </a:lnTo>
                  <a:lnTo>
                    <a:pt x="334" y="1271"/>
                  </a:lnTo>
                  <a:lnTo>
                    <a:pt x="346" y="1219"/>
                  </a:lnTo>
                  <a:lnTo>
                    <a:pt x="362" y="1169"/>
                  </a:lnTo>
                  <a:lnTo>
                    <a:pt x="378" y="1121"/>
                  </a:lnTo>
                  <a:lnTo>
                    <a:pt x="396" y="1073"/>
                  </a:lnTo>
                  <a:lnTo>
                    <a:pt x="416" y="1029"/>
                  </a:lnTo>
                  <a:lnTo>
                    <a:pt x="434" y="985"/>
                  </a:lnTo>
                  <a:lnTo>
                    <a:pt x="474" y="905"/>
                  </a:lnTo>
                  <a:lnTo>
                    <a:pt x="744" y="1005"/>
                  </a:lnTo>
                  <a:lnTo>
                    <a:pt x="1752" y="1375"/>
                  </a:lnTo>
                  <a:lnTo>
                    <a:pt x="2760" y="1005"/>
                  </a:lnTo>
                  <a:lnTo>
                    <a:pt x="3462" y="745"/>
                  </a:lnTo>
                  <a:lnTo>
                    <a:pt x="3462" y="745"/>
                  </a:lnTo>
                  <a:lnTo>
                    <a:pt x="3462" y="745"/>
                  </a:lnTo>
                  <a:lnTo>
                    <a:pt x="3470" y="741"/>
                  </a:lnTo>
                  <a:lnTo>
                    <a:pt x="3478" y="737"/>
                  </a:lnTo>
                  <a:lnTo>
                    <a:pt x="3486" y="729"/>
                  </a:lnTo>
                  <a:lnTo>
                    <a:pt x="3492" y="723"/>
                  </a:lnTo>
                  <a:lnTo>
                    <a:pt x="3496" y="715"/>
                  </a:lnTo>
                  <a:lnTo>
                    <a:pt x="3500" y="707"/>
                  </a:lnTo>
                  <a:lnTo>
                    <a:pt x="3502" y="697"/>
                  </a:lnTo>
                  <a:lnTo>
                    <a:pt x="3504" y="688"/>
                  </a:lnTo>
                  <a:lnTo>
                    <a:pt x="3504" y="688"/>
                  </a:lnTo>
                  <a:close/>
                  <a:moveTo>
                    <a:pt x="250" y="1501"/>
                  </a:moveTo>
                  <a:lnTo>
                    <a:pt x="250" y="1501"/>
                  </a:lnTo>
                  <a:lnTo>
                    <a:pt x="238" y="1499"/>
                  </a:lnTo>
                  <a:lnTo>
                    <a:pt x="226" y="1495"/>
                  </a:lnTo>
                  <a:lnTo>
                    <a:pt x="216" y="1489"/>
                  </a:lnTo>
                  <a:lnTo>
                    <a:pt x="206" y="1481"/>
                  </a:lnTo>
                  <a:lnTo>
                    <a:pt x="200" y="1473"/>
                  </a:lnTo>
                  <a:lnTo>
                    <a:pt x="194" y="1461"/>
                  </a:lnTo>
                  <a:lnTo>
                    <a:pt x="190" y="1451"/>
                  </a:lnTo>
                  <a:lnTo>
                    <a:pt x="188" y="1437"/>
                  </a:lnTo>
                  <a:lnTo>
                    <a:pt x="188" y="1437"/>
                  </a:lnTo>
                  <a:lnTo>
                    <a:pt x="190" y="1425"/>
                  </a:lnTo>
                  <a:lnTo>
                    <a:pt x="194" y="1413"/>
                  </a:lnTo>
                  <a:lnTo>
                    <a:pt x="200" y="1403"/>
                  </a:lnTo>
                  <a:lnTo>
                    <a:pt x="206" y="1393"/>
                  </a:lnTo>
                  <a:lnTo>
                    <a:pt x="216" y="1385"/>
                  </a:lnTo>
                  <a:lnTo>
                    <a:pt x="226" y="1379"/>
                  </a:lnTo>
                  <a:lnTo>
                    <a:pt x="238" y="1377"/>
                  </a:lnTo>
                  <a:lnTo>
                    <a:pt x="250" y="1375"/>
                  </a:lnTo>
                  <a:lnTo>
                    <a:pt x="250" y="1375"/>
                  </a:lnTo>
                  <a:lnTo>
                    <a:pt x="264" y="1377"/>
                  </a:lnTo>
                  <a:lnTo>
                    <a:pt x="276" y="1379"/>
                  </a:lnTo>
                  <a:lnTo>
                    <a:pt x="286" y="1385"/>
                  </a:lnTo>
                  <a:lnTo>
                    <a:pt x="296" y="1393"/>
                  </a:lnTo>
                  <a:lnTo>
                    <a:pt x="302" y="1403"/>
                  </a:lnTo>
                  <a:lnTo>
                    <a:pt x="308" y="1413"/>
                  </a:lnTo>
                  <a:lnTo>
                    <a:pt x="312" y="1425"/>
                  </a:lnTo>
                  <a:lnTo>
                    <a:pt x="314" y="1437"/>
                  </a:lnTo>
                  <a:lnTo>
                    <a:pt x="314" y="1437"/>
                  </a:lnTo>
                  <a:lnTo>
                    <a:pt x="312" y="1451"/>
                  </a:lnTo>
                  <a:lnTo>
                    <a:pt x="308" y="1461"/>
                  </a:lnTo>
                  <a:lnTo>
                    <a:pt x="302" y="1473"/>
                  </a:lnTo>
                  <a:lnTo>
                    <a:pt x="296" y="1481"/>
                  </a:lnTo>
                  <a:lnTo>
                    <a:pt x="286" y="1489"/>
                  </a:lnTo>
                  <a:lnTo>
                    <a:pt x="276" y="1495"/>
                  </a:lnTo>
                  <a:lnTo>
                    <a:pt x="264" y="1499"/>
                  </a:lnTo>
                  <a:lnTo>
                    <a:pt x="250" y="1501"/>
                  </a:lnTo>
                  <a:lnTo>
                    <a:pt x="250" y="1501"/>
                  </a:lnTo>
                  <a:close/>
                  <a:moveTo>
                    <a:pt x="1752" y="1245"/>
                  </a:moveTo>
                  <a:lnTo>
                    <a:pt x="244" y="688"/>
                  </a:lnTo>
                  <a:lnTo>
                    <a:pt x="1752" y="130"/>
                  </a:lnTo>
                  <a:lnTo>
                    <a:pt x="3260" y="688"/>
                  </a:lnTo>
                  <a:lnTo>
                    <a:pt x="1752" y="1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33">
            <a:extLst>
              <a:ext uri="{FF2B5EF4-FFF2-40B4-BE49-F238E27FC236}">
                <a16:creationId xmlns:a16="http://schemas.microsoft.com/office/drawing/2014/main" id="{470F85B4-7319-49F6-BA5F-7FD09429EA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68133" y="2835995"/>
            <a:ext cx="479093" cy="632966"/>
            <a:chOff x="2030" y="497"/>
            <a:chExt cx="1700" cy="2246"/>
          </a:xfrm>
          <a:solidFill>
            <a:schemeClr val="accent6">
              <a:lumMod val="50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E0B00098-C039-46A2-AE40-C5A61C959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0" y="497"/>
              <a:ext cx="1700" cy="2246"/>
            </a:xfrm>
            <a:custGeom>
              <a:avLst/>
              <a:gdLst>
                <a:gd name="T0" fmla="*/ 1698 w 1700"/>
                <a:gd name="T1" fmla="*/ 406 h 2246"/>
                <a:gd name="T2" fmla="*/ 1698 w 1700"/>
                <a:gd name="T3" fmla="*/ 406 h 2246"/>
                <a:gd name="T4" fmla="*/ 1294 w 1700"/>
                <a:gd name="T5" fmla="*/ 0 h 2246"/>
                <a:gd name="T6" fmla="*/ 1292 w 1700"/>
                <a:gd name="T7" fmla="*/ 2 h 2246"/>
                <a:gd name="T8" fmla="*/ 0 w 1700"/>
                <a:gd name="T9" fmla="*/ 2 h 2246"/>
                <a:gd name="T10" fmla="*/ 0 w 1700"/>
                <a:gd name="T11" fmla="*/ 2246 h 2246"/>
                <a:gd name="T12" fmla="*/ 1700 w 1700"/>
                <a:gd name="T13" fmla="*/ 2246 h 2246"/>
                <a:gd name="T14" fmla="*/ 1700 w 1700"/>
                <a:gd name="T15" fmla="*/ 406 h 2246"/>
                <a:gd name="T16" fmla="*/ 1698 w 1700"/>
                <a:gd name="T17" fmla="*/ 406 h 2246"/>
                <a:gd name="T18" fmla="*/ 1294 w 1700"/>
                <a:gd name="T19" fmla="*/ 116 h 2246"/>
                <a:gd name="T20" fmla="*/ 1584 w 1700"/>
                <a:gd name="T21" fmla="*/ 406 h 2246"/>
                <a:gd name="T22" fmla="*/ 1294 w 1700"/>
                <a:gd name="T23" fmla="*/ 406 h 2246"/>
                <a:gd name="T24" fmla="*/ 1294 w 1700"/>
                <a:gd name="T25" fmla="*/ 116 h 2246"/>
                <a:gd name="T26" fmla="*/ 1618 w 1700"/>
                <a:gd name="T27" fmla="*/ 2164 h 2246"/>
                <a:gd name="T28" fmla="*/ 82 w 1700"/>
                <a:gd name="T29" fmla="*/ 2164 h 2246"/>
                <a:gd name="T30" fmla="*/ 82 w 1700"/>
                <a:gd name="T31" fmla="*/ 82 h 2246"/>
                <a:gd name="T32" fmla="*/ 1215 w 1700"/>
                <a:gd name="T33" fmla="*/ 82 h 2246"/>
                <a:gd name="T34" fmla="*/ 1215 w 1700"/>
                <a:gd name="T35" fmla="*/ 488 h 2246"/>
                <a:gd name="T36" fmla="*/ 1618 w 1700"/>
                <a:gd name="T37" fmla="*/ 488 h 2246"/>
                <a:gd name="T38" fmla="*/ 1618 w 1700"/>
                <a:gd name="T39" fmla="*/ 2164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0" h="2246">
                  <a:moveTo>
                    <a:pt x="1698" y="406"/>
                  </a:moveTo>
                  <a:lnTo>
                    <a:pt x="1698" y="406"/>
                  </a:lnTo>
                  <a:lnTo>
                    <a:pt x="1294" y="0"/>
                  </a:lnTo>
                  <a:lnTo>
                    <a:pt x="1292" y="2"/>
                  </a:lnTo>
                  <a:lnTo>
                    <a:pt x="0" y="2"/>
                  </a:lnTo>
                  <a:lnTo>
                    <a:pt x="0" y="2246"/>
                  </a:lnTo>
                  <a:lnTo>
                    <a:pt x="1700" y="2246"/>
                  </a:lnTo>
                  <a:lnTo>
                    <a:pt x="1700" y="406"/>
                  </a:lnTo>
                  <a:lnTo>
                    <a:pt x="1698" y="406"/>
                  </a:lnTo>
                  <a:close/>
                  <a:moveTo>
                    <a:pt x="1294" y="116"/>
                  </a:moveTo>
                  <a:lnTo>
                    <a:pt x="1584" y="406"/>
                  </a:lnTo>
                  <a:lnTo>
                    <a:pt x="1294" y="406"/>
                  </a:lnTo>
                  <a:lnTo>
                    <a:pt x="1294" y="116"/>
                  </a:lnTo>
                  <a:close/>
                  <a:moveTo>
                    <a:pt x="1618" y="2164"/>
                  </a:moveTo>
                  <a:lnTo>
                    <a:pt x="82" y="2164"/>
                  </a:lnTo>
                  <a:lnTo>
                    <a:pt x="82" y="82"/>
                  </a:lnTo>
                  <a:lnTo>
                    <a:pt x="1215" y="82"/>
                  </a:lnTo>
                  <a:lnTo>
                    <a:pt x="1215" y="488"/>
                  </a:lnTo>
                  <a:lnTo>
                    <a:pt x="1618" y="488"/>
                  </a:lnTo>
                  <a:lnTo>
                    <a:pt x="1618" y="2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5">
              <a:extLst>
                <a:ext uri="{FF2B5EF4-FFF2-40B4-BE49-F238E27FC236}">
                  <a16:creationId xmlns:a16="http://schemas.microsoft.com/office/drawing/2014/main" id="{90464A52-BB72-4E1A-AA1B-EF182A25E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836"/>
              <a:ext cx="1086" cy="82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6">
              <a:extLst>
                <a:ext uri="{FF2B5EF4-FFF2-40B4-BE49-F238E27FC236}">
                  <a16:creationId xmlns:a16="http://schemas.microsoft.com/office/drawing/2014/main" id="{1B286EF8-F020-40A5-B428-94BEEDC0B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2106"/>
              <a:ext cx="1086" cy="83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AB3807B8-55AF-45BA-AB87-83ED597F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2377"/>
              <a:ext cx="1086" cy="82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0CDBD6E6-9A0F-4DB6-B6B8-4C3FEF3C8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03"/>
              <a:ext cx="426" cy="683"/>
            </a:xfrm>
            <a:custGeom>
              <a:avLst/>
              <a:gdLst>
                <a:gd name="T0" fmla="*/ 364 w 426"/>
                <a:gd name="T1" fmla="*/ 339 h 683"/>
                <a:gd name="T2" fmla="*/ 322 w 426"/>
                <a:gd name="T3" fmla="*/ 319 h 683"/>
                <a:gd name="T4" fmla="*/ 258 w 426"/>
                <a:gd name="T5" fmla="*/ 154 h 683"/>
                <a:gd name="T6" fmla="*/ 322 w 426"/>
                <a:gd name="T7" fmla="*/ 171 h 683"/>
                <a:gd name="T8" fmla="*/ 378 w 426"/>
                <a:gd name="T9" fmla="*/ 201 h 683"/>
                <a:gd name="T10" fmla="*/ 404 w 426"/>
                <a:gd name="T11" fmla="*/ 120 h 683"/>
                <a:gd name="T12" fmla="*/ 346 w 426"/>
                <a:gd name="T13" fmla="*/ 94 h 683"/>
                <a:gd name="T14" fmla="*/ 282 w 426"/>
                <a:gd name="T15" fmla="*/ 78 h 683"/>
                <a:gd name="T16" fmla="*/ 182 w 426"/>
                <a:gd name="T17" fmla="*/ 0 h 683"/>
                <a:gd name="T18" fmla="*/ 148 w 426"/>
                <a:gd name="T19" fmla="*/ 82 h 683"/>
                <a:gd name="T20" fmla="*/ 102 w 426"/>
                <a:gd name="T21" fmla="*/ 100 h 683"/>
                <a:gd name="T22" fmla="*/ 64 w 426"/>
                <a:gd name="T23" fmla="*/ 124 h 683"/>
                <a:gd name="T24" fmla="*/ 44 w 426"/>
                <a:gd name="T25" fmla="*/ 146 h 683"/>
                <a:gd name="T26" fmla="*/ 30 w 426"/>
                <a:gd name="T27" fmla="*/ 171 h 683"/>
                <a:gd name="T28" fmla="*/ 18 w 426"/>
                <a:gd name="T29" fmla="*/ 215 h 683"/>
                <a:gd name="T30" fmla="*/ 16 w 426"/>
                <a:gd name="T31" fmla="*/ 249 h 683"/>
                <a:gd name="T32" fmla="*/ 28 w 426"/>
                <a:gd name="T33" fmla="*/ 293 h 683"/>
                <a:gd name="T34" fmla="*/ 44 w 426"/>
                <a:gd name="T35" fmla="*/ 317 h 683"/>
                <a:gd name="T36" fmla="*/ 64 w 426"/>
                <a:gd name="T37" fmla="*/ 335 h 683"/>
                <a:gd name="T38" fmla="*/ 100 w 426"/>
                <a:gd name="T39" fmla="*/ 357 h 683"/>
                <a:gd name="T40" fmla="*/ 144 w 426"/>
                <a:gd name="T41" fmla="*/ 371 h 683"/>
                <a:gd name="T42" fmla="*/ 182 w 426"/>
                <a:gd name="T43" fmla="*/ 527 h 683"/>
                <a:gd name="T44" fmla="*/ 142 w 426"/>
                <a:gd name="T45" fmla="*/ 519 h 683"/>
                <a:gd name="T46" fmla="*/ 104 w 426"/>
                <a:gd name="T47" fmla="*/ 507 h 683"/>
                <a:gd name="T48" fmla="*/ 72 w 426"/>
                <a:gd name="T49" fmla="*/ 491 h 683"/>
                <a:gd name="T50" fmla="*/ 44 w 426"/>
                <a:gd name="T51" fmla="*/ 471 h 683"/>
                <a:gd name="T52" fmla="*/ 18 w 426"/>
                <a:gd name="T53" fmla="*/ 553 h 683"/>
                <a:gd name="T54" fmla="*/ 60 w 426"/>
                <a:gd name="T55" fmla="*/ 577 h 683"/>
                <a:gd name="T56" fmla="*/ 108 w 426"/>
                <a:gd name="T57" fmla="*/ 593 h 683"/>
                <a:gd name="T58" fmla="*/ 158 w 426"/>
                <a:gd name="T59" fmla="*/ 605 h 683"/>
                <a:gd name="T60" fmla="*/ 258 w 426"/>
                <a:gd name="T61" fmla="*/ 683 h 683"/>
                <a:gd name="T62" fmla="*/ 292 w 426"/>
                <a:gd name="T63" fmla="*/ 599 h 683"/>
                <a:gd name="T64" fmla="*/ 338 w 426"/>
                <a:gd name="T65" fmla="*/ 581 h 683"/>
                <a:gd name="T66" fmla="*/ 376 w 426"/>
                <a:gd name="T67" fmla="*/ 555 h 683"/>
                <a:gd name="T68" fmla="*/ 396 w 426"/>
                <a:gd name="T69" fmla="*/ 535 h 683"/>
                <a:gd name="T70" fmla="*/ 412 w 426"/>
                <a:gd name="T71" fmla="*/ 509 h 683"/>
                <a:gd name="T72" fmla="*/ 424 w 426"/>
                <a:gd name="T73" fmla="*/ 465 h 683"/>
                <a:gd name="T74" fmla="*/ 424 w 426"/>
                <a:gd name="T75" fmla="*/ 431 h 683"/>
                <a:gd name="T76" fmla="*/ 412 w 426"/>
                <a:gd name="T77" fmla="*/ 389 h 683"/>
                <a:gd name="T78" fmla="*/ 396 w 426"/>
                <a:gd name="T79" fmla="*/ 365 h 683"/>
                <a:gd name="T80" fmla="*/ 376 w 426"/>
                <a:gd name="T81" fmla="*/ 347 h 683"/>
                <a:gd name="T82" fmla="*/ 164 w 426"/>
                <a:gd name="T83" fmla="*/ 289 h 683"/>
                <a:gd name="T84" fmla="*/ 122 w 426"/>
                <a:gd name="T85" fmla="*/ 271 h 683"/>
                <a:gd name="T86" fmla="*/ 106 w 426"/>
                <a:gd name="T87" fmla="*/ 253 h 683"/>
                <a:gd name="T88" fmla="*/ 102 w 426"/>
                <a:gd name="T89" fmla="*/ 229 h 683"/>
                <a:gd name="T90" fmla="*/ 114 w 426"/>
                <a:gd name="T91" fmla="*/ 193 h 683"/>
                <a:gd name="T92" fmla="*/ 136 w 426"/>
                <a:gd name="T93" fmla="*/ 173 h 683"/>
                <a:gd name="T94" fmla="*/ 182 w 426"/>
                <a:gd name="T95" fmla="*/ 157 h 683"/>
                <a:gd name="T96" fmla="*/ 316 w 426"/>
                <a:gd name="T97" fmla="*/ 499 h 683"/>
                <a:gd name="T98" fmla="*/ 276 w 426"/>
                <a:gd name="T99" fmla="*/ 521 h 683"/>
                <a:gd name="T100" fmla="*/ 258 w 426"/>
                <a:gd name="T101" fmla="*/ 389 h 683"/>
                <a:gd name="T102" fmla="*/ 306 w 426"/>
                <a:gd name="T103" fmla="*/ 405 h 683"/>
                <a:gd name="T104" fmla="*/ 328 w 426"/>
                <a:gd name="T105" fmla="*/ 421 h 683"/>
                <a:gd name="T106" fmla="*/ 340 w 426"/>
                <a:gd name="T107" fmla="*/ 453 h 683"/>
                <a:gd name="T108" fmla="*/ 334 w 426"/>
                <a:gd name="T109" fmla="*/ 479 h 683"/>
                <a:gd name="T110" fmla="*/ 316 w 426"/>
                <a:gd name="T111" fmla="*/ 499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6" h="683">
                  <a:moveTo>
                    <a:pt x="376" y="347"/>
                  </a:moveTo>
                  <a:lnTo>
                    <a:pt x="376" y="347"/>
                  </a:lnTo>
                  <a:lnTo>
                    <a:pt x="364" y="339"/>
                  </a:lnTo>
                  <a:lnTo>
                    <a:pt x="350" y="331"/>
                  </a:lnTo>
                  <a:lnTo>
                    <a:pt x="322" y="319"/>
                  </a:lnTo>
                  <a:lnTo>
                    <a:pt x="322" y="319"/>
                  </a:lnTo>
                  <a:lnTo>
                    <a:pt x="290" y="311"/>
                  </a:lnTo>
                  <a:lnTo>
                    <a:pt x="258" y="305"/>
                  </a:lnTo>
                  <a:lnTo>
                    <a:pt x="258" y="154"/>
                  </a:lnTo>
                  <a:lnTo>
                    <a:pt x="258" y="154"/>
                  </a:lnTo>
                  <a:lnTo>
                    <a:pt x="290" y="16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50" y="185"/>
                  </a:lnTo>
                  <a:lnTo>
                    <a:pt x="378" y="201"/>
                  </a:lnTo>
                  <a:lnTo>
                    <a:pt x="422" y="130"/>
                  </a:lnTo>
                  <a:lnTo>
                    <a:pt x="422" y="130"/>
                  </a:lnTo>
                  <a:lnTo>
                    <a:pt x="404" y="120"/>
                  </a:lnTo>
                  <a:lnTo>
                    <a:pt x="384" y="110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26" y="86"/>
                  </a:lnTo>
                  <a:lnTo>
                    <a:pt x="304" y="82"/>
                  </a:lnTo>
                  <a:lnTo>
                    <a:pt x="282" y="78"/>
                  </a:lnTo>
                  <a:lnTo>
                    <a:pt x="258" y="74"/>
                  </a:lnTo>
                  <a:lnTo>
                    <a:pt x="258" y="0"/>
                  </a:lnTo>
                  <a:lnTo>
                    <a:pt x="182" y="0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48" y="82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88" y="106"/>
                  </a:lnTo>
                  <a:lnTo>
                    <a:pt x="76" y="116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54" y="134"/>
                  </a:lnTo>
                  <a:lnTo>
                    <a:pt x="44" y="146"/>
                  </a:lnTo>
                  <a:lnTo>
                    <a:pt x="36" y="159"/>
                  </a:lnTo>
                  <a:lnTo>
                    <a:pt x="30" y="171"/>
                  </a:lnTo>
                  <a:lnTo>
                    <a:pt x="30" y="171"/>
                  </a:lnTo>
                  <a:lnTo>
                    <a:pt x="24" y="185"/>
                  </a:lnTo>
                  <a:lnTo>
                    <a:pt x="20" y="199"/>
                  </a:lnTo>
                  <a:lnTo>
                    <a:pt x="18" y="215"/>
                  </a:lnTo>
                  <a:lnTo>
                    <a:pt x="16" y="231"/>
                  </a:lnTo>
                  <a:lnTo>
                    <a:pt x="16" y="231"/>
                  </a:lnTo>
                  <a:lnTo>
                    <a:pt x="16" y="249"/>
                  </a:lnTo>
                  <a:lnTo>
                    <a:pt x="18" y="265"/>
                  </a:lnTo>
                  <a:lnTo>
                    <a:pt x="22" y="279"/>
                  </a:lnTo>
                  <a:lnTo>
                    <a:pt x="28" y="293"/>
                  </a:lnTo>
                  <a:lnTo>
                    <a:pt x="28" y="293"/>
                  </a:lnTo>
                  <a:lnTo>
                    <a:pt x="36" y="305"/>
                  </a:lnTo>
                  <a:lnTo>
                    <a:pt x="44" y="317"/>
                  </a:lnTo>
                  <a:lnTo>
                    <a:pt x="54" y="327"/>
                  </a:lnTo>
                  <a:lnTo>
                    <a:pt x="64" y="335"/>
                  </a:lnTo>
                  <a:lnTo>
                    <a:pt x="64" y="335"/>
                  </a:lnTo>
                  <a:lnTo>
                    <a:pt x="76" y="343"/>
                  </a:lnTo>
                  <a:lnTo>
                    <a:pt x="88" y="351"/>
                  </a:lnTo>
                  <a:lnTo>
                    <a:pt x="100" y="357"/>
                  </a:lnTo>
                  <a:lnTo>
                    <a:pt x="114" y="363"/>
                  </a:lnTo>
                  <a:lnTo>
                    <a:pt x="114" y="363"/>
                  </a:lnTo>
                  <a:lnTo>
                    <a:pt x="144" y="371"/>
                  </a:lnTo>
                  <a:lnTo>
                    <a:pt x="176" y="377"/>
                  </a:lnTo>
                  <a:lnTo>
                    <a:pt x="182" y="377"/>
                  </a:lnTo>
                  <a:lnTo>
                    <a:pt x="182" y="527"/>
                  </a:lnTo>
                  <a:lnTo>
                    <a:pt x="182" y="527"/>
                  </a:lnTo>
                  <a:lnTo>
                    <a:pt x="162" y="523"/>
                  </a:lnTo>
                  <a:lnTo>
                    <a:pt x="142" y="519"/>
                  </a:lnTo>
                  <a:lnTo>
                    <a:pt x="142" y="519"/>
                  </a:lnTo>
                  <a:lnTo>
                    <a:pt x="124" y="513"/>
                  </a:lnTo>
                  <a:lnTo>
                    <a:pt x="104" y="507"/>
                  </a:lnTo>
                  <a:lnTo>
                    <a:pt x="104" y="507"/>
                  </a:lnTo>
                  <a:lnTo>
                    <a:pt x="88" y="499"/>
                  </a:lnTo>
                  <a:lnTo>
                    <a:pt x="72" y="491"/>
                  </a:lnTo>
                  <a:lnTo>
                    <a:pt x="72" y="491"/>
                  </a:lnTo>
                  <a:lnTo>
                    <a:pt x="58" y="481"/>
                  </a:lnTo>
                  <a:lnTo>
                    <a:pt x="44" y="471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18" y="553"/>
                  </a:lnTo>
                  <a:lnTo>
                    <a:pt x="38" y="565"/>
                  </a:lnTo>
                  <a:lnTo>
                    <a:pt x="38" y="565"/>
                  </a:lnTo>
                  <a:lnTo>
                    <a:pt x="60" y="577"/>
                  </a:lnTo>
                  <a:lnTo>
                    <a:pt x="84" y="585"/>
                  </a:lnTo>
                  <a:lnTo>
                    <a:pt x="84" y="585"/>
                  </a:lnTo>
                  <a:lnTo>
                    <a:pt x="108" y="593"/>
                  </a:lnTo>
                  <a:lnTo>
                    <a:pt x="132" y="599"/>
                  </a:lnTo>
                  <a:lnTo>
                    <a:pt x="132" y="599"/>
                  </a:lnTo>
                  <a:lnTo>
                    <a:pt x="158" y="605"/>
                  </a:lnTo>
                  <a:lnTo>
                    <a:pt x="182" y="607"/>
                  </a:lnTo>
                  <a:lnTo>
                    <a:pt x="182" y="683"/>
                  </a:lnTo>
                  <a:lnTo>
                    <a:pt x="258" y="683"/>
                  </a:lnTo>
                  <a:lnTo>
                    <a:pt x="258" y="605"/>
                  </a:lnTo>
                  <a:lnTo>
                    <a:pt x="258" y="605"/>
                  </a:lnTo>
                  <a:lnTo>
                    <a:pt x="292" y="599"/>
                  </a:lnTo>
                  <a:lnTo>
                    <a:pt x="322" y="589"/>
                  </a:lnTo>
                  <a:lnTo>
                    <a:pt x="322" y="589"/>
                  </a:lnTo>
                  <a:lnTo>
                    <a:pt x="338" y="581"/>
                  </a:lnTo>
                  <a:lnTo>
                    <a:pt x="352" y="573"/>
                  </a:lnTo>
                  <a:lnTo>
                    <a:pt x="364" y="565"/>
                  </a:lnTo>
                  <a:lnTo>
                    <a:pt x="376" y="555"/>
                  </a:lnTo>
                  <a:lnTo>
                    <a:pt x="376" y="555"/>
                  </a:lnTo>
                  <a:lnTo>
                    <a:pt x="386" y="545"/>
                  </a:lnTo>
                  <a:lnTo>
                    <a:pt x="396" y="535"/>
                  </a:lnTo>
                  <a:lnTo>
                    <a:pt x="404" y="523"/>
                  </a:lnTo>
                  <a:lnTo>
                    <a:pt x="412" y="509"/>
                  </a:lnTo>
                  <a:lnTo>
                    <a:pt x="412" y="509"/>
                  </a:lnTo>
                  <a:lnTo>
                    <a:pt x="418" y="495"/>
                  </a:lnTo>
                  <a:lnTo>
                    <a:pt x="422" y="481"/>
                  </a:lnTo>
                  <a:lnTo>
                    <a:pt x="424" y="465"/>
                  </a:lnTo>
                  <a:lnTo>
                    <a:pt x="426" y="449"/>
                  </a:lnTo>
                  <a:lnTo>
                    <a:pt x="426" y="449"/>
                  </a:lnTo>
                  <a:lnTo>
                    <a:pt x="424" y="431"/>
                  </a:lnTo>
                  <a:lnTo>
                    <a:pt x="422" y="415"/>
                  </a:lnTo>
                  <a:lnTo>
                    <a:pt x="418" y="401"/>
                  </a:lnTo>
                  <a:lnTo>
                    <a:pt x="412" y="389"/>
                  </a:lnTo>
                  <a:lnTo>
                    <a:pt x="412" y="389"/>
                  </a:lnTo>
                  <a:lnTo>
                    <a:pt x="404" y="377"/>
                  </a:lnTo>
                  <a:lnTo>
                    <a:pt x="396" y="365"/>
                  </a:lnTo>
                  <a:lnTo>
                    <a:pt x="386" y="355"/>
                  </a:lnTo>
                  <a:lnTo>
                    <a:pt x="376" y="347"/>
                  </a:lnTo>
                  <a:lnTo>
                    <a:pt x="376" y="347"/>
                  </a:lnTo>
                  <a:close/>
                  <a:moveTo>
                    <a:pt x="182" y="293"/>
                  </a:moveTo>
                  <a:lnTo>
                    <a:pt x="182" y="293"/>
                  </a:lnTo>
                  <a:lnTo>
                    <a:pt x="164" y="289"/>
                  </a:lnTo>
                  <a:lnTo>
                    <a:pt x="146" y="283"/>
                  </a:lnTo>
                  <a:lnTo>
                    <a:pt x="134" y="277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14" y="263"/>
                  </a:lnTo>
                  <a:lnTo>
                    <a:pt x="106" y="253"/>
                  </a:lnTo>
                  <a:lnTo>
                    <a:pt x="104" y="241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104" y="215"/>
                  </a:lnTo>
                  <a:lnTo>
                    <a:pt x="108" y="203"/>
                  </a:lnTo>
                  <a:lnTo>
                    <a:pt x="114" y="19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36" y="173"/>
                  </a:lnTo>
                  <a:lnTo>
                    <a:pt x="150" y="167"/>
                  </a:lnTo>
                  <a:lnTo>
                    <a:pt x="166" y="161"/>
                  </a:lnTo>
                  <a:lnTo>
                    <a:pt x="182" y="157"/>
                  </a:lnTo>
                  <a:lnTo>
                    <a:pt x="182" y="293"/>
                  </a:lnTo>
                  <a:close/>
                  <a:moveTo>
                    <a:pt x="316" y="499"/>
                  </a:moveTo>
                  <a:lnTo>
                    <a:pt x="316" y="499"/>
                  </a:lnTo>
                  <a:lnTo>
                    <a:pt x="304" y="509"/>
                  </a:lnTo>
                  <a:lnTo>
                    <a:pt x="290" y="515"/>
                  </a:lnTo>
                  <a:lnTo>
                    <a:pt x="276" y="521"/>
                  </a:lnTo>
                  <a:lnTo>
                    <a:pt x="258" y="525"/>
                  </a:lnTo>
                  <a:lnTo>
                    <a:pt x="258" y="389"/>
                  </a:lnTo>
                  <a:lnTo>
                    <a:pt x="258" y="389"/>
                  </a:lnTo>
                  <a:lnTo>
                    <a:pt x="276" y="393"/>
                  </a:lnTo>
                  <a:lnTo>
                    <a:pt x="292" y="399"/>
                  </a:lnTo>
                  <a:lnTo>
                    <a:pt x="306" y="405"/>
                  </a:lnTo>
                  <a:lnTo>
                    <a:pt x="318" y="413"/>
                  </a:lnTo>
                  <a:lnTo>
                    <a:pt x="318" y="413"/>
                  </a:lnTo>
                  <a:lnTo>
                    <a:pt x="328" y="421"/>
                  </a:lnTo>
                  <a:lnTo>
                    <a:pt x="334" y="431"/>
                  </a:lnTo>
                  <a:lnTo>
                    <a:pt x="338" y="441"/>
                  </a:lnTo>
                  <a:lnTo>
                    <a:pt x="340" y="453"/>
                  </a:lnTo>
                  <a:lnTo>
                    <a:pt x="340" y="453"/>
                  </a:lnTo>
                  <a:lnTo>
                    <a:pt x="338" y="467"/>
                  </a:lnTo>
                  <a:lnTo>
                    <a:pt x="334" y="479"/>
                  </a:lnTo>
                  <a:lnTo>
                    <a:pt x="326" y="491"/>
                  </a:lnTo>
                  <a:lnTo>
                    <a:pt x="316" y="499"/>
                  </a:lnTo>
                  <a:lnTo>
                    <a:pt x="316" y="4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246DC0-4CD7-4388-9EFD-6DCE491D45BF}"/>
              </a:ext>
            </a:extLst>
          </p:cNvPr>
          <p:cNvCxnSpPr>
            <a:cxnSpLocks/>
          </p:cNvCxnSpPr>
          <p:nvPr/>
        </p:nvCxnSpPr>
        <p:spPr bwMode="gray">
          <a:xfrm>
            <a:off x="454025" y="965628"/>
            <a:ext cx="1992842" cy="0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1FFA2BD-367E-47DC-B45C-C66D42A0F0D2}"/>
              </a:ext>
            </a:extLst>
          </p:cNvPr>
          <p:cNvCxnSpPr>
            <a:cxnSpLocks/>
          </p:cNvCxnSpPr>
          <p:nvPr/>
        </p:nvCxnSpPr>
        <p:spPr bwMode="gray">
          <a:xfrm>
            <a:off x="5800008" y="945379"/>
            <a:ext cx="2701753" cy="0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609D0D6-5918-CE4F-8800-D2F9DE21E613}"/>
              </a:ext>
            </a:extLst>
          </p:cNvPr>
          <p:cNvCxnSpPr>
            <a:cxnSpLocks/>
          </p:cNvCxnSpPr>
          <p:nvPr/>
        </p:nvCxnSpPr>
        <p:spPr bwMode="gray">
          <a:xfrm flipV="1">
            <a:off x="3195015" y="949452"/>
            <a:ext cx="1995052" cy="3008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D8880A9C-2B8C-DC49-92F2-EF1ACC335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0" y="4555608"/>
            <a:ext cx="947099" cy="524693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65D1BC14-F6F1-47CA-95DC-F536CB021845}"/>
              </a:ext>
            </a:extLst>
          </p:cNvPr>
          <p:cNvSpPr/>
          <p:nvPr/>
        </p:nvSpPr>
        <p:spPr>
          <a:xfrm>
            <a:off x="2600618" y="4538047"/>
            <a:ext cx="45198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www.CyberTalentInitiative.org</a:t>
            </a:r>
            <a:r>
              <a:rPr lang="en-US" sz="2400" dirty="0"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en-US" sz="2400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8023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 bwMode="gray">
          <a:xfrm>
            <a:off x="1380035" y="-9867"/>
            <a:ext cx="7976543" cy="5143500"/>
          </a:xfrm>
          <a:custGeom>
            <a:avLst/>
            <a:gdLst>
              <a:gd name="connsiteX0" fmla="*/ 742467 w 6075706"/>
              <a:gd name="connsiteY0" fmla="*/ 0 h 5143500"/>
              <a:gd name="connsiteX1" fmla="*/ 6075706 w 6075706"/>
              <a:gd name="connsiteY1" fmla="*/ 0 h 5143500"/>
              <a:gd name="connsiteX2" fmla="*/ 6075706 w 6075706"/>
              <a:gd name="connsiteY2" fmla="*/ 5143500 h 5143500"/>
              <a:gd name="connsiteX3" fmla="*/ 896148 w 6075706"/>
              <a:gd name="connsiteY3" fmla="*/ 5143500 h 5143500"/>
              <a:gd name="connsiteX4" fmla="*/ 770483 w 6075706"/>
              <a:gd name="connsiteY4" fmla="*/ 4976207 h 5143500"/>
              <a:gd name="connsiteX5" fmla="*/ 0 w 6075706"/>
              <a:gd name="connsiteY5" fmla="*/ 2465149 h 5143500"/>
              <a:gd name="connsiteX6" fmla="*/ 544507 w 6075706"/>
              <a:gd name="connsiteY6" fmla="*/ 32439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706" h="5143500">
                <a:moveTo>
                  <a:pt x="742467" y="0"/>
                </a:moveTo>
                <a:lnTo>
                  <a:pt x="6075706" y="0"/>
                </a:lnTo>
                <a:lnTo>
                  <a:pt x="6075706" y="5143500"/>
                </a:lnTo>
                <a:lnTo>
                  <a:pt x="896148" y="5143500"/>
                </a:lnTo>
                <a:lnTo>
                  <a:pt x="770483" y="4976207"/>
                </a:lnTo>
                <a:cubicBezTo>
                  <a:pt x="284040" y="4259411"/>
                  <a:pt x="0" y="3395301"/>
                  <a:pt x="0" y="2465149"/>
                </a:cubicBezTo>
                <a:cubicBezTo>
                  <a:pt x="0" y="1690022"/>
                  <a:pt x="197250" y="960759"/>
                  <a:pt x="544507" y="32439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6220"/>
            <a:endParaRPr lang="en-US" sz="1238" dirty="0">
              <a:solidFill>
                <a:srgbClr val="F7F7F7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DBE74-2AE1-4E19-BF57-357294A74D1A}"/>
              </a:ext>
            </a:extLst>
          </p:cNvPr>
          <p:cNvSpPr/>
          <p:nvPr/>
        </p:nvSpPr>
        <p:spPr>
          <a:xfrm>
            <a:off x="5058082" y="3417235"/>
            <a:ext cx="810784" cy="806689"/>
          </a:xfrm>
          <a:prstGeom prst="ellipse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>
                <a:latin typeface="Mark Offc Pro" charset="0"/>
                <a:ea typeface="Mark Offc Pro" charset="0"/>
                <a:cs typeface="Mark Offc Pro" charset="0"/>
              </a:rPr>
              <a:t> </a:t>
            </a:r>
            <a:endParaRPr lang="ru-RU" sz="506"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562398" y="4859789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A05D4E-AA1A-3948-B8DA-E9AE4089FFC4}" type="slidenum">
              <a:rPr lang="en-US" sz="600" b="1" smtClean="0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17</a:t>
            </a:fld>
            <a:endParaRPr lang="en-US" sz="600" b="1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 flipH="1">
            <a:off x="243434" y="245766"/>
            <a:ext cx="2811688" cy="1647470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Mark Offc For MC" panose="020B0504020101010102" pitchFamily="34" charset="0"/>
              <a:buNone/>
              <a:defRPr sz="2200" b="0" i="0" kern="1200" baseline="0">
                <a:solidFill>
                  <a:schemeClr val="tx1"/>
                </a:solidFill>
                <a:latin typeface="Mark Offc For MC"/>
                <a:ea typeface="+mn-ea"/>
                <a:cs typeface="Mark Offc For MC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2pPr>
            <a:lvl3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3pPr>
            <a:lvl4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Walt</a:t>
            </a:r>
          </a:p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Quote #5</a:t>
            </a:r>
          </a:p>
          <a:p>
            <a:pPr lvl="1"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cs typeface="Mark Offc For MC"/>
            </a:endParaRPr>
          </a:p>
        </p:txBody>
      </p:sp>
      <p:sp>
        <p:nvSpPr>
          <p:cNvPr id="107" name="Legal"/>
          <p:cNvSpPr/>
          <p:nvPr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r>
              <a:rPr lang="en-US" sz="400" dirty="0">
                <a:solidFill>
                  <a:srgbClr val="A2A2A2"/>
                </a:solidFill>
                <a:latin typeface="Mark Offc For MC" panose="020B0504020101010102" pitchFamily="34" charset="0"/>
              </a:rPr>
              <a:t>2018  Mastercard Proprietary and Confidential.</a:t>
            </a:r>
          </a:p>
        </p:txBody>
      </p:sp>
      <p:sp>
        <p:nvSpPr>
          <p:cNvPr id="108" name="Slide Number Placeholder 1"/>
          <p:cNvSpPr txBox="1">
            <a:spLocks/>
          </p:cNvSpPr>
          <p:nvPr/>
        </p:nvSpPr>
        <p:spPr>
          <a:xfrm>
            <a:off x="8563788" y="4860918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025F0BD-53BE-3D4C-8D55-AC8AA0038091}" type="slidenum">
              <a:rPr lang="en-US" sz="600" b="1" smtClean="0">
                <a:solidFill>
                  <a:srgbClr val="171717"/>
                </a:solidFill>
                <a:latin typeface="Mark Offc For MC" charset="0"/>
                <a:ea typeface="Mark Offc For MC" charset="0"/>
                <a:cs typeface="Mark Offc For MC" charset="0"/>
              </a:rPr>
              <a:t>17</a:t>
            </a:fld>
            <a:endParaRPr lang="en-US" sz="600" b="1" dirty="0">
              <a:solidFill>
                <a:srgbClr val="171717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625642" y="1537618"/>
            <a:ext cx="5786438" cy="204852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i="1" dirty="0"/>
              <a:t>“Times and conditions change so rapidly that we must keep our aim constantly focused on the future.”</a:t>
            </a:r>
          </a:p>
        </p:txBody>
      </p:sp>
    </p:spTree>
    <p:extLst>
      <p:ext uri="{BB962C8B-B14F-4D97-AF65-F5344CB8AC3E}">
        <p14:creationId xmlns:p14="http://schemas.microsoft.com/office/powerpoint/2010/main" val="6131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 bwMode="gray">
          <a:xfrm>
            <a:off x="1380035" y="-9867"/>
            <a:ext cx="7976543" cy="5143500"/>
          </a:xfrm>
          <a:custGeom>
            <a:avLst/>
            <a:gdLst>
              <a:gd name="connsiteX0" fmla="*/ 742467 w 6075706"/>
              <a:gd name="connsiteY0" fmla="*/ 0 h 5143500"/>
              <a:gd name="connsiteX1" fmla="*/ 6075706 w 6075706"/>
              <a:gd name="connsiteY1" fmla="*/ 0 h 5143500"/>
              <a:gd name="connsiteX2" fmla="*/ 6075706 w 6075706"/>
              <a:gd name="connsiteY2" fmla="*/ 5143500 h 5143500"/>
              <a:gd name="connsiteX3" fmla="*/ 896148 w 6075706"/>
              <a:gd name="connsiteY3" fmla="*/ 5143500 h 5143500"/>
              <a:gd name="connsiteX4" fmla="*/ 770483 w 6075706"/>
              <a:gd name="connsiteY4" fmla="*/ 4976207 h 5143500"/>
              <a:gd name="connsiteX5" fmla="*/ 0 w 6075706"/>
              <a:gd name="connsiteY5" fmla="*/ 2465149 h 5143500"/>
              <a:gd name="connsiteX6" fmla="*/ 544507 w 6075706"/>
              <a:gd name="connsiteY6" fmla="*/ 32439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706" h="5143500">
                <a:moveTo>
                  <a:pt x="742467" y="0"/>
                </a:moveTo>
                <a:lnTo>
                  <a:pt x="6075706" y="0"/>
                </a:lnTo>
                <a:lnTo>
                  <a:pt x="6075706" y="5143500"/>
                </a:lnTo>
                <a:lnTo>
                  <a:pt x="896148" y="5143500"/>
                </a:lnTo>
                <a:lnTo>
                  <a:pt x="770483" y="4976207"/>
                </a:lnTo>
                <a:cubicBezTo>
                  <a:pt x="284040" y="4259411"/>
                  <a:pt x="0" y="3395301"/>
                  <a:pt x="0" y="2465149"/>
                </a:cubicBezTo>
                <a:cubicBezTo>
                  <a:pt x="0" y="1690022"/>
                  <a:pt x="197250" y="960759"/>
                  <a:pt x="544507" y="32439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6220"/>
            <a:endParaRPr lang="en-US" sz="1238" dirty="0">
              <a:solidFill>
                <a:srgbClr val="F7F7F7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DBE74-2AE1-4E19-BF57-357294A74D1A}"/>
              </a:ext>
            </a:extLst>
          </p:cNvPr>
          <p:cNvSpPr/>
          <p:nvPr/>
        </p:nvSpPr>
        <p:spPr>
          <a:xfrm>
            <a:off x="5058082" y="3417235"/>
            <a:ext cx="810784" cy="806689"/>
          </a:xfrm>
          <a:prstGeom prst="ellipse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>
                <a:latin typeface="Mark Offc Pro" charset="0"/>
                <a:ea typeface="Mark Offc Pro" charset="0"/>
                <a:cs typeface="Mark Offc Pro" charset="0"/>
              </a:rPr>
              <a:t> </a:t>
            </a:r>
            <a:endParaRPr lang="ru-RU" sz="506"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562398" y="4859789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A05D4E-AA1A-3948-B8DA-E9AE4089FFC4}" type="slidenum">
              <a:rPr lang="en-US" sz="600" b="1" smtClean="0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18</a:t>
            </a:fld>
            <a:endParaRPr lang="en-US" sz="600" b="1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 flipH="1">
            <a:off x="243434" y="245766"/>
            <a:ext cx="2811688" cy="1647470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Mark Offc For MC" panose="020B0504020101010102" pitchFamily="34" charset="0"/>
              <a:buNone/>
              <a:defRPr sz="2200" b="0" i="0" kern="1200" baseline="0">
                <a:solidFill>
                  <a:schemeClr val="tx1"/>
                </a:solidFill>
                <a:latin typeface="Mark Offc For MC"/>
                <a:ea typeface="+mn-ea"/>
                <a:cs typeface="Mark Offc For MC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2pPr>
            <a:lvl3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3pPr>
            <a:lvl4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Walt</a:t>
            </a:r>
          </a:p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Quote #6</a:t>
            </a:r>
          </a:p>
          <a:p>
            <a:pPr lvl="1"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cs typeface="Mark Offc For MC"/>
            </a:endParaRPr>
          </a:p>
        </p:txBody>
      </p:sp>
      <p:sp>
        <p:nvSpPr>
          <p:cNvPr id="107" name="Legal"/>
          <p:cNvSpPr/>
          <p:nvPr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r>
              <a:rPr lang="en-US" sz="400" dirty="0">
                <a:solidFill>
                  <a:srgbClr val="A2A2A2"/>
                </a:solidFill>
                <a:latin typeface="Mark Offc For MC" panose="020B0504020101010102" pitchFamily="34" charset="0"/>
              </a:rPr>
              <a:t>2018  Mastercard Proprietary and Confidential.</a:t>
            </a:r>
          </a:p>
        </p:txBody>
      </p:sp>
      <p:sp>
        <p:nvSpPr>
          <p:cNvPr id="108" name="Slide Number Placeholder 1"/>
          <p:cNvSpPr txBox="1">
            <a:spLocks/>
          </p:cNvSpPr>
          <p:nvPr/>
        </p:nvSpPr>
        <p:spPr>
          <a:xfrm>
            <a:off x="8563788" y="4860918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025F0BD-53BE-3D4C-8D55-AC8AA0038091}" type="slidenum">
              <a:rPr lang="en-US" sz="600" b="1" smtClean="0">
                <a:solidFill>
                  <a:srgbClr val="171717"/>
                </a:solidFill>
                <a:latin typeface="Mark Offc For MC" charset="0"/>
                <a:ea typeface="Mark Offc For MC" charset="0"/>
                <a:cs typeface="Mark Offc For MC" charset="0"/>
              </a:rPr>
              <a:t>18</a:t>
            </a:fld>
            <a:endParaRPr lang="en-US" sz="600" b="1" dirty="0">
              <a:solidFill>
                <a:srgbClr val="171717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643590" y="1923750"/>
            <a:ext cx="5786438" cy="1276266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i="1" dirty="0"/>
              <a:t>“The way to get started is to quit talking and begin doing.”</a:t>
            </a:r>
          </a:p>
        </p:txBody>
      </p:sp>
    </p:spTree>
    <p:extLst>
      <p:ext uri="{BB962C8B-B14F-4D97-AF65-F5344CB8AC3E}">
        <p14:creationId xmlns:p14="http://schemas.microsoft.com/office/powerpoint/2010/main" val="35903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 bwMode="gray">
          <a:xfrm>
            <a:off x="1363851" y="0"/>
            <a:ext cx="7976543" cy="5143500"/>
          </a:xfrm>
          <a:custGeom>
            <a:avLst/>
            <a:gdLst>
              <a:gd name="connsiteX0" fmla="*/ 742467 w 6075706"/>
              <a:gd name="connsiteY0" fmla="*/ 0 h 5143500"/>
              <a:gd name="connsiteX1" fmla="*/ 6075706 w 6075706"/>
              <a:gd name="connsiteY1" fmla="*/ 0 h 5143500"/>
              <a:gd name="connsiteX2" fmla="*/ 6075706 w 6075706"/>
              <a:gd name="connsiteY2" fmla="*/ 5143500 h 5143500"/>
              <a:gd name="connsiteX3" fmla="*/ 896148 w 6075706"/>
              <a:gd name="connsiteY3" fmla="*/ 5143500 h 5143500"/>
              <a:gd name="connsiteX4" fmla="*/ 770483 w 6075706"/>
              <a:gd name="connsiteY4" fmla="*/ 4976207 h 5143500"/>
              <a:gd name="connsiteX5" fmla="*/ 0 w 6075706"/>
              <a:gd name="connsiteY5" fmla="*/ 2465149 h 5143500"/>
              <a:gd name="connsiteX6" fmla="*/ 544507 w 6075706"/>
              <a:gd name="connsiteY6" fmla="*/ 32439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706" h="5143500">
                <a:moveTo>
                  <a:pt x="742467" y="0"/>
                </a:moveTo>
                <a:lnTo>
                  <a:pt x="6075706" y="0"/>
                </a:lnTo>
                <a:lnTo>
                  <a:pt x="6075706" y="5143500"/>
                </a:lnTo>
                <a:lnTo>
                  <a:pt x="896148" y="5143500"/>
                </a:lnTo>
                <a:lnTo>
                  <a:pt x="770483" y="4976207"/>
                </a:lnTo>
                <a:cubicBezTo>
                  <a:pt x="284040" y="4259411"/>
                  <a:pt x="0" y="3395301"/>
                  <a:pt x="0" y="2465149"/>
                </a:cubicBezTo>
                <a:cubicBezTo>
                  <a:pt x="0" y="1690022"/>
                  <a:pt x="197250" y="960759"/>
                  <a:pt x="544507" y="32439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6220"/>
            <a:endParaRPr lang="en-US" sz="1238" dirty="0">
              <a:solidFill>
                <a:srgbClr val="F7F7F7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DBE74-2AE1-4E19-BF57-357294A74D1A}"/>
              </a:ext>
            </a:extLst>
          </p:cNvPr>
          <p:cNvSpPr/>
          <p:nvPr/>
        </p:nvSpPr>
        <p:spPr>
          <a:xfrm>
            <a:off x="5058082" y="3417235"/>
            <a:ext cx="810784" cy="806689"/>
          </a:xfrm>
          <a:prstGeom prst="ellipse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>
                <a:latin typeface="Mark Offc Pro" charset="0"/>
                <a:ea typeface="Mark Offc Pro" charset="0"/>
                <a:cs typeface="Mark Offc Pro" charset="0"/>
              </a:rPr>
              <a:t> </a:t>
            </a:r>
            <a:endParaRPr lang="ru-RU" sz="506"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562398" y="4859789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A05D4E-AA1A-3948-B8DA-E9AE4089FFC4}" type="slidenum">
              <a:rPr lang="en-US" sz="600" b="1" smtClean="0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19</a:t>
            </a:fld>
            <a:endParaRPr lang="en-US" sz="600" b="1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 flipH="1">
            <a:off x="243434" y="245766"/>
            <a:ext cx="2811688" cy="1647470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Mark Offc For MC" panose="020B0504020101010102" pitchFamily="34" charset="0"/>
              <a:buNone/>
              <a:defRPr sz="2200" b="0" i="0" kern="1200" baseline="0">
                <a:solidFill>
                  <a:schemeClr val="tx1"/>
                </a:solidFill>
                <a:latin typeface="Mark Offc For MC"/>
                <a:ea typeface="+mn-ea"/>
                <a:cs typeface="Mark Offc For MC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2pPr>
            <a:lvl3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3pPr>
            <a:lvl4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To Do</a:t>
            </a:r>
          </a:p>
          <a:p>
            <a:pPr lvl="1"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cs typeface="Mark Offc For MC"/>
            </a:endParaRPr>
          </a:p>
        </p:txBody>
      </p:sp>
      <p:sp>
        <p:nvSpPr>
          <p:cNvPr id="107" name="Legal"/>
          <p:cNvSpPr/>
          <p:nvPr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r>
              <a:rPr lang="en-US" sz="400" dirty="0">
                <a:solidFill>
                  <a:srgbClr val="A2A2A2"/>
                </a:solidFill>
                <a:latin typeface="Mark Offc For MC" panose="020B0504020101010102" pitchFamily="34" charset="0"/>
              </a:rPr>
              <a:t>2018  Mastercard Proprietary and Confidential.</a:t>
            </a:r>
          </a:p>
        </p:txBody>
      </p:sp>
      <p:sp>
        <p:nvSpPr>
          <p:cNvPr id="108" name="Slide Number Placeholder 1"/>
          <p:cNvSpPr txBox="1">
            <a:spLocks/>
          </p:cNvSpPr>
          <p:nvPr/>
        </p:nvSpPr>
        <p:spPr>
          <a:xfrm>
            <a:off x="8563788" y="4860918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025F0BD-53BE-3D4C-8D55-AC8AA0038091}" type="slidenum">
              <a:rPr lang="en-US" sz="600" b="1" smtClean="0">
                <a:solidFill>
                  <a:srgbClr val="171717"/>
                </a:solidFill>
                <a:latin typeface="Mark Offc For MC" charset="0"/>
                <a:ea typeface="Mark Offc For MC" charset="0"/>
                <a:cs typeface="Mark Offc For MC" charset="0"/>
              </a:rPr>
              <a:t>19</a:t>
            </a:fld>
            <a:endParaRPr lang="en-US" sz="600" b="1" dirty="0">
              <a:solidFill>
                <a:srgbClr val="171717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675959" y="1529395"/>
            <a:ext cx="5786438" cy="3183070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-"/>
            </a:pPr>
            <a:r>
              <a:rPr lang="en-US" sz="2400" b="1" dirty="0"/>
              <a:t> Identify resources &amp; opportunities</a:t>
            </a:r>
          </a:p>
          <a:p>
            <a:pPr>
              <a:buFontTx/>
              <a:buChar char="-"/>
            </a:pPr>
            <a:r>
              <a:rPr lang="en-US" sz="2400" b="1" dirty="0"/>
              <a:t> Find champions</a:t>
            </a:r>
          </a:p>
          <a:p>
            <a:pPr>
              <a:buFontTx/>
              <a:buChar char="-"/>
            </a:pPr>
            <a:r>
              <a:rPr lang="en-US" sz="2400" b="1" dirty="0"/>
              <a:t> Develop/adopt programs</a:t>
            </a:r>
          </a:p>
          <a:p>
            <a:pPr lvl="1">
              <a:buFontTx/>
              <a:buChar char="-"/>
            </a:pPr>
            <a:r>
              <a:rPr lang="en-US" sz="2200" b="1" dirty="0"/>
              <a:t>Partner with </a:t>
            </a:r>
            <a:r>
              <a:rPr lang="en-US" sz="2200" b="1" dirty="0" err="1"/>
              <a:t>Gov</a:t>
            </a:r>
            <a:r>
              <a:rPr lang="en-US" sz="2200" b="1" dirty="0"/>
              <a:t>, Industry, Academia</a:t>
            </a:r>
          </a:p>
          <a:p>
            <a:pPr>
              <a:buFontTx/>
              <a:buChar char="-"/>
            </a:pPr>
            <a:r>
              <a:rPr lang="en-US" sz="2400" b="1" dirty="0"/>
              <a:t> Share with others</a:t>
            </a:r>
          </a:p>
          <a:p>
            <a:pPr>
              <a:buFontTx/>
              <a:buChar char="-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68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92025"/>
            <a:ext cx="2725897" cy="313932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2</a:t>
            </a:fld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9020" y="894429"/>
            <a:ext cx="448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2D2D"/>
                </a:solidFill>
              </a:rPr>
              <a:t>Current number of open positions in cybersecurity (Cyberseek.org)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79021" y="16482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2D2D2D"/>
                </a:solidFill>
              </a:rPr>
              <a:t>2017 global impact of cybercrime damages  (Europol)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379021" y="31582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2D2D2D"/>
                </a:solidFill>
              </a:rPr>
              <a:t>Est. global spending on cybersecurity by 2027 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 bwMode="gray">
          <a:xfrm>
            <a:off x="1467048" y="92343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E55C18"/>
                </a:solidFill>
              </a:rPr>
              <a:t>500,000+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1467047" y="1677204"/>
            <a:ext cx="126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E55C18"/>
                </a:solidFill>
              </a:rPr>
              <a:t>$3 trillion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1467046" y="2430977"/>
            <a:ext cx="126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E55C18"/>
                </a:solidFill>
              </a:rPr>
              <a:t>$6 trillion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79021" y="2401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2D2D2D"/>
                </a:solidFill>
              </a:rPr>
              <a:t>2021 forecasted global impact of cybercrime damages  (Forbes)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 bwMode="gray">
          <a:xfrm>
            <a:off x="1467046" y="3184750"/>
            <a:ext cx="133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E55C18"/>
                </a:solidFill>
              </a:rPr>
              <a:t>$10 billion</a:t>
            </a:r>
          </a:p>
        </p:txBody>
      </p:sp>
      <p:sp>
        <p:nvSpPr>
          <p:cNvPr id="20" name="TextBox 19"/>
          <p:cNvSpPr txBox="1"/>
          <p:nvPr/>
        </p:nvSpPr>
        <p:spPr bwMode="gray">
          <a:xfrm>
            <a:off x="1467046" y="3938522"/>
            <a:ext cx="13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E55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Priceless</a:t>
            </a:r>
            <a:r>
              <a:rPr lang="en-US" sz="2000" dirty="0"/>
              <a:t> ®</a:t>
            </a:r>
            <a:endParaRPr lang="en-US" sz="2000" b="1" dirty="0">
              <a:solidFill>
                <a:srgbClr val="E55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79021" y="38230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2D2D2D"/>
                </a:solidFill>
              </a:rPr>
              <a:t>Opportunities for the future cybersecurity workforce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43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19" y="642593"/>
            <a:ext cx="1848162" cy="2579834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 bwMode="gray">
          <a:xfrm>
            <a:off x="3165245" y="3707921"/>
            <a:ext cx="2813509" cy="4385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700"/>
              </a:lnSpc>
              <a:spcBef>
                <a:spcPts val="600"/>
              </a:spcBef>
            </a:pPr>
            <a:r>
              <a:rPr lang="en-IE" sz="3600" b="0" dirty="0">
                <a:solidFill>
                  <a:srgbClr val="F7F7F7"/>
                </a:solidFill>
                <a:latin typeface="Mark Offc For MC Light" charset="0"/>
                <a:ea typeface="Mark Offc For MC Light" charset="0"/>
                <a:cs typeface="Mark Offc For MC Light" charset="0"/>
              </a:rPr>
              <a:t>thank you </a:t>
            </a:r>
            <a:endParaRPr lang="en-US" sz="3600" b="0" dirty="0">
              <a:solidFill>
                <a:srgbClr val="F7F7F7"/>
              </a:solidFill>
              <a:latin typeface="Mark Offc For MC Light" charset="0"/>
              <a:ea typeface="Mark Offc For MC Light" charset="0"/>
              <a:cs typeface="Mark Offc For MC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6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92025"/>
            <a:ext cx="3371626" cy="535531"/>
          </a:xfrm>
        </p:spPr>
        <p:txBody>
          <a:bodyPr/>
          <a:lstStyle/>
          <a:p>
            <a:r>
              <a:rPr lang="en-US" dirty="0"/>
              <a:t>Cybersecurity at Mastercard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3</a:t>
            </a:fld>
            <a:endParaRPr lang="en-US" dirty="0">
              <a:solidFill>
                <a:srgbClr val="171717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2120" y="1411197"/>
            <a:ext cx="8071194" cy="2671178"/>
            <a:chOff x="592120" y="1411197"/>
            <a:chExt cx="8071194" cy="26711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49" y="1411197"/>
              <a:ext cx="4001765" cy="2671178"/>
            </a:xfrm>
            <a:prstGeom prst="rect">
              <a:avLst/>
            </a:prstGeom>
            <a:ln w="28575">
              <a:solidFill>
                <a:srgbClr val="00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120" y="1411197"/>
              <a:ext cx="4102333" cy="2671178"/>
            </a:xfrm>
            <a:prstGeom prst="rect">
              <a:avLst/>
            </a:prstGeom>
            <a:ln w="28575"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792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4</a:t>
            </a:fld>
            <a:endParaRPr lang="en-US" dirty="0">
              <a:solidFill>
                <a:srgbClr val="17171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73" y="1153328"/>
            <a:ext cx="5705530" cy="3258519"/>
          </a:xfrm>
          <a:prstGeom prst="rect">
            <a:avLst/>
          </a:prstGeom>
        </p:spPr>
      </p:pic>
      <p:pic>
        <p:nvPicPr>
          <p:cNvPr id="3074" name="Picture 2" descr="pay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8" y="1153328"/>
            <a:ext cx="4887779" cy="32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7774" y="465227"/>
            <a:ext cx="6280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MarkExtraLight"/>
              </a:rPr>
              <a:t>A robust AI platform that works in any industry, with any data source, regardless of type, complexity or volume.</a:t>
            </a:r>
            <a:endParaRPr lang="en-US" sz="1600" b="0" i="0" dirty="0">
              <a:solidFill>
                <a:srgbClr val="333333"/>
              </a:solidFill>
              <a:effectLst/>
              <a:latin typeface="MarkExtra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9628"/>
          <a:stretch/>
        </p:blipFill>
        <p:spPr>
          <a:xfrm>
            <a:off x="189094" y="164177"/>
            <a:ext cx="2741484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7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86B40-DD83-B04D-A3E3-0D14F5D4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F4E17C-3286-0840-8919-1E44EEE99747}"/>
              </a:ext>
            </a:extLst>
          </p:cNvPr>
          <p:cNvGrpSpPr/>
          <p:nvPr/>
        </p:nvGrpSpPr>
        <p:grpSpPr>
          <a:xfrm>
            <a:off x="160716" y="1247921"/>
            <a:ext cx="8983284" cy="3383455"/>
            <a:chOff x="160716" y="1247921"/>
            <a:chExt cx="8983284" cy="3383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53FA8C-012D-8A4F-AB10-6882EF6C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397" y="1247921"/>
              <a:ext cx="7089568" cy="33834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6803A4-8A21-414B-BC53-BEE494A38589}"/>
                </a:ext>
              </a:extLst>
            </p:cNvPr>
            <p:cNvSpPr txBox="1"/>
            <p:nvPr/>
          </p:nvSpPr>
          <p:spPr bwMode="gray">
            <a:xfrm rot="10800000" flipV="1">
              <a:off x="6571129" y="2496704"/>
              <a:ext cx="2572871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CA" sz="1800" b="1" dirty="0">
                  <a:solidFill>
                    <a:schemeClr val="bg1">
                      <a:lumMod val="25000"/>
                    </a:schemeClr>
                  </a:solidFill>
                  <a:latin typeface="Mark Offc For MC" panose="020B0504020101010102" pitchFamily="34" charset="77"/>
                </a:rPr>
                <a:t>Environment Data</a:t>
              </a:r>
              <a:endParaRPr lang="en-US" sz="1800" b="1" dirty="0">
                <a:solidFill>
                  <a:schemeClr val="bg1">
                    <a:lumMod val="25000"/>
                  </a:schemeClr>
                </a:solidFill>
                <a:latin typeface="Mark Offc For MC" panose="020B0504020101010102" pitchFamily="34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A4F2B2-AA8F-294F-9266-B8B59AF6E342}"/>
                </a:ext>
              </a:extLst>
            </p:cNvPr>
            <p:cNvSpPr txBox="1"/>
            <p:nvPr/>
          </p:nvSpPr>
          <p:spPr bwMode="gray">
            <a:xfrm>
              <a:off x="5477435" y="1247921"/>
              <a:ext cx="3017641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CA" sz="1800" b="1" dirty="0">
                  <a:solidFill>
                    <a:schemeClr val="bg1">
                      <a:lumMod val="25000"/>
                    </a:schemeClr>
                  </a:solidFill>
                  <a:latin typeface="Mark Offc For MC" panose="020B0504020101010102" pitchFamily="34" charset="77"/>
                </a:rPr>
                <a:t>Device, Connection, and Location Intelligence</a:t>
              </a:r>
              <a:endParaRPr lang="en-US" sz="1800" b="1" dirty="0">
                <a:solidFill>
                  <a:schemeClr val="bg1">
                    <a:lumMod val="25000"/>
                  </a:schemeClr>
                </a:solidFill>
                <a:latin typeface="Mark Offc For MC" panose="020B0504020101010102" pitchFamily="34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8DBCA3-E09D-E742-B902-E7285E123081}"/>
                </a:ext>
              </a:extLst>
            </p:cNvPr>
            <p:cNvSpPr txBox="1"/>
            <p:nvPr/>
          </p:nvSpPr>
          <p:spPr bwMode="gray">
            <a:xfrm rot="10800000" flipV="1">
              <a:off x="233287" y="3617648"/>
              <a:ext cx="272366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CA" sz="1800" b="1" dirty="0">
                  <a:solidFill>
                    <a:schemeClr val="bg1">
                      <a:lumMod val="25000"/>
                    </a:schemeClr>
                  </a:solidFill>
                  <a:latin typeface="Mark Offc For MC" panose="020B0504020101010102" pitchFamily="34" charset="77"/>
                </a:rPr>
                <a:t>Passive Biometrics</a:t>
              </a:r>
              <a:endParaRPr lang="en-US" sz="1800" b="1" dirty="0">
                <a:solidFill>
                  <a:schemeClr val="bg1">
                    <a:lumMod val="25000"/>
                  </a:schemeClr>
                </a:solidFill>
                <a:latin typeface="Mark Offc For MC" panose="020B0504020101010102" pitchFamily="34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AEFD6B-0130-334A-BE1F-105EE7357C93}"/>
                </a:ext>
              </a:extLst>
            </p:cNvPr>
            <p:cNvSpPr txBox="1"/>
            <p:nvPr/>
          </p:nvSpPr>
          <p:spPr bwMode="gray">
            <a:xfrm>
              <a:off x="160716" y="2375063"/>
              <a:ext cx="2321226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CA" sz="1800" b="1" dirty="0">
                  <a:solidFill>
                    <a:schemeClr val="bg1">
                      <a:lumMod val="25000"/>
                    </a:schemeClr>
                  </a:solidFill>
                  <a:latin typeface="Mark Offc For MC" panose="020B0504020101010102" pitchFamily="34" charset="77"/>
                </a:rPr>
                <a:t>Trust Consortium</a:t>
              </a:r>
              <a:endParaRPr lang="en-US" sz="1800" b="1" dirty="0">
                <a:solidFill>
                  <a:schemeClr val="bg1">
                    <a:lumMod val="25000"/>
                  </a:schemeClr>
                </a:solidFill>
                <a:latin typeface="Mark Offc For MC" panose="020B0504020101010102" pitchFamily="34" charset="7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FC73C1-D017-4924-919F-4202493D654A}"/>
              </a:ext>
            </a:extLst>
          </p:cNvPr>
          <p:cNvSpPr txBox="1"/>
          <p:nvPr/>
        </p:nvSpPr>
        <p:spPr>
          <a:xfrm>
            <a:off x="2739024" y="409647"/>
            <a:ext cx="471108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Mark Offc For MC" charset="0"/>
                <a:ea typeface="Mark Offc For MC" charset="0"/>
                <a:cs typeface="Mark Offc For MC" charset="0"/>
              </a:rPr>
              <a:t>           Multi-Layered Approach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6" y="144275"/>
            <a:ext cx="3022447" cy="113341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1013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27966" r="16611" b="1"/>
          <a:stretch/>
        </p:blipFill>
        <p:spPr>
          <a:xfrm>
            <a:off x="1" y="-29981"/>
            <a:ext cx="9144000" cy="51801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0CE5E4-1EB4-44B1-A737-6CEDE5E4F6BE}"/>
              </a:ext>
            </a:extLst>
          </p:cNvPr>
          <p:cNvSpPr txBox="1"/>
          <p:nvPr/>
        </p:nvSpPr>
        <p:spPr>
          <a:xfrm>
            <a:off x="2549364" y="2066582"/>
            <a:ext cx="4045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solidFill>
                  <a:schemeClr val="bg1"/>
                </a:solidFill>
                <a:latin typeface="Mark Offc For MC" charset="0"/>
                <a:ea typeface="Mark Offc For MC" charset="0"/>
                <a:cs typeface="Mark Offc For MC" charset="0"/>
                <a:sym typeface="Helvetica"/>
              </a:rPr>
              <a:t>Walt Disney Quotes</a:t>
            </a:r>
            <a:endParaRPr lang="en-US" sz="4000" b="1" dirty="0">
              <a:solidFill>
                <a:schemeClr val="bg1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>
          <a:xfrm>
            <a:off x="8470800" y="4817955"/>
            <a:ext cx="435577" cy="273844"/>
          </a:xfrm>
        </p:spPr>
        <p:txBody>
          <a:bodyPr/>
          <a:lstStyle/>
          <a:p>
            <a:fld id="{DDA56EE2-37D1-FC40-9978-B7E8675FFECF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3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 bwMode="gray">
          <a:xfrm>
            <a:off x="1380035" y="-9867"/>
            <a:ext cx="7976543" cy="5143500"/>
          </a:xfrm>
          <a:custGeom>
            <a:avLst/>
            <a:gdLst>
              <a:gd name="connsiteX0" fmla="*/ 742467 w 6075706"/>
              <a:gd name="connsiteY0" fmla="*/ 0 h 5143500"/>
              <a:gd name="connsiteX1" fmla="*/ 6075706 w 6075706"/>
              <a:gd name="connsiteY1" fmla="*/ 0 h 5143500"/>
              <a:gd name="connsiteX2" fmla="*/ 6075706 w 6075706"/>
              <a:gd name="connsiteY2" fmla="*/ 5143500 h 5143500"/>
              <a:gd name="connsiteX3" fmla="*/ 896148 w 6075706"/>
              <a:gd name="connsiteY3" fmla="*/ 5143500 h 5143500"/>
              <a:gd name="connsiteX4" fmla="*/ 770483 w 6075706"/>
              <a:gd name="connsiteY4" fmla="*/ 4976207 h 5143500"/>
              <a:gd name="connsiteX5" fmla="*/ 0 w 6075706"/>
              <a:gd name="connsiteY5" fmla="*/ 2465149 h 5143500"/>
              <a:gd name="connsiteX6" fmla="*/ 544507 w 6075706"/>
              <a:gd name="connsiteY6" fmla="*/ 32439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706" h="5143500">
                <a:moveTo>
                  <a:pt x="742467" y="0"/>
                </a:moveTo>
                <a:lnTo>
                  <a:pt x="6075706" y="0"/>
                </a:lnTo>
                <a:lnTo>
                  <a:pt x="6075706" y="5143500"/>
                </a:lnTo>
                <a:lnTo>
                  <a:pt x="896148" y="5143500"/>
                </a:lnTo>
                <a:lnTo>
                  <a:pt x="770483" y="4976207"/>
                </a:lnTo>
                <a:cubicBezTo>
                  <a:pt x="284040" y="4259411"/>
                  <a:pt x="0" y="3395301"/>
                  <a:pt x="0" y="2465149"/>
                </a:cubicBezTo>
                <a:cubicBezTo>
                  <a:pt x="0" y="1690022"/>
                  <a:pt x="197250" y="960759"/>
                  <a:pt x="544507" y="32439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6220">
              <a:lnSpc>
                <a:spcPct val="150000"/>
              </a:lnSpc>
            </a:pPr>
            <a:endParaRPr lang="en-US" sz="1238" dirty="0">
              <a:solidFill>
                <a:srgbClr val="F7F7F7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DBE74-2AE1-4E19-BF57-357294A74D1A}"/>
              </a:ext>
            </a:extLst>
          </p:cNvPr>
          <p:cNvSpPr/>
          <p:nvPr/>
        </p:nvSpPr>
        <p:spPr>
          <a:xfrm>
            <a:off x="5058082" y="3417235"/>
            <a:ext cx="810784" cy="806689"/>
          </a:xfrm>
          <a:prstGeom prst="ellipse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>
                <a:latin typeface="Mark Offc Pro" charset="0"/>
                <a:ea typeface="Mark Offc Pro" charset="0"/>
                <a:cs typeface="Mark Offc Pro" charset="0"/>
              </a:rPr>
              <a:t> </a:t>
            </a:r>
            <a:endParaRPr lang="ru-RU" sz="506"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562398" y="4859789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A05D4E-AA1A-3948-B8DA-E9AE4089FFC4}" type="slidenum">
              <a:rPr lang="en-US" sz="600" b="1" smtClean="0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7</a:t>
            </a:fld>
            <a:endParaRPr lang="en-US" sz="600" b="1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 flipH="1">
            <a:off x="243434" y="245766"/>
            <a:ext cx="2811688" cy="1647470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Mark Offc For MC" panose="020B0504020101010102" pitchFamily="34" charset="0"/>
              <a:buNone/>
              <a:defRPr sz="2200" b="0" i="0" kern="1200" baseline="0">
                <a:solidFill>
                  <a:schemeClr val="tx1"/>
                </a:solidFill>
                <a:latin typeface="Mark Offc For MC"/>
                <a:ea typeface="+mn-ea"/>
                <a:cs typeface="Mark Offc For MC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2pPr>
            <a:lvl3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3pPr>
            <a:lvl4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Walt</a:t>
            </a:r>
          </a:p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Quote #1</a:t>
            </a:r>
          </a:p>
          <a:p>
            <a:pPr lvl="1"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cs typeface="Mark Offc For MC"/>
            </a:endParaRPr>
          </a:p>
        </p:txBody>
      </p:sp>
      <p:sp>
        <p:nvSpPr>
          <p:cNvPr id="108" name="Slide Number Placeholder 1"/>
          <p:cNvSpPr txBox="1">
            <a:spLocks/>
          </p:cNvSpPr>
          <p:nvPr/>
        </p:nvSpPr>
        <p:spPr>
          <a:xfrm>
            <a:off x="8563788" y="4860918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025F0BD-53BE-3D4C-8D55-AC8AA0038091}" type="slidenum">
              <a:rPr lang="en-US" sz="600" b="1" smtClean="0">
                <a:solidFill>
                  <a:srgbClr val="171717"/>
                </a:solidFill>
                <a:latin typeface="Mark Offc For MC" charset="0"/>
                <a:ea typeface="Mark Offc For MC" charset="0"/>
                <a:cs typeface="Mark Offc For MC" charset="0"/>
              </a:rPr>
              <a:t>7</a:t>
            </a:fld>
            <a:endParaRPr lang="en-US" sz="600" b="1" dirty="0">
              <a:solidFill>
                <a:srgbClr val="171717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111654" y="1557688"/>
            <a:ext cx="6886321" cy="200838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i="1" dirty="0"/>
              <a:t>“You can design and create, and build the most wonderful place in the world. But it takes people to make the dream a reality.”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743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 bwMode="gray">
          <a:xfrm>
            <a:off x="1380035" y="-9867"/>
            <a:ext cx="7976543" cy="5143500"/>
          </a:xfrm>
          <a:custGeom>
            <a:avLst/>
            <a:gdLst>
              <a:gd name="connsiteX0" fmla="*/ 742467 w 6075706"/>
              <a:gd name="connsiteY0" fmla="*/ 0 h 5143500"/>
              <a:gd name="connsiteX1" fmla="*/ 6075706 w 6075706"/>
              <a:gd name="connsiteY1" fmla="*/ 0 h 5143500"/>
              <a:gd name="connsiteX2" fmla="*/ 6075706 w 6075706"/>
              <a:gd name="connsiteY2" fmla="*/ 5143500 h 5143500"/>
              <a:gd name="connsiteX3" fmla="*/ 896148 w 6075706"/>
              <a:gd name="connsiteY3" fmla="*/ 5143500 h 5143500"/>
              <a:gd name="connsiteX4" fmla="*/ 770483 w 6075706"/>
              <a:gd name="connsiteY4" fmla="*/ 4976207 h 5143500"/>
              <a:gd name="connsiteX5" fmla="*/ 0 w 6075706"/>
              <a:gd name="connsiteY5" fmla="*/ 2465149 h 5143500"/>
              <a:gd name="connsiteX6" fmla="*/ 544507 w 6075706"/>
              <a:gd name="connsiteY6" fmla="*/ 32439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706" h="5143500">
                <a:moveTo>
                  <a:pt x="742467" y="0"/>
                </a:moveTo>
                <a:lnTo>
                  <a:pt x="6075706" y="0"/>
                </a:lnTo>
                <a:lnTo>
                  <a:pt x="6075706" y="5143500"/>
                </a:lnTo>
                <a:lnTo>
                  <a:pt x="896148" y="5143500"/>
                </a:lnTo>
                <a:lnTo>
                  <a:pt x="770483" y="4976207"/>
                </a:lnTo>
                <a:cubicBezTo>
                  <a:pt x="284040" y="4259411"/>
                  <a:pt x="0" y="3395301"/>
                  <a:pt x="0" y="2465149"/>
                </a:cubicBezTo>
                <a:cubicBezTo>
                  <a:pt x="0" y="1690022"/>
                  <a:pt x="197250" y="960759"/>
                  <a:pt x="544507" y="32439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6220"/>
            <a:endParaRPr lang="en-US" sz="1238" dirty="0">
              <a:solidFill>
                <a:srgbClr val="F7F7F7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4DBE74-2AE1-4E19-BF57-357294A74D1A}"/>
              </a:ext>
            </a:extLst>
          </p:cNvPr>
          <p:cNvSpPr/>
          <p:nvPr/>
        </p:nvSpPr>
        <p:spPr>
          <a:xfrm>
            <a:off x="5058082" y="3417235"/>
            <a:ext cx="810784" cy="806689"/>
          </a:xfrm>
          <a:prstGeom prst="ellipse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>
                <a:latin typeface="Mark Offc Pro" charset="0"/>
                <a:ea typeface="Mark Offc Pro" charset="0"/>
                <a:cs typeface="Mark Offc Pro" charset="0"/>
              </a:rPr>
              <a:t> </a:t>
            </a:r>
            <a:endParaRPr lang="ru-RU" sz="506"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8562398" y="4859789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A05D4E-AA1A-3948-B8DA-E9AE4089FFC4}" type="slidenum">
              <a:rPr lang="en-US" sz="600" b="1" smtClean="0">
                <a:solidFill>
                  <a:schemeClr val="bg1"/>
                </a:solidFill>
                <a:latin typeface="Mark Offc Pro" charset="0"/>
                <a:ea typeface="Mark Offc Pro" charset="0"/>
                <a:cs typeface="Mark Offc Pro" charset="0"/>
              </a:rPr>
              <a:t>8</a:t>
            </a:fld>
            <a:endParaRPr lang="en-US" sz="600" b="1" dirty="0">
              <a:solidFill>
                <a:schemeClr val="bg1"/>
              </a:solidFill>
              <a:latin typeface="Mark Offc Pro" charset="0"/>
              <a:ea typeface="Mark Offc Pro" charset="0"/>
              <a:cs typeface="Mark Offc Pro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 flipH="1">
            <a:off x="243434" y="245766"/>
            <a:ext cx="2811688" cy="1647470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Mark Offc For MC" panose="020B0504020101010102" pitchFamily="34" charset="0"/>
              <a:buNone/>
              <a:defRPr sz="2200" b="0" i="0" kern="1200" baseline="0">
                <a:solidFill>
                  <a:schemeClr val="tx1"/>
                </a:solidFill>
                <a:latin typeface="Mark Offc For MC"/>
                <a:ea typeface="+mn-ea"/>
                <a:cs typeface="Mark Offc For MC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2pPr>
            <a:lvl3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3pPr>
            <a:lvl4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ark Offc For MC" panose="020B0504020101010102" pitchFamily="34" charset="0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/>
                </a:solidFill>
                <a:latin typeface="Mark Offc For MC Light"/>
                <a:ea typeface="+mn-ea"/>
                <a:cs typeface="Mark Offc For MC Light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Walt</a:t>
            </a:r>
          </a:p>
          <a:p>
            <a:pPr defTabSz="685800">
              <a:spcAft>
                <a:spcPts val="0"/>
              </a:spcAft>
            </a:pPr>
            <a:r>
              <a:rPr lang="en-US" sz="2400" b="1" dirty="0">
                <a:solidFill>
                  <a:schemeClr val="accent5"/>
                </a:solidFill>
                <a:latin typeface="MarkForMC Nrw O" panose="020B0506020201010104" pitchFamily="34" charset="0"/>
                <a:ea typeface="Mark Offc For MC" charset="0"/>
                <a:cs typeface="Mark Offc For MC" charset="0"/>
              </a:rPr>
              <a:t>Quote #2</a:t>
            </a:r>
          </a:p>
          <a:p>
            <a:pPr lvl="1"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cs typeface="Mark Offc For MC"/>
            </a:endParaRPr>
          </a:p>
        </p:txBody>
      </p:sp>
      <p:sp>
        <p:nvSpPr>
          <p:cNvPr id="107" name="Legal"/>
          <p:cNvSpPr/>
          <p:nvPr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r>
              <a:rPr lang="en-US" sz="400" dirty="0">
                <a:solidFill>
                  <a:srgbClr val="A2A2A2"/>
                </a:solidFill>
                <a:latin typeface="Mark Offc For MC" panose="020B0504020101010102" pitchFamily="34" charset="0"/>
              </a:rPr>
              <a:t>2018  Mastercard Proprietary and Confidential.</a:t>
            </a:r>
          </a:p>
        </p:txBody>
      </p:sp>
      <p:sp>
        <p:nvSpPr>
          <p:cNvPr id="108" name="Slide Number Placeholder 1"/>
          <p:cNvSpPr txBox="1">
            <a:spLocks/>
          </p:cNvSpPr>
          <p:nvPr/>
        </p:nvSpPr>
        <p:spPr>
          <a:xfrm>
            <a:off x="8563788" y="4860918"/>
            <a:ext cx="4355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025F0BD-53BE-3D4C-8D55-AC8AA0038091}" type="slidenum">
              <a:rPr lang="en-US" sz="600" b="1" smtClean="0">
                <a:solidFill>
                  <a:srgbClr val="171717"/>
                </a:solidFill>
                <a:latin typeface="Mark Offc For MC" charset="0"/>
                <a:ea typeface="Mark Offc For MC" charset="0"/>
                <a:cs typeface="Mark Offc For MC" charset="0"/>
              </a:rPr>
              <a:t>8</a:t>
            </a:fld>
            <a:endParaRPr lang="en-US" sz="600" b="1" dirty="0">
              <a:solidFill>
                <a:srgbClr val="171717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2659775" y="2021765"/>
            <a:ext cx="5786438" cy="108023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/>
              <a:t>“It's kind of fun to do the impossible.”</a:t>
            </a:r>
          </a:p>
          <a:p>
            <a:pPr marL="0" indent="0" algn="ctr"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712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92025"/>
            <a:ext cx="3371626" cy="313932"/>
          </a:xfrm>
        </p:spPr>
        <p:txBody>
          <a:bodyPr/>
          <a:lstStyle/>
          <a:p>
            <a:r>
              <a:rPr lang="en-US" dirty="0"/>
              <a:t>Girls4Tech and Scholastic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solidFill>
                  <a:srgbClr val="171717"/>
                </a:solidFill>
              </a:rPr>
              <a:pPr/>
              <a:t>9</a:t>
            </a:fld>
            <a:endParaRPr lang="en-US" dirty="0">
              <a:solidFill>
                <a:srgbClr val="17171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985408"/>
            <a:ext cx="5905500" cy="300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92656" y="505957"/>
            <a:ext cx="5851344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333333"/>
                </a:solidFill>
                <a:latin typeface="Accord Alternate"/>
              </a:rPr>
              <a:t>Introduces girls to two dynamic STEM careers</a:t>
            </a:r>
          </a:p>
          <a:p>
            <a:pPr algn="ctr"/>
            <a:r>
              <a:rPr lang="en-US" sz="1800" dirty="0">
                <a:solidFill>
                  <a:srgbClr val="333333"/>
                </a:solidFill>
                <a:latin typeface="Accord Alternate"/>
              </a:rPr>
              <a:t>and activates their logical, analytical and </a:t>
            </a:r>
          </a:p>
          <a:p>
            <a:pPr algn="ctr"/>
            <a:r>
              <a:rPr lang="en-US" sz="1800" dirty="0">
                <a:solidFill>
                  <a:srgbClr val="333333"/>
                </a:solidFill>
                <a:latin typeface="Accord Alternate"/>
              </a:rPr>
              <a:t>perceptive powers with exercises from Girls4Tech </a:t>
            </a:r>
          </a:p>
          <a:p>
            <a:pPr algn="ctr"/>
            <a:r>
              <a:rPr lang="en-US" sz="1800" dirty="0">
                <a:solidFill>
                  <a:srgbClr val="333333"/>
                </a:solidFill>
                <a:latin typeface="Accord Alternate"/>
              </a:rPr>
              <a:t>and Scholastic.</a:t>
            </a:r>
          </a:p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F6C3C-619A-6A43-A149-4B3E80E21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3" y="42981"/>
            <a:ext cx="3128063" cy="2569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149B85-DB0A-6847-AA0E-76D0FC0089E9}"/>
              </a:ext>
            </a:extLst>
          </p:cNvPr>
          <p:cNvSpPr txBox="1"/>
          <p:nvPr/>
        </p:nvSpPr>
        <p:spPr bwMode="gray">
          <a:xfrm>
            <a:off x="1007533" y="3158067"/>
            <a:ext cx="18473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7976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c_templat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2">
      <a:majorFont>
        <a:latin typeface="Mark Offc For MC Light"/>
        <a:ea typeface=""/>
        <a:cs typeface=""/>
      </a:majorFont>
      <a:minorFont>
        <a:latin typeface="MarkForMC Nrw 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c_template_8ST.potx" id="{226D1EB0-47B6-4107-AE9C-B4865BFB7DF3}" vid="{6BADC43B-EA53-405A-AC13-3029F7495107}"/>
    </a:ext>
  </a:extLst>
</a:theme>
</file>

<file path=ppt/theme/theme2.xml><?xml version="1.0" encoding="utf-8"?>
<a:theme xmlns:a="http://schemas.openxmlformats.org/drawingml/2006/main" name="2_mc_templat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2">
      <a:majorFont>
        <a:latin typeface="Mark Offc For MC Light"/>
        <a:ea typeface=""/>
        <a:cs typeface=""/>
      </a:majorFont>
      <a:minorFont>
        <a:latin typeface="MarkForMC Nrw 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c_template_8ST.potx" id="{226D1EB0-47B6-4107-AE9C-B4865BFB7DF3}" vid="{6BADC43B-EA53-405A-AC13-3029F7495107}"/>
    </a:ext>
  </a:extLst>
</a:theme>
</file>

<file path=ppt/theme/theme3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05F8A145944449C1153EFBFD3D5EB" ma:contentTypeVersion="6" ma:contentTypeDescription="Create a new document." ma:contentTypeScope="" ma:versionID="4e01abed8aa2a7dc6f59ae8ba8ade134">
  <xsd:schema xmlns:xsd="http://www.w3.org/2001/XMLSchema" xmlns:xs="http://www.w3.org/2001/XMLSchema" xmlns:p="http://schemas.microsoft.com/office/2006/metadata/properties" xmlns:ns1="http://schemas.microsoft.com/sharepoint/v3" xmlns:ns2="37264830-ca9c-4c72-8ebd-68cc0bb48e98" xmlns:ns3="045ca3db-aec8-4572-bdbb-5758aa56f753" targetNamespace="http://schemas.microsoft.com/office/2006/metadata/properties" ma:root="true" ma:fieldsID="0a99c5731f6ac2bb75c0977767fa2797" ns1:_="" ns2:_="" ns3:_="">
    <xsd:import namespace="http://schemas.microsoft.com/sharepoint/v3"/>
    <xsd:import namespace="37264830-ca9c-4c72-8ebd-68cc0bb48e98"/>
    <xsd:import namespace="045ca3db-aec8-4572-bdbb-5758aa56f75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NGTagNo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2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3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64830-ca9c-4c72-8ebd-68cc0bb48e9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972752e2-4b44-4dae-bff0-84951264c01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0b496343-d6a5-4465-a1cc-8c9567421495}" ma:internalName="TaxCatchAll" ma:showField="CatchAllData" ma:web="37264830-ca9c-4c72-8ebd-68cc0bb48e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ca3db-aec8-4572-bdbb-5758aa56f753" elementFormDefault="qualified">
    <xsd:import namespace="http://schemas.microsoft.com/office/2006/documentManagement/types"/>
    <xsd:import namespace="http://schemas.microsoft.com/office/infopath/2007/PartnerControls"/>
    <xsd:element name="NGTagNote" ma:index="11" nillable="true" ma:displayName="Tags and Notes" ma:decimals="2" ma:internalName="_x0024_Resources_x003a_NewsGatorWSS_x002c_Fields_TagNotesName_x003b_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7264830-ca9c-4c72-8ebd-68cc0bb48e98">
      <Terms xmlns="http://schemas.microsoft.com/office/infopath/2007/PartnerControls"/>
    </TaxKeywordTaxHTField>
    <TaxCatchAll xmlns="37264830-ca9c-4c72-8ebd-68cc0bb48e98"/>
    <NGTagNote xmlns="045ca3db-aec8-4572-bdbb-5758aa56f753" xsi:nil="true"/>
    <AverageRating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A517A5-72E8-4730-AEDD-1C7237213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264830-ca9c-4c72-8ebd-68cc0bb48e98"/>
    <ds:schemaRef ds:uri="045ca3db-aec8-4572-bdbb-5758aa56f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5865BC-8D34-4A71-9EA0-BECDD1B6C027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45ca3db-aec8-4572-bdbb-5758aa56f753"/>
    <ds:schemaRef ds:uri="http://purl.org/dc/elements/1.1/"/>
    <ds:schemaRef ds:uri="http://schemas.microsoft.com/office/2006/documentManagement/types"/>
    <ds:schemaRef ds:uri="37264830-ca9c-4c72-8ebd-68cc0bb48e98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347208D-2E13-4CC0-BA4A-E72187BB87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mc_template_8ST</Template>
  <TotalTime>8986</TotalTime>
  <Words>725</Words>
  <Application>Microsoft Macintosh PowerPoint</Application>
  <PresentationFormat>On-screen Show (16:9)</PresentationFormat>
  <Paragraphs>156</Paragraphs>
  <Slides>20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Accord Alternate</vt:lpstr>
      <vt:lpstr>Arial</vt:lpstr>
      <vt:lpstr>Helvetica Neue</vt:lpstr>
      <vt:lpstr>Mark Offc For MC</vt:lpstr>
      <vt:lpstr>Mark Offc For MC Light</vt:lpstr>
      <vt:lpstr>Mark Offc For MC Medium</vt:lpstr>
      <vt:lpstr>Mark Offc Pro</vt:lpstr>
      <vt:lpstr>MarkExtraLight</vt:lpstr>
      <vt:lpstr>MarkForMC Nrw Medium</vt:lpstr>
      <vt:lpstr>MarkForMC Nrw O</vt:lpstr>
      <vt:lpstr>mc_template</vt:lpstr>
      <vt:lpstr>2_mc_template</vt:lpstr>
      <vt:lpstr>think-cell Slide</vt:lpstr>
      <vt:lpstr>Imagining the Future of the Cybersecurity Workforce:  What Would Walt Do? </vt:lpstr>
      <vt:lpstr>Challenges</vt:lpstr>
      <vt:lpstr>Cybersecurity at Mastercard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Girls4Tech and Scholastic</vt:lpstr>
      <vt:lpstr>PowerPoint Presentation</vt:lpstr>
      <vt:lpstr>PowerPoint Presentation</vt:lpstr>
      <vt:lpstr>Cybersecurity Career Pathways</vt:lpstr>
      <vt:lpstr>PowerPoint Presentation</vt:lpstr>
      <vt:lpstr>PowerPoint Presentation</vt:lpstr>
      <vt:lpstr>PowerPoint Presentation</vt:lpstr>
      <vt:lpstr>Key Program Components</vt:lpstr>
      <vt:lpstr>PowerPoint Presentation</vt:lpstr>
      <vt:lpstr>PowerPoint Presentation</vt:lpstr>
      <vt:lpstr>PowerPoint Presentation</vt:lpstr>
      <vt:lpstr>PowerPoint Presentation</vt:lpstr>
    </vt:vector>
  </TitlesOfParts>
  <Company>MasterCard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Fitzgerald, Sinead</dc:creator>
  <cp:keywords/>
  <cp:lastModifiedBy>Felicia Rateliff</cp:lastModifiedBy>
  <cp:revision>307</cp:revision>
  <cp:lastPrinted>2018-03-06T15:04:57Z</cp:lastPrinted>
  <dcterms:created xsi:type="dcterms:W3CDTF">2018-01-11T18:24:39Z</dcterms:created>
  <dcterms:modified xsi:type="dcterms:W3CDTF">2019-12-08T20:40:14Z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v">
    <vt:i4>7</vt:i4>
  </property>
  <property fmtid="{D5CDD505-2E9C-101B-9397-08002B2CF9AE}" pid="3" name="mc_template_date">
    <vt:lpwstr>20160927</vt:lpwstr>
  </property>
  <property fmtid="{D5CDD505-2E9C-101B-9397-08002B2CF9AE}" pid="4" name="ContentTypeId">
    <vt:lpwstr>0x010100BC805F8A145944449C1153EFBFD3D5EB</vt:lpwstr>
  </property>
  <property fmtid="{D5CDD505-2E9C-101B-9397-08002B2CF9AE}" pid="5" name="TaxKeyword">
    <vt:lpwstr/>
  </property>
  <property fmtid="{D5CDD505-2E9C-101B-9397-08002B2CF9AE}" pid="6" name="MSIP_Label_cccd100a-077b-4351-b7ea-99b99562cb12_Enabled">
    <vt:lpwstr>True</vt:lpwstr>
  </property>
  <property fmtid="{D5CDD505-2E9C-101B-9397-08002B2CF9AE}" pid="7" name="MSIP_Label_cccd100a-077b-4351-b7ea-99b99562cb12_SiteId">
    <vt:lpwstr>f06fa858-824b-4a85-aacb-f372cfdc282e</vt:lpwstr>
  </property>
  <property fmtid="{D5CDD505-2E9C-101B-9397-08002B2CF9AE}" pid="8" name="MSIP_Label_cccd100a-077b-4351-b7ea-99b99562cb12_Owner">
    <vt:lpwstr>Jon.Brickey@mastercard.com</vt:lpwstr>
  </property>
  <property fmtid="{D5CDD505-2E9C-101B-9397-08002B2CF9AE}" pid="9" name="MSIP_Label_cccd100a-077b-4351-b7ea-99b99562cb12_SetDate">
    <vt:lpwstr>2019-11-26T13:43:18.2210438Z</vt:lpwstr>
  </property>
  <property fmtid="{D5CDD505-2E9C-101B-9397-08002B2CF9AE}" pid="10" name="MSIP_Label_cccd100a-077b-4351-b7ea-99b99562cb12_Name">
    <vt:lpwstr>Public</vt:lpwstr>
  </property>
  <property fmtid="{D5CDD505-2E9C-101B-9397-08002B2CF9AE}" pid="11" name="MSIP_Label_cccd100a-077b-4351-b7ea-99b99562cb12_Application">
    <vt:lpwstr>Microsoft Azure Information Protection</vt:lpwstr>
  </property>
  <property fmtid="{D5CDD505-2E9C-101B-9397-08002B2CF9AE}" pid="12" name="MSIP_Label_cccd100a-077b-4351-b7ea-99b99562cb12_ActionId">
    <vt:lpwstr>5f65101d-dbba-49a4-bbf7-2176ec2897ec</vt:lpwstr>
  </property>
  <property fmtid="{D5CDD505-2E9C-101B-9397-08002B2CF9AE}" pid="13" name="MSIP_Label_cccd100a-077b-4351-b7ea-99b99562cb12_Extended_MSFT_Method">
    <vt:lpwstr>Manual</vt:lpwstr>
  </property>
  <property fmtid="{D5CDD505-2E9C-101B-9397-08002B2CF9AE}" pid="14" name="Sensitivity">
    <vt:lpwstr>Public</vt:lpwstr>
  </property>
</Properties>
</file>