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66" r:id="rId2"/>
    <p:sldId id="277" r:id="rId3"/>
    <p:sldId id="276" r:id="rId4"/>
    <p:sldId id="2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23"/>
    <p:restoredTop sz="94674"/>
  </p:normalViewPr>
  <p:slideViewPr>
    <p:cSldViewPr snapToGrid="0" snapToObjects="1" showGuides="1">
      <p:cViewPr varScale="1">
        <p:scale>
          <a:sx n="103" d="100"/>
          <a:sy n="103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0239D73C-AF14-7643-8BC7-209F4FB10DDF}" type="datetimeFigureOut">
              <a:rPr lang="en-US" smtClean="0"/>
              <a:pPr/>
              <a:t>3/25/2024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F52A25F9-16D3-E64A-8639-7B020C319E7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973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58368" y="3968496"/>
            <a:ext cx="6638544" cy="1650381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800" b="0" i="0">
                <a:solidFill>
                  <a:schemeClr val="tx1"/>
                </a:solidFill>
                <a:latin typeface="+mn-lt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US" dirty="0"/>
              <a:t>Sub-topic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58368" y="1490472"/>
            <a:ext cx="6638544" cy="2386584"/>
          </a:xfrm>
          <a:prstGeom prst="rect">
            <a:avLst/>
          </a:prstGeom>
          <a:ln>
            <a:noFill/>
          </a:ln>
        </p:spPr>
        <p:txBody>
          <a:bodyPr lIns="0" anchor="b">
            <a:noAutofit/>
          </a:bodyPr>
          <a:lstStyle>
            <a:lvl1pPr algn="l">
              <a:lnSpc>
                <a:spcPts val="5800"/>
              </a:lnSpc>
              <a:defRPr sz="6000" b="1" i="0" cap="all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pic>
        <p:nvPicPr>
          <p:cNvPr id="8" name="Picture 7" descr="University at Buffalo, The State University of New York logo">
            <a:extLst>
              <a:ext uri="{FF2B5EF4-FFF2-40B4-BE49-F238E27FC236}">
                <a16:creationId xmlns:a16="http://schemas.microsoft.com/office/drawing/2014/main" id="{9C7DE7FF-FD86-434E-91D5-DF1AA23EE7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0400" y="6041329"/>
            <a:ext cx="4800600" cy="355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4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1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C6EF38F-8DF7-3941-B22C-502232E4CB0B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5098566" y="1079500"/>
            <a:ext cx="7093434" cy="57785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ctr">
              <a:buNone/>
              <a:defRPr sz="16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82049F-7F34-5D48-8F72-755B85F3E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1499616"/>
            <a:ext cx="4248912" cy="590931"/>
          </a:xfrm>
        </p:spPr>
        <p:txBody>
          <a:bodyPr/>
          <a:lstStyle/>
          <a:p>
            <a:r>
              <a:rPr lang="en-US" dirty="0"/>
              <a:t>Click to 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46810-DD61-C649-9461-59FA66CD2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" y="2185416"/>
            <a:ext cx="4248912" cy="396824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6167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hree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2049F-7F34-5D48-8F72-755B85F3E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1499616"/>
            <a:ext cx="4248912" cy="590931"/>
          </a:xfrm>
        </p:spPr>
        <p:txBody>
          <a:bodyPr/>
          <a:lstStyle/>
          <a:p>
            <a:r>
              <a:rPr lang="en-US" dirty="0"/>
              <a:t>Click to 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46810-DD61-C649-9461-59FA66CD2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" y="2185416"/>
            <a:ext cx="4248912" cy="396824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0CAA554F-B37C-9E47-B5E4-82235D4EC6CD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5114631" y="1066800"/>
            <a:ext cx="7077369" cy="29325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6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9F5FDDA2-E7AF-294B-ACDF-BDB5997277BC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5114631" y="3998296"/>
            <a:ext cx="3602522" cy="28575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6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F2499D1A-BF4E-8444-BF94-86863CA11648}"/>
              </a:ext>
            </a:extLst>
          </p:cNvPr>
          <p:cNvSpPr>
            <a:spLocks noGrp="1" noChangeAspect="1"/>
          </p:cNvSpPr>
          <p:nvPr>
            <p:ph type="pic" idx="15"/>
          </p:nvPr>
        </p:nvSpPr>
        <p:spPr>
          <a:xfrm>
            <a:off x="8701089" y="3998296"/>
            <a:ext cx="3490912" cy="28575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6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5408519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6A37-D6A5-0C40-A676-03633A9FD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21EA68-2B0A-7648-9710-0081FFDD7D68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0" y="1066800"/>
            <a:ext cx="12192000" cy="5791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ctr">
              <a:buNone/>
              <a:defRPr sz="16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7604589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2049F-7F34-5D48-8F72-755B85F3E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1499616"/>
            <a:ext cx="4248912" cy="590931"/>
          </a:xfrm>
        </p:spPr>
        <p:txBody>
          <a:bodyPr/>
          <a:lstStyle/>
          <a:p>
            <a:r>
              <a:rPr lang="en-US" dirty="0"/>
              <a:t>Click to 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46810-DD61-C649-9461-59FA66CD2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" y="2185416"/>
            <a:ext cx="4248912" cy="396824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hart Placeholder 2">
            <a:extLst>
              <a:ext uri="{FF2B5EF4-FFF2-40B4-BE49-F238E27FC236}">
                <a16:creationId xmlns:a16="http://schemas.microsoft.com/office/drawing/2014/main" id="{7B782143-2792-E14B-AE51-0FFA9028EB8A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5161935" y="1976285"/>
            <a:ext cx="6325152" cy="396731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none"/>
        </p:style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  <a:p>
            <a:r>
              <a:rPr lang="en-US" dirty="0"/>
              <a:t>Drag chart to placeholder or click icon to add chart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494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58368" y="3968496"/>
            <a:ext cx="6638544" cy="1650381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800" b="0" i="0">
                <a:solidFill>
                  <a:schemeClr val="bg1"/>
                </a:solidFill>
                <a:latin typeface="+mn-lt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US" dirty="0"/>
              <a:t>Sub-topic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58368" y="1490472"/>
            <a:ext cx="6638544" cy="2386584"/>
          </a:xfrm>
          <a:prstGeom prst="rect">
            <a:avLst/>
          </a:prstGeom>
          <a:ln>
            <a:noFill/>
          </a:ln>
        </p:spPr>
        <p:txBody>
          <a:bodyPr lIns="0" anchor="b">
            <a:noAutofit/>
          </a:bodyPr>
          <a:lstStyle>
            <a:lvl1pPr algn="l">
              <a:lnSpc>
                <a:spcPts val="5800"/>
              </a:lnSpc>
              <a:defRPr sz="6000" b="1" i="0" cap="all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pic>
        <p:nvPicPr>
          <p:cNvPr id="8" name="Picture 7" descr="University at Buffalo, The State University of New York logo">
            <a:extLst>
              <a:ext uri="{FF2B5EF4-FFF2-40B4-BE49-F238E27FC236}">
                <a16:creationId xmlns:a16="http://schemas.microsoft.com/office/drawing/2014/main" id="{9C7DE7FF-FD86-434E-91D5-DF1AA23EE7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0402" y="6041329"/>
            <a:ext cx="4800595" cy="355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94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658368" y="1490663"/>
            <a:ext cx="6638544" cy="2387600"/>
          </a:xfrm>
          <a:prstGeom prst="rect">
            <a:avLst/>
          </a:prstGeom>
          <a:ln>
            <a:noFill/>
          </a:ln>
        </p:spPr>
        <p:txBody>
          <a:bodyPr lIns="0" anchor="b">
            <a:noAutofit/>
          </a:bodyPr>
          <a:lstStyle>
            <a:lvl1pPr algn="l">
              <a:lnSpc>
                <a:spcPts val="5800"/>
              </a:lnSpc>
              <a:defRPr sz="6000" b="1" i="0" cap="all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DIVIDER SLIDE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8368" y="3970337"/>
            <a:ext cx="6638544" cy="2212976"/>
          </a:xfrm>
          <a:prstGeom prst="rect">
            <a:avLst/>
          </a:prstGeom>
          <a:ln>
            <a:noFill/>
          </a:ln>
        </p:spPr>
        <p:txBody>
          <a:bodyPr lIns="0">
            <a:noAutofit/>
          </a:bodyPr>
          <a:lstStyle>
            <a:lvl1pPr marL="0" indent="0" algn="l">
              <a:buNone/>
              <a:defRPr sz="2800" b="0" baseline="0">
                <a:solidFill>
                  <a:schemeClr val="bg1"/>
                </a:solidFill>
                <a:latin typeface="+mn-lt"/>
                <a:ea typeface="Georgia" charset="0"/>
                <a:cs typeface="Georgi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title</a:t>
            </a:r>
          </a:p>
        </p:txBody>
      </p:sp>
      <p:pic>
        <p:nvPicPr>
          <p:cNvPr id="7" name="Picture 6" descr="University at Buffalo, The State University of New York 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" y="321146"/>
            <a:ext cx="4800600" cy="35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521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658368" y="1490663"/>
            <a:ext cx="6638544" cy="2387600"/>
          </a:xfrm>
          <a:prstGeom prst="rect">
            <a:avLst/>
          </a:prstGeom>
          <a:ln>
            <a:noFill/>
          </a:ln>
        </p:spPr>
        <p:txBody>
          <a:bodyPr lIns="0" anchor="b">
            <a:noAutofit/>
          </a:bodyPr>
          <a:lstStyle>
            <a:lvl1pPr algn="l">
              <a:lnSpc>
                <a:spcPts val="5800"/>
              </a:lnSpc>
              <a:defRPr sz="6000" b="1" i="0" cap="all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DIVIDER SLIDE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8368" y="3970337"/>
            <a:ext cx="6638544" cy="2212976"/>
          </a:xfrm>
          <a:prstGeom prst="rect">
            <a:avLst/>
          </a:prstGeom>
          <a:ln>
            <a:noFill/>
          </a:ln>
        </p:spPr>
        <p:txBody>
          <a:bodyPr lIns="0">
            <a:noAutofit/>
          </a:bodyPr>
          <a:lstStyle>
            <a:lvl1pPr marL="0" indent="0" algn="l">
              <a:buNone/>
              <a:defRPr sz="2800" b="0" baseline="0">
                <a:solidFill>
                  <a:schemeClr val="tx1"/>
                </a:solidFill>
                <a:latin typeface="+mn-lt"/>
                <a:ea typeface="Georgia" charset="0"/>
                <a:cs typeface="Georgi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title</a:t>
            </a:r>
          </a:p>
        </p:txBody>
      </p:sp>
      <p:pic>
        <p:nvPicPr>
          <p:cNvPr id="7" name="Picture 6" descr="University at Buffalo, The State University of New York logo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5600" y="321249"/>
            <a:ext cx="4800600" cy="355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56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2049F-7F34-5D48-8F72-755B85F3E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1499616"/>
            <a:ext cx="6951472" cy="59093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46810-DD61-C649-9461-59FA66CD2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" y="2185416"/>
            <a:ext cx="6951472" cy="396824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240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2049F-7F34-5D48-8F72-755B85F3E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1499616"/>
            <a:ext cx="6951472" cy="59093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46810-DD61-C649-9461-59FA66CD2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" y="2185416"/>
            <a:ext cx="6951472" cy="396824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321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Dou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52B2E-D090-724F-8681-FBE0CDA2F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1499616"/>
            <a:ext cx="10515600" cy="59093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59530-982F-0F4F-B296-9DB2F44D80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6928" y="2185416"/>
            <a:ext cx="4500372" cy="394868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0367C6-4AC8-9C47-BDFA-A5613CF90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0200" y="2185416"/>
            <a:ext cx="4498848" cy="395020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946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5C5C1-32E2-374C-809B-D54BEC11E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1499616"/>
            <a:ext cx="10515600" cy="590931"/>
          </a:xfrm>
        </p:spPr>
        <p:txBody>
          <a:bodyPr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98817A-73B4-F340-8D0E-FB813E55F79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6928" y="2185416"/>
            <a:ext cx="5138928" cy="393192"/>
          </a:xfrm>
        </p:spPr>
        <p:txBody>
          <a:bodyPr anchor="t" anchorCtr="0">
            <a:spAutoFit/>
          </a:bodyPr>
          <a:lstStyle>
            <a:lvl1pPr marL="0" indent="0">
              <a:buNone/>
              <a:defRPr sz="16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126641-0094-3D49-865E-3DB9ECAC4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6928" y="2593340"/>
            <a:ext cx="5140515" cy="3535744"/>
          </a:xfrm>
        </p:spPr>
        <p:txBody>
          <a:bodyPr/>
          <a:lstStyle>
            <a:lvl1pPr marL="285750" indent="-285750"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E11705-25F9-194A-9D2F-C9FEEA3A574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185416"/>
            <a:ext cx="5138928" cy="394980"/>
          </a:xfrm>
        </p:spPr>
        <p:txBody>
          <a:bodyPr anchor="t" anchorCtr="0">
            <a:spAutoFit/>
          </a:bodyPr>
          <a:lstStyle>
            <a:lvl1pPr marL="0" indent="0">
              <a:buNone/>
              <a:defRPr sz="16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978716-6004-6344-B5D2-C780B062C9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90800"/>
            <a:ext cx="5138928" cy="3538728"/>
          </a:xfrm>
        </p:spPr>
        <p:txBody>
          <a:bodyPr/>
          <a:lstStyle>
            <a:lvl1pPr marL="285750" indent="-285750"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84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A2439-3BDA-DB47-AA02-5590274D4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925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1614BA-85C5-BA49-A402-F7BCCCDB2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1499616"/>
            <a:ext cx="10515600" cy="59093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66ADF-AEA5-DC4B-841D-168372B89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928" y="2185416"/>
            <a:ext cx="10515600" cy="39682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 descr="University at Buffalo, The State University of New York logo">
            <a:extLst>
              <a:ext uri="{FF2B5EF4-FFF2-40B4-BE49-F238E27FC236}">
                <a16:creationId xmlns:a16="http://schemas.microsoft.com/office/drawing/2014/main" id="{27B0F206-4721-B742-B71F-C0AADA23A984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355600" y="321249"/>
            <a:ext cx="4800600" cy="355823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439930E-F253-DE46-B952-3E0957740773}"/>
              </a:ext>
            </a:extLst>
          </p:cNvPr>
          <p:cNvSpPr txBox="1">
            <a:spLocks/>
          </p:cNvSpPr>
          <p:nvPr userDrawn="1"/>
        </p:nvSpPr>
        <p:spPr>
          <a:xfrm>
            <a:off x="6938176" y="631977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B53C135-CEC6-A548-8917-8F7FEB82358B}" type="slidenum">
              <a:rPr lang="en-US" b="1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3797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8" r:id="rId2"/>
    <p:sldLayoutId id="2147483663" r:id="rId3"/>
    <p:sldLayoutId id="2147483669" r:id="rId4"/>
    <p:sldLayoutId id="2147483650" r:id="rId5"/>
    <p:sldLayoutId id="2147483664" r:id="rId6"/>
    <p:sldLayoutId id="2147483652" r:id="rId7"/>
    <p:sldLayoutId id="2147483653" r:id="rId8"/>
    <p:sldLayoutId id="2147483654" r:id="rId9"/>
    <p:sldLayoutId id="2147483655" r:id="rId10"/>
    <p:sldLayoutId id="2147483665" r:id="rId11"/>
    <p:sldLayoutId id="2147483666" r:id="rId12"/>
    <p:sldLayoutId id="2147483660" r:id="rId13"/>
    <p:sldLayoutId id="2147483667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600"/>
        </a:spcBef>
        <a:buClr>
          <a:schemeClr val="tx2"/>
        </a:buClr>
        <a:buSzPct val="12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30000"/>
        </a:lnSpc>
        <a:spcBef>
          <a:spcPts val="600"/>
        </a:spcBef>
        <a:buClr>
          <a:schemeClr val="tx2"/>
        </a:buClr>
        <a:buSzPct val="120000"/>
        <a:buFont typeface="System Font Regular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30000"/>
        </a:lnSpc>
        <a:spcBef>
          <a:spcPts val="600"/>
        </a:spcBef>
        <a:buClr>
          <a:schemeClr val="tx2"/>
        </a:buClr>
        <a:buSzPct val="120000"/>
        <a:buFont typeface="System Font Regular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30000"/>
        </a:lnSpc>
        <a:spcBef>
          <a:spcPts val="600"/>
        </a:spcBef>
        <a:buClr>
          <a:schemeClr val="tx2"/>
        </a:buClr>
        <a:buSzPct val="120000"/>
        <a:buFont typeface="System Font Regular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30000"/>
        </a:lnSpc>
        <a:spcBef>
          <a:spcPts val="600"/>
        </a:spcBef>
        <a:buClr>
          <a:schemeClr val="tx2"/>
        </a:buClr>
        <a:buSzPct val="120000"/>
        <a:buFont typeface="System Font Regular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parker222/Alma-Item-Set-Builder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88DBE833-A922-5747-A36B-4314D3116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1499616"/>
            <a:ext cx="6951472" cy="590931"/>
          </a:xfrm>
        </p:spPr>
        <p:txBody>
          <a:bodyPr/>
          <a:lstStyle/>
          <a:p>
            <a:r>
              <a:rPr lang="en-US" dirty="0"/>
              <a:t>Weeding </a:t>
            </a:r>
            <a:r>
              <a:rPr lang="en-US" dirty="0">
                <a:solidFill>
                  <a:srgbClr val="005BBB"/>
                </a:solidFill>
              </a:rPr>
              <a:t>Projects</a:t>
            </a:r>
            <a:r>
              <a:rPr lang="en-US" dirty="0"/>
              <a:t> at UB</a:t>
            </a:r>
          </a:p>
        </p:txBody>
      </p:sp>
      <p:sp>
        <p:nvSpPr>
          <p:cNvPr id="3" name="Slide Text">
            <a:extLst>
              <a:ext uri="{FF2B5EF4-FFF2-40B4-BE49-F238E27FC236}">
                <a16:creationId xmlns:a16="http://schemas.microsoft.com/office/drawing/2014/main" id="{38F3A7AD-BFCA-B14B-8363-A4C1A4B74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Mass Weeding of Lockwood Library</a:t>
            </a:r>
          </a:p>
          <a:p>
            <a:r>
              <a:rPr lang="en-US" dirty="0"/>
              <a:t>Mass Weeding of Library Annex</a:t>
            </a:r>
          </a:p>
          <a:p>
            <a:r>
              <a:rPr lang="en-US" dirty="0"/>
              <a:t>Utilizing Retention Fields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5BBB"/>
                </a:solidFill>
              </a:rPr>
              <a:t>We started weeding in October 2022 and there is no end in sight.</a:t>
            </a:r>
          </a:p>
          <a:p>
            <a:pPr marL="0" indent="0">
              <a:buNone/>
            </a:pPr>
            <a:r>
              <a:rPr lang="en-US" dirty="0">
                <a:solidFill>
                  <a:srgbClr val="005BBB"/>
                </a:solidFill>
              </a:rPr>
              <a:t>Continuing to weed monographs and serials due to numerous planned physical moves.</a:t>
            </a:r>
          </a:p>
          <a:p>
            <a:pPr marL="0" indent="0">
              <a:buNone/>
            </a:pPr>
            <a:r>
              <a:rPr lang="en-US" dirty="0">
                <a:solidFill>
                  <a:srgbClr val="005BBB"/>
                </a:solidFill>
              </a:rPr>
              <a:t>Have not had a set weeding policy for well over a decade.</a:t>
            </a:r>
          </a:p>
        </p:txBody>
      </p:sp>
    </p:spTree>
    <p:extLst>
      <p:ext uri="{BB962C8B-B14F-4D97-AF65-F5344CB8AC3E}">
        <p14:creationId xmlns:p14="http://schemas.microsoft.com/office/powerpoint/2010/main" val="3397677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88DBE833-A922-5747-A36B-4314D3116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1001018"/>
            <a:ext cx="7597358" cy="1089529"/>
          </a:xfrm>
        </p:spPr>
        <p:txBody>
          <a:bodyPr/>
          <a:lstStyle/>
          <a:p>
            <a:r>
              <a:rPr lang="en-US" dirty="0"/>
              <a:t>Mass Weeding of Lockwood Library</a:t>
            </a:r>
          </a:p>
        </p:txBody>
      </p:sp>
      <p:sp>
        <p:nvSpPr>
          <p:cNvPr id="3" name="Slide Text">
            <a:extLst>
              <a:ext uri="{FF2B5EF4-FFF2-40B4-BE49-F238E27FC236}">
                <a16:creationId xmlns:a16="http://schemas.microsoft.com/office/drawing/2014/main" id="{38F3A7AD-BFCA-B14B-8363-A4C1A4B74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Selectors create pull lists from Greenglass</a:t>
            </a:r>
          </a:p>
          <a:p>
            <a:r>
              <a:rPr lang="en-US" dirty="0"/>
              <a:t>Students pull material from shelf and scan into sets</a:t>
            </a:r>
          </a:p>
          <a:p>
            <a:pPr lvl="1"/>
            <a:r>
              <a:rPr lang="en-US" dirty="0"/>
              <a:t>Custom Python application adds items to sets via API</a:t>
            </a:r>
          </a:p>
          <a:p>
            <a:pPr lvl="1"/>
            <a:r>
              <a:rPr lang="en-US" dirty="0">
                <a:hlinkClick r:id="rId2"/>
              </a:rPr>
              <a:t>https://github.com/parker222/Alma-Item-Set-Builder</a:t>
            </a:r>
            <a:endParaRPr lang="en-US" dirty="0"/>
          </a:p>
          <a:p>
            <a:r>
              <a:rPr lang="en-US" dirty="0"/>
              <a:t>Run Change Physical Items Information job in Alma</a:t>
            </a:r>
          </a:p>
          <a:p>
            <a:r>
              <a:rPr lang="en-US" dirty="0"/>
              <a:t>Run Withdraw Physical Items job in Alma</a:t>
            </a:r>
          </a:p>
          <a:p>
            <a:r>
              <a:rPr lang="en-US" dirty="0"/>
              <a:t>Create error report of items not withdrawn for cleanup</a:t>
            </a:r>
          </a:p>
          <a:p>
            <a:r>
              <a:rPr lang="en-US" dirty="0"/>
              <a:t>Send material for recycling </a:t>
            </a:r>
          </a:p>
        </p:txBody>
      </p:sp>
    </p:spTree>
    <p:extLst>
      <p:ext uri="{BB962C8B-B14F-4D97-AF65-F5344CB8AC3E}">
        <p14:creationId xmlns:p14="http://schemas.microsoft.com/office/powerpoint/2010/main" val="1047126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88DBE833-A922-5747-A36B-4314D311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 Weeding of Library Annex</a:t>
            </a:r>
          </a:p>
        </p:txBody>
      </p:sp>
      <p:sp>
        <p:nvSpPr>
          <p:cNvPr id="3" name="Slide Text">
            <a:extLst>
              <a:ext uri="{FF2B5EF4-FFF2-40B4-BE49-F238E27FC236}">
                <a16:creationId xmlns:a16="http://schemas.microsoft.com/office/drawing/2014/main" id="{38F3A7AD-BFCA-B14B-8363-A4C1A4B74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" y="2090548"/>
            <a:ext cx="6951472" cy="4063118"/>
          </a:xfrm>
        </p:spPr>
        <p:txBody>
          <a:bodyPr/>
          <a:lstStyle/>
          <a:p>
            <a:r>
              <a:rPr lang="en-US" dirty="0"/>
              <a:t>Lists are created from Greenglass</a:t>
            </a:r>
          </a:p>
          <a:p>
            <a:r>
              <a:rPr lang="en-US" dirty="0"/>
              <a:t>Items are pulled from storage</a:t>
            </a:r>
          </a:p>
          <a:p>
            <a:r>
              <a:rPr lang="en-US" dirty="0"/>
              <a:t>Items are deaccessioned from annex inventory system</a:t>
            </a:r>
          </a:p>
          <a:p>
            <a:r>
              <a:rPr lang="en-US" dirty="0"/>
              <a:t>Inventory system creates a daily report of all deaccessioned barcodes</a:t>
            </a:r>
          </a:p>
          <a:p>
            <a:r>
              <a:rPr lang="en-US" dirty="0"/>
              <a:t>Report is used to create a Physical Items Set in Alma</a:t>
            </a:r>
          </a:p>
          <a:p>
            <a:r>
              <a:rPr lang="en-US" dirty="0"/>
              <a:t>Run Change Physical Items Information job in Alma</a:t>
            </a:r>
          </a:p>
          <a:p>
            <a:r>
              <a:rPr lang="en-US" dirty="0"/>
              <a:t>Run Withdraw Physical Items job in Alma</a:t>
            </a:r>
          </a:p>
          <a:p>
            <a:r>
              <a:rPr lang="en-US" dirty="0"/>
              <a:t>Create error report of items not withdrawn for cleanup</a:t>
            </a:r>
          </a:p>
        </p:txBody>
      </p:sp>
    </p:spTree>
    <p:extLst>
      <p:ext uri="{BB962C8B-B14F-4D97-AF65-F5344CB8AC3E}">
        <p14:creationId xmlns:p14="http://schemas.microsoft.com/office/powerpoint/2010/main" val="1519695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88DBE833-A922-5747-A36B-4314D311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Utilizing Retention Fields</a:t>
            </a:r>
          </a:p>
        </p:txBody>
      </p:sp>
      <p:sp>
        <p:nvSpPr>
          <p:cNvPr id="3" name="Slide Text">
            <a:extLst>
              <a:ext uri="{FF2B5EF4-FFF2-40B4-BE49-F238E27FC236}">
                <a16:creationId xmlns:a16="http://schemas.microsoft.com/office/drawing/2014/main" id="{38F3A7AD-BFCA-B14B-8363-A4C1A4B74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7" y="2024744"/>
            <a:ext cx="7895937" cy="4572000"/>
          </a:xfrm>
        </p:spPr>
        <p:txBody>
          <a:bodyPr/>
          <a:lstStyle/>
          <a:p>
            <a:r>
              <a:rPr lang="en-US" dirty="0"/>
              <a:t>Item level retention fields</a:t>
            </a:r>
          </a:p>
          <a:p>
            <a:pPr lvl="1"/>
            <a:r>
              <a:rPr lang="en-US" dirty="0"/>
              <a:t>Prevent Withdraw Physical Items job from pulling individual item</a:t>
            </a:r>
          </a:p>
          <a:p>
            <a:r>
              <a:rPr lang="en-US" dirty="0"/>
              <a:t>Configure Retention Reasons table</a:t>
            </a:r>
          </a:p>
          <a:p>
            <a:r>
              <a:rPr lang="en-US" dirty="0"/>
              <a:t>Update items in batch with Change Item Information job</a:t>
            </a:r>
          </a:p>
          <a:p>
            <a:pPr lvl="1"/>
            <a:r>
              <a:rPr lang="en-US" dirty="0"/>
              <a:t>All updates must be identical to all items in set</a:t>
            </a:r>
          </a:p>
          <a:p>
            <a:r>
              <a:rPr lang="en-US" dirty="0"/>
              <a:t>Update items individually by API with barcode scan</a:t>
            </a:r>
          </a:p>
          <a:p>
            <a:pPr lvl="1"/>
            <a:r>
              <a:rPr lang="en-US" dirty="0"/>
              <a:t>Built PHP page</a:t>
            </a:r>
          </a:p>
          <a:p>
            <a:pPr lvl="1"/>
            <a:r>
              <a:rPr lang="en-US" dirty="0"/>
              <a:t>Not yet integrated into workflow</a:t>
            </a:r>
          </a:p>
          <a:p>
            <a:r>
              <a:rPr lang="en-US" dirty="0"/>
              <a:t>Our Retention Notes requires “</a:t>
            </a:r>
            <a:r>
              <a:rPr lang="en-US" i="1" dirty="0"/>
              <a:t>Date</a:t>
            </a:r>
            <a:r>
              <a:rPr lang="en-US" dirty="0"/>
              <a:t> Set By </a:t>
            </a:r>
            <a:r>
              <a:rPr lang="en-US" i="1" dirty="0"/>
              <a:t>Username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Know who to talk to about reviewing retention</a:t>
            </a:r>
          </a:p>
        </p:txBody>
      </p:sp>
    </p:spTree>
    <p:extLst>
      <p:ext uri="{BB962C8B-B14F-4D97-AF65-F5344CB8AC3E}">
        <p14:creationId xmlns:p14="http://schemas.microsoft.com/office/powerpoint/2010/main" val="3628770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B Brand Colors">
      <a:dk1>
        <a:srgbClr val="666666"/>
      </a:dk1>
      <a:lt1>
        <a:srgbClr val="FFFFFF"/>
      </a:lt1>
      <a:dk2>
        <a:srgbClr val="005BBB"/>
      </a:dk2>
      <a:lt2>
        <a:srgbClr val="FFFFFF"/>
      </a:lt2>
      <a:accent1>
        <a:srgbClr val="005BBB"/>
      </a:accent1>
      <a:accent2>
        <a:srgbClr val="41B6E6"/>
      </a:accent2>
      <a:accent3>
        <a:srgbClr val="E56D54"/>
      </a:accent3>
      <a:accent4>
        <a:srgbClr val="666666"/>
      </a:accent4>
      <a:accent5>
        <a:srgbClr val="007681"/>
      </a:accent5>
      <a:accent6>
        <a:srgbClr val="003E51"/>
      </a:accent6>
      <a:hlink>
        <a:srgbClr val="005BBB"/>
      </a:hlink>
      <a:folHlink>
        <a:srgbClr val="D86A4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</TotalTime>
  <Words>263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Regular</vt:lpstr>
      <vt:lpstr>System Font Regular</vt:lpstr>
      <vt:lpstr>Office Theme</vt:lpstr>
      <vt:lpstr>Weeding Projects at UB</vt:lpstr>
      <vt:lpstr>Mass Weeding of Lockwood Library</vt:lpstr>
      <vt:lpstr>Mass Weeding of Library Annex</vt:lpstr>
      <vt:lpstr>Utilizing Retention Fields</vt:lpstr>
    </vt:vector>
  </TitlesOfParts>
  <Manager/>
  <Company>University at Buffalo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 PowerPoint Presentation</dc:title>
  <dc:subject/>
  <dc:creator>Division of University Communications</dc:creator>
  <cp:keywords/>
  <dc:description/>
  <cp:lastModifiedBy>Wilhelm, Cori</cp:lastModifiedBy>
  <cp:revision>97</cp:revision>
  <dcterms:created xsi:type="dcterms:W3CDTF">2019-04-04T19:20:28Z</dcterms:created>
  <dcterms:modified xsi:type="dcterms:W3CDTF">2024-03-25T18:26:19Z</dcterms:modified>
  <cp:category/>
</cp:coreProperties>
</file>