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88" r:id="rId4"/>
    <p:sldId id="301" r:id="rId5"/>
    <p:sldId id="302" r:id="rId6"/>
    <p:sldId id="303" r:id="rId7"/>
    <p:sldId id="290" r:id="rId8"/>
    <p:sldId id="289" r:id="rId9"/>
    <p:sldId id="291" r:id="rId10"/>
    <p:sldId id="292" r:id="rId11"/>
    <p:sldId id="293" r:id="rId12"/>
    <p:sldId id="295" r:id="rId13"/>
    <p:sldId id="296" r:id="rId14"/>
    <p:sldId id="297" r:id="rId15"/>
    <p:sldId id="294" r:id="rId16"/>
    <p:sldId id="300" r:id="rId17"/>
    <p:sldId id="298" r:id="rId18"/>
    <p:sldId id="29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C9421-1689-44F0-8C28-EDC5797A3128}" v="12" dt="2022-02-25T15:59:48.586"/>
    <p1510:client id="{CA3810F4-435E-4959-9AAB-B80CC482E98F}" v="123" dt="2022-02-25T16:04:03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Timothy" userId="S::timothy.jackson@suny.edu::9ce01cec-8b46-438e-9d10-af58cd21d299" providerId="AD" clId="Web-{CA3810F4-435E-4959-9AAB-B80CC482E98F}"/>
    <pc:docChg chg="modSld">
      <pc:chgData name="Jackson, Timothy" userId="S::timothy.jackson@suny.edu::9ce01cec-8b46-438e-9d10-af58cd21d299" providerId="AD" clId="Web-{CA3810F4-435E-4959-9AAB-B80CC482E98F}" dt="2022-02-25T16:04:03.273" v="64" actId="20577"/>
      <pc:docMkLst>
        <pc:docMk/>
      </pc:docMkLst>
      <pc:sldChg chg="modSp">
        <pc:chgData name="Jackson, Timothy" userId="S::timothy.jackson@suny.edu::9ce01cec-8b46-438e-9d10-af58cd21d299" providerId="AD" clId="Web-{CA3810F4-435E-4959-9AAB-B80CC482E98F}" dt="2022-02-25T16:04:03.273" v="64" actId="20577"/>
        <pc:sldMkLst>
          <pc:docMk/>
          <pc:sldMk cId="4034347227" sldId="291"/>
        </pc:sldMkLst>
        <pc:spChg chg="mod">
          <ac:chgData name="Jackson, Timothy" userId="S::timothy.jackson@suny.edu::9ce01cec-8b46-438e-9d10-af58cd21d299" providerId="AD" clId="Web-{CA3810F4-435E-4959-9AAB-B80CC482E98F}" dt="2022-02-25T16:04:03.273" v="64" actId="20577"/>
          <ac:spMkLst>
            <pc:docMk/>
            <pc:sldMk cId="4034347227" sldId="291"/>
            <ac:spMk id="7" creationId="{A6509B31-5CE7-6944-9A55-8297A17CB8F4}"/>
          </ac:spMkLst>
        </pc:spChg>
      </pc:sldChg>
      <pc:sldChg chg="modSp">
        <pc:chgData name="Jackson, Timothy" userId="S::timothy.jackson@suny.edu::9ce01cec-8b46-438e-9d10-af58cd21d299" providerId="AD" clId="Web-{CA3810F4-435E-4959-9AAB-B80CC482E98F}" dt="2022-02-25T16:02:51.507" v="58" actId="20577"/>
        <pc:sldMkLst>
          <pc:docMk/>
          <pc:sldMk cId="3184485323" sldId="300"/>
        </pc:sldMkLst>
        <pc:spChg chg="mod">
          <ac:chgData name="Jackson, Timothy" userId="S::timothy.jackson@suny.edu::9ce01cec-8b46-438e-9d10-af58cd21d299" providerId="AD" clId="Web-{CA3810F4-435E-4959-9AAB-B80CC482E98F}" dt="2022-02-25T16:02:51.507" v="58" actId="20577"/>
          <ac:spMkLst>
            <pc:docMk/>
            <pc:sldMk cId="3184485323" sldId="300"/>
            <ac:spMk id="7" creationId="{A6509B31-5CE7-6944-9A55-8297A17CB8F4}"/>
          </ac:spMkLst>
        </pc:spChg>
      </pc:sldChg>
    </pc:docChg>
  </pc:docChgLst>
  <pc:docChgLst>
    <pc:chgData name="Jackson, Timothy" userId="S::timothy.jackson@suny.edu::9ce01cec-8b46-438e-9d10-af58cd21d299" providerId="AD" clId="Web-{C7CC9421-1689-44F0-8C28-EDC5797A3128}"/>
    <pc:docChg chg="modSld">
      <pc:chgData name="Jackson, Timothy" userId="S::timothy.jackson@suny.edu::9ce01cec-8b46-438e-9d10-af58cd21d299" providerId="AD" clId="Web-{C7CC9421-1689-44F0-8C28-EDC5797A3128}" dt="2022-02-25T15:59:45.648" v="6" actId="20577"/>
      <pc:docMkLst>
        <pc:docMk/>
      </pc:docMkLst>
      <pc:sldChg chg="modSp">
        <pc:chgData name="Jackson, Timothy" userId="S::timothy.jackson@suny.edu::9ce01cec-8b46-438e-9d10-af58cd21d299" providerId="AD" clId="Web-{C7CC9421-1689-44F0-8C28-EDC5797A3128}" dt="2022-02-25T15:59:45.648" v="6" actId="20577"/>
        <pc:sldMkLst>
          <pc:docMk/>
          <pc:sldMk cId="4034347227" sldId="291"/>
        </pc:sldMkLst>
        <pc:spChg chg="mod">
          <ac:chgData name="Jackson, Timothy" userId="S::timothy.jackson@suny.edu::9ce01cec-8b46-438e-9d10-af58cd21d299" providerId="AD" clId="Web-{C7CC9421-1689-44F0-8C28-EDC5797A3128}" dt="2022-02-25T15:59:45.648" v="6" actId="20577"/>
          <ac:spMkLst>
            <pc:docMk/>
            <pc:sldMk cId="4034347227" sldId="291"/>
            <ac:spMk id="7" creationId="{A6509B31-5CE7-6944-9A55-8297A17CB8F4}"/>
          </ac:spMkLst>
        </pc:spChg>
      </pc:sldChg>
      <pc:sldChg chg="modSp">
        <pc:chgData name="Jackson, Timothy" userId="S::timothy.jackson@suny.edu::9ce01cec-8b46-438e-9d10-af58cd21d299" providerId="AD" clId="Web-{C7CC9421-1689-44F0-8C28-EDC5797A3128}" dt="2022-02-25T15:58:26.524" v="1" actId="20577"/>
        <pc:sldMkLst>
          <pc:docMk/>
          <pc:sldMk cId="518896617" sldId="294"/>
        </pc:sldMkLst>
        <pc:spChg chg="mod">
          <ac:chgData name="Jackson, Timothy" userId="S::timothy.jackson@suny.edu::9ce01cec-8b46-438e-9d10-af58cd21d299" providerId="AD" clId="Web-{C7CC9421-1689-44F0-8C28-EDC5797A3128}" dt="2022-02-25T15:58:26.524" v="1" actId="20577"/>
          <ac:spMkLst>
            <pc:docMk/>
            <pc:sldMk cId="518896617" sldId="294"/>
            <ac:spMk id="7" creationId="{A6509B31-5CE7-6944-9A55-8297A17CB8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12B9-C918-4D8E-BF8A-41BA714F8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C63A2-EB89-45C5-A523-7117975F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29A4-D0C2-4D4C-A4BC-508638A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7B097-AC41-49AC-80C3-5949BF28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F07E-A155-4233-96A7-D938CF10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ABE7-F183-4A65-B787-8F18AAC8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105-622E-4D85-B46F-43420C8B1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BA9D-3BBF-4FDD-B63D-57E8F4E5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EBAAF-CE2E-46FE-8B39-DC607AF0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0E38-0A2A-4A53-94D2-BC67A7DE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A6714-0796-4F3B-8F38-2013A9508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0AE59-9501-4B39-82AC-1F03776D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D607-42A9-4D84-8428-C7F5E3C7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31BFE-8AD0-4362-85C4-AE53289B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9B02-B3A7-4388-833E-A90F515F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21B6A8-0CC0-ED4B-9561-0E7132458E06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ew section slide">
    <p:bg>
      <p:bgPr>
        <a:solidFill>
          <a:srgbClr val="004D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7E8F46-BCAD-1842-9782-B4588B877635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A2B4C3-AFF5-C648-B632-70A79793EB19}"/>
              </a:ext>
            </a:extLst>
          </p:cNvPr>
          <p:cNvSpPr/>
          <p:nvPr userDrawn="1"/>
        </p:nvSpPr>
        <p:spPr>
          <a:xfrm>
            <a:off x="6883005" y="-4517756"/>
            <a:ext cx="759417" cy="705173"/>
          </a:xfrm>
          <a:prstGeom prst="rect">
            <a:avLst/>
          </a:prstGeom>
          <a:solidFill>
            <a:srgbClr val="024D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0B6F312-2667-0343-B4FA-3358DD4F3F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416" y="337163"/>
            <a:ext cx="1185578" cy="11855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6F80EF9-B7E3-E645-A937-EEDB533FA1BC}"/>
              </a:ext>
            </a:extLst>
          </p:cNvPr>
          <p:cNvSpPr txBox="1"/>
          <p:nvPr userDrawn="1"/>
        </p:nvSpPr>
        <p:spPr>
          <a:xfrm>
            <a:off x="7448158" y="6256765"/>
            <a:ext cx="4603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chemeClr val="bg1"/>
                </a:solidFill>
                <a:latin typeface="Helvetica" pitchFamily="2" charset="0"/>
              </a:rPr>
              <a:t>SUNY</a:t>
            </a:r>
            <a:r>
              <a:rPr lang="en-US" sz="1600" b="0" i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1600" b="0" i="0">
                <a:solidFill>
                  <a:schemeClr val="bg1"/>
                </a:solidFill>
                <a:latin typeface="Helvetica Light" panose="020B0403020202020204" pitchFamily="34" charset="0"/>
              </a:rPr>
              <a:t>THE STATE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2010517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CB1463-3401-6E49-B2AE-7F94951D0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416" y="337163"/>
            <a:ext cx="1185578" cy="118557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63C6F-7C73-864A-8473-63707ADADFCB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37328-6064-F34B-99FA-0DF85E63AAB4}"/>
              </a:ext>
            </a:extLst>
          </p:cNvPr>
          <p:cNvSpPr txBox="1"/>
          <p:nvPr userDrawn="1"/>
        </p:nvSpPr>
        <p:spPr>
          <a:xfrm>
            <a:off x="7448158" y="6256765"/>
            <a:ext cx="4603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rgbClr val="002060"/>
                </a:solidFill>
                <a:latin typeface="Helvetica" pitchFamily="2" charset="0"/>
              </a:rPr>
              <a:t>SUNY</a:t>
            </a:r>
            <a:r>
              <a:rPr lang="en-US" sz="1600" b="0" i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en-US" sz="1600" b="0" i="0">
                <a:solidFill>
                  <a:srgbClr val="002060"/>
                </a:solidFill>
                <a:latin typeface="Helvetica Light" panose="020B0403020202020204" pitchFamily="34" charset="0"/>
              </a:rPr>
              <a:t>THE STATE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412406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F1C6-8C59-4014-A70E-E70846CF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5304-C769-41DE-9A8F-909CDB42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D02C-D6AF-417E-8F4C-25820977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0D72C-04A3-41D2-A37D-6B9BF913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D0EB-A0EA-4C45-9FD5-D63EBAC0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53BD-40A9-41CA-B6B8-B01C000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9F388-31F8-49EA-9C36-2C084AC5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8139-D068-4D4B-B8E7-2099A810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102-5CAD-4F35-98B7-E37C6A2D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3333-78AF-491D-A147-0061D286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33EE-AEF6-4AD7-881D-DEBBADCF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2C02-D8CB-4913-AFCC-0BF015243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D8F8F-0AEB-45B3-928C-7F283F72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1922-B6C7-438D-BBFF-6DBF59E7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343E2-1671-4D18-B3AE-D9060B6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9C52-8774-4600-8000-66DB2EB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595C-CD1F-49E4-8669-D467AC1A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35C96-6E4E-4C79-9B4C-0151655F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FA3F-8E5B-4BDA-B395-ACA7E4912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EC0C0-F4B0-48AF-BC8A-64C03063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FD82A-4535-4F39-8B7C-B31B04B8F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22D0-3570-4AE4-A04F-8A77E011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07062-DCA9-43AC-BCF7-2DC07138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1C39D-BA72-40A6-A6DA-BD6DA4EC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FA67-2388-4736-A32B-538F2ADC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6167D-B9B5-4AED-8818-AB722996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27B78-8C4F-4251-9AED-A3C3EC2D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5A30E-DCCD-4EC0-9137-F3DCFEFC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990C6-00C4-473C-9945-C3094C72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111C7-DA55-447C-9BE9-38AF353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5B06-6644-4F41-BEEB-0924D06F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AC61-D807-4451-81C2-48680C84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5B5-95D2-49CB-8A62-6057E76F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32ADC-E44F-48C9-8FD6-1C785B54E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26C78-23AE-45C8-84BE-47D86BA1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BE11-655F-4C07-84E9-6C4E2012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7314C-05FB-4706-A0C0-E0F7EE1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6ABD-43BB-46DC-9A25-1B802F18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EC7FB-0880-4E62-8E29-A2A2390E5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527A5-0987-41F8-8CD6-77192352E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BEAC1-915D-452A-AD61-62049C0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B414D-A84C-4E92-8BE2-0EAA29E9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1FE04-4310-41D8-8297-B756F667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538A0-13CB-4A87-A6C2-B933D460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5E026-82BB-420E-8557-B28B08AAB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E453-13E4-4836-9538-93C568A9F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B991-76C1-41D1-9193-C74B6C8FA8F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7419-89E7-418A-BD67-DC8C8CEA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F225-F49F-41CA-9811-B8C55F56F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lcny.libanswers.com" TargetMode="External"/><Relationship Id="rId2" Type="http://schemas.openxmlformats.org/officeDocument/2006/relationships/hyperlink" Target="https://slcny.libanswers.com/faq/363475" TargetMode="Externa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NY brand color palette&#10;">
            <a:extLst>
              <a:ext uri="{FF2B5EF4-FFF2-40B4-BE49-F238E27FC236}">
                <a16:creationId xmlns:a16="http://schemas.microsoft.com/office/drawing/2014/main" id="{DA505A40-C5D5-A047-AB3A-EADB79BA4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763" y="-5194419"/>
            <a:ext cx="8648700" cy="4724400"/>
          </a:xfrm>
          <a:prstGeom prst="rect">
            <a:avLst/>
          </a:prstGeom>
        </p:spPr>
      </p:pic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1330957"/>
            <a:ext cx="3289303" cy="32893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FED0B1-9072-2141-8E83-CC5FD0CE2F5B}"/>
              </a:ext>
            </a:extLst>
          </p:cNvPr>
          <p:cNvSpPr txBox="1"/>
          <p:nvPr/>
        </p:nvSpPr>
        <p:spPr>
          <a:xfrm>
            <a:off x="134471" y="4890277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Cleaning Up Named Users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734AB-3F9E-4647-89BF-C8A7523B9365}"/>
              </a:ext>
            </a:extLst>
          </p:cNvPr>
          <p:cNvSpPr txBox="1"/>
          <p:nvPr/>
        </p:nvSpPr>
        <p:spPr>
          <a:xfrm>
            <a:off x="134471" y="5403340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Helvetica" pitchFamily="2" charset="0"/>
              </a:rPr>
              <a:t>February 25, 2022</a:t>
            </a:r>
          </a:p>
        </p:txBody>
      </p:sp>
    </p:spTree>
    <p:extLst>
      <p:ext uri="{BB962C8B-B14F-4D97-AF65-F5344CB8AC3E}">
        <p14:creationId xmlns:p14="http://schemas.microsoft.com/office/powerpoint/2010/main" val="136693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15808" y="654173"/>
            <a:ext cx="736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Helvetica" pitchFamily="2" charset="0"/>
              </a:rPr>
              <a:t>Staff Login Report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949911" y="1733954"/>
            <a:ext cx="105910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Shows staff usage of Alma during the last 90 days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Can retain staff login info for longer period of time by changing </a:t>
            </a:r>
            <a:r>
              <a:rPr lang="en-US" sz="2600" dirty="0" err="1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staff_login_ip_address_retention</a:t>
            </a:r>
            <a:r>
              <a:rPr lang="en-US" sz="26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setting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Configuration &gt; User Management &gt; General &gt; Other Settings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Lists username and last login date of every named user in your system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Cannot add additional fields to report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Results can be exported to Excel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Need General System Administrator role</a:t>
            </a:r>
          </a:p>
        </p:txBody>
      </p:sp>
    </p:spTree>
    <p:extLst>
      <p:ext uri="{BB962C8B-B14F-4D97-AF65-F5344CB8AC3E}">
        <p14:creationId xmlns:p14="http://schemas.microsoft.com/office/powerpoint/2010/main" val="2272202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15808" y="654173"/>
            <a:ext cx="736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Helvetica" pitchFamily="2" charset="0"/>
              </a:rPr>
              <a:t>Creating a Set of Users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20490" y="1591244"/>
            <a:ext cx="10929726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itchFamily="2" charset="0"/>
              </a:rPr>
              <a:t>Having a set of named users with no recent logins will make cleaning up named users easier</a:t>
            </a:r>
            <a:endParaRPr lang="en-US"/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 pitchFamily="2" charset="0"/>
              </a:rPr>
              <a:t>Set provides information on users beyond just username (full name, user group, etc.)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Can easily access full user records by clicking on user’s name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Can run jobs on user sets</a:t>
            </a:r>
          </a:p>
          <a:p>
            <a:pPr marL="514350" indent="-514350">
              <a:buFont typeface="Arial,Sans-Serif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/>
                <a:cs typeface="Helvetica"/>
              </a:rPr>
              <a:t>Can be created from Excel file of Staff Login Report</a:t>
            </a:r>
            <a:endParaRPr lang="en-US" sz="3200" dirty="0">
              <a:ea typeface="+mn-lt"/>
              <a:cs typeface="+mn-lt"/>
            </a:endParaRPr>
          </a:p>
          <a:p>
            <a:pPr marL="971550" lvl="1" indent="-514350">
              <a:buFont typeface="Arial,Sans-Serif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/>
                <a:cs typeface="Helvetica"/>
              </a:rPr>
              <a:t>Remove valid users with recent logins from file before creating set </a:t>
            </a:r>
            <a:endParaRPr lang="en-US" sz="2600" dirty="0">
              <a:ea typeface="+mn-lt"/>
              <a:cs typeface="+mn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/>
                <a:cs typeface="Helvetica"/>
              </a:rPr>
              <a:t>Need User Administrator or User Manager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34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41213" y="390915"/>
            <a:ext cx="9018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Helvetica" pitchFamily="2" charset="0"/>
              </a:rPr>
              <a:t>Removing Named Users You Need to Keep from the Set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932156" y="1591244"/>
            <a:ext cx="105910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itchFamily="2" charset="0"/>
              </a:rPr>
              <a:t>You do not have to clean up every named user that hasn’t logged in to Alma recently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 pitchFamily="2" charset="0"/>
              </a:rPr>
              <a:t>Some named users are legitimate but don’t need to log into Alma frequently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itchFamily="2" charset="0"/>
              </a:rPr>
              <a:t>If you can easily tell which named users must be kept when you run the Staff Login Report, it’s easiest to delete them from the Excel file before creating the set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itchFamily="2" charset="0"/>
              </a:rPr>
              <a:t>If not, you can use Remove Selected function to remove individual or batches of users from a set</a:t>
            </a:r>
          </a:p>
        </p:txBody>
      </p:sp>
    </p:spTree>
    <p:extLst>
      <p:ext uri="{BB962C8B-B14F-4D97-AF65-F5344CB8AC3E}">
        <p14:creationId xmlns:p14="http://schemas.microsoft.com/office/powerpoint/2010/main" val="2171840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41213" y="390915"/>
            <a:ext cx="9018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Helvetica" pitchFamily="2" charset="0"/>
              </a:rPr>
              <a:t>Removing Staff Roles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932156" y="1591244"/>
            <a:ext cx="10591060" cy="329320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/>
                <a:cs typeface="Helvetica"/>
              </a:rPr>
              <a:t>Can batch remove roles other than Patron from within user record using Select All and Remove Selected functions</a:t>
            </a:r>
            <a:endParaRPr lang="en-US" sz="3200" dirty="0">
              <a:latin typeface="Helvetica"/>
              <a:cs typeface="Helvetica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/>
                <a:cs typeface="Helvetica"/>
              </a:rPr>
              <a:t>Remember to deselect Paton role before clicking Remove All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 pitchFamily="2" charset="0"/>
              </a:rPr>
              <a:t>Users will not be automatically removed from set once their non-patron roles are removed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/>
                <a:cs typeface="Helvetica"/>
              </a:rPr>
              <a:t>Must be removed from set manually</a:t>
            </a:r>
          </a:p>
        </p:txBody>
      </p:sp>
    </p:spTree>
    <p:extLst>
      <p:ext uri="{BB962C8B-B14F-4D97-AF65-F5344CB8AC3E}">
        <p14:creationId xmlns:p14="http://schemas.microsoft.com/office/powerpoint/2010/main" val="1209746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41213" y="390915"/>
            <a:ext cx="9018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Helvetica" pitchFamily="2" charset="0"/>
              </a:rPr>
              <a:t>Removing Staff Roles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932156" y="1591244"/>
            <a:ext cx="105910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 pitchFamily="2" charset="0"/>
              </a:rPr>
              <a:t>Update/Notify Users job can remove roles from batches of users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 pitchFamily="2" charset="0"/>
              </a:rPr>
              <a:t>Job cannot remove multiple roles at same time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May need to run job multiple times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 pitchFamily="2" charset="0"/>
              </a:rPr>
              <a:t>Job cannot remove following roles: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Circulation Desk Operator, Circulation Desk Operator - Limited, Circulation Desk Manager, Requests Operator, Work Order Operator, Receiving Operator, Receiving Operator Limited, Fulfillment Services Operator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 pitchFamily="2" charset="0"/>
              </a:rPr>
              <a:t>Usefulness is limited</a:t>
            </a:r>
          </a:p>
        </p:txBody>
      </p:sp>
    </p:spTree>
    <p:extLst>
      <p:ext uri="{BB962C8B-B14F-4D97-AF65-F5344CB8AC3E}">
        <p14:creationId xmlns:p14="http://schemas.microsoft.com/office/powerpoint/2010/main" val="4239114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41213" y="390915"/>
            <a:ext cx="9018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Helvetica" pitchFamily="2" charset="0"/>
              </a:rPr>
              <a:t>Deleting Named Users You No Longer Need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932156" y="1591244"/>
            <a:ext cx="10591060" cy="504753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/>
                <a:cs typeface="Helvetica"/>
              </a:rPr>
              <a:t>If a named user is a departmental or test account you no longer need, you should delete the user record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/>
                <a:cs typeface="Helvetica"/>
              </a:rPr>
              <a:t>You may want to delete ex-staff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/>
                <a:cs typeface="Helvetica"/>
              </a:rPr>
              <a:t>You should not delete ex-student employees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 pitchFamily="2" charset="0"/>
              </a:rPr>
              <a:t>You can manually delete individual users from the user search results page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 pitchFamily="2" charset="0"/>
              </a:rPr>
              <a:t>Purge User job can batch delete users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/>
                <a:cs typeface="Helvetica"/>
              </a:rPr>
              <a:t>Users must have purge date in their records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/>
                <a:cs typeface="Helvetica"/>
              </a:rPr>
              <a:t>Could potentially be purging other users with purge dates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/>
                <a:cs typeface="Helvetica"/>
              </a:rPr>
              <a:t>Not recommended unless you need to delete a large number of users</a:t>
            </a:r>
          </a:p>
        </p:txBody>
      </p:sp>
    </p:spTree>
    <p:extLst>
      <p:ext uri="{BB962C8B-B14F-4D97-AF65-F5344CB8AC3E}">
        <p14:creationId xmlns:p14="http://schemas.microsoft.com/office/powerpoint/2010/main" val="518896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41213" y="390915"/>
            <a:ext cx="9018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Helvetica" pitchFamily="2" charset="0"/>
              </a:rPr>
              <a:t>Documentation &amp; Help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932156" y="1591244"/>
            <a:ext cx="10591060" cy="424731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itchFamily="2" charset="0"/>
              </a:rPr>
              <a:t>Named User Cleanup FAQ: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 pitchFamily="2" charset="0"/>
                <a:hlinkClick r:id="rId2"/>
              </a:rPr>
              <a:t>https://slcny.libanswers.com/faq/363475</a:t>
            </a:r>
            <a:endParaRPr lang="en-US" sz="2600" dirty="0">
              <a:solidFill>
                <a:srgbClr val="000000"/>
              </a:solidFill>
              <a:latin typeface="Helvetica" pitchFamily="2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itchFamily="2" charset="0"/>
              </a:rPr>
              <a:t>SLS will perform cleanup for campuses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 pitchFamily="2" charset="0"/>
              </a:rPr>
              <a:t>Will need list of users who can be deleted or have their roles removed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 pitchFamily="2" charset="0"/>
              </a:rPr>
              <a:t>Email </a:t>
            </a:r>
            <a:r>
              <a:rPr lang="en-US" sz="3200" dirty="0">
                <a:solidFill>
                  <a:srgbClr val="000000"/>
                </a:solidFill>
                <a:latin typeface="Helvetica" pitchFamily="2" charset="0"/>
                <a:hlinkClick r:id="rId3"/>
              </a:rPr>
              <a:t>info@slcny.libanswers.com</a:t>
            </a:r>
            <a:r>
              <a:rPr lang="en-US" sz="3200" dirty="0">
                <a:solidFill>
                  <a:srgbClr val="000000"/>
                </a:solidFill>
                <a:latin typeface="Helvetica" pitchFamily="2" charset="0"/>
              </a:rPr>
              <a:t> if you need help or if you want SLS to do cleanup work for your campus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Helvetica"/>
                <a:cs typeface="Helvetica"/>
              </a:rPr>
              <a:t>Please keep us posted on your progress if you’re doing this cleanup work yourself</a:t>
            </a:r>
            <a:endParaRPr lang="en-US" sz="3200" dirty="0">
              <a:solidFill>
                <a:srgbClr val="000000"/>
              </a:solidFill>
              <a:latin typeface="Helvetica" pitchFamily="2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84485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D9A99E-FC0C-4542-AC66-20328FDA76E3}"/>
              </a:ext>
            </a:extLst>
          </p:cNvPr>
          <p:cNvSpPr txBox="1"/>
          <p:nvPr/>
        </p:nvSpPr>
        <p:spPr>
          <a:xfrm>
            <a:off x="2415808" y="2751594"/>
            <a:ext cx="7360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Helvetica" pitchFamily="2" charset="0"/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170083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1784348"/>
            <a:ext cx="3289303" cy="328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23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D9A99E-FC0C-4542-AC66-20328FDA76E3}"/>
              </a:ext>
            </a:extLst>
          </p:cNvPr>
          <p:cNvSpPr txBox="1"/>
          <p:nvPr/>
        </p:nvSpPr>
        <p:spPr>
          <a:xfrm>
            <a:off x="2415808" y="2751594"/>
            <a:ext cx="7360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Helvetica" pitchFamily="2" charset="0"/>
              </a:rPr>
              <a:t>Contractual Background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7DA73E-B88E-6340-80C8-C3CB517CB3DC}"/>
              </a:ext>
            </a:extLst>
          </p:cNvPr>
          <p:cNvSpPr txBox="1"/>
          <p:nvPr/>
        </p:nvSpPr>
        <p:spPr>
          <a:xfrm>
            <a:off x="3971424" y="3429000"/>
            <a:ext cx="4249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Helvetica" pitchFamily="2" charset="0"/>
              </a:rPr>
              <a:t>Subscription Metrics</a:t>
            </a:r>
          </a:p>
        </p:txBody>
      </p:sp>
    </p:spTree>
    <p:extLst>
      <p:ext uri="{BB962C8B-B14F-4D97-AF65-F5344CB8AC3E}">
        <p14:creationId xmlns:p14="http://schemas.microsoft.com/office/powerpoint/2010/main" val="278502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Subscription Metrics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510017" y="1577130"/>
            <a:ext cx="10335238" cy="4479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Alma-Primo VE Contract Renewal due in November 2022 (CM 03130)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Listed are subscription metrics: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2,023 Named Users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392K FTE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24.7M Documents Indexed by Primo VE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22.3M Bib Records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250,000 Unique e-Journal Titles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10% growth every five years for collections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Pricing for the next renewal “can be adjusted,” incorporating a 2% increase, upon mutual agreement by both parties, capped at 5%.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SUNY is below subscription metrics in all areas except for named  users.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SUNY pricing is based on pricing as a group, not campus pricing provided in contract.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No per user/record escalation metrics included.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10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15808" y="654173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Named User Metrics and Cleanup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176323" y="1766953"/>
            <a:ext cx="101739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Initially, SUNY had almost 4,200 Named Users.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We’re  now at 2,970 Named Users.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Analysis of non-active users indicates we can likely get close to 2,023 users without asking campuses to change business operations.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Many student workers from past semesters still have roles, making them a named user.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No current plans to place limits on individual campuses.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Initial plan was to focus on campuses with more than 100 named users, but we’ve found that there aren’t enough expired users in these campuses to do this.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4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15807" y="654173"/>
            <a:ext cx="9211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What we are/aren’t asking campuses to do.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125988" y="1679512"/>
            <a:ext cx="96454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What we are asking you to do: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Clean up any staff or student accounts for users who no longer need access to Alma.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Review any staff accounts who may have wanted/needed access to Alma in the past, but no longer do.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Review any accounts who haven’t logged into Alma in months.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Do a meaningful analysis of who still needs access to Alma.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Review any generic/test accounts that may no longer be needed.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What we are NOT asking you to do: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Change practices on how you manage user access such as moving from individual student worker accounts to a generic account.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Remove any staff who has a legitimate need to access Alma, but hasn’t in the last few months.</a:t>
            </a:r>
          </a:p>
        </p:txBody>
      </p:sp>
    </p:spTree>
    <p:extLst>
      <p:ext uri="{BB962C8B-B14F-4D97-AF65-F5344CB8AC3E}">
        <p14:creationId xmlns:p14="http://schemas.microsoft.com/office/powerpoint/2010/main" val="108941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15807" y="654173"/>
            <a:ext cx="9211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Known Issues for Consideration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125988" y="1679512"/>
            <a:ext cx="96454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SLS Staff Accounts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You’ll see </a:t>
            </a:r>
            <a:r>
              <a:rPr lang="en-US" sz="2000" dirty="0" err="1">
                <a:solidFill>
                  <a:srgbClr val="000000"/>
                </a:solidFill>
                <a:latin typeface="Helvetica" pitchFamily="2" charset="0"/>
              </a:rPr>
              <a:t>slc</a:t>
            </a: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 and </a:t>
            </a:r>
            <a:r>
              <a:rPr lang="en-US" sz="2000" dirty="0" err="1">
                <a:solidFill>
                  <a:srgbClr val="000000"/>
                </a:solidFill>
                <a:latin typeface="Helvetica" pitchFamily="2" charset="0"/>
              </a:rPr>
              <a:t>suny</a:t>
            </a: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-name accounts in your Alma.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Please leave those to SLS for review.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We’ve already removed several hundred accounts, and will remove more if needed.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Helvetica" pitchFamily="2" charset="0"/>
              </a:rPr>
              <a:t>ExLibris</a:t>
            </a: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 Accounts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You’ll see </a:t>
            </a:r>
            <a:r>
              <a:rPr lang="en-US" sz="2000" dirty="0" err="1">
                <a:solidFill>
                  <a:srgbClr val="000000"/>
                </a:solidFill>
                <a:latin typeface="Helvetica" pitchFamily="2" charset="0"/>
              </a:rPr>
              <a:t>Exlibris</a:t>
            </a: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 logins.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Please leave those to SLS to review.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We’ll be requesting that EXL remove these from our account, or we’ll delete them and force them to re-create, re-role, and re-scope.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Admin Accounts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This is a local practice question at the discretion of the campus.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SLS/EXL doesn’t use admin generic accounts.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 pitchFamily="2" charset="0"/>
              </a:rPr>
              <a:t>This is how EXL delivered access to migrated environments.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510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D9A99E-FC0C-4542-AC66-20328FDA76E3}"/>
              </a:ext>
            </a:extLst>
          </p:cNvPr>
          <p:cNvSpPr txBox="1"/>
          <p:nvPr/>
        </p:nvSpPr>
        <p:spPr>
          <a:xfrm>
            <a:off x="2415808" y="2751594"/>
            <a:ext cx="7360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Helvetica" pitchFamily="2" charset="0"/>
              </a:rPr>
              <a:t>Named User Cleanup Workflow</a:t>
            </a:r>
          </a:p>
        </p:txBody>
      </p:sp>
    </p:spTree>
    <p:extLst>
      <p:ext uri="{BB962C8B-B14F-4D97-AF65-F5344CB8AC3E}">
        <p14:creationId xmlns:p14="http://schemas.microsoft.com/office/powerpoint/2010/main" val="49822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15808" y="654173"/>
            <a:ext cx="736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Helvetica" pitchFamily="2" charset="0"/>
              </a:rPr>
              <a:t>Named Users Cleanup Workflow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020933" y="2044005"/>
            <a:ext cx="10591060" cy="22467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Helvetica" pitchFamily="2" charset="0"/>
              </a:rPr>
              <a:t>Run the Staff Login Report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Helvetica" pitchFamily="2" charset="0"/>
              </a:rPr>
              <a:t>Create set of users with no recent logins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Remove named users you want to keep from set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Remove roles from users who no longer need them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Delete users you no longer need</a:t>
            </a:r>
          </a:p>
        </p:txBody>
      </p:sp>
    </p:spTree>
    <p:extLst>
      <p:ext uri="{BB962C8B-B14F-4D97-AF65-F5344CB8AC3E}">
        <p14:creationId xmlns:p14="http://schemas.microsoft.com/office/powerpoint/2010/main" val="1286322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15808" y="654173"/>
            <a:ext cx="736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Helvetica" pitchFamily="2" charset="0"/>
              </a:rPr>
              <a:t>Named Users Cleanup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932156" y="1633330"/>
            <a:ext cx="10591060" cy="40934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/>
                <a:cs typeface="Helvetica"/>
              </a:rPr>
              <a:t>Removing roles is sufficient to clean up a named user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/>
                <a:cs typeface="Helvetica"/>
              </a:rPr>
              <a:t>You don’t have to delete any users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Helvetica"/>
                <a:cs typeface="Helvetica"/>
              </a:rPr>
              <a:t>Inactive and expired roles must be removed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/>
                <a:cs typeface="Helvetica"/>
              </a:rPr>
              <a:t>Please do not delete or remove roles from Ex Libris or SLS accounts</a:t>
            </a:r>
            <a:endParaRPr lang="en-US" sz="3000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latin typeface="Helvetica"/>
                <a:cs typeface="Helvetica"/>
              </a:rPr>
              <a:t>If you’re unsure about whether you should delete or remove roles from an account, please email info@slcny.libanswers.com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34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1122</Words>
  <Application>Microsoft Office PowerPoint</Application>
  <PresentationFormat>Widescreen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Arial,Sans-Serif</vt:lpstr>
      <vt:lpstr>Calibri</vt:lpstr>
      <vt:lpstr>Calibri Light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Jackson</dc:creator>
  <cp:lastModifiedBy>Tim Jackson</cp:lastModifiedBy>
  <cp:revision>154</cp:revision>
  <dcterms:created xsi:type="dcterms:W3CDTF">2022-02-22T23:15:54Z</dcterms:created>
  <dcterms:modified xsi:type="dcterms:W3CDTF">2022-02-25T18:53:54Z</dcterms:modified>
</cp:coreProperties>
</file>