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6" r:id="rId3"/>
    <p:sldMasterId id="2147483678" r:id="rId4"/>
  </p:sldMasterIdLst>
  <p:notesMasterIdLst>
    <p:notesMasterId r:id="rId35"/>
  </p:notesMasterIdLst>
  <p:sldIdLst>
    <p:sldId id="256" r:id="rId5"/>
    <p:sldId id="257" r:id="rId6"/>
    <p:sldId id="258" r:id="rId7"/>
    <p:sldId id="322" r:id="rId8"/>
    <p:sldId id="299" r:id="rId9"/>
    <p:sldId id="300" r:id="rId10"/>
    <p:sldId id="301" r:id="rId11"/>
    <p:sldId id="259" r:id="rId12"/>
    <p:sldId id="321" r:id="rId13"/>
    <p:sldId id="320" r:id="rId14"/>
    <p:sldId id="303" r:id="rId15"/>
    <p:sldId id="302" r:id="rId16"/>
    <p:sldId id="304" r:id="rId17"/>
    <p:sldId id="305" r:id="rId18"/>
    <p:sldId id="306" r:id="rId19"/>
    <p:sldId id="307" r:id="rId20"/>
    <p:sldId id="323" r:id="rId21"/>
    <p:sldId id="324" r:id="rId22"/>
    <p:sldId id="318" r:id="rId23"/>
    <p:sldId id="316" r:id="rId24"/>
    <p:sldId id="310" r:id="rId25"/>
    <p:sldId id="325" r:id="rId26"/>
    <p:sldId id="311" r:id="rId27"/>
    <p:sldId id="326" r:id="rId28"/>
    <p:sldId id="327" r:id="rId29"/>
    <p:sldId id="312" r:id="rId30"/>
    <p:sldId id="313" r:id="rId31"/>
    <p:sldId id="319" r:id="rId32"/>
    <p:sldId id="314" r:id="rId33"/>
    <p:sldId id="268" r:id="rId3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59135-DE15-4235-BC27-8AFC73732EF7}" v="142" dt="2023-08-04T18:57:55.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450" autoAdjust="0"/>
  </p:normalViewPr>
  <p:slideViewPr>
    <p:cSldViewPr>
      <p:cViewPr varScale="1">
        <p:scale>
          <a:sx n="58" d="100"/>
          <a:sy n="58"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ly Burdette" userId="3b1b142c-d297-4a7e-900a-79d19fa2ee3a" providerId="ADAL" clId="{4FF59135-DE15-4235-BC27-8AFC73732EF7}"/>
    <pc:docChg chg="undo custSel addSld delSld modSld sldOrd">
      <pc:chgData name="Nelly Burdette" userId="3b1b142c-d297-4a7e-900a-79d19fa2ee3a" providerId="ADAL" clId="{4FF59135-DE15-4235-BC27-8AFC73732EF7}" dt="2023-08-04T18:58:27.755" v="921" actId="2696"/>
      <pc:docMkLst>
        <pc:docMk/>
      </pc:docMkLst>
      <pc:sldChg chg="delSp modSp mod">
        <pc:chgData name="Nelly Burdette" userId="3b1b142c-d297-4a7e-900a-79d19fa2ee3a" providerId="ADAL" clId="{4FF59135-DE15-4235-BC27-8AFC73732EF7}" dt="2023-08-04T18:23:36.238" v="118" actId="1076"/>
        <pc:sldMkLst>
          <pc:docMk/>
          <pc:sldMk cId="0" sldId="256"/>
        </pc:sldMkLst>
        <pc:spChg chg="mod">
          <ac:chgData name="Nelly Burdette" userId="3b1b142c-d297-4a7e-900a-79d19fa2ee3a" providerId="ADAL" clId="{4FF59135-DE15-4235-BC27-8AFC73732EF7}" dt="2023-08-04T18:23:27.656" v="114" actId="20577"/>
          <ac:spMkLst>
            <pc:docMk/>
            <pc:sldMk cId="0" sldId="256"/>
            <ac:spMk id="19" creationId="{00000000-0000-0000-0000-000000000000}"/>
          </ac:spMkLst>
        </pc:spChg>
        <pc:spChg chg="mod">
          <ac:chgData name="Nelly Burdette" userId="3b1b142c-d297-4a7e-900a-79d19fa2ee3a" providerId="ADAL" clId="{4FF59135-DE15-4235-BC27-8AFC73732EF7}" dt="2023-08-04T18:23:13.906" v="90" actId="20577"/>
          <ac:spMkLst>
            <pc:docMk/>
            <pc:sldMk cId="0" sldId="256"/>
            <ac:spMk id="20" creationId="{FA661CC6-B38F-F645-86AE-C111AE322A08}"/>
          </ac:spMkLst>
        </pc:spChg>
        <pc:picChg chg="mod">
          <ac:chgData name="Nelly Burdette" userId="3b1b142c-d297-4a7e-900a-79d19fa2ee3a" providerId="ADAL" clId="{4FF59135-DE15-4235-BC27-8AFC73732EF7}" dt="2023-08-04T18:23:36.238" v="118" actId="1076"/>
          <ac:picMkLst>
            <pc:docMk/>
            <pc:sldMk cId="0" sldId="256"/>
            <ac:picMk id="16" creationId="{00000000-0000-0000-0000-000000000000}"/>
          </ac:picMkLst>
        </pc:picChg>
        <pc:picChg chg="del">
          <ac:chgData name="Nelly Burdette" userId="3b1b142c-d297-4a7e-900a-79d19fa2ee3a" providerId="ADAL" clId="{4FF59135-DE15-4235-BC27-8AFC73732EF7}" dt="2023-08-04T18:23:30.827" v="115" actId="478"/>
          <ac:picMkLst>
            <pc:docMk/>
            <pc:sldMk cId="0" sldId="256"/>
            <ac:picMk id="21" creationId="{43CACD73-E78B-F5F2-13B7-A7CA54750023}"/>
          </ac:picMkLst>
        </pc:picChg>
      </pc:sldChg>
      <pc:sldChg chg="addSp delSp modSp mod">
        <pc:chgData name="Nelly Burdette" userId="3b1b142c-d297-4a7e-900a-79d19fa2ee3a" providerId="ADAL" clId="{4FF59135-DE15-4235-BC27-8AFC73732EF7}" dt="2023-08-04T18:29:04.623" v="635" actId="478"/>
        <pc:sldMkLst>
          <pc:docMk/>
          <pc:sldMk cId="0" sldId="257"/>
        </pc:sldMkLst>
        <pc:spChg chg="del">
          <ac:chgData name="Nelly Burdette" userId="3b1b142c-d297-4a7e-900a-79d19fa2ee3a" providerId="ADAL" clId="{4FF59135-DE15-4235-BC27-8AFC73732EF7}" dt="2023-08-04T18:24:20.423" v="151" actId="478"/>
          <ac:spMkLst>
            <pc:docMk/>
            <pc:sldMk cId="0" sldId="257"/>
            <ac:spMk id="9" creationId="{CC3AC2A4-C978-74EE-C038-124688B241A9}"/>
          </ac:spMkLst>
        </pc:spChg>
        <pc:spChg chg="add mod">
          <ac:chgData name="Nelly Burdette" userId="3b1b142c-d297-4a7e-900a-79d19fa2ee3a" providerId="ADAL" clId="{4FF59135-DE15-4235-BC27-8AFC73732EF7}" dt="2023-08-04T18:28:36.527" v="630" actId="1076"/>
          <ac:spMkLst>
            <pc:docMk/>
            <pc:sldMk cId="0" sldId="257"/>
            <ac:spMk id="12" creationId="{22EFF076-FD9B-AF50-F508-B096A7E46C83}"/>
          </ac:spMkLst>
        </pc:spChg>
        <pc:spChg chg="mod">
          <ac:chgData name="Nelly Burdette" userId="3b1b142c-d297-4a7e-900a-79d19fa2ee3a" providerId="ADAL" clId="{4FF59135-DE15-4235-BC27-8AFC73732EF7}" dt="2023-08-04T18:28:54.134" v="634" actId="255"/>
          <ac:spMkLst>
            <pc:docMk/>
            <pc:sldMk cId="0" sldId="257"/>
            <ac:spMk id="15" creationId="{30E61AA0-C931-6752-787B-55772F231A76}"/>
          </ac:spMkLst>
        </pc:spChg>
        <pc:picChg chg="del">
          <ac:chgData name="Nelly Burdette" userId="3b1b142c-d297-4a7e-900a-79d19fa2ee3a" providerId="ADAL" clId="{4FF59135-DE15-4235-BC27-8AFC73732EF7}" dt="2023-08-04T18:29:04.623" v="635" actId="478"/>
          <ac:picMkLst>
            <pc:docMk/>
            <pc:sldMk cId="0" sldId="257"/>
            <ac:picMk id="14" creationId="{7602070D-DE08-18B9-826E-76DC0CB2603B}"/>
          </ac:picMkLst>
        </pc:picChg>
      </pc:sldChg>
      <pc:sldChg chg="delSp mod">
        <pc:chgData name="Nelly Burdette" userId="3b1b142c-d297-4a7e-900a-79d19fa2ee3a" providerId="ADAL" clId="{4FF59135-DE15-4235-BC27-8AFC73732EF7}" dt="2023-08-04T18:29:07.448" v="636" actId="478"/>
        <pc:sldMkLst>
          <pc:docMk/>
          <pc:sldMk cId="0" sldId="258"/>
        </pc:sldMkLst>
        <pc:picChg chg="del">
          <ac:chgData name="Nelly Burdette" userId="3b1b142c-d297-4a7e-900a-79d19fa2ee3a" providerId="ADAL" clId="{4FF59135-DE15-4235-BC27-8AFC73732EF7}" dt="2023-08-04T18:29:07.448" v="636" actId="478"/>
          <ac:picMkLst>
            <pc:docMk/>
            <pc:sldMk cId="0" sldId="258"/>
            <ac:picMk id="18" creationId="{69C880DD-5B80-0FA0-AC9F-77BE3D4D2A3A}"/>
          </ac:picMkLst>
        </pc:picChg>
      </pc:sldChg>
      <pc:sldChg chg="delSp mod">
        <pc:chgData name="Nelly Burdette" userId="3b1b142c-d297-4a7e-900a-79d19fa2ee3a" providerId="ADAL" clId="{4FF59135-DE15-4235-BC27-8AFC73732EF7}" dt="2023-08-04T18:29:19.955" v="641" actId="478"/>
        <pc:sldMkLst>
          <pc:docMk/>
          <pc:sldMk cId="0" sldId="259"/>
        </pc:sldMkLst>
        <pc:picChg chg="del">
          <ac:chgData name="Nelly Burdette" userId="3b1b142c-d297-4a7e-900a-79d19fa2ee3a" providerId="ADAL" clId="{4FF59135-DE15-4235-BC27-8AFC73732EF7}" dt="2023-08-04T18:29:19.955" v="641" actId="478"/>
          <ac:picMkLst>
            <pc:docMk/>
            <pc:sldMk cId="0" sldId="259"/>
            <ac:picMk id="12" creationId="{D83DD37F-8130-84A5-01D1-93CA9698FC74}"/>
          </ac:picMkLst>
        </pc:picChg>
      </pc:sldChg>
      <pc:sldChg chg="addSp delSp modSp mod modAnim">
        <pc:chgData name="Nelly Burdette" userId="3b1b142c-d297-4a7e-900a-79d19fa2ee3a" providerId="ADAL" clId="{4FF59135-DE15-4235-BC27-8AFC73732EF7}" dt="2023-08-04T18:53:13.055" v="917" actId="1076"/>
        <pc:sldMkLst>
          <pc:docMk/>
          <pc:sldMk cId="0" sldId="268"/>
        </pc:sldMkLst>
        <pc:picChg chg="add del mod">
          <ac:chgData name="Nelly Burdette" userId="3b1b142c-d297-4a7e-900a-79d19fa2ee3a" providerId="ADAL" clId="{4FF59135-DE15-4235-BC27-8AFC73732EF7}" dt="2023-08-04T18:49:52.230" v="908" actId="478"/>
          <ac:picMkLst>
            <pc:docMk/>
            <pc:sldMk cId="0" sldId="268"/>
            <ac:picMk id="2" creationId="{E3C95E76-1C5C-7561-73EA-5FD354BD397B}"/>
          </ac:picMkLst>
        </pc:picChg>
        <pc:picChg chg="del">
          <ac:chgData name="Nelly Burdette" userId="3b1b142c-d297-4a7e-900a-79d19fa2ee3a" providerId="ADAL" clId="{4FF59135-DE15-4235-BC27-8AFC73732EF7}" dt="2023-08-04T18:33:44.630" v="662" actId="478"/>
          <ac:picMkLst>
            <pc:docMk/>
            <pc:sldMk cId="0" sldId="268"/>
            <ac:picMk id="19" creationId="{77F14B59-8653-9DD2-21CF-E5A46C0E3A42}"/>
          </ac:picMkLst>
        </pc:picChg>
        <pc:picChg chg="add del">
          <ac:chgData name="Nelly Burdette" userId="3b1b142c-d297-4a7e-900a-79d19fa2ee3a" providerId="ADAL" clId="{4FF59135-DE15-4235-BC27-8AFC73732EF7}" dt="2023-08-04T18:49:52.230" v="908" actId="478"/>
          <ac:picMkLst>
            <pc:docMk/>
            <pc:sldMk cId="0" sldId="268"/>
            <ac:picMk id="2050" creationId="{D771A59B-5B19-1EF5-91E7-0BF94D2131DC}"/>
          </ac:picMkLst>
        </pc:picChg>
        <pc:picChg chg="add del mod">
          <ac:chgData name="Nelly Burdette" userId="3b1b142c-d297-4a7e-900a-79d19fa2ee3a" providerId="ADAL" clId="{4FF59135-DE15-4235-BC27-8AFC73732EF7}" dt="2023-08-04T18:53:08.520" v="916" actId="478"/>
          <ac:picMkLst>
            <pc:docMk/>
            <pc:sldMk cId="0" sldId="268"/>
            <ac:picMk id="2052" creationId="{E6DA933E-DAE8-2286-1477-898958E4780D}"/>
          </ac:picMkLst>
        </pc:picChg>
        <pc:picChg chg="add mod">
          <ac:chgData name="Nelly Burdette" userId="3b1b142c-d297-4a7e-900a-79d19fa2ee3a" providerId="ADAL" clId="{4FF59135-DE15-4235-BC27-8AFC73732EF7}" dt="2023-08-04T18:53:13.055" v="917" actId="1076"/>
          <ac:picMkLst>
            <pc:docMk/>
            <pc:sldMk cId="0" sldId="268"/>
            <ac:picMk id="2054" creationId="{B8C71BDF-0639-5444-B166-B344A1813673}"/>
          </ac:picMkLst>
        </pc:picChg>
        <pc:picChg chg="del">
          <ac:chgData name="Nelly Burdette" userId="3b1b142c-d297-4a7e-900a-79d19fa2ee3a" providerId="ADAL" clId="{4FF59135-DE15-4235-BC27-8AFC73732EF7}" dt="2023-08-04T18:33:36.112" v="659" actId="478"/>
          <ac:picMkLst>
            <pc:docMk/>
            <pc:sldMk cId="0" sldId="268"/>
            <ac:picMk id="5126" creationId="{4518BA8A-0838-09E7-A916-9F80711CD911}"/>
          </ac:picMkLst>
        </pc:picChg>
      </pc:sldChg>
      <pc:sldChg chg="delSp del mod">
        <pc:chgData name="Nelly Burdette" userId="3b1b142c-d297-4a7e-900a-79d19fa2ee3a" providerId="ADAL" clId="{4FF59135-DE15-4235-BC27-8AFC73732EF7}" dt="2023-08-04T18:58:27.755" v="921" actId="2696"/>
        <pc:sldMkLst>
          <pc:docMk/>
          <pc:sldMk cId="3529178655" sldId="298"/>
        </pc:sldMkLst>
        <pc:picChg chg="del">
          <ac:chgData name="Nelly Burdette" userId="3b1b142c-d297-4a7e-900a-79d19fa2ee3a" providerId="ADAL" clId="{4FF59135-DE15-4235-BC27-8AFC73732EF7}" dt="2023-08-04T18:29:26.445" v="643" actId="478"/>
          <ac:picMkLst>
            <pc:docMk/>
            <pc:sldMk cId="3529178655" sldId="298"/>
            <ac:picMk id="12" creationId="{D83DD37F-8130-84A5-01D1-93CA9698FC74}"/>
          </ac:picMkLst>
        </pc:picChg>
      </pc:sldChg>
      <pc:sldChg chg="delSp mod">
        <pc:chgData name="Nelly Burdette" userId="3b1b142c-d297-4a7e-900a-79d19fa2ee3a" providerId="ADAL" clId="{4FF59135-DE15-4235-BC27-8AFC73732EF7}" dt="2023-08-04T18:29:13.013" v="638" actId="478"/>
        <pc:sldMkLst>
          <pc:docMk/>
          <pc:sldMk cId="3287487928" sldId="299"/>
        </pc:sldMkLst>
        <pc:picChg chg="del">
          <ac:chgData name="Nelly Burdette" userId="3b1b142c-d297-4a7e-900a-79d19fa2ee3a" providerId="ADAL" clId="{4FF59135-DE15-4235-BC27-8AFC73732EF7}" dt="2023-08-04T18:29:13.013" v="638" actId="478"/>
          <ac:picMkLst>
            <pc:docMk/>
            <pc:sldMk cId="3287487928" sldId="299"/>
            <ac:picMk id="12" creationId="{D83DD37F-8130-84A5-01D1-93CA9698FC74}"/>
          </ac:picMkLst>
        </pc:picChg>
      </pc:sldChg>
      <pc:sldChg chg="delSp mod">
        <pc:chgData name="Nelly Burdette" userId="3b1b142c-d297-4a7e-900a-79d19fa2ee3a" providerId="ADAL" clId="{4FF59135-DE15-4235-BC27-8AFC73732EF7}" dt="2023-08-04T18:29:15.255" v="639" actId="478"/>
        <pc:sldMkLst>
          <pc:docMk/>
          <pc:sldMk cId="3052993020" sldId="300"/>
        </pc:sldMkLst>
        <pc:picChg chg="del">
          <ac:chgData name="Nelly Burdette" userId="3b1b142c-d297-4a7e-900a-79d19fa2ee3a" providerId="ADAL" clId="{4FF59135-DE15-4235-BC27-8AFC73732EF7}" dt="2023-08-04T18:29:15.255" v="639" actId="478"/>
          <ac:picMkLst>
            <pc:docMk/>
            <pc:sldMk cId="3052993020" sldId="300"/>
            <ac:picMk id="12" creationId="{D83DD37F-8130-84A5-01D1-93CA9698FC74}"/>
          </ac:picMkLst>
        </pc:picChg>
      </pc:sldChg>
      <pc:sldChg chg="delSp mod">
        <pc:chgData name="Nelly Burdette" userId="3b1b142c-d297-4a7e-900a-79d19fa2ee3a" providerId="ADAL" clId="{4FF59135-DE15-4235-BC27-8AFC73732EF7}" dt="2023-08-04T18:29:17.485" v="640" actId="478"/>
        <pc:sldMkLst>
          <pc:docMk/>
          <pc:sldMk cId="636338723" sldId="301"/>
        </pc:sldMkLst>
        <pc:picChg chg="del">
          <ac:chgData name="Nelly Burdette" userId="3b1b142c-d297-4a7e-900a-79d19fa2ee3a" providerId="ADAL" clId="{4FF59135-DE15-4235-BC27-8AFC73732EF7}" dt="2023-08-04T18:29:17.485" v="640" actId="478"/>
          <ac:picMkLst>
            <pc:docMk/>
            <pc:sldMk cId="636338723" sldId="301"/>
            <ac:picMk id="12" creationId="{D83DD37F-8130-84A5-01D1-93CA9698FC74}"/>
          </ac:picMkLst>
        </pc:picChg>
      </pc:sldChg>
      <pc:sldChg chg="delSp mod">
        <pc:chgData name="Nelly Burdette" userId="3b1b142c-d297-4a7e-900a-79d19fa2ee3a" providerId="ADAL" clId="{4FF59135-DE15-4235-BC27-8AFC73732EF7}" dt="2023-08-04T18:29:33.345" v="645" actId="478"/>
        <pc:sldMkLst>
          <pc:docMk/>
          <pc:sldMk cId="2426968807" sldId="302"/>
        </pc:sldMkLst>
        <pc:picChg chg="del">
          <ac:chgData name="Nelly Burdette" userId="3b1b142c-d297-4a7e-900a-79d19fa2ee3a" providerId="ADAL" clId="{4FF59135-DE15-4235-BC27-8AFC73732EF7}" dt="2023-08-04T18:29:33.345" v="645" actId="478"/>
          <ac:picMkLst>
            <pc:docMk/>
            <pc:sldMk cId="2426968807" sldId="302"/>
            <ac:picMk id="12" creationId="{D83DD37F-8130-84A5-01D1-93CA9698FC74}"/>
          </ac:picMkLst>
        </pc:picChg>
      </pc:sldChg>
      <pc:sldChg chg="delSp mod ord">
        <pc:chgData name="Nelly Burdette" userId="3b1b142c-d297-4a7e-900a-79d19fa2ee3a" providerId="ADAL" clId="{4FF59135-DE15-4235-BC27-8AFC73732EF7}" dt="2023-08-04T18:58:18.241" v="920" actId="478"/>
        <pc:sldMkLst>
          <pc:docMk/>
          <pc:sldMk cId="725109183" sldId="303"/>
        </pc:sldMkLst>
        <pc:picChg chg="del">
          <ac:chgData name="Nelly Burdette" userId="3b1b142c-d297-4a7e-900a-79d19fa2ee3a" providerId="ADAL" clId="{4FF59135-DE15-4235-BC27-8AFC73732EF7}" dt="2023-08-04T18:58:18.241" v="920" actId="478"/>
          <ac:picMkLst>
            <pc:docMk/>
            <pc:sldMk cId="725109183" sldId="303"/>
            <ac:picMk id="12" creationId="{D83DD37F-8130-84A5-01D1-93CA9698FC74}"/>
          </ac:picMkLst>
        </pc:picChg>
      </pc:sldChg>
      <pc:sldChg chg="del">
        <pc:chgData name="Nelly Burdette" userId="3b1b142c-d297-4a7e-900a-79d19fa2ee3a" providerId="ADAL" clId="{4FF59135-DE15-4235-BC27-8AFC73732EF7}" dt="2023-08-04T18:31:05.802" v="648" actId="47"/>
        <pc:sldMkLst>
          <pc:docMk/>
          <pc:sldMk cId="1741945311" sldId="308"/>
        </pc:sldMkLst>
      </pc:sldChg>
      <pc:sldChg chg="del">
        <pc:chgData name="Nelly Burdette" userId="3b1b142c-d297-4a7e-900a-79d19fa2ee3a" providerId="ADAL" clId="{4FF59135-DE15-4235-BC27-8AFC73732EF7}" dt="2023-08-04T18:31:08.696" v="649" actId="47"/>
        <pc:sldMkLst>
          <pc:docMk/>
          <pc:sldMk cId="2172998171" sldId="309"/>
        </pc:sldMkLst>
      </pc:sldChg>
      <pc:sldChg chg="delSp mod">
        <pc:chgData name="Nelly Burdette" userId="3b1b142c-d297-4a7e-900a-79d19fa2ee3a" providerId="ADAL" clId="{4FF59135-DE15-4235-BC27-8AFC73732EF7}" dt="2023-08-04T18:32:36.758" v="654" actId="478"/>
        <pc:sldMkLst>
          <pc:docMk/>
          <pc:sldMk cId="3046493926" sldId="310"/>
        </pc:sldMkLst>
        <pc:picChg chg="del">
          <ac:chgData name="Nelly Burdette" userId="3b1b142c-d297-4a7e-900a-79d19fa2ee3a" providerId="ADAL" clId="{4FF59135-DE15-4235-BC27-8AFC73732EF7}" dt="2023-08-04T18:32:36.758" v="654" actId="478"/>
          <ac:picMkLst>
            <pc:docMk/>
            <pc:sldMk cId="3046493926" sldId="310"/>
            <ac:picMk id="12" creationId="{D83DD37F-8130-84A5-01D1-93CA9698FC74}"/>
          </ac:picMkLst>
        </pc:picChg>
      </pc:sldChg>
      <pc:sldChg chg="delSp modSp mod">
        <pc:chgData name="Nelly Burdette" userId="3b1b142c-d297-4a7e-900a-79d19fa2ee3a" providerId="ADAL" clId="{4FF59135-DE15-4235-BC27-8AFC73732EF7}" dt="2023-08-04T18:37:44.030" v="704" actId="20577"/>
        <pc:sldMkLst>
          <pc:docMk/>
          <pc:sldMk cId="438238078" sldId="311"/>
        </pc:sldMkLst>
        <pc:spChg chg="mod">
          <ac:chgData name="Nelly Burdette" userId="3b1b142c-d297-4a7e-900a-79d19fa2ee3a" providerId="ADAL" clId="{4FF59135-DE15-4235-BC27-8AFC73732EF7}" dt="2023-08-04T18:37:44.030" v="704" actId="20577"/>
          <ac:spMkLst>
            <pc:docMk/>
            <pc:sldMk cId="438238078" sldId="311"/>
            <ac:spMk id="15" creationId="{4A6978BE-F042-5417-9D30-E17DF370DD75}"/>
          </ac:spMkLst>
        </pc:spChg>
        <pc:picChg chg="del">
          <ac:chgData name="Nelly Burdette" userId="3b1b142c-d297-4a7e-900a-79d19fa2ee3a" providerId="ADAL" clId="{4FF59135-DE15-4235-BC27-8AFC73732EF7}" dt="2023-08-04T18:32:44.310" v="656" actId="478"/>
          <ac:picMkLst>
            <pc:docMk/>
            <pc:sldMk cId="438238078" sldId="311"/>
            <ac:picMk id="12" creationId="{D83DD37F-8130-84A5-01D1-93CA9698FC74}"/>
          </ac:picMkLst>
        </pc:picChg>
      </pc:sldChg>
      <pc:sldChg chg="delSp mod modAnim">
        <pc:chgData name="Nelly Burdette" userId="3b1b142c-d297-4a7e-900a-79d19fa2ee3a" providerId="ADAL" clId="{4FF59135-DE15-4235-BC27-8AFC73732EF7}" dt="2023-08-04T18:48:54.199" v="905"/>
        <pc:sldMkLst>
          <pc:docMk/>
          <pc:sldMk cId="4246702109" sldId="312"/>
        </pc:sldMkLst>
        <pc:picChg chg="del">
          <ac:chgData name="Nelly Burdette" userId="3b1b142c-d297-4a7e-900a-79d19fa2ee3a" providerId="ADAL" clId="{4FF59135-DE15-4235-BC27-8AFC73732EF7}" dt="2023-08-04T18:33:56.230" v="666" actId="478"/>
          <ac:picMkLst>
            <pc:docMk/>
            <pc:sldMk cId="4246702109" sldId="312"/>
            <ac:picMk id="12" creationId="{D83DD37F-8130-84A5-01D1-93CA9698FC74}"/>
          </ac:picMkLst>
        </pc:picChg>
      </pc:sldChg>
      <pc:sldChg chg="delSp mod">
        <pc:chgData name="Nelly Burdette" userId="3b1b142c-d297-4a7e-900a-79d19fa2ee3a" providerId="ADAL" clId="{4FF59135-DE15-4235-BC27-8AFC73732EF7}" dt="2023-08-04T18:33:52.918" v="665" actId="478"/>
        <pc:sldMkLst>
          <pc:docMk/>
          <pc:sldMk cId="3101640474" sldId="313"/>
        </pc:sldMkLst>
        <pc:picChg chg="del">
          <ac:chgData name="Nelly Burdette" userId="3b1b142c-d297-4a7e-900a-79d19fa2ee3a" providerId="ADAL" clId="{4FF59135-DE15-4235-BC27-8AFC73732EF7}" dt="2023-08-04T18:33:52.918" v="665" actId="478"/>
          <ac:picMkLst>
            <pc:docMk/>
            <pc:sldMk cId="3101640474" sldId="313"/>
            <ac:picMk id="12" creationId="{D83DD37F-8130-84A5-01D1-93CA9698FC74}"/>
          </ac:picMkLst>
        </pc:picChg>
      </pc:sldChg>
      <pc:sldChg chg="delSp mod">
        <pc:chgData name="Nelly Burdette" userId="3b1b142c-d297-4a7e-900a-79d19fa2ee3a" providerId="ADAL" clId="{4FF59135-DE15-4235-BC27-8AFC73732EF7}" dt="2023-08-04T18:33:47.595" v="663" actId="478"/>
        <pc:sldMkLst>
          <pc:docMk/>
          <pc:sldMk cId="863375401" sldId="314"/>
        </pc:sldMkLst>
        <pc:picChg chg="del">
          <ac:chgData name="Nelly Burdette" userId="3b1b142c-d297-4a7e-900a-79d19fa2ee3a" providerId="ADAL" clId="{4FF59135-DE15-4235-BC27-8AFC73732EF7}" dt="2023-08-04T18:33:47.595" v="663" actId="478"/>
          <ac:picMkLst>
            <pc:docMk/>
            <pc:sldMk cId="863375401" sldId="314"/>
            <ac:picMk id="12" creationId="{D83DD37F-8130-84A5-01D1-93CA9698FC74}"/>
          </ac:picMkLst>
        </pc:picChg>
      </pc:sldChg>
      <pc:sldChg chg="delSp mod">
        <pc:chgData name="Nelly Burdette" userId="3b1b142c-d297-4a7e-900a-79d19fa2ee3a" providerId="ADAL" clId="{4FF59135-DE15-4235-BC27-8AFC73732EF7}" dt="2023-08-04T18:32:33.387" v="653" actId="478"/>
        <pc:sldMkLst>
          <pc:docMk/>
          <pc:sldMk cId="1855796367" sldId="316"/>
        </pc:sldMkLst>
        <pc:picChg chg="del">
          <ac:chgData name="Nelly Burdette" userId="3b1b142c-d297-4a7e-900a-79d19fa2ee3a" providerId="ADAL" clId="{4FF59135-DE15-4235-BC27-8AFC73732EF7}" dt="2023-08-04T18:32:33.387" v="653" actId="478"/>
          <ac:picMkLst>
            <pc:docMk/>
            <pc:sldMk cId="1855796367" sldId="316"/>
            <ac:picMk id="12" creationId="{D83DD37F-8130-84A5-01D1-93CA9698FC74}"/>
          </ac:picMkLst>
        </pc:picChg>
      </pc:sldChg>
      <pc:sldChg chg="del">
        <pc:chgData name="Nelly Burdette" userId="3b1b142c-d297-4a7e-900a-79d19fa2ee3a" providerId="ADAL" clId="{4FF59135-DE15-4235-BC27-8AFC73732EF7}" dt="2023-08-04T18:33:06.581" v="657" actId="2696"/>
        <pc:sldMkLst>
          <pc:docMk/>
          <pc:sldMk cId="1175252427" sldId="317"/>
        </pc:sldMkLst>
      </pc:sldChg>
      <pc:sldChg chg="delSp modSp mod modAnim">
        <pc:chgData name="Nelly Burdette" userId="3b1b142c-d297-4a7e-900a-79d19fa2ee3a" providerId="ADAL" clId="{4FF59135-DE15-4235-BC27-8AFC73732EF7}" dt="2023-08-04T18:46:17.063" v="805" actId="15"/>
        <pc:sldMkLst>
          <pc:docMk/>
          <pc:sldMk cId="38975260" sldId="318"/>
        </pc:sldMkLst>
        <pc:spChg chg="mod">
          <ac:chgData name="Nelly Burdette" userId="3b1b142c-d297-4a7e-900a-79d19fa2ee3a" providerId="ADAL" clId="{4FF59135-DE15-4235-BC27-8AFC73732EF7}" dt="2023-08-04T18:46:17.063" v="805" actId="15"/>
          <ac:spMkLst>
            <pc:docMk/>
            <pc:sldMk cId="38975260" sldId="318"/>
            <ac:spMk id="10" creationId="{A3294F4B-FF95-7E36-5478-DD7D96AE2AF9}"/>
          </ac:spMkLst>
        </pc:spChg>
        <pc:spChg chg="mod">
          <ac:chgData name="Nelly Burdette" userId="3b1b142c-d297-4a7e-900a-79d19fa2ee3a" providerId="ADAL" clId="{4FF59135-DE15-4235-BC27-8AFC73732EF7}" dt="2023-08-04T18:45:57.175" v="792" actId="20577"/>
          <ac:spMkLst>
            <pc:docMk/>
            <pc:sldMk cId="38975260" sldId="318"/>
            <ac:spMk id="15" creationId="{4A6978BE-F042-5417-9D30-E17DF370DD75}"/>
          </ac:spMkLst>
        </pc:spChg>
        <pc:picChg chg="del">
          <ac:chgData name="Nelly Burdette" userId="3b1b142c-d297-4a7e-900a-79d19fa2ee3a" providerId="ADAL" clId="{4FF59135-DE15-4235-BC27-8AFC73732EF7}" dt="2023-08-04T18:31:27.679" v="652" actId="478"/>
          <ac:picMkLst>
            <pc:docMk/>
            <pc:sldMk cId="38975260" sldId="318"/>
            <ac:picMk id="12" creationId="{D83DD37F-8130-84A5-01D1-93CA9698FC74}"/>
          </ac:picMkLst>
        </pc:picChg>
      </pc:sldChg>
      <pc:sldChg chg="delSp mod">
        <pc:chgData name="Nelly Burdette" userId="3b1b142c-d297-4a7e-900a-79d19fa2ee3a" providerId="ADAL" clId="{4FF59135-DE15-4235-BC27-8AFC73732EF7}" dt="2023-08-04T18:33:50.246" v="664" actId="478"/>
        <pc:sldMkLst>
          <pc:docMk/>
          <pc:sldMk cId="973373038" sldId="319"/>
        </pc:sldMkLst>
        <pc:picChg chg="del">
          <ac:chgData name="Nelly Burdette" userId="3b1b142c-d297-4a7e-900a-79d19fa2ee3a" providerId="ADAL" clId="{4FF59135-DE15-4235-BC27-8AFC73732EF7}" dt="2023-08-04T18:33:50.246" v="664" actId="478"/>
          <ac:picMkLst>
            <pc:docMk/>
            <pc:sldMk cId="973373038" sldId="319"/>
            <ac:picMk id="12" creationId="{D83DD37F-8130-84A5-01D1-93CA9698FC74}"/>
          </ac:picMkLst>
        </pc:picChg>
      </pc:sldChg>
      <pc:sldChg chg="delSp mod">
        <pc:chgData name="Nelly Burdette" userId="3b1b142c-d297-4a7e-900a-79d19fa2ee3a" providerId="ADAL" clId="{4FF59135-DE15-4235-BC27-8AFC73732EF7}" dt="2023-08-04T18:29:29.349" v="644" actId="478"/>
        <pc:sldMkLst>
          <pc:docMk/>
          <pc:sldMk cId="2653421119" sldId="320"/>
        </pc:sldMkLst>
        <pc:picChg chg="del">
          <ac:chgData name="Nelly Burdette" userId="3b1b142c-d297-4a7e-900a-79d19fa2ee3a" providerId="ADAL" clId="{4FF59135-DE15-4235-BC27-8AFC73732EF7}" dt="2023-08-04T18:29:29.349" v="644" actId="478"/>
          <ac:picMkLst>
            <pc:docMk/>
            <pc:sldMk cId="2653421119" sldId="320"/>
            <ac:picMk id="12" creationId="{D83DD37F-8130-84A5-01D1-93CA9698FC74}"/>
          </ac:picMkLst>
        </pc:picChg>
      </pc:sldChg>
      <pc:sldChg chg="delSp mod">
        <pc:chgData name="Nelly Burdette" userId="3b1b142c-d297-4a7e-900a-79d19fa2ee3a" providerId="ADAL" clId="{4FF59135-DE15-4235-BC27-8AFC73732EF7}" dt="2023-08-04T18:29:23.565" v="642" actId="478"/>
        <pc:sldMkLst>
          <pc:docMk/>
          <pc:sldMk cId="1967545239" sldId="321"/>
        </pc:sldMkLst>
        <pc:picChg chg="del">
          <ac:chgData name="Nelly Burdette" userId="3b1b142c-d297-4a7e-900a-79d19fa2ee3a" providerId="ADAL" clId="{4FF59135-DE15-4235-BC27-8AFC73732EF7}" dt="2023-08-04T18:29:23.565" v="642" actId="478"/>
          <ac:picMkLst>
            <pc:docMk/>
            <pc:sldMk cId="1967545239" sldId="321"/>
            <ac:picMk id="12" creationId="{D83DD37F-8130-84A5-01D1-93CA9698FC74}"/>
          </ac:picMkLst>
        </pc:picChg>
      </pc:sldChg>
      <pc:sldChg chg="delSp mod">
        <pc:chgData name="Nelly Burdette" userId="3b1b142c-d297-4a7e-900a-79d19fa2ee3a" providerId="ADAL" clId="{4FF59135-DE15-4235-BC27-8AFC73732EF7}" dt="2023-08-04T18:29:09.360" v="637" actId="478"/>
        <pc:sldMkLst>
          <pc:docMk/>
          <pc:sldMk cId="975115997" sldId="322"/>
        </pc:sldMkLst>
        <pc:picChg chg="del">
          <ac:chgData name="Nelly Burdette" userId="3b1b142c-d297-4a7e-900a-79d19fa2ee3a" providerId="ADAL" clId="{4FF59135-DE15-4235-BC27-8AFC73732EF7}" dt="2023-08-04T18:29:09.360" v="637" actId="478"/>
          <ac:picMkLst>
            <pc:docMk/>
            <pc:sldMk cId="975115997" sldId="322"/>
            <ac:picMk id="18" creationId="{69C880DD-5B80-0FA0-AC9F-77BE3D4D2A3A}"/>
          </ac:picMkLst>
        </pc:picChg>
      </pc:sldChg>
      <pc:sldChg chg="delSp mod">
        <pc:chgData name="Nelly Burdette" userId="3b1b142c-d297-4a7e-900a-79d19fa2ee3a" providerId="ADAL" clId="{4FF59135-DE15-4235-BC27-8AFC73732EF7}" dt="2023-08-04T18:31:15.159" v="650" actId="478"/>
        <pc:sldMkLst>
          <pc:docMk/>
          <pc:sldMk cId="1048596667" sldId="323"/>
        </pc:sldMkLst>
        <pc:picChg chg="del">
          <ac:chgData name="Nelly Burdette" userId="3b1b142c-d297-4a7e-900a-79d19fa2ee3a" providerId="ADAL" clId="{4FF59135-DE15-4235-BC27-8AFC73732EF7}" dt="2023-08-04T18:31:15.159" v="650" actId="478"/>
          <ac:picMkLst>
            <pc:docMk/>
            <pc:sldMk cId="1048596667" sldId="323"/>
            <ac:picMk id="12" creationId="{D83DD37F-8130-84A5-01D1-93CA9698FC74}"/>
          </ac:picMkLst>
        </pc:picChg>
      </pc:sldChg>
      <pc:sldChg chg="delSp mod">
        <pc:chgData name="Nelly Burdette" userId="3b1b142c-d297-4a7e-900a-79d19fa2ee3a" providerId="ADAL" clId="{4FF59135-DE15-4235-BC27-8AFC73732EF7}" dt="2023-08-04T18:31:22.554" v="651" actId="478"/>
        <pc:sldMkLst>
          <pc:docMk/>
          <pc:sldMk cId="1197475482" sldId="324"/>
        </pc:sldMkLst>
        <pc:picChg chg="del">
          <ac:chgData name="Nelly Burdette" userId="3b1b142c-d297-4a7e-900a-79d19fa2ee3a" providerId="ADAL" clId="{4FF59135-DE15-4235-BC27-8AFC73732EF7}" dt="2023-08-04T18:31:22.554" v="651" actId="478"/>
          <ac:picMkLst>
            <pc:docMk/>
            <pc:sldMk cId="1197475482" sldId="324"/>
            <ac:picMk id="12" creationId="{D83DD37F-8130-84A5-01D1-93CA9698FC74}"/>
          </ac:picMkLst>
        </pc:picChg>
      </pc:sldChg>
      <pc:sldChg chg="delSp mod">
        <pc:chgData name="Nelly Burdette" userId="3b1b142c-d297-4a7e-900a-79d19fa2ee3a" providerId="ADAL" clId="{4FF59135-DE15-4235-BC27-8AFC73732EF7}" dt="2023-08-04T18:32:40.086" v="655" actId="478"/>
        <pc:sldMkLst>
          <pc:docMk/>
          <pc:sldMk cId="2497168079" sldId="325"/>
        </pc:sldMkLst>
        <pc:picChg chg="del">
          <ac:chgData name="Nelly Burdette" userId="3b1b142c-d297-4a7e-900a-79d19fa2ee3a" providerId="ADAL" clId="{4FF59135-DE15-4235-BC27-8AFC73732EF7}" dt="2023-08-04T18:32:40.086" v="655" actId="478"/>
          <ac:picMkLst>
            <pc:docMk/>
            <pc:sldMk cId="2497168079" sldId="325"/>
            <ac:picMk id="12" creationId="{D83DD37F-8130-84A5-01D1-93CA9698FC74}"/>
          </ac:picMkLst>
        </pc:picChg>
      </pc:sldChg>
      <pc:sldChg chg="addSp delSp modSp add mod modAnim">
        <pc:chgData name="Nelly Burdette" userId="3b1b142c-d297-4a7e-900a-79d19fa2ee3a" providerId="ADAL" clId="{4FF59135-DE15-4235-BC27-8AFC73732EF7}" dt="2023-08-04T18:57:59.220" v="919" actId="1076"/>
        <pc:sldMkLst>
          <pc:docMk/>
          <pc:sldMk cId="731973616" sldId="326"/>
        </pc:sldMkLst>
        <pc:spChg chg="del mod">
          <ac:chgData name="Nelly Burdette" userId="3b1b142c-d297-4a7e-900a-79d19fa2ee3a" providerId="ADAL" clId="{4FF59135-DE15-4235-BC27-8AFC73732EF7}" dt="2023-08-04T18:41:54.126" v="763" actId="478"/>
          <ac:spMkLst>
            <pc:docMk/>
            <pc:sldMk cId="731973616" sldId="326"/>
            <ac:spMk id="11" creationId="{ECBDE14B-02B7-64FE-D029-CB28E2D99B51}"/>
          </ac:spMkLst>
        </pc:spChg>
        <pc:spChg chg="mod">
          <ac:chgData name="Nelly Burdette" userId="3b1b142c-d297-4a7e-900a-79d19fa2ee3a" providerId="ADAL" clId="{4FF59135-DE15-4235-BC27-8AFC73732EF7}" dt="2023-08-04T18:38:05.535" v="752" actId="20577"/>
          <ac:spMkLst>
            <pc:docMk/>
            <pc:sldMk cId="731973616" sldId="326"/>
            <ac:spMk id="15" creationId="{4A6978BE-F042-5417-9D30-E17DF370DD75}"/>
          </ac:spMkLst>
        </pc:spChg>
        <pc:spChg chg="del">
          <ac:chgData name="Nelly Burdette" userId="3b1b142c-d297-4a7e-900a-79d19fa2ee3a" providerId="ADAL" clId="{4FF59135-DE15-4235-BC27-8AFC73732EF7}" dt="2023-08-04T18:41:45.906" v="761" actId="478"/>
          <ac:spMkLst>
            <pc:docMk/>
            <pc:sldMk cId="731973616" sldId="326"/>
            <ac:spMk id="16" creationId="{305E09AE-9633-DE4A-A0A0-49D0AC3D3603}"/>
          </ac:spMkLst>
        </pc:spChg>
        <pc:grpChg chg="add mod">
          <ac:chgData name="Nelly Burdette" userId="3b1b142c-d297-4a7e-900a-79d19fa2ee3a" providerId="ADAL" clId="{4FF59135-DE15-4235-BC27-8AFC73732EF7}" dt="2023-08-04T18:57:59.220" v="919" actId="1076"/>
          <ac:grpSpMkLst>
            <pc:docMk/>
            <pc:sldMk cId="731973616" sldId="326"/>
            <ac:grpSpMk id="9" creationId="{E129FAB6-C83D-9619-AE9F-91941550D865}"/>
          </ac:grpSpMkLst>
        </pc:grpChg>
        <pc:picChg chg="del">
          <ac:chgData name="Nelly Burdette" userId="3b1b142c-d297-4a7e-900a-79d19fa2ee3a" providerId="ADAL" clId="{4FF59135-DE15-4235-BC27-8AFC73732EF7}" dt="2023-08-04T18:36:49.180" v="668" actId="478"/>
          <ac:picMkLst>
            <pc:docMk/>
            <pc:sldMk cId="731973616" sldId="326"/>
            <ac:picMk id="3" creationId="{FDA1F9DC-39C1-071F-1D36-DF36B373B47D}"/>
          </ac:picMkLst>
        </pc:picChg>
        <pc:picChg chg="add mod">
          <ac:chgData name="Nelly Burdette" userId="3b1b142c-d297-4a7e-900a-79d19fa2ee3a" providerId="ADAL" clId="{4FF59135-DE15-4235-BC27-8AFC73732EF7}" dt="2023-08-04T18:41:40.846" v="760" actId="164"/>
          <ac:picMkLst>
            <pc:docMk/>
            <pc:sldMk cId="731973616" sldId="326"/>
            <ac:picMk id="5" creationId="{28FFD3CB-4CC9-5AF5-0001-514666DFE287}"/>
          </ac:picMkLst>
        </pc:picChg>
        <pc:picChg chg="add mod">
          <ac:chgData name="Nelly Burdette" userId="3b1b142c-d297-4a7e-900a-79d19fa2ee3a" providerId="ADAL" clId="{4FF59135-DE15-4235-BC27-8AFC73732EF7}" dt="2023-08-04T18:41:40.846" v="760" actId="164"/>
          <ac:picMkLst>
            <pc:docMk/>
            <pc:sldMk cId="731973616" sldId="326"/>
            <ac:picMk id="8" creationId="{CE129D58-A58E-E173-610E-EBADC4545CE5}"/>
          </ac:picMkLst>
        </pc:picChg>
        <pc:picChg chg="add mod">
          <ac:chgData name="Nelly Burdette" userId="3b1b142c-d297-4a7e-900a-79d19fa2ee3a" providerId="ADAL" clId="{4FF59135-DE15-4235-BC27-8AFC73732EF7}" dt="2023-08-04T18:38:14.374" v="754" actId="1076"/>
          <ac:picMkLst>
            <pc:docMk/>
            <pc:sldMk cId="731973616" sldId="326"/>
            <ac:picMk id="1026" creationId="{BB3FD156-A997-B912-B383-EA1AD5EFDB1C}"/>
          </ac:picMkLst>
        </pc:picChg>
        <pc:picChg chg="add del mod">
          <ac:chgData name="Nelly Burdette" userId="3b1b142c-d297-4a7e-900a-79d19fa2ee3a" providerId="ADAL" clId="{4FF59135-DE15-4235-BC27-8AFC73732EF7}" dt="2023-08-04T18:57:55.245" v="918" actId="478"/>
          <ac:picMkLst>
            <pc:docMk/>
            <pc:sldMk cId="731973616" sldId="326"/>
            <ac:picMk id="1028" creationId="{9E0406BD-8E56-0B01-FF0A-DAF504973284}"/>
          </ac:picMkLst>
        </pc:picChg>
      </pc:sldChg>
      <pc:sldChg chg="addSp delSp modSp add mod delAnim modAnim">
        <pc:chgData name="Nelly Burdette" userId="3b1b142c-d297-4a7e-900a-79d19fa2ee3a" providerId="ADAL" clId="{4FF59135-DE15-4235-BC27-8AFC73732EF7}" dt="2023-08-04T18:48:18.347" v="901" actId="1076"/>
        <pc:sldMkLst>
          <pc:docMk/>
          <pc:sldMk cId="2167459468" sldId="327"/>
        </pc:sldMkLst>
        <pc:spChg chg="mod">
          <ac:chgData name="Nelly Burdette" userId="3b1b142c-d297-4a7e-900a-79d19fa2ee3a" providerId="ADAL" clId="{4FF59135-DE15-4235-BC27-8AFC73732EF7}" dt="2023-08-04T18:47:57.126" v="899" actId="20577"/>
          <ac:spMkLst>
            <pc:docMk/>
            <pc:sldMk cId="2167459468" sldId="327"/>
            <ac:spMk id="15" creationId="{4A6978BE-F042-5417-9D30-E17DF370DD75}"/>
          </ac:spMkLst>
        </pc:spChg>
        <pc:grpChg chg="del">
          <ac:chgData name="Nelly Burdette" userId="3b1b142c-d297-4a7e-900a-79d19fa2ee3a" providerId="ADAL" clId="{4FF59135-DE15-4235-BC27-8AFC73732EF7}" dt="2023-08-04T18:47:17.083" v="809" actId="478"/>
          <ac:grpSpMkLst>
            <pc:docMk/>
            <pc:sldMk cId="2167459468" sldId="327"/>
            <ac:grpSpMk id="9" creationId="{E129FAB6-C83D-9619-AE9F-91941550D865}"/>
          </ac:grpSpMkLst>
        </pc:grpChg>
        <pc:picChg chg="del">
          <ac:chgData name="Nelly Burdette" userId="3b1b142c-d297-4a7e-900a-79d19fa2ee3a" providerId="ADAL" clId="{4FF59135-DE15-4235-BC27-8AFC73732EF7}" dt="2023-08-04T18:47:17.841" v="810" actId="478"/>
          <ac:picMkLst>
            <pc:docMk/>
            <pc:sldMk cId="2167459468" sldId="327"/>
            <ac:picMk id="1026" creationId="{BB3FD156-A997-B912-B383-EA1AD5EFDB1C}"/>
          </ac:picMkLst>
        </pc:picChg>
        <pc:picChg chg="add del mod">
          <ac:chgData name="Nelly Burdette" userId="3b1b142c-d297-4a7e-900a-79d19fa2ee3a" providerId="ADAL" clId="{4FF59135-DE15-4235-BC27-8AFC73732EF7}" dt="2023-08-04T18:48:18.347" v="901" actId="1076"/>
          <ac:picMkLst>
            <pc:docMk/>
            <pc:sldMk cId="2167459468" sldId="327"/>
            <ac:picMk id="1028" creationId="{9E0406BD-8E56-0B01-FF0A-DAF5049732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br.org/2021/06/4-steps-to-boost-psychological-safety-at-your-workplace?ab=hero-subleft-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LhoLuui9gX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anesnow.com/debat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51498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lvl="0" indent="0" algn="l" defTabSz="914400" rtl="0" eaLnBrk="1" fontAlgn="auto" latinLnBrk="0" hangingPunct="1">
              <a:lnSpc>
                <a:spcPct val="107000"/>
              </a:lnSpc>
              <a:spcBef>
                <a:spcPts val="0"/>
              </a:spcBef>
              <a:spcAft>
                <a:spcPts val="0"/>
              </a:spcAft>
              <a:buClrTx/>
              <a:buSzTx/>
              <a:buFontTx/>
              <a:buNone/>
              <a:tabLst/>
              <a:defRPr/>
            </a:pPr>
            <a:r>
              <a:rPr lang="en-US" i="0" dirty="0">
                <a:effectLst/>
                <a:latin typeface="-apple-system"/>
                <a:hlinkClick r:id="rId3"/>
              </a:rPr>
              <a:t>Amy Edmondson</a:t>
            </a:r>
            <a:r>
              <a:rPr lang="en-US" b="0" i="0" dirty="0">
                <a:effectLst/>
                <a:latin typeface="-apple-system"/>
              </a:rPr>
              <a:t>, Professor of Leadership and Management at the Harvard Business School thought up the term psychological safety in the context of the workplace( See </a:t>
            </a:r>
            <a:r>
              <a:rPr lang="en-US" i="0" dirty="0">
                <a:effectLst/>
                <a:latin typeface="-apple-system"/>
                <a:hlinkClick r:id="rId4"/>
              </a:rPr>
              <a:t>TED talk)</a:t>
            </a:r>
            <a:r>
              <a:rPr lang="en-US" b="0" i="0" dirty="0">
                <a:effectLst/>
                <a:latin typeface="-apple-system"/>
              </a:rPr>
              <a:t>  11:26</a:t>
            </a:r>
            <a:endParaRPr lang="en-US" dirty="0"/>
          </a:p>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949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Either pass out paper copies or use e-polling: https://www.polleverywhere.com/multiple_choice_polls/sZyMSeJwjhIaAbF1tKPuf?preview=true&amp;controls=none </a:t>
            </a:r>
          </a:p>
          <a:p>
            <a:endParaRPr lang="en-US" dirty="0"/>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Individual Safety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   In this team, it is easy to discuss difficult issues and problems.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2.   I won't receive retaliation or criticism if I admit to an error or mistake.	</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3.   It is easy to ask a member of this team for help.	</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   I feel safe offering new ideas, even if they aren't fully-formed plans.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Team Respect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5.    In this team, people are accepted for being different.	</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6.   My teammates welcome my ideas and give them time and attention.</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7.   Member of this team could easily describe the value of other's contributions.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Team Learning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8.   In this team, people talk about mistakes and ways to improve and learn from them</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p>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9.   We take the time to find new ways to improve our team's work and processes.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10.   Members of this team raise concerns they have about team plains or decisions.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11.  We try to discover our underlying assumptions and seek counterarguments about issues under discussion.</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6064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i="0" dirty="0">
                <a:solidFill>
                  <a:srgbClr val="333333"/>
                </a:solidFill>
                <a:effectLst/>
                <a:latin typeface="Georgia" panose="02040502050405020303" pitchFamily="18" charset="0"/>
              </a:rPr>
              <a:t>-The job of a leader is not to protect their team from discomfort. It’s to protect them from harm—and to help motivate them to push through the discomfort and harness it for growth.</a:t>
            </a:r>
          </a:p>
          <a:p>
            <a:r>
              <a:rPr lang="en-US" b="0" i="0" dirty="0">
                <a:solidFill>
                  <a:srgbClr val="333333"/>
                </a:solidFill>
                <a:effectLst/>
                <a:latin typeface="Georgia" panose="02040502050405020303" pitchFamily="18" charset="0"/>
              </a:rPr>
              <a:t>-In other words, the more you face </a:t>
            </a:r>
            <a:r>
              <a:rPr lang="en-US" b="1" i="0" u="none" strike="noStrike" dirty="0">
                <a:solidFill>
                  <a:srgbClr val="003891"/>
                </a:solidFill>
                <a:effectLst/>
                <a:latin typeface="Georgia" panose="02040502050405020303" pitchFamily="18" charset="0"/>
                <a:hlinkClick r:id="rId3" tooltip="http://shanesnow.com/debate"/>
              </a:rPr>
              <a:t>cognitive friction</a:t>
            </a:r>
            <a:r>
              <a:rPr lang="en-US" b="0" i="0" dirty="0">
                <a:solidFill>
                  <a:srgbClr val="333333"/>
                </a:solidFill>
                <a:effectLst/>
                <a:latin typeface="Georgia" panose="02040502050405020303" pitchFamily="18" charset="0"/>
              </a:rPr>
              <a:t>, the better you get at not taking other people’s pushback and different ideas personally.</a:t>
            </a:r>
          </a:p>
          <a:p>
            <a:r>
              <a:rPr lang="en-US" dirty="0"/>
              <a:t>https://www.snow.academy/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85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Psych Safety =	</a:t>
            </a:r>
            <a:r>
              <a:rPr lang="en-US" dirty="0"/>
              <a:t>		</a:t>
            </a:r>
            <a:r>
              <a:rPr lang="en-US" b="1" dirty="0"/>
              <a:t>Psych safety is NOT =</a:t>
            </a:r>
          </a:p>
          <a:p>
            <a:r>
              <a:rPr lang="en-US" dirty="0"/>
              <a:t>-Candor				-being nice	</a:t>
            </a:r>
          </a:p>
          <a:p>
            <a:r>
              <a:rPr lang="en-US" dirty="0"/>
              <a:t>-Productive </a:t>
            </a:r>
            <a:r>
              <a:rPr lang="en-US" dirty="0" err="1"/>
              <a:t>Disagreeement</a:t>
            </a:r>
            <a:r>
              <a:rPr lang="en-US" dirty="0"/>
              <a:t>			-always agreeing</a:t>
            </a:r>
          </a:p>
          <a:p>
            <a:r>
              <a:rPr lang="en-US" dirty="0"/>
              <a:t>-Free Exchange of Ideas			-personality characteristic (that you have or don’t individually)</a:t>
            </a:r>
          </a:p>
          <a:p>
            <a:r>
              <a:rPr lang="en-US" dirty="0"/>
              <a:t>-Experienced a group culture			-same as trust (although trust is a component)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9838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i="0" dirty="0">
                <a:solidFill>
                  <a:srgbClr val="333333"/>
                </a:solidFill>
                <a:effectLst/>
                <a:latin typeface="Georgia" panose="02040502050405020303" pitchFamily="18" charset="0"/>
              </a:rPr>
              <a:t>-psychological safety is trust among a group, rather than just between two people.</a:t>
            </a:r>
          </a:p>
          <a:p>
            <a:r>
              <a:rPr lang="en-US" dirty="0"/>
              <a:t>https://www.snow.academy/</a:t>
            </a:r>
          </a:p>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4460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lvl="0" indent="0" algn="l" defTabSz="914400" rtl="0" eaLnBrk="1" fontAlgn="auto" latinLnBrk="0" hangingPunct="1">
              <a:lnSpc>
                <a:spcPct val="107000"/>
              </a:lnSpc>
              <a:spcBef>
                <a:spcPts val="0"/>
              </a:spcBef>
              <a:spcAft>
                <a:spcPts val="0"/>
              </a:spcAft>
              <a:buClrTx/>
              <a:buSzTx/>
              <a:buFontTx/>
              <a:buNone/>
              <a:tabLst/>
              <a:defRPr/>
            </a:pPr>
            <a:r>
              <a:rPr lang="en-US" dirty="0"/>
              <a:t>-Note: this is not a published study but showed that psych safety is a moderator between diversity and performance</a:t>
            </a:r>
          </a:p>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5921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30068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9402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Individual Safety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   In this team, it is easy to discuss difficult issues and problems.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2.   I won't receive retaliation or criticism if I admit to an error or mistake.	</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3.   It is easy to ask a member of this team for help.	</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   I feel safe offering new ideas, even if they aren't fully-formed plans.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Team Respect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5.    In this team, people are accepted for being different.	</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6.   My teammates welcome my ideas and give them time and attention.</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7.   Member of this team could easily describe the value of other's contributions.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Team Learning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8.   In this team, people talk about mistakes and ways to improve and learn from them</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p>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9.   We take the time to find new ways to improve our team's work and processes.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10.   Members of this team raise concerns they have about team plains or decisions.</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11.  We try to discover our underlying assumptions and seek counterarguments about issues under discussion.</a:t>
            </a:r>
          </a:p>
          <a:p>
            <a:pPr marL="45720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Strongly Disagree	Disagree	 Neutral	 	Agree		Strongly Agree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3947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-Make more mistakes might be what you see…OR discussing how mistakes occur might make them seem more often due to climate of openness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9186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-Leadership needs to drive clear, direct, candid communication as a way to frame one aspect of psychological safety but inviting the participation by those who tend to remain silent is CRITICAL for psych safety.</a:t>
            </a:r>
          </a:p>
          <a:p>
            <a:r>
              <a:rPr lang="en-US" dirty="0"/>
              <a:t>-How leadership responds when speaking up occurs is the next step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84289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-Leadership needs to drive clear, direct, candid communication as a way to frame one aspect of psychological safety but inviting the participation by those who tend to remain silent is CRITICAL for psych safety.</a:t>
            </a:r>
          </a:p>
          <a:p>
            <a:r>
              <a:rPr lang="en-US" dirty="0"/>
              <a:t>-How leadership responds when speaking up occurs is the next step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0316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26391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7811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71485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39264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-Psych Safety is Mission Critical and much like diversity does not have an endpoint it reaches and then is done</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03037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-Psych Safety is Mission Critical and much like diversity does not have an endpoint it reaches and then is done</a:t>
            </a:r>
          </a:p>
          <a:p>
            <a:r>
              <a:rPr lang="en-US" dirty="0"/>
              <a: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49985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58788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8135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Study of primary care teams suggest 6 team members is optimal size for a team, while greater than 12 are too large.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8333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1635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A1A1A"/>
                </a:solidFill>
                <a:effectLst/>
                <a:latin typeface="Lyon Text Web"/>
              </a:rPr>
              <a:t>This information is a blurry snapshot because the way race and ethnicity are captured varies widely among available sources, but the data on four major racial/ethnic groups (white, Black, Hispanic, and Asian) are robust enough to serve as the basis for discussion. We focus on physicians, but analogous data for researchers, nurses, and other health professionals show similar themes.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7074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i="0" dirty="0">
                <a:solidFill>
                  <a:srgbClr val="31445D"/>
                </a:solidFill>
                <a:effectLst/>
                <a:latin typeface="Akkurat"/>
              </a:rPr>
              <a:t>-now the AMA is finally beginning to come to terms with racism in its own past. </a:t>
            </a:r>
          </a:p>
          <a:p>
            <a:pPr marL="171450" indent="-171450">
              <a:buFontTx/>
              <a:buChar char="-"/>
            </a:pPr>
            <a:r>
              <a:rPr lang="en-US" b="0" i="0" dirty="0">
                <a:solidFill>
                  <a:srgbClr val="31445D"/>
                </a:solidFill>
                <a:effectLst/>
                <a:latin typeface="Akkurat"/>
              </a:rPr>
              <a:t>issued an 83-page report (2021) that found that the organization is "rooted in white patriarchy and affluent supremacy." </a:t>
            </a:r>
          </a:p>
          <a:p>
            <a:pPr marL="171450" indent="-171450">
              <a:buFontTx/>
              <a:buChar char="-"/>
            </a:pPr>
            <a:r>
              <a:rPr lang="en-US" b="0" i="0" dirty="0">
                <a:solidFill>
                  <a:srgbClr val="31445D"/>
                </a:solidFill>
                <a:effectLst/>
                <a:latin typeface="Akkurat"/>
              </a:rPr>
              <a:t>ANA issued “racial reckoning statement” (2022) apologizing and accounting for mission and commission related to racism and coinciding with National Commission to Address Racism in Nursing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8829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907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7C7B93-5C69-4DCE-85B3-A74D7026406B}"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F4D1B-2829-41AF-8F21-2CD4F13FB63B}"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E1199A-C531-45DB-92B1-31CD98A14275}"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608320"/>
            <a:ext cx="15773400" cy="1475649"/>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310964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4358640"/>
            <a:ext cx="15773400" cy="3017520"/>
          </a:xfrm>
          <a:prstGeom prst="rect">
            <a:avLst/>
          </a:prstGeom>
        </p:spPr>
        <p:txBody>
          <a:bodyPr anchor="b"/>
          <a:lstStyle>
            <a:lvl1pPr>
              <a:defRPr sz="9000"/>
            </a:lvl1pPr>
          </a:lstStyle>
          <a:p>
            <a:r>
              <a:rPr lang="en-US" dirty="0"/>
              <a:t>Click to edit Master title style</a:t>
            </a:r>
          </a:p>
        </p:txBody>
      </p:sp>
      <p:sp>
        <p:nvSpPr>
          <p:cNvPr id="3" name="Text Placeholder 2"/>
          <p:cNvSpPr>
            <a:spLocks noGrp="1"/>
          </p:cNvSpPr>
          <p:nvPr>
            <p:ph type="body" idx="1"/>
          </p:nvPr>
        </p:nvSpPr>
        <p:spPr>
          <a:xfrm>
            <a:off x="1247776" y="7376160"/>
            <a:ext cx="15773400" cy="1341120"/>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4067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095625"/>
            <a:ext cx="15773400" cy="198834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0252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45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363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Tree>
    <p:extLst>
      <p:ext uri="{BB962C8B-B14F-4D97-AF65-F5344CB8AC3E}">
        <p14:creationId xmlns:p14="http://schemas.microsoft.com/office/powerpoint/2010/main" val="3608721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5809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15240000" y="9666714"/>
            <a:ext cx="1781176" cy="369332"/>
          </a:xfrm>
          <a:prstGeom prst="rect">
            <a:avLst/>
          </a:prstGeom>
          <a:noFill/>
        </p:spPr>
        <p:txBody>
          <a:bodyPr wrap="square" rtlCol="0">
            <a:spAutoFit/>
          </a:bodyPr>
          <a:lstStyle/>
          <a:p>
            <a:pPr marL="0" marR="0" indent="0" algn="r" defTabSz="685800" rtl="0" eaLnBrk="0" fontAlgn="base" latinLnBrk="0" hangingPunct="0">
              <a:lnSpc>
                <a:spcPct val="100000"/>
              </a:lnSpc>
              <a:spcBef>
                <a:spcPct val="0"/>
              </a:spcBef>
              <a:spcAft>
                <a:spcPct val="0"/>
              </a:spcAft>
              <a:buClrTx/>
              <a:buSzTx/>
              <a:buFontTx/>
              <a:buNone/>
              <a:tabLst/>
              <a:defRPr/>
            </a:pPr>
            <a:fld id="{8B7325B1-4615-BD49-93E6-F0B4EC7858FC}" type="slidenum">
              <a:rPr lang="en-US" sz="1800" smtClean="0">
                <a:solidFill>
                  <a:srgbClr val="208F44"/>
                </a:solidFill>
                <a:latin typeface="Cabin" charset="0"/>
                <a:ea typeface="Cabin" charset="0"/>
                <a:cs typeface="Cabin" charset="0"/>
              </a:rPr>
              <a:pPr marL="0" marR="0" indent="0" algn="r" defTabSz="685800" rtl="0" eaLnBrk="0" fontAlgn="base" latinLnBrk="0" hangingPunct="0">
                <a:lnSpc>
                  <a:spcPct val="100000"/>
                </a:lnSpc>
                <a:spcBef>
                  <a:spcPct val="0"/>
                </a:spcBef>
                <a:spcAft>
                  <a:spcPct val="0"/>
                </a:spcAft>
                <a:buClrTx/>
                <a:buSzTx/>
                <a:buFontTx/>
                <a:buNone/>
                <a:tabLst/>
                <a:defRPr/>
              </a:pPr>
              <a:t>‹#›</a:t>
            </a:fld>
            <a:endParaRPr lang="en-US" sz="180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339222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E6AD3-CE5B-41A4-810F-4A2493ED9AD6}"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34300" cy="65270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96400" y="2738438"/>
            <a:ext cx="7734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166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6"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60477" y="2521745"/>
            <a:ext cx="7737474"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60477" y="3757613"/>
            <a:ext cx="7737474"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557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5576"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268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604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636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5576"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1390466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775576"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Drag picture to placeholder or click icon to add</a:t>
            </a:r>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2089201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772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8"/>
            <a:ext cx="115252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699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Tree>
    <p:extLst>
      <p:ext uri="{BB962C8B-B14F-4D97-AF65-F5344CB8AC3E}">
        <p14:creationId xmlns:p14="http://schemas.microsoft.com/office/powerpoint/2010/main" val="167120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452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69C4C-6DCA-4869-BBE6-7AAB072C1F1E}"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15240000" y="9666714"/>
            <a:ext cx="1781176" cy="369332"/>
          </a:xfrm>
          <a:prstGeom prst="rect">
            <a:avLst/>
          </a:prstGeom>
          <a:noFill/>
        </p:spPr>
        <p:txBody>
          <a:bodyPr wrap="square" rtlCol="0">
            <a:spAutoFit/>
          </a:bodyPr>
          <a:lstStyle/>
          <a:p>
            <a:pPr marL="0" marR="0" indent="0" algn="r" defTabSz="685800" rtl="0" eaLnBrk="0" fontAlgn="base" latinLnBrk="0" hangingPunct="0">
              <a:lnSpc>
                <a:spcPct val="100000"/>
              </a:lnSpc>
              <a:spcBef>
                <a:spcPct val="0"/>
              </a:spcBef>
              <a:spcAft>
                <a:spcPct val="0"/>
              </a:spcAft>
              <a:buClrTx/>
              <a:buSzTx/>
              <a:buFontTx/>
              <a:buNone/>
              <a:tabLst/>
              <a:defRPr/>
            </a:pPr>
            <a:fld id="{8B7325B1-4615-BD49-93E6-F0B4EC7858FC}" type="slidenum">
              <a:rPr lang="en-US" sz="1800" smtClean="0">
                <a:solidFill>
                  <a:srgbClr val="208F44"/>
                </a:solidFill>
                <a:latin typeface="Cabin" charset="0"/>
                <a:ea typeface="Cabin" charset="0"/>
                <a:cs typeface="Cabin" charset="0"/>
              </a:rPr>
              <a:pPr marL="0" marR="0" indent="0" algn="r" defTabSz="685800" rtl="0" eaLnBrk="0" fontAlgn="base" latinLnBrk="0" hangingPunct="0">
                <a:lnSpc>
                  <a:spcPct val="100000"/>
                </a:lnSpc>
                <a:spcBef>
                  <a:spcPct val="0"/>
                </a:spcBef>
                <a:spcAft>
                  <a:spcPct val="0"/>
                </a:spcAft>
                <a:buClrTx/>
                <a:buSzTx/>
                <a:buFontTx/>
                <a:buNone/>
                <a:tabLst/>
                <a:defRPr/>
              </a:pPr>
              <a:t>‹#›</a:t>
            </a:fld>
            <a:endParaRPr lang="en-US" sz="180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1020964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34300" cy="65270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96400" y="2738438"/>
            <a:ext cx="7734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230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6"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60477" y="2521745"/>
            <a:ext cx="7737474"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60477" y="3757613"/>
            <a:ext cx="7737474"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557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5576"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293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728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851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5576"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75938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775576"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Drag picture to placeholder or click icon to add</a:t>
            </a:r>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2006799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042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8"/>
            <a:ext cx="115252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179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6C3DFC-E490-4B76-92AF-935B7A68BDD0}" type="datetime1">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26AF4-5A14-46BF-8DED-8862D76007E9}" type="datetime1">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F6F4EF-39E8-438B-A7A6-EA0D4ADD7383}" type="datetime1">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AC06C-423F-4DC9-9FB9-8C6B451122CC}" type="datetime1">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45AE1F-EFB4-4098-998D-B9E5E6600028}" type="datetime1">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990EA-7CBB-4F9B-A8D8-63B73DF240CB}" type="datetime1">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BF370-BF69-4C23-AD72-118D5DDAB0A4}" type="datetime1">
              <a:rPr lang="en-US" smtClean="0"/>
              <a:t>10/3/2023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1257300" y="7103444"/>
            <a:ext cx="15773400" cy="83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2" name="Title Placeholder 1"/>
          <p:cNvSpPr>
            <a:spLocks noGrp="1"/>
          </p:cNvSpPr>
          <p:nvPr>
            <p:ph type="title"/>
          </p:nvPr>
        </p:nvSpPr>
        <p:spPr>
          <a:xfrm>
            <a:off x="1257300" y="5485723"/>
            <a:ext cx="15773400" cy="1617722"/>
          </a:xfrm>
          <a:prstGeom prst="rect">
            <a:avLst/>
          </a:prstGeom>
        </p:spPr>
        <p:txBody>
          <a:bodyPr vert="horz" lIns="91440" tIns="45720" rIns="91440" bIns="45720" rtlCol="0" anchor="ctr">
            <a:normAutofit/>
          </a:bodyPr>
          <a:lstStyle/>
          <a:p>
            <a:r>
              <a:rPr lang="en-US" dirty="0"/>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4944719" y="9558563"/>
            <a:ext cx="12085982" cy="577081"/>
          </a:xfrm>
          <a:prstGeom prst="rect">
            <a:avLst/>
          </a:prstGeom>
          <a:noFill/>
        </p:spPr>
        <p:txBody>
          <a:bodyPr wrap="square" rtlCol="0">
            <a:spAutoFit/>
          </a:bodyPr>
          <a:lstStyle/>
          <a:p>
            <a:pPr marL="0" marR="0" indent="0" algn="r" defTabSz="685800" rtl="0" eaLnBrk="0" fontAlgn="base" latinLnBrk="0" hangingPunct="0">
              <a:lnSpc>
                <a:spcPct val="100000"/>
              </a:lnSpc>
              <a:spcBef>
                <a:spcPct val="0"/>
              </a:spcBef>
              <a:spcAft>
                <a:spcPct val="0"/>
              </a:spcAft>
              <a:buClrTx/>
              <a:buSzTx/>
              <a:buFontTx/>
              <a:buNone/>
              <a:tabLst/>
              <a:defRPr/>
            </a:pPr>
            <a:r>
              <a:rPr lang="en-US" sz="1575" kern="1200" dirty="0">
                <a:solidFill>
                  <a:srgbClr val="208F44"/>
                </a:solidFill>
                <a:effectLst/>
                <a:latin typeface="Cabin" charset="0"/>
                <a:ea typeface="Cabin" charset="0"/>
                <a:cs typeface="Cabin" charset="0"/>
              </a:rPr>
              <a:t>Neighborhood Health Plan of Rhode Island © 2022                                                                                      Proprietary and Confidential- Not for Distribution </a:t>
            </a:r>
            <a:endParaRPr lang="en-US" sz="1575"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11137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r" rtl="0" eaLnBrk="0" fontAlgn="base" hangingPunct="0">
        <a:lnSpc>
          <a:spcPct val="90000"/>
        </a:lnSpc>
        <a:spcBef>
          <a:spcPct val="0"/>
        </a:spcBef>
        <a:spcAft>
          <a:spcPct val="0"/>
        </a:spcAft>
        <a:defRPr sz="66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6600">
          <a:solidFill>
            <a:schemeClr val="tx1"/>
          </a:solidFill>
          <a:latin typeface="Calibri Light" charset="0"/>
        </a:defRPr>
      </a:lvl2pPr>
      <a:lvl3pPr algn="l" rtl="0" eaLnBrk="0" fontAlgn="base" hangingPunct="0">
        <a:lnSpc>
          <a:spcPct val="90000"/>
        </a:lnSpc>
        <a:spcBef>
          <a:spcPct val="0"/>
        </a:spcBef>
        <a:spcAft>
          <a:spcPct val="0"/>
        </a:spcAft>
        <a:defRPr sz="6600">
          <a:solidFill>
            <a:schemeClr val="tx1"/>
          </a:solidFill>
          <a:latin typeface="Calibri Light" charset="0"/>
        </a:defRPr>
      </a:lvl3pPr>
      <a:lvl4pPr algn="l" rtl="0" eaLnBrk="0" fontAlgn="base" hangingPunct="0">
        <a:lnSpc>
          <a:spcPct val="90000"/>
        </a:lnSpc>
        <a:spcBef>
          <a:spcPct val="0"/>
        </a:spcBef>
        <a:spcAft>
          <a:spcPct val="0"/>
        </a:spcAft>
        <a:defRPr sz="6600">
          <a:solidFill>
            <a:schemeClr val="tx1"/>
          </a:solidFill>
          <a:latin typeface="Calibri Light" charset="0"/>
        </a:defRPr>
      </a:lvl4pPr>
      <a:lvl5pPr algn="l" rtl="0" eaLnBrk="0" fontAlgn="base" hangingPunct="0">
        <a:lnSpc>
          <a:spcPct val="90000"/>
        </a:lnSpc>
        <a:spcBef>
          <a:spcPct val="0"/>
        </a:spcBef>
        <a:spcAft>
          <a:spcPct val="0"/>
        </a:spcAft>
        <a:defRPr sz="6600">
          <a:solidFill>
            <a:schemeClr val="tx1"/>
          </a:solidFill>
          <a:latin typeface="Calibri Light" charset="0"/>
        </a:defRPr>
      </a:lvl5pPr>
      <a:lvl6pPr marL="685800" algn="l" rtl="0" fontAlgn="base">
        <a:lnSpc>
          <a:spcPct val="90000"/>
        </a:lnSpc>
        <a:spcBef>
          <a:spcPct val="0"/>
        </a:spcBef>
        <a:spcAft>
          <a:spcPct val="0"/>
        </a:spcAft>
        <a:defRPr sz="6600">
          <a:solidFill>
            <a:schemeClr val="tx1"/>
          </a:solidFill>
          <a:latin typeface="Calibri Light" charset="0"/>
        </a:defRPr>
      </a:lvl6pPr>
      <a:lvl7pPr marL="1371600" algn="l" rtl="0" fontAlgn="base">
        <a:lnSpc>
          <a:spcPct val="90000"/>
        </a:lnSpc>
        <a:spcBef>
          <a:spcPct val="0"/>
        </a:spcBef>
        <a:spcAft>
          <a:spcPct val="0"/>
        </a:spcAft>
        <a:defRPr sz="6600">
          <a:solidFill>
            <a:schemeClr val="tx1"/>
          </a:solidFill>
          <a:latin typeface="Calibri Light" charset="0"/>
        </a:defRPr>
      </a:lvl7pPr>
      <a:lvl8pPr marL="2057400" algn="l" rtl="0" fontAlgn="base">
        <a:lnSpc>
          <a:spcPct val="90000"/>
        </a:lnSpc>
        <a:spcBef>
          <a:spcPct val="0"/>
        </a:spcBef>
        <a:spcAft>
          <a:spcPct val="0"/>
        </a:spcAft>
        <a:defRPr sz="6600">
          <a:solidFill>
            <a:schemeClr val="tx1"/>
          </a:solidFill>
          <a:latin typeface="Calibri Light" charset="0"/>
        </a:defRPr>
      </a:lvl8pPr>
      <a:lvl9pPr marL="2743200" algn="l" rtl="0" fontAlgn="base">
        <a:lnSpc>
          <a:spcPct val="90000"/>
        </a:lnSpc>
        <a:spcBef>
          <a:spcPct val="0"/>
        </a:spcBef>
        <a:spcAft>
          <a:spcPct val="0"/>
        </a:spcAft>
        <a:defRPr sz="6600">
          <a:solidFill>
            <a:schemeClr val="tx1"/>
          </a:solidFill>
          <a:latin typeface="Calibri Light" charset="0"/>
        </a:defRPr>
      </a:lvl9pPr>
    </p:titleStyle>
    <p:bodyStyle>
      <a:lvl1pPr marL="0" indent="0" algn="r" rtl="0" eaLnBrk="0" fontAlgn="base" hangingPunct="0">
        <a:lnSpc>
          <a:spcPct val="90000"/>
        </a:lnSpc>
        <a:spcBef>
          <a:spcPts val="1500"/>
        </a:spcBef>
        <a:spcAft>
          <a:spcPct val="0"/>
        </a:spcAft>
        <a:buFontTx/>
        <a:buNone/>
        <a:defRPr sz="4800" kern="1200">
          <a:solidFill>
            <a:srgbClr val="208F44"/>
          </a:solidFill>
          <a:latin typeface="Garamond" charset="0"/>
          <a:ea typeface="Garamond" charset="0"/>
          <a:cs typeface="Garamond" charset="0"/>
        </a:defRPr>
      </a:lvl1pPr>
      <a:lvl2pPr marL="685800" indent="0" algn="r" rtl="0" eaLnBrk="0" fontAlgn="base" hangingPunct="0">
        <a:lnSpc>
          <a:spcPct val="90000"/>
        </a:lnSpc>
        <a:spcBef>
          <a:spcPts val="750"/>
        </a:spcBef>
        <a:spcAft>
          <a:spcPct val="0"/>
        </a:spcAft>
        <a:buFontTx/>
        <a:buNone/>
        <a:defRPr sz="3600" kern="1200">
          <a:solidFill>
            <a:schemeClr val="tx1"/>
          </a:solidFill>
          <a:latin typeface="Garamond" charset="0"/>
          <a:ea typeface="Garamond" charset="0"/>
          <a:cs typeface="Garamond" charset="0"/>
        </a:defRPr>
      </a:lvl2pPr>
      <a:lvl3pPr marL="1371600" indent="0" algn="r" rtl="0" eaLnBrk="0" fontAlgn="base" hangingPunct="0">
        <a:lnSpc>
          <a:spcPct val="90000"/>
        </a:lnSpc>
        <a:spcBef>
          <a:spcPts val="750"/>
        </a:spcBef>
        <a:spcAft>
          <a:spcPct val="0"/>
        </a:spcAft>
        <a:buFontTx/>
        <a:buNone/>
        <a:defRPr sz="3000" kern="1200">
          <a:solidFill>
            <a:schemeClr val="tx1"/>
          </a:solidFill>
          <a:latin typeface="Garamond" charset="0"/>
          <a:ea typeface="Garamond" charset="0"/>
          <a:cs typeface="Garamond" charset="0"/>
        </a:defRPr>
      </a:lvl3pPr>
      <a:lvl4pPr marL="2057400" indent="0" algn="r" rtl="0" eaLnBrk="0" fontAlgn="base" hangingPunct="0">
        <a:lnSpc>
          <a:spcPct val="90000"/>
        </a:lnSpc>
        <a:spcBef>
          <a:spcPts val="750"/>
        </a:spcBef>
        <a:spcAft>
          <a:spcPct val="0"/>
        </a:spcAft>
        <a:buFontTx/>
        <a:buNone/>
        <a:defRPr kern="1200">
          <a:solidFill>
            <a:schemeClr val="tx1"/>
          </a:solidFill>
          <a:latin typeface="Garamond" charset="0"/>
          <a:ea typeface="Garamond" charset="0"/>
          <a:cs typeface="Garamond" charset="0"/>
        </a:defRPr>
      </a:lvl4pPr>
      <a:lvl5pPr marL="2743200" indent="0" algn="r" rtl="0" eaLnBrk="0" fontAlgn="base" hangingPunct="0">
        <a:lnSpc>
          <a:spcPct val="90000"/>
        </a:lnSpc>
        <a:spcBef>
          <a:spcPts val="750"/>
        </a:spcBef>
        <a:spcAft>
          <a:spcPct val="0"/>
        </a:spcAft>
        <a:buFontTx/>
        <a:buNone/>
        <a:defRPr kern="1200">
          <a:solidFill>
            <a:schemeClr val="tx1"/>
          </a:solidFill>
          <a:latin typeface="Garamond" charset="0"/>
          <a:ea typeface="Garamond" charset="0"/>
          <a:cs typeface="Garamond" charset="0"/>
        </a:defRPr>
      </a:lvl5pPr>
      <a:lvl6pPr marL="37719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16235680" y="9666715"/>
            <a:ext cx="846456" cy="334707"/>
          </a:xfrm>
          <a:prstGeom prst="rect">
            <a:avLst/>
          </a:prstGeom>
          <a:noFill/>
        </p:spPr>
        <p:txBody>
          <a:bodyPr wrap="square" rtlCol="0">
            <a:spAutoFit/>
          </a:bodyPr>
          <a:lstStyle/>
          <a:p>
            <a:pPr marL="0" marR="0" indent="0" algn="r" defTabSz="685800" rtl="0" eaLnBrk="0" fontAlgn="base" latinLnBrk="0" hangingPunct="0">
              <a:lnSpc>
                <a:spcPct val="100000"/>
              </a:lnSpc>
              <a:spcBef>
                <a:spcPct val="0"/>
              </a:spcBef>
              <a:spcAft>
                <a:spcPct val="0"/>
              </a:spcAft>
              <a:buClrTx/>
              <a:buSzTx/>
              <a:buFontTx/>
              <a:buNone/>
              <a:tabLst/>
              <a:defRPr/>
            </a:pPr>
            <a:fld id="{8B7325B1-4615-BD49-93E6-F0B4EC7858FC}" type="slidenum">
              <a:rPr lang="en-US" sz="1575" smtClean="0">
                <a:solidFill>
                  <a:srgbClr val="208F44"/>
                </a:solidFill>
                <a:latin typeface="Cabin" charset="0"/>
                <a:ea typeface="Cabin" charset="0"/>
                <a:cs typeface="Cabin" charset="0"/>
              </a:rPr>
              <a:pPr marL="0" marR="0" indent="0" algn="r" defTabSz="685800" rtl="0" eaLnBrk="0" fontAlgn="base" latinLnBrk="0" hangingPunct="0">
                <a:lnSpc>
                  <a:spcPct val="100000"/>
                </a:lnSpc>
                <a:spcBef>
                  <a:spcPct val="0"/>
                </a:spcBef>
                <a:spcAft>
                  <a:spcPct val="0"/>
                </a:spcAft>
                <a:buClrTx/>
                <a:buSzTx/>
                <a:buFontTx/>
                <a:buNone/>
                <a:tabLst/>
                <a:defRPr/>
              </a:pPr>
              <a:t>‹#›</a:t>
            </a:fld>
            <a:endParaRPr lang="en-US" sz="1575"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4572927" y="9666715"/>
            <a:ext cx="12085982" cy="334707"/>
          </a:xfrm>
          <a:prstGeom prst="rect">
            <a:avLst/>
          </a:prstGeom>
          <a:noFill/>
        </p:spPr>
        <p:txBody>
          <a:bodyPr wrap="square" rtlCol="0">
            <a:spAutoFit/>
          </a:bodyPr>
          <a:lstStyle/>
          <a:p>
            <a:pPr marL="0" marR="0" indent="0" algn="r" defTabSz="685800" rtl="0" eaLnBrk="0" fontAlgn="base" latinLnBrk="0" hangingPunct="0">
              <a:lnSpc>
                <a:spcPct val="100000"/>
              </a:lnSpc>
              <a:spcBef>
                <a:spcPct val="0"/>
              </a:spcBef>
              <a:spcAft>
                <a:spcPct val="0"/>
              </a:spcAft>
              <a:buClrTx/>
              <a:buSzTx/>
              <a:buFontTx/>
              <a:buNone/>
              <a:tabLst/>
              <a:defRPr/>
            </a:pPr>
            <a:r>
              <a:rPr lang="en-US" sz="1575" kern="1200" dirty="0">
                <a:solidFill>
                  <a:srgbClr val="208F44"/>
                </a:solidFill>
                <a:effectLst/>
                <a:latin typeface="Cabin" charset="0"/>
                <a:ea typeface="Cabin" charset="0"/>
                <a:cs typeface="Cabin" charset="0"/>
              </a:rPr>
              <a:t>Proprietary and Confidential- Not for Distribution- Neighborhood Health Plan of Rhode Island © 2022</a:t>
            </a:r>
            <a:endParaRPr lang="en-US" sz="1575"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18742682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1371600" rtl="0" eaLnBrk="1" latinLnBrk="0" hangingPunct="1">
        <a:lnSpc>
          <a:spcPct val="90000"/>
        </a:lnSpc>
        <a:spcBef>
          <a:spcPct val="0"/>
        </a:spcBef>
        <a:buNone/>
        <a:defRPr sz="6600" b="1" i="0" kern="1200">
          <a:solidFill>
            <a:srgbClr val="208F44"/>
          </a:solidFill>
          <a:latin typeface="Cabin" charset="0"/>
          <a:ea typeface="Cabin" charset="0"/>
          <a:cs typeface="Cabin" charset="0"/>
        </a:defRPr>
      </a:lvl1pPr>
    </p:titleStyle>
    <p:bodyStyle>
      <a:lvl1pPr marL="342900" indent="-342900" algn="l" defTabSz="1371600" rtl="0" eaLnBrk="1" latinLnBrk="0" hangingPunct="1">
        <a:lnSpc>
          <a:spcPct val="90000"/>
        </a:lnSpc>
        <a:spcBef>
          <a:spcPts val="1500"/>
        </a:spcBef>
        <a:buFont typeface="Arial"/>
        <a:buChar char="•"/>
        <a:defRPr sz="5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1028700" indent="-342900" algn="l" defTabSz="1371600" rtl="0" eaLnBrk="1" latinLnBrk="0" hangingPunct="1">
        <a:lnSpc>
          <a:spcPct val="90000"/>
        </a:lnSpc>
        <a:spcBef>
          <a:spcPts val="750"/>
        </a:spcBef>
        <a:buFont typeface="Arial"/>
        <a:buChar char="•"/>
        <a:defRPr sz="4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714500" indent="-342900" algn="l" defTabSz="1371600" rtl="0" eaLnBrk="1" latinLnBrk="0" hangingPunct="1">
        <a:lnSpc>
          <a:spcPct val="90000"/>
        </a:lnSpc>
        <a:spcBef>
          <a:spcPts val="750"/>
        </a:spcBef>
        <a:buFont typeface="Arial"/>
        <a:buChar char="•"/>
        <a:defRPr sz="4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2400300" indent="-342900" algn="l" defTabSz="1371600" rtl="0" eaLnBrk="1" latinLnBrk="0" hangingPunct="1">
        <a:lnSpc>
          <a:spcPct val="90000"/>
        </a:lnSpc>
        <a:spcBef>
          <a:spcPts val="75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3086100" indent="-342900" algn="l" defTabSz="1371600" rtl="0" eaLnBrk="1" latinLnBrk="0" hangingPunct="1">
        <a:lnSpc>
          <a:spcPct val="90000"/>
        </a:lnSpc>
        <a:spcBef>
          <a:spcPts val="75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37719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16235680" y="9666715"/>
            <a:ext cx="846456" cy="334707"/>
          </a:xfrm>
          <a:prstGeom prst="rect">
            <a:avLst/>
          </a:prstGeom>
          <a:noFill/>
        </p:spPr>
        <p:txBody>
          <a:bodyPr wrap="square" rtlCol="0">
            <a:spAutoFit/>
          </a:bodyPr>
          <a:lstStyle/>
          <a:p>
            <a:pPr marL="0" marR="0" indent="0" algn="r" defTabSz="685800" rtl="0" eaLnBrk="0" fontAlgn="base" latinLnBrk="0" hangingPunct="0">
              <a:lnSpc>
                <a:spcPct val="100000"/>
              </a:lnSpc>
              <a:spcBef>
                <a:spcPct val="0"/>
              </a:spcBef>
              <a:spcAft>
                <a:spcPct val="0"/>
              </a:spcAft>
              <a:buClrTx/>
              <a:buSzTx/>
              <a:buFontTx/>
              <a:buNone/>
              <a:tabLst/>
              <a:defRPr/>
            </a:pPr>
            <a:fld id="{8B7325B1-4615-BD49-93E6-F0B4EC7858FC}" type="slidenum">
              <a:rPr lang="en-US" sz="1575" smtClean="0">
                <a:solidFill>
                  <a:srgbClr val="208F44"/>
                </a:solidFill>
                <a:latin typeface="Cabin" charset="0"/>
                <a:ea typeface="Cabin" charset="0"/>
                <a:cs typeface="Cabin" charset="0"/>
              </a:rPr>
              <a:pPr marL="0" marR="0" indent="0" algn="r" defTabSz="685800" rtl="0" eaLnBrk="0" fontAlgn="base" latinLnBrk="0" hangingPunct="0">
                <a:lnSpc>
                  <a:spcPct val="100000"/>
                </a:lnSpc>
                <a:spcBef>
                  <a:spcPct val="0"/>
                </a:spcBef>
                <a:spcAft>
                  <a:spcPct val="0"/>
                </a:spcAft>
                <a:buClrTx/>
                <a:buSzTx/>
                <a:buFontTx/>
                <a:buNone/>
                <a:tabLst/>
                <a:defRPr/>
              </a:pPr>
              <a:t>‹#›</a:t>
            </a:fld>
            <a:endParaRPr lang="en-US" sz="1575"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4572927" y="9666715"/>
            <a:ext cx="12085982" cy="334707"/>
          </a:xfrm>
          <a:prstGeom prst="rect">
            <a:avLst/>
          </a:prstGeom>
          <a:noFill/>
        </p:spPr>
        <p:txBody>
          <a:bodyPr wrap="square" rtlCol="0">
            <a:spAutoFit/>
          </a:bodyPr>
          <a:lstStyle/>
          <a:p>
            <a:pPr marL="0" marR="0" indent="0" algn="r" defTabSz="685800" rtl="0" eaLnBrk="0" fontAlgn="base" latinLnBrk="0" hangingPunct="0">
              <a:lnSpc>
                <a:spcPct val="100000"/>
              </a:lnSpc>
              <a:spcBef>
                <a:spcPct val="0"/>
              </a:spcBef>
              <a:spcAft>
                <a:spcPct val="0"/>
              </a:spcAft>
              <a:buClrTx/>
              <a:buSzTx/>
              <a:buFontTx/>
              <a:buNone/>
              <a:tabLst/>
              <a:defRPr/>
            </a:pPr>
            <a:r>
              <a:rPr lang="en-US" sz="1575" kern="1200" dirty="0">
                <a:solidFill>
                  <a:srgbClr val="208F44"/>
                </a:solidFill>
                <a:effectLst/>
                <a:latin typeface="Cabin" charset="0"/>
                <a:ea typeface="Cabin" charset="0"/>
                <a:cs typeface="Cabin" charset="0"/>
              </a:rPr>
              <a:t>Proprietary and Confidential- Not for Distribution- Neighborhood Health Plan of Rhode Island © 2023</a:t>
            </a:r>
            <a:endParaRPr lang="en-US" sz="1575"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41709392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371600" rtl="0" eaLnBrk="1" latinLnBrk="0" hangingPunct="1">
        <a:lnSpc>
          <a:spcPct val="90000"/>
        </a:lnSpc>
        <a:spcBef>
          <a:spcPct val="0"/>
        </a:spcBef>
        <a:buNone/>
        <a:defRPr sz="6600" b="1" i="0" kern="1200">
          <a:solidFill>
            <a:srgbClr val="208F44"/>
          </a:solidFill>
          <a:latin typeface="Cabin" charset="0"/>
          <a:ea typeface="Cabin" charset="0"/>
          <a:cs typeface="Cabin" charset="0"/>
        </a:defRPr>
      </a:lvl1pPr>
    </p:titleStyle>
    <p:bodyStyle>
      <a:lvl1pPr marL="342900" indent="-342900" algn="l" defTabSz="1371600" rtl="0" eaLnBrk="1" latinLnBrk="0" hangingPunct="1">
        <a:lnSpc>
          <a:spcPct val="90000"/>
        </a:lnSpc>
        <a:spcBef>
          <a:spcPts val="1500"/>
        </a:spcBef>
        <a:buFont typeface="Arial"/>
        <a:buChar char="•"/>
        <a:defRPr sz="5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1028700" indent="-342900" algn="l" defTabSz="1371600" rtl="0" eaLnBrk="1" latinLnBrk="0" hangingPunct="1">
        <a:lnSpc>
          <a:spcPct val="90000"/>
        </a:lnSpc>
        <a:spcBef>
          <a:spcPts val="750"/>
        </a:spcBef>
        <a:buFont typeface="Arial"/>
        <a:buChar char="•"/>
        <a:defRPr sz="4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714500" indent="-342900" algn="l" defTabSz="1371600" rtl="0" eaLnBrk="1" latinLnBrk="0" hangingPunct="1">
        <a:lnSpc>
          <a:spcPct val="90000"/>
        </a:lnSpc>
        <a:spcBef>
          <a:spcPts val="750"/>
        </a:spcBef>
        <a:buFont typeface="Arial"/>
        <a:buChar char="•"/>
        <a:defRPr sz="4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2400300" indent="-342900" algn="l" defTabSz="1371600" rtl="0" eaLnBrk="1" latinLnBrk="0" hangingPunct="1">
        <a:lnSpc>
          <a:spcPct val="90000"/>
        </a:lnSpc>
        <a:spcBef>
          <a:spcPts val="75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3086100" indent="-342900" algn="l" defTabSz="1371600" rtl="0" eaLnBrk="1" latinLnBrk="0" hangingPunct="1">
        <a:lnSpc>
          <a:spcPct val="90000"/>
        </a:lnSpc>
        <a:spcBef>
          <a:spcPts val="75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37719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bmchealthservres.biomedcentral.com/articles/10.1186/s12913-020-05646-z#ref-CR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pollev.com/mmooney757"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public.3.basecamp.com/p/fnW6sYDH6Nr2Uu3k1C9AuGDj"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s://hbr.org/podcast/2019/01/creating-psychological-safety-in-the-workplac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doi.org/10.1186/s12913-020-05646-z" TargetMode="External"/><Relationship Id="rId5" Type="http://schemas.openxmlformats.org/officeDocument/2006/relationships/hyperlink" Target="https://www.annualreviews.org/doi/abs/10.1146/annurev-orgpsych-120920-055217" TargetMode="External"/><Relationship Id="rId4" Type="http://schemas.openxmlformats.org/officeDocument/2006/relationships/hyperlink" Target="https://www.wiley.com/en-us/The+Fearless+Organization%3A+Creating+Psychological+Safety+in+the+Workplace+for+Learning%2C+Innovation%2C+and+Growth-p-97811194772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www.apa.org/about/policy/resolution-racism-apology.pdf"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apa.org/about/policy/advancing-health-equity-psychology" TargetMode="External"/><Relationship Id="rId4" Type="http://schemas.openxmlformats.org/officeDocument/2006/relationships/hyperlink" Target="https://www.apa.org/about/policy/dismantling-systemic-racis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a:solidFill>
                  <a:srgbClr val="0070C0"/>
                </a:solidFill>
                <a:latin typeface="Open Sans"/>
              </a:rPr>
              <a:t>‹#›</a:t>
            </a:r>
          </a:p>
        </p:txBody>
      </p:sp>
      <p:sp>
        <p:nvSpPr>
          <p:cNvPr id="9" name="TextBox 9"/>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rPr>
              <a:t>Prepared by Care Transformation Collaborative of RI</a:t>
            </a:r>
          </a:p>
        </p:txBody>
      </p:sp>
      <p:grpSp>
        <p:nvGrpSpPr>
          <p:cNvPr id="10" name="Group 10"/>
          <p:cNvGrpSpPr>
            <a:grpSpLocks noChangeAspect="1"/>
          </p:cNvGrpSpPr>
          <p:nvPr/>
        </p:nvGrpSpPr>
        <p:grpSpPr>
          <a:xfrm rot="-10800000">
            <a:off x="0" y="0"/>
            <a:ext cx="18288000" cy="1043190"/>
            <a:chOff x="0" y="0"/>
            <a:chExt cx="24384000" cy="1390920"/>
          </a:xfrm>
        </p:grpSpPr>
        <p:sp>
          <p:nvSpPr>
            <p:cNvPr id="11" name="Freeform 11"/>
            <p:cNvSpPr/>
            <p:nvPr/>
          </p:nvSpPr>
          <p:spPr>
            <a:xfrm>
              <a:off x="0" y="0"/>
              <a:ext cx="24384000" cy="1390904"/>
            </a:xfrm>
            <a:custGeom>
              <a:avLst/>
              <a:gdLst/>
              <a:ahLst/>
              <a:cxnLst/>
              <a:rect l="l" t="t" r="r" b="b"/>
              <a:pathLst>
                <a:path w="24384000" h="1390904">
                  <a:moveTo>
                    <a:pt x="0" y="0"/>
                  </a:moveTo>
                  <a:lnTo>
                    <a:pt x="24384000" y="0"/>
                  </a:lnTo>
                  <a:lnTo>
                    <a:pt x="24384000" y="1390904"/>
                  </a:lnTo>
                  <a:lnTo>
                    <a:pt x="0" y="1390904"/>
                  </a:lnTo>
                  <a:close/>
                </a:path>
              </a:pathLst>
            </a:custGeom>
            <a:solidFill>
              <a:srgbClr val="00B0F0"/>
            </a:solidFill>
          </p:spPr>
          <p:txBody>
            <a:bodyPr/>
            <a:lstStyle/>
            <a:p>
              <a:endParaRPr lang="en-US"/>
            </a:p>
          </p:txBody>
        </p:sp>
      </p:grpSp>
      <p:grpSp>
        <p:nvGrpSpPr>
          <p:cNvPr id="12" name="Group 12"/>
          <p:cNvGrpSpPr>
            <a:grpSpLocks noChangeAspect="1"/>
          </p:cNvGrpSpPr>
          <p:nvPr/>
        </p:nvGrpSpPr>
        <p:grpSpPr>
          <a:xfrm>
            <a:off x="0" y="109957"/>
            <a:ext cx="18288000" cy="1081827"/>
            <a:chOff x="0" y="0"/>
            <a:chExt cx="24384000" cy="1442436"/>
          </a:xfrm>
        </p:grpSpPr>
        <p:sp>
          <p:nvSpPr>
            <p:cNvPr id="13" name="Freeform 13"/>
            <p:cNvSpPr/>
            <p:nvPr/>
          </p:nvSpPr>
          <p:spPr>
            <a:xfrm>
              <a:off x="0" y="0"/>
              <a:ext cx="24384000" cy="1442466"/>
            </a:xfrm>
            <a:custGeom>
              <a:avLst/>
              <a:gdLst/>
              <a:ahLst/>
              <a:cxnLst/>
              <a:rect l="l" t="t" r="r" b="b"/>
              <a:pathLst>
                <a:path w="24384000" h="1442466">
                  <a:moveTo>
                    <a:pt x="0" y="0"/>
                  </a:moveTo>
                  <a:lnTo>
                    <a:pt x="24384000" y="0"/>
                  </a:lnTo>
                  <a:lnTo>
                    <a:pt x="24384000" y="1442466"/>
                  </a:lnTo>
                  <a:lnTo>
                    <a:pt x="0" y="1442466"/>
                  </a:lnTo>
                  <a:close/>
                </a:path>
              </a:pathLst>
            </a:custGeom>
            <a:solidFill>
              <a:srgbClr val="0070C0"/>
            </a:solidFill>
          </p:spPr>
          <p:txBody>
            <a:bodyPr/>
            <a:lstStyle/>
            <a:p>
              <a:endParaRPr lang="en-US"/>
            </a:p>
          </p:txBody>
        </p:sp>
      </p:grpSp>
      <p:grpSp>
        <p:nvGrpSpPr>
          <p:cNvPr id="14" name="Group 14"/>
          <p:cNvGrpSpPr>
            <a:grpSpLocks noChangeAspect="1"/>
          </p:cNvGrpSpPr>
          <p:nvPr/>
        </p:nvGrpSpPr>
        <p:grpSpPr>
          <a:xfrm>
            <a:off x="0" y="9446655"/>
            <a:ext cx="18288000" cy="840348"/>
            <a:chOff x="0" y="0"/>
            <a:chExt cx="24384000" cy="1120464"/>
          </a:xfrm>
        </p:grpSpPr>
        <p:sp>
          <p:nvSpPr>
            <p:cNvPr id="15" name="Freeform 15"/>
            <p:cNvSpPr/>
            <p:nvPr/>
          </p:nvSpPr>
          <p:spPr>
            <a:xfrm>
              <a:off x="0" y="0"/>
              <a:ext cx="24384000" cy="1120521"/>
            </a:xfrm>
            <a:custGeom>
              <a:avLst/>
              <a:gdLst/>
              <a:ahLst/>
              <a:cxnLst/>
              <a:rect l="l" t="t" r="r" b="b"/>
              <a:pathLst>
                <a:path w="24384000" h="1120521">
                  <a:moveTo>
                    <a:pt x="0" y="0"/>
                  </a:moveTo>
                  <a:lnTo>
                    <a:pt x="24384000" y="0"/>
                  </a:lnTo>
                  <a:lnTo>
                    <a:pt x="24384000" y="1120521"/>
                  </a:lnTo>
                  <a:lnTo>
                    <a:pt x="0" y="1120521"/>
                  </a:lnTo>
                  <a:close/>
                </a:path>
              </a:pathLst>
            </a:custGeom>
            <a:solidFill>
              <a:srgbClr val="F7B31D"/>
            </a:solidFill>
          </p:spPr>
          <p:txBody>
            <a:bodyPr/>
            <a:lstStyle/>
            <a:p>
              <a:endParaRPr lang="en-US"/>
            </a:p>
          </p:txBody>
        </p:sp>
      </p:grpSp>
      <p:pic>
        <p:nvPicPr>
          <p:cNvPr id="16" name="Picture 16"/>
          <p:cNvPicPr>
            <a:picLocks noChangeAspect="1"/>
          </p:cNvPicPr>
          <p:nvPr/>
        </p:nvPicPr>
        <p:blipFill>
          <a:blip r:embed="rId3"/>
          <a:srcRect r="83" b="349"/>
          <a:stretch>
            <a:fillRect/>
          </a:stretch>
        </p:blipFill>
        <p:spPr>
          <a:xfrm>
            <a:off x="5029200" y="1523236"/>
            <a:ext cx="8630895" cy="2397468"/>
          </a:xfrm>
          <a:prstGeom prst="rect">
            <a:avLst/>
          </a:prstGeom>
        </p:spPr>
      </p:pic>
      <p:sp>
        <p:nvSpPr>
          <p:cNvPr id="18" name="TextBox 18"/>
          <p:cNvSpPr txBox="1"/>
          <p:nvPr/>
        </p:nvSpPr>
        <p:spPr>
          <a:xfrm>
            <a:off x="958184" y="4946575"/>
            <a:ext cx="16211954" cy="1439753"/>
          </a:xfrm>
          <a:prstGeom prst="rect">
            <a:avLst/>
          </a:prstGeom>
        </p:spPr>
        <p:txBody>
          <a:bodyPr lIns="0" tIns="0" rIns="0" bIns="0" rtlCol="0" anchor="t">
            <a:spAutoFit/>
          </a:bodyPr>
          <a:lstStyle/>
          <a:p>
            <a:pPr algn="ctr">
              <a:lnSpc>
                <a:spcPts val="5504"/>
              </a:lnSpc>
            </a:pPr>
            <a:r>
              <a:rPr lang="en-US" sz="5400" dirty="0">
                <a:latin typeface="Congenial Black" panose="020B0604020202020204" pitchFamily="2" charset="0"/>
                <a:cs typeface="Arial" panose="020B0604020202020204" pitchFamily="34" charset="0"/>
              </a:rPr>
              <a:t>Psychological Safety </a:t>
            </a:r>
            <a:br>
              <a:rPr lang="en-US" sz="5400" dirty="0">
                <a:latin typeface="Congenial Black" panose="020B0604020202020204" pitchFamily="2" charset="0"/>
                <a:cs typeface="Arial" panose="020B0604020202020204" pitchFamily="34" charset="0"/>
              </a:rPr>
            </a:br>
            <a:r>
              <a:rPr lang="en-US" sz="5400" dirty="0">
                <a:latin typeface="Congenial Black" panose="020B0604020202020204" pitchFamily="2" charset="0"/>
                <a:cs typeface="Arial" panose="020B0604020202020204" pitchFamily="34" charset="0"/>
              </a:rPr>
              <a:t>through Diversity Lens in Healthcare Teams</a:t>
            </a:r>
            <a:endParaRPr lang="en-US" sz="5096" spc="-203" dirty="0">
              <a:solidFill>
                <a:srgbClr val="0070C0"/>
              </a:solidFill>
              <a:latin typeface="Open Sans Bold"/>
            </a:endParaRPr>
          </a:p>
        </p:txBody>
      </p:sp>
      <p:sp>
        <p:nvSpPr>
          <p:cNvPr id="19" name="TextBox 19"/>
          <p:cNvSpPr txBox="1"/>
          <p:nvPr/>
        </p:nvSpPr>
        <p:spPr>
          <a:xfrm>
            <a:off x="7073148" y="8738436"/>
            <a:ext cx="3982026" cy="526876"/>
          </a:xfrm>
          <a:prstGeom prst="rect">
            <a:avLst/>
          </a:prstGeom>
        </p:spPr>
        <p:txBody>
          <a:bodyPr wrap="square" lIns="0" tIns="0" rIns="0" bIns="0" rtlCol="0" anchor="t">
            <a:spAutoFit/>
          </a:bodyPr>
          <a:lstStyle/>
          <a:p>
            <a:pPr algn="ctr">
              <a:lnSpc>
                <a:spcPts val="3992"/>
              </a:lnSpc>
            </a:pPr>
            <a:r>
              <a:rPr lang="en-US" sz="3200" spc="-147" dirty="0">
                <a:latin typeface="Congenial Black" panose="02000503040000020004" pitchFamily="2" charset="0"/>
              </a:rPr>
              <a:t>October 5, 2023</a:t>
            </a:r>
          </a:p>
        </p:txBody>
      </p:sp>
      <p:sp>
        <p:nvSpPr>
          <p:cNvPr id="20" name="TextBox 19">
            <a:extLst>
              <a:ext uri="{FF2B5EF4-FFF2-40B4-BE49-F238E27FC236}">
                <a16:creationId xmlns:a16="http://schemas.microsoft.com/office/drawing/2014/main" id="{FA661CC6-B38F-F645-86AE-C111AE322A08}"/>
              </a:ext>
            </a:extLst>
          </p:cNvPr>
          <p:cNvSpPr txBox="1"/>
          <p:nvPr/>
        </p:nvSpPr>
        <p:spPr>
          <a:xfrm>
            <a:off x="4411405" y="6691501"/>
            <a:ext cx="9483491" cy="1753750"/>
          </a:xfrm>
          <a:prstGeom prst="rect">
            <a:avLst/>
          </a:prstGeom>
        </p:spPr>
        <p:txBody>
          <a:bodyPr wrap="square" lIns="0" tIns="0" rIns="0" bIns="0" rtlCol="0" anchor="t">
            <a:spAutoFit/>
          </a:bodyPr>
          <a:lstStyle/>
          <a:p>
            <a:pPr marL="0" indent="0" algn="ctr" rtl="0" eaLnBrk="1" latinLnBrk="0" hangingPunct="1">
              <a:lnSpc>
                <a:spcPct val="120000"/>
              </a:lnSpc>
              <a:spcBef>
                <a:spcPts val="0"/>
              </a:spcBef>
              <a:spcAft>
                <a:spcPts val="0"/>
              </a:spcAft>
            </a:pPr>
            <a:r>
              <a:rPr lang="en-US" sz="2400" b="1" kern="1200" dirty="0">
                <a:solidFill>
                  <a:srgbClr val="000000"/>
                </a:solidFill>
                <a:effectLst/>
                <a:latin typeface="Congenial Black" panose="02000503040000020004" pitchFamily="2" charset="0"/>
                <a:ea typeface="+mn-ea"/>
                <a:cs typeface="Arial" panose="020B0604020202020204" pitchFamily="34" charset="0"/>
              </a:rPr>
              <a:t>Nelly Burdette, </a:t>
            </a:r>
            <a:r>
              <a:rPr lang="en-US" sz="2400" kern="1200" dirty="0">
                <a:solidFill>
                  <a:srgbClr val="000000"/>
                </a:solidFill>
                <a:effectLst/>
                <a:latin typeface="Congenial Black" panose="02000503040000020004" pitchFamily="2" charset="0"/>
                <a:ea typeface="+mn-ea"/>
                <a:cs typeface="Arial" panose="020B0604020202020204" pitchFamily="34" charset="0"/>
              </a:rPr>
              <a:t>PsyD, </a:t>
            </a:r>
            <a:endParaRPr lang="en-US" sz="4800" dirty="0">
              <a:effectLst/>
            </a:endParaRPr>
          </a:p>
          <a:p>
            <a:pPr marL="0" indent="0" algn="ctr" rtl="0" eaLnBrk="1" latinLnBrk="0" hangingPunct="1">
              <a:lnSpc>
                <a:spcPct val="120000"/>
              </a:lnSpc>
              <a:spcBef>
                <a:spcPts val="0"/>
              </a:spcBef>
              <a:spcAft>
                <a:spcPts val="0"/>
              </a:spcAft>
            </a:pPr>
            <a:r>
              <a:rPr lang="en-US" sz="2400" kern="1200" dirty="0">
                <a:solidFill>
                  <a:srgbClr val="000000"/>
                </a:solidFill>
                <a:effectLst/>
                <a:latin typeface="Congenial Black" panose="02000503040000020004" pitchFamily="2" charset="0"/>
                <a:ea typeface="+mn-ea"/>
                <a:cs typeface="Arial" panose="020B0604020202020204" pitchFamily="34" charset="0"/>
              </a:rPr>
              <a:t>Senior Director, Integrated Behavioral Health, CTC-RI</a:t>
            </a:r>
          </a:p>
          <a:p>
            <a:pPr marL="0" indent="0" algn="ctr" rtl="0" eaLnBrk="1" latinLnBrk="0" hangingPunct="1">
              <a:lnSpc>
                <a:spcPct val="120000"/>
              </a:lnSpc>
              <a:spcBef>
                <a:spcPts val="0"/>
              </a:spcBef>
              <a:spcAft>
                <a:spcPts val="0"/>
              </a:spcAft>
            </a:pPr>
            <a:r>
              <a:rPr lang="en-US" sz="2400" dirty="0">
                <a:solidFill>
                  <a:srgbClr val="000000"/>
                </a:solidFill>
                <a:latin typeface="Congenial Black" panose="02000503040000020004" pitchFamily="2" charset="0"/>
                <a:cs typeface="Arial" panose="020B0604020202020204" pitchFamily="34" charset="0"/>
              </a:rPr>
              <a:t>Director, Population Behavioral Health, Boston Medical Center Health System  </a:t>
            </a:r>
            <a:endParaRPr lang="en-US" sz="4800" dirty="0">
              <a:effectLst/>
            </a:endParaRPr>
          </a:p>
        </p:txBody>
      </p:sp>
      <p:sp>
        <p:nvSpPr>
          <p:cNvPr id="17" name="Slide Number Placeholder 16">
            <a:extLst>
              <a:ext uri="{FF2B5EF4-FFF2-40B4-BE49-F238E27FC236}">
                <a16:creationId xmlns:a16="http://schemas.microsoft.com/office/drawing/2014/main" id="{8E6A825A-03A3-F836-3205-07ACCD5EC984}"/>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22" name="TextBox 17">
            <a:extLst>
              <a:ext uri="{FF2B5EF4-FFF2-40B4-BE49-F238E27FC236}">
                <a16:creationId xmlns:a16="http://schemas.microsoft.com/office/drawing/2014/main" id="{826EB633-91E6-93CB-F742-2EE068160144}"/>
              </a:ext>
            </a:extLst>
          </p:cNvPr>
          <p:cNvSpPr txBox="1"/>
          <p:nvPr/>
        </p:nvSpPr>
        <p:spPr>
          <a:xfrm>
            <a:off x="3979140" y="9617806"/>
            <a:ext cx="10429372" cy="492443"/>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3A3838">
                    <a:lumMod val="50000"/>
                  </a:srgbClr>
                </a:solidFill>
                <a:effectLst/>
                <a:uLnTx/>
                <a:uFillTx/>
                <a:latin typeface="Calibri" panose="020F0502020204030204"/>
                <a:ea typeface="+mn-ea"/>
                <a:cs typeface="+mn-cs"/>
              </a:rPr>
              <a:t>Contact: nellyburdette@gmail.com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157CB4A-D88A-3930-3966-0B7031C2A357}"/>
              </a:ext>
            </a:extLst>
          </p:cNvPr>
          <p:cNvGrpSpPr/>
          <p:nvPr/>
        </p:nvGrpSpPr>
        <p:grpSpPr>
          <a:xfrm>
            <a:off x="-9527" y="9467848"/>
            <a:ext cx="18297527" cy="857252"/>
            <a:chOff x="-9526" y="9467848"/>
            <a:chExt cx="18297527" cy="857252"/>
          </a:xfrm>
        </p:grpSpPr>
        <p:grpSp>
          <p:nvGrpSpPr>
            <p:cNvPr id="14" name="Group 2">
              <a:extLst>
                <a:ext uri="{FF2B5EF4-FFF2-40B4-BE49-F238E27FC236}">
                  <a16:creationId xmlns:a16="http://schemas.microsoft.com/office/drawing/2014/main" id="{EE5AF2A0-345C-AAC9-97F0-FCA1307C3BE0}"/>
                </a:ext>
              </a:extLst>
            </p:cNvPr>
            <p:cNvGrpSpPr>
              <a:grpSpLocks noChangeAspect="1"/>
            </p:cNvGrpSpPr>
            <p:nvPr/>
          </p:nvGrpSpPr>
          <p:grpSpPr>
            <a:xfrm>
              <a:off x="-9526" y="9467848"/>
              <a:ext cx="18297525" cy="819151"/>
              <a:chOff x="0" y="0"/>
              <a:chExt cx="24384000" cy="1092202"/>
            </a:xfrm>
          </p:grpSpPr>
          <p:sp>
            <p:nvSpPr>
              <p:cNvPr id="17" name="Freeform 3">
                <a:extLst>
                  <a:ext uri="{FF2B5EF4-FFF2-40B4-BE49-F238E27FC236}">
                    <a16:creationId xmlns:a16="http://schemas.microsoft.com/office/drawing/2014/main" id="{28239A45-AF08-B8E9-5229-EC92A2568F91}"/>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5" name="Group 5">
              <a:extLst>
                <a:ext uri="{FF2B5EF4-FFF2-40B4-BE49-F238E27FC236}">
                  <a16:creationId xmlns:a16="http://schemas.microsoft.com/office/drawing/2014/main" id="{DC9DC902-A5D1-D1CF-7B08-396BD97D6ECA}"/>
                </a:ext>
              </a:extLst>
            </p:cNvPr>
            <p:cNvGrpSpPr>
              <a:grpSpLocks noChangeAspect="1"/>
            </p:cNvGrpSpPr>
            <p:nvPr/>
          </p:nvGrpSpPr>
          <p:grpSpPr>
            <a:xfrm>
              <a:off x="-9525" y="9633467"/>
              <a:ext cx="18297526" cy="691633"/>
              <a:chOff x="0" y="0"/>
              <a:chExt cx="24384000" cy="922178"/>
            </a:xfrm>
          </p:grpSpPr>
          <p:sp>
            <p:nvSpPr>
              <p:cNvPr id="16" name="Freeform 6">
                <a:extLst>
                  <a:ext uri="{FF2B5EF4-FFF2-40B4-BE49-F238E27FC236}">
                    <a16:creationId xmlns:a16="http://schemas.microsoft.com/office/drawing/2014/main" id="{B5974EA2-8607-FC63-047D-2236D1B83A93}"/>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pic>
        <p:nvPicPr>
          <p:cNvPr id="1028" name="Picture 4" descr="Claiborne Pell Newport Bridge - Wikipedia">
            <a:extLst>
              <a:ext uri="{FF2B5EF4-FFF2-40B4-BE49-F238E27FC236}">
                <a16:creationId xmlns:a16="http://schemas.microsoft.com/office/drawing/2014/main" id="{0162770E-99D9-C3EA-6A77-AF18C0909B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1728831"/>
            <a:ext cx="11486242" cy="7689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FE782A-9018-0CA9-A270-A7401418AE4C}"/>
              </a:ext>
            </a:extLst>
          </p:cNvPr>
          <p:cNvSpPr txBox="1"/>
          <p:nvPr/>
        </p:nvSpPr>
        <p:spPr>
          <a:xfrm>
            <a:off x="217322" y="3738118"/>
            <a:ext cx="3516477" cy="2554545"/>
          </a:xfrm>
          <a:prstGeom prst="rect">
            <a:avLst/>
          </a:prstGeom>
          <a:noFill/>
        </p:spPr>
        <p:txBody>
          <a:bodyPr wrap="square" rtlCol="0">
            <a:spAutoFit/>
          </a:bodyPr>
          <a:lstStyle/>
          <a:p>
            <a:r>
              <a:rPr lang="en-US" sz="4000" dirty="0"/>
              <a:t>Acknowledging and addressing systemic racism in healthcare</a:t>
            </a:r>
          </a:p>
        </p:txBody>
      </p:sp>
      <p:sp>
        <p:nvSpPr>
          <p:cNvPr id="3" name="TextBox 2">
            <a:extLst>
              <a:ext uri="{FF2B5EF4-FFF2-40B4-BE49-F238E27FC236}">
                <a16:creationId xmlns:a16="http://schemas.microsoft.com/office/drawing/2014/main" id="{0B3D0F4C-C78A-1AFF-7409-3C5DF06DD8EC}"/>
              </a:ext>
            </a:extLst>
          </p:cNvPr>
          <p:cNvSpPr txBox="1"/>
          <p:nvPr/>
        </p:nvSpPr>
        <p:spPr>
          <a:xfrm>
            <a:off x="15258738" y="3614646"/>
            <a:ext cx="3048000" cy="3170099"/>
          </a:xfrm>
          <a:prstGeom prst="rect">
            <a:avLst/>
          </a:prstGeom>
          <a:noFill/>
        </p:spPr>
        <p:txBody>
          <a:bodyPr wrap="square" rtlCol="0">
            <a:spAutoFit/>
          </a:bodyPr>
          <a:lstStyle/>
          <a:p>
            <a:r>
              <a:rPr lang="en-US" sz="4000" dirty="0"/>
              <a:t>Creating psychological safety in healthcare teams</a:t>
            </a:r>
          </a:p>
        </p:txBody>
      </p:sp>
    </p:spTree>
    <p:extLst>
      <p:ext uri="{BB962C8B-B14F-4D97-AF65-F5344CB8AC3E}">
        <p14:creationId xmlns:p14="http://schemas.microsoft.com/office/powerpoint/2010/main" val="26534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8C4EB2C-8B75-AC9C-8E05-38DAEF7BE42D}"/>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669AB7CA-3A8E-4E4A-9DBE-48FDD729D924}"/>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E666FE35-635C-2A13-2FF0-539589A87CBE}"/>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BF7E5126-EB48-F124-126A-C77E05D8001B}"/>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56858609-12CD-EECA-D2C2-D34AE2A56339}"/>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What is psychological safety?</a:t>
            </a:r>
            <a:endParaRPr kumimoji="0" lang="en-US" sz="66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0" name="Content Placeholder 2">
            <a:extLst>
              <a:ext uri="{FF2B5EF4-FFF2-40B4-BE49-F238E27FC236}">
                <a16:creationId xmlns:a16="http://schemas.microsoft.com/office/drawing/2014/main" id="{A3294F4B-FF95-7E36-5478-DD7D96AE2AF9}"/>
              </a:ext>
            </a:extLst>
          </p:cNvPr>
          <p:cNvSpPr txBox="1">
            <a:spLocks/>
          </p:cNvSpPr>
          <p:nvPr/>
        </p:nvSpPr>
        <p:spPr>
          <a:xfrm>
            <a:off x="1224839" y="2260225"/>
            <a:ext cx="15544800" cy="64845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defTabSz="914484">
              <a:lnSpc>
                <a:spcPct val="90000"/>
              </a:lnSpc>
              <a:spcBef>
                <a:spcPts val="1001"/>
              </a:spcBef>
              <a:buNone/>
            </a:pPr>
            <a:r>
              <a:rPr lang="en-US" sz="4000" dirty="0">
                <a:solidFill>
                  <a:srgbClr val="3A3838"/>
                </a:solidFill>
              </a:rPr>
              <a:t>Psychological safety is a </a:t>
            </a:r>
            <a:r>
              <a:rPr lang="en-US" sz="4000" dirty="0">
                <a:solidFill>
                  <a:srgbClr val="0070C0"/>
                </a:solidFill>
              </a:rPr>
              <a:t>multi-dimensional, dynamic </a:t>
            </a:r>
            <a:r>
              <a:rPr lang="en-US" sz="4000" dirty="0">
                <a:solidFill>
                  <a:srgbClr val="3A3838"/>
                </a:solidFill>
              </a:rPr>
              <a:t>phenomenon that concerns team members’ </a:t>
            </a:r>
            <a:r>
              <a:rPr lang="en-US" sz="4000" dirty="0">
                <a:solidFill>
                  <a:srgbClr val="0070C0"/>
                </a:solidFill>
              </a:rPr>
              <a:t>perception</a:t>
            </a:r>
            <a:r>
              <a:rPr lang="en-US" sz="4000" dirty="0">
                <a:solidFill>
                  <a:srgbClr val="3A3838"/>
                </a:solidFill>
              </a:rPr>
              <a:t> of whether it is </a:t>
            </a:r>
            <a:r>
              <a:rPr lang="en-US" sz="4000" dirty="0">
                <a:solidFill>
                  <a:srgbClr val="0070C0"/>
                </a:solidFill>
              </a:rPr>
              <a:t>safe</a:t>
            </a:r>
            <a:r>
              <a:rPr lang="en-US" sz="4000" dirty="0">
                <a:solidFill>
                  <a:srgbClr val="3A3838"/>
                </a:solidFill>
              </a:rPr>
              <a:t> to take </a:t>
            </a:r>
            <a:r>
              <a:rPr lang="en-US" sz="4000" dirty="0">
                <a:solidFill>
                  <a:srgbClr val="0070C0"/>
                </a:solidFill>
              </a:rPr>
              <a:t>interpersonal risks </a:t>
            </a:r>
            <a:r>
              <a:rPr lang="en-US" sz="4000" dirty="0">
                <a:solidFill>
                  <a:srgbClr val="3A3838"/>
                </a:solidFill>
              </a:rPr>
              <a:t>at work [</a:t>
            </a:r>
            <a:r>
              <a:rPr lang="en-US" sz="4000" dirty="0">
                <a:solidFill>
                  <a:srgbClr val="3A3838"/>
                </a:solidFill>
                <a:hlinkClick r:id="rId4" tooltip="Edmondson A. Psychological safety and learning behavior in work teams. Adm Sci Q. 1999;44(2):350–83.">
                  <a:extLst>
                    <a:ext uri="{A12FA001-AC4F-418D-AE19-62706E023703}">
                      <ahyp:hlinkClr xmlns:ahyp="http://schemas.microsoft.com/office/drawing/2018/hyperlinkcolor" val="tx"/>
                    </a:ext>
                  </a:extLst>
                </a:hlinkClick>
              </a:rPr>
              <a:t>1</a:t>
            </a:r>
            <a:r>
              <a:rPr lang="en-US" sz="4000" dirty="0">
                <a:solidFill>
                  <a:srgbClr val="3A3838"/>
                </a:solidFill>
              </a:rPr>
              <a:t>].</a:t>
            </a:r>
          </a:p>
          <a:p>
            <a:pPr marL="0" lvl="0" indent="0" algn="ctr" defTabSz="914484">
              <a:lnSpc>
                <a:spcPct val="90000"/>
              </a:lnSpc>
              <a:spcBef>
                <a:spcPts val="1001"/>
              </a:spcBef>
              <a:buNone/>
            </a:pPr>
            <a:endParaRPr lang="en-US" sz="4000" dirty="0">
              <a:solidFill>
                <a:srgbClr val="3A3838"/>
              </a:solidFill>
            </a:endParaRPr>
          </a:p>
          <a:p>
            <a:pPr marL="0" lvl="0" indent="0" algn="ctr" defTabSz="914484">
              <a:lnSpc>
                <a:spcPct val="90000"/>
              </a:lnSpc>
              <a:spcBef>
                <a:spcPts val="1001"/>
              </a:spcBef>
              <a:buNone/>
            </a:pPr>
            <a:r>
              <a:rPr lang="en-US" sz="4000" dirty="0">
                <a:solidFill>
                  <a:srgbClr val="3A3838"/>
                </a:solidFill>
              </a:rPr>
              <a:t>“In </a:t>
            </a:r>
            <a:r>
              <a:rPr lang="en-US" sz="4000" dirty="0">
                <a:solidFill>
                  <a:srgbClr val="0070C0"/>
                </a:solidFill>
              </a:rPr>
              <a:t>psychologically-safe environments</a:t>
            </a:r>
            <a:r>
              <a:rPr lang="en-US" sz="4000" dirty="0">
                <a:solidFill>
                  <a:srgbClr val="3A3838"/>
                </a:solidFill>
              </a:rPr>
              <a:t>, people believe that if they make a well-intentioned mistake, others </a:t>
            </a:r>
            <a:r>
              <a:rPr lang="en-US" sz="4000" dirty="0">
                <a:solidFill>
                  <a:srgbClr val="0070C0"/>
                </a:solidFill>
              </a:rPr>
              <a:t>will not think less of them </a:t>
            </a:r>
            <a:r>
              <a:rPr lang="en-US" sz="4000" dirty="0">
                <a:solidFill>
                  <a:srgbClr val="3A3838"/>
                </a:solidFill>
              </a:rPr>
              <a:t>for it, nor will they </a:t>
            </a:r>
            <a:r>
              <a:rPr lang="en-US" sz="4000" dirty="0">
                <a:solidFill>
                  <a:srgbClr val="0070C0"/>
                </a:solidFill>
              </a:rPr>
              <a:t>resent</a:t>
            </a:r>
            <a:r>
              <a:rPr lang="en-US" sz="4000" dirty="0">
                <a:solidFill>
                  <a:srgbClr val="3A3838"/>
                </a:solidFill>
              </a:rPr>
              <a:t> or </a:t>
            </a:r>
            <a:r>
              <a:rPr lang="en-US" sz="4000" dirty="0">
                <a:solidFill>
                  <a:srgbClr val="0070C0"/>
                </a:solidFill>
              </a:rPr>
              <a:t>penalize</a:t>
            </a:r>
            <a:r>
              <a:rPr lang="en-US" sz="4000" dirty="0">
                <a:solidFill>
                  <a:srgbClr val="3A3838"/>
                </a:solidFill>
              </a:rPr>
              <a:t> them for </a:t>
            </a:r>
            <a:r>
              <a:rPr lang="en-US" sz="4000" dirty="0">
                <a:solidFill>
                  <a:srgbClr val="0070C0"/>
                </a:solidFill>
              </a:rPr>
              <a:t>asking for help</a:t>
            </a:r>
            <a:r>
              <a:rPr lang="en-US" sz="4000" dirty="0">
                <a:solidFill>
                  <a:srgbClr val="3A3838"/>
                </a:solidFill>
              </a:rPr>
              <a:t>, information, or feedback. Psychological safety thus fosters the </a:t>
            </a:r>
            <a:r>
              <a:rPr lang="en-US" sz="4000" dirty="0">
                <a:solidFill>
                  <a:srgbClr val="0070C0"/>
                </a:solidFill>
              </a:rPr>
              <a:t>confidence to take interpersonal risks</a:t>
            </a:r>
            <a:r>
              <a:rPr lang="en-US" sz="4000" dirty="0">
                <a:solidFill>
                  <a:srgbClr val="3A3838"/>
                </a:solidFill>
              </a:rPr>
              <a:t>, allowing oneself and one’s colleagues to learn and focus on </a:t>
            </a:r>
            <a:r>
              <a:rPr lang="en-US" sz="4000" dirty="0">
                <a:solidFill>
                  <a:srgbClr val="0070C0"/>
                </a:solidFill>
              </a:rPr>
              <a:t>collective goals </a:t>
            </a:r>
            <a:r>
              <a:rPr lang="en-US" sz="4000" dirty="0">
                <a:solidFill>
                  <a:srgbClr val="3A3838"/>
                </a:solidFill>
              </a:rPr>
              <a:t>and </a:t>
            </a:r>
            <a:r>
              <a:rPr lang="en-US" sz="4000" dirty="0">
                <a:solidFill>
                  <a:srgbClr val="0070C0"/>
                </a:solidFill>
              </a:rPr>
              <a:t>problem prevention </a:t>
            </a:r>
            <a:r>
              <a:rPr lang="en-US" sz="4000" dirty="0">
                <a:solidFill>
                  <a:srgbClr val="3A3838"/>
                </a:solidFill>
              </a:rPr>
              <a:t>rather than on </a:t>
            </a:r>
            <a:r>
              <a:rPr lang="en-US" sz="4000" dirty="0">
                <a:solidFill>
                  <a:srgbClr val="0070C0"/>
                </a:solidFill>
              </a:rPr>
              <a:t>self-protection</a:t>
            </a:r>
            <a:r>
              <a:rPr lang="en-US" sz="4000" dirty="0">
                <a:solidFill>
                  <a:srgbClr val="3A3838"/>
                </a:solidFill>
              </a:rPr>
              <a:t>.” </a:t>
            </a:r>
          </a:p>
        </p:txBody>
      </p:sp>
      <p:sp>
        <p:nvSpPr>
          <p:cNvPr id="8" name="TextBox 7">
            <a:extLst>
              <a:ext uri="{FF2B5EF4-FFF2-40B4-BE49-F238E27FC236}">
                <a16:creationId xmlns:a16="http://schemas.microsoft.com/office/drawing/2014/main" id="{6B0C2BE0-D106-9F8A-AFC6-5ADDD91F645C}"/>
              </a:ext>
            </a:extLst>
          </p:cNvPr>
          <p:cNvSpPr txBox="1"/>
          <p:nvPr/>
        </p:nvSpPr>
        <p:spPr>
          <a:xfrm>
            <a:off x="6819900" y="9711269"/>
            <a:ext cx="4648200" cy="461665"/>
          </a:xfrm>
          <a:prstGeom prst="rect">
            <a:avLst/>
          </a:prstGeom>
          <a:noFill/>
        </p:spPr>
        <p:txBody>
          <a:bodyPr wrap="square" rtlCol="0">
            <a:spAutoFit/>
          </a:bodyPr>
          <a:lstStyle/>
          <a:p>
            <a:r>
              <a:rPr lang="en-US" sz="2400" dirty="0">
                <a:solidFill>
                  <a:schemeClr val="bg1"/>
                </a:solidFill>
              </a:rPr>
              <a:t>Citation: Amy Edmondson (2009)</a:t>
            </a:r>
            <a:endParaRPr lang="en-US" dirty="0">
              <a:solidFill>
                <a:schemeClr val="bg1"/>
              </a:solidFill>
            </a:endParaRPr>
          </a:p>
        </p:txBody>
      </p:sp>
    </p:spTree>
    <p:extLst>
      <p:ext uri="{BB962C8B-B14F-4D97-AF65-F5344CB8AC3E}">
        <p14:creationId xmlns:p14="http://schemas.microsoft.com/office/powerpoint/2010/main" val="7251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BBEDEAC-5448-B512-344F-1FD924FCFD74}"/>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F34A4BD1-2D47-41D2-29FD-56A2F2BFE96D}"/>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D45A8AF9-1290-C4F0-AA3E-AAABABDC45E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A5CE2557-311B-AB5A-98A9-E735F4B6DB1F}"/>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2D42700B-6E35-A09C-BBEA-2E1918A238E1}"/>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rPr>
              <a:t>Time for a poll</a:t>
            </a:r>
          </a:p>
        </p:txBody>
      </p:sp>
      <p:sp>
        <p:nvSpPr>
          <p:cNvPr id="10" name="Content Placeholder 2">
            <a:extLst>
              <a:ext uri="{FF2B5EF4-FFF2-40B4-BE49-F238E27FC236}">
                <a16:creationId xmlns:a16="http://schemas.microsoft.com/office/drawing/2014/main" id="{A3294F4B-FF95-7E36-5478-DD7D96AE2AF9}"/>
              </a:ext>
            </a:extLst>
          </p:cNvPr>
          <p:cNvSpPr txBox="1">
            <a:spLocks/>
          </p:cNvSpPr>
          <p:nvPr/>
        </p:nvSpPr>
        <p:spPr>
          <a:xfrm>
            <a:off x="1224839" y="2260225"/>
            <a:ext cx="15544800" cy="64845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a:t>Individual Safety</a:t>
            </a:r>
          </a:p>
          <a:p>
            <a:pPr marL="0" indent="0">
              <a:buNone/>
            </a:pPr>
            <a:endParaRPr lang="en-US" sz="4800" dirty="0"/>
          </a:p>
          <a:p>
            <a:r>
              <a:rPr lang="en-US" sz="4800" dirty="0"/>
              <a:t>Team Respect</a:t>
            </a:r>
          </a:p>
          <a:p>
            <a:pPr marL="0" indent="0">
              <a:buNone/>
            </a:pPr>
            <a:endParaRPr lang="en-US" sz="4800" dirty="0"/>
          </a:p>
          <a:p>
            <a:r>
              <a:rPr lang="en-US" sz="4800" dirty="0"/>
              <a:t>Team Learning</a:t>
            </a:r>
          </a:p>
        </p:txBody>
      </p:sp>
      <p:pic>
        <p:nvPicPr>
          <p:cNvPr id="11" name="Picture 10">
            <a:extLst>
              <a:ext uri="{FF2B5EF4-FFF2-40B4-BE49-F238E27FC236}">
                <a16:creationId xmlns:a16="http://schemas.microsoft.com/office/drawing/2014/main" id="{4F9B132D-327A-C50C-6D8C-FBC011233C81}"/>
              </a:ext>
            </a:extLst>
          </p:cNvPr>
          <p:cNvPicPr>
            <a:picLocks noChangeAspect="1"/>
          </p:cNvPicPr>
          <p:nvPr/>
        </p:nvPicPr>
        <p:blipFill>
          <a:blip r:embed="rId4"/>
          <a:stretch>
            <a:fillRect/>
          </a:stretch>
        </p:blipFill>
        <p:spPr>
          <a:xfrm>
            <a:off x="2432833" y="8047879"/>
            <a:ext cx="13487400" cy="1264024"/>
          </a:xfrm>
          <a:prstGeom prst="rect">
            <a:avLst/>
          </a:prstGeom>
        </p:spPr>
      </p:pic>
      <p:pic>
        <p:nvPicPr>
          <p:cNvPr id="3" name="Picture 2">
            <a:extLst>
              <a:ext uri="{FF2B5EF4-FFF2-40B4-BE49-F238E27FC236}">
                <a16:creationId xmlns:a16="http://schemas.microsoft.com/office/drawing/2014/main" id="{1A405554-DAC1-D036-9F73-EC4DAD2FF463}"/>
              </a:ext>
            </a:extLst>
          </p:cNvPr>
          <p:cNvPicPr>
            <a:picLocks noChangeAspect="1"/>
          </p:cNvPicPr>
          <p:nvPr/>
        </p:nvPicPr>
        <p:blipFill>
          <a:blip r:embed="rId5"/>
          <a:stretch>
            <a:fillRect/>
          </a:stretch>
        </p:blipFill>
        <p:spPr>
          <a:xfrm>
            <a:off x="11976811" y="2093904"/>
            <a:ext cx="5086350" cy="5086350"/>
          </a:xfrm>
          <a:prstGeom prst="rect">
            <a:avLst/>
          </a:prstGeom>
        </p:spPr>
      </p:pic>
      <p:sp>
        <p:nvSpPr>
          <p:cNvPr id="6" name="TextBox 5">
            <a:extLst>
              <a:ext uri="{FF2B5EF4-FFF2-40B4-BE49-F238E27FC236}">
                <a16:creationId xmlns:a16="http://schemas.microsoft.com/office/drawing/2014/main" id="{6C67FD7B-C8D5-D4D9-1BCD-1A25496B7136}"/>
              </a:ext>
            </a:extLst>
          </p:cNvPr>
          <p:cNvSpPr txBox="1"/>
          <p:nvPr/>
        </p:nvSpPr>
        <p:spPr>
          <a:xfrm>
            <a:off x="9982200" y="6915025"/>
            <a:ext cx="7251469" cy="707886"/>
          </a:xfrm>
          <a:prstGeom prst="rect">
            <a:avLst/>
          </a:prstGeom>
          <a:noFill/>
        </p:spPr>
        <p:txBody>
          <a:bodyPr wrap="square">
            <a:spAutoFit/>
          </a:bodyPr>
          <a:lstStyle/>
          <a:p>
            <a:r>
              <a:rPr lang="en-US" sz="4000" dirty="0">
                <a:hlinkClick r:id="rId6"/>
              </a:rPr>
              <a:t>https://PollEv.com/mmooney757</a:t>
            </a:r>
            <a:r>
              <a:rPr lang="en-US" sz="4000" dirty="0"/>
              <a:t> </a:t>
            </a:r>
          </a:p>
        </p:txBody>
      </p:sp>
    </p:spTree>
    <p:extLst>
      <p:ext uri="{BB962C8B-B14F-4D97-AF65-F5344CB8AC3E}">
        <p14:creationId xmlns:p14="http://schemas.microsoft.com/office/powerpoint/2010/main" val="24269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29D9EF0-5448-E1A0-9CAF-53CF6A2A7AC3}"/>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945E4ADA-40B9-D83C-A5BA-07793886D0FD}"/>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4F52C9D7-534A-643D-F3AA-788CB293D976}"/>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21228E65-9BEB-0C22-8C7C-88D8A6AD5B68}"/>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6A300637-6FFE-1043-C781-73C5BB53848E}"/>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pic>
        <p:nvPicPr>
          <p:cNvPr id="12" name="Picture 11" descr="Text&#10;&#10;Description automatically generated">
            <a:extLst>
              <a:ext uri="{FF2B5EF4-FFF2-40B4-BE49-F238E27FC236}">
                <a16:creationId xmlns:a16="http://schemas.microsoft.com/office/drawing/2014/main" id="{D83DD37F-8130-84A5-01D1-93CA9698FC74}"/>
              </a:ext>
            </a:extLst>
          </p:cNvPr>
          <p:cNvPicPr>
            <a:picLocks noChangeAspect="1"/>
          </p:cNvPicPr>
          <p:nvPr/>
        </p:nvPicPr>
        <p:blipFill>
          <a:blip r:embed="rId4"/>
          <a:stretch>
            <a:fillRect/>
          </a:stretch>
        </p:blipFill>
        <p:spPr>
          <a:xfrm>
            <a:off x="217323" y="112392"/>
            <a:ext cx="4223744" cy="819150"/>
          </a:xfrm>
          <a:prstGeom prst="rect">
            <a:avLst/>
          </a:prstGeom>
        </p:spPr>
      </p:pic>
      <p:pic>
        <p:nvPicPr>
          <p:cNvPr id="11" name="Picture 2" descr="Safety vs Comfort">
            <a:extLst>
              <a:ext uri="{FF2B5EF4-FFF2-40B4-BE49-F238E27FC236}">
                <a16:creationId xmlns:a16="http://schemas.microsoft.com/office/drawing/2014/main" id="{B23EF3A7-2B81-22B8-53E4-A530BD2BB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931542"/>
            <a:ext cx="11370198" cy="921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5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555FDC7-C993-BC4A-9291-7B2382B4A7C9}"/>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69265CA3-B3E1-A0DB-C6C7-EB9DD7865DBD}"/>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779DEE55-E65F-D5D6-CE42-0EEA16D456BC}"/>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4C4573E6-0D27-B5C6-6333-B52C4F036320}"/>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50297FED-4500-9CC4-264A-4D20D1A9E492}"/>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pic>
        <p:nvPicPr>
          <p:cNvPr id="12" name="Picture 11" descr="Text&#10;&#10;Description automatically generated">
            <a:extLst>
              <a:ext uri="{FF2B5EF4-FFF2-40B4-BE49-F238E27FC236}">
                <a16:creationId xmlns:a16="http://schemas.microsoft.com/office/drawing/2014/main" id="{D83DD37F-8130-84A5-01D1-93CA9698FC74}"/>
              </a:ext>
            </a:extLst>
          </p:cNvPr>
          <p:cNvPicPr>
            <a:picLocks noChangeAspect="1"/>
          </p:cNvPicPr>
          <p:nvPr/>
        </p:nvPicPr>
        <p:blipFill>
          <a:blip r:embed="rId4"/>
          <a:stretch>
            <a:fillRect/>
          </a:stretch>
        </p:blipFill>
        <p:spPr>
          <a:xfrm>
            <a:off x="217323" y="112392"/>
            <a:ext cx="4223744" cy="819150"/>
          </a:xfrm>
          <a:prstGeom prst="rect">
            <a:avLst/>
          </a:prstGeom>
        </p:spPr>
      </p:pic>
      <p:sp>
        <p:nvSpPr>
          <p:cNvPr id="15" name="Title 1">
            <a:extLst>
              <a:ext uri="{FF2B5EF4-FFF2-40B4-BE49-F238E27FC236}">
                <a16:creationId xmlns:a16="http://schemas.microsoft.com/office/drawing/2014/main" id="{4A6978BE-F042-5417-9D30-E17DF370DD75}"/>
              </a:ext>
            </a:extLst>
          </p:cNvPr>
          <p:cNvSpPr txBox="1">
            <a:spLocks/>
          </p:cNvSpPr>
          <p:nvPr/>
        </p:nvSpPr>
        <p:spPr>
          <a:xfrm>
            <a:off x="381000" y="1091114"/>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Which describes your team?</a:t>
            </a:r>
            <a:endParaRPr kumimoji="0" lang="en-US" sz="80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pic>
        <p:nvPicPr>
          <p:cNvPr id="11" name="Picture 10">
            <a:extLst>
              <a:ext uri="{FF2B5EF4-FFF2-40B4-BE49-F238E27FC236}">
                <a16:creationId xmlns:a16="http://schemas.microsoft.com/office/drawing/2014/main" id="{8BF674A4-0213-027E-C0BC-EEFD92BA2C7D}"/>
              </a:ext>
            </a:extLst>
          </p:cNvPr>
          <p:cNvPicPr>
            <a:picLocks noChangeAspect="1"/>
          </p:cNvPicPr>
          <p:nvPr/>
        </p:nvPicPr>
        <p:blipFill>
          <a:blip r:embed="rId5"/>
          <a:stretch>
            <a:fillRect/>
          </a:stretch>
        </p:blipFill>
        <p:spPr>
          <a:xfrm>
            <a:off x="2765923" y="1986685"/>
            <a:ext cx="12529805" cy="8124998"/>
          </a:xfrm>
          <a:prstGeom prst="rect">
            <a:avLst/>
          </a:prstGeom>
        </p:spPr>
      </p:pic>
    </p:spTree>
    <p:extLst>
      <p:ext uri="{BB962C8B-B14F-4D97-AF65-F5344CB8AC3E}">
        <p14:creationId xmlns:p14="http://schemas.microsoft.com/office/powerpoint/2010/main" val="151707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51D6317-5C81-762C-6558-2986290A16E3}"/>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8CADCAF8-2BF7-3087-3698-84CF17CC3493}"/>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10FD814E-C256-9E50-C889-2B434DF67FD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73F6D334-CA40-6A45-2624-2CF817EF881A}"/>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846E61F1-1158-C9A0-AB89-508B2ADC668B}"/>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pic>
        <p:nvPicPr>
          <p:cNvPr id="12" name="Picture 11" descr="Text&#10;&#10;Description automatically generated">
            <a:extLst>
              <a:ext uri="{FF2B5EF4-FFF2-40B4-BE49-F238E27FC236}">
                <a16:creationId xmlns:a16="http://schemas.microsoft.com/office/drawing/2014/main" id="{D83DD37F-8130-84A5-01D1-93CA9698FC74}"/>
              </a:ext>
            </a:extLst>
          </p:cNvPr>
          <p:cNvPicPr>
            <a:picLocks noChangeAspect="1"/>
          </p:cNvPicPr>
          <p:nvPr/>
        </p:nvPicPr>
        <p:blipFill>
          <a:blip r:embed="rId4"/>
          <a:stretch>
            <a:fillRect/>
          </a:stretch>
        </p:blipFill>
        <p:spPr>
          <a:xfrm>
            <a:off x="217323" y="112392"/>
            <a:ext cx="4223744" cy="819150"/>
          </a:xfrm>
          <a:prstGeom prst="rect">
            <a:avLst/>
          </a:prstGeom>
        </p:spPr>
      </p:pic>
      <p:pic>
        <p:nvPicPr>
          <p:cNvPr id="11" name="Picture 2" descr="The difference between psychological safety and trust">
            <a:extLst>
              <a:ext uri="{FF2B5EF4-FFF2-40B4-BE49-F238E27FC236}">
                <a16:creationId xmlns:a16="http://schemas.microsoft.com/office/drawing/2014/main" id="{FDF454F9-4BC2-2A4C-C020-89BF3A1B0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962025"/>
            <a:ext cx="12122066" cy="920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4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57986C8-C713-1F97-3B45-4E703637FB21}"/>
              </a:ext>
            </a:extLst>
          </p:cNvPr>
          <p:cNvGrpSpPr/>
          <p:nvPr/>
        </p:nvGrpSpPr>
        <p:grpSpPr>
          <a:xfrm>
            <a:off x="-9527" y="9467848"/>
            <a:ext cx="18297527" cy="857252"/>
            <a:chOff x="-9526" y="9467848"/>
            <a:chExt cx="18297527" cy="857252"/>
          </a:xfrm>
        </p:grpSpPr>
        <p:grpSp>
          <p:nvGrpSpPr>
            <p:cNvPr id="17" name="Group 2">
              <a:extLst>
                <a:ext uri="{FF2B5EF4-FFF2-40B4-BE49-F238E27FC236}">
                  <a16:creationId xmlns:a16="http://schemas.microsoft.com/office/drawing/2014/main" id="{E4AEA66D-6028-3DBA-F323-FAEB0D7D7AD3}"/>
                </a:ext>
              </a:extLst>
            </p:cNvPr>
            <p:cNvGrpSpPr>
              <a:grpSpLocks noChangeAspect="1"/>
            </p:cNvGrpSpPr>
            <p:nvPr/>
          </p:nvGrpSpPr>
          <p:grpSpPr>
            <a:xfrm>
              <a:off x="-9526" y="9467848"/>
              <a:ext cx="18297525" cy="819151"/>
              <a:chOff x="0" y="0"/>
              <a:chExt cx="24384000" cy="1092202"/>
            </a:xfrm>
          </p:grpSpPr>
          <p:sp>
            <p:nvSpPr>
              <p:cNvPr id="20" name="Freeform 3">
                <a:extLst>
                  <a:ext uri="{FF2B5EF4-FFF2-40B4-BE49-F238E27FC236}">
                    <a16:creationId xmlns:a16="http://schemas.microsoft.com/office/drawing/2014/main" id="{07ABDBE4-6DC1-9028-6593-7F25038050F2}"/>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8" name="Group 5">
              <a:extLst>
                <a:ext uri="{FF2B5EF4-FFF2-40B4-BE49-F238E27FC236}">
                  <a16:creationId xmlns:a16="http://schemas.microsoft.com/office/drawing/2014/main" id="{3CAE7BE9-DE76-25A6-4225-116E2107691B}"/>
                </a:ext>
              </a:extLst>
            </p:cNvPr>
            <p:cNvGrpSpPr>
              <a:grpSpLocks noChangeAspect="1"/>
            </p:cNvGrpSpPr>
            <p:nvPr/>
          </p:nvGrpSpPr>
          <p:grpSpPr>
            <a:xfrm>
              <a:off x="-9525" y="9633467"/>
              <a:ext cx="18297526" cy="691633"/>
              <a:chOff x="0" y="0"/>
              <a:chExt cx="24384000" cy="922178"/>
            </a:xfrm>
          </p:grpSpPr>
          <p:sp>
            <p:nvSpPr>
              <p:cNvPr id="19" name="Freeform 6">
                <a:extLst>
                  <a:ext uri="{FF2B5EF4-FFF2-40B4-BE49-F238E27FC236}">
                    <a16:creationId xmlns:a16="http://schemas.microsoft.com/office/drawing/2014/main" id="{3153F575-0741-455C-4AF6-6022F9FA4C63}"/>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pic>
        <p:nvPicPr>
          <p:cNvPr id="12" name="Picture 11" descr="Text&#10;&#10;Description automatically generated">
            <a:extLst>
              <a:ext uri="{FF2B5EF4-FFF2-40B4-BE49-F238E27FC236}">
                <a16:creationId xmlns:a16="http://schemas.microsoft.com/office/drawing/2014/main" id="{D83DD37F-8130-84A5-01D1-93CA9698FC74}"/>
              </a:ext>
            </a:extLst>
          </p:cNvPr>
          <p:cNvPicPr>
            <a:picLocks noChangeAspect="1"/>
          </p:cNvPicPr>
          <p:nvPr/>
        </p:nvPicPr>
        <p:blipFill>
          <a:blip r:embed="rId4"/>
          <a:stretch>
            <a:fillRect/>
          </a:stretch>
        </p:blipFill>
        <p:spPr>
          <a:xfrm>
            <a:off x="217323" y="112392"/>
            <a:ext cx="4223744" cy="819150"/>
          </a:xfrm>
          <a:prstGeom prst="rect">
            <a:avLst/>
          </a:prstGeom>
        </p:spPr>
      </p:pic>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Diversity + Psychological Safety</a:t>
            </a:r>
            <a:endParaRPr kumimoji="0" lang="en-US" sz="88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0" name="Content Placeholder 2">
            <a:extLst>
              <a:ext uri="{FF2B5EF4-FFF2-40B4-BE49-F238E27FC236}">
                <a16:creationId xmlns:a16="http://schemas.microsoft.com/office/drawing/2014/main" id="{A3294F4B-FF95-7E36-5478-DD7D96AE2AF9}"/>
              </a:ext>
            </a:extLst>
          </p:cNvPr>
          <p:cNvSpPr txBox="1">
            <a:spLocks/>
          </p:cNvSpPr>
          <p:nvPr/>
        </p:nvSpPr>
        <p:spPr>
          <a:xfrm>
            <a:off x="1224839" y="2212443"/>
            <a:ext cx="15539162" cy="66648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21" lvl="0" indent="-228621" defTabSz="914484">
              <a:lnSpc>
                <a:spcPct val="90000"/>
              </a:lnSpc>
              <a:spcBef>
                <a:spcPts val="1001"/>
              </a:spcBef>
            </a:pPr>
            <a:r>
              <a:rPr lang="en-US" sz="3600" dirty="0">
                <a:solidFill>
                  <a:srgbClr val="3A3838"/>
                </a:solidFill>
              </a:rPr>
              <a:t>Diversity is </a:t>
            </a:r>
            <a:r>
              <a:rPr lang="en-US" sz="3600" b="1" dirty="0">
                <a:solidFill>
                  <a:srgbClr val="3A3838"/>
                </a:solidFill>
              </a:rPr>
              <a:t>not sufficient </a:t>
            </a:r>
            <a:r>
              <a:rPr lang="en-US" sz="3600" dirty="0">
                <a:solidFill>
                  <a:srgbClr val="3A3838"/>
                </a:solidFill>
              </a:rPr>
              <a:t>for high performance…diverse teams tend to underperform, in part because team members avoid interpersonal risks.</a:t>
            </a:r>
          </a:p>
          <a:p>
            <a:pPr marL="228621" lvl="0" indent="-228621" defTabSz="914484">
              <a:lnSpc>
                <a:spcPct val="90000"/>
              </a:lnSpc>
              <a:spcBef>
                <a:spcPts val="1001"/>
              </a:spcBef>
            </a:pPr>
            <a:r>
              <a:rPr lang="en-US" sz="3600" dirty="0">
                <a:solidFill>
                  <a:srgbClr val="3A3838"/>
                </a:solidFill>
              </a:rPr>
              <a:t>2022 research: Test idea of psychological safety as a ‘</a:t>
            </a:r>
            <a:r>
              <a:rPr lang="en-US" sz="3600" b="1" dirty="0">
                <a:solidFill>
                  <a:srgbClr val="3A3838"/>
                </a:solidFill>
              </a:rPr>
              <a:t>lubricant</a:t>
            </a:r>
            <a:r>
              <a:rPr lang="en-US" sz="3600" dirty="0">
                <a:solidFill>
                  <a:srgbClr val="3A3838"/>
                </a:solidFill>
              </a:rPr>
              <a:t>’ in diverse teams empirically</a:t>
            </a:r>
          </a:p>
          <a:p>
            <a:pPr marL="228621" lvl="0" indent="-228621" defTabSz="914484">
              <a:lnSpc>
                <a:spcPct val="90000"/>
              </a:lnSpc>
              <a:spcBef>
                <a:spcPts val="1001"/>
              </a:spcBef>
            </a:pPr>
            <a:r>
              <a:rPr lang="en-US" sz="3600" dirty="0">
                <a:solidFill>
                  <a:srgbClr val="3A3838"/>
                </a:solidFill>
              </a:rPr>
              <a:t>Results: </a:t>
            </a:r>
          </a:p>
          <a:p>
            <a:pPr marL="685862" lvl="1" indent="-228621" defTabSz="914484">
              <a:lnSpc>
                <a:spcPct val="90000"/>
              </a:lnSpc>
              <a:spcBef>
                <a:spcPts val="499"/>
              </a:spcBef>
              <a:buFont typeface="Arial" panose="020B0604020202020204" pitchFamily="34" charset="0"/>
              <a:buChar char="•"/>
            </a:pPr>
            <a:r>
              <a:rPr lang="en-US" sz="3200" dirty="0">
                <a:solidFill>
                  <a:srgbClr val="3A3838"/>
                </a:solidFill>
              </a:rPr>
              <a:t>Diversity was </a:t>
            </a:r>
            <a:r>
              <a:rPr lang="en-US" sz="3200" b="1" dirty="0">
                <a:solidFill>
                  <a:srgbClr val="3A3838"/>
                </a:solidFill>
              </a:rPr>
              <a:t>positively</a:t>
            </a:r>
            <a:r>
              <a:rPr lang="en-US" sz="3200" dirty="0">
                <a:solidFill>
                  <a:srgbClr val="3A3838"/>
                </a:solidFill>
              </a:rPr>
              <a:t> associated with performance in those teams with </a:t>
            </a:r>
            <a:r>
              <a:rPr lang="en-US" sz="3200" b="1" dirty="0">
                <a:solidFill>
                  <a:srgbClr val="3A3838"/>
                </a:solidFill>
              </a:rPr>
              <a:t>high psychological safety</a:t>
            </a:r>
          </a:p>
          <a:p>
            <a:pPr marL="685862" lvl="1" indent="-228621" defTabSz="914484">
              <a:lnSpc>
                <a:spcPct val="90000"/>
              </a:lnSpc>
              <a:spcBef>
                <a:spcPts val="499"/>
              </a:spcBef>
              <a:buFont typeface="Arial" panose="020B0604020202020204" pitchFamily="34" charset="0"/>
              <a:buChar char="•"/>
            </a:pPr>
            <a:r>
              <a:rPr lang="en-US" sz="3200" dirty="0">
                <a:solidFill>
                  <a:srgbClr val="3A3838"/>
                </a:solidFill>
              </a:rPr>
              <a:t>Diversity was even more </a:t>
            </a:r>
            <a:r>
              <a:rPr lang="en-US" sz="3200" b="1" dirty="0">
                <a:solidFill>
                  <a:srgbClr val="3A3838"/>
                </a:solidFill>
              </a:rPr>
              <a:t>negatively</a:t>
            </a:r>
            <a:r>
              <a:rPr lang="en-US" sz="3200" dirty="0">
                <a:solidFill>
                  <a:srgbClr val="3A3838"/>
                </a:solidFill>
              </a:rPr>
              <a:t> associated with performance in teams with </a:t>
            </a:r>
            <a:r>
              <a:rPr lang="en-US" sz="3200" b="1" dirty="0">
                <a:solidFill>
                  <a:srgbClr val="3A3838"/>
                </a:solidFill>
              </a:rPr>
              <a:t>lower psychological safety</a:t>
            </a:r>
          </a:p>
          <a:p>
            <a:pPr marL="457241" lvl="1" indent="0" defTabSz="914484">
              <a:lnSpc>
                <a:spcPct val="90000"/>
              </a:lnSpc>
              <a:spcBef>
                <a:spcPts val="499"/>
              </a:spcBef>
              <a:buNone/>
            </a:pPr>
            <a:endParaRPr lang="en-US" sz="3200" b="1" dirty="0">
              <a:solidFill>
                <a:srgbClr val="3A3838"/>
              </a:solidFill>
            </a:endParaRPr>
          </a:p>
          <a:p>
            <a:pPr marL="0" lvl="0" indent="0" defTabSz="914484">
              <a:lnSpc>
                <a:spcPct val="90000"/>
              </a:lnSpc>
              <a:spcBef>
                <a:spcPts val="1001"/>
              </a:spcBef>
              <a:buNone/>
            </a:pPr>
            <a:r>
              <a:rPr lang="en-US" sz="4000" b="1" dirty="0">
                <a:solidFill>
                  <a:srgbClr val="3A3838"/>
                </a:solidFill>
              </a:rPr>
              <a:t>Take-away: It is crucial to nurture psychological safety to get the most out of diversity.</a:t>
            </a:r>
          </a:p>
        </p:txBody>
      </p:sp>
      <p:sp>
        <p:nvSpPr>
          <p:cNvPr id="8" name="TextBox 7">
            <a:extLst>
              <a:ext uri="{FF2B5EF4-FFF2-40B4-BE49-F238E27FC236}">
                <a16:creationId xmlns:a16="http://schemas.microsoft.com/office/drawing/2014/main" id="{6B0C2BE0-D106-9F8A-AFC6-5ADDD91F645C}"/>
              </a:ext>
            </a:extLst>
          </p:cNvPr>
          <p:cNvSpPr txBox="1"/>
          <p:nvPr/>
        </p:nvSpPr>
        <p:spPr>
          <a:xfrm>
            <a:off x="6604783" y="9708300"/>
            <a:ext cx="5143500" cy="461665"/>
          </a:xfrm>
          <a:prstGeom prst="rect">
            <a:avLst/>
          </a:prstGeom>
          <a:noFill/>
        </p:spPr>
        <p:txBody>
          <a:bodyPr wrap="square" rtlCol="0">
            <a:spAutoFit/>
          </a:bodyPr>
          <a:lstStyle/>
          <a:p>
            <a:r>
              <a:rPr lang="en-US" sz="2400" dirty="0">
                <a:solidFill>
                  <a:schemeClr val="bg1"/>
                </a:solidFill>
              </a:rPr>
              <a:t>Citation: </a:t>
            </a:r>
            <a:r>
              <a:rPr lang="en-US" sz="2400" dirty="0" err="1">
                <a:solidFill>
                  <a:schemeClr val="bg1"/>
                </a:solidFill>
              </a:rPr>
              <a:t>Bresman</a:t>
            </a:r>
            <a:r>
              <a:rPr lang="en-US" sz="2400" dirty="0">
                <a:solidFill>
                  <a:schemeClr val="bg1"/>
                </a:solidFill>
              </a:rPr>
              <a:t> &amp; Edmondson 2022</a:t>
            </a:r>
            <a:endParaRPr lang="en-US" altLang="en-US" sz="2400" dirty="0">
              <a:solidFill>
                <a:schemeClr val="bg1"/>
              </a:solidFill>
            </a:endParaRPr>
          </a:p>
        </p:txBody>
      </p:sp>
    </p:spTree>
    <p:extLst>
      <p:ext uri="{BB962C8B-B14F-4D97-AF65-F5344CB8AC3E}">
        <p14:creationId xmlns:p14="http://schemas.microsoft.com/office/powerpoint/2010/main" val="21900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BBEDEAC-5448-B512-344F-1FD924FCFD74}"/>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F34A4BD1-2D47-41D2-29FD-56A2F2BFE96D}"/>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D45A8AF9-1290-C4F0-AA3E-AAABABDC45E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A5CE2557-311B-AB5A-98A9-E735F4B6DB1F}"/>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2D42700B-6E35-A09C-BBEA-2E1918A238E1}"/>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lang="en-US" sz="5400" b="1" dirty="0">
                <a:solidFill>
                  <a:srgbClr val="0070C0"/>
                </a:solidFill>
                <a:latin typeface="Congenial Black" panose="02000503040000020004" pitchFamily="2" charset="0"/>
                <a:ea typeface="+mn-ea"/>
                <a:cs typeface="+mn-cs"/>
              </a:rPr>
              <a:t>A little about Providence Community Health Centers</a:t>
            </a:r>
            <a:endPar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2" name="Content Placeholder 3">
            <a:extLst>
              <a:ext uri="{FF2B5EF4-FFF2-40B4-BE49-F238E27FC236}">
                <a16:creationId xmlns:a16="http://schemas.microsoft.com/office/drawing/2014/main" id="{6508843B-BC1C-938A-9706-26ACC5502513}"/>
              </a:ext>
            </a:extLst>
          </p:cNvPr>
          <p:cNvSpPr txBox="1">
            <a:spLocks/>
          </p:cNvSpPr>
          <p:nvPr/>
        </p:nvSpPr>
        <p:spPr>
          <a:xfrm>
            <a:off x="1154277" y="2933700"/>
            <a:ext cx="15087600" cy="855988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7030A0"/>
                </a:solidFill>
              </a:rPr>
              <a:t>80,000 patients</a:t>
            </a:r>
          </a:p>
          <a:p>
            <a:pPr lvl="1"/>
            <a:r>
              <a:rPr lang="en-US" sz="4000" dirty="0"/>
              <a:t>25,000 under the age of 18</a:t>
            </a:r>
          </a:p>
          <a:p>
            <a:pPr lvl="1"/>
            <a:r>
              <a:rPr lang="en-US" sz="4000" dirty="0"/>
              <a:t>70% Medicaid, 10% Uninsured, 10% Medicare</a:t>
            </a:r>
          </a:p>
          <a:p>
            <a:pPr lvl="1"/>
            <a:r>
              <a:rPr lang="en-US" sz="4000" dirty="0"/>
              <a:t>60% Better-served in a language other than English</a:t>
            </a:r>
          </a:p>
          <a:p>
            <a:r>
              <a:rPr lang="en-US" sz="4000" b="1" dirty="0">
                <a:solidFill>
                  <a:srgbClr val="7030A0"/>
                </a:solidFill>
              </a:rPr>
              <a:t>9 clinics</a:t>
            </a:r>
          </a:p>
          <a:p>
            <a:pPr lvl="1"/>
            <a:r>
              <a:rPr lang="en-US" sz="4000" dirty="0"/>
              <a:t>Most are multi-specialty (Peds, FP, IM, Ob-Gyn)</a:t>
            </a:r>
          </a:p>
          <a:p>
            <a:pPr lvl="1"/>
            <a:r>
              <a:rPr lang="en-US" sz="4000" dirty="0"/>
              <a:t>Several other specialties (Asthma and Allergy, Podiatry, Optometry)</a:t>
            </a:r>
          </a:p>
          <a:p>
            <a:pPr lvl="1"/>
            <a:r>
              <a:rPr lang="en-US" sz="4000" dirty="0"/>
              <a:t>Two large urgent cares embedded in clinics</a:t>
            </a:r>
          </a:p>
          <a:p>
            <a:pPr marL="0" indent="0">
              <a:buFont typeface="Arial" pitchFamily="34" charset="0"/>
              <a:buNone/>
            </a:pPr>
            <a:endParaRPr lang="en-US" dirty="0"/>
          </a:p>
        </p:txBody>
      </p:sp>
    </p:spTree>
    <p:extLst>
      <p:ext uri="{BB962C8B-B14F-4D97-AF65-F5344CB8AC3E}">
        <p14:creationId xmlns:p14="http://schemas.microsoft.com/office/powerpoint/2010/main" val="104859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BBEDEAC-5448-B512-344F-1FD924FCFD74}"/>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F34A4BD1-2D47-41D2-29FD-56A2F2BFE96D}"/>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D45A8AF9-1290-C4F0-AA3E-AAABABDC45E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A5CE2557-311B-AB5A-98A9-E735F4B6DB1F}"/>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2D42700B-6E35-A09C-BBEA-2E1918A238E1}"/>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lang="en-US" sz="5400" b="1" dirty="0">
                <a:solidFill>
                  <a:srgbClr val="0070C0"/>
                </a:solidFill>
                <a:latin typeface="Congenial Black" panose="02000503040000020004" pitchFamily="2" charset="0"/>
                <a:ea typeface="+mn-ea"/>
                <a:cs typeface="+mn-cs"/>
              </a:rPr>
              <a:t>PCHC &amp; Integrated Behavioral Health Team</a:t>
            </a:r>
            <a:endPar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3" name="Content Placeholder 3">
            <a:extLst>
              <a:ext uri="{FF2B5EF4-FFF2-40B4-BE49-F238E27FC236}">
                <a16:creationId xmlns:a16="http://schemas.microsoft.com/office/drawing/2014/main" id="{3053A64E-55F7-8D43-A085-18D1E1451B34}"/>
              </a:ext>
            </a:extLst>
          </p:cNvPr>
          <p:cNvSpPr txBox="1">
            <a:spLocks/>
          </p:cNvSpPr>
          <p:nvPr/>
        </p:nvSpPr>
        <p:spPr>
          <a:xfrm>
            <a:off x="1066800" y="2425844"/>
            <a:ext cx="16687800" cy="70724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b="1" dirty="0"/>
              <a:t> </a:t>
            </a:r>
            <a:endParaRPr lang="en-US" sz="4000" b="1" dirty="0"/>
          </a:p>
          <a:p>
            <a:r>
              <a:rPr lang="en-US" sz="4400" dirty="0"/>
              <a:t>Each clinical site has </a:t>
            </a:r>
            <a:r>
              <a:rPr lang="en-US" sz="4400" i="1" dirty="0"/>
              <a:t>two </a:t>
            </a:r>
            <a:r>
              <a:rPr lang="en-US" sz="4400" dirty="0"/>
              <a:t>IBH staff members:</a:t>
            </a:r>
          </a:p>
          <a:p>
            <a:pPr marL="0" indent="0">
              <a:buFont typeface="Arial" pitchFamily="34" charset="0"/>
              <a:buNone/>
            </a:pPr>
            <a:r>
              <a:rPr lang="en-US" sz="4400" dirty="0"/>
              <a:t>	- Led by IBH Clinician (LICSW, LMHC)</a:t>
            </a:r>
          </a:p>
          <a:p>
            <a:pPr marL="0" indent="0">
              <a:buFont typeface="Arial" pitchFamily="34" charset="0"/>
              <a:buNone/>
            </a:pPr>
            <a:r>
              <a:rPr lang="en-US" sz="4400" dirty="0"/>
              <a:t>	- Paired with Behavioral Health Advocate (CHW) </a:t>
            </a:r>
          </a:p>
          <a:p>
            <a:pPr marL="0" indent="0">
              <a:buFont typeface="Arial" pitchFamily="34" charset="0"/>
              <a:buNone/>
            </a:pPr>
            <a:endParaRPr lang="en-US" sz="4400" dirty="0"/>
          </a:p>
          <a:p>
            <a:r>
              <a:rPr lang="en-US" sz="4400" dirty="0"/>
              <a:t>2 Psychiatry Team Members with Behavioral Health Advocates</a:t>
            </a:r>
          </a:p>
          <a:p>
            <a:pPr lvl="1"/>
            <a:r>
              <a:rPr lang="en-US" sz="4000" dirty="0"/>
              <a:t>Travel across all sites</a:t>
            </a:r>
          </a:p>
          <a:p>
            <a:pPr marL="457200" lvl="1" indent="0">
              <a:buNone/>
            </a:pPr>
            <a:endParaRPr lang="en-US" sz="4000" dirty="0"/>
          </a:p>
          <a:p>
            <a:r>
              <a:rPr lang="en-US" sz="4000" dirty="0"/>
              <a:t>MAT Team	</a:t>
            </a:r>
          </a:p>
          <a:p>
            <a:pPr lvl="1"/>
            <a:r>
              <a:rPr lang="en-US" sz="4000" dirty="0"/>
              <a:t>PCP and Nurse Care Manager</a:t>
            </a:r>
          </a:p>
        </p:txBody>
      </p:sp>
    </p:spTree>
    <p:extLst>
      <p:ext uri="{BB962C8B-B14F-4D97-AF65-F5344CB8AC3E}">
        <p14:creationId xmlns:p14="http://schemas.microsoft.com/office/powerpoint/2010/main" val="119747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BBEDEAC-5448-B512-344F-1FD924FCFD74}"/>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F34A4BD1-2D47-41D2-29FD-56A2F2BFE96D}"/>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D45A8AF9-1290-C4F0-AA3E-AAABABDC45E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A5CE2557-311B-AB5A-98A9-E735F4B6DB1F}"/>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2D42700B-6E35-A09C-BBEA-2E1918A238E1}"/>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lang="en-US" sz="5400" b="1" dirty="0">
                <a:solidFill>
                  <a:srgbClr val="0070C0"/>
                </a:solidFill>
                <a:latin typeface="Congenial Black" panose="02000503040000020004" pitchFamily="2" charset="0"/>
                <a:ea typeface="+mn-ea"/>
                <a:cs typeface="+mn-cs"/>
              </a:rPr>
              <a:t>Psychological Safety Baseline Results</a:t>
            </a:r>
            <a:endPar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0" name="Content Placeholder 2">
            <a:extLst>
              <a:ext uri="{FF2B5EF4-FFF2-40B4-BE49-F238E27FC236}">
                <a16:creationId xmlns:a16="http://schemas.microsoft.com/office/drawing/2014/main" id="{A3294F4B-FF95-7E36-5478-DD7D96AE2AF9}"/>
              </a:ext>
            </a:extLst>
          </p:cNvPr>
          <p:cNvSpPr txBox="1">
            <a:spLocks/>
          </p:cNvSpPr>
          <p:nvPr/>
        </p:nvSpPr>
        <p:spPr>
          <a:xfrm>
            <a:off x="1143000" y="2945214"/>
            <a:ext cx="15544800" cy="64845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a:t>Roles</a:t>
            </a:r>
          </a:p>
          <a:p>
            <a:pPr lvl="1"/>
            <a:r>
              <a:rPr lang="en-US" sz="4400" dirty="0"/>
              <a:t>Providers and Advocates</a:t>
            </a:r>
          </a:p>
          <a:p>
            <a:r>
              <a:rPr lang="en-US" sz="4800" dirty="0"/>
              <a:t>Domains</a:t>
            </a:r>
          </a:p>
          <a:p>
            <a:pPr lvl="1"/>
            <a:r>
              <a:rPr lang="en-US" sz="4400" dirty="0"/>
              <a:t>Individual Safety</a:t>
            </a:r>
          </a:p>
          <a:p>
            <a:pPr lvl="1"/>
            <a:r>
              <a:rPr lang="en-US" sz="4400" dirty="0"/>
              <a:t>Team Respect</a:t>
            </a:r>
          </a:p>
          <a:p>
            <a:pPr lvl="1"/>
            <a:r>
              <a:rPr lang="en-US" sz="4400" dirty="0"/>
              <a:t>Team Learning</a:t>
            </a:r>
          </a:p>
        </p:txBody>
      </p:sp>
    </p:spTree>
    <p:extLst>
      <p:ext uri="{BB962C8B-B14F-4D97-AF65-F5344CB8AC3E}">
        <p14:creationId xmlns:p14="http://schemas.microsoft.com/office/powerpoint/2010/main" val="389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4A4D932-DD9E-C767-2CD3-BF7D0D948043}"/>
              </a:ext>
            </a:extLst>
          </p:cNvPr>
          <p:cNvGrpSpPr/>
          <p:nvPr/>
        </p:nvGrpSpPr>
        <p:grpSpPr>
          <a:xfrm>
            <a:off x="-9527" y="9467848"/>
            <a:ext cx="18297527" cy="857252"/>
            <a:chOff x="-9526" y="9467848"/>
            <a:chExt cx="18297527" cy="857252"/>
          </a:xfrm>
        </p:grpSpPr>
        <p:grpSp>
          <p:nvGrpSpPr>
            <p:cNvPr id="2" name="Group 2"/>
            <p:cNvGrpSpPr>
              <a:grpSpLocks noChangeAspect="1"/>
            </p:cNvGrpSpPr>
            <p:nvPr/>
          </p:nvGrpSpPr>
          <p:grpSpPr>
            <a:xfrm>
              <a:off x="-9526" y="9467848"/>
              <a:ext cx="18297525"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5" name="Group 5"/>
            <p:cNvGrpSpPr>
              <a:grpSpLocks noChangeAspect="1"/>
            </p:cNvGrpSpPr>
            <p:nvPr/>
          </p:nvGrpSpPr>
          <p:grpSpPr>
            <a:xfrm>
              <a:off x="-9525" y="9633467"/>
              <a:ext cx="18297526"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pic>
        <p:nvPicPr>
          <p:cNvPr id="7" name="Picture 7"/>
          <p:cNvPicPr>
            <a:picLocks noChangeAspect="1"/>
          </p:cNvPicPr>
          <p:nvPr/>
        </p:nvPicPr>
        <p:blipFill>
          <a:blip r:embed="rId2"/>
          <a:srcRect r="971" b="1234"/>
          <a:stretch>
            <a:fillRect/>
          </a:stretch>
        </p:blipFill>
        <p:spPr>
          <a:xfrm>
            <a:off x="14413077" y="195220"/>
            <a:ext cx="3657600" cy="1016000"/>
          </a:xfrm>
          <a:prstGeom prst="rect">
            <a:avLst/>
          </a:prstGeom>
        </p:spPr>
      </p:pic>
      <p:sp>
        <p:nvSpPr>
          <p:cNvPr id="8" name="AutoShape 8"/>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30E61AA0-C931-6752-787B-55772F231A76}"/>
              </a:ext>
            </a:extLst>
          </p:cNvPr>
          <p:cNvSpPr txBox="1">
            <a:spLocks/>
          </p:cNvSpPr>
          <p:nvPr/>
        </p:nvSpPr>
        <p:spPr>
          <a:xfrm>
            <a:off x="6553200" y="1333318"/>
            <a:ext cx="10925695" cy="77327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Dr. Nelly Burdette has </a:t>
            </a:r>
            <a:r>
              <a:rPr kumimoji="0" lang="en-US" sz="2300" b="1"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15 years of experience within integrated behavioral health clinical and leadership roles as a clinical health psychologist. </a:t>
            </a:r>
            <a: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She has created, implemented, led, and shown sustainability of integrated care programs at federally qualified health centers, community mental health centers, and the Veteran’s Administration for pediatric, family medicine and adult populations. </a:t>
            </a:r>
            <a:b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In her current roles, </a:t>
            </a:r>
            <a:r>
              <a:rPr kumimoji="0" lang="en-US" sz="2300" b="1"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Dr. Burdette is the Senior Director of Integrated Behavioral Health for the Care Transformation Collaborative of Rhode Island (CTC-RI), </a:t>
            </a:r>
            <a: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a multi-disciplinary, multi-payor collaborative seeking to transform primary care in the State and is convened by the Office of the Health Insurance Commissioner and EOHHS. In her CTC-RI role for the past 8 years, Dr. Burdette provides IBH leadership for the State, while also creating and publishing the first of its’ kind virtual self-paced training for IBH Practice Facilitators. She is also the </a:t>
            </a:r>
            <a:r>
              <a:rPr kumimoji="0" lang="en-US" sz="2300" b="1"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Director, Population Behavioral Health at Boston Medical Center Health System, </a:t>
            </a:r>
            <a:r>
              <a:rPr kumimoji="0" lang="en-US" sz="230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which serves as the central hub for initiatives that drive performance in the Mass Health ACO program  by supporting behavioral health strategies both in primary care through content expertise, program design and operations, and translation of data into program actions.</a:t>
            </a:r>
            <a:b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300" b="0"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Dr. Nelly Burdette received her doctorate degree in Health Psychology from Spalding University and completed her internship at Cherokee Health Systems, focusing on behavioral health services within a primary care safety net population. Her post-doctorate was completed at University of Massachusetts Medical School in Primary Care Psychology.</a:t>
            </a:r>
            <a:endParaRPr lang="en-US" sz="23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2" descr="Nelly Burdette">
            <a:extLst>
              <a:ext uri="{FF2B5EF4-FFF2-40B4-BE49-F238E27FC236}">
                <a16:creationId xmlns:a16="http://schemas.microsoft.com/office/drawing/2014/main" id="{C89263DA-EEF1-E72B-8D59-EEBA10614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85900"/>
            <a:ext cx="5029197" cy="50291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2EFF076-FD9B-AF50-F508-B096A7E46C83}"/>
              </a:ext>
            </a:extLst>
          </p:cNvPr>
          <p:cNvSpPr txBox="1"/>
          <p:nvPr/>
        </p:nvSpPr>
        <p:spPr>
          <a:xfrm>
            <a:off x="1295400" y="6777361"/>
            <a:ext cx="3962400"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3A3838">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Dr. Nelly Burdette</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AE6D00-6E56-5953-8012-3CC76C2C82E8}"/>
              </a:ext>
            </a:extLst>
          </p:cNvPr>
          <p:cNvGrpSpPr/>
          <p:nvPr/>
        </p:nvGrpSpPr>
        <p:grpSpPr>
          <a:xfrm>
            <a:off x="-9527" y="9467848"/>
            <a:ext cx="18297527" cy="857252"/>
            <a:chOff x="-9526" y="9467848"/>
            <a:chExt cx="18297527" cy="857252"/>
          </a:xfrm>
        </p:grpSpPr>
        <p:grpSp>
          <p:nvGrpSpPr>
            <p:cNvPr id="19" name="Group 2">
              <a:extLst>
                <a:ext uri="{FF2B5EF4-FFF2-40B4-BE49-F238E27FC236}">
                  <a16:creationId xmlns:a16="http://schemas.microsoft.com/office/drawing/2014/main" id="{98104F97-B688-A8BC-D5EE-0610BA77A11D}"/>
                </a:ext>
              </a:extLst>
            </p:cNvPr>
            <p:cNvGrpSpPr>
              <a:grpSpLocks noChangeAspect="1"/>
            </p:cNvGrpSpPr>
            <p:nvPr/>
          </p:nvGrpSpPr>
          <p:grpSpPr>
            <a:xfrm>
              <a:off x="-9526" y="9467848"/>
              <a:ext cx="18297525" cy="819151"/>
              <a:chOff x="0" y="0"/>
              <a:chExt cx="24384000" cy="1092202"/>
            </a:xfrm>
          </p:grpSpPr>
          <p:sp>
            <p:nvSpPr>
              <p:cNvPr id="22" name="Freeform 3">
                <a:extLst>
                  <a:ext uri="{FF2B5EF4-FFF2-40B4-BE49-F238E27FC236}">
                    <a16:creationId xmlns:a16="http://schemas.microsoft.com/office/drawing/2014/main" id="{2696ED40-A788-A913-C276-FC3F89A493A6}"/>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20" name="Group 5">
              <a:extLst>
                <a:ext uri="{FF2B5EF4-FFF2-40B4-BE49-F238E27FC236}">
                  <a16:creationId xmlns:a16="http://schemas.microsoft.com/office/drawing/2014/main" id="{4E51087A-8CA3-D9CC-0DDA-ECC2039909E3}"/>
                </a:ext>
              </a:extLst>
            </p:cNvPr>
            <p:cNvGrpSpPr>
              <a:grpSpLocks noChangeAspect="1"/>
            </p:cNvGrpSpPr>
            <p:nvPr/>
          </p:nvGrpSpPr>
          <p:grpSpPr>
            <a:xfrm>
              <a:off x="-9525" y="9633467"/>
              <a:ext cx="18297526" cy="691633"/>
              <a:chOff x="0" y="0"/>
              <a:chExt cx="24384000" cy="922178"/>
            </a:xfrm>
          </p:grpSpPr>
          <p:sp>
            <p:nvSpPr>
              <p:cNvPr id="21" name="Freeform 6">
                <a:extLst>
                  <a:ext uri="{FF2B5EF4-FFF2-40B4-BE49-F238E27FC236}">
                    <a16:creationId xmlns:a16="http://schemas.microsoft.com/office/drawing/2014/main" id="{E481D054-31A2-33B9-BC23-922E50ECC615}"/>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Next Steps at PCHC</a:t>
            </a:r>
            <a:endParaRPr kumimoji="0" lang="en-US" sz="413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0" name="Content Placeholder 2">
            <a:extLst>
              <a:ext uri="{FF2B5EF4-FFF2-40B4-BE49-F238E27FC236}">
                <a16:creationId xmlns:a16="http://schemas.microsoft.com/office/drawing/2014/main" id="{A3294F4B-FF95-7E36-5478-DD7D96AE2AF9}"/>
              </a:ext>
            </a:extLst>
          </p:cNvPr>
          <p:cNvSpPr txBox="1">
            <a:spLocks/>
          </p:cNvSpPr>
          <p:nvPr/>
        </p:nvSpPr>
        <p:spPr>
          <a:xfrm>
            <a:off x="1295400" y="2242597"/>
            <a:ext cx="15621000" cy="4348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4800" dirty="0"/>
              <a:t>Modeling curiosity</a:t>
            </a:r>
          </a:p>
          <a:p>
            <a:pPr>
              <a:spcBef>
                <a:spcPts val="0"/>
              </a:spcBef>
            </a:pPr>
            <a:r>
              <a:rPr lang="en-US" sz="4800" dirty="0"/>
              <a:t>Allowing all voices to be heard</a:t>
            </a:r>
          </a:p>
          <a:p>
            <a:pPr>
              <a:spcBef>
                <a:spcPts val="0"/>
              </a:spcBef>
            </a:pPr>
            <a:r>
              <a:rPr lang="en-US" sz="4800" dirty="0"/>
              <a:t>Framing challenges as problem-solving exercises that everyone can join in.</a:t>
            </a:r>
          </a:p>
          <a:p>
            <a:pPr>
              <a:spcBef>
                <a:spcPts val="0"/>
              </a:spcBef>
            </a:pPr>
            <a:r>
              <a:rPr lang="en-US" sz="4800" dirty="0"/>
              <a:t>Re-assess psychological safety after interventions </a:t>
            </a:r>
          </a:p>
          <a:p>
            <a:pPr>
              <a:spcBef>
                <a:spcPts val="0"/>
              </a:spcBef>
            </a:pPr>
            <a:endParaRPr lang="en-US" sz="4800" b="1" i="1" dirty="0"/>
          </a:p>
        </p:txBody>
      </p:sp>
      <p:sp>
        <p:nvSpPr>
          <p:cNvPr id="8" name="TextBox 7">
            <a:extLst>
              <a:ext uri="{FF2B5EF4-FFF2-40B4-BE49-F238E27FC236}">
                <a16:creationId xmlns:a16="http://schemas.microsoft.com/office/drawing/2014/main" id="{6B0C2BE0-D106-9F8A-AFC6-5ADDD91F645C}"/>
              </a:ext>
            </a:extLst>
          </p:cNvPr>
          <p:cNvSpPr txBox="1"/>
          <p:nvPr/>
        </p:nvSpPr>
        <p:spPr>
          <a:xfrm>
            <a:off x="6604783" y="9708300"/>
            <a:ext cx="5143500" cy="461665"/>
          </a:xfrm>
          <a:prstGeom prst="rect">
            <a:avLst/>
          </a:prstGeom>
          <a:noFill/>
        </p:spPr>
        <p:txBody>
          <a:bodyPr wrap="square" rtlCol="0">
            <a:spAutoFit/>
          </a:bodyPr>
          <a:lstStyle/>
          <a:p>
            <a:r>
              <a:rPr lang="en-US" sz="2400" dirty="0">
                <a:solidFill>
                  <a:schemeClr val="bg1"/>
                </a:solidFill>
              </a:rPr>
              <a:t>Citation: </a:t>
            </a:r>
            <a:r>
              <a:rPr lang="en-US" sz="2400" dirty="0" err="1">
                <a:solidFill>
                  <a:schemeClr val="bg1"/>
                </a:solidFill>
              </a:rPr>
              <a:t>Bresman</a:t>
            </a:r>
            <a:r>
              <a:rPr lang="en-US" sz="2400" dirty="0">
                <a:solidFill>
                  <a:schemeClr val="bg1"/>
                </a:solidFill>
              </a:rPr>
              <a:t> &amp; Edmondson 2022</a:t>
            </a:r>
            <a:endParaRPr lang="en-US" altLang="en-US" sz="2400" dirty="0">
              <a:solidFill>
                <a:schemeClr val="bg1"/>
              </a:solidFill>
            </a:endParaRPr>
          </a:p>
        </p:txBody>
      </p:sp>
    </p:spTree>
    <p:extLst>
      <p:ext uri="{BB962C8B-B14F-4D97-AF65-F5344CB8AC3E}">
        <p14:creationId xmlns:p14="http://schemas.microsoft.com/office/powerpoint/2010/main" val="18557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079792-7A7F-AE17-312A-E4DD55FC2CBF}"/>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AE3F78F1-BE80-BA32-E567-0A9300E1F5F6}"/>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633CBE3C-A9EC-F34C-E0C7-E3E6E06A5A72}"/>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A3CC5E81-39D2-9D5A-5B60-C3B7E0845755}"/>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3385D118-3D29-78FC-CFED-B280CE592A75}"/>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How do I get from here to there?</a:t>
            </a:r>
            <a:endParaRPr kumimoji="0" lang="en-US" sz="413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0" name="Content Placeholder 2">
            <a:extLst>
              <a:ext uri="{FF2B5EF4-FFF2-40B4-BE49-F238E27FC236}">
                <a16:creationId xmlns:a16="http://schemas.microsoft.com/office/drawing/2014/main" id="{A3294F4B-FF95-7E36-5478-DD7D96AE2AF9}"/>
              </a:ext>
            </a:extLst>
          </p:cNvPr>
          <p:cNvSpPr txBox="1">
            <a:spLocks/>
          </p:cNvSpPr>
          <p:nvPr/>
        </p:nvSpPr>
        <p:spPr>
          <a:xfrm>
            <a:off x="1295400" y="2242597"/>
            <a:ext cx="7543800" cy="66648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3600" b="1" u="sng" dirty="0">
                <a:solidFill>
                  <a:srgbClr val="3A3838"/>
                </a:solidFill>
              </a:rPr>
              <a:t>Setting the Stage: FRAMING</a:t>
            </a:r>
          </a:p>
          <a:p>
            <a:pPr>
              <a:spcBef>
                <a:spcPts val="0"/>
              </a:spcBef>
            </a:pPr>
            <a:r>
              <a:rPr lang="en-US" sz="3600" dirty="0">
                <a:solidFill>
                  <a:srgbClr val="3A3838"/>
                </a:solidFill>
              </a:rPr>
              <a:t>Frame meetings as </a:t>
            </a:r>
            <a:r>
              <a:rPr lang="en-US" sz="3600" b="1" dirty="0">
                <a:solidFill>
                  <a:srgbClr val="0070C0"/>
                </a:solidFill>
              </a:rPr>
              <a:t>information-sharing </a:t>
            </a:r>
            <a:r>
              <a:rPr lang="en-US" sz="3600" dirty="0">
                <a:solidFill>
                  <a:srgbClr val="3A3838"/>
                </a:solidFill>
              </a:rPr>
              <a:t>opportunities: Start with explicit goal of information sharing rather than evaluation/decision-making</a:t>
            </a:r>
          </a:p>
          <a:p>
            <a:pPr>
              <a:spcBef>
                <a:spcPts val="0"/>
              </a:spcBef>
            </a:pPr>
            <a:r>
              <a:rPr lang="en-US" sz="3600" dirty="0">
                <a:solidFill>
                  <a:srgbClr val="3A3838"/>
                </a:solidFill>
              </a:rPr>
              <a:t>Frame </a:t>
            </a:r>
            <a:r>
              <a:rPr lang="en-US" sz="3600" b="1" dirty="0">
                <a:solidFill>
                  <a:srgbClr val="0070C0"/>
                </a:solidFill>
              </a:rPr>
              <a:t>differences</a:t>
            </a:r>
            <a:r>
              <a:rPr lang="en-US" sz="3600" dirty="0">
                <a:solidFill>
                  <a:srgbClr val="3A3838"/>
                </a:solidFill>
              </a:rPr>
              <a:t> as a source of </a:t>
            </a:r>
            <a:r>
              <a:rPr lang="en-US" sz="3600" b="1" dirty="0">
                <a:solidFill>
                  <a:srgbClr val="0070C0"/>
                </a:solidFill>
              </a:rPr>
              <a:t>value</a:t>
            </a:r>
            <a:r>
              <a:rPr lang="en-US" sz="3600" dirty="0">
                <a:solidFill>
                  <a:srgbClr val="3A3838"/>
                </a:solidFill>
              </a:rPr>
              <a:t>: </a:t>
            </a:r>
            <a:r>
              <a:rPr lang="en-US" sz="3600" i="1" dirty="0">
                <a:solidFill>
                  <a:srgbClr val="3A3838"/>
                </a:solidFill>
              </a:rPr>
              <a:t>“Each of us is likely to have different perspectives going into  this meeting, and this will help us arrive at a fuller understanding of the issues at stake in this decision (or project).” </a:t>
            </a:r>
            <a:endParaRPr lang="en-US" sz="3600" b="1" i="1" dirty="0">
              <a:solidFill>
                <a:srgbClr val="3A3838"/>
              </a:solidFill>
            </a:endParaRPr>
          </a:p>
        </p:txBody>
      </p:sp>
      <p:sp>
        <p:nvSpPr>
          <p:cNvPr id="8" name="TextBox 7">
            <a:extLst>
              <a:ext uri="{FF2B5EF4-FFF2-40B4-BE49-F238E27FC236}">
                <a16:creationId xmlns:a16="http://schemas.microsoft.com/office/drawing/2014/main" id="{6B0C2BE0-D106-9F8A-AFC6-5ADDD91F645C}"/>
              </a:ext>
            </a:extLst>
          </p:cNvPr>
          <p:cNvSpPr txBox="1"/>
          <p:nvPr/>
        </p:nvSpPr>
        <p:spPr>
          <a:xfrm>
            <a:off x="2438400" y="9717042"/>
            <a:ext cx="15087599" cy="461665"/>
          </a:xfrm>
          <a:prstGeom prst="rect">
            <a:avLst/>
          </a:prstGeom>
          <a:noFill/>
        </p:spPr>
        <p:txBody>
          <a:bodyPr wrap="square" rtlCol="0">
            <a:spAutoFit/>
          </a:bodyPr>
          <a:lstStyle/>
          <a:p>
            <a:pPr algn="ctr"/>
            <a:r>
              <a:rPr lang="en-US" sz="2400" dirty="0">
                <a:solidFill>
                  <a:schemeClr val="bg1"/>
                </a:solidFill>
              </a:rPr>
              <a:t>Citation: </a:t>
            </a:r>
            <a:r>
              <a:rPr lang="en-US" sz="2400" dirty="0" err="1">
                <a:solidFill>
                  <a:schemeClr val="bg1"/>
                </a:solidFill>
              </a:rPr>
              <a:t>Bresman</a:t>
            </a:r>
            <a:r>
              <a:rPr lang="en-US" sz="2400" dirty="0">
                <a:solidFill>
                  <a:schemeClr val="bg1"/>
                </a:solidFill>
              </a:rPr>
              <a:t> &amp; Edmondson 2022; The  Fearless  Organization (2019) Edmondson</a:t>
            </a:r>
            <a:endParaRPr lang="en-US" altLang="en-US" sz="2400" dirty="0">
              <a:solidFill>
                <a:schemeClr val="bg1"/>
              </a:solidFill>
            </a:endParaRPr>
          </a:p>
        </p:txBody>
      </p:sp>
      <p:sp>
        <p:nvSpPr>
          <p:cNvPr id="3" name="Content Placeholder 2">
            <a:extLst>
              <a:ext uri="{FF2B5EF4-FFF2-40B4-BE49-F238E27FC236}">
                <a16:creationId xmlns:a16="http://schemas.microsoft.com/office/drawing/2014/main" id="{E616C33B-21E2-1BD0-E95F-28F5C5743EF2}"/>
              </a:ext>
            </a:extLst>
          </p:cNvPr>
          <p:cNvSpPr txBox="1">
            <a:spLocks/>
          </p:cNvSpPr>
          <p:nvPr/>
        </p:nvSpPr>
        <p:spPr>
          <a:xfrm>
            <a:off x="9595338" y="2131702"/>
            <a:ext cx="7543800" cy="76158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3600" b="1" u="sng" dirty="0">
                <a:solidFill>
                  <a:srgbClr val="3A3838"/>
                </a:solidFill>
              </a:rPr>
              <a:t>Ask these questions: FRAMING</a:t>
            </a:r>
          </a:p>
          <a:p>
            <a:pPr>
              <a:spcBef>
                <a:spcPts val="0"/>
              </a:spcBef>
            </a:pPr>
            <a:r>
              <a:rPr lang="en-US" sz="3600" dirty="0">
                <a:solidFill>
                  <a:srgbClr val="3A3838"/>
                </a:solidFill>
              </a:rPr>
              <a:t>Have I clarified the nature of the work and level of uncertainty?</a:t>
            </a:r>
          </a:p>
          <a:p>
            <a:pPr>
              <a:spcBef>
                <a:spcPts val="0"/>
              </a:spcBef>
            </a:pPr>
            <a:r>
              <a:rPr lang="en-US" sz="3600" dirty="0">
                <a:solidFill>
                  <a:srgbClr val="3A3838"/>
                </a:solidFill>
              </a:rPr>
              <a:t>How often do I refer to these aspects of the work and how well do I assess shared understanding?</a:t>
            </a:r>
          </a:p>
          <a:p>
            <a:pPr>
              <a:spcBef>
                <a:spcPts val="0"/>
              </a:spcBef>
            </a:pPr>
            <a:r>
              <a:rPr lang="en-US" sz="3600" dirty="0">
                <a:solidFill>
                  <a:srgbClr val="3A3838"/>
                </a:solidFill>
              </a:rPr>
              <a:t>Have I spoken of failures in the “right way”…that small failures are the currency of subsequent improvement?</a:t>
            </a:r>
          </a:p>
          <a:p>
            <a:pPr>
              <a:spcBef>
                <a:spcPts val="0"/>
              </a:spcBef>
            </a:pPr>
            <a:r>
              <a:rPr lang="en-US" sz="3600" dirty="0">
                <a:solidFill>
                  <a:srgbClr val="3A3838"/>
                </a:solidFill>
              </a:rPr>
              <a:t>Do I emphasize that it is not possible to get something brand new “right after the first time?”</a:t>
            </a:r>
          </a:p>
        </p:txBody>
      </p:sp>
    </p:spTree>
    <p:extLst>
      <p:ext uri="{BB962C8B-B14F-4D97-AF65-F5344CB8AC3E}">
        <p14:creationId xmlns:p14="http://schemas.microsoft.com/office/powerpoint/2010/main" val="304649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079792-7A7F-AE17-312A-E4DD55FC2CBF}"/>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AE3F78F1-BE80-BA32-E567-0A9300E1F5F6}"/>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633CBE3C-A9EC-F34C-E0C7-E3E6E06A5A72}"/>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A3CC5E81-39D2-9D5A-5B60-C3B7E0845755}"/>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3385D118-3D29-78FC-CFED-B280CE592A75}"/>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How do I get from here to there?</a:t>
            </a:r>
            <a:endParaRPr kumimoji="0" lang="en-US" sz="413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1" name="Content Placeholder 2">
            <a:extLst>
              <a:ext uri="{FF2B5EF4-FFF2-40B4-BE49-F238E27FC236}">
                <a16:creationId xmlns:a16="http://schemas.microsoft.com/office/drawing/2014/main" id="{25DD643C-E191-6BE3-8CB5-34126A5B0608}"/>
              </a:ext>
            </a:extLst>
          </p:cNvPr>
          <p:cNvSpPr txBox="1">
            <a:spLocks/>
          </p:cNvSpPr>
          <p:nvPr/>
        </p:nvSpPr>
        <p:spPr>
          <a:xfrm>
            <a:off x="9601200" y="2242596"/>
            <a:ext cx="7221940" cy="66648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3600" b="1" u="sng" dirty="0">
                <a:solidFill>
                  <a:srgbClr val="3A3838"/>
                </a:solidFill>
              </a:rPr>
              <a:t>INQUIRY</a:t>
            </a:r>
          </a:p>
          <a:p>
            <a:pPr>
              <a:spcBef>
                <a:spcPts val="0"/>
              </a:spcBef>
            </a:pPr>
            <a:r>
              <a:rPr lang="en-US" sz="3600" dirty="0">
                <a:solidFill>
                  <a:srgbClr val="3A3838"/>
                </a:solidFill>
              </a:rPr>
              <a:t>When team leaders – and others - practice </a:t>
            </a:r>
            <a:r>
              <a:rPr lang="en-US" sz="3600" dirty="0">
                <a:solidFill>
                  <a:srgbClr val="0070C0"/>
                </a:solidFill>
              </a:rPr>
              <a:t>genuine inquiry </a:t>
            </a:r>
            <a:r>
              <a:rPr lang="en-US" sz="3600" dirty="0">
                <a:solidFill>
                  <a:srgbClr val="3A3838"/>
                </a:solidFill>
              </a:rPr>
              <a:t>that </a:t>
            </a:r>
            <a:r>
              <a:rPr lang="en-US" sz="3600" dirty="0">
                <a:solidFill>
                  <a:srgbClr val="0070C0"/>
                </a:solidFill>
              </a:rPr>
              <a:t>draws out </a:t>
            </a:r>
            <a:r>
              <a:rPr lang="en-US" sz="3600" dirty="0">
                <a:solidFill>
                  <a:srgbClr val="3A3838"/>
                </a:solidFill>
              </a:rPr>
              <a:t>others’ ideas, listening </a:t>
            </a:r>
            <a:r>
              <a:rPr lang="en-US" sz="3600" dirty="0">
                <a:solidFill>
                  <a:srgbClr val="0070C0"/>
                </a:solidFill>
              </a:rPr>
              <a:t>thoughtfully</a:t>
            </a:r>
            <a:r>
              <a:rPr lang="en-US" sz="3600" dirty="0">
                <a:solidFill>
                  <a:srgbClr val="3A3838"/>
                </a:solidFill>
              </a:rPr>
              <a:t> to what they hear in response, </a:t>
            </a:r>
          </a:p>
          <a:p>
            <a:pPr>
              <a:spcBef>
                <a:spcPts val="0"/>
              </a:spcBef>
            </a:pPr>
            <a:r>
              <a:rPr lang="en-US" sz="3600" dirty="0">
                <a:solidFill>
                  <a:srgbClr val="3A3838"/>
                </a:solidFill>
              </a:rPr>
              <a:t>Questions that recognize </a:t>
            </a:r>
            <a:r>
              <a:rPr lang="en-US" sz="3600" dirty="0">
                <a:solidFill>
                  <a:srgbClr val="0070C0"/>
                </a:solidFill>
              </a:rPr>
              <a:t>shared ownership </a:t>
            </a:r>
            <a:r>
              <a:rPr lang="en-US" sz="3600" dirty="0">
                <a:solidFill>
                  <a:srgbClr val="3A3838"/>
                </a:solidFill>
              </a:rPr>
              <a:t>and causality versus those that don’t: </a:t>
            </a:r>
            <a:r>
              <a:rPr lang="en-US" sz="3600" i="1" dirty="0">
                <a:solidFill>
                  <a:srgbClr val="0070C0"/>
                </a:solidFill>
              </a:rPr>
              <a:t>What did we (or I) do to put you in a challenging position? Or How can we help?</a:t>
            </a:r>
          </a:p>
        </p:txBody>
      </p:sp>
      <p:sp>
        <p:nvSpPr>
          <p:cNvPr id="5" name="Content Placeholder 2">
            <a:extLst>
              <a:ext uri="{FF2B5EF4-FFF2-40B4-BE49-F238E27FC236}">
                <a16:creationId xmlns:a16="http://schemas.microsoft.com/office/drawing/2014/main" id="{AF6D3288-4E50-90EC-C85E-A80CCBBFD7A1}"/>
              </a:ext>
            </a:extLst>
          </p:cNvPr>
          <p:cNvSpPr txBox="1">
            <a:spLocks/>
          </p:cNvSpPr>
          <p:nvPr/>
        </p:nvSpPr>
        <p:spPr>
          <a:xfrm>
            <a:off x="1143001" y="2242596"/>
            <a:ext cx="7543800" cy="76158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3600" b="1" u="sng" dirty="0">
                <a:solidFill>
                  <a:srgbClr val="3A3838"/>
                </a:solidFill>
              </a:rPr>
              <a:t>Ask these questions: INQUIRY</a:t>
            </a:r>
          </a:p>
          <a:p>
            <a:pPr>
              <a:spcBef>
                <a:spcPts val="0"/>
              </a:spcBef>
            </a:pPr>
            <a:r>
              <a:rPr lang="en-US" sz="3600" dirty="0">
                <a:solidFill>
                  <a:srgbClr val="3A3838"/>
                </a:solidFill>
              </a:rPr>
              <a:t>Have I made sure that people know I do not have all the answers?</a:t>
            </a:r>
          </a:p>
          <a:p>
            <a:pPr>
              <a:spcBef>
                <a:spcPts val="0"/>
              </a:spcBef>
            </a:pPr>
            <a:r>
              <a:rPr lang="en-US" sz="3600" dirty="0">
                <a:solidFill>
                  <a:srgbClr val="3A3838"/>
                </a:solidFill>
              </a:rPr>
              <a:t>Have I emphasized that we can always learn more?</a:t>
            </a:r>
          </a:p>
          <a:p>
            <a:pPr>
              <a:spcBef>
                <a:spcPts val="0"/>
              </a:spcBef>
            </a:pPr>
            <a:r>
              <a:rPr lang="en-US" sz="3600" dirty="0">
                <a:solidFill>
                  <a:srgbClr val="3A3838"/>
                </a:solidFill>
              </a:rPr>
              <a:t>How often do I ask good question rather than rhetorical ones? </a:t>
            </a:r>
          </a:p>
          <a:p>
            <a:pPr>
              <a:spcBef>
                <a:spcPts val="0"/>
              </a:spcBef>
            </a:pPr>
            <a:r>
              <a:rPr lang="en-US" sz="3600" dirty="0">
                <a:solidFill>
                  <a:srgbClr val="3A3838"/>
                </a:solidFill>
              </a:rPr>
              <a:t>How often do I ask questions of others, rather than just expressing my opinion?</a:t>
            </a:r>
          </a:p>
          <a:p>
            <a:pPr>
              <a:spcBef>
                <a:spcPts val="0"/>
              </a:spcBef>
            </a:pPr>
            <a:endParaRPr lang="en-US" sz="3600" dirty="0">
              <a:solidFill>
                <a:srgbClr val="3A3838"/>
              </a:solidFill>
            </a:endParaRPr>
          </a:p>
          <a:p>
            <a:pPr>
              <a:spcBef>
                <a:spcPts val="0"/>
              </a:spcBef>
            </a:pPr>
            <a:endParaRPr lang="en-US" sz="3600" dirty="0">
              <a:solidFill>
                <a:srgbClr val="3A3838"/>
              </a:solidFill>
            </a:endParaRPr>
          </a:p>
        </p:txBody>
      </p:sp>
      <p:sp>
        <p:nvSpPr>
          <p:cNvPr id="20" name="TextBox 19">
            <a:extLst>
              <a:ext uri="{FF2B5EF4-FFF2-40B4-BE49-F238E27FC236}">
                <a16:creationId xmlns:a16="http://schemas.microsoft.com/office/drawing/2014/main" id="{69A2BACB-F387-EA1D-8CA9-C7A75B61D91C}"/>
              </a:ext>
            </a:extLst>
          </p:cNvPr>
          <p:cNvSpPr txBox="1"/>
          <p:nvPr/>
        </p:nvSpPr>
        <p:spPr>
          <a:xfrm>
            <a:off x="2438400" y="9717042"/>
            <a:ext cx="15087599" cy="461665"/>
          </a:xfrm>
          <a:prstGeom prst="rect">
            <a:avLst/>
          </a:prstGeom>
          <a:noFill/>
        </p:spPr>
        <p:txBody>
          <a:bodyPr wrap="square" rtlCol="0">
            <a:spAutoFit/>
          </a:bodyPr>
          <a:lstStyle/>
          <a:p>
            <a:pPr algn="ctr"/>
            <a:r>
              <a:rPr lang="en-US" sz="2400" dirty="0">
                <a:solidFill>
                  <a:schemeClr val="bg1"/>
                </a:solidFill>
              </a:rPr>
              <a:t>Citation: </a:t>
            </a:r>
            <a:r>
              <a:rPr lang="en-US" sz="2400" dirty="0" err="1">
                <a:solidFill>
                  <a:schemeClr val="bg1"/>
                </a:solidFill>
              </a:rPr>
              <a:t>Bresman</a:t>
            </a:r>
            <a:r>
              <a:rPr lang="en-US" sz="2400" dirty="0">
                <a:solidFill>
                  <a:schemeClr val="bg1"/>
                </a:solidFill>
              </a:rPr>
              <a:t> &amp; Edmondson 2022; The  Fearless  Organization (2019) Edmondson</a:t>
            </a:r>
            <a:endParaRPr lang="en-US" altLang="en-US" sz="2400" dirty="0">
              <a:solidFill>
                <a:schemeClr val="bg1"/>
              </a:solidFill>
            </a:endParaRPr>
          </a:p>
        </p:txBody>
      </p:sp>
    </p:spTree>
    <p:extLst>
      <p:ext uri="{BB962C8B-B14F-4D97-AF65-F5344CB8AC3E}">
        <p14:creationId xmlns:p14="http://schemas.microsoft.com/office/powerpoint/2010/main" val="249716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457200" y="102003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How do I get from here to there  for leaders</a:t>
            </a:r>
            <a:endParaRPr kumimoji="0" lang="en-US" sz="123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6" name="Slide Number Placeholder 15">
            <a:extLst>
              <a:ext uri="{FF2B5EF4-FFF2-40B4-BE49-F238E27FC236}">
                <a16:creationId xmlns:a16="http://schemas.microsoft.com/office/drawing/2014/main" id="{305E09AE-9633-DE4A-A0A0-49D0AC3D3603}"/>
              </a:ext>
            </a:extLst>
          </p:cNvPr>
          <p:cNvSpPr>
            <a:spLocks noGrp="1"/>
          </p:cNvSpPr>
          <p:nvPr>
            <p:ph type="sldNum" sz="quarter" idx="12"/>
          </p:nvPr>
        </p:nvSpPr>
        <p:spPr/>
        <p:txBody>
          <a:bodyPr/>
          <a:lstStyle/>
          <a:p>
            <a:fld id="{B6F15528-21DE-4FAA-801E-634DDDAF4B2B}" type="slidenum">
              <a:rPr lang="en-US" smtClean="0"/>
              <a:pPr/>
              <a:t>23</a:t>
            </a:fld>
            <a:endParaRPr lang="en-US"/>
          </a:p>
        </p:txBody>
      </p:sp>
      <p:grpSp>
        <p:nvGrpSpPr>
          <p:cNvPr id="17" name="Group 16">
            <a:extLst>
              <a:ext uri="{FF2B5EF4-FFF2-40B4-BE49-F238E27FC236}">
                <a16:creationId xmlns:a16="http://schemas.microsoft.com/office/drawing/2014/main" id="{F9AC1322-256C-6634-BBB5-5A3DAEBF6C04}"/>
              </a:ext>
            </a:extLst>
          </p:cNvPr>
          <p:cNvGrpSpPr/>
          <p:nvPr/>
        </p:nvGrpSpPr>
        <p:grpSpPr>
          <a:xfrm>
            <a:off x="-9527" y="9467848"/>
            <a:ext cx="18297527" cy="857252"/>
            <a:chOff x="-9526" y="9467848"/>
            <a:chExt cx="18297527" cy="857252"/>
          </a:xfrm>
        </p:grpSpPr>
        <p:grpSp>
          <p:nvGrpSpPr>
            <p:cNvPr id="18" name="Group 2">
              <a:extLst>
                <a:ext uri="{FF2B5EF4-FFF2-40B4-BE49-F238E27FC236}">
                  <a16:creationId xmlns:a16="http://schemas.microsoft.com/office/drawing/2014/main" id="{65E4C7D9-B899-9490-2390-4C949BD7D095}"/>
                </a:ext>
              </a:extLst>
            </p:cNvPr>
            <p:cNvGrpSpPr>
              <a:grpSpLocks noChangeAspect="1"/>
            </p:cNvGrpSpPr>
            <p:nvPr/>
          </p:nvGrpSpPr>
          <p:grpSpPr>
            <a:xfrm>
              <a:off x="-9526" y="9467848"/>
              <a:ext cx="18297525" cy="819151"/>
              <a:chOff x="0" y="0"/>
              <a:chExt cx="24384000" cy="1092202"/>
            </a:xfrm>
          </p:grpSpPr>
          <p:sp>
            <p:nvSpPr>
              <p:cNvPr id="21" name="Freeform 3">
                <a:extLst>
                  <a:ext uri="{FF2B5EF4-FFF2-40B4-BE49-F238E27FC236}">
                    <a16:creationId xmlns:a16="http://schemas.microsoft.com/office/drawing/2014/main" id="{9368B0E4-240B-8E6A-4019-4D083CDE126D}"/>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9" name="Group 5">
              <a:extLst>
                <a:ext uri="{FF2B5EF4-FFF2-40B4-BE49-F238E27FC236}">
                  <a16:creationId xmlns:a16="http://schemas.microsoft.com/office/drawing/2014/main" id="{2741182C-B1DC-9CA3-6E93-5ECC2485B65A}"/>
                </a:ext>
              </a:extLst>
            </p:cNvPr>
            <p:cNvGrpSpPr>
              <a:grpSpLocks noChangeAspect="1"/>
            </p:cNvGrpSpPr>
            <p:nvPr/>
          </p:nvGrpSpPr>
          <p:grpSpPr>
            <a:xfrm>
              <a:off x="-9525" y="9633467"/>
              <a:ext cx="18297526" cy="691633"/>
              <a:chOff x="0" y="0"/>
              <a:chExt cx="24384000" cy="922178"/>
            </a:xfrm>
          </p:grpSpPr>
          <p:sp>
            <p:nvSpPr>
              <p:cNvPr id="20" name="Freeform 6">
                <a:extLst>
                  <a:ext uri="{FF2B5EF4-FFF2-40B4-BE49-F238E27FC236}">
                    <a16:creationId xmlns:a16="http://schemas.microsoft.com/office/drawing/2014/main" id="{D991D0CC-E496-33E7-F3BC-561183282F7E}"/>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3" name="Picture 2">
            <a:extLst>
              <a:ext uri="{FF2B5EF4-FFF2-40B4-BE49-F238E27FC236}">
                <a16:creationId xmlns:a16="http://schemas.microsoft.com/office/drawing/2014/main" id="{FDA1F9DC-39C1-071F-1D36-DF36B373B47D}"/>
              </a:ext>
            </a:extLst>
          </p:cNvPr>
          <p:cNvPicPr>
            <a:picLocks noChangeAspect="1"/>
          </p:cNvPicPr>
          <p:nvPr/>
        </p:nvPicPr>
        <p:blipFill>
          <a:blip r:embed="rId4"/>
          <a:stretch>
            <a:fillRect/>
          </a:stretch>
        </p:blipFill>
        <p:spPr>
          <a:xfrm>
            <a:off x="286858" y="2839659"/>
            <a:ext cx="18001142" cy="5490696"/>
          </a:xfrm>
          <a:prstGeom prst="rect">
            <a:avLst/>
          </a:prstGeom>
        </p:spPr>
      </p:pic>
      <p:sp>
        <p:nvSpPr>
          <p:cNvPr id="11" name="TextBox 10">
            <a:extLst>
              <a:ext uri="{FF2B5EF4-FFF2-40B4-BE49-F238E27FC236}">
                <a16:creationId xmlns:a16="http://schemas.microsoft.com/office/drawing/2014/main" id="{ECBDE14B-02B7-64FE-D029-CB28E2D99B51}"/>
              </a:ext>
            </a:extLst>
          </p:cNvPr>
          <p:cNvSpPr txBox="1"/>
          <p:nvPr/>
        </p:nvSpPr>
        <p:spPr>
          <a:xfrm>
            <a:off x="2133600" y="9748439"/>
            <a:ext cx="15087599" cy="461665"/>
          </a:xfrm>
          <a:prstGeom prst="rect">
            <a:avLst/>
          </a:prstGeom>
          <a:noFill/>
        </p:spPr>
        <p:txBody>
          <a:bodyPr wrap="square" rtlCol="0">
            <a:spAutoFit/>
          </a:bodyPr>
          <a:lstStyle/>
          <a:p>
            <a:pPr algn="ctr"/>
            <a:r>
              <a:rPr lang="en-US" sz="2400" dirty="0">
                <a:solidFill>
                  <a:schemeClr val="bg1"/>
                </a:solidFill>
              </a:rPr>
              <a:t>Citation: Edmondson &amp; </a:t>
            </a:r>
            <a:r>
              <a:rPr lang="en-US" sz="2400" dirty="0" err="1">
                <a:solidFill>
                  <a:schemeClr val="bg1"/>
                </a:solidFill>
              </a:rPr>
              <a:t>Bransby</a:t>
            </a:r>
            <a:r>
              <a:rPr lang="en-US" sz="2400" dirty="0">
                <a:solidFill>
                  <a:schemeClr val="bg1"/>
                </a:solidFill>
              </a:rPr>
              <a:t> (2023)</a:t>
            </a:r>
            <a:endParaRPr lang="en-US" altLang="en-US" sz="2400" dirty="0">
              <a:solidFill>
                <a:schemeClr val="bg1"/>
              </a:solidFill>
            </a:endParaRPr>
          </a:p>
        </p:txBody>
      </p:sp>
    </p:spTree>
    <p:extLst>
      <p:ext uri="{BB962C8B-B14F-4D97-AF65-F5344CB8AC3E}">
        <p14:creationId xmlns:p14="http://schemas.microsoft.com/office/powerpoint/2010/main" val="43823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457200" y="102003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How do I get from here to there without making mistakes?</a:t>
            </a:r>
            <a:endParaRPr kumimoji="0" lang="en-US" sz="123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grpSp>
        <p:nvGrpSpPr>
          <p:cNvPr id="17" name="Group 16">
            <a:extLst>
              <a:ext uri="{FF2B5EF4-FFF2-40B4-BE49-F238E27FC236}">
                <a16:creationId xmlns:a16="http://schemas.microsoft.com/office/drawing/2014/main" id="{F9AC1322-256C-6634-BBB5-5A3DAEBF6C04}"/>
              </a:ext>
            </a:extLst>
          </p:cNvPr>
          <p:cNvGrpSpPr/>
          <p:nvPr/>
        </p:nvGrpSpPr>
        <p:grpSpPr>
          <a:xfrm>
            <a:off x="-9527" y="9467848"/>
            <a:ext cx="18297527" cy="857252"/>
            <a:chOff x="-9526" y="9467848"/>
            <a:chExt cx="18297527" cy="857252"/>
          </a:xfrm>
        </p:grpSpPr>
        <p:grpSp>
          <p:nvGrpSpPr>
            <p:cNvPr id="18" name="Group 2">
              <a:extLst>
                <a:ext uri="{FF2B5EF4-FFF2-40B4-BE49-F238E27FC236}">
                  <a16:creationId xmlns:a16="http://schemas.microsoft.com/office/drawing/2014/main" id="{65E4C7D9-B899-9490-2390-4C949BD7D095}"/>
                </a:ext>
              </a:extLst>
            </p:cNvPr>
            <p:cNvGrpSpPr>
              <a:grpSpLocks noChangeAspect="1"/>
            </p:cNvGrpSpPr>
            <p:nvPr/>
          </p:nvGrpSpPr>
          <p:grpSpPr>
            <a:xfrm>
              <a:off x="-9526" y="9467848"/>
              <a:ext cx="18297525" cy="819151"/>
              <a:chOff x="0" y="0"/>
              <a:chExt cx="24384000" cy="1092202"/>
            </a:xfrm>
          </p:grpSpPr>
          <p:sp>
            <p:nvSpPr>
              <p:cNvPr id="21" name="Freeform 3">
                <a:extLst>
                  <a:ext uri="{FF2B5EF4-FFF2-40B4-BE49-F238E27FC236}">
                    <a16:creationId xmlns:a16="http://schemas.microsoft.com/office/drawing/2014/main" id="{9368B0E4-240B-8E6A-4019-4D083CDE126D}"/>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9" name="Group 5">
              <a:extLst>
                <a:ext uri="{FF2B5EF4-FFF2-40B4-BE49-F238E27FC236}">
                  <a16:creationId xmlns:a16="http://schemas.microsoft.com/office/drawing/2014/main" id="{2741182C-B1DC-9CA3-6E93-5ECC2485B65A}"/>
                </a:ext>
              </a:extLst>
            </p:cNvPr>
            <p:cNvGrpSpPr>
              <a:grpSpLocks noChangeAspect="1"/>
            </p:cNvGrpSpPr>
            <p:nvPr/>
          </p:nvGrpSpPr>
          <p:grpSpPr>
            <a:xfrm>
              <a:off x="-9525" y="9633467"/>
              <a:ext cx="18297526" cy="691633"/>
              <a:chOff x="0" y="0"/>
              <a:chExt cx="24384000" cy="922178"/>
            </a:xfrm>
          </p:grpSpPr>
          <p:sp>
            <p:nvSpPr>
              <p:cNvPr id="20" name="Freeform 6">
                <a:extLst>
                  <a:ext uri="{FF2B5EF4-FFF2-40B4-BE49-F238E27FC236}">
                    <a16:creationId xmlns:a16="http://schemas.microsoft.com/office/drawing/2014/main" id="{D991D0CC-E496-33E7-F3BC-561183282F7E}"/>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1026" name="Picture 2" descr="Hardcover Right Kind of Wrong: The Science of Failing Well Book">
            <a:extLst>
              <a:ext uri="{FF2B5EF4-FFF2-40B4-BE49-F238E27FC236}">
                <a16:creationId xmlns:a16="http://schemas.microsoft.com/office/drawing/2014/main" id="{BB3FD156-A997-B912-B383-EA1AD5EFD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963594"/>
            <a:ext cx="4114800" cy="62345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129FAB6-C83D-9619-AE9F-91941550D865}"/>
              </a:ext>
            </a:extLst>
          </p:cNvPr>
          <p:cNvGrpSpPr/>
          <p:nvPr/>
        </p:nvGrpSpPr>
        <p:grpSpPr>
          <a:xfrm>
            <a:off x="7090090" y="4068888"/>
            <a:ext cx="9175233" cy="3399107"/>
            <a:chOff x="6712466" y="2353994"/>
            <a:chExt cx="9175233" cy="3399107"/>
          </a:xfrm>
        </p:grpSpPr>
        <p:pic>
          <p:nvPicPr>
            <p:cNvPr id="5" name="Picture 4">
              <a:extLst>
                <a:ext uri="{FF2B5EF4-FFF2-40B4-BE49-F238E27FC236}">
                  <a16:creationId xmlns:a16="http://schemas.microsoft.com/office/drawing/2014/main" id="{28FFD3CB-4CC9-5AF5-0001-514666DFE287}"/>
                </a:ext>
              </a:extLst>
            </p:cNvPr>
            <p:cNvPicPr>
              <a:picLocks noChangeAspect="1"/>
            </p:cNvPicPr>
            <p:nvPr/>
          </p:nvPicPr>
          <p:blipFill>
            <a:blip r:embed="rId5"/>
            <a:stretch>
              <a:fillRect/>
            </a:stretch>
          </p:blipFill>
          <p:spPr>
            <a:xfrm>
              <a:off x="6712466" y="3452813"/>
              <a:ext cx="9175233" cy="2300288"/>
            </a:xfrm>
            <a:prstGeom prst="rect">
              <a:avLst/>
            </a:prstGeom>
          </p:spPr>
        </p:pic>
        <p:pic>
          <p:nvPicPr>
            <p:cNvPr id="8" name="Picture 7">
              <a:extLst>
                <a:ext uri="{FF2B5EF4-FFF2-40B4-BE49-F238E27FC236}">
                  <a16:creationId xmlns:a16="http://schemas.microsoft.com/office/drawing/2014/main" id="{CE129D58-A58E-E173-610E-EBADC4545CE5}"/>
                </a:ext>
              </a:extLst>
            </p:cNvPr>
            <p:cNvPicPr>
              <a:picLocks noChangeAspect="1"/>
            </p:cNvPicPr>
            <p:nvPr/>
          </p:nvPicPr>
          <p:blipFill>
            <a:blip r:embed="rId6"/>
            <a:stretch>
              <a:fillRect/>
            </a:stretch>
          </p:blipFill>
          <p:spPr>
            <a:xfrm>
              <a:off x="9906000" y="2353994"/>
              <a:ext cx="3600450" cy="1219200"/>
            </a:xfrm>
            <a:prstGeom prst="rect">
              <a:avLst/>
            </a:prstGeom>
          </p:spPr>
        </p:pic>
      </p:grpSp>
    </p:spTree>
    <p:extLst>
      <p:ext uri="{BB962C8B-B14F-4D97-AF65-F5344CB8AC3E}">
        <p14:creationId xmlns:p14="http://schemas.microsoft.com/office/powerpoint/2010/main" val="7319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457200" y="102003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Reframe: How do I </a:t>
            </a:r>
            <a:r>
              <a:rPr lang="en-US" sz="5400" b="1" dirty="0">
                <a:solidFill>
                  <a:srgbClr val="0070C0"/>
                </a:solidFill>
                <a:latin typeface="Congenial Black" panose="02000503040000020004" pitchFamily="2" charset="0"/>
              </a:rPr>
              <a:t>learn from my failures and help my team do the same? </a:t>
            </a:r>
            <a:endParaRPr kumimoji="0" lang="en-US" sz="123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grpSp>
        <p:nvGrpSpPr>
          <p:cNvPr id="17" name="Group 16">
            <a:extLst>
              <a:ext uri="{FF2B5EF4-FFF2-40B4-BE49-F238E27FC236}">
                <a16:creationId xmlns:a16="http://schemas.microsoft.com/office/drawing/2014/main" id="{F9AC1322-256C-6634-BBB5-5A3DAEBF6C04}"/>
              </a:ext>
            </a:extLst>
          </p:cNvPr>
          <p:cNvGrpSpPr/>
          <p:nvPr/>
        </p:nvGrpSpPr>
        <p:grpSpPr>
          <a:xfrm>
            <a:off x="-9527" y="9467848"/>
            <a:ext cx="18297527" cy="857252"/>
            <a:chOff x="-9526" y="9467848"/>
            <a:chExt cx="18297527" cy="857252"/>
          </a:xfrm>
        </p:grpSpPr>
        <p:grpSp>
          <p:nvGrpSpPr>
            <p:cNvPr id="18" name="Group 2">
              <a:extLst>
                <a:ext uri="{FF2B5EF4-FFF2-40B4-BE49-F238E27FC236}">
                  <a16:creationId xmlns:a16="http://schemas.microsoft.com/office/drawing/2014/main" id="{65E4C7D9-B899-9490-2390-4C949BD7D095}"/>
                </a:ext>
              </a:extLst>
            </p:cNvPr>
            <p:cNvGrpSpPr>
              <a:grpSpLocks noChangeAspect="1"/>
            </p:cNvGrpSpPr>
            <p:nvPr/>
          </p:nvGrpSpPr>
          <p:grpSpPr>
            <a:xfrm>
              <a:off x="-9526" y="9467848"/>
              <a:ext cx="18297525" cy="819151"/>
              <a:chOff x="0" y="0"/>
              <a:chExt cx="24384000" cy="1092202"/>
            </a:xfrm>
          </p:grpSpPr>
          <p:sp>
            <p:nvSpPr>
              <p:cNvPr id="21" name="Freeform 3">
                <a:extLst>
                  <a:ext uri="{FF2B5EF4-FFF2-40B4-BE49-F238E27FC236}">
                    <a16:creationId xmlns:a16="http://schemas.microsoft.com/office/drawing/2014/main" id="{9368B0E4-240B-8E6A-4019-4D083CDE126D}"/>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9" name="Group 5">
              <a:extLst>
                <a:ext uri="{FF2B5EF4-FFF2-40B4-BE49-F238E27FC236}">
                  <a16:creationId xmlns:a16="http://schemas.microsoft.com/office/drawing/2014/main" id="{2741182C-B1DC-9CA3-6E93-5ECC2485B65A}"/>
                </a:ext>
              </a:extLst>
            </p:cNvPr>
            <p:cNvGrpSpPr>
              <a:grpSpLocks noChangeAspect="1"/>
            </p:cNvGrpSpPr>
            <p:nvPr/>
          </p:nvGrpSpPr>
          <p:grpSpPr>
            <a:xfrm>
              <a:off x="-9525" y="9633467"/>
              <a:ext cx="18297526" cy="691633"/>
              <a:chOff x="0" y="0"/>
              <a:chExt cx="24384000" cy="922178"/>
            </a:xfrm>
          </p:grpSpPr>
          <p:sp>
            <p:nvSpPr>
              <p:cNvPr id="20" name="Freeform 6">
                <a:extLst>
                  <a:ext uri="{FF2B5EF4-FFF2-40B4-BE49-F238E27FC236}">
                    <a16:creationId xmlns:a16="http://schemas.microsoft.com/office/drawing/2014/main" id="{D991D0CC-E496-33E7-F3BC-561183282F7E}"/>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1028" name="Picture 4" descr="What doesn't kill you makes you stronger: overcome failure and build  resilience - Standard Chartered Singapore">
            <a:extLst>
              <a:ext uri="{FF2B5EF4-FFF2-40B4-BE49-F238E27FC236}">
                <a16:creationId xmlns:a16="http://schemas.microsoft.com/office/drawing/2014/main" id="{9E0406BD-8E56-0B01-FF0A-DAF504973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860" y="3162300"/>
            <a:ext cx="8924749" cy="586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5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457200" y="1094545"/>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How do I know if I made a difference?</a:t>
            </a:r>
            <a:endParaRPr kumimoji="0" lang="en-US" sz="123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4" name="Content Placeholder 2">
            <a:extLst>
              <a:ext uri="{FF2B5EF4-FFF2-40B4-BE49-F238E27FC236}">
                <a16:creationId xmlns:a16="http://schemas.microsoft.com/office/drawing/2014/main" id="{EDB8B7C0-4F47-C5CD-CD2C-5102FA6B836A}"/>
              </a:ext>
            </a:extLst>
          </p:cNvPr>
          <p:cNvSpPr txBox="1">
            <a:spLocks/>
          </p:cNvSpPr>
          <p:nvPr/>
        </p:nvSpPr>
        <p:spPr>
          <a:xfrm>
            <a:off x="1295400" y="2242597"/>
            <a:ext cx="15240000" cy="66648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21" lvl="0" indent="-228621" defTabSz="914484">
              <a:lnSpc>
                <a:spcPct val="115000"/>
              </a:lnSpc>
              <a:spcBef>
                <a:spcPts val="0"/>
              </a:spcBef>
              <a:spcAft>
                <a:spcPts val="1000"/>
              </a:spcAft>
            </a:pPr>
            <a:r>
              <a:rPr lang="en-US" sz="4400" dirty="0">
                <a:solidFill>
                  <a:srgbClr val="3A3838"/>
                </a:solidFill>
                <a:ea typeface="Calibri" panose="020F0502020204030204" pitchFamily="34" charset="0"/>
                <a:cs typeface="Calibri" panose="020F0502020204030204" pitchFamily="34" charset="0"/>
              </a:rPr>
              <a:t>Or what does </a:t>
            </a:r>
            <a:r>
              <a:rPr lang="en-US" sz="4400" b="1" dirty="0">
                <a:solidFill>
                  <a:srgbClr val="0070C0"/>
                </a:solidFill>
                <a:ea typeface="Calibri" panose="020F0502020204030204" pitchFamily="34" charset="0"/>
                <a:cs typeface="Calibri" panose="020F0502020204030204" pitchFamily="34" charset="0"/>
              </a:rPr>
              <a:t>success</a:t>
            </a:r>
            <a:r>
              <a:rPr lang="en-US" sz="4400" dirty="0">
                <a:solidFill>
                  <a:srgbClr val="3A3838"/>
                </a:solidFill>
                <a:ea typeface="Calibri" panose="020F0502020204030204" pitchFamily="34" charset="0"/>
                <a:cs typeface="Calibri" panose="020F0502020204030204" pitchFamily="34" charset="0"/>
              </a:rPr>
              <a:t> look like?</a:t>
            </a:r>
          </a:p>
          <a:p>
            <a:pPr marL="685862" lvl="1" indent="-228621" defTabSz="914484">
              <a:lnSpc>
                <a:spcPct val="115000"/>
              </a:lnSpc>
              <a:spcBef>
                <a:spcPts val="0"/>
              </a:spcBef>
              <a:spcAft>
                <a:spcPts val="1000"/>
              </a:spcAft>
              <a:buFont typeface="Arial" panose="020B0604020202020204" pitchFamily="34" charset="0"/>
              <a:buChar char="•"/>
            </a:pPr>
            <a:r>
              <a:rPr lang="en-US" sz="4400" b="1" dirty="0">
                <a:solidFill>
                  <a:srgbClr val="0070C0"/>
                </a:solidFill>
                <a:ea typeface="Calibri" panose="020F0502020204030204" pitchFamily="34" charset="0"/>
                <a:cs typeface="Calibri" panose="020F0502020204030204" pitchFamily="34" charset="0"/>
              </a:rPr>
              <a:t>Measure</a:t>
            </a:r>
            <a:r>
              <a:rPr lang="en-US" sz="4400" dirty="0">
                <a:solidFill>
                  <a:srgbClr val="3A3838"/>
                </a:solidFill>
                <a:ea typeface="Calibri" panose="020F0502020204030204" pitchFamily="34" charset="0"/>
                <a:cs typeface="Calibri" panose="020F0502020204030204" pitchFamily="34" charset="0"/>
              </a:rPr>
              <a:t> psychological safety before and after </a:t>
            </a:r>
            <a:r>
              <a:rPr lang="en-US" sz="4400" b="1" dirty="0">
                <a:solidFill>
                  <a:srgbClr val="0070C0"/>
                </a:solidFill>
                <a:ea typeface="Calibri" panose="020F0502020204030204" pitchFamily="34" charset="0"/>
                <a:cs typeface="Calibri" panose="020F0502020204030204" pitchFamily="34" charset="0"/>
              </a:rPr>
              <a:t>diversity</a:t>
            </a:r>
            <a:r>
              <a:rPr lang="en-US" sz="4400" b="1" dirty="0">
                <a:solidFill>
                  <a:srgbClr val="3A3838"/>
                </a:solidFill>
                <a:ea typeface="Calibri" panose="020F0502020204030204" pitchFamily="34" charset="0"/>
                <a:cs typeface="Calibri" panose="020F0502020204030204" pitchFamily="34" charset="0"/>
              </a:rPr>
              <a:t> </a:t>
            </a:r>
            <a:r>
              <a:rPr lang="en-US" sz="4400" b="1" dirty="0">
                <a:solidFill>
                  <a:srgbClr val="0070C0"/>
                </a:solidFill>
                <a:ea typeface="Calibri" panose="020F0502020204030204" pitchFamily="34" charset="0"/>
                <a:cs typeface="Calibri" panose="020F0502020204030204" pitchFamily="34" charset="0"/>
              </a:rPr>
              <a:t>interventions</a:t>
            </a:r>
          </a:p>
          <a:p>
            <a:pPr marL="685862" lvl="1" indent="-228621" defTabSz="914484">
              <a:lnSpc>
                <a:spcPct val="115000"/>
              </a:lnSpc>
              <a:spcBef>
                <a:spcPts val="0"/>
              </a:spcBef>
              <a:spcAft>
                <a:spcPts val="1000"/>
              </a:spcAft>
              <a:buFont typeface="Arial" panose="020B0604020202020204" pitchFamily="34" charset="0"/>
              <a:buChar char="•"/>
            </a:pPr>
            <a:r>
              <a:rPr lang="en-US" sz="4400" dirty="0">
                <a:solidFill>
                  <a:srgbClr val="3A3838"/>
                </a:solidFill>
                <a:ea typeface="Calibri" panose="020F0502020204030204" pitchFamily="34" charset="0"/>
                <a:cs typeface="Calibri" panose="020F0502020204030204" pitchFamily="34" charset="0"/>
              </a:rPr>
              <a:t>Look at </a:t>
            </a:r>
            <a:r>
              <a:rPr lang="en-US" sz="4400" b="1" dirty="0">
                <a:solidFill>
                  <a:srgbClr val="0070C0"/>
                </a:solidFill>
                <a:ea typeface="Calibri" panose="020F0502020204030204" pitchFamily="34" charset="0"/>
                <a:cs typeface="Calibri" panose="020F0502020204030204" pitchFamily="34" charset="0"/>
              </a:rPr>
              <a:t>engagement</a:t>
            </a:r>
            <a:r>
              <a:rPr lang="en-US" sz="4400" b="1" dirty="0">
                <a:solidFill>
                  <a:srgbClr val="3A3838"/>
                </a:solidFill>
                <a:ea typeface="Calibri" panose="020F0502020204030204" pitchFamily="34" charset="0"/>
                <a:cs typeface="Calibri" panose="020F0502020204030204" pitchFamily="34" charset="0"/>
              </a:rPr>
              <a:t> </a:t>
            </a:r>
            <a:r>
              <a:rPr lang="en-US" sz="4400" b="1" dirty="0">
                <a:solidFill>
                  <a:srgbClr val="0070C0"/>
                </a:solidFill>
                <a:ea typeface="Calibri" panose="020F0502020204030204" pitchFamily="34" charset="0"/>
                <a:cs typeface="Calibri" panose="020F0502020204030204" pitchFamily="34" charset="0"/>
              </a:rPr>
              <a:t>rates</a:t>
            </a:r>
            <a:r>
              <a:rPr lang="en-US" sz="4400" b="1" dirty="0">
                <a:solidFill>
                  <a:srgbClr val="3A3838"/>
                </a:solidFill>
                <a:ea typeface="Calibri" panose="020F0502020204030204" pitchFamily="34" charset="0"/>
                <a:cs typeface="Calibri" panose="020F0502020204030204" pitchFamily="34" charset="0"/>
              </a:rPr>
              <a:t> </a:t>
            </a:r>
            <a:r>
              <a:rPr lang="en-US" sz="4400" dirty="0">
                <a:solidFill>
                  <a:srgbClr val="3A3838"/>
                </a:solidFill>
                <a:ea typeface="Calibri" panose="020F0502020204030204" pitchFamily="34" charset="0"/>
                <a:cs typeface="Calibri" panose="020F0502020204030204" pitchFamily="34" charset="0"/>
              </a:rPr>
              <a:t>pre- vs post diversity interventions</a:t>
            </a:r>
          </a:p>
          <a:p>
            <a:pPr marL="685862" lvl="1" indent="-228621" defTabSz="914484">
              <a:lnSpc>
                <a:spcPct val="115000"/>
              </a:lnSpc>
              <a:spcBef>
                <a:spcPts val="0"/>
              </a:spcBef>
              <a:spcAft>
                <a:spcPts val="1000"/>
              </a:spcAft>
              <a:buFont typeface="Arial" panose="020B0604020202020204" pitchFamily="34" charset="0"/>
              <a:buChar char="•"/>
            </a:pPr>
            <a:r>
              <a:rPr lang="en-US" sz="4400" dirty="0">
                <a:solidFill>
                  <a:srgbClr val="3A3838"/>
                </a:solidFill>
                <a:ea typeface="Calibri" panose="020F0502020204030204" pitchFamily="34" charset="0"/>
                <a:cs typeface="Calibri" panose="020F0502020204030204" pitchFamily="34" charset="0"/>
              </a:rPr>
              <a:t>Link a measure of psychological safety to </a:t>
            </a:r>
            <a:r>
              <a:rPr lang="en-US" sz="4400" b="1" dirty="0">
                <a:solidFill>
                  <a:srgbClr val="0070C0"/>
                </a:solidFill>
                <a:ea typeface="Calibri" panose="020F0502020204030204" pitchFamily="34" charset="0"/>
                <a:cs typeface="Calibri" panose="020F0502020204030204" pitchFamily="34" charset="0"/>
              </a:rPr>
              <a:t>quality goals/incentives </a:t>
            </a:r>
            <a:r>
              <a:rPr lang="en-US" sz="4400" dirty="0">
                <a:solidFill>
                  <a:srgbClr val="3A3838"/>
                </a:solidFill>
                <a:ea typeface="Calibri" panose="020F0502020204030204" pitchFamily="34" charset="0"/>
                <a:cs typeface="Calibri" panose="020F0502020204030204" pitchFamily="34" charset="0"/>
              </a:rPr>
              <a:t>among healthcare teams</a:t>
            </a:r>
            <a:endParaRPr lang="en-US" sz="4400" dirty="0">
              <a:solidFill>
                <a:srgbClr val="3A3838"/>
              </a:solidFill>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C9FFEE19-476E-6313-6AAC-279DE96068B9}"/>
              </a:ext>
            </a:extLst>
          </p:cNvPr>
          <p:cNvSpPr>
            <a:spLocks noGrp="1"/>
          </p:cNvSpPr>
          <p:nvPr>
            <p:ph type="sldNum" sz="quarter" idx="12"/>
          </p:nvPr>
        </p:nvSpPr>
        <p:spPr/>
        <p:txBody>
          <a:bodyPr/>
          <a:lstStyle/>
          <a:p>
            <a:fld id="{B6F15528-21DE-4FAA-801E-634DDDAF4B2B}" type="slidenum">
              <a:rPr lang="en-US" smtClean="0"/>
              <a:pPr/>
              <a:t>26</a:t>
            </a:fld>
            <a:endParaRPr lang="en-US"/>
          </a:p>
        </p:txBody>
      </p:sp>
      <p:grpSp>
        <p:nvGrpSpPr>
          <p:cNvPr id="10" name="Group 9">
            <a:extLst>
              <a:ext uri="{FF2B5EF4-FFF2-40B4-BE49-F238E27FC236}">
                <a16:creationId xmlns:a16="http://schemas.microsoft.com/office/drawing/2014/main" id="{E64CEF56-CF85-3A8C-B268-15C11E10B6DC}"/>
              </a:ext>
            </a:extLst>
          </p:cNvPr>
          <p:cNvGrpSpPr/>
          <p:nvPr/>
        </p:nvGrpSpPr>
        <p:grpSpPr>
          <a:xfrm>
            <a:off x="-9527" y="9467848"/>
            <a:ext cx="18297527" cy="857252"/>
            <a:chOff x="-9526" y="9467848"/>
            <a:chExt cx="18297527" cy="857252"/>
          </a:xfrm>
        </p:grpSpPr>
        <p:grpSp>
          <p:nvGrpSpPr>
            <p:cNvPr id="11" name="Group 2">
              <a:extLst>
                <a:ext uri="{FF2B5EF4-FFF2-40B4-BE49-F238E27FC236}">
                  <a16:creationId xmlns:a16="http://schemas.microsoft.com/office/drawing/2014/main" id="{39C1D61A-C22D-F6A2-EE78-210C8CE9F0B6}"/>
                </a:ext>
              </a:extLst>
            </p:cNvPr>
            <p:cNvGrpSpPr>
              <a:grpSpLocks noChangeAspect="1"/>
            </p:cNvGrpSpPr>
            <p:nvPr/>
          </p:nvGrpSpPr>
          <p:grpSpPr>
            <a:xfrm>
              <a:off x="-9526" y="9467848"/>
              <a:ext cx="18297525" cy="819151"/>
              <a:chOff x="0" y="0"/>
              <a:chExt cx="24384000" cy="1092202"/>
            </a:xfrm>
          </p:grpSpPr>
          <p:sp>
            <p:nvSpPr>
              <p:cNvPr id="17" name="Freeform 3">
                <a:extLst>
                  <a:ext uri="{FF2B5EF4-FFF2-40B4-BE49-F238E27FC236}">
                    <a16:creationId xmlns:a16="http://schemas.microsoft.com/office/drawing/2014/main" id="{2C8F71C7-1970-4B1F-99CC-B491ED8C4BD5}"/>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3" name="Group 5">
              <a:extLst>
                <a:ext uri="{FF2B5EF4-FFF2-40B4-BE49-F238E27FC236}">
                  <a16:creationId xmlns:a16="http://schemas.microsoft.com/office/drawing/2014/main" id="{5A5364E6-67B8-2457-52E1-97B9F0888154}"/>
                </a:ext>
              </a:extLst>
            </p:cNvPr>
            <p:cNvGrpSpPr>
              <a:grpSpLocks noChangeAspect="1"/>
            </p:cNvGrpSpPr>
            <p:nvPr/>
          </p:nvGrpSpPr>
          <p:grpSpPr>
            <a:xfrm>
              <a:off x="-9525" y="9633467"/>
              <a:ext cx="18297526" cy="691633"/>
              <a:chOff x="0" y="0"/>
              <a:chExt cx="24384000" cy="922178"/>
            </a:xfrm>
          </p:grpSpPr>
          <p:sp>
            <p:nvSpPr>
              <p:cNvPr id="16" name="Freeform 6">
                <a:extLst>
                  <a:ext uri="{FF2B5EF4-FFF2-40B4-BE49-F238E27FC236}">
                    <a16:creationId xmlns:a16="http://schemas.microsoft.com/office/drawing/2014/main" id="{59830B4A-601F-7ADF-321A-AD04996CCC0F}"/>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spTree>
    <p:extLst>
      <p:ext uri="{BB962C8B-B14F-4D97-AF65-F5344CB8AC3E}">
        <p14:creationId xmlns:p14="http://schemas.microsoft.com/office/powerpoint/2010/main" val="42467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1447800" y="959218"/>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rPr>
              <a:t>Next Steps: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rPr>
              <a:t>From theory to practice </a:t>
            </a:r>
          </a:p>
        </p:txBody>
      </p:sp>
      <p:grpSp>
        <p:nvGrpSpPr>
          <p:cNvPr id="22" name="Group 21">
            <a:extLst>
              <a:ext uri="{FF2B5EF4-FFF2-40B4-BE49-F238E27FC236}">
                <a16:creationId xmlns:a16="http://schemas.microsoft.com/office/drawing/2014/main" id="{2A56374C-B00C-1E24-2D12-E62E573032AB}"/>
              </a:ext>
            </a:extLst>
          </p:cNvPr>
          <p:cNvGrpSpPr/>
          <p:nvPr/>
        </p:nvGrpSpPr>
        <p:grpSpPr>
          <a:xfrm>
            <a:off x="-9527" y="9467848"/>
            <a:ext cx="18297527" cy="857252"/>
            <a:chOff x="-9526" y="9467848"/>
            <a:chExt cx="18297527" cy="857252"/>
          </a:xfrm>
        </p:grpSpPr>
        <p:grpSp>
          <p:nvGrpSpPr>
            <p:cNvPr id="23" name="Group 2">
              <a:extLst>
                <a:ext uri="{FF2B5EF4-FFF2-40B4-BE49-F238E27FC236}">
                  <a16:creationId xmlns:a16="http://schemas.microsoft.com/office/drawing/2014/main" id="{3BCBBF0A-7351-DE49-D716-B298EA4F94B1}"/>
                </a:ext>
              </a:extLst>
            </p:cNvPr>
            <p:cNvGrpSpPr>
              <a:grpSpLocks noChangeAspect="1"/>
            </p:cNvGrpSpPr>
            <p:nvPr/>
          </p:nvGrpSpPr>
          <p:grpSpPr>
            <a:xfrm>
              <a:off x="-9526" y="9467848"/>
              <a:ext cx="18297525" cy="819151"/>
              <a:chOff x="0" y="0"/>
              <a:chExt cx="24384000" cy="1092202"/>
            </a:xfrm>
          </p:grpSpPr>
          <p:sp>
            <p:nvSpPr>
              <p:cNvPr id="26" name="Freeform 3">
                <a:extLst>
                  <a:ext uri="{FF2B5EF4-FFF2-40B4-BE49-F238E27FC236}">
                    <a16:creationId xmlns:a16="http://schemas.microsoft.com/office/drawing/2014/main" id="{245458D1-AEAE-4385-14D0-B1A1A368051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24" name="Group 5">
              <a:extLst>
                <a:ext uri="{FF2B5EF4-FFF2-40B4-BE49-F238E27FC236}">
                  <a16:creationId xmlns:a16="http://schemas.microsoft.com/office/drawing/2014/main" id="{06032298-8B82-D44D-8E6C-27DB88ECA02B}"/>
                </a:ext>
              </a:extLst>
            </p:cNvPr>
            <p:cNvGrpSpPr>
              <a:grpSpLocks noChangeAspect="1"/>
            </p:cNvGrpSpPr>
            <p:nvPr/>
          </p:nvGrpSpPr>
          <p:grpSpPr>
            <a:xfrm>
              <a:off x="-9525" y="9633467"/>
              <a:ext cx="18297526" cy="691633"/>
              <a:chOff x="0" y="0"/>
              <a:chExt cx="24384000" cy="922178"/>
            </a:xfrm>
          </p:grpSpPr>
          <p:sp>
            <p:nvSpPr>
              <p:cNvPr id="25" name="Freeform 6">
                <a:extLst>
                  <a:ext uri="{FF2B5EF4-FFF2-40B4-BE49-F238E27FC236}">
                    <a16:creationId xmlns:a16="http://schemas.microsoft.com/office/drawing/2014/main" id="{DA14C4E6-224E-2788-B625-2D5097B2DD7B}"/>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sp>
        <p:nvSpPr>
          <p:cNvPr id="2" name="Content Placeholder 2">
            <a:extLst>
              <a:ext uri="{FF2B5EF4-FFF2-40B4-BE49-F238E27FC236}">
                <a16:creationId xmlns:a16="http://schemas.microsoft.com/office/drawing/2014/main" id="{E33B4194-17C7-D388-495C-4D0AE999A7A3}"/>
              </a:ext>
            </a:extLst>
          </p:cNvPr>
          <p:cNvSpPr txBox="1">
            <a:spLocks/>
          </p:cNvSpPr>
          <p:nvPr/>
        </p:nvSpPr>
        <p:spPr>
          <a:xfrm>
            <a:off x="1556533" y="3082669"/>
            <a:ext cx="15240000" cy="66648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21" lvl="0" indent="-228621" defTabSz="914484">
              <a:lnSpc>
                <a:spcPct val="115000"/>
              </a:lnSpc>
              <a:spcBef>
                <a:spcPts val="0"/>
              </a:spcBef>
              <a:spcAft>
                <a:spcPts val="1000"/>
              </a:spcAft>
            </a:pPr>
            <a:r>
              <a:rPr lang="en-US" sz="4000" b="1" dirty="0">
                <a:solidFill>
                  <a:srgbClr val="3A3838"/>
                </a:solidFill>
                <a:ea typeface="Calibri" panose="020F0502020204030204" pitchFamily="34" charset="0"/>
                <a:cs typeface="Calibri" panose="020F0502020204030204" pitchFamily="34" charset="0"/>
              </a:rPr>
              <a:t>Care Transformation Collaborative of Rhode Island</a:t>
            </a:r>
          </a:p>
          <a:p>
            <a:pPr marL="628671" lvl="1" indent="-228621" defTabSz="914484">
              <a:lnSpc>
                <a:spcPct val="115000"/>
              </a:lnSpc>
              <a:spcBef>
                <a:spcPts val="0"/>
              </a:spcBef>
              <a:spcAft>
                <a:spcPts val="1000"/>
              </a:spcAft>
            </a:pPr>
            <a:r>
              <a:rPr lang="en-US" sz="4000" dirty="0">
                <a:solidFill>
                  <a:srgbClr val="3A3838"/>
                </a:solidFill>
                <a:ea typeface="Calibri" panose="020F0502020204030204" pitchFamily="34" charset="0"/>
                <a:cs typeface="Calibri" panose="020F0502020204030204" pitchFamily="34" charset="0"/>
              </a:rPr>
              <a:t>Healthy Happy Teams Initiative</a:t>
            </a:r>
          </a:p>
          <a:p>
            <a:pPr marL="628671" lvl="1" indent="-228621" defTabSz="914484">
              <a:lnSpc>
                <a:spcPct val="115000"/>
              </a:lnSpc>
              <a:spcBef>
                <a:spcPts val="0"/>
              </a:spcBef>
              <a:spcAft>
                <a:spcPts val="1000"/>
              </a:spcAft>
            </a:pPr>
            <a:r>
              <a:rPr lang="en-US" sz="4000" dirty="0">
                <a:solidFill>
                  <a:srgbClr val="3A3838"/>
                </a:solidFill>
                <a:ea typeface="Calibri" panose="020F0502020204030204" pitchFamily="34" charset="0"/>
                <a:cs typeface="Calibri" panose="020F0502020204030204" pitchFamily="34" charset="0"/>
              </a:rPr>
              <a:t>10 Primary Care Practices in RI</a:t>
            </a:r>
          </a:p>
          <a:p>
            <a:pPr marL="628671" lvl="1" indent="-228621" defTabSz="914484">
              <a:lnSpc>
                <a:spcPct val="115000"/>
              </a:lnSpc>
              <a:spcBef>
                <a:spcPts val="0"/>
              </a:spcBef>
              <a:spcAft>
                <a:spcPts val="1000"/>
              </a:spcAft>
            </a:pPr>
            <a:r>
              <a:rPr lang="en-US" sz="4000" dirty="0">
                <a:solidFill>
                  <a:srgbClr val="3A3838"/>
                </a:solidFill>
                <a:ea typeface="Calibri" panose="020F0502020204030204" pitchFamily="34" charset="0"/>
                <a:cs typeface="Calibri" panose="020F0502020204030204" pitchFamily="34" charset="0"/>
              </a:rPr>
              <a:t>2 IBH Practice Facilitators/Content Expert</a:t>
            </a:r>
          </a:p>
          <a:p>
            <a:pPr marL="628671" lvl="1" indent="-228621" defTabSz="914484">
              <a:lnSpc>
                <a:spcPct val="115000"/>
              </a:lnSpc>
              <a:spcBef>
                <a:spcPts val="0"/>
              </a:spcBef>
              <a:spcAft>
                <a:spcPts val="1000"/>
              </a:spcAft>
            </a:pPr>
            <a:r>
              <a:rPr lang="en-US" sz="4000" dirty="0">
                <a:solidFill>
                  <a:srgbClr val="3A3838"/>
                </a:solidFill>
                <a:ea typeface="Calibri" panose="020F0502020204030204" pitchFamily="34" charset="0"/>
                <a:cs typeface="Calibri" panose="020F0502020204030204" pitchFamily="34" charset="0"/>
              </a:rPr>
              <a:t>To learn more: </a:t>
            </a:r>
            <a:r>
              <a:rPr lang="en-US" sz="4000" dirty="0">
                <a:solidFill>
                  <a:srgbClr val="3A3838"/>
                </a:solidFill>
                <a:ea typeface="Calibri" panose="020F0502020204030204" pitchFamily="34" charset="0"/>
                <a:cs typeface="Calibri" panose="020F0502020204030204" pitchFamily="34" charset="0"/>
                <a:hlinkClick r:id="rId4"/>
              </a:rPr>
              <a:t>https://public.3.basecamp.com/p/fnW6sYDH6Nr2Uu3k1C9AuGDj</a:t>
            </a:r>
            <a:endParaRPr lang="en-US" sz="4000" dirty="0">
              <a:solidFill>
                <a:srgbClr val="3A3838"/>
              </a:solidFill>
              <a:ea typeface="Calibri" panose="020F0502020204030204" pitchFamily="34" charset="0"/>
              <a:cs typeface="Calibri" panose="020F0502020204030204" pitchFamily="34" charset="0"/>
            </a:endParaRPr>
          </a:p>
          <a:p>
            <a:pPr marL="628671" lvl="1" indent="-228621" defTabSz="914484">
              <a:lnSpc>
                <a:spcPct val="115000"/>
              </a:lnSpc>
              <a:spcBef>
                <a:spcPts val="0"/>
              </a:spcBef>
              <a:spcAft>
                <a:spcPts val="1000"/>
              </a:spcAft>
            </a:pPr>
            <a:endParaRPr lang="en-US" sz="4000" dirty="0">
              <a:solidFill>
                <a:srgbClr val="3A3838"/>
              </a:solidFill>
              <a:ea typeface="Calibri" panose="020F0502020204030204" pitchFamily="34" charset="0"/>
              <a:cs typeface="Calibri" panose="020F0502020204030204" pitchFamily="34" charset="0"/>
            </a:endParaRPr>
          </a:p>
          <a:p>
            <a:pPr marL="628671" lvl="1" indent="-228621" defTabSz="914484">
              <a:lnSpc>
                <a:spcPct val="115000"/>
              </a:lnSpc>
              <a:spcBef>
                <a:spcPts val="0"/>
              </a:spcBef>
              <a:spcAft>
                <a:spcPts val="1000"/>
              </a:spcAft>
            </a:pPr>
            <a:endParaRPr lang="en-US" sz="4000" dirty="0">
              <a:solidFill>
                <a:srgbClr val="3A3838"/>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6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1447800" y="959218"/>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rPr>
              <a:t>Learn more</a:t>
            </a:r>
          </a:p>
        </p:txBody>
      </p:sp>
      <p:sp>
        <p:nvSpPr>
          <p:cNvPr id="16" name="Slide Number Placeholder 15">
            <a:extLst>
              <a:ext uri="{FF2B5EF4-FFF2-40B4-BE49-F238E27FC236}">
                <a16:creationId xmlns:a16="http://schemas.microsoft.com/office/drawing/2014/main" id="{1C7B7CBF-9B0F-E484-CE35-6161071C1070}"/>
              </a:ext>
            </a:extLst>
          </p:cNvPr>
          <p:cNvSpPr>
            <a:spLocks noGrp="1"/>
          </p:cNvSpPr>
          <p:nvPr>
            <p:ph type="sldNum" sz="quarter" idx="12"/>
          </p:nvPr>
        </p:nvSpPr>
        <p:spPr/>
        <p:txBody>
          <a:bodyPr/>
          <a:lstStyle/>
          <a:p>
            <a:fld id="{B6F15528-21DE-4FAA-801E-634DDDAF4B2B}" type="slidenum">
              <a:rPr lang="en-US" smtClean="0"/>
              <a:pPr/>
              <a:t>28</a:t>
            </a:fld>
            <a:endParaRPr lang="en-US"/>
          </a:p>
        </p:txBody>
      </p:sp>
      <p:grpSp>
        <p:nvGrpSpPr>
          <p:cNvPr id="22" name="Group 21">
            <a:extLst>
              <a:ext uri="{FF2B5EF4-FFF2-40B4-BE49-F238E27FC236}">
                <a16:creationId xmlns:a16="http://schemas.microsoft.com/office/drawing/2014/main" id="{2A56374C-B00C-1E24-2D12-E62E573032AB}"/>
              </a:ext>
            </a:extLst>
          </p:cNvPr>
          <p:cNvGrpSpPr/>
          <p:nvPr/>
        </p:nvGrpSpPr>
        <p:grpSpPr>
          <a:xfrm>
            <a:off x="-9527" y="9467848"/>
            <a:ext cx="18297527" cy="857252"/>
            <a:chOff x="-9526" y="9467848"/>
            <a:chExt cx="18297527" cy="857252"/>
          </a:xfrm>
        </p:grpSpPr>
        <p:grpSp>
          <p:nvGrpSpPr>
            <p:cNvPr id="23" name="Group 2">
              <a:extLst>
                <a:ext uri="{FF2B5EF4-FFF2-40B4-BE49-F238E27FC236}">
                  <a16:creationId xmlns:a16="http://schemas.microsoft.com/office/drawing/2014/main" id="{3BCBBF0A-7351-DE49-D716-B298EA4F94B1}"/>
                </a:ext>
              </a:extLst>
            </p:cNvPr>
            <p:cNvGrpSpPr>
              <a:grpSpLocks noChangeAspect="1"/>
            </p:cNvGrpSpPr>
            <p:nvPr/>
          </p:nvGrpSpPr>
          <p:grpSpPr>
            <a:xfrm>
              <a:off x="-9526" y="9467848"/>
              <a:ext cx="18297525" cy="819151"/>
              <a:chOff x="0" y="0"/>
              <a:chExt cx="24384000" cy="1092202"/>
            </a:xfrm>
          </p:grpSpPr>
          <p:sp>
            <p:nvSpPr>
              <p:cNvPr id="26" name="Freeform 3">
                <a:extLst>
                  <a:ext uri="{FF2B5EF4-FFF2-40B4-BE49-F238E27FC236}">
                    <a16:creationId xmlns:a16="http://schemas.microsoft.com/office/drawing/2014/main" id="{245458D1-AEAE-4385-14D0-B1A1A368051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24" name="Group 5">
              <a:extLst>
                <a:ext uri="{FF2B5EF4-FFF2-40B4-BE49-F238E27FC236}">
                  <a16:creationId xmlns:a16="http://schemas.microsoft.com/office/drawing/2014/main" id="{06032298-8B82-D44D-8E6C-27DB88ECA02B}"/>
                </a:ext>
              </a:extLst>
            </p:cNvPr>
            <p:cNvGrpSpPr>
              <a:grpSpLocks noChangeAspect="1"/>
            </p:cNvGrpSpPr>
            <p:nvPr/>
          </p:nvGrpSpPr>
          <p:grpSpPr>
            <a:xfrm>
              <a:off x="-9525" y="9633467"/>
              <a:ext cx="18297526" cy="691633"/>
              <a:chOff x="0" y="0"/>
              <a:chExt cx="24384000" cy="922178"/>
            </a:xfrm>
          </p:grpSpPr>
          <p:sp>
            <p:nvSpPr>
              <p:cNvPr id="25" name="Freeform 6">
                <a:extLst>
                  <a:ext uri="{FF2B5EF4-FFF2-40B4-BE49-F238E27FC236}">
                    <a16:creationId xmlns:a16="http://schemas.microsoft.com/office/drawing/2014/main" id="{DA14C4E6-224E-2788-B625-2D5097B2DD7B}"/>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sp>
        <p:nvSpPr>
          <p:cNvPr id="2" name="Content Placeholder 2">
            <a:extLst>
              <a:ext uri="{FF2B5EF4-FFF2-40B4-BE49-F238E27FC236}">
                <a16:creationId xmlns:a16="http://schemas.microsoft.com/office/drawing/2014/main" id="{E33B4194-17C7-D388-495C-4D0AE999A7A3}"/>
              </a:ext>
            </a:extLst>
          </p:cNvPr>
          <p:cNvSpPr txBox="1">
            <a:spLocks/>
          </p:cNvSpPr>
          <p:nvPr/>
        </p:nvSpPr>
        <p:spPr>
          <a:xfrm>
            <a:off x="1295400" y="2657578"/>
            <a:ext cx="15240000" cy="66648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21" lvl="0" indent="-228621" defTabSz="914484">
              <a:lnSpc>
                <a:spcPct val="115000"/>
              </a:lnSpc>
              <a:spcBef>
                <a:spcPts val="0"/>
              </a:spcBef>
              <a:spcAft>
                <a:spcPts val="1000"/>
              </a:spcAft>
            </a:pPr>
            <a:endParaRPr lang="en-US" sz="4000" dirty="0">
              <a:solidFill>
                <a:srgbClr val="3A3838"/>
              </a:solidFill>
              <a:ea typeface="Calibri" panose="020F0502020204030204" pitchFamily="34" charset="0"/>
              <a:cs typeface="Calibri" panose="020F0502020204030204" pitchFamily="34" charset="0"/>
            </a:endParaRPr>
          </a:p>
          <a:p>
            <a:pPr marL="628671" lvl="1" indent="-228621" defTabSz="914484">
              <a:lnSpc>
                <a:spcPct val="115000"/>
              </a:lnSpc>
              <a:spcBef>
                <a:spcPts val="0"/>
              </a:spcBef>
              <a:spcAft>
                <a:spcPts val="1000"/>
              </a:spcAft>
            </a:pPr>
            <a:endParaRPr lang="en-US" sz="4000" dirty="0">
              <a:solidFill>
                <a:srgbClr val="3A3838"/>
              </a:solidFill>
              <a:ea typeface="Calibri" panose="020F0502020204030204" pitchFamily="34" charset="0"/>
              <a:cs typeface="Calibri" panose="020F0502020204030204" pitchFamily="34" charset="0"/>
            </a:endParaRPr>
          </a:p>
          <a:p>
            <a:pPr marL="628671" lvl="1" indent="-228621" defTabSz="914484">
              <a:lnSpc>
                <a:spcPct val="115000"/>
              </a:lnSpc>
              <a:spcBef>
                <a:spcPts val="0"/>
              </a:spcBef>
              <a:spcAft>
                <a:spcPts val="1000"/>
              </a:spcAft>
            </a:pPr>
            <a:endParaRPr lang="en-US" sz="4000" dirty="0">
              <a:solidFill>
                <a:srgbClr val="3A3838"/>
              </a:solidFill>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DBDC499C-6C95-A4F3-470D-BBB956E5A785}"/>
              </a:ext>
            </a:extLst>
          </p:cNvPr>
          <p:cNvGrpSpPr/>
          <p:nvPr/>
        </p:nvGrpSpPr>
        <p:grpSpPr>
          <a:xfrm>
            <a:off x="5390838" y="2498019"/>
            <a:ext cx="12752882" cy="5761575"/>
            <a:chOff x="5390838" y="2498019"/>
            <a:chExt cx="12752882" cy="5761575"/>
          </a:xfrm>
        </p:grpSpPr>
        <p:sp>
          <p:nvSpPr>
            <p:cNvPr id="8" name="TextBox 7">
              <a:extLst>
                <a:ext uri="{FF2B5EF4-FFF2-40B4-BE49-F238E27FC236}">
                  <a16:creationId xmlns:a16="http://schemas.microsoft.com/office/drawing/2014/main" id="{B776306A-DD8A-033F-89CA-63BA77EECEF0}"/>
                </a:ext>
              </a:extLst>
            </p:cNvPr>
            <p:cNvSpPr txBox="1"/>
            <p:nvPr/>
          </p:nvSpPr>
          <p:spPr>
            <a:xfrm>
              <a:off x="5418320" y="6320602"/>
              <a:ext cx="12725400" cy="1938992"/>
            </a:xfrm>
            <a:prstGeom prst="rect">
              <a:avLst/>
            </a:prstGeom>
            <a:noFill/>
          </p:spPr>
          <p:txBody>
            <a:bodyPr wrap="square">
              <a:spAutoFit/>
            </a:bodyPr>
            <a:lstStyle/>
            <a:p>
              <a:r>
                <a:rPr lang="en-US" sz="4000" dirty="0">
                  <a:hlinkClick r:id="rId4"/>
                </a:rPr>
                <a:t>https://hbr.org/podcast/2019/01/creating-psychological-safety-in-the-workplace</a:t>
              </a:r>
              <a:endParaRPr lang="en-US" sz="4000" dirty="0"/>
            </a:p>
            <a:p>
              <a:endParaRPr lang="en-US" sz="4000" dirty="0"/>
            </a:p>
          </p:txBody>
        </p:sp>
        <p:pic>
          <p:nvPicPr>
            <p:cNvPr id="10" name="Picture 9">
              <a:extLst>
                <a:ext uri="{FF2B5EF4-FFF2-40B4-BE49-F238E27FC236}">
                  <a16:creationId xmlns:a16="http://schemas.microsoft.com/office/drawing/2014/main" id="{79CAF36A-1AA9-8F34-919F-1DC4AD9177F1}"/>
                </a:ext>
              </a:extLst>
            </p:cNvPr>
            <p:cNvPicPr>
              <a:picLocks noChangeAspect="1"/>
            </p:cNvPicPr>
            <p:nvPr/>
          </p:nvPicPr>
          <p:blipFill>
            <a:blip r:embed="rId5"/>
            <a:stretch>
              <a:fillRect/>
            </a:stretch>
          </p:blipFill>
          <p:spPr>
            <a:xfrm>
              <a:off x="5390838" y="2498019"/>
              <a:ext cx="11163300" cy="3676650"/>
            </a:xfrm>
            <a:prstGeom prst="rect">
              <a:avLst/>
            </a:prstGeom>
          </p:spPr>
        </p:pic>
      </p:grpSp>
      <p:pic>
        <p:nvPicPr>
          <p:cNvPr id="3074" name="Picture 2">
            <a:extLst>
              <a:ext uri="{FF2B5EF4-FFF2-40B4-BE49-F238E27FC236}">
                <a16:creationId xmlns:a16="http://schemas.microsoft.com/office/drawing/2014/main" id="{F87CB4F1-C792-A917-F289-67640461A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192" y="2657578"/>
            <a:ext cx="3571875"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37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457200" y="1094545"/>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References</a:t>
            </a:r>
            <a:endParaRPr kumimoji="0" lang="en-US" sz="123400" b="1" i="0" u="none" strike="noStrike" kern="1200" cap="none" spc="0" normalizeH="0" baseline="0" noProof="0" dirty="0">
              <a:ln>
                <a:noFill/>
              </a:ln>
              <a:solidFill>
                <a:srgbClr val="0070C0"/>
              </a:solidFill>
              <a:effectLst/>
              <a:uLnTx/>
              <a:uFillTx/>
              <a:latin typeface="Congenial Black" panose="02000503040000020004" pitchFamily="2" charset="0"/>
              <a:ea typeface="+mn-ea"/>
              <a:cs typeface="+mn-cs"/>
            </a:endParaRPr>
          </a:p>
        </p:txBody>
      </p:sp>
      <p:sp>
        <p:nvSpPr>
          <p:cNvPr id="14" name="Content Placeholder 2">
            <a:extLst>
              <a:ext uri="{FF2B5EF4-FFF2-40B4-BE49-F238E27FC236}">
                <a16:creationId xmlns:a16="http://schemas.microsoft.com/office/drawing/2014/main" id="{EDB8B7C0-4F47-C5CD-CD2C-5102FA6B836A}"/>
              </a:ext>
            </a:extLst>
          </p:cNvPr>
          <p:cNvSpPr txBox="1">
            <a:spLocks/>
          </p:cNvSpPr>
          <p:nvPr/>
        </p:nvSpPr>
        <p:spPr>
          <a:xfrm>
            <a:off x="685800" y="2143550"/>
            <a:ext cx="16482063" cy="76613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21" lvl="0" indent="-228621" defTabSz="914484">
              <a:lnSpc>
                <a:spcPct val="110000"/>
              </a:lnSpc>
              <a:spcBef>
                <a:spcPts val="0"/>
              </a:spcBef>
            </a:pPr>
            <a:r>
              <a:rPr lang="en-US" sz="2400" dirty="0" err="1">
                <a:solidFill>
                  <a:srgbClr val="3A3838"/>
                </a:solidFill>
                <a:latin typeface="+mj-lt"/>
              </a:rPr>
              <a:t>Bresman</a:t>
            </a:r>
            <a:r>
              <a:rPr lang="en-US" sz="2400" dirty="0">
                <a:solidFill>
                  <a:srgbClr val="3A3838"/>
                </a:solidFill>
                <a:latin typeface="+mj-lt"/>
              </a:rPr>
              <a:t>, H., &amp; Edmondson, A. C. (2022). </a:t>
            </a:r>
            <a:r>
              <a:rPr lang="en-US" sz="2400" i="1" dirty="0">
                <a:solidFill>
                  <a:srgbClr val="3A3838"/>
                </a:solidFill>
                <a:latin typeface="+mj-lt"/>
              </a:rPr>
              <a:t>Exploring the Relationship between Team Diversity, Psychological Safety and Team Performance: Evidence from Pharmaceutical Drug Development</a:t>
            </a:r>
            <a:r>
              <a:rPr lang="en-US" sz="2400" dirty="0">
                <a:solidFill>
                  <a:srgbClr val="3A3838"/>
                </a:solidFill>
                <a:latin typeface="+mj-lt"/>
              </a:rPr>
              <a:t> (No. 22-055). Harvard Business School Working Paper.</a:t>
            </a:r>
          </a:p>
          <a:p>
            <a:pPr marL="228621" lvl="0" indent="-228621" defTabSz="914484">
              <a:lnSpc>
                <a:spcPct val="110000"/>
              </a:lnSpc>
              <a:spcBef>
                <a:spcPts val="0"/>
              </a:spcBef>
            </a:pPr>
            <a:r>
              <a:rPr lang="en-US" sz="2400" dirty="0"/>
              <a:t>Edmondson, Amy C. </a:t>
            </a:r>
            <a:r>
              <a:rPr lang="en-US" sz="2400" u="sng" dirty="0">
                <a:hlinkClick r:id="rId4"/>
              </a:rPr>
              <a:t>The Fearless Organization: Creating Psychological Safety in the Workplace for Learning, Innovation, and Growth</a:t>
            </a:r>
            <a:r>
              <a:rPr lang="en-US" sz="2400" dirty="0"/>
              <a:t>. Hoboken, NJ: John Wiley &amp; Sons, 2019.</a:t>
            </a:r>
          </a:p>
          <a:p>
            <a:r>
              <a:rPr lang="en-US" sz="2400" dirty="0"/>
              <a:t>Amy C. Edmondson and Derrick P. </a:t>
            </a:r>
            <a:r>
              <a:rPr lang="en-US" sz="2400" dirty="0" err="1"/>
              <a:t>Bransby</a:t>
            </a:r>
            <a:r>
              <a:rPr lang="en-US" sz="2400" dirty="0"/>
              <a:t> (2023). </a:t>
            </a:r>
            <a:r>
              <a:rPr lang="en-US" sz="2400" dirty="0">
                <a:hlinkClick r:id="rId5"/>
              </a:rPr>
              <a:t>Psychological Safety Comes of Age: Observed Themes in an  Established Literature</a:t>
            </a:r>
            <a:r>
              <a:rPr lang="en-US" sz="2400" dirty="0"/>
              <a:t>. </a:t>
            </a:r>
            <a:r>
              <a:rPr lang="en-US" sz="2400" i="1" dirty="0"/>
              <a:t>Annual Review of Organizational Psychology and Organizational Behavior</a:t>
            </a:r>
            <a:r>
              <a:rPr lang="en-US" sz="2400" dirty="0"/>
              <a:t>. 10:1, 55-78.</a:t>
            </a:r>
            <a:endParaRPr lang="en-US" sz="2400" u="sng" dirty="0"/>
          </a:p>
          <a:p>
            <a:pPr marL="228621" lvl="0" indent="-228621" defTabSz="914484">
              <a:lnSpc>
                <a:spcPct val="110000"/>
              </a:lnSpc>
              <a:spcBef>
                <a:spcPts val="0"/>
              </a:spcBef>
            </a:pPr>
            <a:r>
              <a:rPr lang="en-US" sz="2400" dirty="0" err="1">
                <a:solidFill>
                  <a:srgbClr val="3A3838"/>
                </a:solidFill>
                <a:latin typeface="+mj-lt"/>
              </a:rPr>
              <a:t>Edgoose</a:t>
            </a:r>
            <a:r>
              <a:rPr lang="en-US" sz="2400" dirty="0">
                <a:solidFill>
                  <a:srgbClr val="3A3838"/>
                </a:solidFill>
                <a:latin typeface="+mj-lt"/>
              </a:rPr>
              <a:t> JYC, </a:t>
            </a:r>
            <a:r>
              <a:rPr lang="en-US" sz="2400" dirty="0" err="1">
                <a:solidFill>
                  <a:srgbClr val="3A3838"/>
                </a:solidFill>
                <a:latin typeface="+mj-lt"/>
              </a:rPr>
              <a:t>Quiogue</a:t>
            </a:r>
            <a:r>
              <a:rPr lang="en-US" sz="2400" dirty="0">
                <a:solidFill>
                  <a:srgbClr val="3A3838"/>
                </a:solidFill>
                <a:latin typeface="+mj-lt"/>
              </a:rPr>
              <a:t> M, </a:t>
            </a:r>
            <a:r>
              <a:rPr lang="en-US" sz="2400" dirty="0" err="1">
                <a:solidFill>
                  <a:srgbClr val="3A3838"/>
                </a:solidFill>
                <a:latin typeface="+mj-lt"/>
              </a:rPr>
              <a:t>Sidhar</a:t>
            </a:r>
            <a:r>
              <a:rPr lang="en-US" sz="2400" dirty="0">
                <a:solidFill>
                  <a:srgbClr val="3A3838"/>
                </a:solidFill>
                <a:latin typeface="+mj-lt"/>
              </a:rPr>
              <a:t> K. How to Identify, Understand, and Unlearn Implicit Bias in Patient Care. Fam </a:t>
            </a:r>
            <a:r>
              <a:rPr lang="en-US" sz="2400" dirty="0" err="1">
                <a:solidFill>
                  <a:srgbClr val="3A3838"/>
                </a:solidFill>
                <a:latin typeface="+mj-lt"/>
              </a:rPr>
              <a:t>Pract</a:t>
            </a:r>
            <a:r>
              <a:rPr lang="en-US" sz="2400" dirty="0">
                <a:solidFill>
                  <a:srgbClr val="3A3838"/>
                </a:solidFill>
                <a:latin typeface="+mj-lt"/>
              </a:rPr>
              <a:t> </a:t>
            </a:r>
            <a:r>
              <a:rPr lang="en-US" sz="2400" dirty="0" err="1">
                <a:solidFill>
                  <a:srgbClr val="3A3838"/>
                </a:solidFill>
                <a:latin typeface="+mj-lt"/>
              </a:rPr>
              <a:t>Manag</a:t>
            </a:r>
            <a:r>
              <a:rPr lang="en-US" sz="2400" dirty="0">
                <a:solidFill>
                  <a:srgbClr val="3A3838"/>
                </a:solidFill>
                <a:latin typeface="+mj-lt"/>
              </a:rPr>
              <a:t>. 2019 Jul/Aug;26(4):29-33. PMID: 31287266.</a:t>
            </a:r>
          </a:p>
          <a:p>
            <a:pPr marL="228621" lvl="0" indent="-228621" defTabSz="914484">
              <a:lnSpc>
                <a:spcPct val="110000"/>
              </a:lnSpc>
              <a:spcBef>
                <a:spcPts val="0"/>
              </a:spcBef>
            </a:pPr>
            <a:r>
              <a:rPr lang="en-US" sz="2400" dirty="0">
                <a:solidFill>
                  <a:srgbClr val="3A3838"/>
                </a:solidFill>
                <a:latin typeface="+mj-lt"/>
              </a:rPr>
              <a:t>Edmondson, A., &amp; </a:t>
            </a:r>
            <a:r>
              <a:rPr lang="en-US" sz="2400" dirty="0" err="1">
                <a:solidFill>
                  <a:srgbClr val="3A3838"/>
                </a:solidFill>
                <a:latin typeface="+mj-lt"/>
              </a:rPr>
              <a:t>Roloff</a:t>
            </a:r>
            <a:r>
              <a:rPr lang="en-US" sz="2400" dirty="0">
                <a:solidFill>
                  <a:srgbClr val="3A3838"/>
                </a:solidFill>
                <a:latin typeface="+mj-lt"/>
              </a:rPr>
              <a:t>, K. (2009). Leveraging diversity through psychological safety. </a:t>
            </a:r>
            <a:r>
              <a:rPr lang="en-US" sz="2400" i="1" dirty="0" err="1">
                <a:solidFill>
                  <a:srgbClr val="3A3838"/>
                </a:solidFill>
                <a:latin typeface="+mj-lt"/>
              </a:rPr>
              <a:t>Rotman</a:t>
            </a:r>
            <a:r>
              <a:rPr lang="en-US" sz="2400" i="1" dirty="0">
                <a:solidFill>
                  <a:srgbClr val="3A3838"/>
                </a:solidFill>
                <a:latin typeface="+mj-lt"/>
              </a:rPr>
              <a:t> Magazine</a:t>
            </a:r>
            <a:r>
              <a:rPr lang="en-US" sz="2400" dirty="0">
                <a:solidFill>
                  <a:srgbClr val="3A3838"/>
                </a:solidFill>
                <a:latin typeface="+mj-lt"/>
              </a:rPr>
              <a:t>, </a:t>
            </a:r>
            <a:r>
              <a:rPr lang="en-US" sz="2400" i="1" dirty="0">
                <a:solidFill>
                  <a:srgbClr val="3A3838"/>
                </a:solidFill>
                <a:latin typeface="+mj-lt"/>
              </a:rPr>
              <a:t>1</a:t>
            </a:r>
            <a:r>
              <a:rPr lang="en-US" sz="2400" dirty="0">
                <a:solidFill>
                  <a:srgbClr val="3A3838"/>
                </a:solidFill>
                <a:latin typeface="+mj-lt"/>
              </a:rPr>
              <a:t>(2009), 47-51.</a:t>
            </a:r>
          </a:p>
          <a:p>
            <a:pPr marL="228621" lvl="0" indent="-228621" defTabSz="914484">
              <a:lnSpc>
                <a:spcPct val="115000"/>
              </a:lnSpc>
              <a:spcBef>
                <a:spcPts val="0"/>
              </a:spcBef>
              <a:spcAft>
                <a:spcPts val="1000"/>
              </a:spcAft>
            </a:pPr>
            <a:r>
              <a:rPr lang="en-US" sz="2400" dirty="0">
                <a:solidFill>
                  <a:srgbClr val="3A3838"/>
                </a:solidFill>
                <a:latin typeface="+mj-lt"/>
              </a:rPr>
              <a:t>Mitchell, P., </a:t>
            </a:r>
            <a:r>
              <a:rPr lang="en-US" sz="2400" dirty="0" err="1">
                <a:solidFill>
                  <a:srgbClr val="3A3838"/>
                </a:solidFill>
                <a:latin typeface="+mj-lt"/>
              </a:rPr>
              <a:t>Wynia</a:t>
            </a:r>
            <a:r>
              <a:rPr lang="en-US" sz="2400" dirty="0">
                <a:solidFill>
                  <a:srgbClr val="3A3838"/>
                </a:solidFill>
                <a:latin typeface="+mj-lt"/>
              </a:rPr>
              <a:t>, M., Golden, R., McNellis, B., Okun, S., Webb, C. E., ... &amp; Von </a:t>
            </a:r>
            <a:r>
              <a:rPr lang="en-US" sz="2400" dirty="0" err="1">
                <a:solidFill>
                  <a:srgbClr val="3A3838"/>
                </a:solidFill>
                <a:latin typeface="+mj-lt"/>
              </a:rPr>
              <a:t>Kohorn</a:t>
            </a:r>
            <a:r>
              <a:rPr lang="en-US" sz="2400" dirty="0">
                <a:solidFill>
                  <a:srgbClr val="3A3838"/>
                </a:solidFill>
                <a:latin typeface="+mj-lt"/>
              </a:rPr>
              <a:t>, I. (2012). Core principles &amp; values of effective team-based health care. </a:t>
            </a:r>
            <a:r>
              <a:rPr lang="en-US" sz="2400" i="1" dirty="0">
                <a:solidFill>
                  <a:srgbClr val="3A3838"/>
                </a:solidFill>
                <a:latin typeface="+mj-lt"/>
              </a:rPr>
              <a:t>NAM Perspectives</a:t>
            </a:r>
            <a:r>
              <a:rPr lang="en-US" sz="2400" dirty="0">
                <a:solidFill>
                  <a:srgbClr val="3A3838"/>
                </a:solidFill>
                <a:latin typeface="+mj-lt"/>
              </a:rPr>
              <a:t>.</a:t>
            </a:r>
          </a:p>
          <a:p>
            <a:pPr marL="228621" lvl="0" indent="-228621" defTabSz="914484">
              <a:lnSpc>
                <a:spcPct val="115000"/>
              </a:lnSpc>
              <a:spcBef>
                <a:spcPts val="0"/>
              </a:spcBef>
              <a:spcAft>
                <a:spcPts val="1000"/>
              </a:spcAft>
            </a:pPr>
            <a:r>
              <a:rPr lang="en-US" sz="2400" dirty="0">
                <a:solidFill>
                  <a:srgbClr val="3A3838"/>
                </a:solidFill>
                <a:latin typeface="+mj-lt"/>
              </a:rPr>
              <a:t>O’Donovan, R., McAuliffe, E. Exploring psychological safety in healthcare teams to inform the development of interventions: combining observational, survey and interview data. </a:t>
            </a:r>
            <a:r>
              <a:rPr lang="en-US" sz="2400" i="1" dirty="0">
                <a:solidFill>
                  <a:srgbClr val="3A3838"/>
                </a:solidFill>
                <a:latin typeface="+mj-lt"/>
              </a:rPr>
              <a:t>BMC Health Serv Res</a:t>
            </a:r>
            <a:r>
              <a:rPr lang="en-US" sz="2400" dirty="0">
                <a:solidFill>
                  <a:srgbClr val="3A3838"/>
                </a:solidFill>
                <a:latin typeface="+mj-lt"/>
              </a:rPr>
              <a:t> 20, 810 (2020). </a:t>
            </a:r>
            <a:r>
              <a:rPr lang="en-US" sz="2400" dirty="0">
                <a:solidFill>
                  <a:srgbClr val="3A3838"/>
                </a:solidFill>
                <a:latin typeface="+mj-lt"/>
                <a:hlinkClick r:id="rId6">
                  <a:extLst>
                    <a:ext uri="{A12FA001-AC4F-418D-AE19-62706E023703}">
                      <ahyp:hlinkClr xmlns:ahyp="http://schemas.microsoft.com/office/drawing/2018/hyperlinkcolor" val="tx"/>
                    </a:ext>
                  </a:extLst>
                </a:hlinkClick>
              </a:rPr>
              <a:t>https://doi.org/10.1186/s12913-020-05646-z</a:t>
            </a:r>
            <a:endParaRPr lang="en-US" sz="2400" dirty="0">
              <a:solidFill>
                <a:srgbClr val="3A3838"/>
              </a:solidFill>
              <a:latin typeface="+mj-lt"/>
            </a:endParaRPr>
          </a:p>
          <a:p>
            <a:pPr marL="228621" lvl="0" indent="-228621" defTabSz="914484">
              <a:lnSpc>
                <a:spcPct val="115000"/>
              </a:lnSpc>
              <a:spcBef>
                <a:spcPts val="0"/>
              </a:spcBef>
              <a:spcAft>
                <a:spcPts val="1000"/>
              </a:spcAft>
            </a:pPr>
            <a:r>
              <a:rPr lang="en-US" sz="2400" dirty="0" err="1">
                <a:solidFill>
                  <a:srgbClr val="3A3838"/>
                </a:solidFill>
                <a:latin typeface="+mj-lt"/>
              </a:rPr>
              <a:t>Tavris</a:t>
            </a:r>
            <a:r>
              <a:rPr lang="en-US" sz="2400" dirty="0">
                <a:solidFill>
                  <a:srgbClr val="3A3838"/>
                </a:solidFill>
                <a:latin typeface="+mj-lt"/>
              </a:rPr>
              <a:t>, C., &amp; Aronson, E. (2007). </a:t>
            </a:r>
            <a:r>
              <a:rPr lang="en-US" sz="2400" i="1" dirty="0">
                <a:solidFill>
                  <a:srgbClr val="3A3838"/>
                </a:solidFill>
                <a:latin typeface="+mj-lt"/>
              </a:rPr>
              <a:t>Mistakes were made (but not by me): Why we justify foolish beliefs, bad decisions, and hurtful acts.</a:t>
            </a:r>
            <a:r>
              <a:rPr lang="en-US" sz="2400" dirty="0">
                <a:solidFill>
                  <a:srgbClr val="3A3838"/>
                </a:solidFill>
                <a:latin typeface="+mj-lt"/>
              </a:rPr>
              <a:t> Harcourt.</a:t>
            </a:r>
            <a:endParaRPr lang="en-US" sz="2400" dirty="0">
              <a:solidFill>
                <a:srgbClr val="3A3838"/>
              </a:solidFill>
              <a:latin typeface="+mj-lt"/>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7670ABE8-1B77-55EB-6E6D-54E441F2DA90}"/>
              </a:ext>
            </a:extLst>
          </p:cNvPr>
          <p:cNvSpPr>
            <a:spLocks noGrp="1"/>
          </p:cNvSpPr>
          <p:nvPr>
            <p:ph type="sldNum" sz="quarter" idx="12"/>
          </p:nvPr>
        </p:nvSpPr>
        <p:spPr/>
        <p:txBody>
          <a:bodyPr/>
          <a:lstStyle/>
          <a:p>
            <a:fld id="{B6F15528-21DE-4FAA-801E-634DDDAF4B2B}" type="slidenum">
              <a:rPr lang="en-US" smtClean="0"/>
              <a:pPr/>
              <a:t>29</a:t>
            </a:fld>
            <a:endParaRPr lang="en-US"/>
          </a:p>
        </p:txBody>
      </p:sp>
      <p:grpSp>
        <p:nvGrpSpPr>
          <p:cNvPr id="13" name="Group 12">
            <a:extLst>
              <a:ext uri="{FF2B5EF4-FFF2-40B4-BE49-F238E27FC236}">
                <a16:creationId xmlns:a16="http://schemas.microsoft.com/office/drawing/2014/main" id="{BBA94454-8D11-D767-F360-89B6A9B2B8BB}"/>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08C0AE34-4B06-C8E0-CE4B-49239E48777F}"/>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07E6A257-8689-D16B-3023-530438D2074F}"/>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90DED1C0-FD16-C570-AAFB-C59F8132CD4D}"/>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B4EBA984-E252-169D-6E37-34CC768C50AA}"/>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spTree>
    <p:extLst>
      <p:ext uri="{BB962C8B-B14F-4D97-AF65-F5344CB8AC3E}">
        <p14:creationId xmlns:p14="http://schemas.microsoft.com/office/powerpoint/2010/main" val="8633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19BB0CC-ED45-4A73-1798-6D3A34BF5EF7}"/>
              </a:ext>
            </a:extLst>
          </p:cNvPr>
          <p:cNvGrpSpPr/>
          <p:nvPr/>
        </p:nvGrpSpPr>
        <p:grpSpPr>
          <a:xfrm>
            <a:off x="-9527" y="9467848"/>
            <a:ext cx="18297527" cy="857252"/>
            <a:chOff x="-9526" y="9467848"/>
            <a:chExt cx="18297527" cy="857252"/>
          </a:xfrm>
        </p:grpSpPr>
        <p:grpSp>
          <p:nvGrpSpPr>
            <p:cNvPr id="13" name="Group 2">
              <a:extLst>
                <a:ext uri="{FF2B5EF4-FFF2-40B4-BE49-F238E27FC236}">
                  <a16:creationId xmlns:a16="http://schemas.microsoft.com/office/drawing/2014/main" id="{7BF63CBC-DA3B-35AD-CA4B-D21A0AB9F089}"/>
                </a:ext>
              </a:extLst>
            </p:cNvPr>
            <p:cNvGrpSpPr>
              <a:grpSpLocks noChangeAspect="1"/>
            </p:cNvGrpSpPr>
            <p:nvPr/>
          </p:nvGrpSpPr>
          <p:grpSpPr>
            <a:xfrm>
              <a:off x="-9526" y="9467848"/>
              <a:ext cx="18297525" cy="819151"/>
              <a:chOff x="0" y="0"/>
              <a:chExt cx="24384000" cy="1092202"/>
            </a:xfrm>
          </p:grpSpPr>
          <p:sp>
            <p:nvSpPr>
              <p:cNvPr id="16" name="Freeform 3">
                <a:extLst>
                  <a:ext uri="{FF2B5EF4-FFF2-40B4-BE49-F238E27FC236}">
                    <a16:creationId xmlns:a16="http://schemas.microsoft.com/office/drawing/2014/main" id="{C39274A0-60FC-008F-0B3D-F70D2E5DAF6A}"/>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4" name="Group 5">
              <a:extLst>
                <a:ext uri="{FF2B5EF4-FFF2-40B4-BE49-F238E27FC236}">
                  <a16:creationId xmlns:a16="http://schemas.microsoft.com/office/drawing/2014/main" id="{55F6D4C8-E83F-9799-F571-840EA463DE9E}"/>
                </a:ext>
              </a:extLst>
            </p:cNvPr>
            <p:cNvGrpSpPr>
              <a:grpSpLocks noChangeAspect="1"/>
            </p:cNvGrpSpPr>
            <p:nvPr/>
          </p:nvGrpSpPr>
          <p:grpSpPr>
            <a:xfrm>
              <a:off x="-9525" y="9633467"/>
              <a:ext cx="18297526" cy="691633"/>
              <a:chOff x="0" y="0"/>
              <a:chExt cx="24384000" cy="922178"/>
            </a:xfrm>
          </p:grpSpPr>
          <p:sp>
            <p:nvSpPr>
              <p:cNvPr id="15" name="Freeform 6">
                <a:extLst>
                  <a:ext uri="{FF2B5EF4-FFF2-40B4-BE49-F238E27FC236}">
                    <a16:creationId xmlns:a16="http://schemas.microsoft.com/office/drawing/2014/main" id="{744F3205-4007-2CA5-2F68-D8362219D5AC}"/>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p:cNvSpPr txBox="1"/>
          <p:nvPr/>
        </p:nvSpPr>
        <p:spPr>
          <a:xfrm>
            <a:off x="448870" y="1201695"/>
            <a:ext cx="17011001" cy="923330"/>
          </a:xfrm>
          <a:prstGeom prst="rect">
            <a:avLst/>
          </a:prstGeom>
        </p:spPr>
        <p:txBody>
          <a:bodyPr lIns="0" tIns="0" rIns="0" bIns="0" rtlCol="0" anchor="t">
            <a:spAutoFit/>
          </a:bodyPr>
          <a:lstStyle/>
          <a:p>
            <a:pPr algn="l"/>
            <a:r>
              <a:rPr lang="en-US" sz="6000" dirty="0">
                <a:solidFill>
                  <a:srgbClr val="0070C0"/>
                </a:solidFill>
                <a:latin typeface="Congenial Black" panose="02000503040000020004" pitchFamily="2" charset="0"/>
              </a:rPr>
              <a:t>Conflict of Interests</a:t>
            </a:r>
          </a:p>
        </p:txBody>
      </p:sp>
      <p:sp>
        <p:nvSpPr>
          <p:cNvPr id="17" name="TextBox 17"/>
          <p:cNvSpPr txBox="1"/>
          <p:nvPr/>
        </p:nvSpPr>
        <p:spPr>
          <a:xfrm>
            <a:off x="622698" y="2271092"/>
            <a:ext cx="16141302" cy="2462213"/>
          </a:xfrm>
          <a:prstGeom prst="rect">
            <a:avLst/>
          </a:prstGeom>
        </p:spPr>
        <p:txBody>
          <a:bodyPr wrap="square" lIns="0" tIns="0" rIns="0" bIns="0" rtlCol="0" anchor="t">
            <a:spAutoFit/>
          </a:bodyPr>
          <a:lstStyle/>
          <a:p>
            <a:pPr marL="0" marR="0" lvl="0" indent="0" algn="l" defTabSz="9144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effectLst/>
                <a:uLnTx/>
                <a:uFillTx/>
                <a:latin typeface="Calibri" panose="020F0502020204030204"/>
                <a:ea typeface="+mn-ea"/>
                <a:cs typeface="Arial" panose="020B0604020202020204" pitchFamily="34" charset="0"/>
              </a:rPr>
              <a:t>Session presenter has no financial relationships with a commercial entity producing healthcare-related products used on or by patients.</a:t>
            </a:r>
            <a:br>
              <a:rPr kumimoji="0" lang="en-US" sz="3200" b="0" i="0" u="none" strike="noStrike" kern="1200" cap="none" spc="0" normalizeH="0" baseline="0" noProof="0" dirty="0">
                <a:ln>
                  <a:noFill/>
                </a:ln>
                <a:effectLst/>
                <a:uLnTx/>
                <a:uFillTx/>
                <a:latin typeface="Calibri" panose="020F0502020204030204"/>
                <a:ea typeface="+mn-ea"/>
                <a:cs typeface="Arial" panose="020B0604020202020204" pitchFamily="34" charset="0"/>
              </a:rPr>
            </a:br>
            <a:br>
              <a:rPr kumimoji="0" lang="en-US" sz="3200" b="0" i="0" u="none" strike="noStrike" kern="1200" cap="none" spc="0" normalizeH="0" baseline="0" noProof="0" dirty="0">
                <a:ln>
                  <a:noFill/>
                </a:ln>
                <a:effectLst/>
                <a:uLnTx/>
                <a:uFillTx/>
                <a:latin typeface="Calibri" panose="020F0502020204030204"/>
                <a:ea typeface="+mn-ea"/>
                <a:cs typeface="Arial" panose="020B0604020202020204" pitchFamily="34" charset="0"/>
              </a:rPr>
            </a:br>
            <a:r>
              <a:rPr kumimoji="0" lang="en-US" sz="3200" b="0" i="0" u="none" strike="noStrike" kern="1200" cap="none" spc="0" normalizeH="0" baseline="0" noProof="0" dirty="0">
                <a:ln>
                  <a:noFill/>
                </a:ln>
                <a:effectLst/>
                <a:uLnTx/>
                <a:uFillTx/>
                <a:latin typeface="Calibri" panose="020F0502020204030204"/>
                <a:ea typeface="+mn-ea"/>
                <a:cs typeface="Arial" panose="020B0604020202020204" pitchFamily="34" charset="0"/>
              </a:rPr>
              <a:t>All relevant financial relationships of those on the session planning committee have been disclosed and, if necessary, mitigated.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p:cNvSpPr txBox="1"/>
          <p:nvPr/>
        </p:nvSpPr>
        <p:spPr>
          <a:xfrm>
            <a:off x="448871" y="1201695"/>
            <a:ext cx="12581330" cy="849848"/>
          </a:xfrm>
          <a:prstGeom prst="rect">
            <a:avLst/>
          </a:prstGeom>
        </p:spPr>
        <p:txBody>
          <a:bodyPr wrap="square" lIns="0" tIns="0" rIns="0" bIns="0" rtlCol="0" anchor="t">
            <a:spAutoFit/>
          </a:bodyPr>
          <a:lstStyle/>
          <a:p>
            <a:pPr algn="l">
              <a:lnSpc>
                <a:spcPts val="6721"/>
              </a:lnSpc>
            </a:pPr>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THANK YOU &amp; QUESTIONS</a:t>
            </a:r>
            <a:endParaRPr lang="en-US" sz="6600" spc="-223" dirty="0">
              <a:solidFill>
                <a:srgbClr val="0070C0"/>
              </a:solidFill>
              <a:latin typeface="Open Sans Bold"/>
            </a:endParaRPr>
          </a:p>
        </p:txBody>
      </p:sp>
      <p:grpSp>
        <p:nvGrpSpPr>
          <p:cNvPr id="21" name="Group 20">
            <a:extLst>
              <a:ext uri="{FF2B5EF4-FFF2-40B4-BE49-F238E27FC236}">
                <a16:creationId xmlns:a16="http://schemas.microsoft.com/office/drawing/2014/main" id="{702E2401-E08F-149A-802B-2C0B4A73205F}"/>
              </a:ext>
            </a:extLst>
          </p:cNvPr>
          <p:cNvGrpSpPr/>
          <p:nvPr/>
        </p:nvGrpSpPr>
        <p:grpSpPr>
          <a:xfrm>
            <a:off x="-9527" y="9467848"/>
            <a:ext cx="18297527" cy="857252"/>
            <a:chOff x="-9526" y="9467848"/>
            <a:chExt cx="18297527" cy="857252"/>
          </a:xfrm>
        </p:grpSpPr>
        <p:grpSp>
          <p:nvGrpSpPr>
            <p:cNvPr id="22" name="Group 2">
              <a:extLst>
                <a:ext uri="{FF2B5EF4-FFF2-40B4-BE49-F238E27FC236}">
                  <a16:creationId xmlns:a16="http://schemas.microsoft.com/office/drawing/2014/main" id="{7A710F97-AB34-7C33-E124-DA29CECDFC0C}"/>
                </a:ext>
              </a:extLst>
            </p:cNvPr>
            <p:cNvGrpSpPr>
              <a:grpSpLocks noChangeAspect="1"/>
            </p:cNvGrpSpPr>
            <p:nvPr/>
          </p:nvGrpSpPr>
          <p:grpSpPr>
            <a:xfrm>
              <a:off x="-9526" y="9467848"/>
              <a:ext cx="18297525" cy="819151"/>
              <a:chOff x="0" y="0"/>
              <a:chExt cx="24384000" cy="1092202"/>
            </a:xfrm>
          </p:grpSpPr>
          <p:sp>
            <p:nvSpPr>
              <p:cNvPr id="25" name="Freeform 3">
                <a:extLst>
                  <a:ext uri="{FF2B5EF4-FFF2-40B4-BE49-F238E27FC236}">
                    <a16:creationId xmlns:a16="http://schemas.microsoft.com/office/drawing/2014/main" id="{10CDED0F-7622-EF32-56A5-DD36114C869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23" name="Group 5">
              <a:extLst>
                <a:ext uri="{FF2B5EF4-FFF2-40B4-BE49-F238E27FC236}">
                  <a16:creationId xmlns:a16="http://schemas.microsoft.com/office/drawing/2014/main" id="{1827EDBE-9671-ADC0-EC4D-560DF9C60238}"/>
                </a:ext>
              </a:extLst>
            </p:cNvPr>
            <p:cNvGrpSpPr>
              <a:grpSpLocks noChangeAspect="1"/>
            </p:cNvGrpSpPr>
            <p:nvPr/>
          </p:nvGrpSpPr>
          <p:grpSpPr>
            <a:xfrm>
              <a:off x="-9525" y="9633467"/>
              <a:ext cx="18297526" cy="691633"/>
              <a:chOff x="0" y="0"/>
              <a:chExt cx="24384000" cy="922178"/>
            </a:xfrm>
          </p:grpSpPr>
          <p:sp>
            <p:nvSpPr>
              <p:cNvPr id="24" name="Freeform 6">
                <a:extLst>
                  <a:ext uri="{FF2B5EF4-FFF2-40B4-BE49-F238E27FC236}">
                    <a16:creationId xmlns:a16="http://schemas.microsoft.com/office/drawing/2014/main" id="{1163E6EB-137B-32CE-B88F-A4384B6E526B}"/>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2054" name="Picture 6" descr="harvardbusinessschool on Tumblr">
            <a:extLst>
              <a:ext uri="{FF2B5EF4-FFF2-40B4-BE49-F238E27FC236}">
                <a16:creationId xmlns:a16="http://schemas.microsoft.com/office/drawing/2014/main" id="{B8C71BDF-0639-5444-B166-B344A1813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5" y="2655930"/>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19BB0CC-ED45-4A73-1798-6D3A34BF5EF7}"/>
              </a:ext>
            </a:extLst>
          </p:cNvPr>
          <p:cNvGrpSpPr/>
          <p:nvPr/>
        </p:nvGrpSpPr>
        <p:grpSpPr>
          <a:xfrm>
            <a:off x="-9527" y="9467848"/>
            <a:ext cx="18297527" cy="857252"/>
            <a:chOff x="-9526" y="9467848"/>
            <a:chExt cx="18297527" cy="857252"/>
          </a:xfrm>
        </p:grpSpPr>
        <p:grpSp>
          <p:nvGrpSpPr>
            <p:cNvPr id="13" name="Group 2">
              <a:extLst>
                <a:ext uri="{FF2B5EF4-FFF2-40B4-BE49-F238E27FC236}">
                  <a16:creationId xmlns:a16="http://schemas.microsoft.com/office/drawing/2014/main" id="{7BF63CBC-DA3B-35AD-CA4B-D21A0AB9F089}"/>
                </a:ext>
              </a:extLst>
            </p:cNvPr>
            <p:cNvGrpSpPr>
              <a:grpSpLocks noChangeAspect="1"/>
            </p:cNvGrpSpPr>
            <p:nvPr/>
          </p:nvGrpSpPr>
          <p:grpSpPr>
            <a:xfrm>
              <a:off x="-9526" y="9467848"/>
              <a:ext cx="18297525" cy="819151"/>
              <a:chOff x="0" y="0"/>
              <a:chExt cx="24384000" cy="1092202"/>
            </a:xfrm>
          </p:grpSpPr>
          <p:sp>
            <p:nvSpPr>
              <p:cNvPr id="16" name="Freeform 3">
                <a:extLst>
                  <a:ext uri="{FF2B5EF4-FFF2-40B4-BE49-F238E27FC236}">
                    <a16:creationId xmlns:a16="http://schemas.microsoft.com/office/drawing/2014/main" id="{C39274A0-60FC-008F-0B3D-F70D2E5DAF6A}"/>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4" name="Group 5">
              <a:extLst>
                <a:ext uri="{FF2B5EF4-FFF2-40B4-BE49-F238E27FC236}">
                  <a16:creationId xmlns:a16="http://schemas.microsoft.com/office/drawing/2014/main" id="{55F6D4C8-E83F-9799-F571-840EA463DE9E}"/>
                </a:ext>
              </a:extLst>
            </p:cNvPr>
            <p:cNvGrpSpPr>
              <a:grpSpLocks noChangeAspect="1"/>
            </p:cNvGrpSpPr>
            <p:nvPr/>
          </p:nvGrpSpPr>
          <p:grpSpPr>
            <a:xfrm>
              <a:off x="-9525" y="9633467"/>
              <a:ext cx="18297526" cy="691633"/>
              <a:chOff x="0" y="0"/>
              <a:chExt cx="24384000" cy="922178"/>
            </a:xfrm>
          </p:grpSpPr>
          <p:sp>
            <p:nvSpPr>
              <p:cNvPr id="15" name="Freeform 6">
                <a:extLst>
                  <a:ext uri="{FF2B5EF4-FFF2-40B4-BE49-F238E27FC236}">
                    <a16:creationId xmlns:a16="http://schemas.microsoft.com/office/drawing/2014/main" id="{744F3205-4007-2CA5-2F68-D8362219D5AC}"/>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p:cNvSpPr txBox="1"/>
          <p:nvPr/>
        </p:nvSpPr>
        <p:spPr>
          <a:xfrm>
            <a:off x="448870" y="1201695"/>
            <a:ext cx="17011001" cy="923330"/>
          </a:xfrm>
          <a:prstGeom prst="rect">
            <a:avLst/>
          </a:prstGeom>
        </p:spPr>
        <p:txBody>
          <a:bodyPr lIns="0" tIns="0" rIns="0" bIns="0" rtlCol="0" anchor="t">
            <a:spAutoFit/>
          </a:bodyPr>
          <a:lstStyle/>
          <a:p>
            <a:pPr algn="l"/>
            <a:r>
              <a:rPr lang="en-US" sz="6000" dirty="0">
                <a:solidFill>
                  <a:srgbClr val="0070C0"/>
                </a:solidFill>
                <a:latin typeface="Congenial Black" panose="02000503040000020004" pitchFamily="2" charset="0"/>
              </a:rPr>
              <a:t>Objectives</a:t>
            </a:r>
          </a:p>
        </p:txBody>
      </p:sp>
      <p:sp>
        <p:nvSpPr>
          <p:cNvPr id="17" name="TextBox 17"/>
          <p:cNvSpPr txBox="1"/>
          <p:nvPr/>
        </p:nvSpPr>
        <p:spPr>
          <a:xfrm>
            <a:off x="622698" y="2271092"/>
            <a:ext cx="16141302" cy="6217087"/>
          </a:xfrm>
          <a:prstGeom prst="rect">
            <a:avLst/>
          </a:prstGeom>
        </p:spPr>
        <p:txBody>
          <a:bodyPr wrap="square" lIns="0" tIns="0" rIns="0" bIns="0" rtlCol="0" anchor="t">
            <a:spAutoFit/>
          </a:bodyPr>
          <a:lstStyle/>
          <a:p>
            <a:pPr marL="457200" marR="0" lvl="0" indent="-457200"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dirty="0">
                <a:latin typeface="+mj-lt"/>
                <a:cs typeface="Arial" panose="020B0604020202020204" pitchFamily="34" charset="0"/>
              </a:rPr>
              <a:t>Describe components of high-functioning teams in healthcare from a diversity perspective</a:t>
            </a:r>
          </a:p>
          <a:p>
            <a:pPr marL="457200" marR="0" lvl="0" indent="-457200"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dirty="0">
                <a:latin typeface="+mj-lt"/>
                <a:cs typeface="Arial" panose="020B0604020202020204" pitchFamily="34" charset="0"/>
              </a:rPr>
              <a:t>Explore psychological safety from a diversity lens</a:t>
            </a:r>
          </a:p>
          <a:p>
            <a:pPr marL="457200" marR="0" lvl="0" indent="-457200"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dirty="0">
                <a:latin typeface="+mj-lt"/>
                <a:cs typeface="Arial" panose="020B0604020202020204" pitchFamily="34" charset="0"/>
              </a:rPr>
              <a:t>Learn how an Integrated Care Department in largest FQHC in Rhode Island is approaching psychological safety </a:t>
            </a:r>
          </a:p>
          <a:p>
            <a:pPr marL="457200" marR="0" lvl="0" indent="-45720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07DB96E8-7A60-4B44-91CA-CF584BF2643A}"/>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97511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52E7948-03F4-2775-5B61-3490E5C98CF6}"/>
              </a:ext>
            </a:extLst>
          </p:cNvPr>
          <p:cNvGrpSpPr/>
          <p:nvPr/>
        </p:nvGrpSpPr>
        <p:grpSpPr>
          <a:xfrm>
            <a:off x="-9527" y="9467848"/>
            <a:ext cx="18297527" cy="857252"/>
            <a:chOff x="-9526" y="9467848"/>
            <a:chExt cx="18297527" cy="857252"/>
          </a:xfrm>
        </p:grpSpPr>
        <p:grpSp>
          <p:nvGrpSpPr>
            <p:cNvPr id="16" name="Group 2">
              <a:extLst>
                <a:ext uri="{FF2B5EF4-FFF2-40B4-BE49-F238E27FC236}">
                  <a16:creationId xmlns:a16="http://schemas.microsoft.com/office/drawing/2014/main" id="{CC274C8D-6217-F8D0-B4C0-E412485A62C9}"/>
                </a:ext>
              </a:extLst>
            </p:cNvPr>
            <p:cNvGrpSpPr>
              <a:grpSpLocks noChangeAspect="1"/>
            </p:cNvGrpSpPr>
            <p:nvPr/>
          </p:nvGrpSpPr>
          <p:grpSpPr>
            <a:xfrm>
              <a:off x="-9526" y="9467848"/>
              <a:ext cx="18297525" cy="819151"/>
              <a:chOff x="0" y="0"/>
              <a:chExt cx="24384000" cy="1092202"/>
            </a:xfrm>
          </p:grpSpPr>
          <p:sp>
            <p:nvSpPr>
              <p:cNvPr id="19" name="Freeform 3">
                <a:extLst>
                  <a:ext uri="{FF2B5EF4-FFF2-40B4-BE49-F238E27FC236}">
                    <a16:creationId xmlns:a16="http://schemas.microsoft.com/office/drawing/2014/main" id="{FD1C63A5-BFEF-B837-F77A-78288D274847}"/>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7" name="Group 5">
              <a:extLst>
                <a:ext uri="{FF2B5EF4-FFF2-40B4-BE49-F238E27FC236}">
                  <a16:creationId xmlns:a16="http://schemas.microsoft.com/office/drawing/2014/main" id="{DBA96E77-A628-1129-6237-B280D8F447B3}"/>
                </a:ext>
              </a:extLst>
            </p:cNvPr>
            <p:cNvGrpSpPr>
              <a:grpSpLocks noChangeAspect="1"/>
            </p:cNvGrpSpPr>
            <p:nvPr/>
          </p:nvGrpSpPr>
          <p:grpSpPr>
            <a:xfrm>
              <a:off x="-9525" y="9633467"/>
              <a:ext cx="18297526" cy="691633"/>
              <a:chOff x="0" y="0"/>
              <a:chExt cx="24384000" cy="922178"/>
            </a:xfrm>
          </p:grpSpPr>
          <p:sp>
            <p:nvSpPr>
              <p:cNvPr id="18" name="Freeform 6">
                <a:extLst>
                  <a:ext uri="{FF2B5EF4-FFF2-40B4-BE49-F238E27FC236}">
                    <a16:creationId xmlns:a16="http://schemas.microsoft.com/office/drawing/2014/main" id="{70D296DC-9767-0E43-16DC-E2AC5B3C7527}"/>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0" name="Title 1">
            <a:extLst>
              <a:ext uri="{FF2B5EF4-FFF2-40B4-BE49-F238E27FC236}">
                <a16:creationId xmlns:a16="http://schemas.microsoft.com/office/drawing/2014/main" id="{AEA3B63D-0F46-0106-3648-9019E08044D1}"/>
              </a:ext>
            </a:extLst>
          </p:cNvPr>
          <p:cNvSpPr txBox="1">
            <a:spLocks/>
          </p:cNvSpPr>
          <p:nvPr/>
        </p:nvSpPr>
        <p:spPr>
          <a:xfrm>
            <a:off x="533400" y="1211220"/>
            <a:ext cx="129540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a:solidFill>
                  <a:srgbClr val="0070C0"/>
                </a:solidFill>
                <a:latin typeface="Congenial Black" panose="02000503040000020004" pitchFamily="2" charset="0"/>
              </a:rPr>
              <a:t>How to define a high-functioning team</a:t>
            </a:r>
          </a:p>
        </p:txBody>
      </p:sp>
      <p:sp>
        <p:nvSpPr>
          <p:cNvPr id="13" name="Content Placeholder 2">
            <a:extLst>
              <a:ext uri="{FF2B5EF4-FFF2-40B4-BE49-F238E27FC236}">
                <a16:creationId xmlns:a16="http://schemas.microsoft.com/office/drawing/2014/main" id="{C211FAB7-3FA7-9543-26C7-2DB0C86D6487}"/>
              </a:ext>
            </a:extLst>
          </p:cNvPr>
          <p:cNvSpPr txBox="1">
            <a:spLocks/>
          </p:cNvSpPr>
          <p:nvPr/>
        </p:nvSpPr>
        <p:spPr>
          <a:xfrm>
            <a:off x="2400300" y="2775902"/>
            <a:ext cx="134874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4400" dirty="0"/>
              <a:t>“Team-based health care is the provision of health services to individuals, families, and/or their communities by at least two health providers who work </a:t>
            </a:r>
            <a:r>
              <a:rPr lang="en-US" sz="4400" b="1" dirty="0"/>
              <a:t>collaboratively</a:t>
            </a:r>
            <a:r>
              <a:rPr lang="en-US" sz="4400" dirty="0"/>
              <a:t> with patients and their caregivers—to the </a:t>
            </a:r>
            <a:r>
              <a:rPr lang="en-US" sz="4400" b="1" dirty="0"/>
              <a:t>extent preferred </a:t>
            </a:r>
            <a:r>
              <a:rPr lang="en-US" sz="4400" dirty="0"/>
              <a:t>by each patient— to accomplish </a:t>
            </a:r>
            <a:r>
              <a:rPr lang="en-US" sz="4400" b="1" dirty="0"/>
              <a:t>shared goals</a:t>
            </a:r>
            <a:r>
              <a:rPr lang="en-US" sz="4400" dirty="0"/>
              <a:t> within and across settings to achieve </a:t>
            </a:r>
            <a:r>
              <a:rPr lang="en-US" sz="4400" b="1" dirty="0"/>
              <a:t>coordinated, high-quality care</a:t>
            </a:r>
            <a:r>
              <a:rPr lang="en-US" sz="4400" dirty="0"/>
              <a:t>.”</a:t>
            </a:r>
            <a:endParaRPr lang="en-US" altLang="en-US" sz="4400" dirty="0"/>
          </a:p>
        </p:txBody>
      </p:sp>
      <p:sp>
        <p:nvSpPr>
          <p:cNvPr id="14" name="Slide Number Placeholder 13">
            <a:extLst>
              <a:ext uri="{FF2B5EF4-FFF2-40B4-BE49-F238E27FC236}">
                <a16:creationId xmlns:a16="http://schemas.microsoft.com/office/drawing/2014/main" id="{3CD107BA-3BA7-0951-8E01-78387233A27F}"/>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1" name="TextBox 10">
            <a:extLst>
              <a:ext uri="{FF2B5EF4-FFF2-40B4-BE49-F238E27FC236}">
                <a16:creationId xmlns:a16="http://schemas.microsoft.com/office/drawing/2014/main" id="{184C49D5-BA4F-A602-C95D-C253AA4D693A}"/>
              </a:ext>
            </a:extLst>
          </p:cNvPr>
          <p:cNvSpPr txBox="1"/>
          <p:nvPr/>
        </p:nvSpPr>
        <p:spPr>
          <a:xfrm>
            <a:off x="6819900" y="9711269"/>
            <a:ext cx="4648200" cy="461665"/>
          </a:xfrm>
          <a:prstGeom prst="rect">
            <a:avLst/>
          </a:prstGeom>
          <a:noFill/>
        </p:spPr>
        <p:txBody>
          <a:bodyPr wrap="square" rtlCol="0">
            <a:spAutoFit/>
          </a:bodyPr>
          <a:lstStyle/>
          <a:p>
            <a:r>
              <a:rPr lang="en-US" sz="2400" dirty="0">
                <a:solidFill>
                  <a:schemeClr val="bg2"/>
                </a:solidFill>
              </a:rPr>
              <a:t>Citation: Mitchell et. al (2012)</a:t>
            </a:r>
          </a:p>
        </p:txBody>
      </p:sp>
    </p:spTree>
    <p:extLst>
      <p:ext uri="{BB962C8B-B14F-4D97-AF65-F5344CB8AC3E}">
        <p14:creationId xmlns:p14="http://schemas.microsoft.com/office/powerpoint/2010/main" val="328748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94DC4C5-E8CB-17E2-6772-B8FFA59297E0}"/>
              </a:ext>
            </a:extLst>
          </p:cNvPr>
          <p:cNvGrpSpPr/>
          <p:nvPr/>
        </p:nvGrpSpPr>
        <p:grpSpPr>
          <a:xfrm>
            <a:off x="-9527" y="9467848"/>
            <a:ext cx="18297527" cy="857252"/>
            <a:chOff x="-9526" y="9467848"/>
            <a:chExt cx="18297527" cy="857252"/>
          </a:xfrm>
        </p:grpSpPr>
        <p:grpSp>
          <p:nvGrpSpPr>
            <p:cNvPr id="20" name="Group 2">
              <a:extLst>
                <a:ext uri="{FF2B5EF4-FFF2-40B4-BE49-F238E27FC236}">
                  <a16:creationId xmlns:a16="http://schemas.microsoft.com/office/drawing/2014/main" id="{5B0B434D-F934-69C2-FBA1-7953DFCFF09E}"/>
                </a:ext>
              </a:extLst>
            </p:cNvPr>
            <p:cNvGrpSpPr>
              <a:grpSpLocks noChangeAspect="1"/>
            </p:cNvGrpSpPr>
            <p:nvPr/>
          </p:nvGrpSpPr>
          <p:grpSpPr>
            <a:xfrm>
              <a:off x="-9526" y="9467848"/>
              <a:ext cx="18297525" cy="819151"/>
              <a:chOff x="0" y="0"/>
              <a:chExt cx="24384000" cy="1092202"/>
            </a:xfrm>
          </p:grpSpPr>
          <p:sp>
            <p:nvSpPr>
              <p:cNvPr id="23" name="Freeform 3">
                <a:extLst>
                  <a:ext uri="{FF2B5EF4-FFF2-40B4-BE49-F238E27FC236}">
                    <a16:creationId xmlns:a16="http://schemas.microsoft.com/office/drawing/2014/main" id="{84668633-D262-285F-AE48-36C087015550}"/>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21" name="Group 5">
              <a:extLst>
                <a:ext uri="{FF2B5EF4-FFF2-40B4-BE49-F238E27FC236}">
                  <a16:creationId xmlns:a16="http://schemas.microsoft.com/office/drawing/2014/main" id="{1E6CB5EC-3276-17A3-2C06-A4CA689D3FE1}"/>
                </a:ext>
              </a:extLst>
            </p:cNvPr>
            <p:cNvGrpSpPr>
              <a:grpSpLocks noChangeAspect="1"/>
            </p:cNvGrpSpPr>
            <p:nvPr/>
          </p:nvGrpSpPr>
          <p:grpSpPr>
            <a:xfrm>
              <a:off x="-9525" y="9633467"/>
              <a:ext cx="18297526" cy="691633"/>
              <a:chOff x="0" y="0"/>
              <a:chExt cx="24384000" cy="922178"/>
            </a:xfrm>
          </p:grpSpPr>
          <p:sp>
            <p:nvSpPr>
              <p:cNvPr id="22" name="Freeform 6">
                <a:extLst>
                  <a:ext uri="{FF2B5EF4-FFF2-40B4-BE49-F238E27FC236}">
                    <a16:creationId xmlns:a16="http://schemas.microsoft.com/office/drawing/2014/main" id="{02C51A2C-ADE4-E41E-177D-06FA6E0EBD21}"/>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3" name="Content Placeholder 2">
            <a:extLst>
              <a:ext uri="{FF2B5EF4-FFF2-40B4-BE49-F238E27FC236}">
                <a16:creationId xmlns:a16="http://schemas.microsoft.com/office/drawing/2014/main" id="{C211FAB7-3FA7-9543-26C7-2DB0C86D6487}"/>
              </a:ext>
            </a:extLst>
          </p:cNvPr>
          <p:cNvSpPr txBox="1">
            <a:spLocks/>
          </p:cNvSpPr>
          <p:nvPr/>
        </p:nvSpPr>
        <p:spPr>
          <a:xfrm>
            <a:off x="1371600" y="2392743"/>
            <a:ext cx="15544800" cy="64845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r>
              <a:rPr lang="en-US" altLang="en-US" sz="4000" b="1" dirty="0">
                <a:solidFill>
                  <a:prstClr val="black"/>
                </a:solidFill>
                <a:latin typeface="Calibri" panose="020F0502020204030204" pitchFamily="34" charset="0"/>
                <a:cs typeface="Calibri" panose="020F0502020204030204" pitchFamily="34" charset="0"/>
              </a:rPr>
              <a:t>Honesty</a:t>
            </a:r>
            <a:r>
              <a:rPr lang="en-US" altLang="en-US" sz="4000" dirty="0">
                <a:solidFill>
                  <a:prstClr val="black"/>
                </a:solidFill>
                <a:latin typeface="Calibri" panose="020F0502020204030204" pitchFamily="34" charset="0"/>
                <a:cs typeface="Calibri" panose="020F0502020204030204" pitchFamily="34" charset="0"/>
              </a:rPr>
              <a:t>: </a:t>
            </a:r>
            <a:r>
              <a:rPr lang="en-US" sz="4000" dirty="0">
                <a:solidFill>
                  <a:prstClr val="black"/>
                </a:solidFill>
                <a:latin typeface="Calibri" panose="020F0502020204030204" pitchFamily="34" charset="0"/>
                <a:cs typeface="Calibri" panose="020F0502020204030204" pitchFamily="34" charset="0"/>
              </a:rPr>
              <a:t>transparency about aims, decisions, uncertainty, and mistakes</a:t>
            </a:r>
            <a:endParaRPr lang="en-US" altLang="en-US" sz="4000" dirty="0">
              <a:solidFill>
                <a:prstClr val="black"/>
              </a:solidFill>
              <a:latin typeface="Calibri" panose="020F0502020204030204" pitchFamily="34" charset="0"/>
              <a:cs typeface="Calibri" panose="020F0502020204030204" pitchFamily="34" charset="0"/>
            </a:endParaRPr>
          </a:p>
          <a:p>
            <a:pPr marL="228600" lvl="0" indent="-228600">
              <a:lnSpc>
                <a:spcPct val="90000"/>
              </a:lnSpc>
              <a:spcBef>
                <a:spcPts val="1000"/>
              </a:spcBef>
            </a:pPr>
            <a:r>
              <a:rPr lang="en-US" altLang="en-US" sz="4000" b="1" dirty="0">
                <a:solidFill>
                  <a:prstClr val="black"/>
                </a:solidFill>
                <a:latin typeface="Calibri" panose="020F0502020204030204" pitchFamily="34" charset="0"/>
                <a:cs typeface="Calibri" panose="020F0502020204030204" pitchFamily="34" charset="0"/>
              </a:rPr>
              <a:t>Discipline</a:t>
            </a:r>
            <a:r>
              <a:rPr lang="en-US" altLang="en-US" sz="4000" dirty="0">
                <a:solidFill>
                  <a:prstClr val="black"/>
                </a:solidFill>
                <a:latin typeface="Calibri" panose="020F0502020204030204" pitchFamily="34" charset="0"/>
                <a:cs typeface="Calibri" panose="020F0502020204030204" pitchFamily="34" charset="0"/>
              </a:rPr>
              <a:t>: </a:t>
            </a:r>
            <a:r>
              <a:rPr lang="en-US" sz="4000" dirty="0">
                <a:solidFill>
                  <a:prstClr val="black"/>
                </a:solidFill>
                <a:latin typeface="Calibri" panose="020F0502020204030204" pitchFamily="34" charset="0"/>
                <a:cs typeface="Calibri" panose="020F0502020204030204" pitchFamily="34" charset="0"/>
              </a:rPr>
              <a:t>develop and stick to their standards and protocols even as they seek ways to improve or when inconvenient </a:t>
            </a:r>
            <a:endParaRPr lang="en-US" altLang="en-US" sz="4000" dirty="0">
              <a:solidFill>
                <a:prstClr val="black"/>
              </a:solidFill>
              <a:latin typeface="Calibri" panose="020F0502020204030204" pitchFamily="34" charset="0"/>
              <a:cs typeface="Calibri" panose="020F0502020204030204" pitchFamily="34" charset="0"/>
            </a:endParaRPr>
          </a:p>
          <a:p>
            <a:pPr marL="228600" lvl="0" indent="-228600">
              <a:lnSpc>
                <a:spcPct val="90000"/>
              </a:lnSpc>
              <a:spcBef>
                <a:spcPts val="1000"/>
              </a:spcBef>
            </a:pPr>
            <a:r>
              <a:rPr lang="en-US" altLang="en-US" sz="4000" b="1" dirty="0">
                <a:solidFill>
                  <a:prstClr val="black"/>
                </a:solidFill>
                <a:latin typeface="Calibri" panose="020F0502020204030204" pitchFamily="34" charset="0"/>
                <a:cs typeface="Calibri" panose="020F0502020204030204" pitchFamily="34" charset="0"/>
              </a:rPr>
              <a:t>Creativity</a:t>
            </a:r>
            <a:r>
              <a:rPr lang="en-US" altLang="en-US" sz="4000" dirty="0">
                <a:solidFill>
                  <a:prstClr val="black"/>
                </a:solidFill>
                <a:latin typeface="Calibri" panose="020F0502020204030204" pitchFamily="34" charset="0"/>
                <a:cs typeface="Calibri" panose="020F0502020204030204" pitchFamily="34" charset="0"/>
              </a:rPr>
              <a:t>: excited about tackling new or emerging problems and </a:t>
            </a:r>
            <a:r>
              <a:rPr lang="en-US" sz="4000" dirty="0">
                <a:solidFill>
                  <a:prstClr val="black"/>
                </a:solidFill>
                <a:latin typeface="Calibri" panose="020F0502020204030204" pitchFamily="34" charset="0"/>
                <a:cs typeface="Calibri" panose="020F0502020204030204" pitchFamily="34" charset="0"/>
              </a:rPr>
              <a:t>see errors and unanticipated bad outcomes as potential opportunities to learn and improve.</a:t>
            </a:r>
            <a:endParaRPr lang="en-US" altLang="en-US" sz="4000" dirty="0">
              <a:solidFill>
                <a:prstClr val="black"/>
              </a:solidFill>
              <a:latin typeface="Calibri" panose="020F0502020204030204" pitchFamily="34" charset="0"/>
              <a:cs typeface="Calibri" panose="020F0502020204030204" pitchFamily="34" charset="0"/>
            </a:endParaRPr>
          </a:p>
          <a:p>
            <a:pPr marL="228600" lvl="0" indent="-228600">
              <a:lnSpc>
                <a:spcPct val="90000"/>
              </a:lnSpc>
              <a:spcBef>
                <a:spcPts val="1000"/>
              </a:spcBef>
            </a:pPr>
            <a:r>
              <a:rPr lang="en-US" altLang="en-US" sz="4000" b="1" dirty="0">
                <a:solidFill>
                  <a:prstClr val="black"/>
                </a:solidFill>
                <a:latin typeface="Calibri" panose="020F0502020204030204" pitchFamily="34" charset="0"/>
                <a:cs typeface="Calibri" panose="020F0502020204030204" pitchFamily="34" charset="0"/>
              </a:rPr>
              <a:t>Humility</a:t>
            </a:r>
            <a:r>
              <a:rPr lang="en-US" altLang="en-US" sz="4000" dirty="0">
                <a:solidFill>
                  <a:prstClr val="black"/>
                </a:solidFill>
                <a:latin typeface="Calibri" panose="020F0502020204030204" pitchFamily="34" charset="0"/>
                <a:cs typeface="Calibri" panose="020F0502020204030204" pitchFamily="34" charset="0"/>
              </a:rPr>
              <a:t>: </a:t>
            </a:r>
            <a:r>
              <a:rPr lang="en-US" sz="4000" dirty="0">
                <a:solidFill>
                  <a:prstClr val="black"/>
                </a:solidFill>
                <a:latin typeface="Calibri" panose="020F0502020204030204" pitchFamily="34" charset="0"/>
                <a:cs typeface="Calibri" panose="020F0502020204030204" pitchFamily="34" charset="0"/>
              </a:rPr>
              <a:t>can rely on each other to help recognize and avert failures, regardless of where they are in the medical hierarchy</a:t>
            </a:r>
            <a:endParaRPr lang="en-US" altLang="en-US" sz="4000" dirty="0">
              <a:solidFill>
                <a:prstClr val="black"/>
              </a:solidFill>
              <a:latin typeface="Calibri" panose="020F0502020204030204" pitchFamily="34" charset="0"/>
              <a:cs typeface="Calibri" panose="020F0502020204030204" pitchFamily="34" charset="0"/>
            </a:endParaRPr>
          </a:p>
          <a:p>
            <a:pPr marL="228600" lvl="0" indent="-228600">
              <a:lnSpc>
                <a:spcPct val="90000"/>
              </a:lnSpc>
              <a:spcBef>
                <a:spcPts val="1000"/>
              </a:spcBef>
            </a:pPr>
            <a:r>
              <a:rPr lang="en-US" altLang="en-US" sz="4000" b="1" dirty="0">
                <a:solidFill>
                  <a:prstClr val="black"/>
                </a:solidFill>
                <a:latin typeface="Calibri" panose="020F0502020204030204" pitchFamily="34" charset="0"/>
                <a:cs typeface="Calibri" panose="020F0502020204030204" pitchFamily="34" charset="0"/>
              </a:rPr>
              <a:t>Curiosity</a:t>
            </a:r>
            <a:r>
              <a:rPr lang="en-US" altLang="en-US" sz="4000" dirty="0">
                <a:solidFill>
                  <a:prstClr val="black"/>
                </a:solidFill>
                <a:latin typeface="Calibri" panose="020F0502020204030204" pitchFamily="34" charset="0"/>
                <a:cs typeface="Calibri" panose="020F0502020204030204" pitchFamily="34" charset="0"/>
              </a:rPr>
              <a:t>: </a:t>
            </a:r>
            <a:r>
              <a:rPr lang="en-US" sz="4000" dirty="0">
                <a:solidFill>
                  <a:prstClr val="black"/>
                </a:solidFill>
                <a:latin typeface="Calibri" panose="020F0502020204030204" pitchFamily="34" charset="0"/>
                <a:cs typeface="Calibri" panose="020F0502020204030204" pitchFamily="34" charset="0"/>
              </a:rPr>
              <a:t>dedicated to reflecting upon lessons learned and using those insights for continuous improvement of their own work and the functioning of the team</a:t>
            </a:r>
            <a:endParaRPr lang="en-US" altLang="en-US" sz="4000" dirty="0">
              <a:solidFill>
                <a:prstClr val="black"/>
              </a:solidFill>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55448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0" lang="en-US" sz="5400" b="0" i="0" u="none" strike="noStrike" kern="1200" cap="none" spc="0" normalizeH="0" baseline="0" noProof="0" dirty="0">
                <a:ln>
                  <a:noFill/>
                </a:ln>
                <a:solidFill>
                  <a:srgbClr val="0070C0"/>
                </a:solidFill>
                <a:effectLst/>
                <a:uLnTx/>
                <a:uFillTx/>
                <a:latin typeface="Congenial Black" panose="02000503040000020004" pitchFamily="2" charset="0"/>
                <a:ea typeface="+mj-ea"/>
                <a:cs typeface="Arial" panose="020B0604020202020204" pitchFamily="34" charset="0"/>
              </a:rPr>
              <a:t>Values of High-Functioning Healthcare Teams</a:t>
            </a:r>
            <a:endParaRPr lang="en-US" sz="5400" dirty="0">
              <a:solidFill>
                <a:srgbClr val="0070C0"/>
              </a:solidFill>
              <a:latin typeface="Congenial Black" panose="02000503040000020004" pitchFamily="2" charset="0"/>
            </a:endParaRPr>
          </a:p>
        </p:txBody>
      </p:sp>
      <p:sp>
        <p:nvSpPr>
          <p:cNvPr id="8" name="TextBox 7">
            <a:extLst>
              <a:ext uri="{FF2B5EF4-FFF2-40B4-BE49-F238E27FC236}">
                <a16:creationId xmlns:a16="http://schemas.microsoft.com/office/drawing/2014/main" id="{06DB4AD9-273E-DE1D-3E36-137478E75F5F}"/>
              </a:ext>
            </a:extLst>
          </p:cNvPr>
          <p:cNvSpPr txBox="1"/>
          <p:nvPr/>
        </p:nvSpPr>
        <p:spPr>
          <a:xfrm>
            <a:off x="6819900" y="9711269"/>
            <a:ext cx="4648200" cy="461665"/>
          </a:xfrm>
          <a:prstGeom prst="rect">
            <a:avLst/>
          </a:prstGeom>
          <a:noFill/>
        </p:spPr>
        <p:txBody>
          <a:bodyPr wrap="square" rtlCol="0">
            <a:spAutoFit/>
          </a:bodyPr>
          <a:lstStyle/>
          <a:p>
            <a:r>
              <a:rPr lang="en-US" sz="2400" dirty="0">
                <a:solidFill>
                  <a:schemeClr val="bg2"/>
                </a:solidFill>
              </a:rPr>
              <a:t>Citation: Mitchell et. al (2012)</a:t>
            </a:r>
          </a:p>
        </p:txBody>
      </p:sp>
    </p:spTree>
    <p:extLst>
      <p:ext uri="{BB962C8B-B14F-4D97-AF65-F5344CB8AC3E}">
        <p14:creationId xmlns:p14="http://schemas.microsoft.com/office/powerpoint/2010/main" val="30529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D3F27C8-26E9-548D-D199-FCE94A8AE408}"/>
              </a:ext>
            </a:extLst>
          </p:cNvPr>
          <p:cNvGrpSpPr/>
          <p:nvPr/>
        </p:nvGrpSpPr>
        <p:grpSpPr>
          <a:xfrm>
            <a:off x="-9527" y="9467848"/>
            <a:ext cx="18297527" cy="857252"/>
            <a:chOff x="-9526" y="9467848"/>
            <a:chExt cx="18297527" cy="857252"/>
          </a:xfrm>
        </p:grpSpPr>
        <p:grpSp>
          <p:nvGrpSpPr>
            <p:cNvPr id="20" name="Group 2">
              <a:extLst>
                <a:ext uri="{FF2B5EF4-FFF2-40B4-BE49-F238E27FC236}">
                  <a16:creationId xmlns:a16="http://schemas.microsoft.com/office/drawing/2014/main" id="{9F6DD92A-174F-6BC9-6E77-B112268F3953}"/>
                </a:ext>
              </a:extLst>
            </p:cNvPr>
            <p:cNvGrpSpPr>
              <a:grpSpLocks noChangeAspect="1"/>
            </p:cNvGrpSpPr>
            <p:nvPr/>
          </p:nvGrpSpPr>
          <p:grpSpPr>
            <a:xfrm>
              <a:off x="-9526" y="9467848"/>
              <a:ext cx="18297525" cy="819151"/>
              <a:chOff x="0" y="0"/>
              <a:chExt cx="24384000" cy="1092202"/>
            </a:xfrm>
          </p:grpSpPr>
          <p:sp>
            <p:nvSpPr>
              <p:cNvPr id="23" name="Freeform 3">
                <a:extLst>
                  <a:ext uri="{FF2B5EF4-FFF2-40B4-BE49-F238E27FC236}">
                    <a16:creationId xmlns:a16="http://schemas.microsoft.com/office/drawing/2014/main" id="{59C8A1F6-9AB6-E30A-AF73-6EFFB44CB77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21" name="Group 5">
              <a:extLst>
                <a:ext uri="{FF2B5EF4-FFF2-40B4-BE49-F238E27FC236}">
                  <a16:creationId xmlns:a16="http://schemas.microsoft.com/office/drawing/2014/main" id="{84ECE3B2-0046-419D-4B38-CFE1A3DD65E5}"/>
                </a:ext>
              </a:extLst>
            </p:cNvPr>
            <p:cNvGrpSpPr>
              <a:grpSpLocks noChangeAspect="1"/>
            </p:cNvGrpSpPr>
            <p:nvPr/>
          </p:nvGrpSpPr>
          <p:grpSpPr>
            <a:xfrm>
              <a:off x="-9525" y="9633467"/>
              <a:ext cx="18297526" cy="691633"/>
              <a:chOff x="0" y="0"/>
              <a:chExt cx="24384000" cy="922178"/>
            </a:xfrm>
          </p:grpSpPr>
          <p:sp>
            <p:nvSpPr>
              <p:cNvPr id="22" name="Freeform 6">
                <a:extLst>
                  <a:ext uri="{FF2B5EF4-FFF2-40B4-BE49-F238E27FC236}">
                    <a16:creationId xmlns:a16="http://schemas.microsoft.com/office/drawing/2014/main" id="{8E2B570F-0F4A-A58E-E4D3-85358699BED6}"/>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5" name="Title 1">
            <a:extLst>
              <a:ext uri="{FF2B5EF4-FFF2-40B4-BE49-F238E27FC236}">
                <a16:creationId xmlns:a16="http://schemas.microsoft.com/office/drawing/2014/main" id="{4A6978BE-F042-5417-9D30-E17DF370DD75}"/>
              </a:ext>
            </a:extLst>
          </p:cNvPr>
          <p:cNvSpPr txBox="1">
            <a:spLocks/>
          </p:cNvSpPr>
          <p:nvPr/>
        </p:nvSpPr>
        <p:spPr>
          <a:xfrm>
            <a:off x="533400" y="1211220"/>
            <a:ext cx="14935200" cy="10490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5400" b="1" i="0" u="none" strike="noStrike" kern="1200" cap="none" spc="0" normalizeH="0" baseline="0" noProof="0" dirty="0">
                <a:ln>
                  <a:noFill/>
                </a:ln>
                <a:solidFill>
                  <a:srgbClr val="0070C0"/>
                </a:solidFill>
                <a:effectLst/>
                <a:uLnTx/>
                <a:uFillTx/>
                <a:latin typeface="Congenial Black" panose="02000503040000020004" pitchFamily="2" charset="0"/>
                <a:ea typeface="+mj-ea"/>
                <a:cs typeface="+mj-cs"/>
              </a:rPr>
              <a:t>Diversity in Healthcare Teams &amp; Implications</a:t>
            </a:r>
            <a:endParaRPr lang="en-US" sz="5400" dirty="0">
              <a:solidFill>
                <a:srgbClr val="0070C0"/>
              </a:solidFill>
              <a:latin typeface="Congenial Black" panose="02000503040000020004" pitchFamily="2" charset="0"/>
            </a:endParaRPr>
          </a:p>
        </p:txBody>
      </p:sp>
      <p:pic>
        <p:nvPicPr>
          <p:cNvPr id="8" name="Content Placeholder 3">
            <a:extLst>
              <a:ext uri="{FF2B5EF4-FFF2-40B4-BE49-F238E27FC236}">
                <a16:creationId xmlns:a16="http://schemas.microsoft.com/office/drawing/2014/main" id="{340347BB-E381-8708-50C8-1EA13FF63436}"/>
              </a:ext>
            </a:extLst>
          </p:cNvPr>
          <p:cNvPicPr>
            <a:picLocks noChangeAspect="1"/>
          </p:cNvPicPr>
          <p:nvPr/>
        </p:nvPicPr>
        <p:blipFill>
          <a:blip r:embed="rId4"/>
          <a:stretch>
            <a:fillRect/>
          </a:stretch>
        </p:blipFill>
        <p:spPr>
          <a:xfrm>
            <a:off x="990600" y="2260225"/>
            <a:ext cx="16177263" cy="6627372"/>
          </a:xfrm>
          <a:prstGeom prst="rect">
            <a:avLst/>
          </a:prstGeom>
        </p:spPr>
      </p:pic>
    </p:spTree>
    <p:extLst>
      <p:ext uri="{BB962C8B-B14F-4D97-AF65-F5344CB8AC3E}">
        <p14:creationId xmlns:p14="http://schemas.microsoft.com/office/powerpoint/2010/main" val="63633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3" name="TextBox 12">
            <a:extLst>
              <a:ext uri="{FF2B5EF4-FFF2-40B4-BE49-F238E27FC236}">
                <a16:creationId xmlns:a16="http://schemas.microsoft.com/office/drawing/2014/main" id="{1CB99913-D409-C6D3-D6BC-C360F19ABDFF}"/>
              </a:ext>
            </a:extLst>
          </p:cNvPr>
          <p:cNvSpPr txBox="1"/>
          <p:nvPr/>
        </p:nvSpPr>
        <p:spPr>
          <a:xfrm>
            <a:off x="671032" y="4400077"/>
            <a:ext cx="17011001" cy="3477875"/>
          </a:xfrm>
          <a:prstGeom prst="rect">
            <a:avLst/>
          </a:prstGeom>
          <a:noFill/>
        </p:spPr>
        <p:txBody>
          <a:bodyPr wrap="square">
            <a:spAutoFit/>
          </a:bodyPr>
          <a:lstStyle/>
          <a:p>
            <a:r>
              <a:rPr lang="en-US" sz="4400" b="0" i="0" dirty="0">
                <a:solidFill>
                  <a:srgbClr val="000000"/>
                </a:solidFill>
                <a:effectLst/>
              </a:rPr>
              <a:t>At the same meeting, the Council of Representatives adopted two additional resolutions</a:t>
            </a:r>
          </a:p>
          <a:p>
            <a:pPr marL="742950" indent="-742950">
              <a:buFont typeface="+mj-lt"/>
              <a:buAutoNum type="arabicPeriod"/>
            </a:pPr>
            <a:r>
              <a:rPr lang="en-US" sz="4400" u="sng" dirty="0">
                <a:solidFill>
                  <a:srgbClr val="005499"/>
                </a:solidFill>
                <a:hlinkClick r:id="rId4"/>
              </a:rPr>
              <a:t>O</a:t>
            </a:r>
            <a:r>
              <a:rPr lang="en-US" sz="4400" b="0" i="0" u="sng" dirty="0">
                <a:solidFill>
                  <a:srgbClr val="005499"/>
                </a:solidFill>
                <a:effectLst/>
                <a:hlinkClick r:id="rId4"/>
              </a:rPr>
              <a:t>ne delineating APA’s and psychology’s role going forward in dismantling systemic racism in the United States</a:t>
            </a:r>
            <a:r>
              <a:rPr lang="en-US" sz="4400" b="0" i="0" dirty="0">
                <a:solidFill>
                  <a:srgbClr val="000000"/>
                </a:solidFill>
                <a:effectLst/>
              </a:rPr>
              <a:t> and </a:t>
            </a:r>
          </a:p>
          <a:p>
            <a:pPr marL="742950" indent="-742950">
              <a:buFont typeface="+mj-lt"/>
              <a:buAutoNum type="arabicPeriod"/>
            </a:pPr>
            <a:r>
              <a:rPr lang="en-US" sz="4400" b="0" i="0" u="sng" dirty="0">
                <a:solidFill>
                  <a:srgbClr val="005499"/>
                </a:solidFill>
                <a:effectLst/>
                <a:hlinkClick r:id="rId5"/>
              </a:rPr>
              <a:t>the other pledging to work to advance health equity in psychology</a:t>
            </a:r>
            <a:r>
              <a:rPr lang="en-US" sz="4400" b="0" i="0" dirty="0">
                <a:solidFill>
                  <a:srgbClr val="000000"/>
                </a:solidFill>
                <a:effectLst/>
              </a:rPr>
              <a:t>.</a:t>
            </a:r>
            <a:endParaRPr lang="en-US" sz="4400" dirty="0"/>
          </a:p>
        </p:txBody>
      </p:sp>
      <p:grpSp>
        <p:nvGrpSpPr>
          <p:cNvPr id="14" name="Group 13">
            <a:extLst>
              <a:ext uri="{FF2B5EF4-FFF2-40B4-BE49-F238E27FC236}">
                <a16:creationId xmlns:a16="http://schemas.microsoft.com/office/drawing/2014/main" id="{B0BDCBFA-E3D3-F426-4663-C2D927590688}"/>
              </a:ext>
            </a:extLst>
          </p:cNvPr>
          <p:cNvGrpSpPr/>
          <p:nvPr/>
        </p:nvGrpSpPr>
        <p:grpSpPr>
          <a:xfrm>
            <a:off x="2281449" y="1097103"/>
            <a:ext cx="13725099" cy="3264614"/>
            <a:chOff x="249312" y="802644"/>
            <a:chExt cx="10757217" cy="2395930"/>
          </a:xfrm>
        </p:grpSpPr>
        <p:pic>
          <p:nvPicPr>
            <p:cNvPr id="15" name="Picture 14">
              <a:extLst>
                <a:ext uri="{FF2B5EF4-FFF2-40B4-BE49-F238E27FC236}">
                  <a16:creationId xmlns:a16="http://schemas.microsoft.com/office/drawing/2014/main" id="{D1D89BA2-D2BE-E2EC-AFAA-32EEF11ED0D9}"/>
                </a:ext>
              </a:extLst>
            </p:cNvPr>
            <p:cNvPicPr>
              <a:picLocks noChangeAspect="1"/>
            </p:cNvPicPr>
            <p:nvPr/>
          </p:nvPicPr>
          <p:blipFill>
            <a:blip r:embed="rId6"/>
            <a:stretch>
              <a:fillRect/>
            </a:stretch>
          </p:blipFill>
          <p:spPr>
            <a:xfrm>
              <a:off x="1586304" y="1179274"/>
              <a:ext cx="9420225" cy="2019300"/>
            </a:xfrm>
            <a:prstGeom prst="rect">
              <a:avLst/>
            </a:prstGeom>
          </p:spPr>
        </p:pic>
        <p:pic>
          <p:nvPicPr>
            <p:cNvPr id="16" name="Picture 15">
              <a:extLst>
                <a:ext uri="{FF2B5EF4-FFF2-40B4-BE49-F238E27FC236}">
                  <a16:creationId xmlns:a16="http://schemas.microsoft.com/office/drawing/2014/main" id="{09C65771-F78F-76BB-CC90-60AF055CE9B8}"/>
                </a:ext>
              </a:extLst>
            </p:cNvPr>
            <p:cNvPicPr>
              <a:picLocks noChangeAspect="1"/>
            </p:cNvPicPr>
            <p:nvPr/>
          </p:nvPicPr>
          <p:blipFill>
            <a:blip r:embed="rId7"/>
            <a:stretch>
              <a:fillRect/>
            </a:stretch>
          </p:blipFill>
          <p:spPr>
            <a:xfrm>
              <a:off x="249312" y="802644"/>
              <a:ext cx="8572500" cy="542925"/>
            </a:xfrm>
            <a:prstGeom prst="rect">
              <a:avLst/>
            </a:prstGeom>
          </p:spPr>
        </p:pic>
      </p:grpSp>
      <p:sp>
        <p:nvSpPr>
          <p:cNvPr id="17" name="TextBox 16">
            <a:extLst>
              <a:ext uri="{FF2B5EF4-FFF2-40B4-BE49-F238E27FC236}">
                <a16:creationId xmlns:a16="http://schemas.microsoft.com/office/drawing/2014/main" id="{4B6B0D2A-A6D3-0DD6-CF30-E76D4CA13DBD}"/>
              </a:ext>
            </a:extLst>
          </p:cNvPr>
          <p:cNvSpPr txBox="1"/>
          <p:nvPr/>
        </p:nvSpPr>
        <p:spPr>
          <a:xfrm>
            <a:off x="3180673" y="8379141"/>
            <a:ext cx="10055270" cy="830997"/>
          </a:xfrm>
          <a:prstGeom prst="rect">
            <a:avLst/>
          </a:prstGeom>
          <a:noFill/>
        </p:spPr>
        <p:txBody>
          <a:bodyPr wrap="square">
            <a:spAutoFit/>
          </a:bodyPr>
          <a:lstStyle/>
          <a:p>
            <a:pPr algn="ctr"/>
            <a:r>
              <a:rPr lang="en-US" sz="2400" dirty="0"/>
              <a:t>Read full apology and resolutions here:</a:t>
            </a:r>
          </a:p>
          <a:p>
            <a:pPr algn="ctr"/>
            <a:r>
              <a:rPr lang="en-US" sz="2400" dirty="0">
                <a:hlinkClick r:id="rId8"/>
              </a:rPr>
              <a:t>https://www.apa.org/about/policy/resolution-racism-apology.pdf</a:t>
            </a:r>
            <a:r>
              <a:rPr lang="en-US" sz="2400" dirty="0"/>
              <a:t> </a:t>
            </a:r>
          </a:p>
        </p:txBody>
      </p:sp>
      <p:grpSp>
        <p:nvGrpSpPr>
          <p:cNvPr id="11" name="Group 10">
            <a:extLst>
              <a:ext uri="{FF2B5EF4-FFF2-40B4-BE49-F238E27FC236}">
                <a16:creationId xmlns:a16="http://schemas.microsoft.com/office/drawing/2014/main" id="{AF9FCEE2-4DAB-CCBB-48D0-5C9F5F54FE17}"/>
              </a:ext>
            </a:extLst>
          </p:cNvPr>
          <p:cNvGrpSpPr/>
          <p:nvPr/>
        </p:nvGrpSpPr>
        <p:grpSpPr>
          <a:xfrm>
            <a:off x="-9527" y="9467848"/>
            <a:ext cx="18297527" cy="857252"/>
            <a:chOff x="-9526" y="9467848"/>
            <a:chExt cx="18297527" cy="857252"/>
          </a:xfrm>
        </p:grpSpPr>
        <p:grpSp>
          <p:nvGrpSpPr>
            <p:cNvPr id="18" name="Group 2">
              <a:extLst>
                <a:ext uri="{FF2B5EF4-FFF2-40B4-BE49-F238E27FC236}">
                  <a16:creationId xmlns:a16="http://schemas.microsoft.com/office/drawing/2014/main" id="{2F39B88A-6DB2-CB66-4F80-518C6A5721A9}"/>
                </a:ext>
              </a:extLst>
            </p:cNvPr>
            <p:cNvGrpSpPr>
              <a:grpSpLocks noChangeAspect="1"/>
            </p:cNvGrpSpPr>
            <p:nvPr/>
          </p:nvGrpSpPr>
          <p:grpSpPr>
            <a:xfrm>
              <a:off x="-9526" y="9467848"/>
              <a:ext cx="18297525" cy="819151"/>
              <a:chOff x="0" y="0"/>
              <a:chExt cx="24384000" cy="1092202"/>
            </a:xfrm>
          </p:grpSpPr>
          <p:sp>
            <p:nvSpPr>
              <p:cNvPr id="21" name="Freeform 3">
                <a:extLst>
                  <a:ext uri="{FF2B5EF4-FFF2-40B4-BE49-F238E27FC236}">
                    <a16:creationId xmlns:a16="http://schemas.microsoft.com/office/drawing/2014/main" id="{E6682DBE-8DE2-9EBF-D93A-826CF6753067}"/>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9" name="Group 5">
              <a:extLst>
                <a:ext uri="{FF2B5EF4-FFF2-40B4-BE49-F238E27FC236}">
                  <a16:creationId xmlns:a16="http://schemas.microsoft.com/office/drawing/2014/main" id="{AAA13390-DA0F-24F5-272C-E8D4C30B948A}"/>
                </a:ext>
              </a:extLst>
            </p:cNvPr>
            <p:cNvGrpSpPr>
              <a:grpSpLocks noChangeAspect="1"/>
            </p:cNvGrpSpPr>
            <p:nvPr/>
          </p:nvGrpSpPr>
          <p:grpSpPr>
            <a:xfrm>
              <a:off x="-9525" y="9633467"/>
              <a:ext cx="18297526" cy="691633"/>
              <a:chOff x="0" y="0"/>
              <a:chExt cx="24384000" cy="922178"/>
            </a:xfrm>
          </p:grpSpPr>
          <p:sp>
            <p:nvSpPr>
              <p:cNvPr id="20" name="Freeform 6">
                <a:extLst>
                  <a:ext uri="{FF2B5EF4-FFF2-40B4-BE49-F238E27FC236}">
                    <a16:creationId xmlns:a16="http://schemas.microsoft.com/office/drawing/2014/main" id="{CE0F1AAD-48A1-EA9E-501A-853E3AB9E5F8}"/>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0" name="Slide Number Placeholder 9">
            <a:extLst>
              <a:ext uri="{FF2B5EF4-FFF2-40B4-BE49-F238E27FC236}">
                <a16:creationId xmlns:a16="http://schemas.microsoft.com/office/drawing/2014/main" id="{167D9EF2-B1A7-3020-41D3-DE064F86E00D}"/>
              </a:ext>
            </a:extLst>
          </p:cNvPr>
          <p:cNvSpPr>
            <a:spLocks noGrp="1"/>
          </p:cNvSpPr>
          <p:nvPr>
            <p:ph type="sldNum" sz="quarter" idx="12"/>
          </p:nvPr>
        </p:nvSpPr>
        <p:spPr/>
        <p:txBody>
          <a:bodyPr/>
          <a:lstStyle/>
          <a:p>
            <a:fld id="{B6F15528-21DE-4FAA-801E-634DDDAF4B2B}" type="slidenum">
              <a:rPr lang="en-US" smtClean="0"/>
              <a:pPr/>
              <a:t>9</a:t>
            </a:fld>
            <a:endParaRPr lang="en-US"/>
          </a:p>
        </p:txBody>
      </p:sp>
      <p:grpSp>
        <p:nvGrpSpPr>
          <p:cNvPr id="11" name="Group 10">
            <a:extLst>
              <a:ext uri="{FF2B5EF4-FFF2-40B4-BE49-F238E27FC236}">
                <a16:creationId xmlns:a16="http://schemas.microsoft.com/office/drawing/2014/main" id="{AF9FCEE2-4DAB-CCBB-48D0-5C9F5F54FE17}"/>
              </a:ext>
            </a:extLst>
          </p:cNvPr>
          <p:cNvGrpSpPr/>
          <p:nvPr/>
        </p:nvGrpSpPr>
        <p:grpSpPr>
          <a:xfrm>
            <a:off x="-9527" y="9467848"/>
            <a:ext cx="18297527" cy="857252"/>
            <a:chOff x="-9526" y="9467848"/>
            <a:chExt cx="18297527" cy="857252"/>
          </a:xfrm>
        </p:grpSpPr>
        <p:grpSp>
          <p:nvGrpSpPr>
            <p:cNvPr id="18" name="Group 2">
              <a:extLst>
                <a:ext uri="{FF2B5EF4-FFF2-40B4-BE49-F238E27FC236}">
                  <a16:creationId xmlns:a16="http://schemas.microsoft.com/office/drawing/2014/main" id="{2F39B88A-6DB2-CB66-4F80-518C6A5721A9}"/>
                </a:ext>
              </a:extLst>
            </p:cNvPr>
            <p:cNvGrpSpPr>
              <a:grpSpLocks noChangeAspect="1"/>
            </p:cNvGrpSpPr>
            <p:nvPr/>
          </p:nvGrpSpPr>
          <p:grpSpPr>
            <a:xfrm>
              <a:off x="-9526" y="9467848"/>
              <a:ext cx="18297525" cy="819151"/>
              <a:chOff x="0" y="0"/>
              <a:chExt cx="24384000" cy="1092202"/>
            </a:xfrm>
          </p:grpSpPr>
          <p:sp>
            <p:nvSpPr>
              <p:cNvPr id="21" name="Freeform 3">
                <a:extLst>
                  <a:ext uri="{FF2B5EF4-FFF2-40B4-BE49-F238E27FC236}">
                    <a16:creationId xmlns:a16="http://schemas.microsoft.com/office/drawing/2014/main" id="{E6682DBE-8DE2-9EBF-D93A-826CF6753067}"/>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19" name="Group 5">
              <a:extLst>
                <a:ext uri="{FF2B5EF4-FFF2-40B4-BE49-F238E27FC236}">
                  <a16:creationId xmlns:a16="http://schemas.microsoft.com/office/drawing/2014/main" id="{AAA13390-DA0F-24F5-272C-E8D4C30B948A}"/>
                </a:ext>
              </a:extLst>
            </p:cNvPr>
            <p:cNvGrpSpPr>
              <a:grpSpLocks noChangeAspect="1"/>
            </p:cNvGrpSpPr>
            <p:nvPr/>
          </p:nvGrpSpPr>
          <p:grpSpPr>
            <a:xfrm>
              <a:off x="-9525" y="9633467"/>
              <a:ext cx="18297526" cy="691633"/>
              <a:chOff x="0" y="0"/>
              <a:chExt cx="24384000" cy="922178"/>
            </a:xfrm>
          </p:grpSpPr>
          <p:sp>
            <p:nvSpPr>
              <p:cNvPr id="20" name="Freeform 6">
                <a:extLst>
                  <a:ext uri="{FF2B5EF4-FFF2-40B4-BE49-F238E27FC236}">
                    <a16:creationId xmlns:a16="http://schemas.microsoft.com/office/drawing/2014/main" id="{CE0F1AAD-48A1-EA9E-501A-853E3AB9E5F8}"/>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pic>
        <p:nvPicPr>
          <p:cNvPr id="2050" name="Picture 2" descr="AMA’s strategic plan for embedding equity">
            <a:extLst>
              <a:ext uri="{FF2B5EF4-FFF2-40B4-BE49-F238E27FC236}">
                <a16:creationId xmlns:a16="http://schemas.microsoft.com/office/drawing/2014/main" id="{AE7C4DA8-8616-E8E4-7C3B-6E408DD0E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861" y="2063515"/>
            <a:ext cx="7324725" cy="4883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5422CC-FA86-358C-E199-6FD010D750BB}"/>
              </a:ext>
            </a:extLst>
          </p:cNvPr>
          <p:cNvPicPr>
            <a:picLocks noChangeAspect="1"/>
          </p:cNvPicPr>
          <p:nvPr/>
        </p:nvPicPr>
        <p:blipFill>
          <a:blip r:embed="rId5"/>
          <a:stretch>
            <a:fillRect/>
          </a:stretch>
        </p:blipFill>
        <p:spPr>
          <a:xfrm>
            <a:off x="8651823" y="1159926"/>
            <a:ext cx="2133600" cy="985777"/>
          </a:xfrm>
          <a:prstGeom prst="rect">
            <a:avLst/>
          </a:prstGeom>
        </p:spPr>
      </p:pic>
      <p:pic>
        <p:nvPicPr>
          <p:cNvPr id="9" name="Picture 8">
            <a:extLst>
              <a:ext uri="{FF2B5EF4-FFF2-40B4-BE49-F238E27FC236}">
                <a16:creationId xmlns:a16="http://schemas.microsoft.com/office/drawing/2014/main" id="{AA3F1A83-4A54-12A3-4D7E-20461FE59A00}"/>
              </a:ext>
            </a:extLst>
          </p:cNvPr>
          <p:cNvPicPr>
            <a:picLocks noChangeAspect="1"/>
          </p:cNvPicPr>
          <p:nvPr/>
        </p:nvPicPr>
        <p:blipFill>
          <a:blip r:embed="rId6"/>
          <a:stretch>
            <a:fillRect/>
          </a:stretch>
        </p:blipFill>
        <p:spPr>
          <a:xfrm>
            <a:off x="60001" y="5197549"/>
            <a:ext cx="5781206" cy="4270299"/>
          </a:xfrm>
          <a:prstGeom prst="rect">
            <a:avLst/>
          </a:prstGeom>
        </p:spPr>
      </p:pic>
      <p:pic>
        <p:nvPicPr>
          <p:cNvPr id="23" name="Picture 22">
            <a:extLst>
              <a:ext uri="{FF2B5EF4-FFF2-40B4-BE49-F238E27FC236}">
                <a16:creationId xmlns:a16="http://schemas.microsoft.com/office/drawing/2014/main" id="{498370EF-A739-A573-2A68-3B1493306A64}"/>
              </a:ext>
            </a:extLst>
          </p:cNvPr>
          <p:cNvPicPr>
            <a:picLocks noChangeAspect="1"/>
          </p:cNvPicPr>
          <p:nvPr/>
        </p:nvPicPr>
        <p:blipFill>
          <a:blip r:embed="rId7"/>
          <a:stretch>
            <a:fillRect/>
          </a:stretch>
        </p:blipFill>
        <p:spPr>
          <a:xfrm>
            <a:off x="2133600" y="3845363"/>
            <a:ext cx="1609612" cy="1542892"/>
          </a:xfrm>
          <a:prstGeom prst="rect">
            <a:avLst/>
          </a:prstGeom>
        </p:spPr>
      </p:pic>
      <p:pic>
        <p:nvPicPr>
          <p:cNvPr id="25" name="Picture 24">
            <a:extLst>
              <a:ext uri="{FF2B5EF4-FFF2-40B4-BE49-F238E27FC236}">
                <a16:creationId xmlns:a16="http://schemas.microsoft.com/office/drawing/2014/main" id="{4CEDE15F-B5EA-2F14-7A46-065A832F31D4}"/>
              </a:ext>
            </a:extLst>
          </p:cNvPr>
          <p:cNvPicPr>
            <a:picLocks noChangeAspect="1"/>
          </p:cNvPicPr>
          <p:nvPr/>
        </p:nvPicPr>
        <p:blipFill>
          <a:blip r:embed="rId8"/>
          <a:stretch>
            <a:fillRect/>
          </a:stretch>
        </p:blipFill>
        <p:spPr>
          <a:xfrm>
            <a:off x="13765343" y="1930400"/>
            <a:ext cx="3990975" cy="771525"/>
          </a:xfrm>
          <a:prstGeom prst="rect">
            <a:avLst/>
          </a:prstGeom>
        </p:spPr>
      </p:pic>
      <p:pic>
        <p:nvPicPr>
          <p:cNvPr id="29" name="Picture 28">
            <a:extLst>
              <a:ext uri="{FF2B5EF4-FFF2-40B4-BE49-F238E27FC236}">
                <a16:creationId xmlns:a16="http://schemas.microsoft.com/office/drawing/2014/main" id="{E39149DC-7B4E-3978-003A-BB7FC60E9844}"/>
              </a:ext>
            </a:extLst>
          </p:cNvPr>
          <p:cNvPicPr>
            <a:picLocks noChangeAspect="1"/>
          </p:cNvPicPr>
          <p:nvPr/>
        </p:nvPicPr>
        <p:blipFill>
          <a:blip r:embed="rId9"/>
          <a:stretch>
            <a:fillRect/>
          </a:stretch>
        </p:blipFill>
        <p:spPr>
          <a:xfrm>
            <a:off x="14782800" y="2897737"/>
            <a:ext cx="2314575" cy="933450"/>
          </a:xfrm>
          <a:prstGeom prst="rect">
            <a:avLst/>
          </a:prstGeom>
        </p:spPr>
      </p:pic>
      <p:pic>
        <p:nvPicPr>
          <p:cNvPr id="31" name="Picture 30">
            <a:extLst>
              <a:ext uri="{FF2B5EF4-FFF2-40B4-BE49-F238E27FC236}">
                <a16:creationId xmlns:a16="http://schemas.microsoft.com/office/drawing/2014/main" id="{228D25DA-6EF7-2696-94D6-20805EBCFBF0}"/>
              </a:ext>
            </a:extLst>
          </p:cNvPr>
          <p:cNvPicPr>
            <a:picLocks noChangeAspect="1"/>
          </p:cNvPicPr>
          <p:nvPr/>
        </p:nvPicPr>
        <p:blipFill>
          <a:blip r:embed="rId10"/>
          <a:stretch>
            <a:fillRect/>
          </a:stretch>
        </p:blipFill>
        <p:spPr>
          <a:xfrm>
            <a:off x="15011165" y="4350540"/>
            <a:ext cx="1371600" cy="733425"/>
          </a:xfrm>
          <a:prstGeom prst="rect">
            <a:avLst/>
          </a:prstGeom>
        </p:spPr>
      </p:pic>
      <p:pic>
        <p:nvPicPr>
          <p:cNvPr id="33" name="Picture 32">
            <a:extLst>
              <a:ext uri="{FF2B5EF4-FFF2-40B4-BE49-F238E27FC236}">
                <a16:creationId xmlns:a16="http://schemas.microsoft.com/office/drawing/2014/main" id="{BDB6D6E3-2CE5-B398-0727-635FD81160C4}"/>
              </a:ext>
            </a:extLst>
          </p:cNvPr>
          <p:cNvPicPr>
            <a:picLocks noChangeAspect="1"/>
          </p:cNvPicPr>
          <p:nvPr/>
        </p:nvPicPr>
        <p:blipFill>
          <a:blip r:embed="rId11"/>
          <a:stretch>
            <a:fillRect/>
          </a:stretch>
        </p:blipFill>
        <p:spPr>
          <a:xfrm>
            <a:off x="14830424" y="5448255"/>
            <a:ext cx="2219325" cy="838200"/>
          </a:xfrm>
          <a:prstGeom prst="rect">
            <a:avLst/>
          </a:prstGeom>
        </p:spPr>
      </p:pic>
      <p:pic>
        <p:nvPicPr>
          <p:cNvPr id="35" name="Picture 34">
            <a:extLst>
              <a:ext uri="{FF2B5EF4-FFF2-40B4-BE49-F238E27FC236}">
                <a16:creationId xmlns:a16="http://schemas.microsoft.com/office/drawing/2014/main" id="{615E375D-F52F-01F6-1218-03FE2AE847DD}"/>
              </a:ext>
            </a:extLst>
          </p:cNvPr>
          <p:cNvPicPr>
            <a:picLocks noChangeAspect="1"/>
          </p:cNvPicPr>
          <p:nvPr/>
        </p:nvPicPr>
        <p:blipFill>
          <a:blip r:embed="rId12"/>
          <a:stretch>
            <a:fillRect/>
          </a:stretch>
        </p:blipFill>
        <p:spPr>
          <a:xfrm>
            <a:off x="14554766" y="6339626"/>
            <a:ext cx="3155019" cy="1211168"/>
          </a:xfrm>
          <a:prstGeom prst="rect">
            <a:avLst/>
          </a:prstGeom>
        </p:spPr>
      </p:pic>
      <p:pic>
        <p:nvPicPr>
          <p:cNvPr id="37" name="Picture 36">
            <a:extLst>
              <a:ext uri="{FF2B5EF4-FFF2-40B4-BE49-F238E27FC236}">
                <a16:creationId xmlns:a16="http://schemas.microsoft.com/office/drawing/2014/main" id="{B0C2AD79-E95C-4981-4E2C-419EF8B86318}"/>
              </a:ext>
            </a:extLst>
          </p:cNvPr>
          <p:cNvPicPr>
            <a:picLocks noChangeAspect="1"/>
          </p:cNvPicPr>
          <p:nvPr/>
        </p:nvPicPr>
        <p:blipFill>
          <a:blip r:embed="rId13"/>
          <a:stretch>
            <a:fillRect/>
          </a:stretch>
        </p:blipFill>
        <p:spPr>
          <a:xfrm>
            <a:off x="14833235" y="7970565"/>
            <a:ext cx="2876550" cy="847725"/>
          </a:xfrm>
          <a:prstGeom prst="rect">
            <a:avLst/>
          </a:prstGeom>
        </p:spPr>
      </p:pic>
    </p:spTree>
    <p:extLst>
      <p:ext uri="{BB962C8B-B14F-4D97-AF65-F5344CB8AC3E}">
        <p14:creationId xmlns:p14="http://schemas.microsoft.com/office/powerpoint/2010/main" val="196754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3259</Words>
  <Application>Microsoft Office PowerPoint</Application>
  <PresentationFormat>Custom</PresentationFormat>
  <Paragraphs>303</Paragraphs>
  <Slides>30</Slides>
  <Notes>29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30</vt:i4>
      </vt:variant>
    </vt:vector>
  </HeadingPairs>
  <TitlesOfParts>
    <vt:vector size="46" baseType="lpstr">
      <vt:lpstr>Akkurat</vt:lpstr>
      <vt:lpstr>-apple-system</vt:lpstr>
      <vt:lpstr>Arial</vt:lpstr>
      <vt:lpstr>Cabin</vt:lpstr>
      <vt:lpstr>Calibri</vt:lpstr>
      <vt:lpstr>Calibri Light</vt:lpstr>
      <vt:lpstr>Congenial Black</vt:lpstr>
      <vt:lpstr>Garamond</vt:lpstr>
      <vt:lpstr>Georgia</vt:lpstr>
      <vt:lpstr>Lyon Text Web</vt:lpstr>
      <vt:lpstr>Open Sans</vt:lpstr>
      <vt:lpstr>Open Sans Bold</vt:lpstr>
      <vt:lpstr>Office Theme</vt:lpstr>
      <vt:lpstr>2_Custom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Strategy Meeting 4.21.23</dc:title>
  <dc:creator>Michelle Mooney</dc:creator>
  <cp:lastModifiedBy>Michelle Mooney</cp:lastModifiedBy>
  <cp:revision>7</cp:revision>
  <dcterms:created xsi:type="dcterms:W3CDTF">2006-08-16T00:00:00Z</dcterms:created>
  <dcterms:modified xsi:type="dcterms:W3CDTF">2023-10-04T03:05:20Z</dcterms:modified>
  <dc:identifier>DAFgmb5lQrI</dc:identifier>
</cp:coreProperties>
</file>