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RPr lang="es-U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eotta" initials="LL" lastIdx="1" clrIdx="0">
    <p:extLst>
      <p:ext uri="{19B8F6BF-5375-455C-9EA6-DF929625EA0E}">
        <p15:presenceInfo xmlns:p15="http://schemas.microsoft.com/office/powerpoint/2012/main" userId="f57f226b022c26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4" autoAdjust="0"/>
    <p:restoredTop sz="55837" autoAdjust="0"/>
  </p:normalViewPr>
  <p:slideViewPr>
    <p:cSldViewPr snapToGrid="0">
      <p:cViewPr>
        <p:scale>
          <a:sx n="40" d="100"/>
          <a:sy n="40" d="100"/>
        </p:scale>
        <p:origin x="209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25T00:41:58.891" idx="1">
    <p:pos x="1378" y="3891"/>
    <p:text>Formato</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ychildren.org/English/family-life/family-dynamics/Pages/Mealtime-as-Family-Time.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healthychildren.org/English/family-life/Media/Pages/Healthy-Digital-Media-Use-Habits-for-Babies-Toddlers-Preschoolers.aspx" TargetMode="External"/><Relationship Id="rId5" Type="http://schemas.openxmlformats.org/officeDocument/2006/relationships/hyperlink" Target="https://www.healthychildren.org/English/family-life/Media/Pages/Parents-of-Young-Children-Put-Down-Your-Smartphones.aspx" TargetMode="External"/><Relationship Id="rId4" Type="http://schemas.openxmlformats.org/officeDocument/2006/relationships/hyperlink" Target="http://www.asha.org/public/speech/developm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ychildren.org/English/media/Pages/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Nota para el capacitador: </a:t>
            </a:r>
            <a:r>
              <a:rPr lang="es-us" dirty="0"/>
              <a:t>preséntese y dé la bienvenida a los participantes del Café. </a:t>
            </a:r>
            <a:endParaRPr dirty="0"/>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d68bf6984_0_80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Calibri"/>
              <a:buNone/>
            </a:pPr>
            <a:r>
              <a:rPr lang="es-us" i="1"/>
              <a:t>Al promover los elementos estructurales de HOPE, nuestro objetivo es apoyar la resiliencia de nuestras familias. Queremos fomentar experiencias positivas y los elementos estructurales para ayudar a los niños a convertirse en adultos resilientes y saludables, y para ayudar a disminuir los efectos de la adversidad.</a:t>
            </a:r>
            <a:endParaRPr i="1"/>
          </a:p>
          <a:p>
            <a:pPr marL="0" lvl="0" indent="0" algn="l" rtl="0">
              <a:lnSpc>
                <a:spcPct val="100000"/>
              </a:lnSpc>
              <a:spcBef>
                <a:spcPts val="0"/>
              </a:spcBef>
              <a:spcAft>
                <a:spcPts val="0"/>
              </a:spcAft>
              <a:buClr>
                <a:schemeClr val="hlink"/>
              </a:buClr>
              <a:buSzPts val="1200"/>
              <a:buFont typeface="Calibri"/>
              <a:buNone/>
            </a:pPr>
            <a:endParaRPr/>
          </a:p>
          <a:p>
            <a:pPr marL="0" lvl="0" indent="0" algn="l" rtl="0">
              <a:lnSpc>
                <a:spcPct val="100000"/>
              </a:lnSpc>
              <a:spcBef>
                <a:spcPts val="0"/>
              </a:spcBef>
              <a:spcAft>
                <a:spcPts val="0"/>
              </a:spcAft>
              <a:buClr>
                <a:schemeClr val="hlink"/>
              </a:buClr>
              <a:buSzPts val="1200"/>
              <a:buFont typeface="Calibri"/>
              <a:buNone/>
            </a:pPr>
            <a:r>
              <a:rPr lang="es-us" i="1"/>
              <a:t>Ahora veamos el tiempo frente a la pantalla y el niño integral.</a:t>
            </a:r>
            <a:endParaRPr i="1"/>
          </a:p>
        </p:txBody>
      </p:sp>
      <p:sp>
        <p:nvSpPr>
          <p:cNvPr id="282" name="Google Shape;282;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d68bf6984_0_1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d68bf6984_0_1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15000"/>
              </a:lnSpc>
              <a:spcBef>
                <a:spcPts val="0"/>
              </a:spcBef>
              <a:spcAft>
                <a:spcPts val="0"/>
              </a:spcAft>
              <a:buNone/>
            </a:pPr>
            <a:r>
              <a:rPr lang="es-us" i="1" dirty="0"/>
              <a:t>Imagínese a los niños sentados mirando una película. Luego imagine a los niños participando en actividades como construir con bloques, jugar al aire libre o crear una historia. Piense en las diferencias en cómo los niños se relacionan con su entorno, entre sí y con su familia. Veamos cómo esas diferentes experiencias de aprendizaje pueden estar afectando el desarrollo del niño en todos los dominios del niño integral. </a:t>
            </a:r>
            <a:endParaRPr i="1" dirty="0"/>
          </a:p>
          <a:p>
            <a:pPr marL="457200" lvl="0" indent="-304800" algn="l" rtl="0">
              <a:lnSpc>
                <a:spcPct val="115000"/>
              </a:lnSpc>
              <a:spcBef>
                <a:spcPts val="0"/>
              </a:spcBef>
              <a:spcAft>
                <a:spcPts val="0"/>
              </a:spcAft>
              <a:buClr>
                <a:schemeClr val="dk1"/>
              </a:buClr>
              <a:buSzPts val="1200"/>
              <a:buChar char="●"/>
            </a:pPr>
            <a:r>
              <a:rPr lang="es-us" b="1" i="1" dirty="0"/>
              <a:t>Salud y estado físico: </a:t>
            </a:r>
            <a:r>
              <a:rPr lang="es-us" i="1" dirty="0"/>
              <a:t>cuando los niños no están usando pantallas, es más probable que estén activos. Los niños que están levantados y en movimiento usan sus cuerpos para mantenerse activos mientras desarrollan sus habilidades motoras gruesas.</a:t>
            </a:r>
            <a:r>
              <a:rPr lang="es-us" b="1" i="1" dirty="0"/>
              <a:t> (Elementos estructurales de entorno y participación)</a:t>
            </a:r>
            <a:endParaRPr b="1" i="1" dirty="0"/>
          </a:p>
          <a:p>
            <a:pPr marL="457200" lvl="0" indent="-304800" algn="l" rtl="0">
              <a:lnSpc>
                <a:spcPct val="115000"/>
              </a:lnSpc>
              <a:spcBef>
                <a:spcPts val="0"/>
              </a:spcBef>
              <a:spcAft>
                <a:spcPts val="0"/>
              </a:spcAft>
              <a:buClr>
                <a:schemeClr val="dk1"/>
              </a:buClr>
              <a:buSzPts val="1200"/>
              <a:buChar char="●"/>
            </a:pPr>
            <a:r>
              <a:rPr lang="es-us" b="1" i="1" dirty="0"/>
              <a:t>Cognitivo: </a:t>
            </a:r>
            <a:r>
              <a:rPr lang="es-us" i="1" dirty="0"/>
              <a:t>¡sabemos que aprender jugando es la forma más efectiva en que los niños aprenden! Los niños utilizan la repetición de su juego, sus experiencias y su imaginación para hacer conexiones en su aprendizaje. </a:t>
            </a:r>
            <a:r>
              <a:rPr lang="es-us" b="1" i="1" dirty="0"/>
              <a:t>(Elemento estructural de crecimiento emocional) </a:t>
            </a:r>
            <a:endParaRPr b="1" i="1" dirty="0"/>
          </a:p>
          <a:p>
            <a:pPr marL="457200" lvl="0" indent="-304800" algn="l" rtl="0">
              <a:lnSpc>
                <a:spcPct val="115000"/>
              </a:lnSpc>
              <a:spcBef>
                <a:spcPts val="0"/>
              </a:spcBef>
              <a:spcAft>
                <a:spcPts val="0"/>
              </a:spcAft>
              <a:buClr>
                <a:schemeClr val="dk1"/>
              </a:buClr>
              <a:buSzPts val="1200"/>
              <a:buChar char="●"/>
            </a:pPr>
            <a:r>
              <a:rPr lang="es-us" b="1" i="1" dirty="0"/>
              <a:t>Lenguaje: </a:t>
            </a:r>
            <a:r>
              <a:rPr lang="es-us" i="1" dirty="0"/>
              <a:t>cuando los niños interactúan con otros, tienen conversaciones que crecen, y desarrollan nuevo vocabulario que se utiliza inmediatamente en la conversación. Esto permite que las nuevas palabras tengan más significado. Las habilidades de lenguaje receptivo y expresivo se desarrollan mejor a través de las interacciones personales. </a:t>
            </a:r>
            <a:r>
              <a:rPr lang="es-us" b="1" i="1" dirty="0"/>
              <a:t>(Elementos estructurales de relaciones y crecimiento emocional)</a:t>
            </a:r>
            <a:endParaRPr b="1" i="1" dirty="0"/>
          </a:p>
          <a:p>
            <a:pPr marL="457200" lvl="0" indent="-304800" algn="l" rtl="0">
              <a:lnSpc>
                <a:spcPct val="115000"/>
              </a:lnSpc>
              <a:spcBef>
                <a:spcPts val="0"/>
              </a:spcBef>
              <a:spcAft>
                <a:spcPts val="0"/>
              </a:spcAft>
              <a:buClr>
                <a:schemeClr val="dk1"/>
              </a:buClr>
              <a:buSzPts val="1200"/>
              <a:buChar char="●"/>
            </a:pPr>
            <a:r>
              <a:rPr lang="es-us" b="1" i="1" dirty="0"/>
              <a:t>Socioemocional:</a:t>
            </a:r>
            <a:r>
              <a:rPr lang="es-us" i="1" dirty="0"/>
              <a:t> cuando los niños participan en su entorno</a:t>
            </a:r>
            <a:r>
              <a:rPr lang="es-us" i="1" dirty="0">
                <a:solidFill>
                  <a:srgbClr val="FF0000"/>
                </a:solidFill>
              </a:rPr>
              <a:t> </a:t>
            </a:r>
            <a:r>
              <a:rPr lang="es-us" i="1" dirty="0"/>
              <a:t> y entre sí, se les presentan oportunidades para desarrollar habilidades de autorregulación, incluido el control de los impulsos y el manejo de las emociones. Durante el juego, los niños negocian reglas, resuelven problemas, toman turnos y ayudan a los demás. Estas habilidades llevan práctica, ¡y cuanto más practiquen, mejor! </a:t>
            </a:r>
            <a:r>
              <a:rPr lang="es-us" b="1" i="1" dirty="0"/>
              <a:t>(Elementos estructurales de relaciones y crecimiento emocional)</a:t>
            </a:r>
            <a:endParaRPr b="1" i="1" dirty="0"/>
          </a:p>
          <a:p>
            <a:pPr marL="457200" lvl="0" indent="-304800" algn="l" rtl="0">
              <a:lnSpc>
                <a:spcPct val="115000"/>
              </a:lnSpc>
              <a:spcBef>
                <a:spcPts val="0"/>
              </a:spcBef>
              <a:spcAft>
                <a:spcPts val="0"/>
              </a:spcAft>
              <a:buClr>
                <a:schemeClr val="dk1"/>
              </a:buClr>
              <a:buSzPts val="1200"/>
              <a:buChar char="●"/>
            </a:pPr>
            <a:r>
              <a:rPr lang="es-us" b="1" i="1" dirty="0"/>
              <a:t>Sensorial:</a:t>
            </a:r>
            <a:r>
              <a:rPr lang="es-us" i="1" dirty="0"/>
              <a:t> </a:t>
            </a:r>
            <a:r>
              <a:rPr lang="es-us" i="1" dirty="0">
                <a:solidFill>
                  <a:srgbClr val="202124"/>
                </a:solidFill>
              </a:rPr>
              <a:t>cuando los niños se mueven por el espacio, utilizan todos sus sentidos: vista, oído, olfato, gusto y tacto.</a:t>
            </a:r>
            <a:r>
              <a:rPr lang="es-us" i="1" dirty="0"/>
              <a:t> Las pantallas solo les proporcionan sonido y vista, y estos provienen de un dispositivo artificial. El juego sin pantalla les permite incorporar inconscientemente todas sus experiencias en su aprendizaje. </a:t>
            </a:r>
            <a:r>
              <a:rPr lang="es-us" b="1" i="1" dirty="0"/>
              <a:t>(Elementos estructurales de entorno y relaciones)</a:t>
            </a:r>
            <a:endParaRPr b="1" i="1" dirty="0"/>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us" i="1" dirty="0"/>
              <a:t>Ahora pasaremos a hacer una actividad de socios.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292" name="Google Shape;292;gcd68bf6984_0_1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Actividad de diez minutos</a:t>
            </a:r>
            <a:r>
              <a:rPr lang="es-us" dirty="0"/>
              <a:t>: cuatro minutos en grupos o salas de descanso, seis minutos para informar al regresar</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b="1" dirty="0"/>
              <a:t>Nota para el capacitador: </a:t>
            </a:r>
            <a:endParaRPr b="1" dirty="0"/>
          </a:p>
          <a:p>
            <a:pPr marL="0" lvl="0" indent="0" algn="l" rtl="0">
              <a:spcBef>
                <a:spcPts val="0"/>
              </a:spcBef>
              <a:spcAft>
                <a:spcPts val="0"/>
              </a:spcAft>
              <a:buClr>
                <a:schemeClr val="dk1"/>
              </a:buClr>
              <a:buSzPts val="1400"/>
              <a:buFont typeface="Arial"/>
              <a:buNone/>
            </a:pPr>
            <a:r>
              <a:rPr lang="es-us" dirty="0"/>
              <a:t>Haga la pregunta a los participantes: </a:t>
            </a:r>
            <a:r>
              <a:rPr lang="es-us" i="1" dirty="0"/>
              <a:t>¿Cuál era uno de sus programas favoritos cuando era joven? ¿Por qué le gustaba mirarlo?</a:t>
            </a:r>
            <a:endParaRPr i="1" dirty="0"/>
          </a:p>
          <a:p>
            <a:pPr marL="0" lvl="0" indent="0" algn="l" rtl="0">
              <a:spcBef>
                <a:spcPts val="0"/>
              </a:spcBef>
              <a:spcAft>
                <a:spcPts val="0"/>
              </a:spcAft>
              <a:buClr>
                <a:schemeClr val="dk1"/>
              </a:buClr>
              <a:buSzPts val="1400"/>
              <a:buFont typeface="Arial"/>
              <a:buNone/>
            </a:pPr>
            <a:r>
              <a:rPr lang="es-us" dirty="0"/>
              <a:t>Envíe a los participantes a grupos o salas de trabajo en grupos de dos o tres personas. Permita cuatro minutos en total, aproximadamente dos minutos para que cada socio comparta. </a:t>
            </a:r>
            <a:endParaRPr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s-us" b="1" dirty="0"/>
              <a:t>Informe:</a:t>
            </a:r>
            <a:r>
              <a:rPr lang="es-us" dirty="0"/>
              <a:t> </a:t>
            </a:r>
            <a:r>
              <a:rPr lang="es-us" i="1" dirty="0"/>
              <a:t>invitamos a todos a compartir sus propios pensamientos o compartir algo de su pareja, lo que le resulte más cómodo.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s-us" b="1" dirty="0"/>
              <a:t>Nota para el capacitador:  </a:t>
            </a:r>
            <a:endParaRPr b="1" dirty="0"/>
          </a:p>
          <a:p>
            <a:pPr marL="0" lvl="0" indent="0" algn="l" rtl="0">
              <a:spcBef>
                <a:spcPts val="0"/>
              </a:spcBef>
              <a:spcAft>
                <a:spcPts val="0"/>
              </a:spcAft>
              <a:buClr>
                <a:schemeClr val="dk1"/>
              </a:buClr>
              <a:buSzPts val="1400"/>
              <a:buFont typeface="Arial"/>
              <a:buNone/>
            </a:pPr>
            <a:r>
              <a:rPr lang="es-us" dirty="0"/>
              <a:t>Si nadie habla durante el informe, el capacitador puede compartir primero un ejemplo. </a:t>
            </a:r>
            <a:r>
              <a:rPr lang="es-us" i="1" dirty="0"/>
              <a:t>Ejemplo: cuando era pequeño, todos los domingos sabíamos que nos reuniríamos como familia, veríamos un programa de Disney y disfrutaríamos de un dulce. Era un momento especial para nosotros. Me encantaban todas las películas de Disney, pero especialmente </a:t>
            </a:r>
            <a:r>
              <a:rPr lang="es-us" i="1" dirty="0" err="1"/>
              <a:t>Bedknobs</a:t>
            </a:r>
            <a:r>
              <a:rPr lang="es-us" i="1" dirty="0"/>
              <a:t> and </a:t>
            </a:r>
            <a:r>
              <a:rPr lang="es-us" i="1" dirty="0" err="1"/>
              <a:t>Broomsticks</a:t>
            </a:r>
            <a:r>
              <a:rPr lang="es-us" i="1" dirty="0"/>
              <a:t> (Travesuras de una bruja). Atesoro los recuerdos creados al mirar esas películas de Disney.</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i="1" dirty="0"/>
              <a:t>¡Gracias a todos por participar en nuestra actividad de socios! Cuando nosotros éramos niños no teníamos tanto acceso a las pantallas como lo tienen los niños hoy. Como cuidadores, tenemos que ser mucho más intencionales en cuanto a su exposición al tiempo frente a una pantalla y pensar en cómo podemos crear recuerdos como los que todos compartimos. </a:t>
            </a:r>
            <a:endParaRPr i="1"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s-us" i="1" dirty="0"/>
              <a:t>Ahora comenzaremos a debatir cómo podemos administrar el tiempo frente a la pantalla. </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308" name="Google Shape;308;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None/>
            </a:pPr>
            <a:r>
              <a:rPr lang="es-us" i="1" dirty="0"/>
              <a:t>El tiempo frente a una pantalla desplaza las oportunidades para otras actividades que fomentan un desarrollo saludable, como la lectura, la actividad física y el juego imaginativo. Además, dado que las mentes jóvenes de los niños no están completamente desarrolladas, los niños pequeños no aprenden de las interacciones con los medios de la misma manera que aprenden de sus interacciones con otras personas.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s-us" i="1" dirty="0"/>
              <a:t>Estas recomendaciones de la Academia Estadounidense de Pediatría (American </a:t>
            </a:r>
            <a:r>
              <a:rPr lang="es-us" i="1" dirty="0" err="1"/>
              <a:t>Academy</a:t>
            </a:r>
            <a:r>
              <a:rPr lang="es-us" i="1" dirty="0"/>
              <a:t> of </a:t>
            </a:r>
            <a:r>
              <a:rPr lang="es-us" i="1" dirty="0" err="1"/>
              <a:t>Pediatrics</a:t>
            </a:r>
            <a:r>
              <a:rPr lang="es-us" i="1" dirty="0"/>
              <a:t>) se aplican al día entero de un niño. (Incluye el tiempo que pasan en la guardería y con sus familias).  </a:t>
            </a:r>
            <a:endParaRPr i="1" dirty="0"/>
          </a:p>
          <a:p>
            <a:pPr marL="171450" lvl="0" indent="-171450" algn="l" rtl="0">
              <a:spcBef>
                <a:spcPts val="0"/>
              </a:spcBef>
              <a:spcAft>
                <a:spcPts val="0"/>
              </a:spcAft>
              <a:buClr>
                <a:schemeClr val="dk1"/>
              </a:buClr>
              <a:buSzPts val="1200"/>
              <a:buFont typeface="Calibri"/>
              <a:buChar char="•"/>
            </a:pPr>
            <a:r>
              <a:rPr lang="es-us" i="1" dirty="0"/>
              <a:t>Para niños menores de 18 meses, evite el uso de dispositivos con pantalla que no sean para videollamada. </a:t>
            </a:r>
            <a:endParaRPr i="1" dirty="0"/>
          </a:p>
          <a:p>
            <a:pPr marL="171450" lvl="0" indent="-171450" algn="l" rtl="0">
              <a:spcBef>
                <a:spcPts val="0"/>
              </a:spcBef>
              <a:spcAft>
                <a:spcPts val="0"/>
              </a:spcAft>
              <a:buClr>
                <a:schemeClr val="dk1"/>
              </a:buClr>
              <a:buSzPts val="1200"/>
              <a:buFont typeface="Calibri"/>
              <a:buChar char="•"/>
            </a:pPr>
            <a:r>
              <a:rPr lang="es-us" i="1" dirty="0"/>
              <a:t>Los padres de niños de 18 a 24 meses de edad que quieran introducir los medios digitales deben elegir programación de alta calidad y verla con sus hijos para ayudarles a entender lo que están mirando.  </a:t>
            </a:r>
            <a:endParaRPr i="1" dirty="0"/>
          </a:p>
          <a:p>
            <a:pPr marL="171450" lvl="0" indent="-171450" algn="l" rtl="0">
              <a:spcBef>
                <a:spcPts val="0"/>
              </a:spcBef>
              <a:spcAft>
                <a:spcPts val="0"/>
              </a:spcAft>
              <a:buClr>
                <a:schemeClr val="dk1"/>
              </a:buClr>
              <a:buSzPts val="1200"/>
              <a:buFont typeface="Calibri"/>
              <a:buChar char="•"/>
            </a:pPr>
            <a:r>
              <a:rPr lang="es-us" i="1" dirty="0"/>
              <a:t>Para niños de 2 a 5 años, limite el uso de la pantalla a 1 hora por día de programas de alta calidad. Esto incluye el tiempo dedicado a mirar en la guardería. Los padres deben ver los medios junto con los niños para ayudarlos a comprender lo que miran y aplicarlo al mundo que los rodea. </a:t>
            </a:r>
            <a:endParaRPr i="1" dirty="0"/>
          </a:p>
          <a:p>
            <a:pPr marL="171450" lvl="0" indent="-171450" algn="l" rtl="0">
              <a:spcBef>
                <a:spcPts val="0"/>
              </a:spcBef>
              <a:spcAft>
                <a:spcPts val="0"/>
              </a:spcAft>
              <a:buClr>
                <a:schemeClr val="dk1"/>
              </a:buClr>
              <a:buSzPts val="1200"/>
              <a:buFont typeface="Calibri"/>
              <a:buChar char="•"/>
            </a:pPr>
            <a:r>
              <a:rPr lang="es-us" i="1" dirty="0"/>
              <a:t>Para los niños de 6 años en adelante, establezca límites consistentes en el tiempo que pasan usando los medios y los tipos de medios, y asegúrese de que los medios no reemplacen el sueño adecuado, la actividad física y otros comportamientos esenciales para la salud. </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s-us" i="1" dirty="0"/>
              <a:t>Con estas recomendaciones en mente, veamos lo que dicen las investigaciones sobre el uso del tiempo frente a una pantalla en los niños. </a:t>
            </a:r>
            <a:endParaRPr i="1" dirty="0"/>
          </a:p>
          <a:p>
            <a:pPr marL="457200" lvl="0" indent="-292100" algn="l" rtl="0">
              <a:spcBef>
                <a:spcPts val="0"/>
              </a:spcBef>
              <a:spcAft>
                <a:spcPts val="0"/>
              </a:spcAft>
              <a:buClr>
                <a:schemeClr val="dk1"/>
              </a:buClr>
              <a:buSzPts val="1000"/>
              <a:buFont typeface="Calibri"/>
              <a:buChar char="●"/>
            </a:pPr>
            <a:r>
              <a:rPr lang="es-us" i="1" dirty="0"/>
              <a:t>En general, el 66% de los niños en edad preescolar superan las 2 horas al día recomendadas de tiempo frente a una pantalla.</a:t>
            </a:r>
            <a:endParaRPr i="1" dirty="0">
              <a:solidFill>
                <a:srgbClr val="3264A0"/>
              </a:solidFill>
            </a:endParaRPr>
          </a:p>
          <a:p>
            <a:pPr marL="457200" lvl="0" indent="-292100" algn="l" rtl="0">
              <a:spcBef>
                <a:spcPts val="0"/>
              </a:spcBef>
              <a:spcAft>
                <a:spcPts val="0"/>
              </a:spcAft>
              <a:buClr>
                <a:schemeClr val="dk1"/>
              </a:buClr>
              <a:buSzPts val="1000"/>
              <a:buFont typeface="Calibri"/>
              <a:buChar char="●"/>
            </a:pPr>
            <a:r>
              <a:rPr lang="es-us" i="1" dirty="0"/>
              <a:t>En promedio, los niños en edad preescolar están expuestos a 4.1 horas de pantalla al día entre semana.</a:t>
            </a:r>
            <a:endParaRPr i="1" dirty="0"/>
          </a:p>
          <a:p>
            <a:pPr marL="457200" lvl="0" indent="-292100" algn="l" rtl="0">
              <a:spcBef>
                <a:spcPts val="0"/>
              </a:spcBef>
              <a:spcAft>
                <a:spcPts val="0"/>
              </a:spcAft>
              <a:buSzPts val="1000"/>
              <a:buChar char="●"/>
            </a:pPr>
            <a:r>
              <a:rPr lang="es-us" b="1" i="1" dirty="0"/>
              <a:t>El 90% del tiempo frente a la pantalla se ve en casa.</a:t>
            </a:r>
            <a:endParaRPr b="1" i="1" dirty="0"/>
          </a:p>
          <a:p>
            <a:pPr marL="457200" lvl="0" indent="0" algn="l" rtl="0">
              <a:spcBef>
                <a:spcPts val="0"/>
              </a:spcBef>
              <a:spcAft>
                <a:spcPts val="0"/>
              </a:spcAft>
              <a:buNone/>
            </a:pPr>
            <a:endParaRPr b="1" i="1" dirty="0"/>
          </a:p>
          <a:p>
            <a:pPr marL="0" lvl="0" indent="0" algn="l" rtl="0">
              <a:spcBef>
                <a:spcPts val="0"/>
              </a:spcBef>
              <a:spcAft>
                <a:spcPts val="0"/>
              </a:spcAft>
              <a:buNone/>
            </a:pPr>
            <a:r>
              <a:rPr lang="es-us" i="1" dirty="0"/>
              <a:t>Si bien el uso del tiempo frente a una pantalla es alto para la mayoría de los niños, existen medidas que puede tomar para reducir el uso de pantallas, que debatiremos hoy.</a:t>
            </a:r>
            <a:endParaRPr i="1" dirty="0"/>
          </a:p>
        </p:txBody>
      </p:sp>
      <p:sp>
        <p:nvSpPr>
          <p:cNvPr id="321" name="Google Shape;321;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70adddc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070adddc47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dirty="0"/>
              <a:t>¿Qué es el tiempo frente a una pantalla? </a:t>
            </a:r>
            <a:endParaRPr b="1" i="1" dirty="0"/>
          </a:p>
          <a:p>
            <a:pPr marL="457200" lvl="0" indent="-304800" algn="l" rtl="0">
              <a:spcBef>
                <a:spcPts val="0"/>
              </a:spcBef>
              <a:spcAft>
                <a:spcPts val="0"/>
              </a:spcAft>
              <a:buClr>
                <a:schemeClr val="dk1"/>
              </a:buClr>
              <a:buSzPts val="1200"/>
              <a:buFont typeface="Calibri"/>
              <a:buChar char="●"/>
            </a:pPr>
            <a:r>
              <a:rPr lang="es-us" i="1" dirty="0"/>
              <a:t>TV, DVD, videos</a:t>
            </a:r>
            <a:endParaRPr i="1" dirty="0"/>
          </a:p>
          <a:p>
            <a:pPr marL="457200" lvl="0" indent="-304800" algn="l" rtl="0">
              <a:spcBef>
                <a:spcPts val="0"/>
              </a:spcBef>
              <a:spcAft>
                <a:spcPts val="0"/>
              </a:spcAft>
              <a:buClr>
                <a:schemeClr val="dk1"/>
              </a:buClr>
              <a:buSzPts val="1200"/>
              <a:buFont typeface="Calibri"/>
              <a:buChar char="●"/>
            </a:pPr>
            <a:r>
              <a:rPr lang="es-us" i="1" dirty="0"/>
              <a:t>Tiempo frente a la computadora</a:t>
            </a:r>
            <a:endParaRPr i="1" dirty="0"/>
          </a:p>
          <a:p>
            <a:pPr marL="457200" lvl="0" indent="-304800" algn="l" rtl="0">
              <a:spcBef>
                <a:spcPts val="0"/>
              </a:spcBef>
              <a:spcAft>
                <a:spcPts val="0"/>
              </a:spcAft>
              <a:buClr>
                <a:schemeClr val="dk1"/>
              </a:buClr>
              <a:buSzPts val="1200"/>
              <a:buFont typeface="Calibri"/>
              <a:buChar char="●"/>
            </a:pPr>
            <a:r>
              <a:rPr lang="es-us" i="1" dirty="0"/>
              <a:t>Teléfonos inteligentes, tabletas</a:t>
            </a:r>
            <a:endParaRPr i="1" dirty="0"/>
          </a:p>
          <a:p>
            <a:pPr marL="457200" lvl="0" indent="-304800" algn="l" rtl="0">
              <a:spcBef>
                <a:spcPts val="0"/>
              </a:spcBef>
              <a:spcAft>
                <a:spcPts val="0"/>
              </a:spcAft>
              <a:buClr>
                <a:schemeClr val="dk1"/>
              </a:buClr>
              <a:buSzPts val="1200"/>
              <a:buFont typeface="Calibri"/>
              <a:buChar char="●"/>
            </a:pPr>
            <a:r>
              <a:rPr lang="es-us" i="1" dirty="0"/>
              <a:t>Videojuegos</a:t>
            </a:r>
            <a:endParaRPr i="1" dirty="0"/>
          </a:p>
          <a:p>
            <a:pPr marL="457200" lvl="0" indent="-304800" algn="l" rtl="0">
              <a:spcBef>
                <a:spcPts val="0"/>
              </a:spcBef>
              <a:spcAft>
                <a:spcPts val="0"/>
              </a:spcAft>
              <a:buClr>
                <a:schemeClr val="dk1"/>
              </a:buClr>
              <a:buSzPts val="1200"/>
              <a:buFont typeface="Calibri"/>
              <a:buChar char="●"/>
            </a:pPr>
            <a:r>
              <a:rPr lang="es-us" i="1" dirty="0"/>
              <a:t>Cascos de realidad virtual</a:t>
            </a:r>
            <a:endParaRPr i="1" dirty="0"/>
          </a:p>
          <a:p>
            <a:pPr marL="457200" lvl="0" indent="-304800" algn="l" rtl="0">
              <a:spcBef>
                <a:spcPts val="0"/>
              </a:spcBef>
              <a:spcAft>
                <a:spcPts val="0"/>
              </a:spcAft>
              <a:buClr>
                <a:schemeClr val="dk1"/>
              </a:buClr>
              <a:buSzPts val="1200"/>
              <a:buFont typeface="Calibri"/>
              <a:buChar char="●"/>
            </a:pPr>
            <a:r>
              <a:rPr lang="es-us" i="1" dirty="0"/>
              <a:t>Plan de estudios en el aula con base tecnológica </a:t>
            </a:r>
            <a:endParaRPr i="1" dirty="0"/>
          </a:p>
          <a:p>
            <a:pPr marL="457200" lvl="0" indent="-304800" algn="l" rtl="0">
              <a:spcBef>
                <a:spcPts val="0"/>
              </a:spcBef>
              <a:spcAft>
                <a:spcPts val="0"/>
              </a:spcAft>
              <a:buClr>
                <a:schemeClr val="dk1"/>
              </a:buClr>
              <a:buSzPts val="1200"/>
              <a:buFont typeface="Calibri"/>
              <a:buChar char="●"/>
            </a:pPr>
            <a:r>
              <a:rPr lang="es-us" i="1" dirty="0"/>
              <a:t>Cualquier aplicación </a:t>
            </a:r>
            <a:endParaRPr i="1" dirty="0"/>
          </a:p>
          <a:p>
            <a:pPr marL="457200" lvl="0" indent="-304800" algn="l" rtl="0">
              <a:spcBef>
                <a:spcPts val="0"/>
              </a:spcBef>
              <a:spcAft>
                <a:spcPts val="0"/>
              </a:spcAft>
              <a:buClr>
                <a:schemeClr val="dk1"/>
              </a:buClr>
              <a:buSzPts val="1200"/>
              <a:buFont typeface="Calibri"/>
              <a:buChar char="●"/>
            </a:pPr>
            <a:r>
              <a:rPr lang="es-us" i="1" dirty="0"/>
              <a:t>Visualización pasiva/activa </a:t>
            </a:r>
            <a:endParaRPr b="1" i="1" dirty="0"/>
          </a:p>
          <a:p>
            <a:pPr marL="914400" lvl="1" indent="-304800" algn="l" rtl="0">
              <a:spcBef>
                <a:spcPts val="0"/>
              </a:spcBef>
              <a:spcAft>
                <a:spcPts val="0"/>
              </a:spcAft>
              <a:buClr>
                <a:schemeClr val="dk1"/>
              </a:buClr>
              <a:buSzPts val="1200"/>
              <a:buFont typeface="Calibri"/>
              <a:buChar char="○"/>
            </a:pPr>
            <a:r>
              <a:rPr lang="es-us" b="1" i="1" dirty="0"/>
              <a:t>Pasivo:</a:t>
            </a:r>
            <a:r>
              <a:rPr lang="es-us" i="1" dirty="0"/>
              <a:t> </a:t>
            </a:r>
            <a:r>
              <a:rPr lang="es-us" i="1" dirty="0">
                <a:solidFill>
                  <a:srgbClr val="202124"/>
                </a:solidFill>
                <a:highlight>
                  <a:srgbClr val="FFFFFF"/>
                </a:highlight>
              </a:rPr>
              <a:t>ver</a:t>
            </a:r>
            <a:r>
              <a:rPr lang="es-us" i="1" dirty="0">
                <a:highlight>
                  <a:srgbClr val="FFFFFF"/>
                </a:highlight>
              </a:rPr>
              <a:t> un dispositivo o una pantalla con actividad mínima o nula por parte del niño. Ejemplos: ver un programa de televisión, películas, videos. </a:t>
            </a:r>
            <a:endParaRPr i="1" dirty="0">
              <a:highlight>
                <a:srgbClr val="FFFFFF"/>
              </a:highlight>
            </a:endParaRPr>
          </a:p>
          <a:p>
            <a:pPr marL="914400" lvl="1" indent="-304800" algn="l" rtl="0">
              <a:spcBef>
                <a:spcPts val="0"/>
              </a:spcBef>
              <a:spcAft>
                <a:spcPts val="0"/>
              </a:spcAft>
              <a:buClr>
                <a:schemeClr val="dk1"/>
              </a:buClr>
              <a:buSzPts val="1200"/>
              <a:buFont typeface="Calibri"/>
              <a:buChar char="○"/>
            </a:pPr>
            <a:r>
              <a:rPr lang="es-us" b="1" i="1" dirty="0"/>
              <a:t>Activo: </a:t>
            </a:r>
            <a:r>
              <a:rPr lang="es-us" i="1" dirty="0"/>
              <a:t>ver un dispositivo o pantalla y tener una conversación con un adulto sobre lo que está sucediendo, puede involucrar movimiento, pensamiento creativo y conexión. Este tipo de interacción con la pantalla genera los mayores beneficios.</a:t>
            </a:r>
            <a:endParaRPr b="1" i="1"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r>
              <a:rPr lang="es-us" i="1" dirty="0"/>
              <a:t>Hay cosas apropiadas para el tiempo frente a una pantalla: </a:t>
            </a:r>
            <a:endParaRPr i="1" dirty="0"/>
          </a:p>
          <a:p>
            <a:pPr marL="457200" lvl="0" indent="-304800" algn="l" rtl="0">
              <a:spcBef>
                <a:spcPts val="0"/>
              </a:spcBef>
              <a:spcAft>
                <a:spcPts val="0"/>
              </a:spcAft>
              <a:buClr>
                <a:schemeClr val="dk1"/>
              </a:buClr>
              <a:buSzPts val="1200"/>
              <a:buFont typeface="Calibri"/>
              <a:buChar char="●"/>
            </a:pPr>
            <a:r>
              <a:rPr lang="es-us" i="1" dirty="0"/>
              <a:t>Conversaciones personales (FaceTime, Skype, etc.), aprendizaje remoto</a:t>
            </a:r>
            <a:endParaRPr i="1" dirty="0"/>
          </a:p>
          <a:p>
            <a:pPr marL="457200" lvl="0" indent="-304800" algn="l" rtl="0">
              <a:spcBef>
                <a:spcPts val="0"/>
              </a:spcBef>
              <a:spcAft>
                <a:spcPts val="0"/>
              </a:spcAft>
              <a:buClr>
                <a:schemeClr val="dk1"/>
              </a:buClr>
              <a:buSzPts val="1200"/>
              <a:buFont typeface="Calibri"/>
              <a:buChar char="●"/>
            </a:pPr>
            <a:r>
              <a:rPr lang="es-us" i="1" dirty="0"/>
              <a:t>Citas de terapia</a:t>
            </a:r>
            <a:endParaRPr i="1" dirty="0"/>
          </a:p>
          <a:p>
            <a:pPr marL="457200" lvl="0" indent="-304800" algn="l" rtl="0">
              <a:spcBef>
                <a:spcPts val="0"/>
              </a:spcBef>
              <a:spcAft>
                <a:spcPts val="0"/>
              </a:spcAft>
              <a:buClr>
                <a:schemeClr val="dk1"/>
              </a:buClr>
              <a:buSzPts val="1200"/>
              <a:buFont typeface="Calibri"/>
              <a:buChar char="●"/>
            </a:pPr>
            <a:r>
              <a:rPr lang="es-us" i="1" dirty="0"/>
              <a:t>Tecnología aumentativa para niños con necesidades especiales</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s-us" i="1" dirty="0"/>
              <a:t>La tecnología está en todas partes a nuestro alrededor, por eso queremos compartir algunos consejos a considerar. </a:t>
            </a:r>
            <a:endParaRPr i="1" dirty="0"/>
          </a:p>
          <a:p>
            <a:pPr marL="0" lvl="0" indent="0" algn="l" rtl="0">
              <a:spcBef>
                <a:spcPts val="0"/>
              </a:spcBef>
              <a:spcAft>
                <a:spcPts val="0"/>
              </a:spcAft>
              <a:buNone/>
            </a:pPr>
            <a:endParaRPr i="1" dirty="0"/>
          </a:p>
        </p:txBody>
      </p:sp>
      <p:sp>
        <p:nvSpPr>
          <p:cNvPr id="334" name="Google Shape;334;g1070adddc4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0abf2a565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0abf2a565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22000"/>
              </a:lnSpc>
              <a:spcBef>
                <a:spcPts val="0"/>
              </a:spcBef>
              <a:spcAft>
                <a:spcPts val="0"/>
              </a:spcAft>
              <a:buClr>
                <a:schemeClr val="dk1"/>
              </a:buClr>
              <a:buSzPts val="1100"/>
              <a:buFont typeface="Arial"/>
              <a:buNone/>
            </a:pPr>
            <a:r>
              <a:rPr lang="es-us" i="1" dirty="0"/>
              <a:t>Aquí hay algunos consejos para que las familias y cuidadores consideren sobre el tiempo frente a una pantalla:</a:t>
            </a:r>
            <a:endParaRPr i="1" dirty="0"/>
          </a:p>
          <a:p>
            <a:pPr marL="457200" lvl="0" indent="-292100" algn="l" rtl="0">
              <a:lnSpc>
                <a:spcPct val="122000"/>
              </a:lnSpc>
              <a:spcBef>
                <a:spcPts val="1200"/>
              </a:spcBef>
              <a:spcAft>
                <a:spcPts val="0"/>
              </a:spcAft>
              <a:buClr>
                <a:schemeClr val="dk1"/>
              </a:buClr>
              <a:buSzPts val="1000"/>
              <a:buFont typeface="Calibri"/>
              <a:buChar char="●"/>
            </a:pPr>
            <a:r>
              <a:rPr lang="es-us" b="1" i="1" dirty="0"/>
              <a:t>No se sienta presionado para introducir tecnología temprano.</a:t>
            </a:r>
            <a:r>
              <a:rPr lang="es-us" i="1" dirty="0"/>
              <a:t> Las interfaces de medios son intuitivas y los niños pueden aprender rápidamente.</a:t>
            </a:r>
            <a:endParaRPr i="1" dirty="0"/>
          </a:p>
          <a:p>
            <a:pPr marL="457200" lvl="0" indent="-292100" algn="l" rtl="0">
              <a:lnSpc>
                <a:spcPct val="122000"/>
              </a:lnSpc>
              <a:spcBef>
                <a:spcPts val="0"/>
              </a:spcBef>
              <a:spcAft>
                <a:spcPts val="0"/>
              </a:spcAft>
              <a:buClr>
                <a:schemeClr val="dk1"/>
              </a:buClr>
              <a:buSzPts val="1000"/>
              <a:buFont typeface="Calibri"/>
              <a:buChar char="●"/>
            </a:pPr>
            <a:r>
              <a:rPr lang="es-us" b="1" i="1" dirty="0"/>
              <a:t>Controle el tiempo de los niños en los medios.</a:t>
            </a:r>
            <a:r>
              <a:rPr lang="es-us" i="1" dirty="0"/>
              <a:t> Por ejemplo, sepa qué aplicaciones se usan o descargan. Pruebe las aplicaciones antes de que su hijo las use, jueguen juntos y pregúntele qué piensa sobre la aplicación. No confíe únicamente en los controles parentales, especialmente a medida que los niños crecen.</a:t>
            </a:r>
            <a:endParaRPr i="1" dirty="0"/>
          </a:p>
          <a:p>
            <a:pPr marL="457200" lvl="0" indent="-292100" algn="l" rtl="0">
              <a:lnSpc>
                <a:spcPct val="122000"/>
              </a:lnSpc>
              <a:spcBef>
                <a:spcPts val="0"/>
              </a:spcBef>
              <a:spcAft>
                <a:spcPts val="0"/>
              </a:spcAft>
              <a:buClr>
                <a:schemeClr val="dk1"/>
              </a:buClr>
              <a:buSzPts val="1000"/>
              <a:buFont typeface="Calibri"/>
              <a:buChar char="●"/>
            </a:pPr>
            <a:r>
              <a:rPr lang="es-us" b="1" i="1" dirty="0"/>
              <a:t>Apague el televisor y otros dispositivos cuando no los use.</a:t>
            </a:r>
            <a:r>
              <a:rPr lang="es-us" i="1" dirty="0"/>
              <a:t> Los medios de fondo pueden distraer la atención de la interacción entre padres e hijos y del juego infantil, que son muy importantes para el lenguaje infantil y el desarrollo socioemocional.</a:t>
            </a:r>
            <a:endParaRPr i="1" dirty="0"/>
          </a:p>
          <a:p>
            <a:pPr marL="457200" lvl="0" indent="-292100" algn="l" rtl="0">
              <a:lnSpc>
                <a:spcPct val="122000"/>
              </a:lnSpc>
              <a:spcBef>
                <a:spcPts val="0"/>
              </a:spcBef>
              <a:spcAft>
                <a:spcPts val="0"/>
              </a:spcAft>
              <a:buClr>
                <a:schemeClr val="dk1"/>
              </a:buClr>
              <a:buSzPts val="1000"/>
              <a:buFont typeface="Calibri"/>
              <a:buChar char="●"/>
            </a:pPr>
            <a:r>
              <a:rPr lang="es-us" b="1" i="1" dirty="0"/>
              <a:t>Haga que los dormitorios, las comidas y los momentos de juego entre padres e hijos estén libres de pantallas y que estén desconectadas </a:t>
            </a:r>
            <a:r>
              <a:rPr lang="es-us" i="1" dirty="0"/>
              <a:t>para niños y padres. Apague los teléfonos o configure “No molestar” durante estos momentos.</a:t>
            </a:r>
            <a:endParaRPr i="1" dirty="0"/>
          </a:p>
          <a:p>
            <a:pPr marL="457200" lvl="0" indent="-292100" algn="l" rtl="0">
              <a:lnSpc>
                <a:spcPct val="122000"/>
              </a:lnSpc>
              <a:spcBef>
                <a:spcPts val="0"/>
              </a:spcBef>
              <a:spcAft>
                <a:spcPts val="0"/>
              </a:spcAft>
              <a:buClr>
                <a:schemeClr val="dk1"/>
              </a:buClr>
              <a:buSzPts val="1000"/>
              <a:buFont typeface="Calibri"/>
              <a:buChar char="●"/>
            </a:pPr>
            <a:r>
              <a:rPr lang="es-us" b="1" i="1" dirty="0"/>
              <a:t>Evite la exposición a dispositivos y pantallas 1 hora antes de acostarse</a:t>
            </a:r>
            <a:r>
              <a:rPr lang="es-us" i="1" dirty="0"/>
              <a:t>. Retire los dispositivos de los dormitorios antes de acostarse.</a:t>
            </a:r>
            <a:endParaRPr i="1" dirty="0"/>
          </a:p>
          <a:p>
            <a:pPr marL="457200" lvl="0" indent="-292100" algn="l" rtl="0">
              <a:lnSpc>
                <a:spcPct val="122000"/>
              </a:lnSpc>
              <a:spcBef>
                <a:spcPts val="0"/>
              </a:spcBef>
              <a:spcAft>
                <a:spcPts val="0"/>
              </a:spcAft>
              <a:buClr>
                <a:schemeClr val="dk1"/>
              </a:buClr>
              <a:buSzPts val="1000"/>
              <a:buFont typeface="Calibri"/>
              <a:buChar char="●"/>
            </a:pPr>
            <a:r>
              <a:rPr lang="es-us" b="1" i="1" dirty="0"/>
              <a:t>Evite usar las pantallas como única forma de calmar a los niños o mantenerlos ocupados.</a:t>
            </a:r>
            <a:r>
              <a:rPr lang="es-us" i="1" dirty="0"/>
              <a:t> Aunque los medios pueden usarse para calmar a los niños, como durante un procedimiento médico o un vuelo en avión, usarlos como estrategia para calmarlos podría generar problemas con la capacidad del niño para manejar las emociones. Pida ayuda al médico de su hijo si la necesita. </a:t>
            </a:r>
            <a:endParaRPr i="1" dirty="0"/>
          </a:p>
          <a:p>
            <a:pPr marL="457200" lvl="0" indent="-292100" algn="l" rtl="0">
              <a:spcBef>
                <a:spcPts val="0"/>
              </a:spcBef>
              <a:spcAft>
                <a:spcPts val="0"/>
              </a:spcAft>
              <a:buClr>
                <a:srgbClr val="564D39"/>
              </a:buClr>
              <a:buSzPts val="1000"/>
              <a:buFont typeface="Calibri"/>
              <a:buChar char="●"/>
            </a:pPr>
            <a:r>
              <a:rPr lang="es-us" b="1" i="1" dirty="0"/>
              <a:t>Cree un tiempo libre de pantallas en el hogar. </a:t>
            </a:r>
            <a:r>
              <a:rPr lang="es-us" i="1" dirty="0">
                <a:highlight>
                  <a:srgbClr val="FFFFFF"/>
                </a:highlight>
              </a:rPr>
              <a:t>Como parte de la rutina diaria, prohíba los dispositivos (por ejemplo, televisores, teléfonos, computadoras, juegos u otros dispositivos electrónicos) en momentos específicos. La hora de cenar y antes de acostarse son importantes, pero son deseables descansos más prolongados de la tecnología cada día, especialmente para familias con niños muy pequeños. También puede limitar las distracciones digitales creando habitaciones/zonas libres de tecnología en la casa, como </a:t>
            </a:r>
            <a:r>
              <a:rPr lang="es-us" i="1" dirty="0">
                <a:highlight>
                  <a:srgbClr val="FFFFFF"/>
                </a:highlight>
                <a:uFill>
                  <a:noFill/>
                </a:uFill>
                <a:hlinkClick r:id="rId3"/>
              </a:rPr>
              <a:t>la mesa de la cocina</a:t>
            </a:r>
            <a:r>
              <a:rPr lang="es-us" i="1" dirty="0">
                <a:highlight>
                  <a:srgbClr val="FFFFFF"/>
                </a:highlight>
              </a:rPr>
              <a:t>. Si está sentado a la mesa enviando mensajes de texto mientras come, no está conectando. Enseñe a su hijo a conectarse conectando.</a:t>
            </a:r>
            <a:endParaRPr i="1" dirty="0">
              <a:highlight>
                <a:srgbClr val="FFFFFF"/>
              </a:highlight>
            </a:endParaRPr>
          </a:p>
          <a:p>
            <a:pPr marL="914400" lvl="1" indent="-304800" algn="l" rtl="0">
              <a:spcBef>
                <a:spcPts val="0"/>
              </a:spcBef>
              <a:spcAft>
                <a:spcPts val="0"/>
              </a:spcAft>
              <a:buClr>
                <a:schemeClr val="dk1"/>
              </a:buClr>
              <a:buSzPts val="1200"/>
              <a:buFont typeface="Calibri"/>
              <a:buChar char="○"/>
            </a:pPr>
            <a:r>
              <a:rPr lang="es-us" i="1" dirty="0"/>
              <a:t>El </a:t>
            </a:r>
            <a:r>
              <a:rPr lang="es-us" i="1" dirty="0">
                <a:uFill>
                  <a:noFill/>
                </a:uFill>
                <a:hlinkClick r:id="rId4"/>
              </a:rPr>
              <a:t>desarrollo de las habilidades del habla y del lenguaje</a:t>
            </a:r>
            <a:r>
              <a:rPr lang="es-us" i="1" dirty="0"/>
              <a:t> está fuertemente vinculado con la capacidad de pensar, las relaciones sociales, la lectura y la escritura y el éxito escolar. </a:t>
            </a:r>
            <a:r>
              <a:rPr lang="es-us" b="1" i="1" dirty="0"/>
              <a:t>En los primeros tres años de vida se produce el 80% del desarrollo cerebral de un niño.</a:t>
            </a:r>
            <a:r>
              <a:rPr lang="es-us" i="1" dirty="0"/>
              <a:t> Este desarrollo se alimenta a través de interacciones verbales y no verbales constantes entre padres e hijos, por lo que es importante mantener el enfoque en el tiempo de calidad y no en la tecnología, siempre que sea posible. ¿Significa esto que debemos dejar de usar nuestros teléfonos inteligentes por completo? Por supuesto que no. Pero nada reemplaza la interacción cara a cara cuando se trata del aprendizaje y el desarrollo del habla y del lenguaje de nuestros hijos, ni siquiera la tecnología. (</a:t>
            </a:r>
            <a:r>
              <a:rPr lang="es-us" i="1" u="sng" dirty="0">
                <a:solidFill>
                  <a:srgbClr val="3264A0"/>
                </a:solidFill>
                <a:hlinkClick r:id="rId5">
                  <a:extLst>
                    <a:ext uri="{A12FA001-AC4F-418D-AE19-62706E023703}">
                      <ahyp:hlinkClr xmlns:ahyp="http://schemas.microsoft.com/office/drawing/2018/hyperlinkcolor" val="tx"/>
                    </a:ext>
                  </a:extLst>
                </a:hlinkClick>
              </a:rPr>
              <a:t>Padres de niños pequeños: dejen sus teléfonos inteligentes - HealthyChildren.org</a:t>
            </a:r>
            <a:r>
              <a:rPr lang="es-us" i="1" dirty="0">
                <a:highlight>
                  <a:schemeClr val="lt1"/>
                </a:highlight>
              </a:rPr>
              <a:t>)</a:t>
            </a:r>
            <a:endParaRPr i="1" dirty="0">
              <a:highlight>
                <a:schemeClr val="lt1"/>
              </a:highlight>
            </a:endParaRPr>
          </a:p>
          <a:p>
            <a:pPr marL="0" lvl="0" indent="0" algn="l" rtl="0">
              <a:spcBef>
                <a:spcPts val="1100"/>
              </a:spcBef>
              <a:spcAft>
                <a:spcPts val="0"/>
              </a:spcAft>
              <a:buNone/>
            </a:pPr>
            <a:r>
              <a:rPr lang="es-us" i="1" dirty="0">
                <a:highlight>
                  <a:schemeClr val="lt1"/>
                </a:highlight>
              </a:rPr>
              <a:t>Al crear tiempo libre de tecnología en el hogar, le recomendamos que reemplace ese tiempo con otra actividad divertida en la que participe su hijo. Hablaremos de algunas de esas actividades.</a:t>
            </a:r>
            <a:endParaRPr i="1" dirty="0">
              <a:highlight>
                <a:schemeClr val="lt1"/>
              </a:highlight>
            </a:endParaRPr>
          </a:p>
          <a:p>
            <a:pPr marL="0" lvl="0" indent="0" algn="l" rtl="0">
              <a:lnSpc>
                <a:spcPct val="100000"/>
              </a:lnSpc>
              <a:spcBef>
                <a:spcPts val="1100"/>
              </a:spcBef>
              <a:spcAft>
                <a:spcPts val="0"/>
              </a:spcAft>
              <a:buNone/>
            </a:pPr>
            <a:r>
              <a:rPr lang="es-us" b="1" dirty="0">
                <a:highlight>
                  <a:schemeClr val="lt1"/>
                </a:highlight>
              </a:rPr>
              <a:t>Antecedentes y fuentes:</a:t>
            </a:r>
            <a:endParaRPr b="1" dirty="0">
              <a:highlight>
                <a:schemeClr val="lt1"/>
              </a:highlight>
            </a:endParaRPr>
          </a:p>
          <a:p>
            <a:pPr marL="0" lvl="0" indent="0" algn="l" rtl="0">
              <a:lnSpc>
                <a:spcPct val="100000"/>
              </a:lnSpc>
              <a:spcBef>
                <a:spcPts val="1200"/>
              </a:spcBef>
              <a:spcAft>
                <a:spcPts val="0"/>
              </a:spcAft>
              <a:buNone/>
            </a:pPr>
            <a:r>
              <a:rPr lang="es-us" b="1" u="sng" dirty="0">
                <a:solidFill>
                  <a:srgbClr val="1155CC"/>
                </a:solidFill>
                <a:hlinkClick r:id="rId6">
                  <a:extLst>
                    <a:ext uri="{A12FA001-AC4F-418D-AE19-62706E023703}">
                      <ahyp:hlinkClr xmlns:ahyp="http://schemas.microsoft.com/office/drawing/2018/hyperlinkcolor" val="tx"/>
                    </a:ext>
                  </a:extLst>
                </a:hlinkClick>
              </a:rPr>
              <a:t>Hábitos saludables de uso de medios digitales para bebés, niños pequeños y en edad preescolar - HealthyChildren.org</a:t>
            </a:r>
            <a:endParaRPr dirty="0"/>
          </a:p>
          <a:p>
            <a:pPr marL="0" lvl="0" indent="0" algn="l" rtl="0">
              <a:lnSpc>
                <a:spcPct val="100000"/>
              </a:lnSpc>
              <a:spcBef>
                <a:spcPts val="1200"/>
              </a:spcBef>
              <a:spcAft>
                <a:spcPts val="1200"/>
              </a:spcAft>
              <a:buNone/>
            </a:pPr>
            <a:r>
              <a:rPr lang="es-us" u="sng" dirty="0">
                <a:solidFill>
                  <a:srgbClr val="3264A0"/>
                </a:solidFill>
                <a:hlinkClick r:id="rId5">
                  <a:extLst>
                    <a:ext uri="{A12FA001-AC4F-418D-AE19-62706E023703}">
                      <ahyp:hlinkClr xmlns:ahyp="http://schemas.microsoft.com/office/drawing/2018/hyperlinkcolor" val="tx"/>
                    </a:ext>
                  </a:extLst>
                </a:hlinkClick>
              </a:rPr>
              <a:t>Padres de niños pequeños: dejen sus teléfonos inteligentes - HealthyChildren.org</a:t>
            </a:r>
            <a:endParaRPr i="1" dirty="0">
              <a:highlight>
                <a:schemeClr val="lt1"/>
              </a:highlight>
            </a:endParaRPr>
          </a:p>
        </p:txBody>
      </p:sp>
      <p:sp>
        <p:nvSpPr>
          <p:cNvPr id="345" name="Google Shape;345;g10abf2a565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d3cb8c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d3cb8c80e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15000"/>
              </a:lnSpc>
              <a:spcBef>
                <a:spcPts val="0"/>
              </a:spcBef>
              <a:spcAft>
                <a:spcPts val="0"/>
              </a:spcAft>
              <a:buNone/>
            </a:pPr>
            <a:r>
              <a:rPr lang="es-us" i="1" dirty="0"/>
              <a:t>Sabemos que muchos adultos utilizan el tiempo frente a una pantalla con los niños para tomar un descanso rápido y realizar otras tareas. Cambiar los hábitos de tiempo frente a la pantalla lleva tiempo, al igual que crear cualquier hábito nuevo. Con el tiempo, los niños se acostumbrarán a las limitaciones del tiempo frente a una pantalla y harán crecer su propia imaginación e independencia para ocupar el tiempo.  </a:t>
            </a:r>
            <a:endParaRPr i="1" dirty="0"/>
          </a:p>
          <a:p>
            <a:pPr marL="0" lvl="0" indent="0" algn="l" rtl="0">
              <a:lnSpc>
                <a:spcPct val="115000"/>
              </a:lnSpc>
              <a:spcBef>
                <a:spcPts val="0"/>
              </a:spcBef>
              <a:spcAft>
                <a:spcPts val="0"/>
              </a:spcAft>
              <a:buNone/>
            </a:pPr>
            <a:r>
              <a:rPr lang="es-us" i="1" dirty="0"/>
              <a:t>Ideas creativas para reemplazar el tiempo frente a una pantalla: </a:t>
            </a:r>
            <a:endParaRPr b="1" i="1" dirty="0"/>
          </a:p>
          <a:p>
            <a:pPr marL="457200" lvl="0" indent="-304800" algn="l" rtl="0">
              <a:spcBef>
                <a:spcPts val="0"/>
              </a:spcBef>
              <a:spcAft>
                <a:spcPts val="0"/>
              </a:spcAft>
              <a:buClr>
                <a:schemeClr val="dk1"/>
              </a:buClr>
              <a:buSzPts val="1200"/>
              <a:buChar char="●"/>
            </a:pPr>
            <a:r>
              <a:rPr lang="es-us" b="1" i="1" dirty="0"/>
              <a:t>Sorpréndalos: </a:t>
            </a:r>
            <a:r>
              <a:rPr lang="es-us" i="1" dirty="0"/>
              <a:t>prepare una bolsa o caja que contenga actividades a las que los niños no siempre tienen acceso. Algunos ejemplos pueden ser utensilios de cocina que pueden usar mientras preparan la cena, actividades con plastilina, baratijas o figuras de acción que les interesan, etc. (Apoyar los elementos estructurales de relaciones y entorno)</a:t>
            </a:r>
            <a:endParaRPr i="1" dirty="0"/>
          </a:p>
          <a:p>
            <a:pPr marL="457200" lvl="0" indent="-304800" algn="l" rtl="0">
              <a:spcBef>
                <a:spcPts val="0"/>
              </a:spcBef>
              <a:spcAft>
                <a:spcPts val="0"/>
              </a:spcAft>
              <a:buClr>
                <a:schemeClr val="dk1"/>
              </a:buClr>
              <a:buSzPts val="1200"/>
              <a:buChar char="●"/>
            </a:pPr>
            <a:r>
              <a:rPr lang="es-us" b="1" i="1" dirty="0"/>
              <a:t>Tiempo de rompecabezas: </a:t>
            </a:r>
            <a:r>
              <a:rPr lang="es-us" i="1" dirty="0"/>
              <a:t>proporcione rompecabezas que los niños puedan armar de forma independiente.</a:t>
            </a:r>
            <a:endParaRPr i="1" dirty="0"/>
          </a:p>
          <a:p>
            <a:pPr marL="457200" lvl="0" indent="-304800" algn="l" rtl="0">
              <a:spcBef>
                <a:spcPts val="0"/>
              </a:spcBef>
              <a:spcAft>
                <a:spcPts val="0"/>
              </a:spcAft>
              <a:buClr>
                <a:schemeClr val="dk1"/>
              </a:buClr>
              <a:buSzPts val="1200"/>
              <a:buChar char="●"/>
            </a:pPr>
            <a:r>
              <a:rPr lang="es-us" b="1" i="1" dirty="0"/>
              <a:t>Manualidades</a:t>
            </a:r>
            <a:r>
              <a:rPr lang="es-us" i="1" dirty="0"/>
              <a:t>: cree tarjetas de felicitación para cumpleaños o días festivos venideros. (Apoyar los elementos estructurales de relaciones y participación) </a:t>
            </a:r>
            <a:endParaRPr i="1" dirty="0"/>
          </a:p>
          <a:p>
            <a:pPr marL="457200" lvl="0" indent="-304800" algn="l" rtl="0">
              <a:spcBef>
                <a:spcPts val="0"/>
              </a:spcBef>
              <a:spcAft>
                <a:spcPts val="0"/>
              </a:spcAft>
              <a:buClr>
                <a:schemeClr val="dk1"/>
              </a:buClr>
              <a:buSzPts val="1200"/>
              <a:buChar char="●"/>
            </a:pPr>
            <a:r>
              <a:rPr lang="es-us" b="1" i="1" dirty="0"/>
              <a:t>Representación de cuentos o parodias: </a:t>
            </a:r>
            <a:r>
              <a:rPr lang="es-us" i="1" dirty="0"/>
              <a:t>proporcione una variedad de disfraces o ropa para jugar y deje que los niños simulen o actúen. (Apoyar el elemento estructural de participación)</a:t>
            </a:r>
            <a:endParaRPr i="1" dirty="0"/>
          </a:p>
          <a:p>
            <a:pPr marL="457200" lvl="0" indent="-304800" algn="l" rtl="0">
              <a:spcBef>
                <a:spcPts val="0"/>
              </a:spcBef>
              <a:spcAft>
                <a:spcPts val="0"/>
              </a:spcAft>
              <a:buClr>
                <a:schemeClr val="dk1"/>
              </a:buClr>
              <a:buSzPts val="1200"/>
              <a:buChar char="●"/>
            </a:pPr>
            <a:r>
              <a:rPr lang="es-us" b="1" i="1" dirty="0"/>
              <a:t>Tocar música: </a:t>
            </a:r>
            <a:r>
              <a:rPr lang="es-us" i="1" dirty="0"/>
              <a:t>ponga música y aliente a los niños a inventar sus propios bailes. Agregue cintas e instrumentos para conseguir más movimiento. (Apoyar el elemento estructural de crecimiento emocional)</a:t>
            </a:r>
            <a:endParaRPr i="1" dirty="0"/>
          </a:p>
          <a:p>
            <a:pPr marL="457200" lvl="0" indent="-304800" algn="l" rtl="0">
              <a:spcBef>
                <a:spcPts val="0"/>
              </a:spcBef>
              <a:spcAft>
                <a:spcPts val="0"/>
              </a:spcAft>
              <a:buClr>
                <a:schemeClr val="dk1"/>
              </a:buClr>
              <a:buSzPts val="1200"/>
              <a:buChar char="●"/>
            </a:pPr>
            <a:r>
              <a:rPr lang="es-us" b="1" i="1" dirty="0"/>
              <a:t>Solicite su ayuda: </a:t>
            </a:r>
            <a:r>
              <a:rPr lang="es-us" i="1" dirty="0"/>
              <a:t>permita que los niños ayuden con tareas apropiadas para su nivel de desarrollo. Ejemplos: preparación de refrigerios o comidas, tareas domésticas simples (elemento estructural de participación)</a:t>
            </a:r>
            <a:endParaRPr i="1" dirty="0"/>
          </a:p>
          <a:p>
            <a:pPr marL="457200" lvl="0" indent="-304800" algn="l" rtl="0">
              <a:spcBef>
                <a:spcPts val="0"/>
              </a:spcBef>
              <a:spcAft>
                <a:spcPts val="0"/>
              </a:spcAft>
              <a:buClr>
                <a:schemeClr val="dk1"/>
              </a:buClr>
              <a:buSzPts val="1200"/>
              <a:buChar char="●"/>
            </a:pPr>
            <a:r>
              <a:rPr lang="es-us" b="1" i="1" dirty="0"/>
              <a:t>Rote los juguetes: </a:t>
            </a:r>
            <a:r>
              <a:rPr lang="es-us" i="1" dirty="0"/>
              <a:t>instale diferentes contenedores para juguetes y rótelos con frecuencia. Esto ayuda a prevenir el agotamiento por jugar con los mismos juguetes todos los días. </a:t>
            </a:r>
            <a:endParaRPr i="1" dirty="0"/>
          </a:p>
          <a:p>
            <a:pPr marL="457200" lvl="0" indent="-304800" algn="l" rtl="0">
              <a:spcBef>
                <a:spcPts val="0"/>
              </a:spcBef>
              <a:spcAft>
                <a:spcPts val="0"/>
              </a:spcAft>
              <a:buClr>
                <a:schemeClr val="dk1"/>
              </a:buClr>
              <a:buSzPts val="1200"/>
              <a:buChar char="●"/>
            </a:pPr>
            <a:r>
              <a:rPr lang="es-us" b="1" i="1" dirty="0"/>
              <a:t>Póngase activo: </a:t>
            </a:r>
            <a:r>
              <a:rPr lang="es-us" i="1" dirty="0"/>
              <a:t>salgan al aire libre. La naturaleza es la mejor compañía. (Apoyar elementos estructurales de entorno y participación)</a:t>
            </a:r>
            <a:endParaRPr i="1" dirty="0"/>
          </a:p>
          <a:p>
            <a:pPr marL="457200" lvl="0" indent="-304800" algn="l" rtl="0">
              <a:spcBef>
                <a:spcPts val="0"/>
              </a:spcBef>
              <a:spcAft>
                <a:spcPts val="0"/>
              </a:spcAft>
              <a:buClr>
                <a:schemeClr val="dk1"/>
              </a:buClr>
              <a:buSzPts val="1200"/>
              <a:buFont typeface="Calibri"/>
              <a:buChar char="●"/>
            </a:pPr>
            <a:r>
              <a:rPr lang="es-us" b="1" i="1" dirty="0"/>
              <a:t>No proporcione nada: </a:t>
            </a:r>
            <a:r>
              <a:rPr lang="es-us" i="1" dirty="0"/>
              <a:t>¡Deje que ELLOS creen su diversión! El aburrimiento puede despertar la mejor creatividad. </a:t>
            </a:r>
            <a:endParaRPr i="1" dirty="0"/>
          </a:p>
          <a:p>
            <a:pPr marL="0" lvl="0" indent="0" algn="l" rtl="0">
              <a:spcBef>
                <a:spcPts val="600"/>
              </a:spcBef>
              <a:spcAft>
                <a:spcPts val="0"/>
              </a:spcAft>
              <a:buNone/>
            </a:pPr>
            <a:r>
              <a:rPr lang="es-us" i="1" dirty="0"/>
              <a:t>Es importante recordar que cada familia es única. La mejor manera de comenzar a establecer límites de tiempo frente a una pantalla es crear un plan para el uso de los medios. </a:t>
            </a:r>
            <a:endParaRPr i="1" dirty="0"/>
          </a:p>
          <a:p>
            <a:pPr marL="0" lvl="0" indent="0" algn="l" rtl="0">
              <a:spcBef>
                <a:spcPts val="600"/>
              </a:spcBef>
              <a:spcAft>
                <a:spcPts val="0"/>
              </a:spcAft>
              <a:buNone/>
            </a:pPr>
            <a:endParaRPr i="1" dirty="0"/>
          </a:p>
          <a:p>
            <a:pPr marL="0" lvl="0" indent="0" algn="l" rtl="0">
              <a:spcBef>
                <a:spcPts val="600"/>
              </a:spcBef>
              <a:spcAft>
                <a:spcPts val="0"/>
              </a:spcAft>
              <a:buNone/>
            </a:pPr>
            <a:r>
              <a:rPr lang="es-us" b="1" dirty="0"/>
              <a:t>Nota para el capacitador: </a:t>
            </a:r>
            <a:r>
              <a:rPr lang="es-us" dirty="0"/>
              <a:t>la mayoría de estas ideas viene de </a:t>
            </a:r>
            <a:r>
              <a:rPr lang="es-us" dirty="0" err="1"/>
              <a:t>Better</a:t>
            </a:r>
            <a:r>
              <a:rPr lang="es-us" dirty="0"/>
              <a:t> </a:t>
            </a:r>
            <a:r>
              <a:rPr lang="es-us" dirty="0" err="1"/>
              <a:t>Together</a:t>
            </a:r>
            <a:r>
              <a:rPr lang="es-us" dirty="0"/>
              <a:t>: Materiales de capacitación para reducir el tiempo frente a una pantalla. </a:t>
            </a:r>
            <a:endParaRPr dirty="0"/>
          </a:p>
        </p:txBody>
      </p:sp>
      <p:sp>
        <p:nvSpPr>
          <p:cNvPr id="355" name="Google Shape;355;g11d3cb8c80e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d3cb8c80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1d3cb8c80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15000"/>
              </a:lnSpc>
              <a:spcBef>
                <a:spcPts val="0"/>
              </a:spcBef>
              <a:spcAft>
                <a:spcPts val="0"/>
              </a:spcAft>
              <a:buNone/>
            </a:pPr>
            <a:r>
              <a:rPr lang="es-us" b="1" dirty="0"/>
              <a:t>Nota para el capacitador:</a:t>
            </a:r>
            <a:endParaRPr b="1" dirty="0"/>
          </a:p>
          <a:p>
            <a:pPr marL="0" lvl="0" indent="0" algn="l" rtl="0">
              <a:lnSpc>
                <a:spcPct val="115000"/>
              </a:lnSpc>
              <a:spcBef>
                <a:spcPts val="0"/>
              </a:spcBef>
              <a:spcAft>
                <a:spcPts val="0"/>
              </a:spcAft>
              <a:buNone/>
            </a:pPr>
            <a:r>
              <a:rPr lang="es-us" u="sng" dirty="0"/>
              <a:t>Antes de la capacitación</a:t>
            </a:r>
            <a:r>
              <a:rPr lang="es-us" dirty="0"/>
              <a:t>, configure su propia cuenta en </a:t>
            </a:r>
            <a:r>
              <a:rPr lang="es-us" dirty="0" err="1"/>
              <a:t>Healthy</a:t>
            </a:r>
            <a:r>
              <a:rPr lang="es-us" dirty="0"/>
              <a:t> Children.org. Cree un Plan familiar de medios para que pueda demostrar brevemente el Plan durante el Café. </a:t>
            </a:r>
            <a:r>
              <a:rPr lang="es-us" u="sng" dirty="0">
                <a:solidFill>
                  <a:srgbClr val="1155CC"/>
                </a:solidFill>
                <a:hlinkClick r:id="rId3">
                  <a:extLst>
                    <a:ext uri="{A12FA001-AC4F-418D-AE19-62706E023703}">
                      <ahyp:hlinkClr xmlns:ahyp="http://schemas.microsoft.com/office/drawing/2018/hyperlinkcolor" val="tx"/>
                    </a:ext>
                  </a:extLst>
                </a:hlinkClick>
              </a:rPr>
              <a:t>Plan de medios de AAP (healthychildren.org)</a:t>
            </a:r>
            <a:endParaRPr b="1" dirty="0"/>
          </a:p>
          <a:p>
            <a:pPr marL="0" lvl="0" indent="0" algn="l" rtl="0">
              <a:lnSpc>
                <a:spcPct val="115000"/>
              </a:lnSpc>
              <a:spcBef>
                <a:spcPts val="0"/>
              </a:spcBef>
              <a:spcAft>
                <a:spcPts val="0"/>
              </a:spcAft>
              <a:buNone/>
            </a:pPr>
            <a:endParaRPr b="1" dirty="0"/>
          </a:p>
          <a:p>
            <a:pPr marL="0" lvl="0" indent="0" algn="l" rtl="0">
              <a:spcBef>
                <a:spcPts val="600"/>
              </a:spcBef>
              <a:spcAft>
                <a:spcPts val="0"/>
              </a:spcAft>
              <a:buClr>
                <a:schemeClr val="dk1"/>
              </a:buClr>
              <a:buSzPts val="1100"/>
              <a:buFont typeface="Arial"/>
              <a:buNone/>
            </a:pPr>
            <a:r>
              <a:rPr lang="es-us" i="1" dirty="0"/>
              <a:t>Crear un Plan familiar de uso de medios le brinda la oportunidad de:</a:t>
            </a:r>
            <a:endParaRPr i="1" dirty="0"/>
          </a:p>
          <a:p>
            <a:pPr marL="457200" lvl="0" indent="-304800" algn="l" rtl="0">
              <a:spcBef>
                <a:spcPts val="600"/>
              </a:spcBef>
              <a:spcAft>
                <a:spcPts val="0"/>
              </a:spcAft>
              <a:buClr>
                <a:schemeClr val="dk1"/>
              </a:buClr>
              <a:buSzPts val="1200"/>
              <a:buFont typeface="Calibri"/>
              <a:buChar char="●"/>
            </a:pPr>
            <a:r>
              <a:rPr lang="es-us" i="1" dirty="0"/>
              <a:t>apoyar el uso de los medios de manera reflexiva y apropiada para su familia</a:t>
            </a:r>
            <a:endParaRPr i="1" dirty="0"/>
          </a:p>
          <a:p>
            <a:pPr marL="457200" lvl="0" indent="-304800" algn="l" rtl="0">
              <a:spcBef>
                <a:spcPts val="0"/>
              </a:spcBef>
              <a:spcAft>
                <a:spcPts val="0"/>
              </a:spcAft>
              <a:buClr>
                <a:schemeClr val="dk1"/>
              </a:buClr>
              <a:buSzPts val="1200"/>
              <a:buFont typeface="Calibri"/>
              <a:buChar char="●"/>
            </a:pPr>
            <a:r>
              <a:rPr lang="es-us" i="1" dirty="0"/>
              <a:t>que la familia trabaje junta para trabajar hacia un objetivo común</a:t>
            </a:r>
            <a:endParaRPr i="1" dirty="0"/>
          </a:p>
          <a:p>
            <a:pPr marL="457200" lvl="0" indent="-304800" algn="l" rtl="0">
              <a:spcBef>
                <a:spcPts val="0"/>
              </a:spcBef>
              <a:spcAft>
                <a:spcPts val="0"/>
              </a:spcAft>
              <a:buClr>
                <a:schemeClr val="dk1"/>
              </a:buClr>
              <a:buSzPts val="1200"/>
              <a:buFont typeface="Calibri"/>
              <a:buChar char="●"/>
            </a:pPr>
            <a:r>
              <a:rPr lang="es-us" i="1" dirty="0"/>
              <a:t>que todos modelen la importancia de hábitos saludables con los medios</a:t>
            </a:r>
            <a:endParaRPr i="1" dirty="0"/>
          </a:p>
          <a:p>
            <a:pPr marL="914400" lvl="1" indent="-304800" algn="l" rtl="0">
              <a:spcBef>
                <a:spcPts val="0"/>
              </a:spcBef>
              <a:spcAft>
                <a:spcPts val="0"/>
              </a:spcAft>
              <a:buClr>
                <a:schemeClr val="dk1"/>
              </a:buClr>
              <a:buSzPts val="1200"/>
              <a:buFont typeface="Calibri"/>
              <a:buChar char="○"/>
            </a:pPr>
            <a:r>
              <a:rPr lang="es-us" i="1" dirty="0"/>
              <a:t>Ejemplos: </a:t>
            </a:r>
            <a:endParaRPr i="1" dirty="0"/>
          </a:p>
          <a:p>
            <a:pPr marL="1371600" lvl="2" indent="-304800" algn="l" rtl="0">
              <a:spcBef>
                <a:spcPts val="0"/>
              </a:spcBef>
              <a:spcAft>
                <a:spcPts val="0"/>
              </a:spcAft>
              <a:buClr>
                <a:schemeClr val="dk1"/>
              </a:buClr>
              <a:buSzPts val="1200"/>
              <a:buFont typeface="Calibri"/>
              <a:buChar char="■"/>
            </a:pPr>
            <a:r>
              <a:rPr lang="es-us" i="1" dirty="0"/>
              <a:t>Guardar el teléfono o los dispositivos cuando pasen tiempo en familia</a:t>
            </a:r>
            <a:endParaRPr i="1" dirty="0"/>
          </a:p>
          <a:p>
            <a:pPr marL="1371600" lvl="2" indent="-304800" algn="l" rtl="0">
              <a:spcBef>
                <a:spcPts val="0"/>
              </a:spcBef>
              <a:spcAft>
                <a:spcPts val="0"/>
              </a:spcAft>
              <a:buClr>
                <a:schemeClr val="dk1"/>
              </a:buClr>
              <a:buSzPts val="1200"/>
              <a:buFont typeface="Calibri"/>
              <a:buChar char="■"/>
            </a:pPr>
            <a:r>
              <a:rPr lang="es-us" i="1" dirty="0"/>
              <a:t>Sin teléfonos ni pantallas a la hora de comer</a:t>
            </a:r>
            <a:endParaRPr i="1" dirty="0"/>
          </a:p>
          <a:p>
            <a:pPr marL="1371600" lvl="2" indent="-304800" algn="l" rtl="0">
              <a:spcBef>
                <a:spcPts val="0"/>
              </a:spcBef>
              <a:spcAft>
                <a:spcPts val="0"/>
              </a:spcAft>
              <a:buClr>
                <a:schemeClr val="dk1"/>
              </a:buClr>
              <a:buSzPts val="1200"/>
              <a:buFont typeface="Calibri"/>
              <a:buChar char="■"/>
            </a:pPr>
            <a:r>
              <a:rPr lang="es-us" i="1" dirty="0"/>
              <a:t>Evitar el uso de pantallas para conciliar el sueño o justo antes de acostarse</a:t>
            </a:r>
            <a:endParaRPr i="1" dirty="0"/>
          </a:p>
          <a:p>
            <a:pPr marL="0" lvl="0" indent="0" algn="l" rtl="0">
              <a:spcBef>
                <a:spcPts val="600"/>
              </a:spcBef>
              <a:spcAft>
                <a:spcPts val="0"/>
              </a:spcAft>
              <a:buNone/>
            </a:pPr>
            <a:r>
              <a:rPr lang="es-us" b="1" dirty="0"/>
              <a:t>Nota para el capacitador:</a:t>
            </a:r>
            <a:r>
              <a:rPr lang="es-us" dirty="0"/>
              <a:t> recuerde que existen necesidades individuales de las familias, como la tecnología de asistencia. Aliente a los participantes a desarrollar un plan que satisfaga sus necesidades específicas.</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s-us" i="1" dirty="0"/>
              <a:t>Ahora preparemos el escenario para la conversación antes de debatir juntos cómo podemos administrar el tiempo que nuestras familias pasan frente a una pantalla. </a:t>
            </a:r>
            <a:endParaRPr i="1" dirty="0"/>
          </a:p>
        </p:txBody>
      </p:sp>
      <p:sp>
        <p:nvSpPr>
          <p:cNvPr id="365" name="Google Shape;365;g11d3cb8c80e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None/>
            </a:pPr>
            <a:r>
              <a:rPr lang="es-us" i="1" dirty="0"/>
              <a:t>Antes de avanzar con la discusión, queremos asegurarnos de que estamos creando un espacio para un ambiente y una experiencia positivos para todos los participantes de hoy. Esto ayudará a preparar el escenario para nuestras conversaciones. </a:t>
            </a:r>
            <a:endParaRPr i="1" dirty="0"/>
          </a:p>
          <a:p>
            <a:pPr marL="0" lvl="0" indent="0" algn="l" rtl="0">
              <a:spcBef>
                <a:spcPts val="0"/>
              </a:spcBef>
              <a:spcAft>
                <a:spcPts val="0"/>
              </a:spcAft>
              <a:buNone/>
            </a:pP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Escucha activa: escuchar verdaderamente a todos compartiendo y estando presentes</a:t>
            </a: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Zona libre de juicio/lugar seguro: esta es una zona libre de juicios para ayudar a crear un lugar seguro.</a:t>
            </a: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Confidencialidad: ¡Lo que pasa en el Café, queda en el Café! </a:t>
            </a: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¡Todas las respuestas son bienvenidas! Alentamos a todos a ser abiertos a la hora de compartir sus pensamientos y experiencias. ¡Eso es lo que hace que un Café sea tan especial!</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s-us" i="1" dirty="0"/>
              <a:t>¿Tiene alguna pregunta? Muy bien, entremos en las preguntas del Café. </a:t>
            </a:r>
            <a:endParaRPr i="1" dirty="0"/>
          </a:p>
        </p:txBody>
      </p:sp>
      <p:sp>
        <p:nvSpPr>
          <p:cNvPr id="374" name="Google Shape;374;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d8527b1616_9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Nota para el capacitador:</a:t>
            </a:r>
            <a:r>
              <a:rPr lang="es-us" dirty="0"/>
              <a:t> según el número de participantes, divídalos en grupos de hasta cinco personas. Se utilizarán salas de descanso para cada una de las preguntas del Café. El debate en grupos pequeños deben durar entre ocho y diez minutos.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Si el Café se hace de manera presencial, consulte el conjunto de herramientas de Cafés familiares </a:t>
            </a:r>
            <a:r>
              <a:rPr lang="es-us" dirty="0" err="1"/>
              <a:t>Better</a:t>
            </a:r>
            <a:r>
              <a:rPr lang="es-us" dirty="0"/>
              <a:t> </a:t>
            </a:r>
            <a:r>
              <a:rPr lang="es-us" dirty="0" err="1"/>
              <a:t>Together</a:t>
            </a:r>
            <a:r>
              <a:rPr lang="es-us" dirty="0"/>
              <a:t> para obtener instrucciones de facilitación.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En este momento, explique brevemente a los participantes cómo funciona la parte del Café. </a:t>
            </a:r>
            <a:endParaRPr dirty="0"/>
          </a:p>
          <a:p>
            <a:pPr marL="0" lvl="0" indent="0" algn="l" rtl="0">
              <a:spcBef>
                <a:spcPts val="0"/>
              </a:spcBef>
              <a:spcAft>
                <a:spcPts val="0"/>
              </a:spcAft>
              <a:buClr>
                <a:schemeClr val="dk1"/>
              </a:buClr>
              <a:buSzPts val="1400"/>
              <a:buFont typeface="Arial"/>
              <a:buNone/>
            </a:pPr>
            <a:r>
              <a:rPr lang="es-us" dirty="0" err="1"/>
              <a:t>Guión</a:t>
            </a:r>
            <a:r>
              <a:rPr lang="es-us" dirty="0"/>
              <a:t> de muestra (variará según varios factores: en persona/virtual, grupo grande/grupo pequeño, etc.):</a:t>
            </a:r>
            <a:endParaRPr dirty="0"/>
          </a:p>
          <a:p>
            <a:pPr marL="0" lvl="0" indent="0" algn="l" rtl="0">
              <a:spcBef>
                <a:spcPts val="0"/>
              </a:spcBef>
              <a:spcAft>
                <a:spcPts val="0"/>
              </a:spcAft>
              <a:buClr>
                <a:schemeClr val="dk1"/>
              </a:buClr>
              <a:buSzPts val="1400"/>
              <a:buFont typeface="Arial"/>
              <a:buNone/>
            </a:pPr>
            <a:r>
              <a:rPr lang="es-us" i="1" dirty="0"/>
              <a:t>Vamos a pasar a las preguntas del Café. Durante este tiempo, tendrá unos ocho minutos con su grupo para analizar cada pregunta. Esta es una oportunidad para conectarse y colaborar entre todos. Después de cada pregunta del Café, nos reuniremos nuevamente para debatir con todo el grupo.  </a:t>
            </a:r>
            <a:endParaRPr i="1"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400"/>
              <a:buFont typeface="Arial"/>
              <a:buNone/>
            </a:pPr>
            <a:endParaRPr b="1" dirty="0"/>
          </a:p>
        </p:txBody>
      </p:sp>
      <p:sp>
        <p:nvSpPr>
          <p:cNvPr id="385" name="Google Shape;385;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d68bf69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 </a:t>
            </a:r>
            <a:r>
              <a:rPr lang="es-us"/>
              <a:t>omita esta diapositiva si es el anfitrión del Café en persona.</a:t>
            </a:r>
            <a:endParaRPr/>
          </a:p>
        </p:txBody>
      </p:sp>
      <p:sp>
        <p:nvSpPr>
          <p:cNvPr id="176" name="Google Shape;176;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a:t>Pregunta 1: </a:t>
            </a:r>
            <a:r>
              <a:rPr lang="es-us" i="1"/>
              <a:t>¿Cuáles son algunas de las formas en que ha creado un tiempo de conexión positivo sin pantallas?</a:t>
            </a:r>
            <a:endParaRPr b="1" i="1"/>
          </a:p>
        </p:txBody>
      </p:sp>
      <p:sp>
        <p:nvSpPr>
          <p:cNvPr id="395" name="Google Shape;395;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a:t>Pregunta 2: </a:t>
            </a:r>
            <a:r>
              <a:rPr lang="es-us" i="1"/>
              <a:t>¿Cuáles son los posibles beneficios de reducir el tiempo frente a la pantalla para su familia?</a:t>
            </a:r>
            <a:endParaRPr i="1"/>
          </a:p>
        </p:txBody>
      </p:sp>
      <p:sp>
        <p:nvSpPr>
          <p:cNvPr id="405" name="Google Shape;405;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8527b1616_9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a:t>Pregunta 3: </a:t>
            </a:r>
            <a:r>
              <a:rPr lang="es-us" i="1"/>
              <a:t>¿Cuáles son algunas estrategias que podría agregar a su plan familiar de medios? ¿Cuáles son algunas de las cosas importantes para usted?</a:t>
            </a:r>
            <a:endParaRPr i="1"/>
          </a:p>
        </p:txBody>
      </p:sp>
      <p:sp>
        <p:nvSpPr>
          <p:cNvPr id="415" name="Google Shape;415;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6e5f523c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126e5f523c6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a:t>
            </a:r>
            <a:r>
              <a:rPr lang="es-us"/>
              <a:t>: es importante hacer cada pregunta de reflexión individualmente y dejar tiempo de espera para las respuestas. </a:t>
            </a:r>
            <a:endParaRPr/>
          </a:p>
        </p:txBody>
      </p:sp>
      <p:sp>
        <p:nvSpPr>
          <p:cNvPr id="425" name="Google Shape;425;g126e5f523c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d8527b1616_9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Calibri"/>
              <a:buNone/>
            </a:pPr>
            <a:r>
              <a:rPr lang="es-us" i="1" dirty="0">
                <a:highlight>
                  <a:schemeClr val="lt1"/>
                </a:highlight>
              </a:rPr>
              <a:t>El propósito de la nota para sí mismo es que quede con un plan de acción para crear una experiencia positiva para su familia. Realmente lo alentamos a que se tome el tiempo para completar su Nota para sí mismo. </a:t>
            </a:r>
            <a:endParaRPr i="1" dirty="0">
              <a:highlight>
                <a:srgbClr val="FFFFFF"/>
              </a:highlight>
            </a:endParaRPr>
          </a:p>
          <a:p>
            <a:pPr marL="0" lvl="0" indent="0" algn="l" rtl="0">
              <a:lnSpc>
                <a:spcPct val="100000"/>
              </a:lnSpc>
              <a:spcBef>
                <a:spcPts val="0"/>
              </a:spcBef>
              <a:spcAft>
                <a:spcPts val="0"/>
              </a:spcAft>
              <a:buClr>
                <a:srgbClr val="3C4043"/>
              </a:buClr>
              <a:buSzPts val="1200"/>
              <a:buFont typeface="Roboto"/>
              <a:buNone/>
            </a:pPr>
            <a:endParaRPr i="1" dirty="0">
              <a:highlight>
                <a:srgbClr val="FFFFFF"/>
              </a:highlight>
            </a:endParaRPr>
          </a:p>
          <a:p>
            <a:pPr marL="0" lvl="0" indent="0" algn="l" rtl="0">
              <a:lnSpc>
                <a:spcPct val="100000"/>
              </a:lnSpc>
              <a:spcBef>
                <a:spcPts val="0"/>
              </a:spcBef>
              <a:spcAft>
                <a:spcPts val="0"/>
              </a:spcAft>
              <a:buClr>
                <a:srgbClr val="3C4043"/>
              </a:buClr>
              <a:buSzPts val="1200"/>
              <a:buFont typeface="Roboto"/>
              <a:buNone/>
            </a:pPr>
            <a:r>
              <a:rPr lang="es-us" i="1" dirty="0">
                <a:highlight>
                  <a:srgbClr val="FFFFFF"/>
                </a:highlight>
              </a:rPr>
              <a:t>Han tenido la oportunidad de pensar en lo que desea agregar al plan de medios de su familia. ¡Ahora es el momento de comprometerse a hacerlo! </a:t>
            </a:r>
            <a:r>
              <a:rPr lang="es-us" i="1" dirty="0">
                <a:highlight>
                  <a:schemeClr val="lt1"/>
                </a:highlight>
              </a:rPr>
              <a:t>En los próximos 30 días, ¿se comprometerá a desarrollar el plan de medios de su familia? ¡Establezca una fecha! ¿Qué estrategias incluiría?</a:t>
            </a:r>
            <a:endParaRPr i="1" dirty="0">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s-us" i="1" dirty="0">
                <a:highlight>
                  <a:schemeClr val="lt1"/>
                </a:highlight>
              </a:rPr>
              <a:t>Plan de medios de AAP (healthychildren.org) </a:t>
            </a:r>
            <a:endParaRPr i="1" dirty="0">
              <a:highlight>
                <a:srgbClr val="FFFFFF"/>
              </a:highlight>
            </a:endParaRPr>
          </a:p>
        </p:txBody>
      </p:sp>
      <p:sp>
        <p:nvSpPr>
          <p:cNvPr id="440" name="Google Shape;440;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cd68bf6984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Roboto"/>
              <a:buNone/>
            </a:pPr>
            <a:r>
              <a:rPr lang="es-us" b="1" dirty="0"/>
              <a:t>Nota para el capacitador: </a:t>
            </a:r>
            <a:r>
              <a:rPr lang="es-us" dirty="0"/>
              <a:t>solo use esta diapositiva si es el anfitrión del Café de forma virtual. Si es el anfitrión en persona, consulte el conjunto de herramientas para Cafés familiares </a:t>
            </a:r>
            <a:r>
              <a:rPr lang="es-us" dirty="0" err="1"/>
              <a:t>Better</a:t>
            </a:r>
            <a:r>
              <a:rPr lang="es-us" dirty="0"/>
              <a:t> </a:t>
            </a:r>
            <a:r>
              <a:rPr lang="es-us" dirty="0" err="1"/>
              <a:t>Together</a:t>
            </a:r>
            <a:r>
              <a:rPr lang="es-us" dirty="0"/>
              <a:t> para obtener más detalles.</a:t>
            </a:r>
            <a:endParaRPr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200"/>
              <a:buFont typeface="Roboto"/>
              <a:buNone/>
            </a:pPr>
            <a:r>
              <a:rPr lang="es-us" i="1" dirty="0"/>
              <a:t>Futureme.org es un sitio web que recomendamos usar para las Nota para sí mismo. Escriba su respuesta, haga clic en “</a:t>
            </a:r>
            <a:r>
              <a:rPr lang="es-us" i="1" dirty="0" err="1"/>
              <a:t>Choose</a:t>
            </a:r>
            <a:r>
              <a:rPr lang="es-us" i="1" dirty="0"/>
              <a:t> a Date” (Elegir una fecha) e ingrese la fecha dentro de dos semanas a partir de hoy. Mantenga esta carta de forma privada. Escriba su dirección de correo electrónico. Haga clic en “</a:t>
            </a:r>
            <a:r>
              <a:rPr lang="es-us" i="1" dirty="0" err="1"/>
              <a:t>Send</a:t>
            </a:r>
            <a:r>
              <a:rPr lang="es-us" i="1" dirty="0"/>
              <a:t> to the Future!” (¡Enviar al futuro!) En la fecha seleccionada, su nota personal llegará a su correo electrónico para que le sirva como recordatorio de la experiencia positiva que deseaba crear para su familia. </a:t>
            </a:r>
            <a:endParaRPr i="1"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600"/>
              <a:buFont typeface="Roboto"/>
              <a:buNone/>
            </a:pPr>
            <a:r>
              <a:rPr lang="es-us" b="1" dirty="0"/>
              <a:t>Antecedentes:</a:t>
            </a:r>
            <a:endParaRPr b="1" dirty="0"/>
          </a:p>
          <a:p>
            <a:pPr marL="0" lvl="0" indent="0" algn="l" rtl="0">
              <a:spcBef>
                <a:spcPts val="0"/>
              </a:spcBef>
              <a:spcAft>
                <a:spcPts val="0"/>
              </a:spcAft>
              <a:buClr>
                <a:schemeClr val="dk1"/>
              </a:buClr>
              <a:buSzPts val="1600"/>
              <a:buFont typeface="Roboto"/>
              <a:buNone/>
            </a:pPr>
            <a:r>
              <a:rPr lang="es-us" u="sng" dirty="0">
                <a:highlight>
                  <a:schemeClr val="lt1"/>
                </a:highlight>
                <a:hlinkClick r:id="rId3"/>
              </a:rPr>
              <a:t>https://www.futureme.org</a:t>
            </a:r>
            <a:r>
              <a:rPr lang="es-us" dirty="0">
                <a:highlight>
                  <a:schemeClr val="lt1"/>
                </a:highlight>
              </a:rPr>
              <a:t> es un sitio web que los participantes pueden utilizar, especialmente de forma virtual, para enviarse la nota a sí mismos. El enlace y la información deben incluirse en el correo electrónico de seguimiento si el Café se realiza de forma virtual. </a:t>
            </a:r>
            <a:endParaRPr b="1" dirty="0"/>
          </a:p>
          <a:p>
            <a:pPr marL="0" lvl="0" indent="0" algn="l" rtl="0">
              <a:lnSpc>
                <a:spcPct val="100000"/>
              </a:lnSpc>
              <a:spcBef>
                <a:spcPts val="0"/>
              </a:spcBef>
              <a:spcAft>
                <a:spcPts val="0"/>
              </a:spcAft>
              <a:buClr>
                <a:srgbClr val="000000"/>
              </a:buClr>
              <a:buSzPts val="1200"/>
              <a:buFont typeface="Roboto"/>
              <a:buNone/>
            </a:pPr>
            <a:endParaRPr dirty="0">
              <a:highlight>
                <a:schemeClr val="lt1"/>
              </a:highlight>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dirty="0"/>
          </a:p>
        </p:txBody>
      </p:sp>
      <p:sp>
        <p:nvSpPr>
          <p:cNvPr id="450" name="Google Shape;450;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26e5f523c6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126e5f523c6_0_9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dirty="0"/>
              <a:t>Nota para el capacitador: </a:t>
            </a:r>
            <a:r>
              <a:rPr lang="es-us" dirty="0"/>
              <a:t>esta diapositiva se puede utilizar para discutir cualquier pregunta, evaluación, próximos pasos, etc. </a:t>
            </a:r>
            <a:endParaRPr dirty="0">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459" name="Google Shape;459;g126e5f523c6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SzPts val="1400"/>
              <a:buNone/>
            </a:pPr>
            <a:r>
              <a:rPr lang="es-us" dirty="0">
                <a:latin typeface="Arial"/>
                <a:ea typeface="Arial"/>
                <a:cs typeface="Arial"/>
                <a:sym typeface="Arial"/>
              </a:rPr>
              <a:t>Escriba sus notas</a:t>
            </a:r>
            <a:endParaRPr dirty="0"/>
          </a:p>
        </p:txBody>
      </p:sp>
      <p:sp>
        <p:nvSpPr>
          <p:cNvPr id="469" name="Google Shape;469;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None/>
            </a:pPr>
            <a:r>
              <a:rPr lang="es-us" i="1" dirty="0"/>
              <a:t>¿Qué es algo que le gusta hacer en familia? </a:t>
            </a:r>
            <a:endParaRPr i="1" dirty="0"/>
          </a:p>
          <a:p>
            <a:pPr marL="0" lvl="0" indent="0" algn="l" rtl="0">
              <a:spcBef>
                <a:spcPts val="0"/>
              </a:spcBef>
              <a:spcAft>
                <a:spcPts val="0"/>
              </a:spcAft>
              <a:buNone/>
            </a:pPr>
            <a:r>
              <a:rPr lang="es-us" dirty="0"/>
              <a:t> </a:t>
            </a:r>
            <a:endParaRPr dirty="0"/>
          </a:p>
          <a:p>
            <a:pPr marL="0" lvl="0" indent="0" algn="l" rtl="0">
              <a:lnSpc>
                <a:spcPct val="125000"/>
              </a:lnSpc>
              <a:spcBef>
                <a:spcPts val="0"/>
              </a:spcBef>
              <a:spcAft>
                <a:spcPts val="0"/>
              </a:spcAft>
              <a:buClr>
                <a:schemeClr val="dk1"/>
              </a:buClr>
              <a:buSzPts val="1100"/>
              <a:buFont typeface="Arial"/>
              <a:buNone/>
            </a:pPr>
            <a:r>
              <a:rPr lang="es-us" b="1" dirty="0">
                <a:solidFill>
                  <a:srgbClr val="121212"/>
                </a:solidFill>
              </a:rPr>
              <a:t>Nota para el capacitador: </a:t>
            </a:r>
            <a:r>
              <a:rPr lang="es-us" dirty="0">
                <a:solidFill>
                  <a:srgbClr val="121212"/>
                </a:solidFill>
              </a:rPr>
              <a:t>comparta su propia respuesta para comenzar la conversación. </a:t>
            </a:r>
            <a:endParaRPr dirty="0">
              <a:solidFill>
                <a:srgbClr val="121212"/>
              </a:solidFill>
            </a:endParaRPr>
          </a:p>
          <a:p>
            <a:pPr marL="0" lvl="0" indent="0" algn="l" rtl="0">
              <a:lnSpc>
                <a:spcPct val="125000"/>
              </a:lnSpc>
              <a:spcBef>
                <a:spcPts val="0"/>
              </a:spcBef>
              <a:spcAft>
                <a:spcPts val="0"/>
              </a:spcAft>
              <a:buClr>
                <a:schemeClr val="dk1"/>
              </a:buClr>
              <a:buSzPts val="1100"/>
              <a:buFont typeface="Arial"/>
              <a:buNone/>
            </a:pP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s-us" i="1" dirty="0">
                <a:solidFill>
                  <a:srgbClr val="121212"/>
                </a:solidFill>
              </a:rPr>
              <a:t>¡Gracias a todos por compartir! Ahora, descubramos un poco más sobre nuestro tema de esta sesión. </a:t>
            </a:r>
            <a:endParaRPr dirty="0">
              <a:solidFill>
                <a:srgbClr val="121212"/>
              </a:solidFill>
            </a:endParaRPr>
          </a:p>
        </p:txBody>
      </p:sp>
      <p:sp>
        <p:nvSpPr>
          <p:cNvPr id="205" name="Google Shape;205;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8527b1616_9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None/>
            </a:pPr>
            <a:r>
              <a:rPr lang="es-us" i="1" dirty="0">
                <a:highlight>
                  <a:schemeClr val="lt1"/>
                </a:highlight>
              </a:rPr>
              <a:t>Objetivos de este Café: </a:t>
            </a:r>
            <a:endParaRPr i="1" dirty="0">
              <a:highlight>
                <a:schemeClr val="lt1"/>
              </a:highlight>
            </a:endParaRPr>
          </a:p>
          <a:p>
            <a:pPr marL="457200" lvl="0" indent="-304800" algn="l" rtl="0">
              <a:lnSpc>
                <a:spcPct val="115000"/>
              </a:lnSpc>
              <a:spcBef>
                <a:spcPts val="0"/>
              </a:spcBef>
              <a:spcAft>
                <a:spcPts val="0"/>
              </a:spcAft>
              <a:buClr>
                <a:schemeClr val="dk1"/>
              </a:buClr>
              <a:buSzPts val="1200"/>
              <a:buFont typeface="Calibri"/>
              <a:buChar char="●"/>
            </a:pPr>
            <a:r>
              <a:rPr lang="es-us" i="1" dirty="0">
                <a:highlight>
                  <a:schemeClr val="lt1"/>
                </a:highlight>
              </a:rPr>
              <a:t>Comprender cómo los cuatro elementos estructurales de HOPE (resultados saludables de experiencias positivas) apoyan el desarrollo del niño y la familia</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Descubrir los beneficios de un plan familiar de medios</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Considerar actividades alternativas para reducir el tiempo pasivo frente a una pantalla</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s-us" i="1" dirty="0"/>
              <a:t>Vamos a comenzar por analizar los cuatro elementos estructurales de HOPE. </a:t>
            </a:r>
            <a:endParaRPr i="1" dirty="0"/>
          </a:p>
        </p:txBody>
      </p:sp>
      <p:sp>
        <p:nvSpPr>
          <p:cNvPr id="216" name="Google Shape;216;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Calibri"/>
              <a:buNone/>
            </a:pPr>
            <a:r>
              <a:rPr lang="es-us" i="1" dirty="0"/>
              <a:t>Así como las ACE (experiencias infantiles adversas) se organizan en categorías o dominios, vemos que las PCE (experiencias infantiles positivas) se pueden organizar en los Cuatro elementos estructurales. HOPE (Resultados saludables de experiencias positivas) se centra en experiencias infantiles positivas (PCE) clave que amortiguan los efectos negativos para la salud a lo largo de la vida causados por experiencias infantiles adversas. Estos elementos estructurales son esenciales para un desarrollo saludable, incluso en ausencia de ACE.</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Calibri"/>
              <a:buNone/>
            </a:pPr>
            <a:r>
              <a:rPr lang="es-us" i="1" dirty="0"/>
              <a:t>Las investigaciones muestran que las experiencias positivas promueven la salud y el bienestar de los niños a largo plazo. Permiten que los niños formen relaciones sólidas y conexiones significativas, cultivan una imagen y autoestima positivas, les brindan un sentido de pertenencia y desarrollan habilidades para afrontar el estrés de manera saludable.</a:t>
            </a:r>
            <a:endParaRPr i="1" dirty="0"/>
          </a:p>
          <a:p>
            <a:pPr marL="0" lvl="0" indent="0" algn="l" rtl="0">
              <a:spcBef>
                <a:spcPts val="383"/>
              </a:spcBef>
              <a:spcAft>
                <a:spcPts val="0"/>
              </a:spcAft>
              <a:buClr>
                <a:schemeClr val="dk1"/>
              </a:buClr>
              <a:buSzPts val="1400"/>
              <a:buFont typeface="Calibri"/>
              <a:buNone/>
            </a:pPr>
            <a:endParaRPr i="1" dirty="0"/>
          </a:p>
          <a:p>
            <a:pPr marL="0" lvl="0" indent="0" algn="l" rtl="0">
              <a:spcBef>
                <a:spcPts val="383"/>
              </a:spcBef>
              <a:spcAft>
                <a:spcPts val="0"/>
              </a:spcAft>
              <a:buClr>
                <a:schemeClr val="dk1"/>
              </a:buClr>
              <a:buSzPts val="1400"/>
              <a:buFont typeface="Arial"/>
              <a:buNone/>
            </a:pPr>
            <a:r>
              <a:rPr lang="es-us" i="1" dirty="0"/>
              <a:t>Ahora profundizaremos en cada uno de los Cuatro elementos estructurales: relaciones, entorno, participación y crecimiento emocional. </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s-us" b="1" dirty="0"/>
              <a:t>Antecedentes:</a:t>
            </a:r>
            <a:endParaRPr b="1" dirty="0"/>
          </a:p>
          <a:p>
            <a:pPr marL="0" lvl="0" indent="0" algn="l" rtl="0">
              <a:spcBef>
                <a:spcPts val="383"/>
              </a:spcBef>
              <a:spcAft>
                <a:spcPts val="0"/>
              </a:spcAft>
              <a:buClr>
                <a:schemeClr val="dk1"/>
              </a:buClr>
              <a:buSzPts val="1400"/>
              <a:buFont typeface="Arial"/>
              <a:buNone/>
            </a:pPr>
            <a:r>
              <a:rPr lang="es-us" dirty="0"/>
              <a:t>Información sobre HOPE y la Misión: </a:t>
            </a:r>
            <a:r>
              <a:rPr lang="es-us" u="sng" dirty="0">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s-us" dirty="0"/>
              <a:t> </a:t>
            </a:r>
            <a:endParaRPr b="1" dirty="0"/>
          </a:p>
          <a:p>
            <a:pPr marL="0" lvl="0" indent="0" algn="l" rtl="0">
              <a:lnSpc>
                <a:spcPct val="100000"/>
              </a:lnSpc>
              <a:spcBef>
                <a:spcPts val="383"/>
              </a:spcBef>
              <a:spcAft>
                <a:spcPts val="0"/>
              </a:spcAft>
              <a:buClr>
                <a:schemeClr val="dk1"/>
              </a:buClr>
              <a:buSzPts val="1400"/>
              <a:buFont typeface="Arial"/>
              <a:buNone/>
            </a:pPr>
            <a:endParaRPr dirty="0"/>
          </a:p>
        </p:txBody>
      </p:sp>
      <p:sp>
        <p:nvSpPr>
          <p:cNvPr id="226" name="Google Shape;226;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53474fcd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253474fcd1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383"/>
              </a:spcBef>
              <a:spcAft>
                <a:spcPts val="0"/>
              </a:spcAft>
              <a:buClr>
                <a:schemeClr val="dk1"/>
              </a:buClr>
              <a:buSzPts val="1400"/>
              <a:buFont typeface="Arial"/>
              <a:buNone/>
            </a:pPr>
            <a:r>
              <a:rPr lang="es-us" i="1" dirty="0"/>
              <a:t>Estar en relaciones enriquecedoras y de apoyo es fundamental para que los niños se conviertan en adultos sanos y resilientes. </a:t>
            </a:r>
            <a:endParaRPr i="1" dirty="0"/>
          </a:p>
          <a:p>
            <a:pPr marL="171450" lvl="0" indent="-171450" algn="l" rtl="0">
              <a:spcBef>
                <a:spcPts val="383"/>
              </a:spcBef>
              <a:spcAft>
                <a:spcPts val="0"/>
              </a:spcAft>
              <a:buClr>
                <a:schemeClr val="dk1"/>
              </a:buClr>
              <a:buSzPts val="1400"/>
              <a:buFont typeface="Calibri"/>
              <a:buChar char="•"/>
            </a:pPr>
            <a:r>
              <a:rPr lang="es-us" i="1" dirty="0"/>
              <a:t>Tener relaciones fundamentales clave: padres/cuidadores que responden a las necesidades de un niño y tienen interacciones cálidas y receptivas. </a:t>
            </a:r>
            <a:endParaRPr i="1" dirty="0"/>
          </a:p>
          <a:p>
            <a:pPr marL="171450" lvl="0" indent="-171450" algn="l" rtl="0">
              <a:spcBef>
                <a:spcPts val="383"/>
              </a:spcBef>
              <a:spcAft>
                <a:spcPts val="0"/>
              </a:spcAft>
              <a:buClr>
                <a:schemeClr val="dk1"/>
              </a:buClr>
              <a:buSzPts val="1400"/>
              <a:buFont typeface="Calibri"/>
              <a:buChar char="•"/>
            </a:pPr>
            <a:r>
              <a:rPr lang="es-us" i="1" dirty="0"/>
              <a:t>Tener adultos fuera de la familia que se interesen genuinamente por el niño y apoyen su crecimiento y desarrollo. </a:t>
            </a:r>
            <a:endParaRPr i="1" dirty="0"/>
          </a:p>
          <a:p>
            <a:pPr marL="171450" lvl="0" indent="-171450" algn="l" rtl="0">
              <a:spcBef>
                <a:spcPts val="383"/>
              </a:spcBef>
              <a:spcAft>
                <a:spcPts val="0"/>
              </a:spcAft>
              <a:buClr>
                <a:schemeClr val="dk1"/>
              </a:buClr>
              <a:buSzPts val="1400"/>
              <a:buFont typeface="Calibri"/>
              <a:buChar char="•"/>
            </a:pPr>
            <a:r>
              <a:rPr lang="es-us" i="1" dirty="0"/>
              <a:t>Tener relaciones saludables, cercanas y positivas con compañeros. </a:t>
            </a:r>
            <a:endParaRPr i="1" dirty="0"/>
          </a:p>
          <a:p>
            <a:pPr marL="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spcBef>
                <a:spcPts val="383"/>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Arial"/>
              <a:buNone/>
            </a:pPr>
            <a:r>
              <a:rPr lang="es-us" b="1" dirty="0"/>
              <a:t>Para proveedores de atención infantil</a:t>
            </a:r>
            <a:r>
              <a:rPr lang="es-us" dirty="0"/>
              <a:t>: </a:t>
            </a:r>
            <a:r>
              <a:rPr lang="es-us" i="1" dirty="0"/>
              <a:t>las personas que recuerdan haber tenido este tipo de relaciones durante la niñez experimentan tasas significativamente más bajas de depresión y mala salud física y mental durante la edad adulta. Cuando se trabaja con familias, especialmente familias vulnerables afectadas por un trauma, es importante preguntar sobre los tipos de relaciones positivas que un padre o madre puede recordar de su infancia. Luego, esta información se puede celebrar y utilizar para ayudar a crear oportunidades para que sus hijos experimenten los tipos de relaciones que abarca este componente básico de HOPE.</a:t>
            </a:r>
            <a:endParaRPr i="1"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r>
              <a:rPr lang="es-us" b="1" dirty="0"/>
              <a:t>Para padres/familias:</a:t>
            </a:r>
            <a:r>
              <a:rPr lang="es-us" dirty="0"/>
              <a:t> </a:t>
            </a:r>
            <a:r>
              <a:rPr lang="es-us" i="1" dirty="0"/>
              <a:t>las personas que recuerdan haber tenido este tipo de relaciones durante la niñez experimentan tasas significativamente más bajas de depresión y mala salud física y mental durante la edad adulta. Lo alentamos a pensar en este tipo de relaciones positivas desde su propia infancia. Su propia reflexión puede usarse para ayudar a crear oportunidades para que sus propios hijos experimenten este tipo de relaciones que abarca este componente básico de HOPE.</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Al pensar en las relaciones positivas en su vida, ¿qué características han tenido?  </a:t>
            </a:r>
            <a:endParaRPr i="1" dirty="0"/>
          </a:p>
          <a:p>
            <a:pPr marL="0" lvl="0" indent="0" algn="l" rtl="0">
              <a:spcBef>
                <a:spcPts val="0"/>
              </a:spcBef>
              <a:spcAft>
                <a:spcPts val="0"/>
              </a:spcAft>
              <a:buClr>
                <a:schemeClr val="dk1"/>
              </a:buClr>
              <a:buSzPts val="1200"/>
              <a:buFont typeface="Calibri"/>
              <a:buNone/>
            </a:pPr>
            <a:r>
              <a:rPr lang="es-us" i="1" dirty="0"/>
              <a:t>Tal vez las relaciones hayan sido de confianza, cariño, apoyo, etc.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El próximo elemento estructural que analizaremos es el entorno. </a:t>
            </a:r>
            <a:endParaRPr i="1" dirty="0"/>
          </a:p>
        </p:txBody>
      </p:sp>
      <p:sp>
        <p:nvSpPr>
          <p:cNvPr id="238" name="Google Shape;238;g1253474fcd1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53474fcd1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253474fcd1_0_10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383"/>
              </a:spcBef>
              <a:spcAft>
                <a:spcPts val="0"/>
              </a:spcAft>
              <a:buClr>
                <a:schemeClr val="dk1"/>
              </a:buClr>
              <a:buSzPts val="1400"/>
              <a:buFont typeface="Arial"/>
              <a:buNone/>
            </a:pPr>
            <a:r>
              <a:rPr lang="es-us" i="1" dirty="0"/>
              <a:t>Los niños que viven, aprenden y juegan en entornos seguros, estables y equitativos tienen menos probabilidades de experimentar mala salud física y mental de adultos. Entonces, ¿qué entendemos por entornos seguros, estables y equitativos?</a:t>
            </a:r>
            <a:endParaRPr i="1" dirty="0"/>
          </a:p>
          <a:p>
            <a:pPr marL="171450" lvl="0" indent="-171450" algn="l" rtl="0">
              <a:spcBef>
                <a:spcPts val="383"/>
              </a:spcBef>
              <a:spcAft>
                <a:spcPts val="0"/>
              </a:spcAft>
              <a:buClr>
                <a:schemeClr val="dk1"/>
              </a:buClr>
              <a:buSzPts val="1400"/>
              <a:buFont typeface="Calibri"/>
              <a:buChar char="•"/>
            </a:pPr>
            <a:r>
              <a:rPr lang="es-us" i="1" dirty="0"/>
              <a:t>Un entorno seguro y estable que garantice la satisfacción de las necesidades básicas del niño, incluida la alimentación, el alojamiento y la atención médica adecuados. </a:t>
            </a:r>
            <a:endParaRPr i="1" dirty="0"/>
          </a:p>
          <a:p>
            <a:pPr marL="171450" lvl="0" indent="-171450" algn="l" rtl="0">
              <a:spcBef>
                <a:spcPts val="383"/>
              </a:spcBef>
              <a:spcAft>
                <a:spcPts val="0"/>
              </a:spcAft>
              <a:buClr>
                <a:schemeClr val="dk1"/>
              </a:buClr>
              <a:buSzPts val="1400"/>
              <a:buFont typeface="Calibri"/>
              <a:buChar char="•"/>
            </a:pPr>
            <a:r>
              <a:rPr lang="es-us" i="1" dirty="0"/>
              <a:t>Una escuela u hogar donde los niños se sienten seguros emocionalmente </a:t>
            </a:r>
            <a:endParaRPr i="1" dirty="0"/>
          </a:p>
          <a:p>
            <a:pPr marL="171450" lvl="0" indent="-171450" algn="l" rtl="0">
              <a:spcBef>
                <a:spcPts val="383"/>
              </a:spcBef>
              <a:spcAft>
                <a:spcPts val="0"/>
              </a:spcAft>
              <a:buClr>
                <a:schemeClr val="dk1"/>
              </a:buClr>
              <a:buSzPts val="1400"/>
              <a:buFont typeface="Calibri"/>
              <a:buChar char="•"/>
            </a:pPr>
            <a:r>
              <a:rPr lang="es-us" i="1" dirty="0"/>
              <a:t>Un entorno escolar estable donde los niños se sienten valorados y reciben una educación de alta calidad.</a:t>
            </a:r>
            <a:endParaRPr i="1" dirty="0"/>
          </a:p>
          <a:p>
            <a:pPr marL="171450" lvl="0" indent="-171450" algn="l" rtl="0">
              <a:spcBef>
                <a:spcPts val="383"/>
              </a:spcBef>
              <a:spcAft>
                <a:spcPts val="0"/>
              </a:spcAft>
              <a:buClr>
                <a:schemeClr val="dk1"/>
              </a:buClr>
              <a:buSzPts val="1400"/>
              <a:buFont typeface="Calibri"/>
              <a:buChar char="•"/>
            </a:pPr>
            <a:r>
              <a:rPr lang="es-us" i="1" dirty="0"/>
              <a:t>Un ambiente comunitario para jugar e interactuar con otros niños de manera segura y equitativa.</a:t>
            </a:r>
            <a:endParaRPr i="1" dirty="0"/>
          </a:p>
          <a:p>
            <a:pPr marL="45720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s-us" b="1" dirty="0"/>
              <a:t>Para proveedores</a:t>
            </a:r>
            <a:r>
              <a:rPr lang="es-us" dirty="0"/>
              <a:t>:</a:t>
            </a:r>
            <a:r>
              <a:rPr lang="es-us" i="1" dirty="0"/>
              <a:t> es fundamental preguntar a los cuidadores sobre los tipos de entornos que experimentan sus niños. Celebre lo positivo y trabaje con las familias para ayudar a garantizar que sus hijos tengan la oportunidad de vivir, aprender y jugar en entornos seguros y enriquecedores.</a:t>
            </a:r>
            <a:endParaRPr i="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b="1" dirty="0"/>
              <a:t>Para padres/familias: </a:t>
            </a:r>
            <a:r>
              <a:rPr lang="es-us" i="1" dirty="0"/>
              <a:t>es importante pensar en el tipo de entorno que experimentan sus hijos. Celebre lo positivo y trabaje para garantizar que su hijo tenga la oportunidad de vivir, aprender y jugar en entornos seguros y enriquecedores.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Piense en el entorno de su hijo: ¿qué cosas positivas experimenta su hijo en su entorno</a:t>
            </a:r>
            <a:r>
              <a:rPr lang="es-us" dirty="0"/>
              <a:t>?</a:t>
            </a:r>
            <a:endParaRPr dirty="0"/>
          </a:p>
          <a:p>
            <a:pPr marL="0" lvl="0" indent="0" algn="l" rtl="0">
              <a:spcBef>
                <a:spcPts val="0"/>
              </a:spcBef>
              <a:spcAft>
                <a:spcPts val="0"/>
              </a:spcAft>
              <a:buClr>
                <a:schemeClr val="dk1"/>
              </a:buClr>
              <a:buSzPts val="1200"/>
              <a:buFont typeface="Calibri"/>
              <a:buNone/>
            </a:pPr>
            <a:r>
              <a:rPr lang="es-us" i="1" dirty="0"/>
              <a:t>¿Tienen amigos en su vecindario con quienes les gusta jugar? ¿Tiene un jardín donde puedan disfrutar aprendiendo al aire libre?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i="1" dirty="0"/>
              <a:t>Ahora hablemos del elemento estructural participación. </a:t>
            </a:r>
            <a:endParaRPr i="1" dirty="0"/>
          </a:p>
        </p:txBody>
      </p:sp>
      <p:sp>
        <p:nvSpPr>
          <p:cNvPr id="249" name="Google Shape;249;g1253474fcd1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53474fcd1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253474fcd1_0_20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383"/>
              </a:spcBef>
              <a:spcAft>
                <a:spcPts val="0"/>
              </a:spcAft>
              <a:buClr>
                <a:schemeClr val="dk1"/>
              </a:buClr>
              <a:buSzPts val="1400"/>
              <a:buFont typeface="Arial"/>
              <a:buNone/>
            </a:pPr>
            <a:r>
              <a:rPr lang="es-us" i="1" dirty="0"/>
              <a:t>Los niños necesitan oportunidades para participar socialmente y desarrollar un sentido de conexión. Desarrollar una conexión y un sentido de pertenencia con una comunidad, así como un sentido de su importancia en ella, describe la esencia del tercero de los Cuatro elementos estructurales de HOPE. ¿Cuáles son algunos ejemplos de participación social y comunitaria?</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Estar involucrado en proyectos, tutoría entre pares o servicio comunitario a través de la escuela u organización religiosa propia.</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Participar en las tradiciones culturales familiares.</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Participar en música, arte o deportes organizados.</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s-us" i="1" dirty="0"/>
              <a:t>Los niños necesitan sentirse conectados con sus comunidades, amados y valorados. Tener este tipo de compromiso (participación en instituciones y entornos sociales, conciencia de las costumbres y tradiciones culturales y un “sentido de importancia” y pertenencia cultivados) ayuda a los niños a convertirse en adultos seguros y resilientes.</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¿Ha experimentado algún beneficio positivo o ha tenido buenas experiencias al ser parte de un grupo comunitario o de amigos con los que se sentiría cómodo compartiendo?</a:t>
            </a:r>
            <a:endParaRPr i="1" dirty="0"/>
          </a:p>
          <a:p>
            <a:pPr marL="0" lvl="0" indent="0" algn="l" rtl="0">
              <a:spcBef>
                <a:spcPts val="0"/>
              </a:spcBef>
              <a:spcAft>
                <a:spcPts val="0"/>
              </a:spcAft>
              <a:buClr>
                <a:schemeClr val="dk1"/>
              </a:buClr>
              <a:buSzPts val="1200"/>
              <a:buFont typeface="Calibri"/>
              <a:buNone/>
            </a:pPr>
            <a:r>
              <a:rPr lang="es-us" b="1" dirty="0"/>
              <a:t>Nota para el capacitador: </a:t>
            </a:r>
            <a:r>
              <a:rPr lang="es-us" dirty="0"/>
              <a:t>agregue una historia o experiencia personal aquí si los participantes no se sienten cómodos compartiendo.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i="1" dirty="0"/>
              <a:t>Ahora pasemos a analizar el último elemento estructural: crecimiento emocional.</a:t>
            </a:r>
            <a:endParaRPr dirty="0"/>
          </a:p>
        </p:txBody>
      </p:sp>
      <p:sp>
        <p:nvSpPr>
          <p:cNvPr id="260" name="Google Shape;260;g1253474fcd1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53474fcd1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1253474fcd1_0_292: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SzPts val="1400"/>
              <a:buNone/>
            </a:pPr>
            <a:r>
              <a:rPr lang="es-us" i="1" dirty="0"/>
              <a:t>El último elemento estructural de HOPE es el crecimiento emocional: a través del juego y la interacción con compañeros para la autoconciencia y la autorregulación. </a:t>
            </a:r>
            <a:endParaRPr i="1"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s-us" i="1" dirty="0"/>
              <a:t>Los niños necesitan oportunidades para el desarrollo social y emocional. ¿Qué queremos decir con desarrollo social y emocional?</a:t>
            </a:r>
            <a:endParaRPr i="1" dirty="0"/>
          </a:p>
          <a:p>
            <a:pPr marL="171450" lvl="0" indent="-171450" algn="l" rtl="0">
              <a:lnSpc>
                <a:spcPct val="100000"/>
              </a:lnSpc>
              <a:spcBef>
                <a:spcPts val="0"/>
              </a:spcBef>
              <a:spcAft>
                <a:spcPts val="0"/>
              </a:spcAft>
              <a:buClr>
                <a:schemeClr val="dk1"/>
              </a:buClr>
              <a:buSzPts val="1200"/>
              <a:buFont typeface="Calibri"/>
              <a:buChar char="•"/>
            </a:pPr>
            <a:r>
              <a:rPr lang="es-us" i="1" dirty="0"/>
              <a:t>Desarrollar un sentido de autorregulación emocional y conductual</a:t>
            </a:r>
            <a:endParaRPr i="1" dirty="0"/>
          </a:p>
          <a:p>
            <a:pPr marL="171450" lvl="0" indent="-171450" algn="l" rtl="0">
              <a:lnSpc>
                <a:spcPct val="100000"/>
              </a:lnSpc>
              <a:spcBef>
                <a:spcPts val="0"/>
              </a:spcBef>
              <a:spcAft>
                <a:spcPts val="0"/>
              </a:spcAft>
              <a:buClr>
                <a:schemeClr val="dk1"/>
              </a:buClr>
              <a:buSzPts val="1200"/>
              <a:buFont typeface="Calibri"/>
              <a:buChar char="•"/>
            </a:pPr>
            <a:r>
              <a:rPr lang="es-us" i="1" dirty="0"/>
              <a:t>Tener la habilidad de responder a los desafíos de manera productiva</a:t>
            </a:r>
            <a:endParaRPr i="1" dirty="0"/>
          </a:p>
          <a:p>
            <a:pPr marL="171450" lvl="0" indent="-171450" algn="l" rtl="0">
              <a:lnSpc>
                <a:spcPct val="100000"/>
              </a:lnSpc>
              <a:spcBef>
                <a:spcPts val="0"/>
              </a:spcBef>
              <a:spcAft>
                <a:spcPts val="0"/>
              </a:spcAft>
              <a:buClr>
                <a:schemeClr val="dk1"/>
              </a:buClr>
              <a:buSzPts val="1200"/>
              <a:buFont typeface="Calibri"/>
              <a:buChar char="•"/>
            </a:pPr>
            <a:r>
              <a:rPr lang="es-us" i="1" dirty="0"/>
              <a:t>Desarrollar habilidades interpersonales y de comunicación social y culturalmente apropiadas</a:t>
            </a:r>
            <a:endParaRPr i="1" dirty="0"/>
          </a:p>
          <a:p>
            <a:pPr marL="0" lvl="0" indent="0" algn="l" rtl="0">
              <a:lnSpc>
                <a:spcPct val="100000"/>
              </a:lnSpc>
              <a:spcBef>
                <a:spcPts val="0"/>
              </a:spcBef>
              <a:spcAft>
                <a:spcPts val="0"/>
              </a:spcAft>
              <a:buSzPts val="1400"/>
              <a:buNone/>
            </a:pPr>
            <a:endParaRPr i="1" dirty="0"/>
          </a:p>
          <a:p>
            <a:pPr marL="0" lvl="0" indent="0" algn="l" rtl="0">
              <a:spcBef>
                <a:spcPts val="0"/>
              </a:spcBef>
              <a:spcAft>
                <a:spcPts val="0"/>
              </a:spcAft>
              <a:buClr>
                <a:schemeClr val="dk1"/>
              </a:buClr>
              <a:buSzPts val="1200"/>
              <a:buFont typeface="Arial"/>
              <a:buNone/>
            </a:pPr>
            <a:r>
              <a:rPr lang="es-us" i="1" dirty="0"/>
              <a:t>Los niños necesitan tener amplias oportunidades para desarrollar su sentido social y de autoconciencia, aprender a autorregular las emociones y los comportamientos y adquirir las habilidades necesarias para responder a los desafíos de forma funcional y productiva. </a:t>
            </a:r>
            <a:endParaRPr i="1" dirty="0"/>
          </a:p>
          <a:p>
            <a:pPr marL="0" lvl="0" indent="0" algn="l" rtl="0">
              <a:spcBef>
                <a:spcPts val="0"/>
              </a:spcBef>
              <a:spcAft>
                <a:spcPts val="0"/>
              </a:spcAft>
              <a:buClr>
                <a:schemeClr val="dk1"/>
              </a:buClr>
              <a:buSzPts val="1200"/>
              <a:buFont typeface="Arial"/>
              <a:buNone/>
            </a:pPr>
            <a:r>
              <a:rPr lang="es-us" b="1" dirty="0"/>
              <a:t>Nota para el capacitador: (haga énfasis en este punto)</a:t>
            </a:r>
            <a:r>
              <a:rPr lang="es-us" b="1" i="1" dirty="0"/>
              <a:t>: </a:t>
            </a:r>
            <a:r>
              <a:rPr lang="es-us" i="1" dirty="0"/>
              <a:t>las oportunidades para desarrollar estas habilidades surgen durante el juego centrado en el niño. Los niños necesitan el apoyo de los adultos para nombrar y comprender el significado de sus emociones. Ya sea que un niño necesite ayuda para desarrollar estas habilidades o las adquiera de forma natural, estas habilidades son fundamentales para que los niños puedan convertirse en adultos resilientes y emocionalmente sanos.</a:t>
            </a:r>
            <a:endParaRPr i="1" dirty="0"/>
          </a:p>
          <a:p>
            <a:pPr marL="0" lvl="0" indent="0" algn="l" rtl="0">
              <a:spcBef>
                <a:spcPts val="0"/>
              </a:spcBef>
              <a:spcAft>
                <a:spcPts val="0"/>
              </a:spcAft>
              <a:buClr>
                <a:schemeClr val="dk1"/>
              </a:buClr>
              <a:buSzPts val="1400"/>
              <a:buFont typeface="Arial"/>
              <a:buNone/>
            </a:pPr>
            <a:endParaRPr b="1" i="1" dirty="0"/>
          </a:p>
          <a:p>
            <a:pPr marL="0" lvl="0" indent="0" algn="l" rtl="0">
              <a:spcBef>
                <a:spcPts val="0"/>
              </a:spcBef>
              <a:spcAft>
                <a:spcPts val="0"/>
              </a:spcAft>
              <a:buClr>
                <a:schemeClr val="dk1"/>
              </a:buClr>
              <a:buSzPts val="1400"/>
              <a:buFont typeface="Arial"/>
              <a:buNone/>
            </a:pPr>
            <a:r>
              <a:rPr lang="es-us" b="1" dirty="0"/>
              <a:t>Nota para el capacitador:</a:t>
            </a:r>
            <a:endParaRPr b="1" dirty="0"/>
          </a:p>
          <a:p>
            <a:pPr marL="0" marR="0" lvl="0" indent="0" algn="l" rtl="0">
              <a:lnSpc>
                <a:spcPct val="100000"/>
              </a:lnSpc>
              <a:spcBef>
                <a:spcPts val="0"/>
              </a:spcBef>
              <a:spcAft>
                <a:spcPts val="0"/>
              </a:spcAft>
              <a:buClr>
                <a:schemeClr val="dk1"/>
              </a:buClr>
              <a:buSzPts val="1200"/>
              <a:buFont typeface="Arial"/>
              <a:buNone/>
            </a:pPr>
            <a:r>
              <a:rPr lang="es-us" i="0" dirty="0"/>
              <a:t>Ejemplos de cómo es el juego y el desarrollo socioemocional: </a:t>
            </a:r>
            <a:endParaRPr dirty="0"/>
          </a:p>
          <a:p>
            <a:pPr marL="171450" marR="0" lvl="0" indent="-171450" algn="l" rtl="0">
              <a:lnSpc>
                <a:spcPct val="100000"/>
              </a:lnSpc>
              <a:spcBef>
                <a:spcPts val="0"/>
              </a:spcBef>
              <a:spcAft>
                <a:spcPts val="0"/>
              </a:spcAft>
              <a:buClr>
                <a:schemeClr val="dk1"/>
              </a:buClr>
              <a:buSzPts val="1200"/>
              <a:buFont typeface="Calibri"/>
              <a:buChar char="•"/>
            </a:pPr>
            <a:r>
              <a:rPr lang="es-us" i="0" dirty="0"/>
              <a:t>Juegue a fingir con muñecos de juguete con su hijo. Esto ayuda a desarrollar la empatía a partir de los 18 meses. Relate lo que está haciendo respondiendo al “llanto” del bebé y nombre sus sentimientos. “Ah, el bebé debe estar triste”. Luego entregue el muñeco a su hijo y aliéntelo a hacer lo mismo.</a:t>
            </a:r>
            <a:endParaRPr dirty="0"/>
          </a:p>
          <a:p>
            <a:pPr marL="171450" marR="0" lvl="0" indent="-171450" algn="l" rtl="0">
              <a:lnSpc>
                <a:spcPct val="100000"/>
              </a:lnSpc>
              <a:spcBef>
                <a:spcPts val="0"/>
              </a:spcBef>
              <a:spcAft>
                <a:spcPts val="0"/>
              </a:spcAft>
              <a:buClr>
                <a:schemeClr val="dk1"/>
              </a:buClr>
              <a:buSzPts val="1200"/>
              <a:buFont typeface="Calibri"/>
              <a:buChar char="•"/>
            </a:pPr>
            <a:r>
              <a:rPr lang="es-us" i="0" dirty="0"/>
              <a:t>Juegue a disfrazarse e imite las actividades de las tareas del hogar para ayudarlos a desarrollar un sentido de independencia.  </a:t>
            </a:r>
            <a:endParaRPr dirty="0"/>
          </a:p>
          <a:p>
            <a:pPr marL="171450" marR="0" lvl="0" indent="-171450" algn="l" rtl="0">
              <a:lnSpc>
                <a:spcPct val="100000"/>
              </a:lnSpc>
              <a:spcBef>
                <a:spcPts val="0"/>
              </a:spcBef>
              <a:spcAft>
                <a:spcPts val="0"/>
              </a:spcAft>
              <a:buClr>
                <a:schemeClr val="dk1"/>
              </a:buClr>
              <a:buSzPts val="1200"/>
              <a:buFont typeface="Calibri"/>
              <a:buChar char="•"/>
            </a:pPr>
            <a:r>
              <a:rPr lang="es-us" i="0" dirty="0"/>
              <a:t>Practique la toma de turnos. Tome un auto de carreras y dele uno al niño. Use indicaciones como “mi turno, tu turno, me encanta la forma en que eres paciente mientras esperas tu turno”. También puede practicar esta habilidad con un bebé jugando juegos como </a:t>
            </a:r>
            <a:r>
              <a:rPr lang="es-us" i="0" dirty="0" err="1"/>
              <a:t>cu-cú</a:t>
            </a:r>
            <a:r>
              <a:rPr lang="es-us" i="0" dirty="0"/>
              <a:t> y arrullar en ambos sentidos. </a:t>
            </a:r>
            <a:endParaRPr i="0"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b="0" i="0"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71" name="Google Shape;271;g1253474fcd1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rtlCol="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rtlCol="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rtlCol="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rtl="0"/>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rtl="0"/>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rtl="0"/>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rtl="0"/>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rtlCol="0"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rtlCol="0"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pPr rtl="0"/>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rtlCol="0"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pPr rtl="0"/>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rtlCol="0"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pPr rtl="0"/>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rtlCol="0"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pPr rtl="0"/>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pPr rtl="0"/>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rtlCol="0"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pPr rtl="0"/>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pPr rtl="0"/>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rtlCol="0"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pPr rtl="0"/>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rtlCol="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rtl="0"/>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rtlCol="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rtl="0"/>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rtlCol="0"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rtlCol="0"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pPr rtl="0"/>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rtlCol="0"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pPr rtl="0"/>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rtlCol="0"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rtlCol="0"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pPr rtl="0"/>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rtlCol="0"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pPr rtl="0"/>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rtlCol="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rtl="0"/>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rtl="0"/>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rtl="0"/>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pPr rtl="0"/>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rtlCol="0"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rtl="0"/>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pPr rtl="0"/>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pPr rtl="0"/>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2.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hyperlink" Target="https://healthychildren.org/English/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6.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ychildren.org/English/media/Pages/default.aspx" TargetMode="External"/><Relationship Id="rId7"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0.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7"/>
          <p:cNvPicPr preferRelativeResize="0"/>
          <p:nvPr/>
        </p:nvPicPr>
        <p:blipFill rotWithShape="1">
          <a:blip r:embed="rId3">
            <a:alphaModFix amt="30000"/>
          </a:blip>
          <a:srcRect t="12520" b="3614"/>
          <a:stretch/>
        </p:blipFill>
        <p:spPr>
          <a:xfrm>
            <a:off x="0" y="0"/>
            <a:ext cx="12268877" cy="6857999"/>
          </a:xfrm>
          <a:prstGeom prst="rect">
            <a:avLst/>
          </a:prstGeom>
          <a:noFill/>
          <a:ln>
            <a:noFill/>
          </a:ln>
        </p:spPr>
      </p:pic>
      <p:sp>
        <p:nvSpPr>
          <p:cNvPr id="172" name="Google Shape;172;p27"/>
          <p:cNvSpPr/>
          <p:nvPr/>
        </p:nvSpPr>
        <p:spPr>
          <a:xfrm>
            <a:off x="358163" y="1401500"/>
            <a:ext cx="11552550" cy="2959500"/>
          </a:xfrm>
          <a:prstGeom prst="rect">
            <a:avLst/>
          </a:prstGeom>
          <a:noFill/>
          <a:ln>
            <a:noFill/>
          </a:ln>
        </p:spPr>
        <p:txBody>
          <a:bodyPr spcFirstLastPara="1" wrap="square" lIns="0" tIns="0" rIns="0" bIns="0" rtlCol="0" anchor="t" anchorCtr="0">
            <a:noAutofit/>
          </a:bodyPr>
          <a:lstStyle/>
          <a:p>
            <a:pPr marL="0" marR="0" lvl="0" indent="0" algn="ctr" rtl="0">
              <a:lnSpc>
                <a:spcPct val="125000"/>
              </a:lnSpc>
              <a:spcBef>
                <a:spcPts val="0"/>
              </a:spcBef>
              <a:spcAft>
                <a:spcPts val="0"/>
              </a:spcAft>
              <a:buNone/>
            </a:pPr>
            <a:r>
              <a:rPr lang="es-us" sz="5900" b="1" dirty="0">
                <a:solidFill>
                  <a:schemeClr val="dk1"/>
                </a:solidFill>
                <a:latin typeface="Roboto"/>
                <a:ea typeface="Roboto"/>
                <a:cs typeface="Roboto"/>
                <a:sym typeface="Roboto"/>
              </a:rPr>
              <a:t>Café familiar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err="1">
                <a:solidFill>
                  <a:schemeClr val="dk1"/>
                </a:solidFill>
                <a:latin typeface="Roboto"/>
                <a:ea typeface="Roboto"/>
                <a:cs typeface="Roboto"/>
                <a:sym typeface="Roboto"/>
              </a:rPr>
              <a:t>Better</a:t>
            </a:r>
            <a:r>
              <a:rPr lang="es-us" sz="5900" b="1" dirty="0">
                <a:solidFill>
                  <a:schemeClr val="dk1"/>
                </a:solidFill>
                <a:latin typeface="Roboto"/>
                <a:ea typeface="Roboto"/>
                <a:cs typeface="Roboto"/>
                <a:sym typeface="Roboto"/>
              </a:rPr>
              <a:t> </a:t>
            </a:r>
            <a:r>
              <a:rPr lang="es-us" sz="5900" b="1" dirty="0" err="1">
                <a:solidFill>
                  <a:schemeClr val="dk1"/>
                </a:solidFill>
                <a:latin typeface="Roboto"/>
                <a:ea typeface="Roboto"/>
                <a:cs typeface="Roboto"/>
                <a:sym typeface="Roboto"/>
              </a:rPr>
              <a:t>Together</a:t>
            </a:r>
            <a:r>
              <a:rPr lang="es-us" sz="5900" b="1" dirty="0">
                <a:solidFill>
                  <a:schemeClr val="dk1"/>
                </a:solidFill>
                <a:latin typeface="Roboto"/>
                <a:ea typeface="Roboto"/>
                <a:cs typeface="Roboto"/>
                <a:sym typeface="Roboto"/>
              </a:rPr>
              <a:t>:</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spc="-10" dirty="0">
                <a:solidFill>
                  <a:schemeClr val="dk1"/>
                </a:solidFill>
                <a:latin typeface="Roboto"/>
                <a:ea typeface="Roboto"/>
                <a:cs typeface="Roboto"/>
                <a:sym typeface="Roboto"/>
              </a:rPr>
              <a:t>Gestionar el tiempo frente a una pantalla en un mundo tecnológico</a:t>
            </a:r>
            <a:endParaRPr sz="5900" b="1" spc="-10" dirty="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3"/>
        <p:cNvGrpSpPr/>
        <p:nvPr/>
      </p:nvGrpSpPr>
      <p:grpSpPr>
        <a:xfrm>
          <a:off x="0" y="0"/>
          <a:ext cx="0" cy="0"/>
          <a:chOff x="0" y="0"/>
          <a:chExt cx="0" cy="0"/>
        </a:xfrm>
      </p:grpSpPr>
      <p:sp>
        <p:nvSpPr>
          <p:cNvPr id="284" name="Google Shape;284;p36"/>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¿Por qué HOPE?</a:t>
            </a:r>
            <a:endParaRPr sz="1300" b="0" i="0" u="none" strike="noStrike" cap="none">
              <a:solidFill>
                <a:srgbClr val="000000"/>
              </a:solidFill>
              <a:latin typeface="Arial"/>
              <a:ea typeface="Arial"/>
              <a:cs typeface="Arial"/>
              <a:sym typeface="Arial"/>
            </a:endParaRPr>
          </a:p>
        </p:txBody>
      </p:sp>
      <p:pic>
        <p:nvPicPr>
          <p:cNvPr id="285" name="Google Shape;285;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6" name="Google Shape;286;p3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287" name="Google Shape;287;p36"/>
          <p:cNvSpPr/>
          <p:nvPr/>
        </p:nvSpPr>
        <p:spPr>
          <a:xfrm>
            <a:off x="954447" y="2053828"/>
            <a:ext cx="10346100" cy="2410800"/>
          </a:xfrm>
          <a:prstGeom prst="rect">
            <a:avLst/>
          </a:prstGeom>
          <a:noFill/>
          <a:ln>
            <a:noFill/>
          </a:ln>
        </p:spPr>
        <p:txBody>
          <a:bodyPr spcFirstLastPara="1" wrap="square" lIns="89275" tIns="89275" rIns="89275" bIns="0" rtlCol="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s-us" sz="2400">
                <a:solidFill>
                  <a:schemeClr val="dk1"/>
                </a:solidFill>
                <a:latin typeface="Roboto"/>
                <a:ea typeface="Roboto"/>
                <a:cs typeface="Roboto"/>
                <a:sym typeface="Roboto"/>
              </a:rPr>
              <a:t>Las experiencias positivas ayudan a los niños a convertirse en adultos sanos y resilientes, y pueden ayudar a disminuir los efectos de la adversidad. </a:t>
            </a:r>
            <a:endParaRPr sz="24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s-us" sz="2400" b="0" i="0" u="none" strike="noStrike" cap="none">
                <a:solidFill>
                  <a:schemeClr val="dk1"/>
                </a:solidFill>
                <a:latin typeface="Roboto"/>
                <a:ea typeface="Roboto"/>
                <a:cs typeface="Roboto"/>
                <a:sym typeface="Roboto"/>
              </a:rPr>
              <a:t>HOPE tiene como objetivo mejorar nuestra comprensión y apoyo </a:t>
            </a:r>
            <a:endParaRPr sz="1300" b="0" i="0" u="none" strike="noStrike" cap="none">
              <a:solidFill>
                <a:schemeClr val="dk1"/>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s-us" sz="2400" b="0" i="0" u="none" strike="noStrike" cap="none">
                <a:solidFill>
                  <a:schemeClr val="dk1"/>
                </a:solidFill>
                <a:latin typeface="Roboto"/>
                <a:ea typeface="Roboto"/>
                <a:cs typeface="Roboto"/>
                <a:sym typeface="Roboto"/>
              </a:rPr>
              <a:t>a estas experiencias clave.</a:t>
            </a:r>
            <a:endParaRPr sz="1300" b="0" i="0" u="none" strike="noStrike" cap="none">
              <a:solidFill>
                <a:schemeClr val="dk1"/>
              </a:solidFill>
              <a:latin typeface="Arial"/>
              <a:ea typeface="Arial"/>
              <a:cs typeface="Arial"/>
              <a:sym typeface="Arial"/>
            </a:endParaRPr>
          </a:p>
        </p:txBody>
      </p:sp>
      <p:pic>
        <p:nvPicPr>
          <p:cNvPr id="288" name="Google Shape;288;p36"/>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7"/>
          <p:cNvPicPr preferRelativeResize="0"/>
          <p:nvPr/>
        </p:nvPicPr>
        <p:blipFill>
          <a:blip r:embed="rId3"/>
          <a:srcRect/>
          <a:stretch/>
        </p:blipFill>
        <p:spPr>
          <a:xfrm>
            <a:off x="631137" y="1266600"/>
            <a:ext cx="10602149" cy="5211658"/>
          </a:xfrm>
          <a:prstGeom prst="rect">
            <a:avLst/>
          </a:prstGeom>
          <a:noFill/>
          <a:ln>
            <a:noFill/>
          </a:ln>
        </p:spPr>
      </p:pic>
      <p:pic>
        <p:nvPicPr>
          <p:cNvPr id="295" name="Google Shape;295;p37"/>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296" name="Google Shape;296;p37"/>
          <p:cNvSpPr txBox="1"/>
          <p:nvPr/>
        </p:nvSpPr>
        <p:spPr>
          <a:xfrm>
            <a:off x="0" y="6486050"/>
            <a:ext cx="6243600" cy="3540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us" sz="1100">
                <a:latin typeface="Roboto"/>
                <a:ea typeface="Roboto"/>
                <a:cs typeface="Roboto"/>
                <a:sym typeface="Roboto"/>
              </a:rPr>
              <a:t>©2021 The Nemours Foundation &amp; The University of North Carolina at Chapel Hill</a:t>
            </a:r>
            <a:endParaRPr sz="1100">
              <a:latin typeface="Roboto"/>
              <a:ea typeface="Roboto"/>
              <a:cs typeface="Roboto"/>
              <a:sym typeface="Roboto"/>
            </a:endParaRPr>
          </a:p>
        </p:txBody>
      </p:sp>
      <p:pic>
        <p:nvPicPr>
          <p:cNvPr id="297" name="Google Shape;297;p37"/>
          <p:cNvPicPr preferRelativeResize="0"/>
          <p:nvPr/>
        </p:nvPicPr>
        <p:blipFill rotWithShape="1">
          <a:blip r:embed="rId5">
            <a:alphaModFix/>
          </a:blip>
          <a:srcRect/>
          <a:stretch/>
        </p:blipFill>
        <p:spPr>
          <a:xfrm rot="10800000" flipH="1">
            <a:off x="5756837" y="-8808"/>
            <a:ext cx="692457" cy="249909"/>
          </a:xfrm>
          <a:prstGeom prst="rect">
            <a:avLst/>
          </a:prstGeom>
          <a:noFill/>
          <a:ln>
            <a:noFill/>
          </a:ln>
        </p:spPr>
      </p:pic>
      <p:sp>
        <p:nvSpPr>
          <p:cNvPr id="298" name="Google Shape;298;p37"/>
          <p:cNvSpPr/>
          <p:nvPr/>
        </p:nvSpPr>
        <p:spPr>
          <a:xfrm>
            <a:off x="400070" y="396706"/>
            <a:ext cx="11391880" cy="714300"/>
          </a:xfrm>
          <a:prstGeom prst="rect">
            <a:avLst/>
          </a:prstGeom>
          <a:noFill/>
          <a:ln>
            <a:noFill/>
          </a:ln>
        </p:spPr>
        <p:txBody>
          <a:bodyPr spcFirstLastPara="1" wrap="square" lIns="89275" tIns="89275" rIns="89275" bIns="0" rtlCol="0" anchor="t" anchorCtr="0">
            <a:noAutofit/>
          </a:bodyPr>
          <a:lstStyle/>
          <a:p>
            <a:pPr marL="0" lvl="0" indent="0" algn="ctr" rtl="0">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Reducir el tiempo frente a una pantalla y el niño integral</a:t>
            </a:r>
            <a:endParaRPr sz="1300" dirty="0"/>
          </a:p>
          <a:p>
            <a:pPr marL="0" marR="0" lvl="0" indent="0" algn="ctr" rtl="0">
              <a:lnSpc>
                <a:spcPct val="100000"/>
              </a:lnSpc>
              <a:spcBef>
                <a:spcPts val="0"/>
              </a:spcBef>
              <a:spcAft>
                <a:spcPts val="0"/>
              </a:spcAft>
              <a:buClr>
                <a:srgbClr val="000000"/>
              </a:buClr>
              <a:buSzPts val="3500"/>
              <a:buFont typeface="Arial"/>
              <a:buNone/>
            </a:pPr>
            <a:endParaRPr sz="3500" b="1" dirty="0">
              <a:solidFill>
                <a:srgbClr val="121212"/>
              </a:solidFill>
              <a:latin typeface="Roboto"/>
              <a:ea typeface="Roboto"/>
              <a:cs typeface="Roboto"/>
              <a:sym typeface="Roboto"/>
            </a:endParaRPr>
          </a:p>
        </p:txBody>
      </p:sp>
      <p:sp>
        <p:nvSpPr>
          <p:cNvPr id="299" name="Google Shape;299;p37"/>
          <p:cNvSpPr txBox="1"/>
          <p:nvPr/>
        </p:nvSpPr>
        <p:spPr>
          <a:xfrm>
            <a:off x="654112" y="1118797"/>
            <a:ext cx="3592875" cy="874825"/>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4F81BD"/>
                </a:solidFill>
              </a:rPr>
              <a:t>Menos juego sedentario: los niños usan sus cuerpos para mantenerse activos y aprender nuevas habilidades motoras gruesas </a:t>
            </a:r>
            <a:endParaRPr sz="1300" dirty="0">
              <a:solidFill>
                <a:srgbClr val="4F81BD"/>
              </a:solidFill>
              <a:latin typeface="Calibri"/>
              <a:ea typeface="Calibri"/>
              <a:cs typeface="Calibri"/>
              <a:sym typeface="Calibri"/>
            </a:endParaRPr>
          </a:p>
        </p:txBody>
      </p:sp>
      <p:sp>
        <p:nvSpPr>
          <p:cNvPr id="300" name="Google Shape;300;p37"/>
          <p:cNvSpPr txBox="1"/>
          <p:nvPr/>
        </p:nvSpPr>
        <p:spPr>
          <a:xfrm>
            <a:off x="7141400" y="1101475"/>
            <a:ext cx="3000000" cy="615000"/>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C0504D"/>
                </a:solidFill>
              </a:rPr>
              <a:t>Los niños usan su imaginación para hacer conexiones en su aprendizaje  </a:t>
            </a:r>
            <a:endParaRPr sz="1300" dirty="0">
              <a:solidFill>
                <a:srgbClr val="C0504D"/>
              </a:solidFill>
              <a:latin typeface="Calibri"/>
              <a:ea typeface="Calibri"/>
              <a:cs typeface="Calibri"/>
              <a:sym typeface="Calibri"/>
            </a:endParaRPr>
          </a:p>
        </p:txBody>
      </p:sp>
      <p:sp>
        <p:nvSpPr>
          <p:cNvPr id="301" name="Google Shape;301;p37"/>
          <p:cNvSpPr txBox="1"/>
          <p:nvPr/>
        </p:nvSpPr>
        <p:spPr>
          <a:xfrm>
            <a:off x="8056515" y="2742759"/>
            <a:ext cx="3319413" cy="644762"/>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BF5E23"/>
                </a:solidFill>
              </a:rPr>
              <a:t>Las interacciones de servicio y devolución brindan a los niños el mayor apoyo</a:t>
            </a:r>
            <a:endParaRPr sz="1300" dirty="0">
              <a:solidFill>
                <a:srgbClr val="BF5E23"/>
              </a:solidFill>
              <a:latin typeface="Calibri"/>
              <a:ea typeface="Calibri"/>
              <a:cs typeface="Calibri"/>
              <a:sym typeface="Calibri"/>
            </a:endParaRPr>
          </a:p>
        </p:txBody>
      </p:sp>
      <p:sp>
        <p:nvSpPr>
          <p:cNvPr id="302" name="Google Shape;302;p37"/>
          <p:cNvSpPr txBox="1"/>
          <p:nvPr/>
        </p:nvSpPr>
        <p:spPr>
          <a:xfrm>
            <a:off x="6902419" y="5911378"/>
            <a:ext cx="3192300" cy="874825"/>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8064A2"/>
                </a:solidFill>
              </a:rPr>
              <a:t>Las habilidades sociales y la regulación emocional se aprenden mediante la práctica con compañeros y adultos</a:t>
            </a:r>
            <a:endParaRPr sz="1300" dirty="0">
              <a:solidFill>
                <a:srgbClr val="8064A2"/>
              </a:solidFill>
              <a:latin typeface="Calibri"/>
              <a:ea typeface="Calibri"/>
              <a:cs typeface="Calibri"/>
              <a:sym typeface="Calibri"/>
            </a:endParaRPr>
          </a:p>
        </p:txBody>
      </p:sp>
      <p:sp>
        <p:nvSpPr>
          <p:cNvPr id="303" name="Google Shape;303;p37"/>
          <p:cNvSpPr txBox="1"/>
          <p:nvPr/>
        </p:nvSpPr>
        <p:spPr>
          <a:xfrm>
            <a:off x="806774" y="5297405"/>
            <a:ext cx="3192299" cy="1104888"/>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82B432"/>
                </a:solidFill>
              </a:rPr>
              <a:t>El aprendizaje ocurre cuando los niños se mueven por el espacio: ven, tocan, huelen, escuchan y saborean el mundo que los rodea</a:t>
            </a:r>
            <a:endParaRPr sz="1300" dirty="0">
              <a:solidFill>
                <a:srgbClr val="82B432"/>
              </a:solidFill>
              <a:latin typeface="Calibri"/>
              <a:ea typeface="Calibri"/>
              <a:cs typeface="Calibri"/>
              <a:sym typeface="Calibri"/>
            </a:endParaRPr>
          </a:p>
        </p:txBody>
      </p:sp>
      <p:pic>
        <p:nvPicPr>
          <p:cNvPr id="304" name="Google Shape;304;p37"/>
          <p:cNvPicPr preferRelativeResize="0"/>
          <p:nvPr/>
        </p:nvPicPr>
        <p:blipFill>
          <a:blip r:embed="rId6">
            <a:alphaModFix/>
          </a:blip>
          <a:stretch>
            <a:fillRect/>
          </a:stretch>
        </p:blipFill>
        <p:spPr>
          <a:xfrm>
            <a:off x="3528650" y="1726000"/>
            <a:ext cx="4473300" cy="40401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pic>
        <p:nvPicPr>
          <p:cNvPr id="310" name="Google Shape;310;p38"/>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11" name="Google Shape;311;p38"/>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Actividad de socios</a:t>
            </a:r>
            <a:endParaRPr sz="1300" b="0" i="0" u="none" strike="noStrike" cap="none">
              <a:solidFill>
                <a:srgbClr val="000000"/>
              </a:solidFill>
              <a:latin typeface="Arial"/>
              <a:ea typeface="Arial"/>
              <a:cs typeface="Arial"/>
              <a:sym typeface="Arial"/>
            </a:endParaRPr>
          </a:p>
        </p:txBody>
      </p:sp>
      <p:pic>
        <p:nvPicPr>
          <p:cNvPr id="312" name="Google Shape;312;p38"/>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313" name="Google Shape;313;p38"/>
          <p:cNvSpPr/>
          <p:nvPr/>
        </p:nvSpPr>
        <p:spPr>
          <a:xfrm>
            <a:off x="4931675" y="2687150"/>
            <a:ext cx="6491100" cy="1571700"/>
          </a:xfrm>
          <a:prstGeom prst="rect">
            <a:avLst/>
          </a:prstGeom>
          <a:noFill/>
          <a:ln>
            <a:noFill/>
          </a:ln>
        </p:spPr>
        <p:txBody>
          <a:bodyPr spcFirstLastPara="1" wrap="square" lIns="89275" tIns="89275" rIns="89275" bIns="0" rtlCol="0" anchor="t" anchorCtr="0">
            <a:noAutofit/>
          </a:bodyPr>
          <a:lstStyle/>
          <a:p>
            <a:pPr marL="0" lvl="0" indent="0" algn="l" rtl="0">
              <a:spcBef>
                <a:spcPts val="0"/>
              </a:spcBef>
              <a:spcAft>
                <a:spcPts val="0"/>
              </a:spcAft>
              <a:buClr>
                <a:schemeClr val="dk1"/>
              </a:buClr>
              <a:buSzPts val="1100"/>
              <a:buFont typeface="Arial"/>
              <a:buNone/>
            </a:pPr>
            <a:r>
              <a:rPr lang="es-us" sz="3000" dirty="0">
                <a:solidFill>
                  <a:schemeClr val="dk1"/>
                </a:solidFill>
                <a:latin typeface="Roboto"/>
                <a:ea typeface="Roboto"/>
                <a:cs typeface="Roboto"/>
                <a:sym typeface="Roboto"/>
              </a:rPr>
              <a:t>¿Cuál era uno de sus programas favoritos cuando era joven? ¿Por qué le gustaba mirarlo?</a:t>
            </a:r>
            <a:endParaRPr sz="30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s-us" sz="2300" dirty="0">
                <a:solidFill>
                  <a:schemeClr val="dk1"/>
                </a:solidFill>
                <a:latin typeface="Roboto"/>
                <a:ea typeface="Roboto"/>
                <a:cs typeface="Roboto"/>
                <a:sym typeface="Roboto"/>
              </a:rPr>
              <a:t> </a:t>
            </a:r>
            <a:endParaRPr sz="36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314" name="Google Shape;314;p38"/>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15" name="Google Shape;315;p38"/>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316" name="Google Shape;316;p38"/>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317" name="Google Shape;317;p3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pic>
        <p:nvPicPr>
          <p:cNvPr id="323" name="Google Shape;323;p3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24" name="Google Shape;324;p3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25" name="Google Shape;325;p39"/>
          <p:cNvSpPr/>
          <p:nvPr/>
        </p:nvSpPr>
        <p:spPr>
          <a:xfrm>
            <a:off x="757200" y="178840"/>
            <a:ext cx="10927500" cy="750000"/>
          </a:xfrm>
          <a:prstGeom prst="rect">
            <a:avLst/>
          </a:prstGeom>
          <a:noFill/>
          <a:ln>
            <a:noFill/>
          </a:ln>
        </p:spPr>
        <p:txBody>
          <a:bodyPr spcFirstLastPara="1" wrap="square" lIns="89275" tIns="44625" rIns="89275" bIns="0" rtlCol="0" anchor="t" anchorCtr="0">
            <a:noAutofit/>
          </a:bodyPr>
          <a:lstStyle/>
          <a:p>
            <a:pPr marL="0" marR="0" lvl="0" indent="0" algn="l" rtl="0">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Recomendaciones de la Academia Estadounidense de Pediatría (American </a:t>
            </a:r>
            <a:r>
              <a:rPr lang="es-us" sz="3500" b="1" dirty="0" err="1">
                <a:solidFill>
                  <a:srgbClr val="121212"/>
                </a:solidFill>
                <a:latin typeface="Roboto"/>
                <a:ea typeface="Roboto"/>
                <a:cs typeface="Roboto"/>
                <a:sym typeface="Roboto"/>
              </a:rPr>
              <a:t>Academy</a:t>
            </a:r>
            <a:r>
              <a:rPr lang="es-us" sz="3500" b="1" dirty="0">
                <a:solidFill>
                  <a:srgbClr val="121212"/>
                </a:solidFill>
                <a:latin typeface="Roboto"/>
                <a:ea typeface="Roboto"/>
                <a:cs typeface="Roboto"/>
                <a:sym typeface="Roboto"/>
              </a:rPr>
              <a:t> </a:t>
            </a:r>
            <a:r>
              <a:rPr lang="es-us" sz="3500" b="1" dirty="0" err="1">
                <a:solidFill>
                  <a:srgbClr val="121212"/>
                </a:solidFill>
                <a:latin typeface="Roboto"/>
                <a:ea typeface="Roboto"/>
                <a:cs typeface="Roboto"/>
                <a:sym typeface="Roboto"/>
              </a:rPr>
              <a:t>of</a:t>
            </a:r>
            <a:r>
              <a:rPr lang="es-us" sz="3500" b="1" dirty="0">
                <a:solidFill>
                  <a:srgbClr val="121212"/>
                </a:solidFill>
                <a:latin typeface="Roboto"/>
                <a:ea typeface="Roboto"/>
                <a:cs typeface="Roboto"/>
                <a:sym typeface="Roboto"/>
              </a:rPr>
              <a:t> </a:t>
            </a:r>
            <a:r>
              <a:rPr lang="es-us" sz="3500" b="1" dirty="0" err="1">
                <a:solidFill>
                  <a:srgbClr val="121212"/>
                </a:solidFill>
                <a:latin typeface="Roboto"/>
                <a:ea typeface="Roboto"/>
                <a:cs typeface="Roboto"/>
                <a:sym typeface="Roboto"/>
              </a:rPr>
              <a:t>Pediatrics</a:t>
            </a:r>
            <a:r>
              <a:rPr lang="es-us" sz="3500" b="1" dirty="0">
                <a:solidFill>
                  <a:srgbClr val="121212"/>
                </a:solidFill>
                <a:latin typeface="Roboto"/>
                <a:ea typeface="Roboto"/>
                <a:cs typeface="Roboto"/>
                <a:sym typeface="Roboto"/>
              </a:rPr>
              <a:t>) </a:t>
            </a:r>
            <a:endParaRPr sz="1300" b="0" i="0" u="none" strike="noStrike" cap="none" dirty="0">
              <a:solidFill>
                <a:srgbClr val="000000"/>
              </a:solidFill>
              <a:latin typeface="Arial"/>
              <a:ea typeface="Arial"/>
              <a:cs typeface="Arial"/>
              <a:sym typeface="Arial"/>
            </a:endParaRPr>
          </a:p>
        </p:txBody>
      </p:sp>
      <p:sp>
        <p:nvSpPr>
          <p:cNvPr id="326" name="Google Shape;326;p39"/>
          <p:cNvSpPr/>
          <p:nvPr/>
        </p:nvSpPr>
        <p:spPr>
          <a:xfrm>
            <a:off x="757200" y="1927825"/>
            <a:ext cx="5295600" cy="39141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t" anchorCtr="0">
            <a:noAutofit/>
          </a:bodyPr>
          <a:lstStyle/>
          <a:p>
            <a:pPr marL="457200" lvl="0" indent="-330200" algn="l" rtl="0">
              <a:lnSpc>
                <a:spcPct val="93000"/>
              </a:lnSpc>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Menores de 18 meses: evitar el tiempo frente a una pantalla</a:t>
            </a:r>
            <a:endParaRPr sz="2400" dirty="0">
              <a:solidFill>
                <a:schemeClr val="dk1"/>
              </a:solidFill>
              <a:latin typeface="Roboto"/>
              <a:ea typeface="Roboto"/>
              <a:cs typeface="Roboto"/>
              <a:sym typeface="Roboto"/>
            </a:endParaRPr>
          </a:p>
          <a:p>
            <a:pPr marL="457200" lvl="0" indent="0" algn="l" rtl="0">
              <a:lnSpc>
                <a:spcPct val="93000"/>
              </a:lnSpc>
              <a:spcBef>
                <a:spcPts val="0"/>
              </a:spcBef>
              <a:spcAft>
                <a:spcPts val="0"/>
              </a:spcAft>
              <a:buNone/>
            </a:pPr>
            <a:endParaRPr sz="900" dirty="0">
              <a:solidFill>
                <a:schemeClr val="dk1"/>
              </a:solidFill>
              <a:latin typeface="Roboto"/>
              <a:ea typeface="Roboto"/>
              <a:cs typeface="Roboto"/>
              <a:sym typeface="Roboto"/>
            </a:endParaRPr>
          </a:p>
          <a:p>
            <a:pPr marL="457200" lvl="0" indent="-330200" algn="l" rtl="0">
              <a:lnSpc>
                <a:spcPct val="93000"/>
              </a:lnSpc>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18 a 24 meses: un poco de tiempo frente a una pantalla supervisado y de alta calidad</a:t>
            </a:r>
            <a:endParaRPr sz="2400" dirty="0">
              <a:solidFill>
                <a:schemeClr val="dk1"/>
              </a:solidFill>
              <a:latin typeface="Roboto"/>
              <a:ea typeface="Roboto"/>
              <a:cs typeface="Roboto"/>
              <a:sym typeface="Roboto"/>
            </a:endParaRPr>
          </a:p>
          <a:p>
            <a:pPr marL="457200" lvl="0" indent="0" algn="l" rtl="0">
              <a:lnSpc>
                <a:spcPct val="93000"/>
              </a:lnSpc>
              <a:spcBef>
                <a:spcPts val="0"/>
              </a:spcBef>
              <a:spcAft>
                <a:spcPts val="0"/>
              </a:spcAft>
              <a:buNone/>
            </a:pPr>
            <a:endParaRPr sz="900" dirty="0">
              <a:solidFill>
                <a:schemeClr val="dk1"/>
              </a:solidFill>
              <a:latin typeface="Roboto"/>
              <a:ea typeface="Roboto"/>
              <a:cs typeface="Roboto"/>
              <a:sym typeface="Roboto"/>
            </a:endParaRPr>
          </a:p>
          <a:p>
            <a:pPr marL="457200" lvl="0" indent="-330200" algn="l" rtl="0">
              <a:lnSpc>
                <a:spcPct val="93000"/>
              </a:lnSpc>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De 2 a 5 años de edad: limitar a </a:t>
            </a:r>
            <a:br>
              <a:rPr lang="es-us" sz="2400" dirty="0">
                <a:solidFill>
                  <a:schemeClr val="dk1"/>
                </a:solidFill>
                <a:latin typeface="Roboto"/>
                <a:ea typeface="Roboto"/>
                <a:cs typeface="Roboto"/>
                <a:sym typeface="Roboto"/>
              </a:rPr>
            </a:br>
            <a:r>
              <a:rPr lang="es-us" sz="2400" dirty="0">
                <a:solidFill>
                  <a:schemeClr val="dk1"/>
                </a:solidFill>
                <a:latin typeface="Roboto"/>
                <a:ea typeface="Roboto"/>
                <a:cs typeface="Roboto"/>
                <a:sym typeface="Roboto"/>
              </a:rPr>
              <a:t>1 hora por día </a:t>
            </a:r>
            <a:endParaRPr sz="2400" dirty="0">
              <a:solidFill>
                <a:schemeClr val="dk1"/>
              </a:solidFill>
              <a:latin typeface="Roboto"/>
              <a:ea typeface="Roboto"/>
              <a:cs typeface="Roboto"/>
              <a:sym typeface="Roboto"/>
            </a:endParaRPr>
          </a:p>
          <a:p>
            <a:pPr marL="457200" lvl="0" indent="0" algn="l" rtl="0">
              <a:lnSpc>
                <a:spcPct val="93000"/>
              </a:lnSpc>
              <a:spcBef>
                <a:spcPts val="0"/>
              </a:spcBef>
              <a:spcAft>
                <a:spcPts val="0"/>
              </a:spcAft>
              <a:buNone/>
            </a:pPr>
            <a:endParaRPr sz="900" dirty="0">
              <a:solidFill>
                <a:schemeClr val="dk1"/>
              </a:solidFill>
              <a:latin typeface="Roboto"/>
              <a:ea typeface="Roboto"/>
              <a:cs typeface="Roboto"/>
              <a:sym typeface="Roboto"/>
            </a:endParaRPr>
          </a:p>
          <a:p>
            <a:pPr marL="457200" lvl="0" indent="-330200" algn="l" rtl="0">
              <a:lnSpc>
                <a:spcPct val="93000"/>
              </a:lnSpc>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6 años de edad y mayores: limitar constantemente el tiempo frente a una pantalla </a:t>
            </a:r>
            <a:endParaRPr sz="2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s-us" sz="2300" dirty="0">
                <a:solidFill>
                  <a:schemeClr val="dk1"/>
                </a:solidFill>
                <a:latin typeface="Roboto"/>
                <a:ea typeface="Roboto"/>
                <a:cs typeface="Roboto"/>
                <a:sym typeface="Roboto"/>
              </a:rPr>
              <a:t> </a:t>
            </a:r>
            <a:endParaRPr sz="36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327" name="Google Shape;327;p39"/>
          <p:cNvSpPr/>
          <p:nvPr/>
        </p:nvSpPr>
        <p:spPr>
          <a:xfrm>
            <a:off x="6278825" y="1927825"/>
            <a:ext cx="5295600" cy="39141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t" anchorCtr="0">
            <a:noAutofit/>
          </a:bodyPr>
          <a:lstStyle/>
          <a:p>
            <a:pPr marL="457200" lvl="0" indent="-330200" algn="l" rtl="0">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El 66% de los niños en edad preescolar excede las recomendaciones </a:t>
            </a:r>
            <a:endParaRPr sz="2400" dirty="0">
              <a:solidFill>
                <a:schemeClr val="dk1"/>
              </a:solidFill>
              <a:latin typeface="Roboto"/>
              <a:ea typeface="Roboto"/>
              <a:cs typeface="Roboto"/>
              <a:sym typeface="Roboto"/>
            </a:endParaRPr>
          </a:p>
          <a:p>
            <a:pPr marL="457200" lvl="0" indent="0" algn="l" rtl="0">
              <a:spcBef>
                <a:spcPts val="0"/>
              </a:spcBef>
              <a:spcAft>
                <a:spcPts val="0"/>
              </a:spcAft>
              <a:buNone/>
            </a:pPr>
            <a:endParaRPr sz="1000" dirty="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Los niños en edad preescolar están expuestos a 4.1 horas de pantalla al día entre semana</a:t>
            </a:r>
            <a:endParaRPr sz="2400" dirty="0">
              <a:solidFill>
                <a:schemeClr val="dk1"/>
              </a:solidFill>
              <a:latin typeface="Roboto"/>
              <a:ea typeface="Roboto"/>
              <a:cs typeface="Roboto"/>
              <a:sym typeface="Roboto"/>
            </a:endParaRPr>
          </a:p>
          <a:p>
            <a:pPr marL="457200" lvl="0" indent="0" algn="l" rtl="0">
              <a:spcBef>
                <a:spcPts val="0"/>
              </a:spcBef>
              <a:spcAft>
                <a:spcPts val="0"/>
              </a:spcAft>
              <a:buNone/>
            </a:pPr>
            <a:endParaRPr sz="1000" dirty="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El 90% del tiempo frente a la pantalla se ve en casa</a:t>
            </a:r>
            <a:endParaRPr sz="2400" dirty="0">
              <a:solidFill>
                <a:schemeClr val="dk1"/>
              </a:solidFill>
              <a:latin typeface="Roboto"/>
              <a:ea typeface="Roboto"/>
              <a:cs typeface="Roboto"/>
              <a:sym typeface="Roboto"/>
            </a:endParaRPr>
          </a:p>
          <a:p>
            <a:pPr marL="0" lvl="0" indent="0" algn="l" rtl="0">
              <a:spcBef>
                <a:spcPts val="0"/>
              </a:spcBef>
              <a:spcAft>
                <a:spcPts val="0"/>
              </a:spcAft>
              <a:buNone/>
            </a:pPr>
            <a:endParaRPr sz="2400" dirty="0">
              <a:solidFill>
                <a:schemeClr val="dk1"/>
              </a:solidFill>
              <a:latin typeface="Roboto"/>
              <a:ea typeface="Roboto"/>
              <a:cs typeface="Roboto"/>
              <a:sym typeface="Roboto"/>
            </a:endParaRPr>
          </a:p>
          <a:p>
            <a:pPr marL="457200" lvl="0" indent="0" algn="l" rtl="0">
              <a:spcBef>
                <a:spcPts val="0"/>
              </a:spcBef>
              <a:spcAft>
                <a:spcPts val="0"/>
              </a:spcAft>
              <a:buNone/>
            </a:pPr>
            <a:endParaRPr sz="2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s-us" sz="2400" dirty="0">
                <a:solidFill>
                  <a:schemeClr val="dk1"/>
                </a:solidFill>
                <a:latin typeface="Roboto"/>
                <a:ea typeface="Roboto"/>
                <a:cs typeface="Roboto"/>
                <a:sym typeface="Roboto"/>
              </a:rPr>
              <a:t> </a:t>
            </a:r>
            <a:endParaRPr sz="24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328" name="Google Shape;328;p39"/>
          <p:cNvSpPr txBox="1">
            <a:spLocks noGrp="1"/>
          </p:cNvSpPr>
          <p:nvPr>
            <p:ph type="body" idx="4294967295"/>
          </p:nvPr>
        </p:nvSpPr>
        <p:spPr>
          <a:xfrm>
            <a:off x="826050" y="1454370"/>
            <a:ext cx="5157900" cy="533100"/>
          </a:xfrm>
          <a:prstGeom prst="rect">
            <a:avLst/>
          </a:prstGeom>
        </p:spPr>
        <p:txBody>
          <a:bodyPr spcFirstLastPara="1" wrap="square" lIns="91425" tIns="45700" rIns="91425" bIns="45700" rtlCol="0" anchor="t" anchorCtr="0">
            <a:normAutofit lnSpcReduction="10000"/>
          </a:bodyPr>
          <a:lstStyle/>
          <a:p>
            <a:pPr marL="0" lvl="0" indent="0" algn="ctr" rtl="0">
              <a:spcBef>
                <a:spcPts val="1000"/>
              </a:spcBef>
              <a:spcAft>
                <a:spcPts val="0"/>
              </a:spcAft>
              <a:buNone/>
            </a:pPr>
            <a:r>
              <a:rPr lang="es-us" sz="2400" b="1">
                <a:latin typeface="Roboto"/>
                <a:ea typeface="Roboto"/>
                <a:cs typeface="Roboto"/>
                <a:sym typeface="Roboto"/>
              </a:rPr>
              <a:t>Recomendaciones</a:t>
            </a:r>
            <a:endParaRPr sz="2400" b="1">
              <a:latin typeface="Roboto"/>
              <a:ea typeface="Roboto"/>
              <a:cs typeface="Roboto"/>
              <a:sym typeface="Roboto"/>
            </a:endParaRPr>
          </a:p>
        </p:txBody>
      </p:sp>
      <p:sp>
        <p:nvSpPr>
          <p:cNvPr id="329" name="Google Shape;329;p39"/>
          <p:cNvSpPr txBox="1">
            <a:spLocks noGrp="1"/>
          </p:cNvSpPr>
          <p:nvPr>
            <p:ph type="body" idx="4294967295"/>
          </p:nvPr>
        </p:nvSpPr>
        <p:spPr>
          <a:xfrm>
            <a:off x="6347675" y="1454370"/>
            <a:ext cx="5157900" cy="533100"/>
          </a:xfrm>
          <a:prstGeom prst="rect">
            <a:avLst/>
          </a:prstGeom>
        </p:spPr>
        <p:txBody>
          <a:bodyPr spcFirstLastPara="1" wrap="square" lIns="91425" tIns="45700" rIns="91425" bIns="45700" rtlCol="0" anchor="t" anchorCtr="0">
            <a:normAutofit lnSpcReduction="10000"/>
          </a:bodyPr>
          <a:lstStyle/>
          <a:p>
            <a:pPr marL="0" lvl="0" indent="0" algn="ctr" rtl="0">
              <a:spcBef>
                <a:spcPts val="1000"/>
              </a:spcBef>
              <a:spcAft>
                <a:spcPts val="0"/>
              </a:spcAft>
              <a:buNone/>
            </a:pPr>
            <a:r>
              <a:rPr lang="es-us" sz="2400" b="1">
                <a:latin typeface="Roboto"/>
                <a:ea typeface="Roboto"/>
                <a:cs typeface="Roboto"/>
                <a:sym typeface="Roboto"/>
              </a:rPr>
              <a:t>Tarjeta de calificaciones</a:t>
            </a:r>
            <a:endParaRPr sz="2400" b="1">
              <a:latin typeface="Roboto"/>
              <a:ea typeface="Roboto"/>
              <a:cs typeface="Roboto"/>
              <a:sym typeface="Roboto"/>
            </a:endParaRPr>
          </a:p>
        </p:txBody>
      </p:sp>
      <p:pic>
        <p:nvPicPr>
          <p:cNvPr id="330" name="Google Shape;330;p39"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5"/>
        <p:cNvGrpSpPr/>
        <p:nvPr/>
      </p:nvGrpSpPr>
      <p:grpSpPr>
        <a:xfrm>
          <a:off x="0" y="0"/>
          <a:ext cx="0" cy="0"/>
          <a:chOff x="0" y="0"/>
          <a:chExt cx="0" cy="0"/>
        </a:xfrm>
      </p:grpSpPr>
      <p:pic>
        <p:nvPicPr>
          <p:cNvPr id="336" name="Google Shape;336;p40"/>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37" name="Google Shape;337;p40"/>
          <p:cNvSpPr/>
          <p:nvPr/>
        </p:nvSpPr>
        <p:spPr>
          <a:xfrm>
            <a:off x="757188" y="616148"/>
            <a:ext cx="5996037"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¿Qué es el tiempo frente a una pantalla? </a:t>
            </a:r>
            <a:endParaRPr sz="1300" b="0" i="0" u="none" strike="noStrike" cap="none" dirty="0">
              <a:solidFill>
                <a:srgbClr val="000000"/>
              </a:solidFill>
              <a:latin typeface="Arial"/>
              <a:ea typeface="Arial"/>
              <a:cs typeface="Arial"/>
              <a:sym typeface="Arial"/>
            </a:endParaRPr>
          </a:p>
        </p:txBody>
      </p:sp>
      <p:sp>
        <p:nvSpPr>
          <p:cNvPr id="338" name="Google Shape;338;p40"/>
          <p:cNvSpPr txBox="1"/>
          <p:nvPr/>
        </p:nvSpPr>
        <p:spPr>
          <a:xfrm>
            <a:off x="3507325" y="1366150"/>
            <a:ext cx="2257200" cy="14160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a:solidFill>
                  <a:schemeClr val="lt1"/>
                </a:solidFill>
                <a:latin typeface="Calibri"/>
                <a:ea typeface="Calibri"/>
                <a:cs typeface="Calibri"/>
                <a:sym typeface="Calibri"/>
              </a:rPr>
              <a:t>Qué alimentos se sirven en distintos grupos de alimentos. </a:t>
            </a:r>
            <a:endParaRPr sz="2000">
              <a:solidFill>
                <a:schemeClr val="lt1"/>
              </a:solidFill>
              <a:latin typeface="Calibri"/>
              <a:ea typeface="Calibri"/>
              <a:cs typeface="Calibri"/>
              <a:sym typeface="Calibri"/>
            </a:endParaRPr>
          </a:p>
        </p:txBody>
      </p:sp>
      <p:sp>
        <p:nvSpPr>
          <p:cNvPr id="339" name="Google Shape;339;p40"/>
          <p:cNvSpPr txBox="1">
            <a:spLocks noGrp="1"/>
          </p:cNvSpPr>
          <p:nvPr>
            <p:ph type="body" idx="2"/>
          </p:nvPr>
        </p:nvSpPr>
        <p:spPr>
          <a:xfrm>
            <a:off x="757200" y="2144275"/>
            <a:ext cx="5157900" cy="4102500"/>
          </a:xfrm>
          <a:prstGeom prst="rect">
            <a:avLst/>
          </a:prstGeom>
        </p:spPr>
        <p:txBody>
          <a:bodyPr spcFirstLastPara="1" wrap="square" lIns="91425" tIns="45700" rIns="91425" bIns="45700" rtlCol="0" anchor="t" anchorCtr="0">
            <a:normAutofit/>
          </a:bodyPr>
          <a:lstStyle/>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TV, DVD, videos</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Tiempo frente a la computadora</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Teléfonos inteligentes, tabletas</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Videojuegos</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Cascos de realidad virtual</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Plan de estudios en el aula </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Cualquier aplicación</a:t>
            </a:r>
            <a:endParaRPr sz="2400" dirty="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s-us" sz="2400" dirty="0">
                <a:latin typeface="Roboto"/>
                <a:ea typeface="Roboto"/>
                <a:cs typeface="Roboto"/>
                <a:sym typeface="Roboto"/>
              </a:rPr>
              <a:t>Visualización pasiva/activa </a:t>
            </a:r>
            <a:endParaRPr sz="2400" dirty="0">
              <a:latin typeface="Roboto"/>
              <a:ea typeface="Roboto"/>
              <a:cs typeface="Roboto"/>
              <a:sym typeface="Roboto"/>
            </a:endParaRPr>
          </a:p>
          <a:p>
            <a:pPr marL="457200" lvl="0" indent="0" algn="l" rtl="0">
              <a:spcBef>
                <a:spcPts val="1000"/>
              </a:spcBef>
              <a:spcAft>
                <a:spcPts val="0"/>
              </a:spcAft>
              <a:buNone/>
            </a:pPr>
            <a:endParaRPr dirty="0"/>
          </a:p>
        </p:txBody>
      </p:sp>
      <p:pic>
        <p:nvPicPr>
          <p:cNvPr id="340" name="Google Shape;340;p40"/>
          <p:cNvPicPr preferRelativeResize="0"/>
          <p:nvPr/>
        </p:nvPicPr>
        <p:blipFill>
          <a:blip r:embed="rId4">
            <a:alphaModFix/>
          </a:blip>
          <a:stretch>
            <a:fillRect/>
          </a:stretch>
        </p:blipFill>
        <p:spPr>
          <a:xfrm>
            <a:off x="7621136" y="0"/>
            <a:ext cx="4570863" cy="6857999"/>
          </a:xfrm>
          <a:prstGeom prst="rect">
            <a:avLst/>
          </a:prstGeom>
          <a:noFill/>
          <a:ln>
            <a:noFill/>
          </a:ln>
        </p:spPr>
      </p:pic>
      <p:pic>
        <p:nvPicPr>
          <p:cNvPr id="341" name="Google Shape;341;p4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838200" y="365125"/>
            <a:ext cx="9315450" cy="1325700"/>
          </a:xfrm>
          <a:prstGeom prst="rect">
            <a:avLst/>
          </a:prstGeom>
        </p:spPr>
        <p:txBody>
          <a:bodyPr spcFirstLastPara="1" wrap="square" lIns="91425" tIns="45700" rIns="91425" bIns="45700" rtlCol="0" anchor="ctr" anchorCtr="0">
            <a:normAutofit/>
          </a:bodyPr>
          <a:lstStyle/>
          <a:p>
            <a:pPr marL="0" lvl="0" indent="0" algn="l" rtl="0">
              <a:spcBef>
                <a:spcPts val="0"/>
              </a:spcBef>
              <a:spcAft>
                <a:spcPts val="0"/>
              </a:spcAft>
              <a:buNone/>
            </a:pPr>
            <a:r>
              <a:rPr lang="es-us" sz="3500" b="1" dirty="0">
                <a:latin typeface="Roboto"/>
                <a:ea typeface="Roboto"/>
                <a:cs typeface="Roboto"/>
                <a:sym typeface="Roboto"/>
              </a:rPr>
              <a:t>Consejos a considerar sobre el tiempo frente a una pantalla</a:t>
            </a:r>
            <a:endParaRPr sz="3500" b="1" dirty="0">
              <a:latin typeface="Roboto"/>
              <a:ea typeface="Roboto"/>
              <a:cs typeface="Roboto"/>
              <a:sym typeface="Roboto"/>
            </a:endParaRPr>
          </a:p>
        </p:txBody>
      </p:sp>
      <p:sp>
        <p:nvSpPr>
          <p:cNvPr id="348" name="Google Shape;348;p41"/>
          <p:cNvSpPr txBox="1">
            <a:spLocks noGrp="1"/>
          </p:cNvSpPr>
          <p:nvPr>
            <p:ph type="body" idx="1"/>
          </p:nvPr>
        </p:nvSpPr>
        <p:spPr>
          <a:xfrm>
            <a:off x="838199" y="1561600"/>
            <a:ext cx="10715625" cy="3993600"/>
          </a:xfrm>
          <a:prstGeom prst="rect">
            <a:avLst/>
          </a:prstGeom>
        </p:spPr>
        <p:txBody>
          <a:bodyPr spcFirstLastPara="1" wrap="square" lIns="91425" tIns="45700" rIns="91425" bIns="45700" rtlCol="0" anchor="t" anchorCtr="0">
            <a:normAutofit fontScale="85000" lnSpcReduction="10000"/>
          </a:bodyPr>
          <a:lstStyle/>
          <a:p>
            <a:pPr marL="457200" lvl="0" indent="-381000" algn="l" rtl="0">
              <a:lnSpc>
                <a:spcPct val="120000"/>
              </a:lnSpc>
              <a:spcBef>
                <a:spcPts val="600"/>
              </a:spcBef>
              <a:spcAft>
                <a:spcPts val="0"/>
              </a:spcAft>
              <a:buSzPts val="2400"/>
              <a:buFont typeface="Roboto"/>
              <a:buChar char="•"/>
            </a:pPr>
            <a:r>
              <a:rPr lang="es-us" sz="2400" dirty="0">
                <a:latin typeface="Roboto"/>
                <a:ea typeface="Roboto"/>
                <a:cs typeface="Roboto"/>
                <a:sym typeface="Roboto"/>
              </a:rPr>
              <a:t>No se sienta presionado para introducir tecnología temprano</a:t>
            </a:r>
            <a:endParaRPr sz="2400" dirty="0">
              <a:latin typeface="Roboto"/>
              <a:ea typeface="Roboto"/>
              <a:cs typeface="Roboto"/>
              <a:sym typeface="Roboto"/>
            </a:endParaRPr>
          </a:p>
          <a:p>
            <a:pPr marL="457200" lvl="0" indent="-381000" algn="l" rtl="0">
              <a:lnSpc>
                <a:spcPct val="120000"/>
              </a:lnSpc>
              <a:spcBef>
                <a:spcPts val="0"/>
              </a:spcBef>
              <a:spcAft>
                <a:spcPts val="0"/>
              </a:spcAft>
              <a:buSzPts val="2400"/>
              <a:buFont typeface="Roboto"/>
              <a:buChar char="•"/>
            </a:pPr>
            <a:r>
              <a:rPr lang="es-us" sz="2400" dirty="0">
                <a:latin typeface="Roboto"/>
                <a:ea typeface="Roboto"/>
                <a:cs typeface="Roboto"/>
                <a:sym typeface="Roboto"/>
              </a:rPr>
              <a:t>Controle el tiempo frente a la pantalla de los niños</a:t>
            </a:r>
            <a:endParaRPr sz="2400" dirty="0">
              <a:latin typeface="Roboto"/>
              <a:ea typeface="Roboto"/>
              <a:cs typeface="Roboto"/>
              <a:sym typeface="Roboto"/>
            </a:endParaRPr>
          </a:p>
          <a:p>
            <a:pPr marL="457200" lvl="0" indent="-381000" algn="l" rtl="0">
              <a:lnSpc>
                <a:spcPct val="120000"/>
              </a:lnSpc>
              <a:spcBef>
                <a:spcPts val="0"/>
              </a:spcBef>
              <a:spcAft>
                <a:spcPts val="0"/>
              </a:spcAft>
              <a:buSzPts val="2400"/>
              <a:buFont typeface="Roboto"/>
              <a:buChar char="•"/>
            </a:pPr>
            <a:r>
              <a:rPr lang="es-us" sz="2400" dirty="0">
                <a:latin typeface="Roboto"/>
                <a:ea typeface="Roboto"/>
                <a:cs typeface="Roboto"/>
                <a:sym typeface="Roboto"/>
              </a:rPr>
              <a:t>Apague el televisor y otros dispositivos cuando no los use</a:t>
            </a:r>
            <a:endParaRPr sz="2400" dirty="0">
              <a:latin typeface="Roboto"/>
              <a:ea typeface="Roboto"/>
              <a:cs typeface="Roboto"/>
              <a:sym typeface="Roboto"/>
            </a:endParaRPr>
          </a:p>
          <a:p>
            <a:pPr marL="457200" lvl="0" indent="-381000" algn="l" rtl="0">
              <a:lnSpc>
                <a:spcPct val="120000"/>
              </a:lnSpc>
              <a:spcBef>
                <a:spcPts val="0"/>
              </a:spcBef>
              <a:spcAft>
                <a:spcPts val="0"/>
              </a:spcAft>
              <a:buSzPts val="2400"/>
              <a:buFont typeface="Roboto"/>
              <a:buChar char="•"/>
            </a:pPr>
            <a:r>
              <a:rPr lang="es-us" sz="2400" dirty="0">
                <a:latin typeface="Roboto"/>
                <a:ea typeface="Roboto"/>
                <a:cs typeface="Roboto"/>
                <a:sym typeface="Roboto"/>
              </a:rPr>
              <a:t>Haga que los dormitorios, las comidas y los momentos de juego entre padres e hijos estén libres de pantallas</a:t>
            </a:r>
            <a:endParaRPr sz="2400" dirty="0">
              <a:latin typeface="Roboto"/>
              <a:ea typeface="Roboto"/>
              <a:cs typeface="Roboto"/>
              <a:sym typeface="Roboto"/>
            </a:endParaRPr>
          </a:p>
          <a:p>
            <a:pPr marL="457200" lvl="0" indent="-381000" algn="l" rtl="0">
              <a:lnSpc>
                <a:spcPct val="120000"/>
              </a:lnSpc>
              <a:spcBef>
                <a:spcPts val="0"/>
              </a:spcBef>
              <a:spcAft>
                <a:spcPts val="0"/>
              </a:spcAft>
              <a:buSzPts val="2400"/>
              <a:buFont typeface="Roboto"/>
              <a:buChar char="•"/>
            </a:pPr>
            <a:r>
              <a:rPr lang="es-us" sz="2400" dirty="0">
                <a:latin typeface="Roboto"/>
                <a:ea typeface="Roboto"/>
                <a:cs typeface="Roboto"/>
                <a:sym typeface="Roboto"/>
              </a:rPr>
              <a:t>Evite la exposición a la pantalla 1 hora antes de acostarse</a:t>
            </a:r>
            <a:endParaRPr sz="2400" dirty="0">
              <a:latin typeface="Roboto"/>
              <a:ea typeface="Roboto"/>
              <a:cs typeface="Roboto"/>
              <a:sym typeface="Roboto"/>
            </a:endParaRPr>
          </a:p>
          <a:p>
            <a:pPr marL="457200" lvl="0" indent="-381000" algn="l" rtl="0">
              <a:lnSpc>
                <a:spcPct val="120000"/>
              </a:lnSpc>
              <a:spcBef>
                <a:spcPts val="0"/>
              </a:spcBef>
              <a:spcAft>
                <a:spcPts val="0"/>
              </a:spcAft>
              <a:buSzPts val="2400"/>
              <a:buFont typeface="Roboto"/>
              <a:buChar char="•"/>
            </a:pPr>
            <a:r>
              <a:rPr lang="es-us" sz="2400" dirty="0">
                <a:latin typeface="Roboto"/>
                <a:ea typeface="Roboto"/>
                <a:cs typeface="Roboto"/>
                <a:sym typeface="Roboto"/>
              </a:rPr>
              <a:t>Evite usar las pantallas como forma de calmar a los niños o mantenerlos ocupados</a:t>
            </a:r>
            <a:endParaRPr sz="2400" dirty="0">
              <a:latin typeface="Roboto"/>
              <a:ea typeface="Roboto"/>
              <a:cs typeface="Roboto"/>
              <a:sym typeface="Roboto"/>
            </a:endParaRPr>
          </a:p>
          <a:p>
            <a:pPr marL="457200" lvl="0" indent="-381000" algn="l" rtl="0">
              <a:lnSpc>
                <a:spcPct val="120000"/>
              </a:lnSpc>
              <a:spcBef>
                <a:spcPts val="0"/>
              </a:spcBef>
              <a:spcAft>
                <a:spcPts val="0"/>
              </a:spcAft>
              <a:buSzPts val="2400"/>
              <a:buFont typeface="Roboto"/>
              <a:buChar char="•"/>
            </a:pPr>
            <a:r>
              <a:rPr lang="es-us" sz="2400" dirty="0">
                <a:latin typeface="Roboto"/>
                <a:ea typeface="Roboto"/>
                <a:cs typeface="Roboto"/>
                <a:sym typeface="Roboto"/>
              </a:rPr>
              <a:t>Cree un tiempo libre de la pantalla en el hogar </a:t>
            </a:r>
            <a:endParaRPr sz="2400" dirty="0">
              <a:latin typeface="Roboto"/>
              <a:ea typeface="Roboto"/>
              <a:cs typeface="Roboto"/>
              <a:sym typeface="Roboto"/>
            </a:endParaRPr>
          </a:p>
          <a:p>
            <a:pPr marL="0" lvl="0" indent="0" algn="l" rtl="0">
              <a:lnSpc>
                <a:spcPct val="115000"/>
              </a:lnSpc>
              <a:spcBef>
                <a:spcPts val="1000"/>
              </a:spcBef>
              <a:spcAft>
                <a:spcPts val="0"/>
              </a:spcAft>
              <a:buNone/>
            </a:pPr>
            <a:endParaRPr sz="2400" dirty="0">
              <a:latin typeface="Roboto"/>
              <a:ea typeface="Roboto"/>
              <a:cs typeface="Roboto"/>
              <a:sym typeface="Roboto"/>
            </a:endParaRPr>
          </a:p>
          <a:p>
            <a:pPr marL="0" lvl="0" indent="0" algn="r" rtl="0">
              <a:lnSpc>
                <a:spcPct val="115000"/>
              </a:lnSpc>
              <a:spcBef>
                <a:spcPts val="1000"/>
              </a:spcBef>
              <a:spcAft>
                <a:spcPts val="0"/>
              </a:spcAft>
              <a:buNone/>
            </a:pPr>
            <a:r>
              <a:rPr lang="es-us" sz="1500" dirty="0">
                <a:latin typeface="Roboto"/>
                <a:ea typeface="Roboto"/>
                <a:cs typeface="Roboto"/>
                <a:sym typeface="Roboto"/>
              </a:rPr>
              <a:t>Información de </a:t>
            </a:r>
            <a:r>
              <a:rPr lang="es-us" sz="1500" u="sng" dirty="0">
                <a:solidFill>
                  <a:schemeClr val="hlink"/>
                </a:solidFill>
                <a:latin typeface="Roboto"/>
                <a:ea typeface="Roboto"/>
                <a:cs typeface="Roboto"/>
                <a:sym typeface="Roboto"/>
                <a:hlinkClick r:id="rId3"/>
              </a:rPr>
              <a:t>healthychildren.org</a:t>
            </a:r>
            <a:r>
              <a:rPr lang="es-us" sz="2400" dirty="0">
                <a:latin typeface="Roboto"/>
                <a:ea typeface="Roboto"/>
                <a:cs typeface="Roboto"/>
                <a:sym typeface="Roboto"/>
              </a:rPr>
              <a:t>	</a:t>
            </a:r>
            <a:endParaRPr sz="1100" i="1" dirty="0">
              <a:latin typeface="Roboto"/>
              <a:ea typeface="Roboto"/>
              <a:cs typeface="Roboto"/>
              <a:sym typeface="Roboto"/>
            </a:endParaRPr>
          </a:p>
        </p:txBody>
      </p:sp>
      <p:pic>
        <p:nvPicPr>
          <p:cNvPr id="349" name="Google Shape;349;p41"/>
          <p:cNvPicPr preferRelativeResize="0"/>
          <p:nvPr/>
        </p:nvPicPr>
        <p:blipFill rotWithShape="1">
          <a:blip r:embed="rId4">
            <a:alphaModFix/>
          </a:blip>
          <a:srcRect/>
          <a:stretch/>
        </p:blipFill>
        <p:spPr>
          <a:xfrm rot="10800000" flipH="1">
            <a:off x="5756837" y="-8808"/>
            <a:ext cx="692457" cy="249909"/>
          </a:xfrm>
          <a:prstGeom prst="rect">
            <a:avLst/>
          </a:prstGeom>
          <a:noFill/>
          <a:ln>
            <a:noFill/>
          </a:ln>
        </p:spPr>
      </p:pic>
      <p:pic>
        <p:nvPicPr>
          <p:cNvPr id="350" name="Google Shape;350;p41"/>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51" name="Google Shape;351;p41"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838200" y="365125"/>
            <a:ext cx="10029825" cy="1325700"/>
          </a:xfrm>
          <a:prstGeom prst="rect">
            <a:avLst/>
          </a:prstGeom>
        </p:spPr>
        <p:txBody>
          <a:bodyPr spcFirstLastPara="1" wrap="square" lIns="91425" tIns="45700" rIns="91425" bIns="45700" rtlCol="0" anchor="ctr" anchorCtr="0">
            <a:normAutofit/>
          </a:bodyPr>
          <a:lstStyle/>
          <a:p>
            <a:pPr marL="0" lvl="0" indent="0" algn="l" rtl="0">
              <a:spcBef>
                <a:spcPts val="0"/>
              </a:spcBef>
              <a:spcAft>
                <a:spcPts val="0"/>
              </a:spcAft>
              <a:buNone/>
            </a:pPr>
            <a:r>
              <a:rPr lang="es-us" sz="3500" b="1" dirty="0">
                <a:latin typeface="Roboto"/>
                <a:ea typeface="Roboto"/>
                <a:cs typeface="Roboto"/>
                <a:sym typeface="Roboto"/>
              </a:rPr>
              <a:t>Ideas creativas para reemplazar el tiempo frente a una pantalla</a:t>
            </a:r>
            <a:endParaRPr sz="3500" b="1" dirty="0">
              <a:latin typeface="Roboto"/>
              <a:ea typeface="Roboto"/>
              <a:cs typeface="Roboto"/>
              <a:sym typeface="Roboto"/>
            </a:endParaRPr>
          </a:p>
        </p:txBody>
      </p:sp>
      <p:sp>
        <p:nvSpPr>
          <p:cNvPr id="358" name="Google Shape;358;p42"/>
          <p:cNvSpPr txBox="1">
            <a:spLocks noGrp="1"/>
          </p:cNvSpPr>
          <p:nvPr>
            <p:ph type="body" idx="1"/>
          </p:nvPr>
        </p:nvSpPr>
        <p:spPr>
          <a:xfrm>
            <a:off x="838200" y="1690825"/>
            <a:ext cx="10515600" cy="4351200"/>
          </a:xfrm>
          <a:prstGeom prst="rect">
            <a:avLst/>
          </a:prstGeom>
        </p:spPr>
        <p:txBody>
          <a:bodyPr spcFirstLastPara="1" wrap="square" lIns="91425" tIns="45700" rIns="91425" bIns="45700" rtlCol="0" anchor="t" anchorCtr="0">
            <a:normAutofit/>
          </a:bodyPr>
          <a:lstStyle/>
          <a:p>
            <a:pPr marL="457200" lvl="0" indent="-381000" algn="l" rtl="0">
              <a:lnSpc>
                <a:spcPct val="115000"/>
              </a:lnSpc>
              <a:spcBef>
                <a:spcPts val="1000"/>
              </a:spcBef>
              <a:spcAft>
                <a:spcPts val="0"/>
              </a:spcAft>
              <a:buSzPts val="2400"/>
              <a:buFont typeface="Roboto"/>
              <a:buChar char="•"/>
            </a:pPr>
            <a:r>
              <a:rPr lang="es-us" sz="2400" dirty="0">
                <a:latin typeface="Roboto"/>
                <a:ea typeface="Roboto"/>
                <a:cs typeface="Roboto"/>
                <a:sym typeface="Roboto"/>
              </a:rPr>
              <a:t>Sorpréndalos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Tiempo de rompecabezas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Manualidades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Representación de cuentos o parodias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Tocar música</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Solicite su ayuda</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Rote los juguetes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Póngase activo</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No proporcione nada</a:t>
            </a:r>
            <a:endParaRPr sz="2400" dirty="0">
              <a:latin typeface="Roboto"/>
              <a:ea typeface="Roboto"/>
              <a:cs typeface="Roboto"/>
              <a:sym typeface="Roboto"/>
            </a:endParaRPr>
          </a:p>
        </p:txBody>
      </p:sp>
      <p:pic>
        <p:nvPicPr>
          <p:cNvPr id="359" name="Google Shape;359;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60" name="Google Shape;360;p42"/>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361" name="Google Shape;361;p4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622500" y="159500"/>
            <a:ext cx="10947000" cy="826200"/>
          </a:xfrm>
          <a:prstGeom prst="rect">
            <a:avLst/>
          </a:prstGeom>
        </p:spPr>
        <p:txBody>
          <a:bodyPr spcFirstLastPara="1" wrap="square" lIns="91425" tIns="45700" rIns="91425" bIns="45700" rtlCol="0" anchor="ctr" anchorCtr="0">
            <a:normAutofit/>
          </a:bodyPr>
          <a:lstStyle/>
          <a:p>
            <a:pPr marL="0" lvl="0" indent="0" algn="ctr" rtl="0">
              <a:spcBef>
                <a:spcPts val="0"/>
              </a:spcBef>
              <a:spcAft>
                <a:spcPts val="0"/>
              </a:spcAft>
              <a:buNone/>
            </a:pPr>
            <a:r>
              <a:rPr lang="es-us" sz="3900" b="1">
                <a:latin typeface="Roboto"/>
                <a:ea typeface="Roboto"/>
                <a:cs typeface="Roboto"/>
                <a:sym typeface="Roboto"/>
              </a:rPr>
              <a:t>Crear un plan familiar de uso de medios</a:t>
            </a:r>
            <a:endParaRPr sz="3900" b="1">
              <a:latin typeface="Roboto"/>
              <a:ea typeface="Roboto"/>
              <a:cs typeface="Roboto"/>
              <a:sym typeface="Roboto"/>
            </a:endParaRPr>
          </a:p>
        </p:txBody>
      </p:sp>
      <p:pic>
        <p:nvPicPr>
          <p:cNvPr id="370" name="Google Shape;370;p43" descr="Curricula-Concepts-logo SMALL.png"/>
          <p:cNvPicPr preferRelativeResize="0"/>
          <p:nvPr/>
        </p:nvPicPr>
        <p:blipFill rotWithShape="1">
          <a:blip r:embed="rId3">
            <a:alphaModFix/>
          </a:blip>
          <a:srcRect/>
          <a:stretch/>
        </p:blipFill>
        <p:spPr>
          <a:xfrm>
            <a:off x="474349" y="6082250"/>
            <a:ext cx="1685521" cy="488800"/>
          </a:xfrm>
          <a:prstGeom prst="rect">
            <a:avLst/>
          </a:prstGeom>
          <a:noFill/>
          <a:ln>
            <a:noFill/>
          </a:ln>
        </p:spPr>
      </p:pic>
      <p:pic>
        <p:nvPicPr>
          <p:cNvPr id="3" name="Imagen 2">
            <a:extLst>
              <a:ext uri="{FF2B5EF4-FFF2-40B4-BE49-F238E27FC236}">
                <a16:creationId xmlns:a16="http://schemas.microsoft.com/office/drawing/2014/main" id="{8EC00CC5-D54E-968C-C7C8-5F93768D3FA0}"/>
              </a:ext>
            </a:extLst>
          </p:cNvPr>
          <p:cNvPicPr>
            <a:picLocks noChangeAspect="1"/>
          </p:cNvPicPr>
          <p:nvPr/>
        </p:nvPicPr>
        <p:blipFill rotWithShape="1">
          <a:blip r:embed="rId4"/>
          <a:srcRect r="5106"/>
          <a:stretch/>
        </p:blipFill>
        <p:spPr>
          <a:xfrm>
            <a:off x="0" y="1161443"/>
            <a:ext cx="12192000" cy="47450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5"/>
        <p:cNvGrpSpPr/>
        <p:nvPr/>
      </p:nvGrpSpPr>
      <p:grpSpPr>
        <a:xfrm>
          <a:off x="0" y="0"/>
          <a:ext cx="0" cy="0"/>
          <a:chOff x="0" y="0"/>
          <a:chExt cx="0" cy="0"/>
        </a:xfrm>
      </p:grpSpPr>
      <p:sp>
        <p:nvSpPr>
          <p:cNvPr id="376" name="Google Shape;376;p44"/>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Crear un ambiente emocionalmente seguro</a:t>
            </a:r>
            <a:endParaRPr sz="1300" b="0" i="0" u="none" strike="noStrike" cap="none">
              <a:solidFill>
                <a:srgbClr val="000000"/>
              </a:solidFill>
              <a:latin typeface="Arial"/>
              <a:ea typeface="Arial"/>
              <a:cs typeface="Arial"/>
              <a:sym typeface="Arial"/>
            </a:endParaRPr>
          </a:p>
        </p:txBody>
      </p:sp>
      <p:pic>
        <p:nvPicPr>
          <p:cNvPr id="377" name="Google Shape;377;p4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78" name="Google Shape;378;p44"/>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79" name="Google Shape;379;p44"/>
          <p:cNvSpPr/>
          <p:nvPr/>
        </p:nvSpPr>
        <p:spPr>
          <a:xfrm>
            <a:off x="692294" y="2053828"/>
            <a:ext cx="5757000" cy="3750600"/>
          </a:xfrm>
          <a:prstGeom prst="rect">
            <a:avLst/>
          </a:prstGeom>
          <a:noFill/>
          <a:ln>
            <a:noFill/>
          </a:ln>
        </p:spPr>
        <p:txBody>
          <a:bodyPr spcFirstLastPara="1" wrap="square" lIns="89275" tIns="89275" rIns="89275" bIns="0" rtlCol="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Escucha activa</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Zona libre de juicio/lugar seguro</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Confidencialidad</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¡Todas las respuestas son bienvenidas!</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380" name="Google Shape;380;p44"/>
          <p:cNvPicPr preferRelativeResize="0"/>
          <p:nvPr/>
        </p:nvPicPr>
        <p:blipFill rotWithShape="1">
          <a:blip r:embed="rId5">
            <a:alphaModFix/>
          </a:blip>
          <a:srcRect/>
          <a:stretch/>
        </p:blipFill>
        <p:spPr>
          <a:xfrm>
            <a:off x="6565555" y="1863586"/>
            <a:ext cx="5117154" cy="3412427"/>
          </a:xfrm>
          <a:prstGeom prst="rect">
            <a:avLst/>
          </a:prstGeom>
          <a:noFill/>
          <a:ln>
            <a:noFill/>
          </a:ln>
        </p:spPr>
      </p:pic>
      <p:pic>
        <p:nvPicPr>
          <p:cNvPr id="381" name="Google Shape;381;p44"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6"/>
        <p:cNvGrpSpPr/>
        <p:nvPr/>
      </p:nvGrpSpPr>
      <p:grpSpPr>
        <a:xfrm>
          <a:off x="0" y="0"/>
          <a:ext cx="0" cy="0"/>
          <a:chOff x="0" y="0"/>
          <a:chExt cx="0" cy="0"/>
        </a:xfrm>
      </p:grpSpPr>
      <p:sp>
        <p:nvSpPr>
          <p:cNvPr id="387" name="Google Shape;387;p45"/>
          <p:cNvSpPr/>
          <p:nvPr/>
        </p:nvSpPr>
        <p:spPr>
          <a:xfrm>
            <a:off x="5435526" y="2629792"/>
            <a:ext cx="5801700" cy="81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dirty="0">
                <a:solidFill>
                  <a:srgbClr val="121212"/>
                </a:solidFill>
                <a:latin typeface="Roboto"/>
                <a:ea typeface="Roboto"/>
                <a:cs typeface="Roboto"/>
                <a:sym typeface="Roboto"/>
              </a:rPr>
              <a:t>Preguntas del Café</a:t>
            </a:r>
            <a:endParaRPr sz="1300" b="0" i="0" u="none" strike="noStrike" cap="none" dirty="0">
              <a:solidFill>
                <a:srgbClr val="000000"/>
              </a:solidFill>
              <a:latin typeface="Arial"/>
              <a:ea typeface="Arial"/>
              <a:cs typeface="Arial"/>
              <a:sym typeface="Arial"/>
            </a:endParaRPr>
          </a:p>
        </p:txBody>
      </p:sp>
      <p:sp>
        <p:nvSpPr>
          <p:cNvPr id="388" name="Google Shape;388;p45"/>
          <p:cNvSpPr/>
          <p:nvPr/>
        </p:nvSpPr>
        <p:spPr>
          <a:xfrm>
            <a:off x="5435525" y="3406674"/>
            <a:ext cx="5051500"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us" sz="2100" dirty="0">
                <a:solidFill>
                  <a:srgbClr val="121212"/>
                </a:solidFill>
                <a:latin typeface="Roboto"/>
                <a:ea typeface="Roboto"/>
                <a:cs typeface="Roboto"/>
                <a:sym typeface="Roboto"/>
              </a:rPr>
              <a:t>Gestión del tiempo frente a la pantalla en un mundo tecnológico</a:t>
            </a:r>
            <a:endParaRPr sz="1300" b="0" i="0" u="none" strike="noStrike" cap="none" dirty="0">
              <a:solidFill>
                <a:srgbClr val="000000"/>
              </a:solidFill>
              <a:latin typeface="Arial"/>
              <a:ea typeface="Arial"/>
              <a:cs typeface="Arial"/>
              <a:sym typeface="Arial"/>
            </a:endParaRPr>
          </a:p>
        </p:txBody>
      </p:sp>
      <p:pic>
        <p:nvPicPr>
          <p:cNvPr id="389" name="Google Shape;389;p45"/>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390" name="Google Shape;390;p45"/>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391" name="Google Shape;391;p45"/>
          <p:cNvPicPr preferRelativeResize="0"/>
          <p:nvPr/>
        </p:nvPicPr>
        <p:blipFill rotWithShape="1">
          <a:blip r:embed="rId5">
            <a:alphaModFix/>
          </a:blip>
          <a:srcRect/>
          <a:stretch/>
        </p:blipFill>
        <p:spPr>
          <a:xfrm>
            <a:off x="10960182" y="5813227"/>
            <a:ext cx="1231820" cy="10268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77"/>
        <p:cNvGrpSpPr/>
        <p:nvPr/>
      </p:nvGrpSpPr>
      <p:grpSpPr>
        <a:xfrm>
          <a:off x="0" y="0"/>
          <a:ext cx="0" cy="0"/>
          <a:chOff x="0" y="0"/>
          <a:chExt cx="0" cy="0"/>
        </a:xfrm>
      </p:grpSpPr>
      <p:sp>
        <p:nvSpPr>
          <p:cNvPr id="188" name="Google Shape;188;p28"/>
          <p:cNvSpPr/>
          <p:nvPr/>
        </p:nvSpPr>
        <p:spPr>
          <a:xfrm>
            <a:off x="946083" y="730453"/>
            <a:ext cx="10290900" cy="750000"/>
          </a:xfrm>
          <a:prstGeom prst="rect">
            <a:avLst/>
          </a:prstGeom>
          <a:noFill/>
          <a:ln>
            <a:noFill/>
          </a:ln>
        </p:spPr>
        <p:txBody>
          <a:bodyPr spcFirstLastPara="1" wrap="square" lIns="89275" tIns="44625" rIns="89275" bIns="0" rtlCol="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s-us" sz="3500" b="1" i="0" u="none" strike="noStrike" cap="none">
                <a:solidFill>
                  <a:schemeClr val="dk1"/>
                </a:solidFill>
                <a:latin typeface="Roboto"/>
                <a:ea typeface="Roboto"/>
                <a:cs typeface="Roboto"/>
                <a:sym typeface="Roboto"/>
              </a:rPr>
              <a:t>¡Preparémonos!</a:t>
            </a:r>
            <a:endParaRPr sz="1300" b="0" i="0" u="none" strike="noStrike" cap="none">
              <a:solidFill>
                <a:schemeClr val="dk1"/>
              </a:solidFill>
              <a:latin typeface="Arial"/>
              <a:ea typeface="Arial"/>
              <a:cs typeface="Arial"/>
              <a:sym typeface="Arial"/>
            </a:endParaRPr>
          </a:p>
        </p:txBody>
      </p:sp>
      <p:pic>
        <p:nvPicPr>
          <p:cNvPr id="189" name="Google Shape;189;p28"/>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00" name="Google Shape;200;p28"/>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201" name="Google Shape;201;p28"/>
          <p:cNvPicPr preferRelativeResize="0"/>
          <p:nvPr/>
        </p:nvPicPr>
        <p:blipFill>
          <a:blip r:embed="rId5">
            <a:alphaModFix/>
          </a:blip>
          <a:stretch>
            <a:fillRect/>
          </a:stretch>
        </p:blipFill>
        <p:spPr>
          <a:xfrm>
            <a:off x="169750" y="5848738"/>
            <a:ext cx="1094676" cy="803399"/>
          </a:xfrm>
          <a:prstGeom prst="rect">
            <a:avLst/>
          </a:prstGeom>
          <a:noFill/>
          <a:ln>
            <a:noFill/>
          </a:ln>
        </p:spPr>
      </p:pic>
      <p:grpSp>
        <p:nvGrpSpPr>
          <p:cNvPr id="2" name="Grupo 1">
            <a:extLst>
              <a:ext uri="{FF2B5EF4-FFF2-40B4-BE49-F238E27FC236}">
                <a16:creationId xmlns:a16="http://schemas.microsoft.com/office/drawing/2014/main" id="{B7C2A6FB-0837-3615-01FE-C2D6FF55C181}"/>
              </a:ext>
            </a:extLst>
          </p:cNvPr>
          <p:cNvGrpSpPr/>
          <p:nvPr/>
        </p:nvGrpSpPr>
        <p:grpSpPr>
          <a:xfrm>
            <a:off x="1855910" y="1850788"/>
            <a:ext cx="9621715" cy="4430420"/>
            <a:chOff x="1855910" y="1850788"/>
            <a:chExt cx="9621715" cy="4430420"/>
          </a:xfrm>
        </p:grpSpPr>
        <p:sp>
          <p:nvSpPr>
            <p:cNvPr id="3" name="Google Shape;177;p28">
              <a:extLst>
                <a:ext uri="{FF2B5EF4-FFF2-40B4-BE49-F238E27FC236}">
                  <a16:creationId xmlns:a16="http://schemas.microsoft.com/office/drawing/2014/main" id="{E044C0FF-0699-8F9D-06BE-42B5618FBD9D}"/>
                </a:ext>
              </a:extLst>
            </p:cNvPr>
            <p:cNvSpPr/>
            <p:nvPr/>
          </p:nvSpPr>
          <p:spPr>
            <a:xfrm>
              <a:off x="1866831" y="1850788"/>
              <a:ext cx="3902286" cy="14289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Cambie el nombre si su pantalla NO dice </a:t>
              </a:r>
              <a:br>
                <a:rPr lang="es-us" sz="1400" b="1" i="0" u="none" strike="noStrike" cap="none" dirty="0">
                  <a:solidFill>
                    <a:srgbClr val="121212"/>
                  </a:solidFill>
                  <a:latin typeface="Roboto"/>
                  <a:ea typeface="Roboto"/>
                  <a:cs typeface="Roboto"/>
                  <a:sym typeface="Roboto"/>
                </a:rPr>
              </a:br>
              <a:r>
                <a:rPr lang="es-us" sz="1400" b="1" i="0" u="none" strike="noStrike" cap="none" dirty="0">
                  <a:solidFill>
                    <a:srgbClr val="121212"/>
                  </a:solidFill>
                  <a:latin typeface="Roboto"/>
                  <a:ea typeface="Roboto"/>
                  <a:cs typeface="Roboto"/>
                  <a:sym typeface="Roboto"/>
                </a:rPr>
                <a:t>su nombre. </a:t>
              </a:r>
              <a:endParaRPr sz="13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Mueva el mouse sobre su imagen hasta que vea 3 pequeños puntos en la esquina superior derecha </a:t>
              </a:r>
              <a:endParaRPr sz="13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Haga clic en los puntos y luego haga clic en “</a:t>
              </a:r>
              <a:r>
                <a:rPr lang="es-us" sz="1400" b="0" i="0" u="none" strike="noStrike" cap="none" dirty="0" err="1">
                  <a:solidFill>
                    <a:srgbClr val="121212"/>
                  </a:solidFill>
                  <a:latin typeface="Roboto"/>
                  <a:ea typeface="Roboto"/>
                  <a:cs typeface="Roboto"/>
                  <a:sym typeface="Roboto"/>
                </a:rPr>
                <a:t>Rename</a:t>
              </a:r>
              <a:r>
                <a:rPr lang="es-us" dirty="0">
                  <a:solidFill>
                    <a:srgbClr val="121212"/>
                  </a:solidFill>
                  <a:latin typeface="Roboto"/>
                  <a:ea typeface="Roboto"/>
                  <a:cs typeface="Roboto"/>
                  <a:sym typeface="Roboto"/>
                </a:rPr>
                <a:t>”</a:t>
              </a:r>
              <a:r>
                <a:rPr lang="es-us" sz="1400" b="0" i="0" u="none" strike="noStrike" cap="none" dirty="0">
                  <a:solidFill>
                    <a:srgbClr val="121212"/>
                  </a:solidFill>
                  <a:latin typeface="Roboto"/>
                  <a:ea typeface="Roboto"/>
                  <a:cs typeface="Roboto"/>
                  <a:sym typeface="Roboto"/>
                </a:rPr>
                <a:t> (Cambiar nombre) y escriba su nombre y apellido</a:t>
              </a:r>
              <a:endParaRPr sz="1300" b="0" i="0" u="none" strike="noStrike" cap="none" dirty="0">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sp>
          <p:nvSpPr>
            <p:cNvPr id="4" name="Google Shape;178;p28">
              <a:extLst>
                <a:ext uri="{FF2B5EF4-FFF2-40B4-BE49-F238E27FC236}">
                  <a16:creationId xmlns:a16="http://schemas.microsoft.com/office/drawing/2014/main" id="{1DAECC28-5423-99C4-23FC-52CFB196131C}"/>
                </a:ext>
              </a:extLst>
            </p:cNvPr>
            <p:cNvSpPr/>
            <p:nvPr/>
          </p:nvSpPr>
          <p:spPr>
            <a:xfrm>
              <a:off x="1855910" y="3793331"/>
              <a:ext cx="3900927" cy="9822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Escriba la siguiente información en el cuadro de chat:</a:t>
              </a: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Nombre y apellido</a:t>
              </a:r>
              <a:endParaRPr sz="1400" b="0" i="0" u="none" strike="noStrike" cap="none" dirty="0">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Díganos el nombre del programa ECE </a:t>
              </a:r>
              <a:br>
                <a:rPr lang="es-us" dirty="0">
                  <a:solidFill>
                    <a:srgbClr val="121212"/>
                  </a:solidFill>
                  <a:latin typeface="Roboto"/>
                  <a:ea typeface="Roboto"/>
                  <a:cs typeface="Roboto"/>
                  <a:sym typeface="Roboto"/>
                </a:rPr>
              </a:br>
              <a:r>
                <a:rPr lang="es-us" dirty="0">
                  <a:solidFill>
                    <a:srgbClr val="121212"/>
                  </a:solidFill>
                  <a:latin typeface="Roboto"/>
                  <a:ea typeface="Roboto"/>
                  <a:cs typeface="Roboto"/>
                  <a:sym typeface="Roboto"/>
                </a:rPr>
                <a:t>al que asiste su hijo </a:t>
              </a:r>
              <a:endParaRPr dirty="0">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dirty="0">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sp>
          <p:nvSpPr>
            <p:cNvPr id="5" name="Google Shape;179;p28">
              <a:extLst>
                <a:ext uri="{FF2B5EF4-FFF2-40B4-BE49-F238E27FC236}">
                  <a16:creationId xmlns:a16="http://schemas.microsoft.com/office/drawing/2014/main" id="{B66A9307-1935-250E-C858-855619ED6B43}"/>
                </a:ext>
              </a:extLst>
            </p:cNvPr>
            <p:cNvSpPr/>
            <p:nvPr/>
          </p:nvSpPr>
          <p:spPr>
            <a:xfrm>
              <a:off x="7436575" y="1850788"/>
              <a:ext cx="3777490" cy="15276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strike="noStrike" cap="none" dirty="0">
                  <a:solidFill>
                    <a:srgbClr val="121212"/>
                  </a:solidFill>
                  <a:latin typeface="Roboto"/>
                  <a:ea typeface="Roboto"/>
                  <a:cs typeface="Roboto"/>
                  <a:sym typeface="Roboto"/>
                </a:rPr>
                <a:t>Participe activamente durante nuestro tiempo juntos </a:t>
              </a:r>
              <a:endParaRPr b="1" dirty="0">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P</a:t>
              </a:r>
              <a:r>
                <a:rPr lang="es-us" sz="1400" i="0" strike="noStrike" cap="none" dirty="0">
                  <a:solidFill>
                    <a:srgbClr val="121212"/>
                  </a:solidFill>
                  <a:latin typeface="Roboto"/>
                  <a:ea typeface="Roboto"/>
                  <a:cs typeface="Roboto"/>
                  <a:sym typeface="Roboto"/>
                </a:rPr>
                <a:t>articipar en el cuadro de chat, discutir temas, aportar a la conversación</a:t>
              </a:r>
              <a:endParaRPr sz="1400" b="1" i="0" u="sng" strike="noStrike" cap="none" dirty="0">
                <a:solidFill>
                  <a:srgbClr val="121212"/>
                </a:solidFill>
                <a:latin typeface="Roboto"/>
                <a:ea typeface="Roboto"/>
                <a:cs typeface="Roboto"/>
                <a:sym typeface="Roboto"/>
              </a:endParaRPr>
            </a:p>
          </p:txBody>
        </p:sp>
        <p:sp>
          <p:nvSpPr>
            <p:cNvPr id="6" name="Google Shape;180;p28">
              <a:extLst>
                <a:ext uri="{FF2B5EF4-FFF2-40B4-BE49-F238E27FC236}">
                  <a16:creationId xmlns:a16="http://schemas.microsoft.com/office/drawing/2014/main" id="{13BA0672-7F51-308A-9961-7F73FA0A331A}"/>
                </a:ext>
              </a:extLst>
            </p:cNvPr>
            <p:cNvSpPr/>
            <p:nvPr/>
          </p:nvSpPr>
          <p:spPr>
            <a:xfrm>
              <a:off x="7433668" y="3793331"/>
              <a:ext cx="3847034" cy="7143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Permanezca silenciado a menos que tenga una pregunta o comentario.</a:t>
              </a:r>
              <a:endParaRPr sz="1300" b="1" i="0" u="none" strike="noStrike" cap="none" dirty="0">
                <a:solidFill>
                  <a:srgbClr val="000000"/>
                </a:solidFill>
              </a:endParaRPr>
            </a:p>
          </p:txBody>
        </p:sp>
        <p:sp>
          <p:nvSpPr>
            <p:cNvPr id="7" name="Google Shape;181;p28">
              <a:extLst>
                <a:ext uri="{FF2B5EF4-FFF2-40B4-BE49-F238E27FC236}">
                  <a16:creationId xmlns:a16="http://schemas.microsoft.com/office/drawing/2014/main" id="{DA967C3A-13F8-965E-3C52-80945F3992A3}"/>
                </a:ext>
              </a:extLst>
            </p:cNvPr>
            <p:cNvSpPr/>
            <p:nvPr/>
          </p:nvSpPr>
          <p:spPr>
            <a:xfrm>
              <a:off x="1866825" y="5052693"/>
              <a:ext cx="3800550" cy="8034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Encienda su video en este momento.</a:t>
              </a:r>
              <a:endParaRPr sz="1400" b="1" i="0" u="none" strike="noStrike" cap="none" dirty="0">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Si dos de ustedes están mirando juntos, debemos poder verlos a ambos durante toda la capacitación</a:t>
              </a:r>
              <a:endParaRPr dirty="0">
                <a:solidFill>
                  <a:srgbClr val="121212"/>
                </a:solidFill>
                <a:latin typeface="Roboto"/>
                <a:ea typeface="Roboto"/>
                <a:cs typeface="Roboto"/>
                <a:sym typeface="Roboto"/>
              </a:endParaRPr>
            </a:p>
          </p:txBody>
        </p:sp>
        <p:sp>
          <p:nvSpPr>
            <p:cNvPr id="8" name="Google Shape;182;p28">
              <a:extLst>
                <a:ext uri="{FF2B5EF4-FFF2-40B4-BE49-F238E27FC236}">
                  <a16:creationId xmlns:a16="http://schemas.microsoft.com/office/drawing/2014/main" id="{FDAD5DE9-8527-736B-6551-B3A8D64D31AD}"/>
                </a:ext>
              </a:extLst>
            </p:cNvPr>
            <p:cNvSpPr/>
            <p:nvPr/>
          </p:nvSpPr>
          <p:spPr>
            <a:xfrm>
              <a:off x="7394129" y="5031108"/>
              <a:ext cx="4083496" cy="12501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Si se desconecta durante la capacitación debido a un problema tecnológico, vuelva a iniciar sesión utilizando el mismo enlace en su correo electrónico de confirmación.</a:t>
              </a:r>
              <a:endParaRPr sz="1300" b="1" i="0" u="none" strike="noStrike" cap="none" dirty="0">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grpSp>
      <p:grpSp>
        <p:nvGrpSpPr>
          <p:cNvPr id="9" name="Grupo 8">
            <a:extLst>
              <a:ext uri="{FF2B5EF4-FFF2-40B4-BE49-F238E27FC236}">
                <a16:creationId xmlns:a16="http://schemas.microsoft.com/office/drawing/2014/main" id="{5823F5B5-ABFE-3154-F7C2-91A28923C04A}"/>
              </a:ext>
            </a:extLst>
          </p:cNvPr>
          <p:cNvGrpSpPr/>
          <p:nvPr/>
        </p:nvGrpSpPr>
        <p:grpSpPr>
          <a:xfrm>
            <a:off x="909887" y="1761958"/>
            <a:ext cx="6316277" cy="4099097"/>
            <a:chOff x="909887" y="1761958"/>
            <a:chExt cx="6316277" cy="4099097"/>
          </a:xfrm>
        </p:grpSpPr>
        <p:pic>
          <p:nvPicPr>
            <p:cNvPr id="10" name="Google Shape;183;p28">
              <a:extLst>
                <a:ext uri="{FF2B5EF4-FFF2-40B4-BE49-F238E27FC236}">
                  <a16:creationId xmlns:a16="http://schemas.microsoft.com/office/drawing/2014/main" id="{D5020A2C-1705-541F-44A6-623A211434A6}"/>
                </a:ext>
              </a:extLst>
            </p:cNvPr>
            <p:cNvPicPr preferRelativeResize="0"/>
            <p:nvPr/>
          </p:nvPicPr>
          <p:blipFill rotWithShape="1">
            <a:blip r:embed="rId6">
              <a:alphaModFix/>
            </a:blip>
            <a:srcRect/>
            <a:stretch/>
          </p:blipFill>
          <p:spPr>
            <a:xfrm rot="-5400000">
              <a:off x="-180339" y="3839914"/>
              <a:ext cx="2952000" cy="62477"/>
            </a:xfrm>
            <a:prstGeom prst="rect">
              <a:avLst/>
            </a:prstGeom>
            <a:noFill/>
            <a:ln>
              <a:noFill/>
            </a:ln>
          </p:spPr>
        </p:pic>
        <p:pic>
          <p:nvPicPr>
            <p:cNvPr id="11" name="Google Shape;184;p28">
              <a:extLst>
                <a:ext uri="{FF2B5EF4-FFF2-40B4-BE49-F238E27FC236}">
                  <a16:creationId xmlns:a16="http://schemas.microsoft.com/office/drawing/2014/main" id="{AB325DFE-D87A-B4D9-994A-E08A243FAF52}"/>
                </a:ext>
              </a:extLst>
            </p:cNvPr>
            <p:cNvPicPr preferRelativeResize="0"/>
            <p:nvPr/>
          </p:nvPicPr>
          <p:blipFill rotWithShape="1">
            <a:blip r:embed="rId7">
              <a:alphaModFix/>
            </a:blip>
            <a:srcRect/>
            <a:stretch/>
          </p:blipFill>
          <p:spPr>
            <a:xfrm>
              <a:off x="915460" y="1762554"/>
              <a:ext cx="803280" cy="803280"/>
            </a:xfrm>
            <a:prstGeom prst="rect">
              <a:avLst/>
            </a:prstGeom>
            <a:noFill/>
            <a:ln>
              <a:noFill/>
            </a:ln>
          </p:spPr>
        </p:pic>
        <p:pic>
          <p:nvPicPr>
            <p:cNvPr id="12" name="Google Shape;185;p28">
              <a:extLst>
                <a:ext uri="{FF2B5EF4-FFF2-40B4-BE49-F238E27FC236}">
                  <a16:creationId xmlns:a16="http://schemas.microsoft.com/office/drawing/2014/main" id="{14E7D38E-E327-D726-26B3-C2D31776AD69}"/>
                </a:ext>
              </a:extLst>
            </p:cNvPr>
            <p:cNvPicPr preferRelativeResize="0"/>
            <p:nvPr/>
          </p:nvPicPr>
          <p:blipFill rotWithShape="1">
            <a:blip r:embed="rId7">
              <a:alphaModFix/>
            </a:blip>
            <a:srcRect/>
            <a:stretch/>
          </p:blipFill>
          <p:spPr>
            <a:xfrm>
              <a:off x="911298" y="3674943"/>
              <a:ext cx="803280" cy="803280"/>
            </a:xfrm>
            <a:prstGeom prst="rect">
              <a:avLst/>
            </a:prstGeom>
            <a:noFill/>
            <a:ln>
              <a:noFill/>
            </a:ln>
          </p:spPr>
        </p:pic>
        <p:pic>
          <p:nvPicPr>
            <p:cNvPr id="13" name="Google Shape;186;p28">
              <a:extLst>
                <a:ext uri="{FF2B5EF4-FFF2-40B4-BE49-F238E27FC236}">
                  <a16:creationId xmlns:a16="http://schemas.microsoft.com/office/drawing/2014/main" id="{EDE64B85-235A-B017-ACD0-0199D6ADA0C1}"/>
                </a:ext>
              </a:extLst>
            </p:cNvPr>
            <p:cNvPicPr preferRelativeResize="0"/>
            <p:nvPr/>
          </p:nvPicPr>
          <p:blipFill rotWithShape="1">
            <a:blip r:embed="rId8">
              <a:alphaModFix/>
            </a:blip>
            <a:srcRect/>
            <a:stretch/>
          </p:blipFill>
          <p:spPr>
            <a:xfrm>
              <a:off x="909887" y="5048845"/>
              <a:ext cx="803280" cy="803280"/>
            </a:xfrm>
            <a:prstGeom prst="rect">
              <a:avLst/>
            </a:prstGeom>
            <a:noFill/>
            <a:ln>
              <a:noFill/>
            </a:ln>
          </p:spPr>
        </p:pic>
        <p:pic>
          <p:nvPicPr>
            <p:cNvPr id="14" name="Google Shape;189;p28">
              <a:extLst>
                <a:ext uri="{FF2B5EF4-FFF2-40B4-BE49-F238E27FC236}">
                  <a16:creationId xmlns:a16="http://schemas.microsoft.com/office/drawing/2014/main" id="{BB49DF2A-1499-C705-D8A5-260CF04E4CCE}"/>
                </a:ext>
              </a:extLst>
            </p:cNvPr>
            <p:cNvPicPr preferRelativeResize="0"/>
            <p:nvPr/>
          </p:nvPicPr>
          <p:blipFill rotWithShape="1">
            <a:blip r:embed="rId6">
              <a:alphaModFix/>
            </a:blip>
            <a:srcRect/>
            <a:stretch/>
          </p:blipFill>
          <p:spPr>
            <a:xfrm rot="-5400000">
              <a:off x="5327086" y="3848844"/>
              <a:ext cx="2952000" cy="62477"/>
            </a:xfrm>
            <a:prstGeom prst="rect">
              <a:avLst/>
            </a:prstGeom>
            <a:noFill/>
            <a:ln>
              <a:noFill/>
            </a:ln>
          </p:spPr>
        </p:pic>
        <p:pic>
          <p:nvPicPr>
            <p:cNvPr id="15" name="Google Shape;190;p28">
              <a:extLst>
                <a:ext uri="{FF2B5EF4-FFF2-40B4-BE49-F238E27FC236}">
                  <a16:creationId xmlns:a16="http://schemas.microsoft.com/office/drawing/2014/main" id="{B455C07B-44CF-0343-AC65-FD8C6FF68DEE}"/>
                </a:ext>
              </a:extLst>
            </p:cNvPr>
            <p:cNvPicPr preferRelativeResize="0"/>
            <p:nvPr/>
          </p:nvPicPr>
          <p:blipFill rotWithShape="1">
            <a:blip r:embed="rId7">
              <a:alphaModFix/>
            </a:blip>
            <a:srcRect/>
            <a:stretch/>
          </p:blipFill>
          <p:spPr>
            <a:xfrm>
              <a:off x="6422884" y="1761958"/>
              <a:ext cx="803280" cy="803280"/>
            </a:xfrm>
            <a:prstGeom prst="rect">
              <a:avLst/>
            </a:prstGeom>
            <a:noFill/>
            <a:ln>
              <a:noFill/>
            </a:ln>
          </p:spPr>
        </p:pic>
        <p:pic>
          <p:nvPicPr>
            <p:cNvPr id="16" name="Google Shape;191;p28">
              <a:extLst>
                <a:ext uri="{FF2B5EF4-FFF2-40B4-BE49-F238E27FC236}">
                  <a16:creationId xmlns:a16="http://schemas.microsoft.com/office/drawing/2014/main" id="{CB03F1DF-9958-CECB-0A2C-65286AF97B8A}"/>
                </a:ext>
              </a:extLst>
            </p:cNvPr>
            <p:cNvPicPr preferRelativeResize="0"/>
            <p:nvPr/>
          </p:nvPicPr>
          <p:blipFill rotWithShape="1">
            <a:blip r:embed="rId7">
              <a:alphaModFix/>
            </a:blip>
            <a:srcRect/>
            <a:stretch/>
          </p:blipFill>
          <p:spPr>
            <a:xfrm>
              <a:off x="6418723" y="3666530"/>
              <a:ext cx="803280" cy="803280"/>
            </a:xfrm>
            <a:prstGeom prst="rect">
              <a:avLst/>
            </a:prstGeom>
            <a:noFill/>
            <a:ln>
              <a:noFill/>
            </a:ln>
          </p:spPr>
        </p:pic>
        <p:pic>
          <p:nvPicPr>
            <p:cNvPr id="17" name="Google Shape;192;p28">
              <a:extLst>
                <a:ext uri="{FF2B5EF4-FFF2-40B4-BE49-F238E27FC236}">
                  <a16:creationId xmlns:a16="http://schemas.microsoft.com/office/drawing/2014/main" id="{956554D2-8919-032D-CAAC-DBC06909577D}"/>
                </a:ext>
              </a:extLst>
            </p:cNvPr>
            <p:cNvPicPr preferRelativeResize="0"/>
            <p:nvPr/>
          </p:nvPicPr>
          <p:blipFill rotWithShape="1">
            <a:blip r:embed="rId8">
              <a:alphaModFix/>
            </a:blip>
            <a:srcRect/>
            <a:stretch/>
          </p:blipFill>
          <p:spPr>
            <a:xfrm>
              <a:off x="6417312" y="5057775"/>
              <a:ext cx="803280" cy="803280"/>
            </a:xfrm>
            <a:prstGeom prst="rect">
              <a:avLst/>
            </a:prstGeom>
            <a:noFill/>
            <a:ln>
              <a:noFill/>
            </a:ln>
          </p:spPr>
        </p:pic>
        <p:sp>
          <p:nvSpPr>
            <p:cNvPr id="18" name="Google Shape;193;p28">
              <a:extLst>
                <a:ext uri="{FF2B5EF4-FFF2-40B4-BE49-F238E27FC236}">
                  <a16:creationId xmlns:a16="http://schemas.microsoft.com/office/drawing/2014/main" id="{AD452824-AF49-1223-8B27-2F9D6B06B363}"/>
                </a:ext>
              </a:extLst>
            </p:cNvPr>
            <p:cNvSpPr/>
            <p:nvPr/>
          </p:nvSpPr>
          <p:spPr>
            <a:xfrm>
              <a:off x="960376" y="1959007"/>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1</a:t>
              </a:r>
              <a:endParaRPr sz="1300" b="0" i="0" u="none" strike="noStrike" cap="none" dirty="0">
                <a:solidFill>
                  <a:srgbClr val="000000"/>
                </a:solidFill>
                <a:latin typeface="Arial"/>
                <a:ea typeface="Arial"/>
                <a:cs typeface="Arial"/>
                <a:sym typeface="Arial"/>
              </a:endParaRPr>
            </a:p>
          </p:txBody>
        </p:sp>
        <p:sp>
          <p:nvSpPr>
            <p:cNvPr id="19" name="Google Shape;194;p28">
              <a:extLst>
                <a:ext uri="{FF2B5EF4-FFF2-40B4-BE49-F238E27FC236}">
                  <a16:creationId xmlns:a16="http://schemas.microsoft.com/office/drawing/2014/main" id="{C2A50D15-6153-B371-3A2A-6CA3A3797FD1}"/>
                </a:ext>
              </a:extLst>
            </p:cNvPr>
            <p:cNvSpPr/>
            <p:nvPr/>
          </p:nvSpPr>
          <p:spPr>
            <a:xfrm>
              <a:off x="959617" y="3880083"/>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2</a:t>
              </a:r>
              <a:endParaRPr sz="1300" b="0" i="0" u="none" strike="noStrike" cap="none" dirty="0">
                <a:solidFill>
                  <a:srgbClr val="000000"/>
                </a:solidFill>
                <a:latin typeface="Arial"/>
                <a:ea typeface="Arial"/>
                <a:cs typeface="Arial"/>
                <a:sym typeface="Arial"/>
              </a:endParaRPr>
            </a:p>
          </p:txBody>
        </p:sp>
        <p:sp>
          <p:nvSpPr>
            <p:cNvPr id="20" name="Google Shape;195;p28">
              <a:extLst>
                <a:ext uri="{FF2B5EF4-FFF2-40B4-BE49-F238E27FC236}">
                  <a16:creationId xmlns:a16="http://schemas.microsoft.com/office/drawing/2014/main" id="{C2B6A98E-0908-CFE7-FDED-A6626847C1E0}"/>
                </a:ext>
              </a:extLst>
            </p:cNvPr>
            <p:cNvSpPr/>
            <p:nvPr/>
          </p:nvSpPr>
          <p:spPr>
            <a:xfrm>
              <a:off x="6465155" y="1958411"/>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4</a:t>
              </a:r>
              <a:endParaRPr sz="1300" b="0" i="0" u="none" strike="noStrike" cap="none" dirty="0">
                <a:solidFill>
                  <a:srgbClr val="000000"/>
                </a:solidFill>
                <a:latin typeface="Arial"/>
                <a:ea typeface="Arial"/>
                <a:cs typeface="Arial"/>
                <a:sym typeface="Arial"/>
              </a:endParaRPr>
            </a:p>
          </p:txBody>
        </p:sp>
        <p:sp>
          <p:nvSpPr>
            <p:cNvPr id="21" name="Google Shape;196;p28">
              <a:extLst>
                <a:ext uri="{FF2B5EF4-FFF2-40B4-BE49-F238E27FC236}">
                  <a16:creationId xmlns:a16="http://schemas.microsoft.com/office/drawing/2014/main" id="{986012C2-1D8F-1E62-2237-5A8210A439A9}"/>
                </a:ext>
              </a:extLst>
            </p:cNvPr>
            <p:cNvSpPr/>
            <p:nvPr/>
          </p:nvSpPr>
          <p:spPr>
            <a:xfrm>
              <a:off x="6457375" y="5262915"/>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22" name="Google Shape;197;p28">
              <a:extLst>
                <a:ext uri="{FF2B5EF4-FFF2-40B4-BE49-F238E27FC236}">
                  <a16:creationId xmlns:a16="http://schemas.microsoft.com/office/drawing/2014/main" id="{5A0A4A27-D4E6-C99B-E882-FB65BCA63497}"/>
                </a:ext>
              </a:extLst>
            </p:cNvPr>
            <p:cNvSpPr/>
            <p:nvPr/>
          </p:nvSpPr>
          <p:spPr>
            <a:xfrm>
              <a:off x="6470010" y="3862983"/>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5</a:t>
              </a:r>
              <a:endParaRPr sz="1300" b="0" i="0" u="none" strike="noStrike" cap="none" dirty="0">
                <a:solidFill>
                  <a:srgbClr val="000000"/>
                </a:solidFill>
                <a:latin typeface="Arial"/>
                <a:ea typeface="Arial"/>
                <a:cs typeface="Arial"/>
                <a:sym typeface="Arial"/>
              </a:endParaRPr>
            </a:p>
          </p:txBody>
        </p:sp>
        <p:sp>
          <p:nvSpPr>
            <p:cNvPr id="23" name="Google Shape;198;p28">
              <a:extLst>
                <a:ext uri="{FF2B5EF4-FFF2-40B4-BE49-F238E27FC236}">
                  <a16:creationId xmlns:a16="http://schemas.microsoft.com/office/drawing/2014/main" id="{5403142B-B391-7DF9-6FEF-BE688A62057B}"/>
                </a:ext>
              </a:extLst>
            </p:cNvPr>
            <p:cNvSpPr/>
            <p:nvPr/>
          </p:nvSpPr>
          <p:spPr>
            <a:xfrm>
              <a:off x="966181" y="5253985"/>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3</a:t>
              </a:r>
              <a:endParaRPr sz="13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6"/>
        <p:cNvGrpSpPr/>
        <p:nvPr/>
      </p:nvGrpSpPr>
      <p:grpSpPr>
        <a:xfrm>
          <a:off x="0" y="0"/>
          <a:ext cx="0" cy="0"/>
          <a:chOff x="0" y="0"/>
          <a:chExt cx="0" cy="0"/>
        </a:xfrm>
      </p:grpSpPr>
      <p:sp>
        <p:nvSpPr>
          <p:cNvPr id="397" name="Google Shape;397;p46"/>
          <p:cNvSpPr/>
          <p:nvPr/>
        </p:nvSpPr>
        <p:spPr>
          <a:xfrm>
            <a:off x="4078850" y="2433600"/>
            <a:ext cx="6147600" cy="22347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algunas de las formas en que ha creado un tiempo de conexión positivo sin pantallas?</a:t>
            </a:r>
            <a:endParaRPr sz="2400" i="0" u="none" strike="noStrike" cap="none" dirty="0">
              <a:solidFill>
                <a:srgbClr val="000000"/>
              </a:solidFill>
              <a:latin typeface="Roboto"/>
              <a:ea typeface="Roboto"/>
              <a:cs typeface="Roboto"/>
              <a:sym typeface="Roboto"/>
            </a:endParaRPr>
          </a:p>
        </p:txBody>
      </p:sp>
      <p:pic>
        <p:nvPicPr>
          <p:cNvPr id="398" name="Google Shape;398;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99" name="Google Shape;399;p46"/>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00" name="Google Shape;400;p46"/>
          <p:cNvSpPr/>
          <p:nvPr/>
        </p:nvSpPr>
        <p:spPr>
          <a:xfrm>
            <a:off x="360273"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01" name="Google Shape;401;p4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6"/>
        <p:cNvGrpSpPr/>
        <p:nvPr/>
      </p:nvGrpSpPr>
      <p:grpSpPr>
        <a:xfrm>
          <a:off x="0" y="0"/>
          <a:ext cx="0" cy="0"/>
          <a:chOff x="0" y="0"/>
          <a:chExt cx="0" cy="0"/>
        </a:xfrm>
      </p:grpSpPr>
      <p:sp>
        <p:nvSpPr>
          <p:cNvPr id="407" name="Google Shape;407;p47"/>
          <p:cNvSpPr/>
          <p:nvPr/>
        </p:nvSpPr>
        <p:spPr>
          <a:xfrm>
            <a:off x="4262725" y="2463723"/>
            <a:ext cx="6367175" cy="10269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los posibles beneficios de reducir el tiempo frente a la pantalla para su familia?</a:t>
            </a:r>
            <a:endParaRPr sz="2600" dirty="0">
              <a:solidFill>
                <a:schemeClr val="dk1"/>
              </a:solidFill>
              <a:latin typeface="Calibri"/>
              <a:ea typeface="Calibri"/>
              <a:cs typeface="Calibri"/>
              <a:sym typeface="Calibri"/>
            </a:endParaRPr>
          </a:p>
        </p:txBody>
      </p:sp>
      <p:pic>
        <p:nvPicPr>
          <p:cNvPr id="408" name="Google Shape;408;p47"/>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09" name="Google Shape;409;p47"/>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10" name="Google Shape;410;p47"/>
          <p:cNvSpPr/>
          <p:nvPr/>
        </p:nvSpPr>
        <p:spPr>
          <a:xfrm>
            <a:off x="360273"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11" name="Google Shape;411;p47"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6"/>
        <p:cNvGrpSpPr/>
        <p:nvPr/>
      </p:nvGrpSpPr>
      <p:grpSpPr>
        <a:xfrm>
          <a:off x="0" y="0"/>
          <a:ext cx="0" cy="0"/>
          <a:chOff x="0" y="0"/>
          <a:chExt cx="0" cy="0"/>
        </a:xfrm>
      </p:grpSpPr>
      <p:pic>
        <p:nvPicPr>
          <p:cNvPr id="417" name="Google Shape;417;p4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18" name="Google Shape;418;p48"/>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19" name="Google Shape;419;p48"/>
          <p:cNvSpPr/>
          <p:nvPr/>
        </p:nvSpPr>
        <p:spPr>
          <a:xfrm>
            <a:off x="442231"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20" name="Google Shape;420;p48"/>
          <p:cNvSpPr/>
          <p:nvPr/>
        </p:nvSpPr>
        <p:spPr>
          <a:xfrm>
            <a:off x="4012225" y="2135638"/>
            <a:ext cx="6099900" cy="17121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algunas estrategias que podría agregar a su plan familiar de medios? ¿Cuáles son algunas de las cosas importantes para usted?</a:t>
            </a:r>
            <a:endParaRPr sz="2600" dirty="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421" name="Google Shape;421;p48"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6"/>
        <p:cNvGrpSpPr/>
        <p:nvPr/>
      </p:nvGrpSpPr>
      <p:grpSpPr>
        <a:xfrm>
          <a:off x="0" y="0"/>
          <a:ext cx="0" cy="0"/>
          <a:chOff x="0" y="0"/>
          <a:chExt cx="0" cy="0"/>
        </a:xfrm>
      </p:grpSpPr>
      <p:pic>
        <p:nvPicPr>
          <p:cNvPr id="427" name="Google Shape;427;p49"/>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28" name="Google Shape;428;p49"/>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Reflexión</a:t>
            </a:r>
            <a:endParaRPr sz="1300" b="0" i="0" u="none" strike="noStrike" cap="none">
              <a:solidFill>
                <a:srgbClr val="000000"/>
              </a:solidFill>
              <a:latin typeface="Arial"/>
              <a:ea typeface="Arial"/>
              <a:cs typeface="Arial"/>
              <a:sym typeface="Arial"/>
            </a:endParaRPr>
          </a:p>
        </p:txBody>
      </p:sp>
      <p:pic>
        <p:nvPicPr>
          <p:cNvPr id="429" name="Google Shape;429;p49"/>
          <p:cNvPicPr preferRelativeResize="0"/>
          <p:nvPr/>
        </p:nvPicPr>
        <p:blipFill rotWithShape="1">
          <a:blip r:embed="rId4">
            <a:alphaModFix/>
          </a:blip>
          <a:srcRect/>
          <a:stretch/>
        </p:blipFill>
        <p:spPr>
          <a:xfrm>
            <a:off x="4550454" y="1587698"/>
            <a:ext cx="6701280" cy="4069950"/>
          </a:xfrm>
          <a:prstGeom prst="rect">
            <a:avLst/>
          </a:prstGeom>
          <a:noFill/>
          <a:ln>
            <a:noFill/>
          </a:ln>
        </p:spPr>
      </p:pic>
      <p:sp>
        <p:nvSpPr>
          <p:cNvPr id="430" name="Google Shape;430;p49"/>
          <p:cNvSpPr/>
          <p:nvPr/>
        </p:nvSpPr>
        <p:spPr>
          <a:xfrm>
            <a:off x="4889624" y="1643066"/>
            <a:ext cx="6362109"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¿Cómo se siente después de haber escuchado las respuestas de los otros participantes? </a:t>
            </a:r>
            <a:endParaRPr sz="1300"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dirty="0">
              <a:solidFill>
                <a:srgbClr val="000000"/>
              </a:solidFill>
              <a:latin typeface="Arial"/>
              <a:ea typeface="Arial"/>
              <a:cs typeface="Arial"/>
              <a:sym typeface="Arial"/>
            </a:endParaRPr>
          </a:p>
        </p:txBody>
      </p:sp>
      <p:pic>
        <p:nvPicPr>
          <p:cNvPr id="431" name="Google Shape;431;p49"/>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32" name="Google Shape;432;p49"/>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33" name="Google Shape;433;p49"/>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34" name="Google Shape;434;p49"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35" name="Google Shape;435;p49"/>
          <p:cNvSpPr/>
          <p:nvPr/>
        </p:nvSpPr>
        <p:spPr>
          <a:xfrm>
            <a:off x="4889625" y="3322401"/>
            <a:ext cx="6024600"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¿Cómo se sintió al compartir sus propios pensamientos y experiencias? </a:t>
            </a:r>
            <a:endParaRPr sz="1300" b="0" i="0" u="none" strike="noStrike" cap="none" dirty="0">
              <a:solidFill>
                <a:srgbClr val="000000"/>
              </a:solidFill>
              <a:latin typeface="Arial"/>
              <a:ea typeface="Arial"/>
              <a:cs typeface="Arial"/>
              <a:sym typeface="Arial"/>
            </a:endParaRPr>
          </a:p>
        </p:txBody>
      </p:sp>
      <p:sp>
        <p:nvSpPr>
          <p:cNvPr id="436" name="Google Shape;436;p49"/>
          <p:cNvSpPr/>
          <p:nvPr/>
        </p:nvSpPr>
        <p:spPr>
          <a:xfrm>
            <a:off x="4888788" y="4309841"/>
            <a:ext cx="6024600" cy="14307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¿Qué es lo que se llevará de hoy?</a:t>
            </a:r>
            <a:endParaRPr sz="13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gtEl>
                                        <p:attrNameLst>
                                          <p:attrName>style.visibility</p:attrName>
                                        </p:attrNameLst>
                                      </p:cBhvr>
                                      <p:to>
                                        <p:strVal val="visible"/>
                                      </p:to>
                                    </p:set>
                                    <p:animEffect transition="in" filter="fade">
                                      <p:cBhvr>
                                        <p:cTn id="17"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2" name="Google Shape;442;p50"/>
          <p:cNvSpPr/>
          <p:nvPr/>
        </p:nvSpPr>
        <p:spPr>
          <a:xfrm>
            <a:off x="946084" y="739606"/>
            <a:ext cx="4178365"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i="0" u="none" strike="noStrike" cap="none" dirty="0">
                <a:solidFill>
                  <a:srgbClr val="121212"/>
                </a:solidFill>
                <a:latin typeface="Roboto"/>
                <a:ea typeface="Roboto"/>
                <a:cs typeface="Roboto"/>
                <a:sym typeface="Roboto"/>
              </a:rPr>
              <a:t>Nota para sí mismo</a:t>
            </a:r>
            <a:endParaRPr sz="1300" b="0" i="0" u="none" strike="noStrike" cap="none" dirty="0">
              <a:solidFill>
                <a:srgbClr val="000000"/>
              </a:solidFill>
              <a:latin typeface="Arial"/>
              <a:ea typeface="Arial"/>
              <a:cs typeface="Arial"/>
              <a:sym typeface="Arial"/>
            </a:endParaRPr>
          </a:p>
        </p:txBody>
      </p:sp>
      <p:sp>
        <p:nvSpPr>
          <p:cNvPr id="443" name="Google Shape;443;p50"/>
          <p:cNvSpPr/>
          <p:nvPr/>
        </p:nvSpPr>
        <p:spPr>
          <a:xfrm>
            <a:off x="946075" y="1609271"/>
            <a:ext cx="6121478" cy="4932600"/>
          </a:xfrm>
          <a:prstGeom prst="rect">
            <a:avLst/>
          </a:prstGeom>
          <a:noFill/>
          <a:ln>
            <a:noFill/>
          </a:ln>
        </p:spPr>
        <p:txBody>
          <a:bodyPr spcFirstLastPara="1" wrap="square" lIns="89275" tIns="89275" rIns="89275" bIns="0" rtlCol="0" anchor="t" anchorCtr="0">
            <a:noAutofit/>
          </a:bodyPr>
          <a:lstStyle/>
          <a:p>
            <a:pPr marL="0" lvl="0" indent="0" algn="l" rtl="0">
              <a:spcBef>
                <a:spcPts val="0"/>
              </a:spcBef>
              <a:spcAft>
                <a:spcPts val="0"/>
              </a:spcAft>
              <a:buClr>
                <a:schemeClr val="dk1"/>
              </a:buClr>
              <a:buSzPts val="1400"/>
              <a:buFont typeface="Arial"/>
              <a:buNone/>
            </a:pPr>
            <a:r>
              <a:rPr lang="es-us" sz="3100" dirty="0">
                <a:solidFill>
                  <a:schemeClr val="dk1"/>
                </a:solidFill>
                <a:highlight>
                  <a:srgbClr val="FFFFFF"/>
                </a:highlight>
                <a:latin typeface="Roboto"/>
                <a:ea typeface="Roboto"/>
                <a:cs typeface="Roboto"/>
                <a:sym typeface="Roboto"/>
              </a:rPr>
              <a:t>En los próximos 30 días, ¿se comprometerá a desarrollar el plan de medios de su familia? </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s-us" sz="1800" dirty="0">
                <a:solidFill>
                  <a:schemeClr val="dk1"/>
                </a:solidFill>
                <a:highlight>
                  <a:srgbClr val="FFFFFF"/>
                </a:highlight>
                <a:latin typeface="Roboto"/>
                <a:ea typeface="Roboto"/>
                <a:cs typeface="Roboto"/>
                <a:sym typeface="Roboto"/>
              </a:rPr>
              <a:t> </a:t>
            </a:r>
            <a:endParaRPr sz="18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s-us" sz="3100" dirty="0">
                <a:solidFill>
                  <a:schemeClr val="dk1"/>
                </a:solidFill>
                <a:highlight>
                  <a:srgbClr val="FFFFFF"/>
                </a:highlight>
                <a:latin typeface="Roboto"/>
                <a:ea typeface="Roboto"/>
                <a:cs typeface="Roboto"/>
                <a:sym typeface="Roboto"/>
              </a:rPr>
              <a:t>¡Establezca una fecha! </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8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s-us" sz="3100" dirty="0">
                <a:solidFill>
                  <a:schemeClr val="dk1"/>
                </a:solidFill>
                <a:highlight>
                  <a:srgbClr val="FFFFFF"/>
                </a:highlight>
                <a:latin typeface="Roboto"/>
                <a:ea typeface="Roboto"/>
                <a:cs typeface="Roboto"/>
                <a:sym typeface="Roboto"/>
              </a:rPr>
              <a:t>¿Qué estrategias incluiría?</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800" dirty="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s-us" sz="2600" u="sng" spc="-20" dirty="0">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Plan de medios de AAP (healthychildren.org)</a:t>
            </a:r>
            <a:endParaRPr sz="2600" spc="-20" dirty="0">
              <a:solidFill>
                <a:schemeClr val="dk1"/>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None/>
            </a:pPr>
            <a:endParaRPr sz="2600" dirty="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444" name="Google Shape;444;p5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pic>
        <p:nvPicPr>
          <p:cNvPr id="445" name="Google Shape;445;p50"/>
          <p:cNvPicPr preferRelativeResize="0"/>
          <p:nvPr/>
        </p:nvPicPr>
        <p:blipFill rotWithShape="1">
          <a:blip r:embed="rId5">
            <a:alphaModFix/>
          </a:blip>
          <a:srcRect t="6367"/>
          <a:stretch/>
        </p:blipFill>
        <p:spPr>
          <a:xfrm>
            <a:off x="7417324" y="0"/>
            <a:ext cx="4888976" cy="6857999"/>
          </a:xfrm>
          <a:prstGeom prst="rect">
            <a:avLst/>
          </a:prstGeom>
          <a:noFill/>
          <a:ln>
            <a:noFill/>
          </a:ln>
        </p:spPr>
      </p:pic>
      <p:pic>
        <p:nvPicPr>
          <p:cNvPr id="446" name="Google Shape;446;p50"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451"/>
        <p:cNvGrpSpPr/>
        <p:nvPr/>
      </p:nvGrpSpPr>
      <p:grpSpPr>
        <a:xfrm>
          <a:off x="0" y="0"/>
          <a:ext cx="0" cy="0"/>
          <a:chOff x="0" y="0"/>
          <a:chExt cx="0" cy="0"/>
        </a:xfrm>
      </p:grpSpPr>
      <p:sp>
        <p:nvSpPr>
          <p:cNvPr id="452" name="Google Shape;452;p51"/>
          <p:cNvSpPr/>
          <p:nvPr/>
        </p:nvSpPr>
        <p:spPr>
          <a:xfrm>
            <a:off x="1597634" y="687586"/>
            <a:ext cx="4296900"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53" name="Google Shape;453;p51"/>
          <p:cNvSpPr/>
          <p:nvPr/>
        </p:nvSpPr>
        <p:spPr>
          <a:xfrm>
            <a:off x="471232" y="1571625"/>
            <a:ext cx="6634418" cy="4821900"/>
          </a:xfrm>
          <a:prstGeom prst="rect">
            <a:avLst/>
          </a:prstGeom>
          <a:noFill/>
          <a:ln>
            <a:noFill/>
          </a:ln>
        </p:spPr>
        <p:txBody>
          <a:bodyPr spcFirstLastPara="1" wrap="square" lIns="89275" tIns="89275" rIns="89275" bIns="0" rtlCol="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s-us" sz="2400" b="0" i="0" u="none" strike="noStrike" cap="none" dirty="0">
                <a:solidFill>
                  <a:srgbClr val="121212"/>
                </a:solidFill>
                <a:latin typeface="Roboto"/>
                <a:ea typeface="Roboto"/>
                <a:cs typeface="Roboto"/>
                <a:sym typeface="Roboto"/>
              </a:rPr>
              <a:t>Después de reflexionar, escriba la respuesta</a:t>
            </a:r>
            <a:br>
              <a:rPr lang="es-us" sz="2400" b="0" i="0" u="none" strike="noStrike" cap="none" dirty="0">
                <a:solidFill>
                  <a:srgbClr val="121212"/>
                </a:solidFill>
                <a:latin typeface="Roboto"/>
                <a:ea typeface="Roboto"/>
                <a:cs typeface="Roboto"/>
                <a:sym typeface="Roboto"/>
              </a:rPr>
            </a:br>
            <a:r>
              <a:rPr lang="es-us" sz="2400" b="0" i="0" u="none" strike="noStrike" cap="none" dirty="0">
                <a:solidFill>
                  <a:srgbClr val="121212"/>
                </a:solidFill>
                <a:latin typeface="Roboto"/>
                <a:ea typeface="Roboto"/>
                <a:cs typeface="Roboto"/>
                <a:sym typeface="Roboto"/>
              </a:rPr>
              <a:t>en la “Nota para sí mismo</a:t>
            </a:r>
            <a:r>
              <a:rPr lang="es-us" sz="2400" dirty="0">
                <a:solidFill>
                  <a:srgbClr val="121212"/>
                </a:solidFill>
                <a:latin typeface="Roboto"/>
                <a:ea typeface="Roboto"/>
                <a:cs typeface="Roboto"/>
                <a:sym typeface="Roboto"/>
              </a:rPr>
              <a:t>”</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spc="-20" dirty="0">
                <a:solidFill>
                  <a:srgbClr val="121212"/>
                </a:solidFill>
                <a:latin typeface="Roboto"/>
                <a:ea typeface="Roboto"/>
                <a:cs typeface="Roboto"/>
                <a:sym typeface="Roboto"/>
              </a:rPr>
              <a:t>Haga clic en “</a:t>
            </a:r>
            <a:r>
              <a:rPr lang="es-us" sz="2400" b="0" i="0" u="none" strike="noStrike" cap="none" spc="-20" dirty="0" err="1">
                <a:solidFill>
                  <a:srgbClr val="121212"/>
                </a:solidFill>
                <a:latin typeface="Roboto"/>
                <a:ea typeface="Roboto"/>
                <a:cs typeface="Roboto"/>
                <a:sym typeface="Roboto"/>
              </a:rPr>
              <a:t>Choose</a:t>
            </a:r>
            <a:r>
              <a:rPr lang="es-us" sz="2400" b="0" i="0" u="none" strike="noStrike" cap="none" spc="-20" dirty="0">
                <a:solidFill>
                  <a:srgbClr val="121212"/>
                </a:solidFill>
                <a:latin typeface="Roboto"/>
                <a:ea typeface="Roboto"/>
                <a:cs typeface="Roboto"/>
                <a:sym typeface="Roboto"/>
              </a:rPr>
              <a:t> a Date” (Elegir una fecha)</a:t>
            </a:r>
            <a:endParaRPr sz="1300" b="0" i="0" u="none" strike="noStrike" cap="none" spc="-20" dirty="0">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s-us" sz="2400" b="0" i="0" u="none" strike="noStrike" cap="none" dirty="0">
                <a:solidFill>
                  <a:srgbClr val="121212"/>
                </a:solidFill>
                <a:latin typeface="Roboto"/>
                <a:ea typeface="Roboto"/>
                <a:cs typeface="Roboto"/>
                <a:sym typeface="Roboto"/>
              </a:rPr>
              <a:t>Ingrese la fecha dentro de dos semanas</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Haga que esta carta sea privada</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Escriba su dirección de correo electrónico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Haga clic en “</a:t>
            </a:r>
            <a:r>
              <a:rPr lang="es-us" sz="2400" b="0" i="0" u="none" strike="noStrike" cap="none" dirty="0" err="1">
                <a:solidFill>
                  <a:srgbClr val="121212"/>
                </a:solidFill>
                <a:latin typeface="Roboto"/>
                <a:ea typeface="Roboto"/>
                <a:cs typeface="Roboto"/>
                <a:sym typeface="Roboto"/>
              </a:rPr>
              <a:t>Send</a:t>
            </a:r>
            <a:r>
              <a:rPr lang="es-us" sz="2400" b="0" i="0" u="none" strike="noStrike" cap="none" dirty="0">
                <a:solidFill>
                  <a:srgbClr val="121212"/>
                </a:solidFill>
                <a:latin typeface="Roboto"/>
                <a:ea typeface="Roboto"/>
                <a:cs typeface="Roboto"/>
                <a:sym typeface="Roboto"/>
              </a:rPr>
              <a:t> to the Future!” (¡Enviar </a:t>
            </a:r>
            <a:br>
              <a:rPr lang="es-us" sz="2400" b="0" i="0" u="none" strike="noStrike" cap="none" dirty="0">
                <a:solidFill>
                  <a:srgbClr val="121212"/>
                </a:solidFill>
                <a:latin typeface="Roboto"/>
                <a:ea typeface="Roboto"/>
                <a:cs typeface="Roboto"/>
                <a:sym typeface="Roboto"/>
              </a:rPr>
            </a:br>
            <a:r>
              <a:rPr lang="es-us" sz="2400" b="0" i="0" u="none" strike="noStrike" cap="none" dirty="0">
                <a:solidFill>
                  <a:srgbClr val="121212"/>
                </a:solidFill>
                <a:latin typeface="Roboto"/>
                <a:ea typeface="Roboto"/>
                <a:cs typeface="Roboto"/>
                <a:sym typeface="Roboto"/>
              </a:rPr>
              <a:t>al futuro!)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454" name="Google Shape;454;p51"/>
          <p:cNvPicPr preferRelativeResize="0"/>
          <p:nvPr/>
        </p:nvPicPr>
        <p:blipFill rotWithShape="1">
          <a:blip r:embed="rId3">
            <a:alphaModFix/>
          </a:blip>
          <a:srcRect/>
          <a:stretch/>
        </p:blipFill>
        <p:spPr>
          <a:xfrm>
            <a:off x="7067132" y="571500"/>
            <a:ext cx="4726363" cy="5822211"/>
          </a:xfrm>
          <a:prstGeom prst="rect">
            <a:avLst/>
          </a:prstGeom>
          <a:noFill/>
          <a:ln>
            <a:noFill/>
          </a:ln>
        </p:spPr>
      </p:pic>
      <p:pic>
        <p:nvPicPr>
          <p:cNvPr id="455" name="Google Shape;455;p5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0"/>
        <p:cNvGrpSpPr/>
        <p:nvPr/>
      </p:nvGrpSpPr>
      <p:grpSpPr>
        <a:xfrm>
          <a:off x="0" y="0"/>
          <a:ext cx="0" cy="0"/>
          <a:chOff x="0" y="0"/>
          <a:chExt cx="0" cy="0"/>
        </a:xfrm>
      </p:grpSpPr>
      <p:sp>
        <p:nvSpPr>
          <p:cNvPr id="461" name="Google Shape;461;p52"/>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a:solidFill>
                  <a:srgbClr val="121212"/>
                </a:solidFill>
                <a:latin typeface="Roboto"/>
                <a:ea typeface="Roboto"/>
                <a:cs typeface="Roboto"/>
                <a:sym typeface="Roboto"/>
              </a:rPr>
              <a:t>¿Tiene preguntas?</a:t>
            </a:r>
            <a:endParaRPr sz="1300" b="0" i="0" u="none" strike="noStrike" cap="none">
              <a:solidFill>
                <a:srgbClr val="000000"/>
              </a:solidFill>
              <a:latin typeface="Arial"/>
              <a:ea typeface="Arial"/>
              <a:cs typeface="Arial"/>
              <a:sym typeface="Arial"/>
            </a:endParaRPr>
          </a:p>
        </p:txBody>
      </p:sp>
      <p:pic>
        <p:nvPicPr>
          <p:cNvPr id="462" name="Google Shape;462;p5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63" name="Google Shape;463;p52"/>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64" name="Google Shape;464;p52"/>
          <p:cNvSpPr/>
          <p:nvPr/>
        </p:nvSpPr>
        <p:spPr>
          <a:xfrm>
            <a:off x="769025" y="1886274"/>
            <a:ext cx="10761600" cy="3233400"/>
          </a:xfrm>
          <a:prstGeom prst="rect">
            <a:avLst/>
          </a:prstGeom>
          <a:noFill/>
          <a:ln>
            <a:noFill/>
          </a:ln>
        </p:spPr>
        <p:txBody>
          <a:bodyPr spcFirstLastPara="1" wrap="square" lIns="89275" tIns="89275" rIns="89275" bIns="0" rtlCol="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65" name="Google Shape;465;p5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0"/>
        <p:cNvGrpSpPr/>
        <p:nvPr/>
      </p:nvGrpSpPr>
      <p:grpSpPr>
        <a:xfrm>
          <a:off x="0" y="0"/>
          <a:ext cx="0" cy="0"/>
          <a:chOff x="0" y="0"/>
          <a:chExt cx="0" cy="0"/>
        </a:xfrm>
      </p:grpSpPr>
      <p:pic>
        <p:nvPicPr>
          <p:cNvPr id="471" name="Google Shape;471;p53"/>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72" name="Google Shape;472;p53"/>
          <p:cNvSpPr/>
          <p:nvPr/>
        </p:nvSpPr>
        <p:spPr>
          <a:xfrm>
            <a:off x="1071040" y="892968"/>
            <a:ext cx="9469800" cy="81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a:solidFill>
                  <a:srgbClr val="2061A3"/>
                </a:solidFill>
                <a:latin typeface="Roboto"/>
                <a:ea typeface="Roboto"/>
                <a:cs typeface="Roboto"/>
                <a:sym typeface="Roboto"/>
              </a:rPr>
              <a:t>¡MUCHAS GRACIAS!</a:t>
            </a:r>
            <a:endParaRPr sz="1300" b="0" i="0" u="none" strike="noStrike" cap="none">
              <a:solidFill>
                <a:srgbClr val="000000"/>
              </a:solidFill>
              <a:latin typeface="Arial"/>
              <a:ea typeface="Arial"/>
              <a:cs typeface="Arial"/>
              <a:sym typeface="Arial"/>
            </a:endParaRPr>
          </a:p>
        </p:txBody>
      </p:sp>
      <p:pic>
        <p:nvPicPr>
          <p:cNvPr id="473" name="Google Shape;473;p53"/>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474" name="Google Shape;474;p53"/>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475" name="Google Shape;475;p53" descr="Curricula-Concepts-logo SMALL.png"/>
          <p:cNvPicPr preferRelativeResize="0"/>
          <p:nvPr/>
        </p:nvPicPr>
        <p:blipFill rotWithShape="1">
          <a:blip r:embed="rId6">
            <a:alphaModFix/>
          </a:blip>
          <a:srcRect/>
          <a:stretch/>
        </p:blipFill>
        <p:spPr>
          <a:xfrm>
            <a:off x="288470" y="5328183"/>
            <a:ext cx="2527581" cy="732999"/>
          </a:xfrm>
          <a:prstGeom prst="rect">
            <a:avLst/>
          </a:prstGeom>
          <a:noFill/>
          <a:ln>
            <a:noFill/>
          </a:ln>
        </p:spPr>
      </p:pic>
      <p:pic>
        <p:nvPicPr>
          <p:cNvPr id="476" name="Google Shape;476;p53"/>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477" name="Google Shape;477;p53"/>
          <p:cNvPicPr preferRelativeResize="0"/>
          <p:nvPr/>
        </p:nvPicPr>
        <p:blipFill>
          <a:blip r:embed="rId7">
            <a:alphaModFix/>
          </a:blip>
          <a:stretch>
            <a:fillRect/>
          </a:stretch>
        </p:blipFill>
        <p:spPr>
          <a:xfrm>
            <a:off x="9145350" y="5387993"/>
            <a:ext cx="2527575" cy="61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29"/>
          <p:cNvSpPr/>
          <p:nvPr/>
        </p:nvSpPr>
        <p:spPr>
          <a:xfrm>
            <a:off x="5064706" y="892968"/>
            <a:ext cx="4908900" cy="8484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None/>
            </a:pPr>
            <a:r>
              <a:rPr lang="es-us" sz="3500" b="1" i="0" u="none" strike="noStrike" cap="none">
                <a:solidFill>
                  <a:srgbClr val="121212"/>
                </a:solidFill>
                <a:latin typeface="Roboto"/>
                <a:ea typeface="Roboto"/>
                <a:cs typeface="Roboto"/>
                <a:sym typeface="Roboto"/>
              </a:rPr>
              <a:t>¡Bienvenido!</a:t>
            </a:r>
            <a:endParaRPr sz="1300"/>
          </a:p>
        </p:txBody>
      </p:sp>
      <p:sp>
        <p:nvSpPr>
          <p:cNvPr id="208" name="Google Shape;208;p29"/>
          <p:cNvSpPr/>
          <p:nvPr/>
        </p:nvSpPr>
        <p:spPr>
          <a:xfrm>
            <a:off x="5064700" y="2119725"/>
            <a:ext cx="5238900" cy="33576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a:solidFill>
                <a:srgbClr val="292929"/>
              </a:solidFill>
              <a:latin typeface="Roboto"/>
              <a:ea typeface="Roboto"/>
              <a:cs typeface="Roboto"/>
              <a:sym typeface="Roboto"/>
            </a:endParaRPr>
          </a:p>
          <a:p>
            <a:pPr marL="0" lvl="0" indent="0" algn="l" rtl="0">
              <a:spcBef>
                <a:spcPts val="0"/>
              </a:spcBef>
              <a:spcAft>
                <a:spcPts val="0"/>
              </a:spcAft>
              <a:buNone/>
            </a:pPr>
            <a:r>
              <a:rPr lang="es-us" sz="3000">
                <a:solidFill>
                  <a:schemeClr val="dk1"/>
                </a:solidFill>
                <a:latin typeface="Roboto"/>
                <a:ea typeface="Roboto"/>
                <a:cs typeface="Roboto"/>
                <a:sym typeface="Roboto"/>
              </a:rPr>
              <a:t>¿Qué es algo que le gusta hacer en familia? </a:t>
            </a:r>
            <a:endParaRPr sz="3000">
              <a:latin typeface="Roboto"/>
              <a:ea typeface="Roboto"/>
              <a:cs typeface="Roboto"/>
              <a:sym typeface="Roboto"/>
            </a:endParaRPr>
          </a:p>
          <a:p>
            <a:pPr marL="0" marR="0" lvl="0" indent="0" algn="l" rtl="0">
              <a:lnSpc>
                <a:spcPct val="125000"/>
              </a:lnSpc>
              <a:spcBef>
                <a:spcPts val="0"/>
              </a:spcBef>
              <a:spcAft>
                <a:spcPts val="0"/>
              </a:spcAft>
              <a:buNone/>
            </a:pPr>
            <a:endParaRPr sz="1700" b="0" i="1" u="none" strike="noStrike" cap="none">
              <a:solidFill>
                <a:srgbClr val="292929"/>
              </a:solidFill>
              <a:latin typeface="Roboto"/>
              <a:ea typeface="Roboto"/>
              <a:cs typeface="Roboto"/>
              <a:sym typeface="Roboto"/>
            </a:endParaRPr>
          </a:p>
        </p:txBody>
      </p:sp>
      <p:pic>
        <p:nvPicPr>
          <p:cNvPr id="209" name="Google Shape;209;p29"/>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10" name="Google Shape;210;p29"/>
          <p:cNvPicPr preferRelativeResize="0"/>
          <p:nvPr/>
        </p:nvPicPr>
        <p:blipFill rotWithShape="1">
          <a:blip r:embed="rId4">
            <a:alphaModFix/>
          </a:blip>
          <a:srcRect/>
          <a:stretch/>
        </p:blipFill>
        <p:spPr>
          <a:xfrm>
            <a:off x="10960182" y="5813227"/>
            <a:ext cx="1231819" cy="1026832"/>
          </a:xfrm>
          <a:prstGeom prst="rect">
            <a:avLst/>
          </a:prstGeom>
          <a:noFill/>
          <a:ln>
            <a:noFill/>
          </a:ln>
        </p:spPr>
      </p:pic>
      <p:pic>
        <p:nvPicPr>
          <p:cNvPr id="211" name="Google Shape;211;p29"/>
          <p:cNvPicPr preferRelativeResize="0"/>
          <p:nvPr/>
        </p:nvPicPr>
        <p:blipFill>
          <a:blip r:embed="rId5">
            <a:alphaModFix/>
          </a:blip>
          <a:stretch>
            <a:fillRect/>
          </a:stretch>
        </p:blipFill>
        <p:spPr>
          <a:xfrm>
            <a:off x="0" y="0"/>
            <a:ext cx="4570877" cy="6857999"/>
          </a:xfrm>
          <a:prstGeom prst="rect">
            <a:avLst/>
          </a:prstGeom>
          <a:noFill/>
          <a:ln>
            <a:noFill/>
          </a:ln>
        </p:spPr>
      </p:pic>
      <p:pic>
        <p:nvPicPr>
          <p:cNvPr id="212" name="Google Shape;212;p29"/>
          <p:cNvPicPr preferRelativeResize="0"/>
          <p:nvPr/>
        </p:nvPicPr>
        <p:blipFill>
          <a:blip r:embed="rId6">
            <a:alphaModFix/>
          </a:blip>
          <a:stretch>
            <a:fillRect/>
          </a:stretch>
        </p:blipFill>
        <p:spPr>
          <a:xfrm>
            <a:off x="4741750" y="5848738"/>
            <a:ext cx="1094676" cy="803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7"/>
        <p:cNvGrpSpPr/>
        <p:nvPr/>
      </p:nvGrpSpPr>
      <p:grpSpPr>
        <a:xfrm>
          <a:off x="0" y="0"/>
          <a:ext cx="0" cy="0"/>
          <a:chOff x="0" y="0"/>
          <a:chExt cx="0" cy="0"/>
        </a:xfrm>
      </p:grpSpPr>
      <p:pic>
        <p:nvPicPr>
          <p:cNvPr id="218" name="Google Shape;218;p30"/>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219" name="Google Shape;219;p30"/>
          <p:cNvSpPr/>
          <p:nvPr/>
        </p:nvSpPr>
        <p:spPr>
          <a:xfrm>
            <a:off x="954447" y="2053827"/>
            <a:ext cx="9364200" cy="3759600"/>
          </a:xfrm>
          <a:prstGeom prst="rect">
            <a:avLst/>
          </a:prstGeom>
          <a:noFill/>
          <a:ln>
            <a:noFill/>
          </a:ln>
        </p:spPr>
        <p:txBody>
          <a:bodyPr spcFirstLastPara="1" wrap="square" lIns="89275" tIns="89275" rIns="89275" bIns="0" rtlCol="0" anchor="t" anchorCtr="0">
            <a:noAutofit/>
          </a:bodyPr>
          <a:lstStyle/>
          <a:p>
            <a:pPr marL="457200" lvl="0" indent="-330200" algn="l" rtl="0">
              <a:lnSpc>
                <a:spcPct val="115000"/>
              </a:lnSpc>
              <a:spcBef>
                <a:spcPts val="0"/>
              </a:spcBef>
              <a:spcAft>
                <a:spcPts val="0"/>
              </a:spcAft>
              <a:buClr>
                <a:schemeClr val="dk1"/>
              </a:buClr>
              <a:buSzPts val="1600"/>
              <a:buFont typeface="Roboto"/>
              <a:buChar char="●"/>
            </a:pPr>
            <a:r>
              <a:rPr lang="es-us" sz="2400" dirty="0">
                <a:solidFill>
                  <a:schemeClr val="dk1"/>
                </a:solidFill>
                <a:highlight>
                  <a:srgbClr val="FFFFFF"/>
                </a:highlight>
                <a:latin typeface="Roboto"/>
                <a:ea typeface="Roboto"/>
                <a:cs typeface="Roboto"/>
                <a:sym typeface="Roboto"/>
              </a:rPr>
              <a:t>Comprender cómo los cuatro elementos estructurales de HOPE (resultados saludables de experiencias positivas) apoyan el desarrollo del niño y la familia</a:t>
            </a:r>
            <a:endParaRPr sz="2400" dirty="0">
              <a:solidFill>
                <a:schemeClr val="dk1"/>
              </a:solidFill>
              <a:latin typeface="Roboto"/>
              <a:ea typeface="Roboto"/>
              <a:cs typeface="Roboto"/>
              <a:sym typeface="Roboto"/>
            </a:endParaRPr>
          </a:p>
          <a:p>
            <a:pPr marL="457200" lvl="0" indent="-330200" algn="l" rtl="0">
              <a:lnSpc>
                <a:spcPct val="115000"/>
              </a:lnSpc>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Descubrir los beneficios de un plan familiar de medios</a:t>
            </a:r>
            <a:endParaRPr sz="2400" dirty="0">
              <a:solidFill>
                <a:schemeClr val="dk1"/>
              </a:solidFill>
              <a:latin typeface="Roboto"/>
              <a:ea typeface="Roboto"/>
              <a:cs typeface="Roboto"/>
              <a:sym typeface="Roboto"/>
            </a:endParaRPr>
          </a:p>
          <a:p>
            <a:pPr marL="457200" lvl="0" indent="-330200" algn="l" rtl="0">
              <a:lnSpc>
                <a:spcPct val="115000"/>
              </a:lnSpc>
              <a:spcBef>
                <a:spcPts val="0"/>
              </a:spcBef>
              <a:spcAft>
                <a:spcPts val="0"/>
              </a:spcAft>
              <a:buClr>
                <a:schemeClr val="dk1"/>
              </a:buClr>
              <a:buSzPts val="1600"/>
              <a:buFont typeface="Roboto"/>
              <a:buChar char="●"/>
            </a:pPr>
            <a:r>
              <a:rPr lang="es-us" sz="2400" dirty="0">
                <a:solidFill>
                  <a:schemeClr val="dk1"/>
                </a:solidFill>
                <a:latin typeface="Roboto"/>
                <a:ea typeface="Roboto"/>
                <a:cs typeface="Roboto"/>
                <a:sym typeface="Roboto"/>
              </a:rPr>
              <a:t>Considerar actividades alternativas para reducir el tiempo pasivo frente a una pantalla</a:t>
            </a:r>
            <a:endParaRPr sz="2400" dirty="0">
              <a:solidFill>
                <a:schemeClr val="dk1"/>
              </a:solidFill>
              <a:highlight>
                <a:srgbClr val="FFFFFF"/>
              </a:highlight>
              <a:latin typeface="Roboto"/>
              <a:ea typeface="Roboto"/>
              <a:cs typeface="Roboto"/>
              <a:sym typeface="Roboto"/>
            </a:endParaRPr>
          </a:p>
        </p:txBody>
      </p:sp>
      <p:pic>
        <p:nvPicPr>
          <p:cNvPr id="220" name="Google Shape;220;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21" name="Google Shape;221;p30"/>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Objetivos</a:t>
            </a:r>
            <a:endParaRPr sz="1300" b="0" i="0" u="none" strike="noStrike" cap="none">
              <a:solidFill>
                <a:srgbClr val="000000"/>
              </a:solidFill>
              <a:latin typeface="Arial"/>
              <a:ea typeface="Arial"/>
              <a:cs typeface="Arial"/>
              <a:sym typeface="Arial"/>
            </a:endParaRPr>
          </a:p>
        </p:txBody>
      </p:sp>
      <p:pic>
        <p:nvPicPr>
          <p:cNvPr id="222" name="Google Shape;222;p30"/>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9" name="Google Shape;229;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30" name="Google Shape;230;p31"/>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231" name="Google Shape;231;p31"/>
          <p:cNvSpPr/>
          <p:nvPr/>
        </p:nvSpPr>
        <p:spPr>
          <a:xfrm>
            <a:off x="590051" y="1828299"/>
            <a:ext cx="3420633" cy="279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dirty="0">
                <a:solidFill>
                  <a:schemeClr val="lt1"/>
                </a:solidFill>
                <a:latin typeface="Roboto"/>
                <a:ea typeface="Roboto"/>
                <a:cs typeface="Roboto"/>
                <a:sym typeface="Roboto"/>
              </a:rPr>
              <a:t>Los Cuatro elementos estructurales de HOPE </a:t>
            </a:r>
            <a:endParaRPr sz="4200" b="1" i="0" u="none" strike="noStrike" cap="none" dirty="0">
              <a:solidFill>
                <a:schemeClr val="lt1"/>
              </a:solidFill>
              <a:latin typeface="Roboto"/>
              <a:ea typeface="Roboto"/>
              <a:cs typeface="Roboto"/>
              <a:sym typeface="Roboto"/>
            </a:endParaRPr>
          </a:p>
        </p:txBody>
      </p:sp>
      <p:sp>
        <p:nvSpPr>
          <p:cNvPr id="232" name="Google Shape;232;p31"/>
          <p:cNvSpPr/>
          <p:nvPr/>
        </p:nvSpPr>
        <p:spPr>
          <a:xfrm>
            <a:off x="1847540" y="5725370"/>
            <a:ext cx="2585700" cy="1114689"/>
          </a:xfrm>
          <a:prstGeom prst="rect">
            <a:avLst/>
          </a:prstGeom>
          <a:noFill/>
          <a:ln>
            <a:noFill/>
          </a:ln>
        </p:spPr>
        <p:txBody>
          <a:bodyPr spcFirstLastPara="1" wrap="square" lIns="91375" tIns="45675" rIns="91375" bIns="45675" rtlCol="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s-us" sz="1100" b="0" i="0" u="none" strike="noStrike" cap="none" dirty="0" err="1">
                <a:solidFill>
                  <a:schemeClr val="lt1"/>
                </a:solidFill>
                <a:latin typeface="Roboto"/>
                <a:ea typeface="Roboto"/>
                <a:cs typeface="Roboto"/>
                <a:sym typeface="Roboto"/>
              </a:rPr>
              <a:t>Sege</a:t>
            </a:r>
            <a:r>
              <a:rPr lang="es-us" sz="1100" b="0" i="0" u="none" strike="noStrike" cap="none" dirty="0">
                <a:solidFill>
                  <a:schemeClr val="lt1"/>
                </a:solidFill>
                <a:latin typeface="Roboto"/>
                <a:ea typeface="Roboto"/>
                <a:cs typeface="Roboto"/>
                <a:sym typeface="Roboto"/>
              </a:rPr>
              <a:t> y Browne. </a:t>
            </a:r>
            <a:r>
              <a:rPr lang="es-us" sz="1100" b="0" i="0" u="none" strike="noStrike" cap="none" dirty="0" err="1">
                <a:solidFill>
                  <a:schemeClr val="lt1"/>
                </a:solidFill>
                <a:latin typeface="Roboto"/>
                <a:ea typeface="Roboto"/>
                <a:cs typeface="Roboto"/>
                <a:sym typeface="Roboto"/>
              </a:rPr>
              <a:t>Responding</a:t>
            </a:r>
            <a:r>
              <a:rPr lang="es-us" sz="1100" b="0" i="0" u="none" strike="noStrike" cap="none" dirty="0">
                <a:solidFill>
                  <a:schemeClr val="lt1"/>
                </a:solidFill>
                <a:latin typeface="Roboto"/>
                <a:ea typeface="Roboto"/>
                <a:cs typeface="Roboto"/>
                <a:sym typeface="Roboto"/>
              </a:rPr>
              <a:t> to </a:t>
            </a:r>
            <a:r>
              <a:rPr lang="es-us" sz="1100" b="0" i="0" u="none" strike="noStrike" cap="none" dirty="0" err="1">
                <a:solidFill>
                  <a:schemeClr val="lt1"/>
                </a:solidFill>
                <a:latin typeface="Roboto"/>
                <a:ea typeface="Roboto"/>
                <a:cs typeface="Roboto"/>
                <a:sym typeface="Roboto"/>
              </a:rPr>
              <a:t>ACEs</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with</a:t>
            </a:r>
            <a:r>
              <a:rPr lang="es-us" sz="1100" b="0" i="0" u="none" strike="noStrike" cap="none" dirty="0">
                <a:solidFill>
                  <a:schemeClr val="lt1"/>
                </a:solidFill>
                <a:latin typeface="Roboto"/>
                <a:ea typeface="Roboto"/>
                <a:cs typeface="Roboto"/>
                <a:sym typeface="Roboto"/>
              </a:rPr>
              <a:t> HOPE: </a:t>
            </a:r>
            <a:r>
              <a:rPr lang="es-us" sz="1100" b="0" i="0" u="none" strike="noStrike" cap="none" dirty="0" err="1">
                <a:solidFill>
                  <a:schemeClr val="lt1"/>
                </a:solidFill>
                <a:latin typeface="Roboto"/>
                <a:ea typeface="Roboto"/>
                <a:cs typeface="Roboto"/>
                <a:sym typeface="Roboto"/>
              </a:rPr>
              <a:t>Health</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Outcomes</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from</a:t>
            </a:r>
            <a:r>
              <a:rPr lang="es-us" sz="1100" b="0" i="0" u="none" strike="noStrike" cap="none" dirty="0">
                <a:solidFill>
                  <a:schemeClr val="lt1"/>
                </a:solidFill>
                <a:latin typeface="Roboto"/>
                <a:ea typeface="Roboto"/>
                <a:cs typeface="Roboto"/>
                <a:sym typeface="Roboto"/>
              </a:rPr>
              <a:t> Positive </a:t>
            </a:r>
            <a:r>
              <a:rPr lang="es-us" sz="1100" b="0" i="0" u="none" strike="noStrike" cap="none" dirty="0" err="1">
                <a:solidFill>
                  <a:schemeClr val="lt1"/>
                </a:solidFill>
                <a:latin typeface="Roboto"/>
                <a:ea typeface="Roboto"/>
                <a:cs typeface="Roboto"/>
                <a:sym typeface="Roboto"/>
              </a:rPr>
              <a:t>Experiences</a:t>
            </a:r>
            <a:r>
              <a:rPr lang="es-us" sz="1100" b="0" i="0" u="none" strike="noStrike" cap="none" dirty="0">
                <a:solidFill>
                  <a:schemeClr val="lt1"/>
                </a:solidFill>
                <a:latin typeface="Roboto"/>
                <a:ea typeface="Roboto"/>
                <a:cs typeface="Roboto"/>
                <a:sym typeface="Roboto"/>
              </a:rPr>
              <a:t> (Responder a las ACE con HOPE: Resultados de experiencias positivas en la salud).  </a:t>
            </a:r>
            <a:r>
              <a:rPr lang="es-us" sz="1100" b="0" i="0" u="none" strike="noStrike" cap="none" dirty="0" err="1">
                <a:solidFill>
                  <a:schemeClr val="lt1"/>
                </a:solidFill>
                <a:latin typeface="Roboto"/>
                <a:ea typeface="Roboto"/>
                <a:cs typeface="Roboto"/>
                <a:sym typeface="Roboto"/>
              </a:rPr>
              <a:t>Academic</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Pediatrics</a:t>
            </a:r>
            <a:r>
              <a:rPr lang="es-us" sz="1100" b="0" i="0" u="none" strike="noStrike" cap="none" dirty="0">
                <a:solidFill>
                  <a:schemeClr val="lt1"/>
                </a:solidFill>
                <a:latin typeface="Roboto"/>
                <a:ea typeface="Roboto"/>
                <a:cs typeface="Roboto"/>
                <a:sym typeface="Roboto"/>
              </a:rPr>
              <a:t> 2017; 17:S79-S85</a:t>
            </a:r>
            <a:endParaRPr sz="1100" b="0" i="0" u="none" strike="noStrike" cap="none" dirty="0">
              <a:solidFill>
                <a:schemeClr val="lt1"/>
              </a:solidFill>
              <a:latin typeface="Roboto"/>
              <a:ea typeface="Roboto"/>
              <a:cs typeface="Roboto"/>
              <a:sym typeface="Roboto"/>
            </a:endParaRPr>
          </a:p>
        </p:txBody>
      </p:sp>
      <p:pic>
        <p:nvPicPr>
          <p:cNvPr id="234" name="Google Shape;234;p31"/>
          <p:cNvPicPr preferRelativeResize="0"/>
          <p:nvPr/>
        </p:nvPicPr>
        <p:blipFill rotWithShape="1">
          <a:blip r:embed="rId6">
            <a:alphaModFix/>
          </a:blip>
          <a:srcRect/>
          <a:stretch/>
        </p:blipFill>
        <p:spPr>
          <a:xfrm>
            <a:off x="258835" y="6206648"/>
            <a:ext cx="1389330" cy="552482"/>
          </a:xfrm>
          <a:prstGeom prst="rect">
            <a:avLst/>
          </a:prstGeom>
          <a:noFill/>
          <a:ln>
            <a:noFill/>
          </a:ln>
        </p:spPr>
      </p:pic>
      <p:pic>
        <p:nvPicPr>
          <p:cNvPr id="2" name="Imagen 1">
            <a:extLst>
              <a:ext uri="{FF2B5EF4-FFF2-40B4-BE49-F238E27FC236}">
                <a16:creationId xmlns:a16="http://schemas.microsoft.com/office/drawing/2014/main" id="{82DECFD0-9F33-6824-F9B2-4DB4D471400D}"/>
              </a:ext>
            </a:extLst>
          </p:cNvPr>
          <p:cNvPicPr>
            <a:picLocks noChangeAspect="1"/>
          </p:cNvPicPr>
          <p:nvPr/>
        </p:nvPicPr>
        <p:blipFill>
          <a:blip r:embed="rId7"/>
          <a:stretch>
            <a:fillRect/>
          </a:stretch>
        </p:blipFill>
        <p:spPr>
          <a:xfrm>
            <a:off x="5801100" y="223326"/>
            <a:ext cx="4689164" cy="640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2"/>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41" name="Google Shape;241;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2" name="Google Shape;242;p32"/>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Relaciones</a:t>
            </a:r>
            <a:endParaRPr sz="3500" b="1" i="0" u="none" strike="noStrike" cap="none">
              <a:solidFill>
                <a:srgbClr val="121212"/>
              </a:solidFill>
              <a:latin typeface="Roboto"/>
              <a:ea typeface="Roboto"/>
              <a:cs typeface="Roboto"/>
              <a:sym typeface="Roboto"/>
            </a:endParaRPr>
          </a:p>
        </p:txBody>
      </p:sp>
      <p:pic>
        <p:nvPicPr>
          <p:cNvPr id="243" name="Google Shape;243;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4" name="Google Shape;244;p32"/>
          <p:cNvSpPr/>
          <p:nvPr/>
        </p:nvSpPr>
        <p:spPr>
          <a:xfrm>
            <a:off x="1773269" y="6394822"/>
            <a:ext cx="9093900" cy="44523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B505FD04-24A9-24E5-AC6D-A9646C8DF042}"/>
              </a:ext>
            </a:extLst>
          </p:cNvPr>
          <p:cNvPicPr>
            <a:picLocks noChangeAspect="1"/>
          </p:cNvPicPr>
          <p:nvPr/>
        </p:nvPicPr>
        <p:blipFill>
          <a:blip r:embed="rId6"/>
          <a:stretch>
            <a:fillRect/>
          </a:stretch>
        </p:blipFill>
        <p:spPr>
          <a:xfrm>
            <a:off x="1915341" y="2479272"/>
            <a:ext cx="8361318" cy="28523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3"/>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52" name="Google Shape;252;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3" name="Google Shape;253;p33"/>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Entorno</a:t>
            </a:r>
            <a:endParaRPr sz="3500" b="1" i="0" u="none" strike="noStrike" cap="none">
              <a:solidFill>
                <a:srgbClr val="121212"/>
              </a:solidFill>
              <a:latin typeface="Roboto"/>
              <a:ea typeface="Roboto"/>
              <a:cs typeface="Roboto"/>
              <a:sym typeface="Roboto"/>
            </a:endParaRPr>
          </a:p>
        </p:txBody>
      </p:sp>
      <p:pic>
        <p:nvPicPr>
          <p:cNvPr id="255" name="Google Shape;255;p33"/>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56" name="Google Shape;256;p33"/>
          <p:cNvSpPr/>
          <p:nvPr/>
        </p:nvSpPr>
        <p:spPr>
          <a:xfrm>
            <a:off x="1773269" y="6394822"/>
            <a:ext cx="9093900" cy="44523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81C2CBAC-924A-F79B-4719-1946CA472A3C}"/>
              </a:ext>
            </a:extLst>
          </p:cNvPr>
          <p:cNvPicPr>
            <a:picLocks noChangeAspect="1"/>
          </p:cNvPicPr>
          <p:nvPr/>
        </p:nvPicPr>
        <p:blipFill>
          <a:blip r:embed="rId6"/>
          <a:stretch>
            <a:fillRect/>
          </a:stretch>
        </p:blipFill>
        <p:spPr>
          <a:xfrm>
            <a:off x="2206438" y="2395158"/>
            <a:ext cx="8336285" cy="27824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4"/>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63" name="Google Shape;263;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4" name="Google Shape;264;p34"/>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Participación</a:t>
            </a:r>
            <a:endParaRPr sz="3500" b="1" i="0" u="none" strike="noStrike" cap="none">
              <a:solidFill>
                <a:srgbClr val="121212"/>
              </a:solidFill>
              <a:latin typeface="Roboto"/>
              <a:ea typeface="Roboto"/>
              <a:cs typeface="Roboto"/>
              <a:sym typeface="Roboto"/>
            </a:endParaRPr>
          </a:p>
        </p:txBody>
      </p:sp>
      <p:pic>
        <p:nvPicPr>
          <p:cNvPr id="266" name="Google Shape;266;p34"/>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67" name="Google Shape;267;p34"/>
          <p:cNvSpPr/>
          <p:nvPr/>
        </p:nvSpPr>
        <p:spPr>
          <a:xfrm>
            <a:off x="1773269" y="6394822"/>
            <a:ext cx="9093900" cy="44523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29E3DD8F-FFE1-C16B-017E-CD5AFEC42B16}"/>
              </a:ext>
            </a:extLst>
          </p:cNvPr>
          <p:cNvPicPr>
            <a:picLocks noChangeAspect="1"/>
          </p:cNvPicPr>
          <p:nvPr/>
        </p:nvPicPr>
        <p:blipFill>
          <a:blip r:embed="rId6"/>
          <a:stretch>
            <a:fillRect/>
          </a:stretch>
        </p:blipFill>
        <p:spPr>
          <a:xfrm>
            <a:off x="2007151" y="2338130"/>
            <a:ext cx="8626135" cy="28965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5"/>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74" name="Google Shape;274;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5" name="Google Shape;275;p35"/>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s-us" sz="3400" b="1" i="0" u="none" strike="noStrike" cap="none">
                <a:solidFill>
                  <a:srgbClr val="121212"/>
                </a:solidFill>
                <a:latin typeface="Roboto"/>
                <a:ea typeface="Roboto"/>
                <a:cs typeface="Roboto"/>
                <a:sym typeface="Roboto"/>
              </a:rPr>
              <a:t>Los Cuatro elementos estructurales de HOPE: Crecimiento emocional</a:t>
            </a:r>
            <a:endParaRPr sz="3400" b="1" i="0" u="none" strike="noStrike" cap="none">
              <a:solidFill>
                <a:srgbClr val="121212"/>
              </a:solidFill>
              <a:latin typeface="Roboto"/>
              <a:ea typeface="Roboto"/>
              <a:cs typeface="Roboto"/>
              <a:sym typeface="Roboto"/>
            </a:endParaRPr>
          </a:p>
        </p:txBody>
      </p:sp>
      <p:pic>
        <p:nvPicPr>
          <p:cNvPr id="277" name="Google Shape;277;p35"/>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78" name="Google Shape;278;p35"/>
          <p:cNvSpPr/>
          <p:nvPr/>
        </p:nvSpPr>
        <p:spPr>
          <a:xfrm>
            <a:off x="1773269" y="6394822"/>
            <a:ext cx="9093900" cy="46317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5AF84628-26AA-D0E8-427E-ADBA0BECD79B}"/>
              </a:ext>
            </a:extLst>
          </p:cNvPr>
          <p:cNvPicPr>
            <a:picLocks noChangeAspect="1"/>
          </p:cNvPicPr>
          <p:nvPr/>
        </p:nvPicPr>
        <p:blipFill>
          <a:blip r:embed="rId6"/>
          <a:stretch>
            <a:fillRect/>
          </a:stretch>
        </p:blipFill>
        <p:spPr>
          <a:xfrm>
            <a:off x="2026190" y="2313198"/>
            <a:ext cx="8127596" cy="27726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6105</Words>
  <Application>Microsoft Office PowerPoint</Application>
  <PresentationFormat>Widescreen</PresentationFormat>
  <Paragraphs>393</Paragraphs>
  <Slides>27</Slides>
  <Notes>27</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Calibri</vt:lpstr>
      <vt:lpstr>Courier New</vt:lpstr>
      <vt:lpstr>Roboto</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Consejos a considerar sobre el tiempo frente a una pantalla</vt:lpstr>
      <vt:lpstr>Ideas creativas para reemplazar el tiempo frente a una pantalla</vt:lpstr>
      <vt:lpstr>Crear un plan familiar de uso de medios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dc:creator>
  <cp:lastModifiedBy>Shenshen Jin</cp:lastModifiedBy>
  <cp:revision>9</cp:revision>
  <dcterms:modified xsi:type="dcterms:W3CDTF">2024-02-05T19:19:42Z</dcterms:modified>
</cp:coreProperties>
</file>