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5"/>
  </p:handoutMasterIdLst>
  <p:sldIdLst>
    <p:sldId id="258" r:id="rId2"/>
    <p:sldId id="301" r:id="rId3"/>
    <p:sldId id="259" r:id="rId4"/>
    <p:sldId id="295" r:id="rId5"/>
    <p:sldId id="260" r:id="rId6"/>
    <p:sldId id="289" r:id="rId7"/>
    <p:sldId id="282" r:id="rId8"/>
    <p:sldId id="286" r:id="rId9"/>
    <p:sldId id="287" r:id="rId10"/>
    <p:sldId id="288" r:id="rId11"/>
    <p:sldId id="291" r:id="rId12"/>
    <p:sldId id="292" r:id="rId13"/>
    <p:sldId id="315" r:id="rId14"/>
    <p:sldId id="316" r:id="rId15"/>
    <p:sldId id="317" r:id="rId16"/>
    <p:sldId id="318" r:id="rId17"/>
    <p:sldId id="300" r:id="rId18"/>
    <p:sldId id="299" r:id="rId19"/>
    <p:sldId id="306" r:id="rId20"/>
    <p:sldId id="332" r:id="rId21"/>
    <p:sldId id="319" r:id="rId22"/>
    <p:sldId id="320" r:id="rId23"/>
    <p:sldId id="321" r:id="rId24"/>
    <p:sldId id="293" r:id="rId25"/>
    <p:sldId id="333" r:id="rId26"/>
    <p:sldId id="294" r:id="rId27"/>
    <p:sldId id="322" r:id="rId28"/>
    <p:sldId id="323" r:id="rId29"/>
    <p:sldId id="304" r:id="rId30"/>
    <p:sldId id="303" r:id="rId31"/>
    <p:sldId id="328" r:id="rId32"/>
    <p:sldId id="331" r:id="rId33"/>
    <p:sldId id="330" r:id="rId34"/>
    <p:sldId id="329" r:id="rId35"/>
    <p:sldId id="283" r:id="rId36"/>
    <p:sldId id="284" r:id="rId37"/>
    <p:sldId id="327" r:id="rId38"/>
    <p:sldId id="325" r:id="rId39"/>
    <p:sldId id="326" r:id="rId40"/>
    <p:sldId id="312" r:id="rId41"/>
    <p:sldId id="324" r:id="rId42"/>
    <p:sldId id="302" r:id="rId43"/>
    <p:sldId id="285" r:id="rId44"/>
    <p:sldId id="290" r:id="rId45"/>
    <p:sldId id="313" r:id="rId46"/>
    <p:sldId id="305" r:id="rId47"/>
    <p:sldId id="314" r:id="rId48"/>
    <p:sldId id="309" r:id="rId49"/>
    <p:sldId id="296" r:id="rId50"/>
    <p:sldId id="308" r:id="rId51"/>
    <p:sldId id="298" r:id="rId52"/>
    <p:sldId id="307" r:id="rId53"/>
    <p:sldId id="28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C2A"/>
    <a:srgbClr val="000000"/>
    <a:srgbClr val="00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th, Logan T (lrath)" userId="78b7e26d-4a41-4a6a-8670-e5c6b1a279a6" providerId="ADAL" clId="{A668C209-E91E-8743-B20B-7D0BF3023C28}"/>
    <pc:docChg chg="custSel modSld sldOrd">
      <pc:chgData name="Rath, Logan T (lrath)" userId="78b7e26d-4a41-4a6a-8670-e5c6b1a279a6" providerId="ADAL" clId="{A668C209-E91E-8743-B20B-7D0BF3023C28}" dt="2019-04-23T17:54:33.530" v="218" actId="20577"/>
      <pc:docMkLst>
        <pc:docMk/>
      </pc:docMkLst>
      <pc:sldChg chg="modSp ord">
        <pc:chgData name="Rath, Logan T (lrath)" userId="78b7e26d-4a41-4a6a-8670-e5c6b1a279a6" providerId="ADAL" clId="{A668C209-E91E-8743-B20B-7D0BF3023C28}" dt="2019-04-23T17:54:33.530" v="218" actId="20577"/>
        <pc:sldMkLst>
          <pc:docMk/>
          <pc:sldMk cId="2085872652" sldId="262"/>
        </pc:sldMkLst>
        <pc:spChg chg="mod">
          <ac:chgData name="Rath, Logan T (lrath)" userId="78b7e26d-4a41-4a6a-8670-e5c6b1a279a6" providerId="ADAL" clId="{A668C209-E91E-8743-B20B-7D0BF3023C28}" dt="2019-04-23T17:54:33.530" v="218" actId="20577"/>
          <ac:spMkLst>
            <pc:docMk/>
            <pc:sldMk cId="2085872652" sldId="262"/>
            <ac:spMk id="3" creationId="{728FAE97-04D4-A648-AA6B-E866CBDE5F66}"/>
          </ac:spMkLst>
        </pc:spChg>
      </pc:sldChg>
      <pc:sldChg chg="modSp ord">
        <pc:chgData name="Rath, Logan T (lrath)" userId="78b7e26d-4a41-4a6a-8670-e5c6b1a279a6" providerId="ADAL" clId="{A668C209-E91E-8743-B20B-7D0BF3023C28}" dt="2019-04-23T17:53:26.195" v="186" actId="20577"/>
        <pc:sldMkLst>
          <pc:docMk/>
          <pc:sldMk cId="1419944369" sldId="264"/>
        </pc:sldMkLst>
        <pc:spChg chg="mod">
          <ac:chgData name="Rath, Logan T (lrath)" userId="78b7e26d-4a41-4a6a-8670-e5c6b1a279a6" providerId="ADAL" clId="{A668C209-E91E-8743-B20B-7D0BF3023C28}" dt="2019-04-23T17:53:26.195" v="186" actId="20577"/>
          <ac:spMkLst>
            <pc:docMk/>
            <pc:sldMk cId="1419944369" sldId="264"/>
            <ac:spMk id="3" creationId="{7D616D84-B8FA-FD48-932D-659E35538AD6}"/>
          </ac:spMkLst>
        </pc:spChg>
      </pc:sldChg>
      <pc:sldChg chg="modSp">
        <pc:chgData name="Rath, Logan T (lrath)" userId="78b7e26d-4a41-4a6a-8670-e5c6b1a279a6" providerId="ADAL" clId="{A668C209-E91E-8743-B20B-7D0BF3023C28}" dt="2019-04-23T17:52:40.824" v="120" actId="20577"/>
        <pc:sldMkLst>
          <pc:docMk/>
          <pc:sldMk cId="703229454" sldId="268"/>
        </pc:sldMkLst>
        <pc:spChg chg="mod">
          <ac:chgData name="Rath, Logan T (lrath)" userId="78b7e26d-4a41-4a6a-8670-e5c6b1a279a6" providerId="ADAL" clId="{A668C209-E91E-8743-B20B-7D0BF3023C28}" dt="2019-04-23T17:52:40.824" v="120" actId="20577"/>
          <ac:spMkLst>
            <pc:docMk/>
            <pc:sldMk cId="703229454" sldId="268"/>
            <ac:spMk id="3" creationId="{1E4FA74E-A4E9-BB46-8FD6-CAA48F12241D}"/>
          </ac:spMkLst>
        </pc:spChg>
      </pc:sldChg>
      <pc:sldChg chg="modSp">
        <pc:chgData name="Rath, Logan T (lrath)" userId="78b7e26d-4a41-4a6a-8670-e5c6b1a279a6" providerId="ADAL" clId="{A668C209-E91E-8743-B20B-7D0BF3023C28}" dt="2019-04-23T17:50:58.557" v="33" actId="20577"/>
        <pc:sldMkLst>
          <pc:docMk/>
          <pc:sldMk cId="1450262658" sldId="273"/>
        </pc:sldMkLst>
        <pc:spChg chg="mod">
          <ac:chgData name="Rath, Logan T (lrath)" userId="78b7e26d-4a41-4a6a-8670-e5c6b1a279a6" providerId="ADAL" clId="{A668C209-E91E-8743-B20B-7D0BF3023C28}" dt="2019-04-23T17:50:58.557" v="33" actId="20577"/>
          <ac:spMkLst>
            <pc:docMk/>
            <pc:sldMk cId="1450262658" sldId="273"/>
            <ac:spMk id="2" creationId="{13164CD5-9AEC-044D-9145-40400DDAC2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95E47D-B748-7F4D-A1EF-E79609985A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23797-2602-604F-90BB-EC0BFC79C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5C8F-23DB-8C4F-B552-73C670A1502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C3067-69AB-E645-B033-A43E6F7E0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90FF-2916-D642-985D-50FDAB3E7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1447E-3EAF-0748-8F60-CEE4786E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3059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9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5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72188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063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035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98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8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lcny.libanswers.com/faq/26419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lcny.libguides.com/ld.php?content_id=4022558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1812022"/>
            <a:ext cx="8361229" cy="2068385"/>
          </a:xfrm>
        </p:spPr>
        <p:txBody>
          <a:bodyPr/>
          <a:lstStyle/>
          <a:p>
            <a:r>
              <a:rPr lang="en-US" sz="4800" dirty="0"/>
              <a:t>Fulfillment: </a:t>
            </a:r>
            <a:r>
              <a:rPr lang="en-US" sz="4800" dirty="0" smtClean="0"/>
              <a:t>Resource sharing Configuration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077050"/>
            <a:ext cx="6831673" cy="965466"/>
          </a:xfrm>
        </p:spPr>
        <p:txBody>
          <a:bodyPr/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 smtClean="0"/>
              <a:t>Heidi Webb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r>
              <a:rPr lang="en-US" i="0" dirty="0" smtClean="0"/>
              <a:t>Defined in the Network Zone</a:t>
            </a:r>
          </a:p>
          <a:p>
            <a:r>
              <a:rPr lang="en-US" dirty="0" smtClean="0"/>
              <a:t>These are the libraries you are lending from</a:t>
            </a:r>
            <a:endParaRPr lang="en-US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12" y="3486970"/>
            <a:ext cx="6811326" cy="18957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706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err="1" smtClean="0"/>
              <a:t>Rotas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r>
              <a:rPr lang="en-US" i="0" dirty="0" smtClean="0"/>
              <a:t>Defined in the Network Zone</a:t>
            </a:r>
          </a:p>
          <a:p>
            <a:r>
              <a:rPr lang="en-US" dirty="0" smtClean="0"/>
              <a:t>Equivalent to Lending String</a:t>
            </a:r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45" y="3459604"/>
            <a:ext cx="6935168" cy="19338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220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14588"/>
            <a:ext cx="9601200" cy="768927"/>
          </a:xfrm>
        </p:spPr>
        <p:txBody>
          <a:bodyPr/>
          <a:lstStyle/>
          <a:p>
            <a:r>
              <a:rPr lang="en-US" dirty="0" smtClean="0"/>
              <a:t>Fulfillmen</a:t>
            </a:r>
            <a:r>
              <a:rPr lang="en-US" dirty="0" smtClean="0"/>
              <a:t>t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1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9577714" cy="1325563"/>
          </a:xfrm>
        </p:spPr>
        <p:txBody>
          <a:bodyPr/>
          <a:lstStyle/>
          <a:p>
            <a:r>
              <a:rPr lang="en-US" dirty="0" smtClean="0"/>
              <a:t>An overview of the Fulfillment Units in SUNY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7150331" cy="45169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campuses have at least 4 Fulfillment Units at the Institution Level, and then one at the library level.</a:t>
            </a:r>
          </a:p>
          <a:p>
            <a:r>
              <a:rPr lang="en-US" dirty="0" smtClean="0"/>
              <a:t>Institution Level FU governs locations and circulation(loaning)/requesting/booking policies.</a:t>
            </a:r>
          </a:p>
          <a:p>
            <a:r>
              <a:rPr lang="en-US" dirty="0" smtClean="0"/>
              <a:t>Library level FU is for resource sharing and governs the temporary location that your borrowing and lending items go into when they are part of resource sharing activities.</a:t>
            </a:r>
          </a:p>
          <a:p>
            <a:r>
              <a:rPr lang="en-US" dirty="0" smtClean="0"/>
              <a:t>Your set up may be slightly different if you’ve done customization, but this is how at least 50 campuses’ Fulfillment Units are set up.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913" y="47672"/>
            <a:ext cx="1551576" cy="1551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0931" y="2329892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Closed Stacks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40931" y="2834160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Reserves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40931" y="3338428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Short Loan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10647219" y="1825624"/>
            <a:ext cx="544482" cy="1964980"/>
          </a:xfrm>
          <a:prstGeom prst="righ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10713027" y="4897960"/>
            <a:ext cx="392082" cy="739512"/>
          </a:xfrm>
          <a:prstGeom prst="righ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53400" y="1556174"/>
            <a:ext cx="24231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Regular/Circulating Coll.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5993" y="2346517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Closed Stacks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5993" y="2850785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Reserves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5993" y="3355053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 Loan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5993" y="4981905"/>
            <a:ext cx="24231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Resource Sharing (XXMNFU)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10622281" y="1842249"/>
            <a:ext cx="544482" cy="1964980"/>
          </a:xfrm>
          <a:prstGeom prst="righ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319506" y="1659490"/>
            <a:ext cx="393634" cy="2529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Institution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19506" y="4439849"/>
            <a:ext cx="393634" cy="1697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Library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1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74" y="241662"/>
            <a:ext cx="9601200" cy="1485900"/>
          </a:xfrm>
        </p:spPr>
        <p:txBody>
          <a:bodyPr/>
          <a:lstStyle/>
          <a:p>
            <a:r>
              <a:rPr lang="en-US" dirty="0" smtClean="0"/>
              <a:t>But, why can’t I just add RS policies to the RS Fulfillment Unit?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641080" cy="49104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That would make sense (and </a:t>
            </a:r>
            <a:r>
              <a:rPr lang="en-US" dirty="0" smtClean="0"/>
              <a:t>folks have tried).</a:t>
            </a:r>
            <a:endParaRPr lang="en-US" dirty="0" smtClean="0"/>
          </a:p>
          <a:p>
            <a:r>
              <a:rPr lang="en-US" dirty="0" smtClean="0"/>
              <a:t>The RS Fulfillment Unit Rules and policies are only applied to items when they’re in the transitory/temporary status of Resource Sharing.</a:t>
            </a:r>
          </a:p>
          <a:p>
            <a:r>
              <a:rPr lang="en-US" dirty="0" smtClean="0"/>
              <a:t>To determine if they can become Resource Sharing, this needs to be determined by TOUs or Fulfillment Unit Rules in your institutional FU that either allow or deny resource sharing requests.</a:t>
            </a:r>
          </a:p>
          <a:p>
            <a:endParaRPr lang="en-US" dirty="0"/>
          </a:p>
        </p:txBody>
      </p:sp>
      <p:pic>
        <p:nvPicPr>
          <p:cNvPr id="2050" name="Picture 2" descr="https://static.thenounproject.com/png/249373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7584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7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2235633" y="2587059"/>
            <a:ext cx="9974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678085" y="4258404"/>
            <a:ext cx="635698" cy="707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75" y="215586"/>
            <a:ext cx="9914333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So, I’m a Lending RS request, how does my Alma know to let me in or not?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432" y="2282818"/>
            <a:ext cx="174171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Incoming RS Request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783" y="2322115"/>
            <a:ext cx="174171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location is this in?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4734" y="1604456"/>
            <a:ext cx="242316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Request Fulfillment Unit Rules Apply?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1414" y="2809651"/>
            <a:ext cx="174171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FUR Match: Does the TOU assigned allow Physical RS requesting?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4937" y="4745880"/>
            <a:ext cx="1741714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If no Request Rules apply, does the default Request TOU allow Physical RS?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4345" y="3740552"/>
            <a:ext cx="1794509" cy="2031325"/>
          </a:xfrm>
          <a:prstGeom prst="rect">
            <a:avLst/>
          </a:prstGeom>
          <a:solidFill>
            <a:srgbClr val="F6EC2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If RS Not Allowed—Reject Request—No Staff Intervention Needed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395" y="3306854"/>
            <a:ext cx="1741714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RS Allowed in TOU—Request is put in lending queue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187" y="3630020"/>
            <a:ext cx="1794509" cy="1754326"/>
          </a:xfrm>
          <a:prstGeom prst="rect">
            <a:avLst/>
          </a:prstGeom>
          <a:solidFill>
            <a:srgbClr val="F6EC2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Move on to someone else in the </a:t>
            </a:r>
            <a:r>
              <a:rPr lang="en-US" dirty="0" err="1" smtClean="0">
                <a:solidFill>
                  <a:srgbClr val="000000"/>
                </a:solidFill>
              </a:rPr>
              <a:t>rota</a:t>
            </a:r>
            <a:r>
              <a:rPr lang="en-US" dirty="0" smtClean="0">
                <a:solidFill>
                  <a:srgbClr val="000000"/>
                </a:solidFill>
              </a:rPr>
              <a:t>, buddy, you’re not getting this from here!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97267" y="2322115"/>
            <a:ext cx="9974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166630" y="3468969"/>
            <a:ext cx="99746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298934" y="4507183"/>
            <a:ext cx="1076178" cy="5008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53703" y="3907018"/>
            <a:ext cx="766333" cy="18743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453703" y="5141369"/>
            <a:ext cx="858198" cy="6316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18" y="286748"/>
            <a:ext cx="10818620" cy="11477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create a lending deflection in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96" y="1345357"/>
            <a:ext cx="5293255" cy="47580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FAQ:</a:t>
            </a:r>
          </a:p>
          <a:p>
            <a:pPr lvl="1"/>
            <a:r>
              <a:rPr lang="en-US" dirty="0" smtClean="0">
                <a:hlinkClick r:id="rId2"/>
              </a:rPr>
              <a:t>https://slcny.libanswers.com/faq/264199</a:t>
            </a:r>
            <a:endParaRPr lang="en-US" dirty="0" smtClean="0"/>
          </a:p>
          <a:p>
            <a:r>
              <a:rPr lang="en-US" dirty="0" smtClean="0"/>
              <a:t>Basic process:</a:t>
            </a:r>
          </a:p>
          <a:p>
            <a:pPr lvl="1"/>
            <a:r>
              <a:rPr lang="en-US" dirty="0" smtClean="0"/>
              <a:t>Create a Fulfillment Unit Request Rule that applies a Terms of Use that does not allow Physical Resource Sharing requests.</a:t>
            </a:r>
          </a:p>
          <a:p>
            <a:pPr lvl="1"/>
            <a:r>
              <a:rPr lang="en-US" dirty="0" smtClean="0"/>
              <a:t>Add in any parameters that you want to use to include locations, material types, etc.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15993" y="1632718"/>
            <a:ext cx="24231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Regular/Circulating Coll.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5993" y="2346517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Closed Stacks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5993" y="2850785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Reserves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5993" y="3355053"/>
            <a:ext cx="24231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 Loan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5993" y="4658741"/>
            <a:ext cx="24231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Resource Sharing (XXMNFU)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10622281" y="1842249"/>
            <a:ext cx="544482" cy="1964980"/>
          </a:xfrm>
          <a:prstGeom prst="righ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10688089" y="4612149"/>
            <a:ext cx="392082" cy="739512"/>
          </a:xfrm>
          <a:prstGeom prst="righ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41083" y="1434540"/>
            <a:ext cx="393634" cy="2581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Institution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41083" y="4217526"/>
            <a:ext cx="393634" cy="1711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Library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9851" y="1977185"/>
            <a:ext cx="1908982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Deflections at Institution Level as these FU/Rules/TOUs applied first.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6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Deflections: Non-</a:t>
            </a:r>
            <a:r>
              <a:rPr lang="en-US" dirty="0" err="1" smtClean="0"/>
              <a:t>requestable</a:t>
            </a:r>
            <a:r>
              <a:rPr lang="en-US" dirty="0" smtClean="0"/>
              <a:t> Fulfillment Units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0240"/>
            <a:ext cx="9601200" cy="3947160"/>
          </a:xfrm>
        </p:spPr>
        <p:txBody>
          <a:bodyPr/>
          <a:lstStyle/>
          <a:p>
            <a:r>
              <a:rPr lang="en-US" dirty="0" smtClean="0"/>
              <a:t>Most likely at Institution Level</a:t>
            </a:r>
          </a:p>
          <a:p>
            <a:r>
              <a:rPr lang="en-US" dirty="0" smtClean="0"/>
              <a:t>Good chance Closed and Reserves are already blocked from Resource Sharing</a:t>
            </a:r>
          </a:p>
          <a:p>
            <a:r>
              <a:rPr lang="en-US" i="0" dirty="0" smtClean="0"/>
              <a:t>Default TOU for Request Fulfillment Unit Rules should have “Not </a:t>
            </a:r>
            <a:r>
              <a:rPr lang="en-US" i="0" dirty="0" err="1" smtClean="0"/>
              <a:t>Requestable</a:t>
            </a:r>
            <a:r>
              <a:rPr lang="en-US" i="0" dirty="0" smtClean="0"/>
              <a:t> for Resource Sharing”</a:t>
            </a:r>
          </a:p>
          <a:p>
            <a:pPr lvl="1"/>
            <a:r>
              <a:rPr lang="en-US" i="0" dirty="0" smtClean="0"/>
              <a:t>Or one of the rules should include that in a TOU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08878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336"/>
            <a:ext cx="9927771" cy="76892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Fulfillment  Fulfillment Units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3" y="2195748"/>
            <a:ext cx="4743450" cy="2343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5" y="965760"/>
            <a:ext cx="4876800" cy="57816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671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2291"/>
            <a:ext cx="9601200" cy="768927"/>
          </a:xfrm>
        </p:spPr>
        <p:txBody>
          <a:bodyPr/>
          <a:lstStyle/>
          <a:p>
            <a:r>
              <a:rPr lang="en-US" dirty="0" smtClean="0"/>
              <a:t>Default TOU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93224"/>
            <a:ext cx="9601200" cy="4574176"/>
          </a:xfrm>
        </p:spPr>
        <p:txBody>
          <a:bodyPr/>
          <a:lstStyle/>
          <a:p>
            <a:r>
              <a:rPr lang="en-US" i="0" dirty="0" err="1" smtClean="0"/>
              <a:t>Config</a:t>
            </a:r>
            <a:r>
              <a:rPr lang="en-US" i="0" dirty="0" smtClean="0"/>
              <a:t> </a:t>
            </a:r>
            <a:r>
              <a:rPr lang="en-US" i="0" dirty="0" smtClean="0">
                <a:sym typeface="Wingdings" panose="05000000000000000000" pitchFamily="2" charset="2"/>
              </a:rPr>
              <a:t> Fulfilment  Terms of Use and Policies</a:t>
            </a:r>
            <a:endParaRPr lang="en-US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15664"/>
            <a:ext cx="7924800" cy="41338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66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Basics when Searching Documentation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86494"/>
            <a:ext cx="9601200" cy="3780905"/>
          </a:xfrm>
        </p:spPr>
        <p:txBody>
          <a:bodyPr/>
          <a:lstStyle/>
          <a:p>
            <a:r>
              <a:rPr lang="en-US" i="0" dirty="0" smtClean="0"/>
              <a:t>SUNY is using Peer to Peer resource sharing in Alma</a:t>
            </a:r>
          </a:p>
          <a:p>
            <a:pPr lvl="1"/>
            <a:r>
              <a:rPr lang="en-US" i="0" dirty="0" smtClean="0"/>
              <a:t>currently only for physical items</a:t>
            </a:r>
          </a:p>
          <a:p>
            <a:r>
              <a:rPr lang="en-US" dirty="0" smtClean="0"/>
              <a:t>SUNY is using only a small portion of the Fulfilment Network for walk-in borrowing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6452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501129"/>
            <a:ext cx="9601200" cy="1713684"/>
          </a:xfrm>
        </p:spPr>
        <p:txBody>
          <a:bodyPr>
            <a:normAutofit/>
          </a:bodyPr>
          <a:lstStyle/>
          <a:p>
            <a:r>
              <a:rPr lang="en-US" dirty="0" smtClean="0"/>
              <a:t>Resource Sharing Fulfillment Unit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2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185737"/>
            <a:ext cx="11006138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you can technically change via Resource Sharing Fulfillment Unit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5" y="1997074"/>
            <a:ext cx="8732520" cy="4483735"/>
          </a:xfrm>
        </p:spPr>
        <p:txBody>
          <a:bodyPr/>
          <a:lstStyle/>
          <a:p>
            <a:r>
              <a:rPr lang="en-US" dirty="0" smtClean="0"/>
              <a:t>Length of loan period for regular loans (lending and borrowing).</a:t>
            </a:r>
          </a:p>
          <a:p>
            <a:r>
              <a:rPr lang="en-US" dirty="0" smtClean="0"/>
              <a:t>What locations, material types, etc. are considered short or long loan periods for lending.</a:t>
            </a:r>
          </a:p>
          <a:p>
            <a:r>
              <a:rPr lang="en-US" dirty="0" smtClean="0"/>
              <a:t>The patron types that can use RS.</a:t>
            </a:r>
          </a:p>
          <a:p>
            <a:r>
              <a:rPr lang="en-US" dirty="0" smtClean="0"/>
              <a:t>Pickup location choice, etc.</a:t>
            </a:r>
          </a:p>
          <a:p>
            <a:r>
              <a:rPr lang="en-US" dirty="0" smtClean="0"/>
              <a:t>Renewal and maximum total loan period.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static.thenounproject.com/png/1536767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35" y="2545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3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42900"/>
            <a:ext cx="10744199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you can change via Resource Sharing Fulfillment Unit Configuration from a Policy Standpoint.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2164633"/>
            <a:ext cx="9915525" cy="40523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Length of loan period and renewals, etc. for borrowing resource sharing (this means don’t change the lending loan periods).</a:t>
            </a:r>
          </a:p>
          <a:p>
            <a:r>
              <a:rPr lang="en-US" dirty="0" smtClean="0"/>
              <a:t>Pickup locations.</a:t>
            </a:r>
          </a:p>
          <a:p>
            <a:r>
              <a:rPr lang="en-US" dirty="0" smtClean="0"/>
              <a:t>What patron types can and cannot request items via RS.</a:t>
            </a:r>
          </a:p>
          <a:p>
            <a:r>
              <a:rPr lang="en-US" dirty="0" smtClean="0"/>
              <a:t>Adjust any locations or material types that should be short or long loan.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61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SUNY Libraries Consortium Network Zone Loan Periods Policy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https://slcny.libguides.com/ld.php?content_id=40225585</a:t>
            </a:r>
            <a:endParaRPr lang="en-US" dirty="0" smtClean="0"/>
          </a:p>
          <a:p>
            <a:r>
              <a:rPr lang="en-US" dirty="0" smtClean="0"/>
              <a:t>For general circulating collections:</a:t>
            </a:r>
          </a:p>
          <a:p>
            <a:pPr lvl="1"/>
            <a:r>
              <a:rPr lang="en-US" dirty="0" smtClean="0"/>
              <a:t>16 weeks for all, with faculty and grads receiving renewals.</a:t>
            </a:r>
          </a:p>
          <a:p>
            <a:r>
              <a:rPr lang="en-US" dirty="0" smtClean="0"/>
              <a:t>For media, and other protected circulating collections:</a:t>
            </a:r>
          </a:p>
          <a:p>
            <a:pPr lvl="1"/>
            <a:r>
              <a:rPr lang="en-US" dirty="0" smtClean="0"/>
              <a:t>30 days with one renewal.</a:t>
            </a:r>
          </a:p>
          <a:p>
            <a:r>
              <a:rPr lang="en-US" dirty="0" smtClean="0"/>
              <a:t>Network Zone recalls will not be used unless the item is needed for course reserves.</a:t>
            </a:r>
          </a:p>
          <a:p>
            <a:r>
              <a:rPr lang="en-US" dirty="0" smtClean="0"/>
              <a:t>Campuses are also encouraged to add as many collections to the Network Zone as possible to enable the broadest collection possible for SUNY.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79" y="0"/>
            <a:ext cx="2147321" cy="21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75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285750"/>
            <a:ext cx="10258425" cy="115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the Resource Sharing Fulfillment Unit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1657350"/>
            <a:ext cx="10458451" cy="4638675"/>
          </a:xfrm>
        </p:spPr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Library Level  Fulfillment  Fulfillment Units</a:t>
            </a:r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4" y="2733675"/>
            <a:ext cx="10363200" cy="35623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063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smtClean="0"/>
              <a:t>Borrowing: User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1"/>
            <a:ext cx="9601200" cy="1950893"/>
          </a:xfrm>
        </p:spPr>
        <p:txBody>
          <a:bodyPr>
            <a:normAutofit/>
          </a:bodyPr>
          <a:lstStyle/>
          <a:p>
            <a:r>
              <a:rPr lang="en-US" dirty="0" smtClean="0"/>
              <a:t>Can adjust what user groups can place resource sharing requests</a:t>
            </a:r>
          </a:p>
        </p:txBody>
      </p:sp>
    </p:spTree>
    <p:extLst>
      <p:ext uri="{BB962C8B-B14F-4D97-AF65-F5344CB8AC3E}">
        <p14:creationId xmlns:p14="http://schemas.microsoft.com/office/powerpoint/2010/main" val="5487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529888" cy="1314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Fulfillment Unit Rules: </a:t>
            </a:r>
            <a:br>
              <a:rPr lang="en-US" dirty="0" smtClean="0"/>
            </a:br>
            <a:r>
              <a:rPr lang="en-US" dirty="0" smtClean="0"/>
              <a:t>Rule Type = Borrowing Resource Sharing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85" y="2328862"/>
            <a:ext cx="6322630" cy="35718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985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6012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Restrict Which User Groups Can Place Resource Sharing Requests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718" y="1928811"/>
            <a:ext cx="8670140" cy="47720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6003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endParaRPr lang="en-US" i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2912"/>
            <a:ext cx="9601200" cy="768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Restrict Which User Groups Can Place Resource Sharing Requests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3" y="1738312"/>
            <a:ext cx="104584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47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smtClean="0"/>
              <a:t>Borrowing: Local Loan Length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1"/>
            <a:ext cx="9601200" cy="1950893"/>
          </a:xfrm>
        </p:spPr>
        <p:txBody>
          <a:bodyPr>
            <a:normAutofit/>
          </a:bodyPr>
          <a:lstStyle/>
          <a:p>
            <a:r>
              <a:rPr lang="en-US" dirty="0" smtClean="0"/>
              <a:t>Can adjust the loan length for local users</a:t>
            </a:r>
          </a:p>
          <a:p>
            <a:pPr lvl="1"/>
            <a:r>
              <a:rPr lang="en-US" dirty="0" smtClean="0"/>
              <a:t>Example: End of Term</a:t>
            </a:r>
          </a:p>
        </p:txBody>
      </p:sp>
    </p:spTree>
    <p:extLst>
      <p:ext uri="{BB962C8B-B14F-4D97-AF65-F5344CB8AC3E}">
        <p14:creationId xmlns:p14="http://schemas.microsoft.com/office/powerpoint/2010/main" val="384737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BBC9-2835-D54F-A2C5-A56A208F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3989"/>
          </a:xfrm>
        </p:spPr>
        <p:txBody>
          <a:bodyPr/>
          <a:lstStyle/>
          <a:p>
            <a:r>
              <a:rPr lang="en-US" dirty="0" smtClean="0"/>
              <a:t>Roles Needed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4FC7-D42A-C141-BDC9-AC408815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9789"/>
            <a:ext cx="9601200" cy="4437611"/>
          </a:xfrm>
        </p:spPr>
        <p:txBody>
          <a:bodyPr>
            <a:normAutofit/>
          </a:bodyPr>
          <a:lstStyle/>
          <a:p>
            <a:r>
              <a:rPr lang="en-US" dirty="0" smtClean="0"/>
              <a:t>General Systems Administrator</a:t>
            </a:r>
          </a:p>
          <a:p>
            <a:r>
              <a:rPr lang="en-US" dirty="0" smtClean="0"/>
              <a:t>Fulfillment Administrator</a:t>
            </a:r>
          </a:p>
          <a:p>
            <a:r>
              <a:rPr lang="en-US" dirty="0" smtClean="0"/>
              <a:t>Resource Sharing Partners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38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2" y="407410"/>
            <a:ext cx="9601200" cy="768927"/>
          </a:xfrm>
        </p:spPr>
        <p:txBody>
          <a:bodyPr/>
          <a:lstStyle/>
          <a:p>
            <a:r>
              <a:rPr lang="en-US" dirty="0" smtClean="0"/>
              <a:t>Borrowing: What TOU?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176337"/>
            <a:ext cx="10296525" cy="55054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2259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6" y="328612"/>
            <a:ext cx="10644189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Borrowing: What TOU and what parameters?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6" y="1500188"/>
            <a:ext cx="10477500" cy="5200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45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smtClean="0"/>
              <a:t>What is that Item Policy?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r>
              <a:rPr lang="en-US" i="0" dirty="0" smtClean="0"/>
              <a:t>It comes from the lending library and is used to determin</a:t>
            </a:r>
            <a:r>
              <a:rPr lang="en-US" dirty="0" smtClean="0"/>
              <a:t>e long loan versus as shorter material loan based on material type</a:t>
            </a:r>
          </a:p>
          <a:p>
            <a:r>
              <a:rPr lang="en-US" dirty="0" smtClean="0"/>
              <a:t>More on this later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57902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>
            <a:normAutofit/>
          </a:bodyPr>
          <a:lstStyle/>
          <a:p>
            <a:r>
              <a:rPr lang="en-US" dirty="0" smtClean="0"/>
              <a:t>Changing the Borrowing TOU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817954"/>
            <a:ext cx="9353550" cy="37971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r>
              <a:rPr lang="en-US" dirty="0" err="1"/>
              <a:t>Config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Library Level  Fulfillment  Terms of Use and Policies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39535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208760"/>
            <a:ext cx="106299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Borrowing TOU Options: Remember End of Term Use Case?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9" y="1373673"/>
            <a:ext cx="8410574" cy="53661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9305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3157537"/>
            <a:ext cx="96012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Borrowing Pickup Location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48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2" y="357186"/>
            <a:ext cx="107442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Borrowing: What TOU do you need to change?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99" y="1862138"/>
            <a:ext cx="7229475" cy="4305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7949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2" y="357186"/>
            <a:ext cx="107442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Borrowing: What TOU do you need to change?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9" y="1626177"/>
            <a:ext cx="7362825" cy="49625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0735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Library Level  Fulfillment  Terms of Use and Policies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3" y="2543175"/>
            <a:ext cx="6629400" cy="3324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6027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3905"/>
            <a:ext cx="9601200" cy="1040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 can Designate Pickup Location Options and Request Limits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728355"/>
            <a:ext cx="9782175" cy="4305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40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to Process Resource Sharing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will need the following roles to process </a:t>
            </a:r>
            <a:r>
              <a:rPr lang="en-US" dirty="0" smtClean="0"/>
              <a:t>all aspects of resource </a:t>
            </a:r>
            <a:r>
              <a:rPr lang="en-US" dirty="0"/>
              <a:t>sharing requests:</a:t>
            </a:r>
          </a:p>
          <a:p>
            <a:pPr lvl="1"/>
            <a:r>
              <a:rPr lang="en-US" dirty="0"/>
              <a:t>Circulation Desk Operator - scoped to library* and circulation desk</a:t>
            </a:r>
          </a:p>
          <a:p>
            <a:pPr lvl="1"/>
            <a:r>
              <a:rPr lang="en-US" dirty="0"/>
              <a:t>Requests Operator - scoped to library* and circulation desk</a:t>
            </a:r>
          </a:p>
          <a:p>
            <a:pPr lvl="1"/>
            <a:r>
              <a:rPr lang="en-US" dirty="0"/>
              <a:t>Fulfillment Services Operator - scoped to library*</a:t>
            </a:r>
          </a:p>
          <a:p>
            <a:pPr lvl="1"/>
            <a:r>
              <a:rPr lang="en-US" dirty="0"/>
              <a:t>Fulfillment Services Manager - scoped to library*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</a:t>
            </a:r>
            <a:r>
              <a:rPr lang="en-US" dirty="0"/>
              <a:t>library - For most SUNY campuses, this should be your main </a:t>
            </a:r>
            <a:r>
              <a:rPr lang="en-US" dirty="0" smtClean="0"/>
              <a:t>library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30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7008"/>
            <a:ext cx="9601200" cy="768927"/>
          </a:xfrm>
        </p:spPr>
        <p:txBody>
          <a:bodyPr/>
          <a:lstStyle/>
          <a:p>
            <a:r>
              <a:rPr lang="en-US" dirty="0" smtClean="0"/>
              <a:t>Lending: Short Loan Material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5935"/>
            <a:ext cx="9601200" cy="1207943"/>
          </a:xfrm>
        </p:spPr>
        <p:txBody>
          <a:bodyPr/>
          <a:lstStyle/>
          <a:p>
            <a:r>
              <a:rPr lang="en-US" dirty="0" smtClean="0"/>
              <a:t>Adjust </a:t>
            </a:r>
            <a:r>
              <a:rPr lang="en-US" dirty="0"/>
              <a:t>any locations or material types that should be short </a:t>
            </a:r>
            <a:r>
              <a:rPr lang="en-US" dirty="0" smtClean="0"/>
              <a:t>rather than long loan</a:t>
            </a:r>
            <a:endParaRPr lang="en-US" dirty="0"/>
          </a:p>
          <a:p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2143125"/>
            <a:ext cx="9182100" cy="4591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7163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3" y="384464"/>
            <a:ext cx="10758487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Lending: Short Loan: Media Material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54727"/>
            <a:ext cx="10172700" cy="52959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5792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2228850"/>
            <a:ext cx="9601200" cy="1457325"/>
          </a:xfrm>
        </p:spPr>
        <p:txBody>
          <a:bodyPr>
            <a:normAutofit/>
          </a:bodyPr>
          <a:lstStyle/>
          <a:p>
            <a:r>
              <a:rPr lang="en-US" dirty="0" smtClean="0"/>
              <a:t>Other Workflow Configuration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04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smtClean="0"/>
              <a:t>Fulfillment </a:t>
            </a:r>
            <a:r>
              <a:rPr lang="en-US" dirty="0" smtClean="0">
                <a:sym typeface="Wingdings" panose="05000000000000000000" pitchFamily="2" charset="2"/>
              </a:rPr>
              <a:t> Other Settings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1"/>
            <a:ext cx="9601200" cy="4936981"/>
          </a:xfrm>
        </p:spPr>
        <p:txBody>
          <a:bodyPr>
            <a:normAutofit/>
          </a:bodyPr>
          <a:lstStyle/>
          <a:p>
            <a:r>
              <a:rPr lang="en-US" dirty="0" err="1" smtClean="0"/>
              <a:t>rs_keep_rejected_request_active</a:t>
            </a:r>
            <a:endParaRPr lang="en-US" dirty="0" smtClean="0"/>
          </a:p>
          <a:p>
            <a:pPr lvl="1"/>
            <a:r>
              <a:rPr lang="en-US" dirty="0" smtClean="0"/>
              <a:t>Whether or not to keep rejected requests in the active queue. To remove, “None”</a:t>
            </a:r>
          </a:p>
          <a:p>
            <a:r>
              <a:rPr lang="en-US" sz="2400" dirty="0" smtClean="0"/>
              <a:t>Several others: https</a:t>
            </a:r>
            <a:r>
              <a:rPr lang="en-US" sz="2400" dirty="0"/>
              <a:t>://knowledge.exlibrisgroup.com/Alma/Product_Documentation/010Alma_Online_Help_(English)/030Fulfillment/080Configuring_Fulfillment/110General#mapping_table_CustomerParameters_fulfillment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2547756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515600" cy="957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Remember: Jobs do not run until cutover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03120"/>
            <a:ext cx="9601200" cy="3764280"/>
          </a:xfrm>
        </p:spPr>
        <p:txBody>
          <a:bodyPr/>
          <a:lstStyle/>
          <a:p>
            <a:r>
              <a:rPr lang="en-US" dirty="0" smtClean="0"/>
              <a:t>Jobs like remove expired requests are not running until go-live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214910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537" y="2410097"/>
            <a:ext cx="9601200" cy="1129937"/>
          </a:xfrm>
        </p:spPr>
        <p:txBody>
          <a:bodyPr/>
          <a:lstStyle/>
          <a:p>
            <a:r>
              <a:rPr lang="en-US" dirty="0" smtClean="0"/>
              <a:t>Primo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90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>
            <a:normAutofit/>
          </a:bodyPr>
          <a:lstStyle/>
          <a:p>
            <a:r>
              <a:rPr lang="en-US" dirty="0" smtClean="0"/>
              <a:t>Roles Needed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r>
              <a:rPr lang="en-US" i="0" dirty="0" smtClean="0"/>
              <a:t>Discovery Administrator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174485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>
            <a:normAutofit/>
          </a:bodyPr>
          <a:lstStyle/>
          <a:p>
            <a:r>
              <a:rPr lang="en-US" dirty="0" smtClean="0"/>
              <a:t>Request Link Documentation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r>
              <a:rPr lang="en-US" dirty="0" smtClean="0"/>
              <a:t>Setting up Holds, Alma Resource Sharing and </a:t>
            </a:r>
            <a:r>
              <a:rPr lang="en-US" dirty="0" err="1" smtClean="0"/>
              <a:t>OpenURL</a:t>
            </a:r>
            <a:r>
              <a:rPr lang="en-US" dirty="0" smtClean="0"/>
              <a:t> links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://slcny.libanswers.com/faq/261544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600564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74" y="2214155"/>
            <a:ext cx="9601200" cy="1485900"/>
          </a:xfrm>
        </p:spPr>
        <p:txBody>
          <a:bodyPr/>
          <a:lstStyle/>
          <a:p>
            <a:r>
              <a:rPr lang="en-US" dirty="0"/>
              <a:t>Primo Configuration: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Alma </a:t>
            </a:r>
            <a:r>
              <a:rPr lang="en-US" dirty="0"/>
              <a:t>Resource Sharing Requests</a:t>
            </a:r>
          </a:p>
        </p:txBody>
      </p:sp>
    </p:spTree>
    <p:extLst>
      <p:ext uri="{BB962C8B-B14F-4D97-AF65-F5344CB8AC3E}">
        <p14:creationId xmlns:p14="http://schemas.microsoft.com/office/powerpoint/2010/main" val="4035501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Primo Configuration: Alma Resource Sharing Requests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19992"/>
            <a:ext cx="9601200" cy="3847407"/>
          </a:xfrm>
        </p:spPr>
        <p:txBody>
          <a:bodyPr/>
          <a:lstStyle/>
          <a:p>
            <a:r>
              <a:rPr lang="en-US" i="0" dirty="0" smtClean="0"/>
              <a:t>Request Form Options: Example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20" y="2855323"/>
            <a:ext cx="6686550" cy="2819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186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smtClean="0"/>
              <a:t>Resource Sharing Library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4246418"/>
          </a:xfrm>
        </p:spPr>
        <p:txBody>
          <a:bodyPr/>
          <a:lstStyle/>
          <a:p>
            <a:r>
              <a:rPr lang="en-US" dirty="0" smtClean="0"/>
              <a:t>Your main library is likely configured as your resource sharing library.</a:t>
            </a:r>
          </a:p>
          <a:p>
            <a:r>
              <a:rPr lang="en-US" dirty="0" smtClean="0"/>
              <a:t>This was setup for you.</a:t>
            </a:r>
          </a:p>
          <a:p>
            <a:r>
              <a:rPr lang="en-US" i="0" dirty="0" smtClean="0"/>
              <a:t>Configuration</a:t>
            </a:r>
          </a:p>
          <a:p>
            <a:pPr lvl="1"/>
            <a:r>
              <a:rPr lang="en-US" i="0" dirty="0" smtClean="0"/>
              <a:t>At the Institution Level</a:t>
            </a:r>
            <a:r>
              <a:rPr lang="en-US" i="0" dirty="0" smtClean="0"/>
              <a:t> </a:t>
            </a:r>
            <a:r>
              <a:rPr lang="en-US" i="0" dirty="0" smtClean="0">
                <a:sym typeface="Wingdings" panose="05000000000000000000" pitchFamily="2" charset="2"/>
              </a:rPr>
              <a:t> General  Add a Library or Edit Library Information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037440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7346"/>
            <a:ext cx="3788229" cy="2720174"/>
          </a:xfrm>
        </p:spPr>
        <p:txBody>
          <a:bodyPr/>
          <a:lstStyle/>
          <a:p>
            <a:r>
              <a:rPr lang="en-US" dirty="0" smtClean="0"/>
              <a:t>Request Form: Exampl</a:t>
            </a:r>
            <a:r>
              <a:rPr lang="en-US" dirty="0" smtClean="0"/>
              <a:t>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8" y="2808514"/>
            <a:ext cx="4167052" cy="3527682"/>
          </a:xfrm>
        </p:spPr>
        <p:txBody>
          <a:bodyPr/>
          <a:lstStyle/>
          <a:p>
            <a:r>
              <a:rPr lang="en-US" dirty="0" smtClean="0"/>
              <a:t>Do you really need?</a:t>
            </a:r>
          </a:p>
          <a:p>
            <a:pPr lvl="1"/>
            <a:r>
              <a:rPr lang="en-US" i="0" dirty="0" smtClean="0"/>
              <a:t>Citation Type</a:t>
            </a:r>
          </a:p>
          <a:p>
            <a:pPr lvl="1"/>
            <a:r>
              <a:rPr lang="en-US" i="0" dirty="0" smtClean="0"/>
              <a:t>Format</a:t>
            </a:r>
          </a:p>
          <a:p>
            <a:pPr lvl="1"/>
            <a:r>
              <a:rPr lang="en-US" i="0" dirty="0" smtClean="0"/>
              <a:t>Pickup Library</a:t>
            </a:r>
          </a:p>
          <a:p>
            <a:pPr lvl="1"/>
            <a:r>
              <a:rPr lang="en-US" i="0" dirty="0" smtClean="0"/>
              <a:t>Pickup Location</a:t>
            </a:r>
            <a:endParaRPr lang="en-US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436" y="120214"/>
            <a:ext cx="6487884" cy="6549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2465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88858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Alma: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Discovery </a:t>
            </a:r>
            <a:r>
              <a:rPr lang="en-US" dirty="0">
                <a:sym typeface="Wingdings" panose="05000000000000000000" pitchFamily="2" charset="2"/>
              </a:rPr>
              <a:t> Resource Sharing Request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57413"/>
            <a:ext cx="9601200" cy="3709986"/>
          </a:xfrm>
        </p:spPr>
        <p:txBody>
          <a:bodyPr/>
          <a:lstStyle/>
          <a:p>
            <a:r>
              <a:rPr lang="en-US" i="0" dirty="0" smtClean="0"/>
              <a:t>Fields can be mandatory or visible or both</a:t>
            </a:r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02" y="3211285"/>
            <a:ext cx="10086975" cy="1676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552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 Forms: Remember Physical Resource Sharing not Digital/Article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76994"/>
            <a:ext cx="9601200" cy="3790406"/>
          </a:xfrm>
        </p:spPr>
        <p:txBody>
          <a:bodyPr/>
          <a:lstStyle/>
          <a:p>
            <a:r>
              <a:rPr lang="en-US" i="0" dirty="0" smtClean="0"/>
              <a:t>No need to fill out Article options</a:t>
            </a:r>
          </a:p>
          <a:p>
            <a:r>
              <a:rPr lang="en-US" dirty="0" smtClean="0"/>
              <a:t>You can set the Format Default as Physical </a:t>
            </a:r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3580040"/>
            <a:ext cx="10039350" cy="18954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8461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075D51-F9C4-5849-B010-E2076213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80035-9F1C-9041-92F5-D9A508175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8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smtClean="0"/>
              <a:t>Navigating to Library Settings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62" y="1839190"/>
            <a:ext cx="4181475" cy="4343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976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599" y="1604357"/>
            <a:ext cx="9335193" cy="2568632"/>
          </a:xfrm>
        </p:spPr>
        <p:txBody>
          <a:bodyPr>
            <a:normAutofit/>
          </a:bodyPr>
          <a:lstStyle/>
          <a:p>
            <a:r>
              <a:rPr lang="en-US" dirty="0" smtClean="0"/>
              <a:t>If checkbox is checked, this is your resource sharing library.</a:t>
            </a:r>
          </a:p>
          <a:p>
            <a:r>
              <a:rPr lang="en-US" dirty="0" smtClean="0"/>
              <a:t>Symbol is defined at the Network Zone level</a:t>
            </a:r>
          </a:p>
          <a:p>
            <a:pPr lvl="1"/>
            <a:r>
              <a:rPr lang="en-US" dirty="0" smtClean="0"/>
              <a:t>Pro Tip: It’s not tied to OCLC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24249" y="3971058"/>
            <a:ext cx="6695902" cy="18868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710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5775"/>
            <a:ext cx="9601200" cy="768927"/>
          </a:xfrm>
        </p:spPr>
        <p:txBody>
          <a:bodyPr/>
          <a:lstStyle/>
          <a:p>
            <a:r>
              <a:rPr lang="en-US" dirty="0" smtClean="0"/>
              <a:t>Borrowing and Lending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4372495" cy="4246418"/>
          </a:xfrm>
        </p:spPr>
        <p:txBody>
          <a:bodyPr/>
          <a:lstStyle/>
          <a:p>
            <a:r>
              <a:rPr lang="en-US" dirty="0" smtClean="0"/>
              <a:t>You can temporarily disable borrowing and lending</a:t>
            </a:r>
            <a:r>
              <a:rPr lang="en-US" dirty="0"/>
              <a:t> </a:t>
            </a:r>
            <a:endParaRPr lang="en-US" dirty="0"/>
          </a:p>
          <a:p>
            <a:pPr lvl="1"/>
            <a:r>
              <a:rPr lang="en-US" dirty="0" smtClean="0"/>
              <a:t>We are a consortia, so use sparingly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890" y="1454727"/>
            <a:ext cx="6000750" cy="54006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534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1685-4881-1A4E-A4B0-7D79736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927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E768-DC87-0744-B07F-75585B78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982"/>
            <a:ext cx="9601200" cy="2194560"/>
          </a:xfrm>
        </p:spPr>
        <p:txBody>
          <a:bodyPr/>
          <a:lstStyle/>
          <a:p>
            <a:r>
              <a:rPr lang="en-US" i="0" dirty="0" smtClean="0"/>
              <a:t>HUB addresses have been pushed down from the NZ for requests. 	</a:t>
            </a:r>
          </a:p>
          <a:p>
            <a:r>
              <a:rPr lang="en-US" dirty="0" smtClean="0"/>
              <a:t>Email address displaying on requests is from Contact Information tab</a:t>
            </a:r>
            <a:endParaRPr lang="en-US" i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97" y="3911485"/>
            <a:ext cx="3524250" cy="2476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35770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5948</TotalTime>
  <Words>1289</Words>
  <Application>Microsoft Office PowerPoint</Application>
  <PresentationFormat>Widescreen</PresentationFormat>
  <Paragraphs>166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</vt:lpstr>
      <vt:lpstr>Franklin Gothic Book</vt:lpstr>
      <vt:lpstr>Wingdings</vt:lpstr>
      <vt:lpstr>Crop</vt:lpstr>
      <vt:lpstr>Fulfillment: Resource sharing Configuration</vt:lpstr>
      <vt:lpstr>Some Basics when Searching Documentation</vt:lpstr>
      <vt:lpstr>Roles Needed</vt:lpstr>
      <vt:lpstr>Roles to Process Resource Sharing Requests</vt:lpstr>
      <vt:lpstr>Resource Sharing Library</vt:lpstr>
      <vt:lpstr>Navigating to Library Settings</vt:lpstr>
      <vt:lpstr>Library Information</vt:lpstr>
      <vt:lpstr>Borrowing and Lending Setup</vt:lpstr>
      <vt:lpstr>Contact Information</vt:lpstr>
      <vt:lpstr>Partners</vt:lpstr>
      <vt:lpstr>Rotas</vt:lpstr>
      <vt:lpstr>Fulfillment Units</vt:lpstr>
      <vt:lpstr>An overview of the Fulfillment Units in SUNY </vt:lpstr>
      <vt:lpstr>But, why can’t I just add RS policies to the RS Fulfillment Unit?</vt:lpstr>
      <vt:lpstr>So, I’m a Lending RS request, how does my Alma know to let me in or not?</vt:lpstr>
      <vt:lpstr>How to create a lending deflection in Alma</vt:lpstr>
      <vt:lpstr>Deflections: Non-requestable Fulfillment Units</vt:lpstr>
      <vt:lpstr>Config  Fulfillment  Fulfillment Units</vt:lpstr>
      <vt:lpstr>Default TOU</vt:lpstr>
      <vt:lpstr>Resource Sharing Fulfillment Unit Configuration</vt:lpstr>
      <vt:lpstr>What you can technically change via Resource Sharing Fulfillment Unit Configuration</vt:lpstr>
      <vt:lpstr>What you can change via Resource Sharing Fulfillment Unit Configuration from a Policy Standpoint.</vt:lpstr>
      <vt:lpstr>SUNY Libraries Consortium Network Zone Loan Periods Policy Highlights</vt:lpstr>
      <vt:lpstr>Finding the Resource Sharing Fulfillment Unit</vt:lpstr>
      <vt:lpstr>Borrowing: User Groups</vt:lpstr>
      <vt:lpstr>Fulfillment Unit Rules:  Rule Type = Borrowing Resource Sharing</vt:lpstr>
      <vt:lpstr>Example: Restrict Which User Groups Can Place Resource Sharing Requests</vt:lpstr>
      <vt:lpstr>Example: Restrict Which User Groups Can Place Resource Sharing Requests</vt:lpstr>
      <vt:lpstr>Borrowing: Local Loan Length</vt:lpstr>
      <vt:lpstr>Borrowing: What TOU?</vt:lpstr>
      <vt:lpstr>Borrowing: What TOU and what parameters?</vt:lpstr>
      <vt:lpstr>What is that Item Policy?</vt:lpstr>
      <vt:lpstr>Changing the Borrowing TOU</vt:lpstr>
      <vt:lpstr>Borrowing TOU Options: Remember End of Term Use Case?</vt:lpstr>
      <vt:lpstr>Borrowing Pickup Location Options</vt:lpstr>
      <vt:lpstr>Borrowing: What TOU do you need to change?</vt:lpstr>
      <vt:lpstr>Borrowing: What TOU do you need to change?</vt:lpstr>
      <vt:lpstr>Config  Library Level  Fulfillment  Terms of Use and Policies</vt:lpstr>
      <vt:lpstr>TOU can Designate Pickup Location Options and Request Limits</vt:lpstr>
      <vt:lpstr>Lending: Short Loan Material Types</vt:lpstr>
      <vt:lpstr>Lending: Short Loan: Media Material Types</vt:lpstr>
      <vt:lpstr>Other Workflow Configuration Options</vt:lpstr>
      <vt:lpstr>Fulfillment  Other Settings</vt:lpstr>
      <vt:lpstr>Remember: Jobs do not run until cutover</vt:lpstr>
      <vt:lpstr>Primo Configuration</vt:lpstr>
      <vt:lpstr>Roles Needed</vt:lpstr>
      <vt:lpstr>Request Link Documentation</vt:lpstr>
      <vt:lpstr>Primo Configuration:  Alma Resource Sharing Requests</vt:lpstr>
      <vt:lpstr>Primo Configuration: Alma Resource Sharing Requests</vt:lpstr>
      <vt:lpstr>Request Form: Example 2</vt:lpstr>
      <vt:lpstr>In Alma: Config  Discovery  Resource Sharing Request </vt:lpstr>
      <vt:lpstr>Request Forms: Remember Physical Resource Sharing not Digital/Article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Management: Getting ready</dc:title>
  <dc:creator>McGee, Margaret</dc:creator>
  <cp:lastModifiedBy>Windows User</cp:lastModifiedBy>
  <cp:revision>55</cp:revision>
  <dcterms:created xsi:type="dcterms:W3CDTF">2019-04-17T16:58:29Z</dcterms:created>
  <dcterms:modified xsi:type="dcterms:W3CDTF">2019-05-07T12:05:43Z</dcterms:modified>
</cp:coreProperties>
</file>