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702" r:id="rId3"/>
    <p:sldMasterId id="2147483714" r:id="rId4"/>
    <p:sldMasterId id="2147483722" r:id="rId5"/>
    <p:sldMasterId id="2147483733" r:id="rId6"/>
  </p:sldMasterIdLst>
  <p:notesMasterIdLst>
    <p:notesMasterId r:id="rId57"/>
  </p:notesMasterIdLst>
  <p:sldIdLst>
    <p:sldId id="278" r:id="rId7"/>
    <p:sldId id="413" r:id="rId8"/>
    <p:sldId id="285" r:id="rId9"/>
    <p:sldId id="411" r:id="rId10"/>
    <p:sldId id="257" r:id="rId11"/>
    <p:sldId id="322" r:id="rId12"/>
    <p:sldId id="378" r:id="rId13"/>
    <p:sldId id="379" r:id="rId14"/>
    <p:sldId id="381" r:id="rId15"/>
    <p:sldId id="380" r:id="rId16"/>
    <p:sldId id="382" r:id="rId17"/>
    <p:sldId id="401" r:id="rId18"/>
    <p:sldId id="402" r:id="rId19"/>
    <p:sldId id="403" r:id="rId20"/>
    <p:sldId id="406" r:id="rId21"/>
    <p:sldId id="407" r:id="rId22"/>
    <p:sldId id="409" r:id="rId23"/>
    <p:sldId id="385" r:id="rId24"/>
    <p:sldId id="386" r:id="rId25"/>
    <p:sldId id="383" r:id="rId26"/>
    <p:sldId id="387" r:id="rId27"/>
    <p:sldId id="389" r:id="rId28"/>
    <p:sldId id="390" r:id="rId29"/>
    <p:sldId id="391" r:id="rId30"/>
    <p:sldId id="392" r:id="rId31"/>
    <p:sldId id="393" r:id="rId32"/>
    <p:sldId id="394" r:id="rId33"/>
    <p:sldId id="399" r:id="rId34"/>
    <p:sldId id="395" r:id="rId35"/>
    <p:sldId id="396" r:id="rId36"/>
    <p:sldId id="321" r:id="rId37"/>
    <p:sldId id="376" r:id="rId38"/>
    <p:sldId id="361" r:id="rId39"/>
    <p:sldId id="374" r:id="rId40"/>
    <p:sldId id="375" r:id="rId41"/>
    <p:sldId id="279" r:id="rId42"/>
    <p:sldId id="362" r:id="rId43"/>
    <p:sldId id="354" r:id="rId44"/>
    <p:sldId id="353" r:id="rId45"/>
    <p:sldId id="397" r:id="rId46"/>
    <p:sldId id="410" r:id="rId47"/>
    <p:sldId id="408" r:id="rId48"/>
    <p:sldId id="363" r:id="rId49"/>
    <p:sldId id="256" r:id="rId50"/>
    <p:sldId id="327" r:id="rId51"/>
    <p:sldId id="325" r:id="rId52"/>
    <p:sldId id="319" r:id="rId53"/>
    <p:sldId id="422" r:id="rId54"/>
    <p:sldId id="328" r:id="rId55"/>
    <p:sldId id="423" r:id="rId5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56300D13-F830-449B-A259-5A853AF30567}">
          <p14:sldIdLst>
            <p14:sldId id="278"/>
            <p14:sldId id="413"/>
          </p14:sldIdLst>
        </p14:section>
        <p14:section name="A.Gogne" id="{0B7A90E5-30E3-4F2D-9AB8-6D210799C2D5}">
          <p14:sldIdLst>
            <p14:sldId id="285"/>
            <p14:sldId id="411"/>
            <p14:sldId id="257"/>
            <p14:sldId id="322"/>
            <p14:sldId id="378"/>
            <p14:sldId id="379"/>
            <p14:sldId id="381"/>
            <p14:sldId id="380"/>
            <p14:sldId id="382"/>
            <p14:sldId id="401"/>
            <p14:sldId id="402"/>
            <p14:sldId id="403"/>
            <p14:sldId id="406"/>
            <p14:sldId id="407"/>
            <p14:sldId id="409"/>
            <p14:sldId id="385"/>
            <p14:sldId id="386"/>
            <p14:sldId id="383"/>
            <p14:sldId id="387"/>
            <p14:sldId id="389"/>
            <p14:sldId id="390"/>
            <p14:sldId id="391"/>
            <p14:sldId id="392"/>
            <p14:sldId id="393"/>
            <p14:sldId id="394"/>
            <p14:sldId id="399"/>
            <p14:sldId id="395"/>
            <p14:sldId id="396"/>
            <p14:sldId id="321"/>
            <p14:sldId id="376"/>
            <p14:sldId id="361"/>
            <p14:sldId id="374"/>
            <p14:sldId id="375"/>
            <p14:sldId id="279"/>
            <p14:sldId id="362"/>
            <p14:sldId id="354"/>
            <p14:sldId id="353"/>
            <p14:sldId id="397"/>
            <p14:sldId id="410"/>
            <p14:sldId id="408"/>
            <p14:sldId id="363"/>
          </p14:sldIdLst>
        </p14:section>
        <p14:section name="Practice Report-Out" id="{E9C1BE33-E52B-411D-879F-4094C2DD6140}">
          <p14:sldIdLst>
            <p14:sldId id="256"/>
            <p14:sldId id="327"/>
            <p14:sldId id="325"/>
          </p14:sldIdLst>
        </p14:section>
        <p14:section name="Program Matters" id="{0C7EB7B8-B7B4-4A70-9BAD-C10086E1D60C}">
          <p14:sldIdLst>
            <p14:sldId id="319"/>
            <p14:sldId id="422"/>
            <p14:sldId id="328"/>
            <p14:sldId id="42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yne, Ailis (RIDOH)" initials="CA(" lastIdx="1" clrIdx="0">
    <p:extLst>
      <p:ext uri="{19B8F6BF-5375-455C-9EA6-DF929625EA0E}">
        <p15:presenceInfo xmlns:p15="http://schemas.microsoft.com/office/powerpoint/2012/main" userId="S::ailis.clyne@health.ri.gov::0c6baa37-87ad-4317-acd2-3155ceee43b6" providerId="AD"/>
      </p:ext>
    </p:extLst>
  </p:cmAuthor>
  <p:cmAuthor id="2" name="Jade Arruda" initials="JA" lastIdx="6" clrIdx="1">
    <p:extLst>
      <p:ext uri="{19B8F6BF-5375-455C-9EA6-DF929625EA0E}">
        <p15:presenceInfo xmlns:p15="http://schemas.microsoft.com/office/powerpoint/2012/main" userId="S-1-5-21-411519910-647668644-2492632495-3163" providerId="AD"/>
      </p:ext>
    </p:extLst>
  </p:cmAuthor>
  <p:cmAuthor id="3" name="Jim Beasley" initials="JB" lastIdx="3" clrIdx="2">
    <p:extLst>
      <p:ext uri="{19B8F6BF-5375-455C-9EA6-DF929625EA0E}">
        <p15:presenceInfo xmlns:p15="http://schemas.microsoft.com/office/powerpoint/2012/main" userId="153b9a790dac148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33CC33"/>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98" autoAdjust="0"/>
    <p:restoredTop sz="96849" autoAdjust="0"/>
  </p:normalViewPr>
  <p:slideViewPr>
    <p:cSldViewPr snapToGrid="0">
      <p:cViewPr varScale="1">
        <p:scale>
          <a:sx n="77" d="100"/>
          <a:sy n="77" d="100"/>
        </p:scale>
        <p:origin x="114" y="6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40748031496062E-2"/>
          <c:y val="0.10136109120564153"/>
          <c:w val="0.92435925196850399"/>
          <c:h val="0.80914254372892813"/>
        </c:manualLayout>
      </c:layout>
      <c:barChart>
        <c:barDir val="col"/>
        <c:grouping val="clustered"/>
        <c:varyColors val="0"/>
        <c:ser>
          <c:idx val="0"/>
          <c:order val="0"/>
          <c:tx>
            <c:strRef>
              <c:f>Sheet1!$B$1</c:f>
              <c:strCache>
                <c:ptCount val="1"/>
                <c:pt idx="0">
                  <c:v>Clinical Concerns</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Depression</c:v>
                </c:pt>
                <c:pt idx="1">
                  <c:v>Anxiety</c:v>
                </c:pt>
                <c:pt idx="2">
                  <c:v>PTSD</c:v>
                </c:pt>
                <c:pt idx="3">
                  <c:v>SUD</c:v>
                </c:pt>
                <c:pt idx="4">
                  <c:v>Bipolar Disorder</c:v>
                </c:pt>
                <c:pt idx="5">
                  <c:v>ADHD</c:v>
                </c:pt>
              </c:strCache>
            </c:strRef>
          </c:cat>
          <c:val>
            <c:numRef>
              <c:f>Sheet1!$B$2:$B$7</c:f>
              <c:numCache>
                <c:formatCode>General</c:formatCode>
                <c:ptCount val="6"/>
                <c:pt idx="0">
                  <c:v>67</c:v>
                </c:pt>
                <c:pt idx="1">
                  <c:v>59</c:v>
                </c:pt>
                <c:pt idx="2">
                  <c:v>15</c:v>
                </c:pt>
                <c:pt idx="3">
                  <c:v>14</c:v>
                </c:pt>
                <c:pt idx="4">
                  <c:v>11</c:v>
                </c:pt>
                <c:pt idx="5">
                  <c:v>7</c:v>
                </c:pt>
              </c:numCache>
            </c:numRef>
          </c:val>
          <c:extLst>
            <c:ext xmlns:c16="http://schemas.microsoft.com/office/drawing/2014/chart" uri="{C3380CC4-5D6E-409C-BE32-E72D297353CC}">
              <c16:uniqueId val="{00000000-F96C-4A24-8B09-CD1FB25EE235}"/>
            </c:ext>
          </c:extLst>
        </c:ser>
        <c:dLbls>
          <c:showLegendKey val="0"/>
          <c:showVal val="0"/>
          <c:showCatName val="0"/>
          <c:showSerName val="0"/>
          <c:showPercent val="0"/>
          <c:showBubbleSize val="0"/>
        </c:dLbls>
        <c:gapWidth val="219"/>
        <c:overlap val="-27"/>
        <c:axId val="486769896"/>
        <c:axId val="486770224"/>
      </c:barChart>
      <c:catAx>
        <c:axId val="486769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486770224"/>
        <c:crosses val="autoZero"/>
        <c:auto val="1"/>
        <c:lblAlgn val="ctr"/>
        <c:lblOffset val="100"/>
        <c:noMultiLvlLbl val="0"/>
      </c:catAx>
      <c:valAx>
        <c:axId val="486770224"/>
        <c:scaling>
          <c:orientation val="minMax"/>
        </c:scaling>
        <c:delete val="1"/>
        <c:axPos val="l"/>
        <c:numFmt formatCode="General" sourceLinked="1"/>
        <c:majorTickMark val="none"/>
        <c:minorTickMark val="none"/>
        <c:tickLblPos val="nextTo"/>
        <c:crossAx val="486769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442089169869013"/>
          <c:y val="0.12113649273513642"/>
          <c:w val="0.92435925196850399"/>
          <c:h val="0.80914254372892813"/>
        </c:manualLayout>
      </c:layout>
      <c:pieChart>
        <c:varyColors val="1"/>
        <c:ser>
          <c:idx val="0"/>
          <c:order val="0"/>
          <c:tx>
            <c:strRef>
              <c:f>Sheet1!$B$1</c:f>
              <c:strCache>
                <c:ptCount val="1"/>
                <c:pt idx="0">
                  <c:v>Resources Requested</c:v>
                </c:pt>
              </c:strCache>
            </c:strRef>
          </c:tx>
          <c:explosion val="7"/>
          <c:dPt>
            <c:idx val="0"/>
            <c:bubble3D val="0"/>
            <c:spPr>
              <a:solidFill>
                <a:schemeClr val="accent1"/>
              </a:solidFill>
              <a:ln>
                <a:noFill/>
              </a:ln>
              <a:effectLst/>
            </c:spPr>
            <c:extLst>
              <c:ext xmlns:c16="http://schemas.microsoft.com/office/drawing/2014/chart" uri="{C3380CC4-5D6E-409C-BE32-E72D297353CC}">
                <c16:uniqueId val="{00000001-A9A9-4CC5-815A-281256140783}"/>
              </c:ext>
            </c:extLst>
          </c:dPt>
          <c:dPt>
            <c:idx val="1"/>
            <c:bubble3D val="0"/>
            <c:spPr>
              <a:solidFill>
                <a:schemeClr val="accent2"/>
              </a:solidFill>
              <a:ln>
                <a:noFill/>
              </a:ln>
              <a:effectLst/>
            </c:spPr>
            <c:extLst>
              <c:ext xmlns:c16="http://schemas.microsoft.com/office/drawing/2014/chart" uri="{C3380CC4-5D6E-409C-BE32-E72D297353CC}">
                <c16:uniqueId val="{00000003-A9A9-4CC5-815A-281256140783}"/>
              </c:ext>
            </c:extLst>
          </c:dPt>
          <c:dPt>
            <c:idx val="2"/>
            <c:bubble3D val="0"/>
            <c:spPr>
              <a:solidFill>
                <a:schemeClr val="accent3"/>
              </a:solidFill>
              <a:ln>
                <a:noFill/>
              </a:ln>
              <a:effectLst/>
            </c:spPr>
            <c:extLst>
              <c:ext xmlns:c16="http://schemas.microsoft.com/office/drawing/2014/chart" uri="{C3380CC4-5D6E-409C-BE32-E72D297353CC}">
                <c16:uniqueId val="{00000005-A9A9-4CC5-815A-281256140783}"/>
              </c:ext>
            </c:extLst>
          </c:dPt>
          <c:dPt>
            <c:idx val="3"/>
            <c:bubble3D val="0"/>
            <c:spPr>
              <a:solidFill>
                <a:schemeClr val="accent4"/>
              </a:solidFill>
              <a:ln>
                <a:noFill/>
              </a:ln>
              <a:effectLst/>
            </c:spPr>
            <c:extLst>
              <c:ext xmlns:c16="http://schemas.microsoft.com/office/drawing/2014/chart" uri="{C3380CC4-5D6E-409C-BE32-E72D297353CC}">
                <c16:uniqueId val="{00000007-A9A9-4CC5-815A-281256140783}"/>
              </c:ext>
            </c:extLst>
          </c:dPt>
          <c:dPt>
            <c:idx val="4"/>
            <c:bubble3D val="0"/>
            <c:spPr>
              <a:solidFill>
                <a:schemeClr val="accent5"/>
              </a:solidFill>
              <a:ln>
                <a:noFill/>
              </a:ln>
              <a:effectLst/>
            </c:spPr>
            <c:extLst>
              <c:ext xmlns:c16="http://schemas.microsoft.com/office/drawing/2014/chart" uri="{C3380CC4-5D6E-409C-BE32-E72D297353CC}">
                <c16:uniqueId val="{00000009-A9A9-4CC5-815A-281256140783}"/>
              </c:ext>
            </c:extLst>
          </c:dPt>
          <c:dPt>
            <c:idx val="5"/>
            <c:bubble3D val="0"/>
            <c:spPr>
              <a:solidFill>
                <a:schemeClr val="accent6"/>
              </a:solidFill>
              <a:ln>
                <a:noFill/>
              </a:ln>
              <a:effectLst/>
            </c:spPr>
            <c:extLst>
              <c:ext xmlns:c16="http://schemas.microsoft.com/office/drawing/2014/chart" uri="{C3380CC4-5D6E-409C-BE32-E72D297353CC}">
                <c16:uniqueId val="{0000000B-A9A9-4CC5-815A-281256140783}"/>
              </c:ext>
            </c:extLst>
          </c:dPt>
          <c:dLbls>
            <c:dLbl>
              <c:idx val="2"/>
              <c:layout>
                <c:manualLayout>
                  <c:x val="0.2041812037579675"/>
                  <c:y val="7.649670456548099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9A9-4CC5-815A-281256140783}"/>
                </c:ext>
              </c:extLst>
            </c:dLbl>
            <c:dLbl>
              <c:idx val="3"/>
              <c:layout>
                <c:manualLayout>
                  <c:x val="-0.10679920251229288"/>
                  <c:y val="9.239904928945846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9A9-4CC5-815A-281256140783}"/>
                </c:ext>
              </c:extLst>
            </c:dLbl>
            <c:dLbl>
              <c:idx val="4"/>
              <c:layout>
                <c:manualLayout>
                  <c:x val="2.5235320854510145E-2"/>
                  <c:y val="4.9438318418272773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9A9-4CC5-815A-281256140783}"/>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Outpatient Treatment</c:v>
                </c:pt>
                <c:pt idx="1">
                  <c:v>Evaluation with Perinatal Specialist</c:v>
                </c:pt>
                <c:pt idx="2">
                  <c:v>Medication Teleconsultation</c:v>
                </c:pt>
                <c:pt idx="3">
                  <c:v>Substance Use Treatment</c:v>
                </c:pt>
                <c:pt idx="4">
                  <c:v>Care Coordination</c:v>
                </c:pt>
                <c:pt idx="5">
                  <c:v>Intensive Treatment</c:v>
                </c:pt>
              </c:strCache>
            </c:strRef>
          </c:cat>
          <c:val>
            <c:numRef>
              <c:f>Sheet1!$B$2:$B$7</c:f>
              <c:numCache>
                <c:formatCode>General</c:formatCode>
                <c:ptCount val="6"/>
                <c:pt idx="0">
                  <c:v>49</c:v>
                </c:pt>
                <c:pt idx="1">
                  <c:v>26</c:v>
                </c:pt>
                <c:pt idx="2">
                  <c:v>24</c:v>
                </c:pt>
                <c:pt idx="3">
                  <c:v>5</c:v>
                </c:pt>
                <c:pt idx="4">
                  <c:v>5</c:v>
                </c:pt>
                <c:pt idx="5">
                  <c:v>1</c:v>
                </c:pt>
              </c:numCache>
            </c:numRef>
          </c:val>
          <c:extLst>
            <c:ext xmlns:c16="http://schemas.microsoft.com/office/drawing/2014/chart" uri="{C3380CC4-5D6E-409C-BE32-E72D297353CC}">
              <c16:uniqueId val="{0000000C-A9A9-4CC5-815A-28125614078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E52963A-8DAC-4713-881D-1D80A7E1D46A}" type="datetimeFigureOut">
              <a:rPr lang="en-US" smtClean="0"/>
              <a:t>9/13/2023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BAF6611-10D2-4F5F-BC6D-8B01F9F02F75}" type="slidenum">
              <a:rPr lang="en-US" smtClean="0"/>
              <a:t>‹#›</a:t>
            </a:fld>
            <a:endParaRPr lang="en-US" dirty="0"/>
          </a:p>
        </p:txBody>
      </p:sp>
    </p:spTree>
    <p:extLst>
      <p:ext uri="{BB962C8B-B14F-4D97-AF65-F5344CB8AC3E}">
        <p14:creationId xmlns:p14="http://schemas.microsoft.com/office/powerpoint/2010/main" val="3107036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815EC2-30A0-404D-BE9A-77A6D25B79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2771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950D8C-1FA2-4DC6-AD64-2E4BD70A0D4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6449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2000" dirty="0"/>
          </a:p>
        </p:txBody>
      </p:sp>
      <p:sp>
        <p:nvSpPr>
          <p:cNvPr id="95" name="Google Shape;9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44</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2000" dirty="0"/>
          </a:p>
        </p:txBody>
      </p:sp>
      <p:sp>
        <p:nvSpPr>
          <p:cNvPr id="1741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0245B84-A33B-40D3-B8D0-8CE1150ABBA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9002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2000" dirty="0"/>
          </a:p>
        </p:txBody>
      </p:sp>
      <p:sp>
        <p:nvSpPr>
          <p:cNvPr id="1741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0245B84-A33B-40D3-B8D0-8CE1150ABBA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9002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AF6611-10D2-4F5F-BC6D-8B01F9F02F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97894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9"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6" y="1792226"/>
            <a:ext cx="990599" cy="304799"/>
          </a:xfrm>
        </p:spPr>
        <p:txBody>
          <a:bodyPr anchor="t"/>
          <a:lstStyle>
            <a:lvl1pPr algn="l">
              <a:defRPr b="0" i="0">
                <a:solidFill>
                  <a:schemeClr val="bg1">
                    <a:alpha val="60000"/>
                  </a:schemeClr>
                </a:solidFill>
              </a:defRPr>
            </a:lvl1pPr>
          </a:lstStyle>
          <a:p>
            <a:fld id="{13C127C7-85AB-4EB7-8239-3D4DDEC98F4C}" type="datetimeFigureOut">
              <a:rPr lang="en-US" smtClean="0"/>
              <a:t>9/13/2023</a:t>
            </a:fld>
            <a:endParaRPr lang="en-US" dirty="0"/>
          </a:p>
        </p:txBody>
      </p:sp>
      <p:sp>
        <p:nvSpPr>
          <p:cNvPr id="5" name="Footer Placeholder 4"/>
          <p:cNvSpPr>
            <a:spLocks noGrp="1"/>
          </p:cNvSpPr>
          <p:nvPr>
            <p:ph type="ftr" sz="quarter" idx="11"/>
          </p:nvPr>
        </p:nvSpPr>
        <p:spPr bwMode="gray">
          <a:xfrm rot="5400000">
            <a:off x="8951977" y="3227834"/>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2" y="295731"/>
            <a:ext cx="838199" cy="767687"/>
          </a:xfrm>
        </p:spPr>
        <p:txBody>
          <a:bodyPr/>
          <a:lstStyle/>
          <a:p>
            <a:fld id="{1D10C49C-8013-4E84-9EE3-73D5780D50C7}" type="slidenum">
              <a:rPr lang="en-US" smtClean="0"/>
              <a:t>‹#›</a:t>
            </a:fld>
            <a:endParaRPr lang="en-US" dirty="0"/>
          </a:p>
        </p:txBody>
      </p:sp>
    </p:spTree>
    <p:extLst>
      <p:ext uri="{BB962C8B-B14F-4D97-AF65-F5344CB8AC3E}">
        <p14:creationId xmlns:p14="http://schemas.microsoft.com/office/powerpoint/2010/main" val="409630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3" y="5536665"/>
            <a:ext cx="8825659"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C127C7-85AB-4EB7-8239-3D4DDEC98F4C}" type="datetimeFigureOut">
              <a:rPr lang="en-US" smtClean="0"/>
              <a:t>9/13/2023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D10C49C-8013-4E84-9EE3-73D5780D50C7}" type="slidenum">
              <a:rPr lang="en-US" smtClean="0"/>
              <a:t>‹#›</a:t>
            </a:fld>
            <a:endParaRPr lang="en-US" dirty="0"/>
          </a:p>
        </p:txBody>
      </p:sp>
    </p:spTree>
    <p:extLst>
      <p:ext uri="{BB962C8B-B14F-4D97-AF65-F5344CB8AC3E}">
        <p14:creationId xmlns:p14="http://schemas.microsoft.com/office/powerpoint/2010/main" val="1020038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7"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5"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3C127C7-85AB-4EB7-8239-3D4DDEC98F4C}" type="datetimeFigureOut">
              <a:rPr lang="en-US" smtClean="0"/>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D10C49C-8013-4E84-9EE3-73D5780D50C7}" type="slidenum">
              <a:rPr lang="en-US" smtClean="0"/>
              <a:t>‹#›</a:t>
            </a:fld>
            <a:endParaRPr lang="en-US" dirty="0"/>
          </a:p>
        </p:txBody>
      </p:sp>
    </p:spTree>
    <p:extLst>
      <p:ext uri="{BB962C8B-B14F-4D97-AF65-F5344CB8AC3E}">
        <p14:creationId xmlns:p14="http://schemas.microsoft.com/office/powerpoint/2010/main" val="3995928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7"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9"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7" y="982134"/>
            <a:ext cx="8453907"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6" y="5029201"/>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3C127C7-85AB-4EB7-8239-3D4DDEC98F4C}" type="datetimeFigureOut">
              <a:rPr lang="en-US" smtClean="0"/>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D10C49C-8013-4E84-9EE3-73D5780D50C7}" type="slidenum">
              <a:rPr lang="en-US" smtClean="0"/>
              <a:t>‹#›</a:t>
            </a:fld>
            <a:endParaRPr lang="en-US" dirty="0"/>
          </a:p>
        </p:txBody>
      </p:sp>
    </p:spTree>
    <p:extLst>
      <p:ext uri="{BB962C8B-B14F-4D97-AF65-F5344CB8AC3E}">
        <p14:creationId xmlns:p14="http://schemas.microsoft.com/office/powerpoint/2010/main" val="3250850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C127C7-85AB-4EB7-8239-3D4DDEC98F4C}" type="datetimeFigureOut">
              <a:rPr lang="en-US" smtClean="0"/>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D10C49C-8013-4E84-9EE3-73D5780D50C7}" type="slidenum">
              <a:rPr lang="en-US" smtClean="0"/>
              <a:t>‹#›</a:t>
            </a:fld>
            <a:endParaRPr lang="en-US" dirty="0"/>
          </a:p>
        </p:txBody>
      </p:sp>
    </p:spTree>
    <p:extLst>
      <p:ext uri="{BB962C8B-B14F-4D97-AF65-F5344CB8AC3E}">
        <p14:creationId xmlns:p14="http://schemas.microsoft.com/office/powerpoint/2010/main" val="1188731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5"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79766"/>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2"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2" y="3179765"/>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4"/>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5"/>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5"/>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3C127C7-85AB-4EB7-8239-3D4DDEC98F4C}" type="datetimeFigureOut">
              <a:rPr lang="en-US" smtClean="0"/>
              <a:t>9/13/2023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D10C49C-8013-4E84-9EE3-73D5780D50C7}" type="slidenum">
              <a:rPr lang="en-US" smtClean="0"/>
              <a:t>‹#›</a:t>
            </a:fld>
            <a:endParaRPr lang="en-US" dirty="0"/>
          </a:p>
        </p:txBody>
      </p:sp>
    </p:spTree>
    <p:extLst>
      <p:ext uri="{BB962C8B-B14F-4D97-AF65-F5344CB8AC3E}">
        <p14:creationId xmlns:p14="http://schemas.microsoft.com/office/powerpoint/2010/main" val="2204991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5"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4" y="5109106"/>
            <a:ext cx="3050439"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6" y="4532846"/>
            <a:ext cx="3050439"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3"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70173" y="5109105"/>
            <a:ext cx="3050439"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7"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5"/>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3" y="2569635"/>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3C127C7-85AB-4EB7-8239-3D4DDEC98F4C}" type="datetimeFigureOut">
              <a:rPr lang="en-US" smtClean="0"/>
              <a:t>9/13/2023</a:t>
            </a:fld>
            <a:endParaRPr lang="en-US" dirty="0"/>
          </a:p>
        </p:txBody>
      </p:sp>
      <p:sp>
        <p:nvSpPr>
          <p:cNvPr id="8" name="Footer Placeholder 7"/>
          <p:cNvSpPr>
            <a:spLocks noGrp="1"/>
          </p:cNvSpPr>
          <p:nvPr>
            <p:ph type="ftr" sz="quarter" idx="11"/>
          </p:nvPr>
        </p:nvSpPr>
        <p:spPr>
          <a:xfrm>
            <a:off x="561111" y="6391840"/>
            <a:ext cx="3644283" cy="304801"/>
          </a:xfrm>
        </p:spPr>
        <p:txBody>
          <a:bodyPr/>
          <a:lstStyle/>
          <a:p>
            <a:endParaRPr lang="en-US" dirty="0"/>
          </a:p>
        </p:txBody>
      </p:sp>
      <p:sp>
        <p:nvSpPr>
          <p:cNvPr id="9" name="Slide Number Placeholder 8"/>
          <p:cNvSpPr>
            <a:spLocks noGrp="1"/>
          </p:cNvSpPr>
          <p:nvPr>
            <p:ph type="sldNum" sz="quarter" idx="12"/>
          </p:nvPr>
        </p:nvSpPr>
        <p:spPr/>
        <p:txBody>
          <a:bodyPr/>
          <a:lstStyle/>
          <a:p>
            <a:fld id="{1D10C49C-8013-4E84-9EE3-73D5780D50C7}" type="slidenum">
              <a:rPr lang="en-US" smtClean="0"/>
              <a:t>‹#›</a:t>
            </a:fld>
            <a:endParaRPr lang="en-US" dirty="0"/>
          </a:p>
        </p:txBody>
      </p:sp>
    </p:spTree>
    <p:extLst>
      <p:ext uri="{BB962C8B-B14F-4D97-AF65-F5344CB8AC3E}">
        <p14:creationId xmlns:p14="http://schemas.microsoft.com/office/powerpoint/2010/main" val="1131543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5"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5"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41" y="6391840"/>
            <a:ext cx="990599" cy="304799"/>
          </a:xfrm>
        </p:spPr>
        <p:txBody>
          <a:bodyPr/>
          <a:lstStyle/>
          <a:p>
            <a:fld id="{13C127C7-85AB-4EB7-8239-3D4DDEC98F4C}" type="datetimeFigureOut">
              <a:rPr lang="en-US" smtClean="0"/>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0C49C-8013-4E84-9EE3-73D5780D50C7}" type="slidenum">
              <a:rPr lang="en-US" smtClean="0"/>
              <a:t>‹#›</a:t>
            </a:fld>
            <a:endParaRPr lang="en-US" dirty="0"/>
          </a:p>
        </p:txBody>
      </p:sp>
    </p:spTree>
    <p:extLst>
      <p:ext uri="{BB962C8B-B14F-4D97-AF65-F5344CB8AC3E}">
        <p14:creationId xmlns:p14="http://schemas.microsoft.com/office/powerpoint/2010/main" val="4150682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6"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6"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6" y="6391840"/>
            <a:ext cx="992135" cy="304799"/>
          </a:xfrm>
        </p:spPr>
        <p:txBody>
          <a:bodyPr/>
          <a:lstStyle/>
          <a:p>
            <a:fld id="{13C127C7-85AB-4EB7-8239-3D4DDEC98F4C}" type="datetimeFigureOut">
              <a:rPr lang="en-US" smtClean="0"/>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D10C49C-8013-4E84-9EE3-73D5780D50C7}" type="slidenum">
              <a:rPr lang="en-US" smtClean="0"/>
              <a:t>‹#›</a:t>
            </a:fld>
            <a:endParaRPr lang="en-US" dirty="0"/>
          </a:p>
        </p:txBody>
      </p:sp>
    </p:spTree>
    <p:extLst>
      <p:ext uri="{BB962C8B-B14F-4D97-AF65-F5344CB8AC3E}">
        <p14:creationId xmlns:p14="http://schemas.microsoft.com/office/powerpoint/2010/main" val="691815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C80E2B79-AB15-4E9C-8F1F-060FD5A30237}" type="datetime1">
              <a:rPr lang="en-US" smtClean="0"/>
              <a:pPr eaLnBrk="0" fontAlgn="base" hangingPunct="0">
                <a:spcBef>
                  <a:spcPct val="0"/>
                </a:spcBef>
                <a:spcAft>
                  <a:spcPct val="0"/>
                </a:spcAft>
                <a:defRPr/>
              </a:pPr>
              <a:t>9/13/2023</a:t>
            </a:fld>
            <a:endParaRPr lang="en-US" dirty="0"/>
          </a:p>
        </p:txBody>
      </p:sp>
      <p:sp>
        <p:nvSpPr>
          <p:cNvPr id="8"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dirty="0"/>
          </a:p>
        </p:txBody>
      </p:sp>
      <p:sp>
        <p:nvSpPr>
          <p:cNvPr id="9"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E224A538-8B9D-4849-90B4-8C9F0C9B8C17}" type="slidenum">
              <a:rPr lang="en-US" altLang="en-US" smtClean="0"/>
              <a:pPr eaLnBrk="0" fontAlgn="base" hangingPunct="0">
                <a:spcBef>
                  <a:spcPct val="0"/>
                </a:spcBef>
                <a:spcAft>
                  <a:spcPct val="0"/>
                </a:spcAft>
                <a:defRPr/>
              </a:pPr>
              <a:t>‹#›</a:t>
            </a:fld>
            <a:endParaRPr lang="en-US" altLang="en-US" dirty="0"/>
          </a:p>
        </p:txBody>
      </p:sp>
    </p:spTree>
    <p:extLst>
      <p:ext uri="{BB962C8B-B14F-4D97-AF65-F5344CB8AC3E}">
        <p14:creationId xmlns:p14="http://schemas.microsoft.com/office/powerpoint/2010/main" val="3170428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4ED01288-7B2D-4AA8-9929-3337BD3788FF}" type="datetime1">
              <a:rPr lang="en-US" smtClean="0"/>
              <a:pPr eaLnBrk="0" fontAlgn="base" hangingPunct="0">
                <a:spcBef>
                  <a:spcPct val="0"/>
                </a:spcBef>
                <a:spcAft>
                  <a:spcPct val="0"/>
                </a:spcAft>
                <a:defRPr/>
              </a:pPr>
              <a:t>9/13/2023</a:t>
            </a:fld>
            <a:endParaRPr lang="en-US" dirty="0"/>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dirty="0"/>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7238804A-4D1A-4059-AD39-C44A79D5000F}" type="slidenum">
              <a:rPr lang="en-US" altLang="en-US" smtClean="0"/>
              <a:pPr eaLnBrk="0" fontAlgn="base" hangingPunct="0">
                <a:spcBef>
                  <a:spcPct val="0"/>
                </a:spcBef>
                <a:spcAft>
                  <a:spcPct val="0"/>
                </a:spcAft>
                <a:defRPr/>
              </a:pPr>
              <a:t>‹#›</a:t>
            </a:fld>
            <a:endParaRPr lang="en-US" altLang="en-US" dirty="0"/>
          </a:p>
        </p:txBody>
      </p:sp>
    </p:spTree>
    <p:extLst>
      <p:ext uri="{BB962C8B-B14F-4D97-AF65-F5344CB8AC3E}">
        <p14:creationId xmlns:p14="http://schemas.microsoft.com/office/powerpoint/2010/main" val="998997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5"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C127C7-85AB-4EB7-8239-3D4DDEC98F4C}" type="datetimeFigureOut">
              <a:rPr lang="en-US" smtClean="0"/>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0C49C-8013-4E84-9EE3-73D5780D50C7}" type="slidenum">
              <a:rPr lang="en-US" smtClean="0"/>
              <a:t>‹#›</a:t>
            </a:fld>
            <a:endParaRPr lang="en-US" dirty="0"/>
          </a:p>
        </p:txBody>
      </p:sp>
    </p:spTree>
    <p:extLst>
      <p:ext uri="{BB962C8B-B14F-4D97-AF65-F5344CB8AC3E}">
        <p14:creationId xmlns:p14="http://schemas.microsoft.com/office/powerpoint/2010/main" val="12417990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D91FBB01-455B-439B-8DFA-F92CF2ACF8EC}" type="datetime1">
              <a:rPr lang="en-US" smtClean="0"/>
              <a:pPr eaLnBrk="0" fontAlgn="base" hangingPunct="0">
                <a:spcBef>
                  <a:spcPct val="0"/>
                </a:spcBef>
                <a:spcAft>
                  <a:spcPct val="0"/>
                </a:spcAft>
                <a:defRPr/>
              </a:pPr>
              <a:t>9/13/2023</a:t>
            </a:fld>
            <a:endParaRPr lang="en-US" dirty="0"/>
          </a:p>
        </p:txBody>
      </p:sp>
      <p:sp>
        <p:nvSpPr>
          <p:cNvPr id="8"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dirty="0"/>
          </a:p>
        </p:txBody>
      </p:sp>
      <p:sp>
        <p:nvSpPr>
          <p:cNvPr id="9"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011AF76F-494A-4929-AEEA-60ACD80E4D90}" type="slidenum">
              <a:rPr lang="en-US" altLang="en-US" smtClean="0"/>
              <a:pPr eaLnBrk="0" fontAlgn="base" hangingPunct="0">
                <a:spcBef>
                  <a:spcPct val="0"/>
                </a:spcBef>
                <a:spcAft>
                  <a:spcPct val="0"/>
                </a:spcAft>
                <a:defRPr/>
              </a:pPr>
              <a:t>‹#›</a:t>
            </a:fld>
            <a:endParaRPr lang="en-US" altLang="en-US" dirty="0"/>
          </a:p>
        </p:txBody>
      </p:sp>
    </p:spTree>
    <p:extLst>
      <p:ext uri="{BB962C8B-B14F-4D97-AF65-F5344CB8AC3E}">
        <p14:creationId xmlns:p14="http://schemas.microsoft.com/office/powerpoint/2010/main" val="618162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8"/>
            <a:ext cx="10058400" cy="70229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8"/>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90917DD9-1C66-4C76-B179-F2AC4A1FE228}" type="datetime1">
              <a:rPr lang="en-US" smtClean="0"/>
              <a:pPr eaLnBrk="0" fontAlgn="base" hangingPunct="0">
                <a:spcBef>
                  <a:spcPct val="0"/>
                </a:spcBef>
                <a:spcAft>
                  <a:spcPct val="0"/>
                </a:spcAft>
                <a:defRPr/>
              </a:pPr>
              <a:t>9/13/2023</a:t>
            </a:fld>
            <a:endParaRPr lang="en-US" dirty="0"/>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dirty="0"/>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67F8A769-3AF9-478A-9501-EC85A53D5483}" type="slidenum">
              <a:rPr lang="en-US" altLang="en-US" smtClean="0"/>
              <a:pPr eaLnBrk="0" fontAlgn="base" hangingPunct="0">
                <a:spcBef>
                  <a:spcPct val="0"/>
                </a:spcBef>
                <a:spcAft>
                  <a:spcPct val="0"/>
                </a:spcAft>
                <a:defRPr/>
              </a:pPr>
              <a:t>‹#›</a:t>
            </a:fld>
            <a:endParaRPr lang="en-US" altLang="en-US" dirty="0"/>
          </a:p>
        </p:txBody>
      </p:sp>
    </p:spTree>
    <p:extLst>
      <p:ext uri="{BB962C8B-B14F-4D97-AF65-F5344CB8AC3E}">
        <p14:creationId xmlns:p14="http://schemas.microsoft.com/office/powerpoint/2010/main" val="42376709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7"/>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D3D3B3F8-A676-4831-86CF-0A2A65555D31}" type="datetime1">
              <a:rPr lang="en-US" smtClean="0"/>
              <a:pPr eaLnBrk="0" fontAlgn="base" hangingPunct="0">
                <a:spcBef>
                  <a:spcPct val="0"/>
                </a:spcBef>
                <a:spcAft>
                  <a:spcPct val="0"/>
                </a:spcAft>
                <a:defRPr/>
              </a:pPr>
              <a:t>9/13/2023</a:t>
            </a:fld>
            <a:endParaRPr lang="en-US" dirty="0"/>
          </a:p>
        </p:txBody>
      </p:sp>
      <p:sp>
        <p:nvSpPr>
          <p:cNvPr id="8"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dirty="0"/>
          </a:p>
        </p:txBody>
      </p:sp>
      <p:sp>
        <p:nvSpPr>
          <p:cNvPr id="9"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0071803-5230-411D-878B-5E3F22141E30}" type="slidenum">
              <a:rPr lang="en-US" altLang="en-US" smtClean="0"/>
              <a:pPr eaLnBrk="0" fontAlgn="base" hangingPunct="0">
                <a:spcBef>
                  <a:spcPct val="0"/>
                </a:spcBef>
                <a:spcAft>
                  <a:spcPct val="0"/>
                </a:spcAft>
                <a:defRPr/>
              </a:pPr>
              <a:t>‹#›</a:t>
            </a:fld>
            <a:endParaRPr lang="en-US" altLang="en-US" dirty="0"/>
          </a:p>
        </p:txBody>
      </p:sp>
    </p:spTree>
    <p:extLst>
      <p:ext uri="{BB962C8B-B14F-4D97-AF65-F5344CB8AC3E}">
        <p14:creationId xmlns:p14="http://schemas.microsoft.com/office/powerpoint/2010/main" val="7958268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1F37D397-EC82-48D3-87E0-6F7246CE48D0}" type="datetime1">
              <a:rPr lang="en-US" smtClean="0"/>
              <a:pPr eaLnBrk="0" fontAlgn="base" hangingPunct="0">
                <a:spcBef>
                  <a:spcPct val="0"/>
                </a:spcBef>
                <a:spcAft>
                  <a:spcPct val="0"/>
                </a:spcAft>
                <a:defRPr/>
              </a:pPr>
              <a:t>9/13/2023</a:t>
            </a:fld>
            <a:endParaRPr lang="en-US" dirty="0"/>
          </a:p>
        </p:txBody>
      </p:sp>
      <p:sp>
        <p:nvSpPr>
          <p:cNvPr id="4"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dirty="0"/>
          </a:p>
        </p:txBody>
      </p:sp>
      <p:sp>
        <p:nvSpPr>
          <p:cNvPr id="5"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86DAD4FA-97CE-4E83-B86B-20F2C615F770}" type="slidenum">
              <a:rPr lang="en-US" altLang="en-US" smtClean="0"/>
              <a:pPr eaLnBrk="0" fontAlgn="base" hangingPunct="0">
                <a:spcBef>
                  <a:spcPct val="0"/>
                </a:spcBef>
                <a:spcAft>
                  <a:spcPct val="0"/>
                </a:spcAft>
                <a:defRPr/>
              </a:pPr>
              <a:t>‹#›</a:t>
            </a:fld>
            <a:endParaRPr lang="en-US" altLang="en-US" dirty="0"/>
          </a:p>
        </p:txBody>
      </p:sp>
    </p:spTree>
    <p:extLst>
      <p:ext uri="{BB962C8B-B14F-4D97-AF65-F5344CB8AC3E}">
        <p14:creationId xmlns:p14="http://schemas.microsoft.com/office/powerpoint/2010/main" val="6343465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eaLnBrk="0" fontAlgn="base" hangingPunct="0">
              <a:spcBef>
                <a:spcPct val="0"/>
              </a:spcBef>
              <a:spcAft>
                <a:spcPct val="0"/>
              </a:spcAft>
              <a:defRPr/>
            </a:pPr>
            <a:fld id="{D0F895EC-B7F0-4D52-B4C8-DC72F82D9E59}" type="datetime1">
              <a:rPr lang="en-US" smtClean="0"/>
              <a:pPr eaLnBrk="0" fontAlgn="base" hangingPunct="0">
                <a:spcBef>
                  <a:spcPct val="0"/>
                </a:spcBef>
                <a:spcAft>
                  <a:spcPct val="0"/>
                </a:spcAft>
                <a:defRPr/>
              </a:pPr>
              <a:t>9/13/2023</a:t>
            </a:fld>
            <a:endParaRPr lang="en-US" dirty="0"/>
          </a:p>
        </p:txBody>
      </p:sp>
      <p:sp>
        <p:nvSpPr>
          <p:cNvPr id="5" name="Footer Placeholder 7"/>
          <p:cNvSpPr>
            <a:spLocks noGrp="1"/>
          </p:cNvSpPr>
          <p:nvPr>
            <p:ph type="ftr" sz="quarter" idx="11"/>
          </p:nvPr>
        </p:nvSpPr>
        <p:spPr/>
        <p:txBody>
          <a:bodyPr/>
          <a:lstStyle>
            <a:lvl1pPr>
              <a:defRPr>
                <a:solidFill>
                  <a:srgbClr val="FFFFFF"/>
                </a:solidFill>
              </a:defRPr>
            </a:lvl1pPr>
          </a:lstStyle>
          <a:p>
            <a:pPr eaLnBrk="0" fontAlgn="base" hangingPunct="0">
              <a:spcBef>
                <a:spcPct val="0"/>
              </a:spcBef>
              <a:spcAft>
                <a:spcPct val="0"/>
              </a:spcAft>
              <a:defRPr/>
            </a:pPr>
            <a:endParaRPr lang="en-US" dirty="0"/>
          </a:p>
        </p:txBody>
      </p:sp>
      <p:sp>
        <p:nvSpPr>
          <p:cNvPr id="6" name="Slide Number Placeholder 8"/>
          <p:cNvSpPr>
            <a:spLocks noGrp="1"/>
          </p:cNvSpPr>
          <p:nvPr>
            <p:ph type="sldNum" sz="quarter" idx="12"/>
          </p:nvPr>
        </p:nvSpPr>
        <p:spPr/>
        <p:txBody>
          <a:bodyPr/>
          <a:lstStyle>
            <a:lvl1pPr>
              <a:defRPr/>
            </a:lvl1pPr>
          </a:lstStyle>
          <a:p>
            <a:pPr eaLnBrk="0" fontAlgn="base" hangingPunct="0">
              <a:spcBef>
                <a:spcPct val="0"/>
              </a:spcBef>
              <a:spcAft>
                <a:spcPct val="0"/>
              </a:spcAft>
              <a:defRPr/>
            </a:pPr>
            <a:fld id="{B608D648-31F8-44C0-884B-7A20D4610B1F}" type="slidenum">
              <a:rPr lang="en-US" altLang="en-US" smtClean="0"/>
              <a:pPr eaLnBrk="0" fontAlgn="base" hangingPunct="0">
                <a:spcBef>
                  <a:spcPct val="0"/>
                </a:spcBef>
                <a:spcAft>
                  <a:spcPct val="0"/>
                </a:spcAft>
                <a:defRPr/>
              </a:pPr>
              <a:t>‹#›</a:t>
            </a:fld>
            <a:endParaRPr lang="en-US" altLang="en-US" dirty="0"/>
          </a:p>
        </p:txBody>
      </p:sp>
    </p:spTree>
    <p:extLst>
      <p:ext uri="{BB962C8B-B14F-4D97-AF65-F5344CB8AC3E}">
        <p14:creationId xmlns:p14="http://schemas.microsoft.com/office/powerpoint/2010/main" val="22670074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1"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404071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a:xfrm>
            <a:off x="465667" y="6459539"/>
            <a:ext cx="2618317" cy="365125"/>
          </a:xfrm>
        </p:spPr>
        <p:txBody>
          <a:bodyPr/>
          <a:lstStyle>
            <a:lvl1pPr algn="l">
              <a:defRPr/>
            </a:lvl1pPr>
          </a:lstStyle>
          <a:p>
            <a:pPr eaLnBrk="0" fontAlgn="base" hangingPunct="0">
              <a:spcBef>
                <a:spcPct val="0"/>
              </a:spcBef>
              <a:spcAft>
                <a:spcPct val="0"/>
              </a:spcAft>
              <a:defRPr/>
            </a:pPr>
            <a:fld id="{0DF55E8A-017E-4F28-B4E0-B25A7478037C}" type="datetime1">
              <a:rPr lang="en-US" smtClean="0"/>
              <a:pPr eaLnBrk="0" fontAlgn="base" hangingPunct="0">
                <a:spcBef>
                  <a:spcPct val="0"/>
                </a:spcBef>
                <a:spcAft>
                  <a:spcPct val="0"/>
                </a:spcAft>
                <a:defRPr/>
              </a:pPr>
              <a:t>9/13/2023</a:t>
            </a:fld>
            <a:endParaRPr lang="en-US" dirty="0"/>
          </a:p>
        </p:txBody>
      </p:sp>
      <p:sp>
        <p:nvSpPr>
          <p:cNvPr id="8" name="Footer Placeholder 5"/>
          <p:cNvSpPr>
            <a:spLocks noGrp="1"/>
          </p:cNvSpPr>
          <p:nvPr>
            <p:ph type="ftr" sz="quarter" idx="11"/>
          </p:nvPr>
        </p:nvSpPr>
        <p:spPr>
          <a:xfrm>
            <a:off x="4800600" y="6459539"/>
            <a:ext cx="4648200" cy="365125"/>
          </a:xfrm>
        </p:spPr>
        <p:txBody>
          <a:bodyPr/>
          <a:lstStyle>
            <a:lvl1pPr algn="l">
              <a:defRPr>
                <a:solidFill>
                  <a:schemeClr val="tx2"/>
                </a:solidFill>
              </a:defRPr>
            </a:lvl1pPr>
          </a:lstStyle>
          <a:p>
            <a:pPr eaLnBrk="0" fontAlgn="base" hangingPunct="0">
              <a:spcBef>
                <a:spcPct val="0"/>
              </a:spcBef>
              <a:spcAft>
                <a:spcPct val="0"/>
              </a:spcAft>
              <a:defRPr/>
            </a:pPr>
            <a:endParaRPr lang="en-US" dirty="0">
              <a:solidFill>
                <a:srgbClr val="344068"/>
              </a:solidFill>
            </a:endParaRPr>
          </a:p>
        </p:txBody>
      </p:sp>
      <p:sp>
        <p:nvSpPr>
          <p:cNvPr id="9" name="Slide Number Placeholder 6"/>
          <p:cNvSpPr>
            <a:spLocks noGrp="1"/>
          </p:cNvSpPr>
          <p:nvPr>
            <p:ph type="sldNum" sz="quarter" idx="12"/>
          </p:nvPr>
        </p:nvSpPr>
        <p:spPr/>
        <p:txBody>
          <a:bodyPr/>
          <a:lstStyle>
            <a:lvl1pPr>
              <a:defRPr>
                <a:solidFill>
                  <a:schemeClr val="tx2"/>
                </a:solidFill>
              </a:defRPr>
            </a:lvl1pPr>
          </a:lstStyle>
          <a:p>
            <a:pPr eaLnBrk="0" fontAlgn="base" hangingPunct="0">
              <a:spcBef>
                <a:spcPct val="0"/>
              </a:spcBef>
              <a:spcAft>
                <a:spcPct val="0"/>
              </a:spcAft>
              <a:defRPr/>
            </a:pPr>
            <a:fld id="{82B690A2-1ED9-4C4C-A4E7-2A7E46D5FDBB}" type="slidenum">
              <a:rPr lang="en-US" altLang="en-US" smtClean="0">
                <a:solidFill>
                  <a:srgbClr val="344068"/>
                </a:solidFill>
              </a:rPr>
              <a:pPr eaLnBrk="0" fontAlgn="base" hangingPunct="0">
                <a:spcBef>
                  <a:spcPct val="0"/>
                </a:spcBef>
                <a:spcAft>
                  <a:spcPct val="0"/>
                </a:spcAft>
                <a:defRPr/>
              </a:pPr>
              <a:t>‹#›</a:t>
            </a:fld>
            <a:endParaRPr lang="en-US" altLang="en-US" dirty="0">
              <a:solidFill>
                <a:srgbClr val="344068"/>
              </a:solidFill>
            </a:endParaRPr>
          </a:p>
        </p:txBody>
      </p:sp>
    </p:spTree>
    <p:extLst>
      <p:ext uri="{BB962C8B-B14F-4D97-AF65-F5344CB8AC3E}">
        <p14:creationId xmlns:p14="http://schemas.microsoft.com/office/powerpoint/2010/main" val="13642963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1" y="4953000"/>
            <a:ext cx="1218988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 y="4914900"/>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 y="0"/>
            <a:ext cx="12191985"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097280"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eaLnBrk="0" fontAlgn="base" hangingPunct="0">
              <a:spcBef>
                <a:spcPct val="0"/>
              </a:spcBef>
              <a:spcAft>
                <a:spcPct val="0"/>
              </a:spcAft>
              <a:defRPr/>
            </a:pPr>
            <a:fld id="{77B1819E-3F0F-43F9-884D-C5307C195AFA}" type="datetime1">
              <a:rPr lang="en-US" smtClean="0"/>
              <a:pPr eaLnBrk="0" fontAlgn="base" hangingPunct="0">
                <a:spcBef>
                  <a:spcPct val="0"/>
                </a:spcBef>
                <a:spcAft>
                  <a:spcPct val="0"/>
                </a:spcAft>
                <a:defRPr/>
              </a:pPr>
              <a:t>9/13/2023</a:t>
            </a:fld>
            <a:endParaRPr lang="en-US" dirty="0"/>
          </a:p>
        </p:txBody>
      </p:sp>
      <p:sp>
        <p:nvSpPr>
          <p:cNvPr id="8" name="Footer Placeholder 5"/>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dirty="0"/>
          </a:p>
        </p:txBody>
      </p:sp>
      <p:sp>
        <p:nvSpPr>
          <p:cNvPr id="9" name="Slide Number Placeholder 6"/>
          <p:cNvSpPr>
            <a:spLocks noGrp="1"/>
          </p:cNvSpPr>
          <p:nvPr>
            <p:ph type="sldNum" sz="quarter" idx="12"/>
          </p:nvPr>
        </p:nvSpPr>
        <p:spPr/>
        <p:txBody>
          <a:bodyPr/>
          <a:lstStyle>
            <a:lvl1pPr>
              <a:defRPr/>
            </a:lvl1pPr>
          </a:lstStyle>
          <a:p>
            <a:pPr eaLnBrk="0" fontAlgn="base" hangingPunct="0">
              <a:spcBef>
                <a:spcPct val="0"/>
              </a:spcBef>
              <a:spcAft>
                <a:spcPct val="0"/>
              </a:spcAft>
              <a:defRPr/>
            </a:pPr>
            <a:fld id="{F62E0C35-BCB5-41B0-960F-A4A5A0C3E71D}" type="slidenum">
              <a:rPr lang="en-US" altLang="en-US" smtClean="0"/>
              <a:pPr eaLnBrk="0" fontAlgn="base" hangingPunct="0">
                <a:spcBef>
                  <a:spcPct val="0"/>
                </a:spcBef>
                <a:spcAft>
                  <a:spcPct val="0"/>
                </a:spcAft>
                <a:defRPr/>
              </a:pPr>
              <a:t>‹#›</a:t>
            </a:fld>
            <a:endParaRPr lang="en-US" altLang="en-US" dirty="0"/>
          </a:p>
        </p:txBody>
      </p:sp>
    </p:spTree>
    <p:extLst>
      <p:ext uri="{BB962C8B-B14F-4D97-AF65-F5344CB8AC3E}">
        <p14:creationId xmlns:p14="http://schemas.microsoft.com/office/powerpoint/2010/main" val="10509171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5D0E6D90-A3E0-4F9A-BD36-E0203A5B98FC}" type="datetime1">
              <a:rPr lang="en-US" smtClean="0"/>
              <a:pPr eaLnBrk="0" fontAlgn="base" hangingPunct="0">
                <a:spcBef>
                  <a:spcPct val="0"/>
                </a:spcBef>
                <a:spcAft>
                  <a:spcPct val="0"/>
                </a:spcAft>
                <a:defRPr/>
              </a:pPr>
              <a:t>9/13/2023</a:t>
            </a:fld>
            <a:endParaRPr lang="en-US" dirty="0"/>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dirty="0"/>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4F7C82CF-AC5B-47AC-929E-E1D9ACCD9C8F}" type="slidenum">
              <a:rPr lang="en-US" altLang="en-US" smtClean="0"/>
              <a:pPr eaLnBrk="0" fontAlgn="base" hangingPunct="0">
                <a:spcBef>
                  <a:spcPct val="0"/>
                </a:spcBef>
                <a:spcAft>
                  <a:spcPct val="0"/>
                </a:spcAft>
                <a:defRPr/>
              </a:pPr>
              <a:t>‹#›</a:t>
            </a:fld>
            <a:endParaRPr lang="en-US" altLang="en-US" dirty="0"/>
          </a:p>
        </p:txBody>
      </p:sp>
    </p:spTree>
    <p:extLst>
      <p:ext uri="{BB962C8B-B14F-4D97-AF65-F5344CB8AC3E}">
        <p14:creationId xmlns:p14="http://schemas.microsoft.com/office/powerpoint/2010/main" val="26037049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1"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1"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1D587B1D-84A7-4ECE-93EA-AAD3EF7A3689}" type="datetime1">
              <a:rPr lang="en-US" smtClean="0"/>
              <a:pPr eaLnBrk="0" fontAlgn="base" hangingPunct="0">
                <a:spcBef>
                  <a:spcPct val="0"/>
                </a:spcBef>
                <a:spcAft>
                  <a:spcPct val="0"/>
                </a:spcAft>
                <a:defRPr/>
              </a:pPr>
              <a:t>9/13/2023</a:t>
            </a:fld>
            <a:endParaRPr lang="en-US" dirty="0"/>
          </a:p>
        </p:txBody>
      </p:sp>
      <p:sp>
        <p:nvSpPr>
          <p:cNvPr id="7"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dirty="0"/>
          </a:p>
        </p:txBody>
      </p:sp>
      <p:sp>
        <p:nvSpPr>
          <p:cNvPr id="8"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DC780540-BC42-406F-B22A-5E7EC448753F}" type="slidenum">
              <a:rPr lang="en-US" altLang="en-US" smtClean="0"/>
              <a:pPr eaLnBrk="0" fontAlgn="base" hangingPunct="0">
                <a:spcBef>
                  <a:spcPct val="0"/>
                </a:spcBef>
                <a:spcAft>
                  <a:spcPct val="0"/>
                </a:spcAft>
                <a:defRPr/>
              </a:pPr>
              <a:t>‹#›</a:t>
            </a:fld>
            <a:endParaRPr lang="en-US" altLang="en-US" dirty="0"/>
          </a:p>
        </p:txBody>
      </p:sp>
    </p:spTree>
    <p:extLst>
      <p:ext uri="{BB962C8B-B14F-4D97-AF65-F5344CB8AC3E}">
        <p14:creationId xmlns:p14="http://schemas.microsoft.com/office/powerpoint/2010/main" val="460257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4236"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6"/>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1208620"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2" y="4455621"/>
            <a:ext cx="10058400" cy="1143000"/>
          </a:xfrm>
        </p:spPr>
        <p:txBody>
          <a:bodyPr lIns="91440" rIns="91440">
            <a:normAutofit/>
          </a:bodyPr>
          <a:lstStyle>
            <a:lvl1pPr marL="0" indent="0" algn="l">
              <a:buNone/>
              <a:defRPr sz="2400" cap="all" spc="201" baseline="0">
                <a:solidFill>
                  <a:schemeClr val="tx2"/>
                </a:solidFill>
                <a:latin typeface="+mj-lt"/>
              </a:defRPr>
            </a:lvl1pPr>
            <a:lvl2pPr marL="457206" indent="0" algn="ctr">
              <a:buNone/>
              <a:defRPr sz="2400"/>
            </a:lvl2pPr>
            <a:lvl3pPr marL="914411" indent="0" algn="ctr">
              <a:buNone/>
              <a:defRPr sz="2400"/>
            </a:lvl3pPr>
            <a:lvl4pPr marL="1371617" indent="0" algn="ctr">
              <a:buNone/>
              <a:defRPr sz="2000"/>
            </a:lvl4pPr>
            <a:lvl5pPr marL="1828823" indent="0" algn="ctr">
              <a:buNone/>
              <a:defRPr sz="2000"/>
            </a:lvl5pPr>
            <a:lvl6pPr marL="2286029" indent="0" algn="ctr">
              <a:buNone/>
              <a:defRPr sz="2000"/>
            </a:lvl6pPr>
            <a:lvl7pPr marL="2743234" indent="0" algn="ctr">
              <a:buNone/>
              <a:defRPr sz="2000"/>
            </a:lvl7pPr>
            <a:lvl8pPr marL="3200440" indent="0" algn="ctr">
              <a:buNone/>
              <a:defRPr sz="2000"/>
            </a:lvl8pPr>
            <a:lvl9pPr marL="3657646" indent="0" algn="ctr">
              <a:buNone/>
              <a:defRPr sz="2000"/>
            </a:lvl9pPr>
          </a:lstStyle>
          <a:p>
            <a:r>
              <a:rPr lang="en-US"/>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marL="0" marR="0" lvl="0" indent="0" algn="l" defTabSz="457206" rtl="0" eaLnBrk="0" fontAlgn="base" latinLnBrk="0" hangingPunct="0">
              <a:lnSpc>
                <a:spcPct val="100000"/>
              </a:lnSpc>
              <a:spcBef>
                <a:spcPct val="0"/>
              </a:spcBef>
              <a:spcAft>
                <a:spcPct val="0"/>
              </a:spcAft>
              <a:buClrTx/>
              <a:buSzTx/>
              <a:buFontTx/>
              <a:buNone/>
              <a:tabLst/>
              <a:defRPr/>
            </a:pPr>
            <a:fld id="{17FAE0CB-4987-4FD5-83E7-D6257DE6DCC7}"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6" rtl="0" eaLnBrk="0" fontAlgn="base" latinLnBrk="0" hangingPunct="0">
                <a:lnSpc>
                  <a:spcPct val="100000"/>
                </a:lnSpc>
                <a:spcBef>
                  <a:spcPct val="0"/>
                </a:spcBef>
                <a:spcAft>
                  <a:spcPct val="0"/>
                </a:spcAft>
                <a:buClrTx/>
                <a:buSzTx/>
                <a:buFontTx/>
                <a:buNone/>
                <a:tabLst/>
                <a:defRPr/>
              </a:pPr>
              <a:t>9/13/2023</a:t>
            </a:fld>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457206" rtl="0" eaLnBrk="0" fontAlgn="base" latinLnBrk="0" hangingPunct="0">
              <a:lnSpc>
                <a:spcPct val="100000"/>
              </a:lnSpc>
              <a:spcBef>
                <a:spcPct val="0"/>
              </a:spcBef>
              <a:spcAft>
                <a:spcPct val="0"/>
              </a:spcAft>
              <a:buClrTx/>
              <a:buSzTx/>
              <a:buFontTx/>
              <a:buNone/>
              <a:tabLst/>
              <a:defRPr/>
            </a:pPr>
            <a:endParaRPr kumimoji="0" lang="en-US"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457206" rtl="0" eaLnBrk="0" fontAlgn="base" latinLnBrk="0" hangingPunct="0">
              <a:lnSpc>
                <a:spcPct val="100000"/>
              </a:lnSpc>
              <a:spcBef>
                <a:spcPct val="0"/>
              </a:spcBef>
              <a:spcAft>
                <a:spcPct val="0"/>
              </a:spcAft>
              <a:buClrTx/>
              <a:buSzTx/>
              <a:buFontTx/>
              <a:buNone/>
              <a:tabLst/>
              <a:defRPr/>
            </a:pPr>
            <a:fld id="{6E9E5445-88B9-4965-88BC-ADCB42259F86}" type="slidenum">
              <a:rPr kumimoji="0" lang="en-US" altLang="en-US" sz="1001"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6" rtl="0" eaLnBrk="0" fontAlgn="base" latinLnBrk="0" hangingPunct="0">
                <a:lnSpc>
                  <a:spcPct val="100000"/>
                </a:lnSpc>
                <a:spcBef>
                  <a:spcPct val="0"/>
                </a:spcBef>
                <a:spcAft>
                  <a:spcPct val="0"/>
                </a:spcAft>
                <a:buClrTx/>
                <a:buSzTx/>
                <a:buFontTx/>
                <a:buNone/>
                <a:tabLst/>
                <a:defRPr/>
              </a:pPr>
              <a:t>‹#›</a:t>
            </a:fld>
            <a:endParaRPr kumimoji="0" lang="en-US" altLang="en-US" sz="100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9409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61"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C127C7-85AB-4EB7-8239-3D4DDEC98F4C}" type="datetimeFigureOut">
              <a:rPr lang="en-US" smtClean="0"/>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D10C49C-8013-4E84-9EE3-73D5780D50C7}" type="slidenum">
              <a:rPr lang="en-US" smtClean="0"/>
              <a:t>‹#›</a:t>
            </a:fld>
            <a:endParaRPr lang="en-US" dirty="0"/>
          </a:p>
        </p:txBody>
      </p:sp>
    </p:spTree>
    <p:extLst>
      <p:ext uri="{BB962C8B-B14F-4D97-AF65-F5344CB8AC3E}">
        <p14:creationId xmlns:p14="http://schemas.microsoft.com/office/powerpoint/2010/main" val="18303648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marL="0" marR="0" lvl="0" indent="0" algn="l" defTabSz="457206" rtl="0" eaLnBrk="0" fontAlgn="base" latinLnBrk="0" hangingPunct="0">
              <a:lnSpc>
                <a:spcPct val="100000"/>
              </a:lnSpc>
              <a:spcBef>
                <a:spcPct val="0"/>
              </a:spcBef>
              <a:spcAft>
                <a:spcPct val="0"/>
              </a:spcAft>
              <a:buClrTx/>
              <a:buSzTx/>
              <a:buFontTx/>
              <a:buNone/>
              <a:tabLst/>
              <a:defRPr/>
            </a:pPr>
            <a:fld id="{AC60935A-A696-405F-BAA8-DDCD89AC97CF}"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6" rtl="0" eaLnBrk="0" fontAlgn="base" latinLnBrk="0" hangingPunct="0">
                <a:lnSpc>
                  <a:spcPct val="100000"/>
                </a:lnSpc>
                <a:spcBef>
                  <a:spcPct val="0"/>
                </a:spcBef>
                <a:spcAft>
                  <a:spcPct val="0"/>
                </a:spcAft>
                <a:buClrTx/>
                <a:buSzTx/>
                <a:buFontTx/>
                <a:buNone/>
                <a:tabLst/>
                <a:defRPr/>
              </a:pPr>
              <a:t>9/13/2023</a:t>
            </a:fld>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6" rtl="0" eaLnBrk="0" fontAlgn="base" latinLnBrk="0" hangingPunct="0">
              <a:lnSpc>
                <a:spcPct val="100000"/>
              </a:lnSpc>
              <a:spcBef>
                <a:spcPct val="0"/>
              </a:spcBef>
              <a:spcAft>
                <a:spcPct val="0"/>
              </a:spcAft>
              <a:buClrTx/>
              <a:buSzTx/>
              <a:buFontTx/>
              <a:buNone/>
              <a:tabLst/>
              <a:defRPr/>
            </a:pPr>
            <a:endParaRPr kumimoji="0" lang="en-US"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6" rtl="0" eaLnBrk="0" fontAlgn="base" latinLnBrk="0" hangingPunct="0">
              <a:lnSpc>
                <a:spcPct val="100000"/>
              </a:lnSpc>
              <a:spcBef>
                <a:spcPct val="0"/>
              </a:spcBef>
              <a:spcAft>
                <a:spcPct val="0"/>
              </a:spcAft>
              <a:buClrTx/>
              <a:buSzTx/>
              <a:buFontTx/>
              <a:buNone/>
              <a:tabLst/>
              <a:defRPr/>
            </a:pPr>
            <a:fld id="{60DFD169-B58C-4C9F-8E00-5ECDFAE23A0D}" type="slidenum">
              <a:rPr kumimoji="0" lang="en-US" altLang="en-US" sz="1001"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6" rtl="0" eaLnBrk="0" fontAlgn="base" latinLnBrk="0" hangingPunct="0">
                <a:lnSpc>
                  <a:spcPct val="100000"/>
                </a:lnSpc>
                <a:spcBef>
                  <a:spcPct val="0"/>
                </a:spcBef>
                <a:spcAft>
                  <a:spcPct val="0"/>
                </a:spcAft>
                <a:buClrTx/>
                <a:buSzTx/>
                <a:buFontTx/>
                <a:buNone/>
                <a:tabLst/>
                <a:defRPr/>
              </a:pPr>
              <a:t>‹#›</a:t>
            </a:fld>
            <a:endParaRPr kumimoji="0" lang="en-US" altLang="en-US" sz="100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95561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4236"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6"/>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1208620"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1" baseline="0">
                <a:solidFill>
                  <a:schemeClr val="tx2"/>
                </a:solidFill>
                <a:latin typeface="+mj-lt"/>
              </a:defRPr>
            </a:lvl1pPr>
            <a:lvl2pPr marL="457206" indent="0">
              <a:buNone/>
              <a:defRPr sz="1801">
                <a:solidFill>
                  <a:schemeClr val="tx1">
                    <a:tint val="75000"/>
                  </a:schemeClr>
                </a:solidFill>
              </a:defRPr>
            </a:lvl2pPr>
            <a:lvl3pPr marL="914411" indent="0">
              <a:buNone/>
              <a:defRPr sz="1600">
                <a:solidFill>
                  <a:schemeClr val="tx1">
                    <a:tint val="75000"/>
                  </a:schemeClr>
                </a:solidFill>
              </a:defRPr>
            </a:lvl3pPr>
            <a:lvl4pPr marL="1371617" indent="0">
              <a:buNone/>
              <a:defRPr sz="1401">
                <a:solidFill>
                  <a:schemeClr val="tx1">
                    <a:tint val="75000"/>
                  </a:schemeClr>
                </a:solidFill>
              </a:defRPr>
            </a:lvl4pPr>
            <a:lvl5pPr marL="1828823" indent="0">
              <a:buNone/>
              <a:defRPr sz="1401">
                <a:solidFill>
                  <a:schemeClr val="tx1">
                    <a:tint val="75000"/>
                  </a:schemeClr>
                </a:solidFill>
              </a:defRPr>
            </a:lvl5pPr>
            <a:lvl6pPr marL="2286029" indent="0">
              <a:buNone/>
              <a:defRPr sz="1401">
                <a:solidFill>
                  <a:schemeClr val="tx1">
                    <a:tint val="75000"/>
                  </a:schemeClr>
                </a:solidFill>
              </a:defRPr>
            </a:lvl6pPr>
            <a:lvl7pPr marL="2743234" indent="0">
              <a:buNone/>
              <a:defRPr sz="1401">
                <a:solidFill>
                  <a:schemeClr val="tx1">
                    <a:tint val="75000"/>
                  </a:schemeClr>
                </a:solidFill>
              </a:defRPr>
            </a:lvl7pPr>
            <a:lvl8pPr marL="3200440" indent="0">
              <a:buNone/>
              <a:defRPr sz="1401">
                <a:solidFill>
                  <a:schemeClr val="tx1">
                    <a:tint val="75000"/>
                  </a:schemeClr>
                </a:solidFill>
              </a:defRPr>
            </a:lvl8pPr>
            <a:lvl9pPr marL="3657646" indent="0">
              <a:buNone/>
              <a:defRPr sz="1401">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p:txBody>
          <a:bodyPr/>
          <a:lstStyle>
            <a:lvl1pPr>
              <a:defRPr/>
            </a:lvl1pPr>
          </a:lstStyle>
          <a:p>
            <a:pPr marL="0" marR="0" lvl="0" indent="0" algn="l" defTabSz="457206" rtl="0" eaLnBrk="0" fontAlgn="base" latinLnBrk="0" hangingPunct="0">
              <a:lnSpc>
                <a:spcPct val="100000"/>
              </a:lnSpc>
              <a:spcBef>
                <a:spcPct val="0"/>
              </a:spcBef>
              <a:spcAft>
                <a:spcPct val="0"/>
              </a:spcAft>
              <a:buClrTx/>
              <a:buSzTx/>
              <a:buFontTx/>
              <a:buNone/>
              <a:tabLst/>
              <a:defRPr/>
            </a:pPr>
            <a:fld id="{7E902D43-79AE-445B-806F-38C74DC329CF}"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6" rtl="0" eaLnBrk="0" fontAlgn="base" latinLnBrk="0" hangingPunct="0">
                <a:lnSpc>
                  <a:spcPct val="100000"/>
                </a:lnSpc>
                <a:spcBef>
                  <a:spcPct val="0"/>
                </a:spcBef>
                <a:spcAft>
                  <a:spcPct val="0"/>
                </a:spcAft>
                <a:buClrTx/>
                <a:buSzTx/>
                <a:buFontTx/>
                <a:buNone/>
                <a:tabLst/>
                <a:defRPr/>
              </a:pPr>
              <a:t>9/13/2023</a:t>
            </a:fld>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457206" rtl="0" eaLnBrk="0" fontAlgn="base" latinLnBrk="0" hangingPunct="0">
              <a:lnSpc>
                <a:spcPct val="100000"/>
              </a:lnSpc>
              <a:spcBef>
                <a:spcPct val="0"/>
              </a:spcBef>
              <a:spcAft>
                <a:spcPct val="0"/>
              </a:spcAft>
              <a:buClrTx/>
              <a:buSzTx/>
              <a:buFontTx/>
              <a:buNone/>
              <a:tabLst/>
              <a:defRPr/>
            </a:pPr>
            <a:endParaRPr kumimoji="0" lang="en-US"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457206" rtl="0" eaLnBrk="0" fontAlgn="base" latinLnBrk="0" hangingPunct="0">
              <a:lnSpc>
                <a:spcPct val="100000"/>
              </a:lnSpc>
              <a:spcBef>
                <a:spcPct val="0"/>
              </a:spcBef>
              <a:spcAft>
                <a:spcPct val="0"/>
              </a:spcAft>
              <a:buClrTx/>
              <a:buSzTx/>
              <a:buFontTx/>
              <a:buNone/>
              <a:tabLst/>
              <a:defRPr/>
            </a:pPr>
            <a:fld id="{E2D17548-E844-4983-B911-6CE3EFB43A18}" type="slidenum">
              <a:rPr kumimoji="0" lang="en-US" altLang="en-US" sz="1001"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6" rtl="0" eaLnBrk="0" fontAlgn="base" latinLnBrk="0" hangingPunct="0">
                <a:lnSpc>
                  <a:spcPct val="100000"/>
                </a:lnSpc>
                <a:spcBef>
                  <a:spcPct val="0"/>
                </a:spcBef>
                <a:spcAft>
                  <a:spcPct val="0"/>
                </a:spcAft>
                <a:buClrTx/>
                <a:buSzTx/>
                <a:buFontTx/>
                <a:buNone/>
                <a:tabLst/>
                <a:defRPr/>
              </a:pPr>
              <a:t>‹#›</a:t>
            </a:fld>
            <a:endParaRPr kumimoji="0" lang="en-US" altLang="en-US" sz="100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49876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7"/>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9"/>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marL="0" marR="0" lvl="0" indent="0" algn="l" defTabSz="457206" rtl="0" eaLnBrk="0" fontAlgn="base" latinLnBrk="0" hangingPunct="0">
              <a:lnSpc>
                <a:spcPct val="100000"/>
              </a:lnSpc>
              <a:spcBef>
                <a:spcPct val="0"/>
              </a:spcBef>
              <a:spcAft>
                <a:spcPct val="0"/>
              </a:spcAft>
              <a:buClrTx/>
              <a:buSzTx/>
              <a:buFontTx/>
              <a:buNone/>
              <a:tabLst/>
              <a:defRPr/>
            </a:pPr>
            <a:fld id="{05D326FE-3F25-4330-9E52-A4E76B6DCB80}"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6" rtl="0" eaLnBrk="0" fontAlgn="base" latinLnBrk="0" hangingPunct="0">
                <a:lnSpc>
                  <a:spcPct val="100000"/>
                </a:lnSpc>
                <a:spcBef>
                  <a:spcPct val="0"/>
                </a:spcBef>
                <a:spcAft>
                  <a:spcPct val="0"/>
                </a:spcAft>
                <a:buClrTx/>
                <a:buSzTx/>
                <a:buFontTx/>
                <a:buNone/>
                <a:tabLst/>
                <a:defRPr/>
              </a:pPr>
              <a:t>9/13/2023</a:t>
            </a:fld>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6" rtl="0" eaLnBrk="0" fontAlgn="base" latinLnBrk="0" hangingPunct="0">
              <a:lnSpc>
                <a:spcPct val="100000"/>
              </a:lnSpc>
              <a:spcBef>
                <a:spcPct val="0"/>
              </a:spcBef>
              <a:spcAft>
                <a:spcPct val="0"/>
              </a:spcAft>
              <a:buClrTx/>
              <a:buSzTx/>
              <a:buFontTx/>
              <a:buNone/>
              <a:tabLst/>
              <a:defRPr/>
            </a:pPr>
            <a:endParaRPr kumimoji="0" lang="en-US"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6" rtl="0" eaLnBrk="0" fontAlgn="base" latinLnBrk="0" hangingPunct="0">
              <a:lnSpc>
                <a:spcPct val="100000"/>
              </a:lnSpc>
              <a:spcBef>
                <a:spcPct val="0"/>
              </a:spcBef>
              <a:spcAft>
                <a:spcPct val="0"/>
              </a:spcAft>
              <a:buClrTx/>
              <a:buSzTx/>
              <a:buFontTx/>
              <a:buNone/>
              <a:tabLst/>
              <a:defRPr/>
            </a:pPr>
            <a:fld id="{8549F1B5-F5B8-450A-AA9F-6DBB7CD9BB28}" type="slidenum">
              <a:rPr kumimoji="0" lang="en-US" altLang="en-US" sz="1001"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6" rtl="0" eaLnBrk="0" fontAlgn="base" latinLnBrk="0" hangingPunct="0">
                <a:lnSpc>
                  <a:spcPct val="100000"/>
                </a:lnSpc>
                <a:spcBef>
                  <a:spcPct val="0"/>
                </a:spcBef>
                <a:spcAft>
                  <a:spcPct val="0"/>
                </a:spcAft>
                <a:buClrTx/>
                <a:buSzTx/>
                <a:buFontTx/>
                <a:buNone/>
                <a:tabLst/>
                <a:defRPr/>
              </a:pPr>
              <a:t>‹#›</a:t>
            </a:fld>
            <a:endParaRPr kumimoji="0" lang="en-US" altLang="en-US" sz="100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86161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7"/>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marL="0" marR="0" lvl="0" indent="0" algn="l" defTabSz="457206" rtl="0" eaLnBrk="0" fontAlgn="base" latinLnBrk="0" hangingPunct="0">
              <a:lnSpc>
                <a:spcPct val="100000"/>
              </a:lnSpc>
              <a:spcBef>
                <a:spcPct val="0"/>
              </a:spcBef>
              <a:spcAft>
                <a:spcPct val="0"/>
              </a:spcAft>
              <a:buClrTx/>
              <a:buSzTx/>
              <a:buFontTx/>
              <a:buNone/>
              <a:tabLst/>
              <a:defRPr/>
            </a:pPr>
            <a:fld id="{E62FC041-E86A-488D-8F34-46A69E538A3D}"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6" rtl="0" eaLnBrk="0" fontAlgn="base" latinLnBrk="0" hangingPunct="0">
                <a:lnSpc>
                  <a:spcPct val="100000"/>
                </a:lnSpc>
                <a:spcBef>
                  <a:spcPct val="0"/>
                </a:spcBef>
                <a:spcAft>
                  <a:spcPct val="0"/>
                </a:spcAft>
                <a:buClrTx/>
                <a:buSzTx/>
                <a:buFontTx/>
                <a:buNone/>
                <a:tabLst/>
                <a:defRPr/>
              </a:pPr>
              <a:t>9/13/2023</a:t>
            </a:fld>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457206" rtl="0" eaLnBrk="0" fontAlgn="base" latinLnBrk="0" hangingPunct="0">
              <a:lnSpc>
                <a:spcPct val="100000"/>
              </a:lnSpc>
              <a:spcBef>
                <a:spcPct val="0"/>
              </a:spcBef>
              <a:spcAft>
                <a:spcPct val="0"/>
              </a:spcAft>
              <a:buClrTx/>
              <a:buSzTx/>
              <a:buFontTx/>
              <a:buNone/>
              <a:tabLst/>
              <a:defRPr/>
            </a:pPr>
            <a:endParaRPr kumimoji="0" lang="en-US"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457206" rtl="0" eaLnBrk="0" fontAlgn="base" latinLnBrk="0" hangingPunct="0">
              <a:lnSpc>
                <a:spcPct val="100000"/>
              </a:lnSpc>
              <a:spcBef>
                <a:spcPct val="0"/>
              </a:spcBef>
              <a:spcAft>
                <a:spcPct val="0"/>
              </a:spcAft>
              <a:buClrTx/>
              <a:buSzTx/>
              <a:buFontTx/>
              <a:buNone/>
              <a:tabLst/>
              <a:defRPr/>
            </a:pPr>
            <a:fld id="{74FCEF0C-7263-4A8F-AA27-E3E348B1206B}" type="slidenum">
              <a:rPr kumimoji="0" lang="en-US" altLang="en-US" sz="1001"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6" rtl="0" eaLnBrk="0" fontAlgn="base" latinLnBrk="0" hangingPunct="0">
                <a:lnSpc>
                  <a:spcPct val="100000"/>
                </a:lnSpc>
                <a:spcBef>
                  <a:spcPct val="0"/>
                </a:spcBef>
                <a:spcAft>
                  <a:spcPct val="0"/>
                </a:spcAft>
                <a:buClrTx/>
                <a:buSzTx/>
                <a:buFontTx/>
                <a:buNone/>
                <a:tabLst/>
                <a:defRPr/>
              </a:pPr>
              <a:t>‹#›</a:t>
            </a:fld>
            <a:endParaRPr kumimoji="0" lang="en-US" altLang="en-US" sz="100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86542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marL="0" marR="0" lvl="0" indent="0" algn="l" defTabSz="457206" rtl="0" eaLnBrk="0" fontAlgn="base" latinLnBrk="0" hangingPunct="0">
              <a:lnSpc>
                <a:spcPct val="100000"/>
              </a:lnSpc>
              <a:spcBef>
                <a:spcPct val="0"/>
              </a:spcBef>
              <a:spcAft>
                <a:spcPct val="0"/>
              </a:spcAft>
              <a:buClrTx/>
              <a:buSzTx/>
              <a:buFontTx/>
              <a:buNone/>
              <a:tabLst/>
              <a:defRPr/>
            </a:pPr>
            <a:fld id="{BE06385E-B7F6-4643-9C3C-9FCD644319D9}"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6" rtl="0" eaLnBrk="0" fontAlgn="base" latinLnBrk="0" hangingPunct="0">
                <a:lnSpc>
                  <a:spcPct val="100000"/>
                </a:lnSpc>
                <a:spcBef>
                  <a:spcPct val="0"/>
                </a:spcBef>
                <a:spcAft>
                  <a:spcPct val="0"/>
                </a:spcAft>
                <a:buClrTx/>
                <a:buSzTx/>
                <a:buFontTx/>
                <a:buNone/>
                <a:tabLst/>
                <a:defRPr/>
              </a:pPr>
              <a:t>9/13/2023</a:t>
            </a:fld>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457206" rtl="0" eaLnBrk="0" fontAlgn="base" latinLnBrk="0" hangingPunct="0">
              <a:lnSpc>
                <a:spcPct val="100000"/>
              </a:lnSpc>
              <a:spcBef>
                <a:spcPct val="0"/>
              </a:spcBef>
              <a:spcAft>
                <a:spcPct val="0"/>
              </a:spcAft>
              <a:buClrTx/>
              <a:buSzTx/>
              <a:buFontTx/>
              <a:buNone/>
              <a:tabLst/>
              <a:defRPr/>
            </a:pPr>
            <a:endParaRPr kumimoji="0" lang="en-US"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457206" rtl="0" eaLnBrk="0" fontAlgn="base" latinLnBrk="0" hangingPunct="0">
              <a:lnSpc>
                <a:spcPct val="100000"/>
              </a:lnSpc>
              <a:spcBef>
                <a:spcPct val="0"/>
              </a:spcBef>
              <a:spcAft>
                <a:spcPct val="0"/>
              </a:spcAft>
              <a:buClrTx/>
              <a:buSzTx/>
              <a:buFontTx/>
              <a:buNone/>
              <a:tabLst/>
              <a:defRPr/>
            </a:pPr>
            <a:fld id="{B9645067-6DE9-43BA-9E57-BB05188FA223}" type="slidenum">
              <a:rPr kumimoji="0" lang="en-US" altLang="en-US" sz="1001"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6" rtl="0" eaLnBrk="0" fontAlgn="base" latinLnBrk="0" hangingPunct="0">
                <a:lnSpc>
                  <a:spcPct val="100000"/>
                </a:lnSpc>
                <a:spcBef>
                  <a:spcPct val="0"/>
                </a:spcBef>
                <a:spcAft>
                  <a:spcPct val="0"/>
                </a:spcAft>
                <a:buClrTx/>
                <a:buSzTx/>
                <a:buFontTx/>
                <a:buNone/>
                <a:tabLst/>
                <a:defRPr/>
              </a:pPr>
              <a:t>‹#›</a:t>
            </a:fld>
            <a:endParaRPr kumimoji="0" lang="en-US" altLang="en-US" sz="100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07323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4236"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0" y="6334126"/>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marL="0" marR="0" lvl="0" indent="0" algn="l" defTabSz="457206" rtl="0" eaLnBrk="0" fontAlgn="base" latinLnBrk="0" hangingPunct="0">
              <a:lnSpc>
                <a:spcPct val="100000"/>
              </a:lnSpc>
              <a:spcBef>
                <a:spcPct val="0"/>
              </a:spcBef>
              <a:spcAft>
                <a:spcPct val="0"/>
              </a:spcAft>
              <a:buClrTx/>
              <a:buSzTx/>
              <a:buFontTx/>
              <a:buNone/>
              <a:tabLst/>
              <a:defRPr/>
            </a:pPr>
            <a:fld id="{A3FB319A-46F4-4923-8153-F077D542163C}"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6" rtl="0" eaLnBrk="0" fontAlgn="base" latinLnBrk="0" hangingPunct="0">
                <a:lnSpc>
                  <a:spcPct val="100000"/>
                </a:lnSpc>
                <a:spcBef>
                  <a:spcPct val="0"/>
                </a:spcBef>
                <a:spcAft>
                  <a:spcPct val="0"/>
                </a:spcAft>
                <a:buClrTx/>
                <a:buSzTx/>
                <a:buFontTx/>
                <a:buNone/>
                <a:tabLst/>
                <a:defRPr/>
              </a:pPr>
              <a:t>9/13/2023</a:t>
            </a:fld>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Footer Placeholder 7"/>
          <p:cNvSpPr>
            <a:spLocks noGrp="1"/>
          </p:cNvSpPr>
          <p:nvPr>
            <p:ph type="ftr" sz="quarter" idx="11"/>
          </p:nvPr>
        </p:nvSpPr>
        <p:spPr/>
        <p:txBody>
          <a:bodyPr/>
          <a:lstStyle>
            <a:lvl1pPr>
              <a:defRPr>
                <a:solidFill>
                  <a:srgbClr val="FFFFFF"/>
                </a:solidFill>
              </a:defRPr>
            </a:lvl1pPr>
          </a:lstStyle>
          <a:p>
            <a:pPr marL="0" marR="0" lvl="0" indent="0" algn="ctr" defTabSz="457206" rtl="0" eaLnBrk="0" fontAlgn="base" latinLnBrk="0" hangingPunct="0">
              <a:lnSpc>
                <a:spcPct val="100000"/>
              </a:lnSpc>
              <a:spcBef>
                <a:spcPct val="0"/>
              </a:spcBef>
              <a:spcAft>
                <a:spcPct val="0"/>
              </a:spcAft>
              <a:buClrTx/>
              <a:buSzTx/>
              <a:buFontTx/>
              <a:buNone/>
              <a:tabLst/>
              <a:defRPr/>
            </a:pPr>
            <a:endParaRPr kumimoji="0" lang="en-US"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6" name="Slide Number Placeholder 8"/>
          <p:cNvSpPr>
            <a:spLocks noGrp="1"/>
          </p:cNvSpPr>
          <p:nvPr>
            <p:ph type="sldNum" sz="quarter" idx="12"/>
          </p:nvPr>
        </p:nvSpPr>
        <p:spPr/>
        <p:txBody>
          <a:bodyPr/>
          <a:lstStyle>
            <a:lvl1pPr>
              <a:defRPr/>
            </a:lvl1pPr>
          </a:lstStyle>
          <a:p>
            <a:pPr marL="0" marR="0" lvl="0" indent="0" algn="r" defTabSz="457206" rtl="0" eaLnBrk="0" fontAlgn="base" latinLnBrk="0" hangingPunct="0">
              <a:lnSpc>
                <a:spcPct val="100000"/>
              </a:lnSpc>
              <a:spcBef>
                <a:spcPct val="0"/>
              </a:spcBef>
              <a:spcAft>
                <a:spcPct val="0"/>
              </a:spcAft>
              <a:buClrTx/>
              <a:buSzTx/>
              <a:buFontTx/>
              <a:buNone/>
              <a:tabLst/>
              <a:defRPr/>
            </a:pPr>
            <a:fld id="{C413B11C-8E81-4E7D-B2B7-29F6B89BBBD8}" type="slidenum">
              <a:rPr kumimoji="0" lang="en-US" altLang="en-US" sz="1001"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6" rtl="0" eaLnBrk="0" fontAlgn="base" latinLnBrk="0" hangingPunct="0">
                <a:lnSpc>
                  <a:spcPct val="100000"/>
                </a:lnSpc>
                <a:spcBef>
                  <a:spcPct val="0"/>
                </a:spcBef>
                <a:spcAft>
                  <a:spcPct val="0"/>
                </a:spcAft>
                <a:buClrTx/>
                <a:buSzTx/>
                <a:buFontTx/>
                <a:buNone/>
                <a:tabLst/>
                <a:defRPr/>
              </a:pPr>
              <a:t>‹#›</a:t>
            </a:fld>
            <a:endParaRPr kumimoji="0" lang="en-US" altLang="en-US" sz="100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63503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2"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4040719"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1" y="594359"/>
            <a:ext cx="32004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2"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926080"/>
            <a:ext cx="3200400" cy="3379124"/>
          </a:xfrm>
        </p:spPr>
        <p:txBody>
          <a:bodyPr lIns="91440" rIns="91440">
            <a:normAutofit/>
          </a:bodyPr>
          <a:lstStyle>
            <a:lvl1pPr marL="0" indent="0">
              <a:buNone/>
              <a:defRPr sz="1500">
                <a:solidFill>
                  <a:srgbClr val="FFFFFF"/>
                </a:solidFill>
              </a:defRPr>
            </a:lvl1pPr>
            <a:lvl2pPr marL="457206" indent="0">
              <a:buNone/>
              <a:defRPr sz="1200"/>
            </a:lvl2pPr>
            <a:lvl3pPr marL="914411" indent="0">
              <a:buNone/>
              <a:defRPr sz="1001"/>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en-US"/>
              <a:t>Click to edit Master text styles</a:t>
            </a:r>
          </a:p>
        </p:txBody>
      </p:sp>
      <p:sp>
        <p:nvSpPr>
          <p:cNvPr id="7" name="Date Placeholder 4"/>
          <p:cNvSpPr>
            <a:spLocks noGrp="1"/>
          </p:cNvSpPr>
          <p:nvPr>
            <p:ph type="dt" sz="half" idx="10"/>
          </p:nvPr>
        </p:nvSpPr>
        <p:spPr>
          <a:xfrm>
            <a:off x="465669" y="6459540"/>
            <a:ext cx="2618316" cy="365125"/>
          </a:xfrm>
        </p:spPr>
        <p:txBody>
          <a:bodyPr/>
          <a:lstStyle>
            <a:lvl1pPr algn="l">
              <a:defRPr/>
            </a:lvl1pPr>
          </a:lstStyle>
          <a:p>
            <a:pPr marL="0" marR="0" lvl="0" indent="0" algn="l" defTabSz="457206" rtl="0" eaLnBrk="0" fontAlgn="base" latinLnBrk="0" hangingPunct="0">
              <a:lnSpc>
                <a:spcPct val="100000"/>
              </a:lnSpc>
              <a:spcBef>
                <a:spcPct val="0"/>
              </a:spcBef>
              <a:spcAft>
                <a:spcPct val="0"/>
              </a:spcAft>
              <a:buClrTx/>
              <a:buSzTx/>
              <a:buFontTx/>
              <a:buNone/>
              <a:tabLst/>
              <a:defRPr/>
            </a:pPr>
            <a:fld id="{D0D355E7-9EC7-4150-8457-B0C649CBC1DA}"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6" rtl="0" eaLnBrk="0" fontAlgn="base" latinLnBrk="0" hangingPunct="0">
                <a:lnSpc>
                  <a:spcPct val="100000"/>
                </a:lnSpc>
                <a:spcBef>
                  <a:spcPct val="0"/>
                </a:spcBef>
                <a:spcAft>
                  <a:spcPct val="0"/>
                </a:spcAft>
                <a:buClrTx/>
                <a:buSzTx/>
                <a:buFontTx/>
                <a:buNone/>
                <a:tabLst/>
                <a:defRPr/>
              </a:pPr>
              <a:t>9/13/2023</a:t>
            </a:fld>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Footer Placeholder 5"/>
          <p:cNvSpPr>
            <a:spLocks noGrp="1"/>
          </p:cNvSpPr>
          <p:nvPr>
            <p:ph type="ftr" sz="quarter" idx="11"/>
          </p:nvPr>
        </p:nvSpPr>
        <p:spPr>
          <a:xfrm>
            <a:off x="4800600" y="6459540"/>
            <a:ext cx="4648201" cy="365125"/>
          </a:xfrm>
        </p:spPr>
        <p:txBody>
          <a:bodyPr/>
          <a:lstStyle>
            <a:lvl1pPr algn="l">
              <a:defRPr>
                <a:solidFill>
                  <a:schemeClr val="tx2"/>
                </a:solidFill>
              </a:defRPr>
            </a:lvl1pPr>
          </a:lstStyle>
          <a:p>
            <a:pPr marL="0" marR="0" lvl="0" indent="0" algn="l" defTabSz="457206" rtl="0" eaLnBrk="0" fontAlgn="base" latinLnBrk="0" hangingPunct="0">
              <a:lnSpc>
                <a:spcPct val="100000"/>
              </a:lnSpc>
              <a:spcBef>
                <a:spcPct val="0"/>
              </a:spcBef>
              <a:spcAft>
                <a:spcPct val="0"/>
              </a:spcAft>
              <a:buClrTx/>
              <a:buSzTx/>
              <a:buFontTx/>
              <a:buNone/>
              <a:tabLst/>
              <a:defRPr/>
            </a:pPr>
            <a:endParaRPr kumimoji="0" lang="en-US" sz="900" b="0" i="0" u="none" strike="noStrike" kern="1200" cap="all" spc="0" normalizeH="0" baseline="0" noProof="0" dirty="0">
              <a:ln>
                <a:noFill/>
              </a:ln>
              <a:solidFill>
                <a:srgbClr val="002060"/>
              </a:solidFill>
              <a:effectLst/>
              <a:uLnTx/>
              <a:uFillTx/>
              <a:latin typeface="Calibri" panose="020F0502020204030204"/>
              <a:ea typeface="+mn-ea"/>
              <a:cs typeface="+mn-cs"/>
            </a:endParaRPr>
          </a:p>
        </p:txBody>
      </p:sp>
      <p:sp>
        <p:nvSpPr>
          <p:cNvPr id="9" name="Slide Number Placeholder 6"/>
          <p:cNvSpPr>
            <a:spLocks noGrp="1"/>
          </p:cNvSpPr>
          <p:nvPr>
            <p:ph type="sldNum" sz="quarter" idx="12"/>
          </p:nvPr>
        </p:nvSpPr>
        <p:spPr/>
        <p:txBody>
          <a:bodyPr/>
          <a:lstStyle>
            <a:lvl1pPr>
              <a:defRPr>
                <a:solidFill>
                  <a:schemeClr val="tx2"/>
                </a:solidFill>
              </a:defRPr>
            </a:lvl1pPr>
          </a:lstStyle>
          <a:p>
            <a:pPr marL="0" marR="0" lvl="0" indent="0" algn="r" defTabSz="457206" rtl="0" eaLnBrk="0" fontAlgn="base" latinLnBrk="0" hangingPunct="0">
              <a:lnSpc>
                <a:spcPct val="100000"/>
              </a:lnSpc>
              <a:spcBef>
                <a:spcPct val="0"/>
              </a:spcBef>
              <a:spcAft>
                <a:spcPct val="0"/>
              </a:spcAft>
              <a:buClrTx/>
              <a:buSzTx/>
              <a:buFontTx/>
              <a:buNone/>
              <a:tabLst/>
              <a:defRPr/>
            </a:pPr>
            <a:fld id="{B1B312A5-10F1-4F71-8E2A-96D84900D713}" type="slidenum">
              <a:rPr kumimoji="0" lang="en-US" altLang="en-US" sz="1001" b="0" i="0" u="none" strike="noStrike" kern="1200" cap="none" spc="0" normalizeH="0" baseline="0" noProof="0" smtClean="0">
                <a:ln>
                  <a:noFill/>
                </a:ln>
                <a:solidFill>
                  <a:srgbClr val="002060"/>
                </a:solidFill>
                <a:effectLst/>
                <a:uLnTx/>
                <a:uFillTx/>
                <a:latin typeface="Calibri" panose="020F0502020204030204"/>
                <a:ea typeface="+mn-ea"/>
                <a:cs typeface="+mn-cs"/>
              </a:rPr>
              <a:pPr marL="0" marR="0" lvl="0" indent="0" algn="r" defTabSz="457206" rtl="0" eaLnBrk="0" fontAlgn="base" latinLnBrk="0" hangingPunct="0">
                <a:lnSpc>
                  <a:spcPct val="100000"/>
                </a:lnSpc>
                <a:spcBef>
                  <a:spcPct val="0"/>
                </a:spcBef>
                <a:spcAft>
                  <a:spcPct val="0"/>
                </a:spcAft>
                <a:buClrTx/>
                <a:buSzTx/>
                <a:buFontTx/>
                <a:buNone/>
                <a:tabLst/>
                <a:defRPr/>
              </a:pPr>
              <a:t>‹#›</a:t>
            </a:fld>
            <a:endParaRPr kumimoji="0" lang="en-US" altLang="en-US" sz="1001"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48030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4953000"/>
            <a:ext cx="1218988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4914900"/>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8" y="0"/>
            <a:ext cx="12191986" cy="4915076"/>
          </a:xfrm>
          <a:solidFill>
            <a:schemeClr val="bg2">
              <a:lumMod val="90000"/>
            </a:schemeClr>
          </a:solidFill>
        </p:spPr>
        <p:txBody>
          <a:bodyPr lIns="457200" tIns="457200" rtlCol="0">
            <a:normAutofit/>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097280" y="5907024"/>
            <a:ext cx="10119360" cy="594360"/>
          </a:xfrm>
        </p:spPr>
        <p:txBody>
          <a:bodyPr lIns="91440" tIns="0" rIns="91440" bIns="0">
            <a:normAutofit/>
          </a:bodyPr>
          <a:lstStyle>
            <a:lvl1pPr marL="0" indent="0">
              <a:spcBef>
                <a:spcPts val="0"/>
              </a:spcBef>
              <a:spcAft>
                <a:spcPts val="601"/>
              </a:spcAft>
              <a:buNone/>
              <a:defRPr sz="1500">
                <a:solidFill>
                  <a:srgbClr val="FFFFFF"/>
                </a:solidFill>
              </a:defRPr>
            </a:lvl1pPr>
            <a:lvl2pPr marL="457206" indent="0">
              <a:buNone/>
              <a:defRPr sz="1200"/>
            </a:lvl2pPr>
            <a:lvl3pPr marL="914411" indent="0">
              <a:buNone/>
              <a:defRPr sz="1001"/>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marL="0" marR="0" lvl="0" indent="0" algn="l" defTabSz="457206" rtl="0" eaLnBrk="0" fontAlgn="base" latinLnBrk="0" hangingPunct="0">
              <a:lnSpc>
                <a:spcPct val="100000"/>
              </a:lnSpc>
              <a:spcBef>
                <a:spcPct val="0"/>
              </a:spcBef>
              <a:spcAft>
                <a:spcPct val="0"/>
              </a:spcAft>
              <a:buClrTx/>
              <a:buSzTx/>
              <a:buFontTx/>
              <a:buNone/>
              <a:tabLst/>
              <a:defRPr/>
            </a:pPr>
            <a:fld id="{D25F1F6A-37AC-498C-B684-9D4755E726C9}"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6" rtl="0" eaLnBrk="0" fontAlgn="base" latinLnBrk="0" hangingPunct="0">
                <a:lnSpc>
                  <a:spcPct val="100000"/>
                </a:lnSpc>
                <a:spcBef>
                  <a:spcPct val="0"/>
                </a:spcBef>
                <a:spcAft>
                  <a:spcPct val="0"/>
                </a:spcAft>
                <a:buClrTx/>
                <a:buSzTx/>
                <a:buFontTx/>
                <a:buNone/>
                <a:tabLst/>
                <a:defRPr/>
              </a:pPr>
              <a:t>9/13/2023</a:t>
            </a:fld>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Footer Placeholder 5"/>
          <p:cNvSpPr>
            <a:spLocks noGrp="1"/>
          </p:cNvSpPr>
          <p:nvPr>
            <p:ph type="ftr" sz="quarter" idx="11"/>
          </p:nvPr>
        </p:nvSpPr>
        <p:spPr/>
        <p:txBody>
          <a:bodyPr/>
          <a:lstStyle>
            <a:lvl1pPr>
              <a:defRPr/>
            </a:lvl1pPr>
          </a:lstStyle>
          <a:p>
            <a:pPr marL="0" marR="0" lvl="0" indent="0" algn="ctr" defTabSz="457206" rtl="0" eaLnBrk="0" fontAlgn="base" latinLnBrk="0" hangingPunct="0">
              <a:lnSpc>
                <a:spcPct val="100000"/>
              </a:lnSpc>
              <a:spcBef>
                <a:spcPct val="0"/>
              </a:spcBef>
              <a:spcAft>
                <a:spcPct val="0"/>
              </a:spcAft>
              <a:buClrTx/>
              <a:buSzTx/>
              <a:buFontTx/>
              <a:buNone/>
              <a:tabLst/>
              <a:defRPr/>
            </a:pPr>
            <a:endParaRPr kumimoji="0" lang="en-US"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9" name="Slide Number Placeholder 6"/>
          <p:cNvSpPr>
            <a:spLocks noGrp="1"/>
          </p:cNvSpPr>
          <p:nvPr>
            <p:ph type="sldNum" sz="quarter" idx="12"/>
          </p:nvPr>
        </p:nvSpPr>
        <p:spPr/>
        <p:txBody>
          <a:bodyPr/>
          <a:lstStyle>
            <a:lvl1pPr>
              <a:defRPr/>
            </a:lvl1pPr>
          </a:lstStyle>
          <a:p>
            <a:pPr marL="0" marR="0" lvl="0" indent="0" algn="r" defTabSz="457206" rtl="0" eaLnBrk="0" fontAlgn="base" latinLnBrk="0" hangingPunct="0">
              <a:lnSpc>
                <a:spcPct val="100000"/>
              </a:lnSpc>
              <a:spcBef>
                <a:spcPct val="0"/>
              </a:spcBef>
              <a:spcAft>
                <a:spcPct val="0"/>
              </a:spcAft>
              <a:buClrTx/>
              <a:buSzTx/>
              <a:buFontTx/>
              <a:buNone/>
              <a:tabLst/>
              <a:defRPr/>
            </a:pPr>
            <a:fld id="{31273D27-FA8E-4757-8947-AFA7791A2DD8}" type="slidenum">
              <a:rPr kumimoji="0" lang="en-US" altLang="en-US" sz="1001"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6" rtl="0" eaLnBrk="0" fontAlgn="base" latinLnBrk="0" hangingPunct="0">
                <a:lnSpc>
                  <a:spcPct val="100000"/>
                </a:lnSpc>
                <a:spcBef>
                  <a:spcPct val="0"/>
                </a:spcBef>
                <a:spcAft>
                  <a:spcPct val="0"/>
                </a:spcAft>
                <a:buClrTx/>
                <a:buSzTx/>
                <a:buFontTx/>
                <a:buNone/>
                <a:tabLst/>
                <a:defRPr/>
              </a:pPr>
              <a:t>‹#›</a:t>
            </a:fld>
            <a:endParaRPr kumimoji="0" lang="en-US" altLang="en-US" sz="100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36467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marL="0" marR="0" lvl="0" indent="0" algn="l" defTabSz="457206" rtl="0" eaLnBrk="0" fontAlgn="base" latinLnBrk="0" hangingPunct="0">
              <a:lnSpc>
                <a:spcPct val="100000"/>
              </a:lnSpc>
              <a:spcBef>
                <a:spcPct val="0"/>
              </a:spcBef>
              <a:spcAft>
                <a:spcPct val="0"/>
              </a:spcAft>
              <a:buClrTx/>
              <a:buSzTx/>
              <a:buFontTx/>
              <a:buNone/>
              <a:tabLst/>
              <a:defRPr/>
            </a:pPr>
            <a:fld id="{684D35F4-8803-40F9-A447-60B93D5E27D0}"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6" rtl="0" eaLnBrk="0" fontAlgn="base" latinLnBrk="0" hangingPunct="0">
                <a:lnSpc>
                  <a:spcPct val="100000"/>
                </a:lnSpc>
                <a:spcBef>
                  <a:spcPct val="0"/>
                </a:spcBef>
                <a:spcAft>
                  <a:spcPct val="0"/>
                </a:spcAft>
                <a:buClrTx/>
                <a:buSzTx/>
                <a:buFontTx/>
                <a:buNone/>
                <a:tabLst/>
                <a:defRPr/>
              </a:pPr>
              <a:t>9/13/2023</a:t>
            </a:fld>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6" rtl="0" eaLnBrk="0" fontAlgn="base" latinLnBrk="0" hangingPunct="0">
              <a:lnSpc>
                <a:spcPct val="100000"/>
              </a:lnSpc>
              <a:spcBef>
                <a:spcPct val="0"/>
              </a:spcBef>
              <a:spcAft>
                <a:spcPct val="0"/>
              </a:spcAft>
              <a:buClrTx/>
              <a:buSzTx/>
              <a:buFontTx/>
              <a:buNone/>
              <a:tabLst/>
              <a:defRPr/>
            </a:pPr>
            <a:endParaRPr kumimoji="0" lang="en-US"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6" rtl="0" eaLnBrk="0" fontAlgn="base" latinLnBrk="0" hangingPunct="0">
              <a:lnSpc>
                <a:spcPct val="100000"/>
              </a:lnSpc>
              <a:spcBef>
                <a:spcPct val="0"/>
              </a:spcBef>
              <a:spcAft>
                <a:spcPct val="0"/>
              </a:spcAft>
              <a:buClrTx/>
              <a:buSzTx/>
              <a:buFontTx/>
              <a:buNone/>
              <a:tabLst/>
              <a:defRPr/>
            </a:pPr>
            <a:fld id="{4E1F7430-1FA0-4D11-9352-4288CF0E3146}" type="slidenum">
              <a:rPr kumimoji="0" lang="en-US" altLang="en-US" sz="1001"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6" rtl="0" eaLnBrk="0" fontAlgn="base" latinLnBrk="0" hangingPunct="0">
                <a:lnSpc>
                  <a:spcPct val="100000"/>
                </a:lnSpc>
                <a:spcBef>
                  <a:spcPct val="0"/>
                </a:spcBef>
                <a:spcAft>
                  <a:spcPct val="0"/>
                </a:spcAft>
                <a:buClrTx/>
                <a:buSzTx/>
                <a:buFontTx/>
                <a:buNone/>
                <a:tabLst/>
                <a:defRPr/>
              </a:pPr>
              <a:t>‹#›</a:t>
            </a:fld>
            <a:endParaRPr kumimoji="0" lang="en-US" altLang="en-US" sz="100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32791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4236"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6"/>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2302"/>
            <a:ext cx="2628901"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a:lstStyle>
            <a:lvl1pPr>
              <a:defRPr/>
            </a:lvl1pPr>
          </a:lstStyle>
          <a:p>
            <a:pPr marL="0" marR="0" lvl="0" indent="0" algn="l" defTabSz="457206" rtl="0" eaLnBrk="0" fontAlgn="base" latinLnBrk="0" hangingPunct="0">
              <a:lnSpc>
                <a:spcPct val="100000"/>
              </a:lnSpc>
              <a:spcBef>
                <a:spcPct val="0"/>
              </a:spcBef>
              <a:spcAft>
                <a:spcPct val="0"/>
              </a:spcAft>
              <a:buClrTx/>
              <a:buSzTx/>
              <a:buFontTx/>
              <a:buNone/>
              <a:tabLst/>
              <a:defRPr/>
            </a:pPr>
            <a:fld id="{088F8DD3-2BDC-494B-BBAC-D091FAB9BF0F}"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6" rtl="0" eaLnBrk="0" fontAlgn="base" latinLnBrk="0" hangingPunct="0">
                <a:lnSpc>
                  <a:spcPct val="100000"/>
                </a:lnSpc>
                <a:spcBef>
                  <a:spcPct val="0"/>
                </a:spcBef>
                <a:spcAft>
                  <a:spcPct val="0"/>
                </a:spcAft>
                <a:buClrTx/>
                <a:buSzTx/>
                <a:buFontTx/>
                <a:buNone/>
                <a:tabLst/>
                <a:defRPr/>
              </a:pPr>
              <a:t>9/13/2023</a:t>
            </a:fld>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Footer Placeholder 4"/>
          <p:cNvSpPr>
            <a:spLocks noGrp="1"/>
          </p:cNvSpPr>
          <p:nvPr>
            <p:ph type="ftr" sz="quarter" idx="11"/>
          </p:nvPr>
        </p:nvSpPr>
        <p:spPr/>
        <p:txBody>
          <a:bodyPr/>
          <a:lstStyle>
            <a:lvl1pPr>
              <a:defRPr/>
            </a:lvl1pPr>
          </a:lstStyle>
          <a:p>
            <a:pPr marL="0" marR="0" lvl="0" indent="0" algn="ctr" defTabSz="457206" rtl="0" eaLnBrk="0" fontAlgn="base" latinLnBrk="0" hangingPunct="0">
              <a:lnSpc>
                <a:spcPct val="100000"/>
              </a:lnSpc>
              <a:spcBef>
                <a:spcPct val="0"/>
              </a:spcBef>
              <a:spcAft>
                <a:spcPct val="0"/>
              </a:spcAft>
              <a:buClrTx/>
              <a:buSzTx/>
              <a:buFontTx/>
              <a:buNone/>
              <a:tabLst/>
              <a:defRPr/>
            </a:pPr>
            <a:endParaRPr kumimoji="0" lang="en-US"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8" name="Slide Number Placeholder 5"/>
          <p:cNvSpPr>
            <a:spLocks noGrp="1"/>
          </p:cNvSpPr>
          <p:nvPr>
            <p:ph type="sldNum" sz="quarter" idx="12"/>
          </p:nvPr>
        </p:nvSpPr>
        <p:spPr/>
        <p:txBody>
          <a:bodyPr/>
          <a:lstStyle>
            <a:lvl1pPr>
              <a:defRPr/>
            </a:lvl1pPr>
          </a:lstStyle>
          <a:p>
            <a:pPr marL="0" marR="0" lvl="0" indent="0" algn="r" defTabSz="457206" rtl="0" eaLnBrk="0" fontAlgn="base" latinLnBrk="0" hangingPunct="0">
              <a:lnSpc>
                <a:spcPct val="100000"/>
              </a:lnSpc>
              <a:spcBef>
                <a:spcPct val="0"/>
              </a:spcBef>
              <a:spcAft>
                <a:spcPct val="0"/>
              </a:spcAft>
              <a:buClrTx/>
              <a:buSzTx/>
              <a:buFontTx/>
              <a:buNone/>
              <a:tabLst/>
              <a:defRPr/>
            </a:pPr>
            <a:fld id="{CF30BE92-DEEE-4C9E-9B2A-9D33F845F49B}" type="slidenum">
              <a:rPr kumimoji="0" lang="en-US" altLang="en-US" sz="1001"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6" rtl="0" eaLnBrk="0" fontAlgn="base" latinLnBrk="0" hangingPunct="0">
                <a:lnSpc>
                  <a:spcPct val="100000"/>
                </a:lnSpc>
                <a:spcBef>
                  <a:spcPct val="0"/>
                </a:spcBef>
                <a:spcAft>
                  <a:spcPct val="0"/>
                </a:spcAft>
                <a:buClrTx/>
                <a:buSzTx/>
                <a:buFontTx/>
                <a:buNone/>
                <a:tabLst/>
                <a:defRPr/>
              </a:pPr>
              <a:t>‹#›</a:t>
            </a:fld>
            <a:endParaRPr kumimoji="0" lang="en-US" altLang="en-US" sz="100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619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2"/>
            <a:ext cx="4825159"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4"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C127C7-85AB-4EB7-8239-3D4DDEC98F4C}" type="datetimeFigureOut">
              <a:rPr lang="en-US" smtClean="0"/>
              <a:t>9/13/2023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10C49C-8013-4E84-9EE3-73D5780D50C7}" type="slidenum">
              <a:rPr lang="en-US" smtClean="0"/>
              <a:t>‹#›</a:t>
            </a:fld>
            <a:endParaRPr lang="en-US" dirty="0"/>
          </a:p>
        </p:txBody>
      </p:sp>
    </p:spTree>
    <p:extLst>
      <p:ext uri="{BB962C8B-B14F-4D97-AF65-F5344CB8AC3E}">
        <p14:creationId xmlns:p14="http://schemas.microsoft.com/office/powerpoint/2010/main" val="32777114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856691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036637"/>
            <a:ext cx="10972800" cy="1143000"/>
          </a:xfrm>
        </p:spPr>
        <p:txBody>
          <a:bodyPr/>
          <a:lstStyle/>
          <a:p>
            <a:r>
              <a:rPr lang="en-US"/>
              <a:t>Click to edit Master title style</a:t>
            </a:r>
          </a:p>
        </p:txBody>
      </p:sp>
      <p:sp>
        <p:nvSpPr>
          <p:cNvPr id="3" name="Content Placeholder 2"/>
          <p:cNvSpPr>
            <a:spLocks noGrp="1"/>
          </p:cNvSpPr>
          <p:nvPr>
            <p:ph idx="1"/>
          </p:nvPr>
        </p:nvSpPr>
        <p:spPr>
          <a:xfrm>
            <a:off x="609600" y="2362200"/>
            <a:ext cx="10972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87899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atin typeface="Arial"/>
              </a:defRPr>
            </a:lvl1pPr>
          </a:lstStyle>
          <a:p>
            <a:r>
              <a:rPr lang="en-US" dirty="0"/>
              <a:t>Click to edit Master title style</a:t>
            </a:r>
          </a:p>
        </p:txBody>
      </p:sp>
      <p:sp>
        <p:nvSpPr>
          <p:cNvPr id="3" name="Text Placeholder 2"/>
          <p:cNvSpPr>
            <a:spLocks noGrp="1"/>
          </p:cNvSpPr>
          <p:nvPr>
            <p:ph type="body" idx="1"/>
          </p:nvPr>
        </p:nvSpPr>
        <p:spPr>
          <a:xfrm>
            <a:off x="963084" y="2906721"/>
            <a:ext cx="10363200" cy="1500187"/>
          </a:xfrm>
        </p:spPr>
        <p:txBody>
          <a:bodyPr anchor="b"/>
          <a:lstStyle>
            <a:lvl1pPr marL="0" indent="0">
              <a:buNone/>
              <a:defRPr sz="2000">
                <a:solidFill>
                  <a:schemeClr val="tx1">
                    <a:tint val="7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5131072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2332045"/>
            <a:ext cx="53848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332045"/>
            <a:ext cx="53848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67327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560923" y="855355"/>
            <a:ext cx="4011084" cy="1162051"/>
          </a:xfrm>
        </p:spPr>
        <p:txBody>
          <a:bodyPr anchor="b"/>
          <a:lstStyle>
            <a:lvl1pPr algn="l">
              <a:defRPr sz="2000" b="1"/>
            </a:lvl1pPr>
          </a:lstStyle>
          <a:p>
            <a:r>
              <a:rPr lang="en-US" dirty="0"/>
              <a:t>Click to edit Master title style</a:t>
            </a:r>
          </a:p>
        </p:txBody>
      </p:sp>
      <p:sp>
        <p:nvSpPr>
          <p:cNvPr id="6" name="Content Placeholder 2"/>
          <p:cNvSpPr>
            <a:spLocks noGrp="1"/>
          </p:cNvSpPr>
          <p:nvPr>
            <p:ph idx="1"/>
          </p:nvPr>
        </p:nvSpPr>
        <p:spPr>
          <a:xfrm>
            <a:off x="4766735" y="1227852"/>
            <a:ext cx="6815668" cy="540155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half" idx="2"/>
          </p:nvPr>
        </p:nvSpPr>
        <p:spPr>
          <a:xfrm>
            <a:off x="560923" y="2135514"/>
            <a:ext cx="4011084" cy="418909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2932261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2389717" y="5105408"/>
            <a:ext cx="7315200" cy="567691"/>
          </a:xfrm>
        </p:spPr>
        <p:txBody>
          <a:bodyPr anchor="b"/>
          <a:lstStyle>
            <a:lvl1pPr algn="l">
              <a:defRPr sz="2000" b="1"/>
            </a:lvl1pPr>
          </a:lstStyle>
          <a:p>
            <a:r>
              <a:rPr lang="en-US" dirty="0"/>
              <a:t>Click to edit Master title style</a:t>
            </a:r>
          </a:p>
        </p:txBody>
      </p:sp>
      <p:sp>
        <p:nvSpPr>
          <p:cNvPr id="6" name="Picture Placeholder 2"/>
          <p:cNvSpPr>
            <a:spLocks noGrp="1"/>
          </p:cNvSpPr>
          <p:nvPr>
            <p:ph type="pic" idx="1"/>
          </p:nvPr>
        </p:nvSpPr>
        <p:spPr>
          <a:xfrm>
            <a:off x="2389717" y="914400"/>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p:cNvSpPr>
            <a:spLocks noGrp="1"/>
          </p:cNvSpPr>
          <p:nvPr>
            <p:ph type="body" sz="half" idx="2"/>
          </p:nvPr>
        </p:nvSpPr>
        <p:spPr>
          <a:xfrm>
            <a:off x="2389717" y="5673098"/>
            <a:ext cx="7315200" cy="8039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5959668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0FD2E4-E973-8545-837D-308335615927}"/>
              </a:ext>
            </a:extLst>
          </p:cNvPr>
          <p:cNvSpPr/>
          <p:nvPr userDrawn="1"/>
        </p:nvSpPr>
        <p:spPr>
          <a:xfrm rot="10800000">
            <a:off x="0" y="0"/>
            <a:ext cx="12192000" cy="6954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CDE951E-1C9B-F949-930B-A91BC84E0B6B}"/>
              </a:ext>
            </a:extLst>
          </p:cNvPr>
          <p:cNvSpPr/>
          <p:nvPr userDrawn="1"/>
        </p:nvSpPr>
        <p:spPr>
          <a:xfrm>
            <a:off x="-1" y="96478"/>
            <a:ext cx="12192000" cy="721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2" name="Title 1">
            <a:extLst>
              <a:ext uri="{FF2B5EF4-FFF2-40B4-BE49-F238E27FC236}">
                <a16:creationId xmlns:a16="http://schemas.microsoft.com/office/drawing/2014/main" id="{B50DA2D1-44B0-6E47-BB2D-EBAE7A80A01C}"/>
              </a:ext>
            </a:extLst>
          </p:cNvPr>
          <p:cNvSpPr>
            <a:spLocks noGrp="1"/>
          </p:cNvSpPr>
          <p:nvPr>
            <p:ph type="ctrTitle"/>
          </p:nvPr>
        </p:nvSpPr>
        <p:spPr>
          <a:xfrm>
            <a:off x="601578" y="2710929"/>
            <a:ext cx="10873498" cy="1177550"/>
          </a:xfrm>
        </p:spPr>
        <p:txBody>
          <a:bodyPr anchor="b">
            <a:normAutofit/>
          </a:bodyPr>
          <a:lstStyle>
            <a:lvl1pPr algn="l">
              <a:defRPr sz="5402"/>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3D0E501-A3A1-6942-B050-33FAAA70AEE2}"/>
              </a:ext>
            </a:extLst>
          </p:cNvPr>
          <p:cNvSpPr>
            <a:spLocks noGrp="1"/>
          </p:cNvSpPr>
          <p:nvPr>
            <p:ph type="subTitle" idx="1" hasCustomPrompt="1"/>
          </p:nvPr>
        </p:nvSpPr>
        <p:spPr>
          <a:xfrm>
            <a:off x="601578" y="4266996"/>
            <a:ext cx="10873498" cy="1006120"/>
          </a:xfrm>
        </p:spPr>
        <p:txBody>
          <a:bodyPr/>
          <a:lstStyle>
            <a:lvl1pPr marL="0" marR="0" indent="0" algn="l" defTabSz="914484" rtl="0" eaLnBrk="1" fontAlgn="auto" latinLnBrk="0" hangingPunct="1">
              <a:lnSpc>
                <a:spcPct val="120000"/>
              </a:lnSpc>
              <a:spcBef>
                <a:spcPts val="0"/>
              </a:spcBef>
              <a:spcAft>
                <a:spcPts val="0"/>
              </a:spcAft>
              <a:buClrTx/>
              <a:buSzTx/>
              <a:buFont typeface="Arial" panose="020B0604020202020204" pitchFamily="34" charset="0"/>
              <a:buNone/>
              <a:tabLst/>
              <a:defRPr lang="en-US" sz="2400" b="0" kern="1200" dirty="0">
                <a:solidFill>
                  <a:schemeClr val="tx1"/>
                </a:solidFill>
                <a:latin typeface="+mn-lt"/>
                <a:ea typeface="+mn-ea"/>
                <a:cs typeface="+mn-cs"/>
              </a:defRPr>
            </a:lvl1pPr>
            <a:lvl2pPr marL="457241" indent="0" algn="ctr">
              <a:buNone/>
              <a:defRPr sz="2001"/>
            </a:lvl2pPr>
            <a:lvl3pPr marL="914484" indent="0" algn="ctr">
              <a:buNone/>
              <a:defRPr sz="1801"/>
            </a:lvl3pPr>
            <a:lvl4pPr marL="1371725" indent="0" algn="ctr">
              <a:buNone/>
              <a:defRPr sz="1600"/>
            </a:lvl4pPr>
            <a:lvl5pPr marL="1828966" indent="0" algn="ctr">
              <a:buNone/>
              <a:defRPr sz="1600"/>
            </a:lvl5pPr>
            <a:lvl6pPr marL="2286209" indent="0" algn="ctr">
              <a:buNone/>
              <a:defRPr sz="1600"/>
            </a:lvl6pPr>
            <a:lvl7pPr marL="2743449" indent="0" algn="ctr">
              <a:buNone/>
              <a:defRPr sz="1600"/>
            </a:lvl7pPr>
            <a:lvl8pPr marL="3200692" indent="0" algn="ctr">
              <a:buNone/>
              <a:defRPr sz="1600"/>
            </a:lvl8pPr>
            <a:lvl9pPr marL="3657933" indent="0" algn="ctr">
              <a:buNone/>
              <a:defRPr sz="1600"/>
            </a:lvl9pPr>
          </a:lstStyle>
          <a:p>
            <a:r>
              <a:rPr lang="en-US" dirty="0"/>
              <a:t>Click to edit Master subtitle style (Names, Titles) </a:t>
            </a:r>
            <a:r>
              <a:rPr lang="en-US" b="1" dirty="0"/>
              <a:t>(Committee Name)  </a:t>
            </a:r>
            <a:r>
              <a:rPr lang="en-US" dirty="0">
                <a:latin typeface="Arial" panose="020B0604020202020204" pitchFamily="34" charset="0"/>
                <a:cs typeface="Arial" panose="020B0604020202020204" pitchFamily="34" charset="0"/>
              </a:rPr>
              <a:t>| </a:t>
            </a:r>
            <a:r>
              <a:rPr lang="en-US" dirty="0"/>
              <a:t>(</a:t>
            </a:r>
            <a:r>
              <a:rPr lang="en-US" dirty="0">
                <a:latin typeface="Arial" panose="020B0604020202020204" pitchFamily="34" charset="0"/>
                <a:cs typeface="Arial" panose="020B0604020202020204" pitchFamily="34" charset="0"/>
              </a:rPr>
              <a:t>Date)</a:t>
            </a:r>
            <a:endParaRPr lang="en-US" dirty="0"/>
          </a:p>
          <a:p>
            <a:endParaRPr lang="en-US" dirty="0"/>
          </a:p>
        </p:txBody>
      </p:sp>
      <p:sp>
        <p:nvSpPr>
          <p:cNvPr id="8" name="Rectangle 7">
            <a:extLst>
              <a:ext uri="{FF2B5EF4-FFF2-40B4-BE49-F238E27FC236}">
                <a16:creationId xmlns:a16="http://schemas.microsoft.com/office/drawing/2014/main" id="{75DECF62-4C0A-AE42-87A4-736CEA02F606}"/>
              </a:ext>
            </a:extLst>
          </p:cNvPr>
          <p:cNvSpPr/>
          <p:nvPr userDrawn="1"/>
        </p:nvSpPr>
        <p:spPr>
          <a:xfrm>
            <a:off x="0" y="6297770"/>
            <a:ext cx="12192000" cy="560232"/>
          </a:xfrm>
          <a:prstGeom prst="rect">
            <a:avLst/>
          </a:prstGeom>
          <a:solidFill>
            <a:srgbClr val="F7B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pic>
        <p:nvPicPr>
          <p:cNvPr id="11" name="Content Placeholder 5">
            <a:extLst>
              <a:ext uri="{FF2B5EF4-FFF2-40B4-BE49-F238E27FC236}">
                <a16:creationId xmlns:a16="http://schemas.microsoft.com/office/drawing/2014/main" id="{6451041A-816A-D749-9970-4F0089116FC2}"/>
              </a:ext>
            </a:extLst>
          </p:cNvPr>
          <p:cNvPicPr>
            <a:picLocks noChangeAspect="1"/>
          </p:cNvPicPr>
          <p:nvPr userDrawn="1"/>
        </p:nvPicPr>
        <p:blipFill>
          <a:blip r:embed="rId2"/>
          <a:stretch>
            <a:fillRect/>
          </a:stretch>
        </p:blipFill>
        <p:spPr>
          <a:xfrm>
            <a:off x="3556006" y="921308"/>
            <a:ext cx="5079987" cy="1411106"/>
          </a:xfrm>
          <a:prstGeom prst="rect">
            <a:avLst/>
          </a:prstGeom>
        </p:spPr>
      </p:pic>
      <p:sp>
        <p:nvSpPr>
          <p:cNvPr id="12" name="Rectangle 11"/>
          <p:cNvSpPr/>
          <p:nvPr userDrawn="1"/>
        </p:nvSpPr>
        <p:spPr>
          <a:xfrm>
            <a:off x="3915534" y="5873038"/>
            <a:ext cx="4245586" cy="424732"/>
          </a:xfrm>
          <a:prstGeom prst="rect">
            <a:avLst/>
          </a:prstGeom>
        </p:spPr>
        <p:txBody>
          <a:bodyPr wrap="none">
            <a:spAutoFit/>
          </a:bodyPr>
          <a:lstStyle/>
          <a:p>
            <a:pPr algn="l">
              <a:lnSpc>
                <a:spcPct val="120000"/>
              </a:lnSpc>
              <a:spcBef>
                <a:spcPts val="0"/>
              </a:spcBef>
            </a:pPr>
            <a:r>
              <a:rPr lang="en-US" i="1" dirty="0">
                <a:latin typeface="Arial" panose="020B0604020202020204" pitchFamily="34" charset="0"/>
                <a:cs typeface="Arial" panose="020B0604020202020204" pitchFamily="34" charset="0"/>
              </a:rPr>
              <a:t>Care Transformation Collaborative of RI</a:t>
            </a:r>
          </a:p>
        </p:txBody>
      </p:sp>
    </p:spTree>
    <p:extLst>
      <p:ext uri="{BB962C8B-B14F-4D97-AF65-F5344CB8AC3E}">
        <p14:creationId xmlns:p14="http://schemas.microsoft.com/office/powerpoint/2010/main" val="29534585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69A4E-0AE5-9F42-877E-12AC156F2D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0A3848-E5D0-9243-9A93-C6867418A44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94907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0BFEB-0562-784E-879B-7B5CFFC2B636}"/>
              </a:ext>
            </a:extLst>
          </p:cNvPr>
          <p:cNvSpPr>
            <a:spLocks noGrp="1"/>
          </p:cNvSpPr>
          <p:nvPr>
            <p:ph type="title"/>
          </p:nvPr>
        </p:nvSpPr>
        <p:spPr>
          <a:xfrm>
            <a:off x="831849" y="1709739"/>
            <a:ext cx="10515601" cy="2852737"/>
          </a:xfrm>
        </p:spPr>
        <p:txBody>
          <a:bodyPr anchor="b"/>
          <a:lstStyle>
            <a:lvl1pPr>
              <a:defRPr sz="6001"/>
            </a:lvl1pPr>
          </a:lstStyle>
          <a:p>
            <a:r>
              <a:rPr lang="en-US"/>
              <a:t>Click to edit Master title style</a:t>
            </a:r>
          </a:p>
        </p:txBody>
      </p:sp>
      <p:sp>
        <p:nvSpPr>
          <p:cNvPr id="3" name="Text Placeholder 2">
            <a:extLst>
              <a:ext uri="{FF2B5EF4-FFF2-40B4-BE49-F238E27FC236}">
                <a16:creationId xmlns:a16="http://schemas.microsoft.com/office/drawing/2014/main" id="{139E419B-108F-3D47-94D0-9EE12689E00D}"/>
              </a:ext>
            </a:extLst>
          </p:cNvPr>
          <p:cNvSpPr>
            <a:spLocks noGrp="1"/>
          </p:cNvSpPr>
          <p:nvPr>
            <p:ph type="body" idx="1"/>
          </p:nvPr>
        </p:nvSpPr>
        <p:spPr>
          <a:xfrm>
            <a:off x="831849" y="4589464"/>
            <a:ext cx="10515601" cy="1500187"/>
          </a:xfrm>
        </p:spPr>
        <p:txBody>
          <a:bodyPr/>
          <a:lstStyle>
            <a:lvl1pPr marL="0" indent="0">
              <a:buNone/>
              <a:defRPr sz="2400">
                <a:solidFill>
                  <a:schemeClr val="tx1">
                    <a:tint val="75000"/>
                  </a:schemeClr>
                </a:solidFill>
              </a:defRPr>
            </a:lvl1pPr>
            <a:lvl2pPr marL="457241" indent="0">
              <a:buNone/>
              <a:defRPr sz="2001">
                <a:solidFill>
                  <a:schemeClr val="tx1">
                    <a:tint val="75000"/>
                  </a:schemeClr>
                </a:solidFill>
              </a:defRPr>
            </a:lvl2pPr>
            <a:lvl3pPr marL="914484" indent="0">
              <a:buNone/>
              <a:defRPr sz="1801">
                <a:solidFill>
                  <a:schemeClr val="tx1">
                    <a:tint val="75000"/>
                  </a:schemeClr>
                </a:solidFill>
              </a:defRPr>
            </a:lvl3pPr>
            <a:lvl4pPr marL="1371725" indent="0">
              <a:buNone/>
              <a:defRPr sz="1600">
                <a:solidFill>
                  <a:schemeClr val="tx1">
                    <a:tint val="75000"/>
                  </a:schemeClr>
                </a:solidFill>
              </a:defRPr>
            </a:lvl4pPr>
            <a:lvl5pPr marL="1828966" indent="0">
              <a:buNone/>
              <a:defRPr sz="1600">
                <a:solidFill>
                  <a:schemeClr val="tx1">
                    <a:tint val="75000"/>
                  </a:schemeClr>
                </a:solidFill>
              </a:defRPr>
            </a:lvl5pPr>
            <a:lvl6pPr marL="2286209" indent="0">
              <a:buNone/>
              <a:defRPr sz="1600">
                <a:solidFill>
                  <a:schemeClr val="tx1">
                    <a:tint val="75000"/>
                  </a:schemeClr>
                </a:solidFill>
              </a:defRPr>
            </a:lvl6pPr>
            <a:lvl7pPr marL="2743449" indent="0">
              <a:buNone/>
              <a:defRPr sz="1600">
                <a:solidFill>
                  <a:schemeClr val="tx1">
                    <a:tint val="75000"/>
                  </a:schemeClr>
                </a:solidFill>
              </a:defRPr>
            </a:lvl7pPr>
            <a:lvl8pPr marL="3200692" indent="0">
              <a:buNone/>
              <a:defRPr sz="1600">
                <a:solidFill>
                  <a:schemeClr val="tx1">
                    <a:tint val="75000"/>
                  </a:schemeClr>
                </a:solidFill>
              </a:defRPr>
            </a:lvl8pPr>
            <a:lvl9pPr marL="3657933"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3305235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7374B-7ADE-5E49-B2E3-4462C1D3DF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601E23-87F2-A04D-925F-C6B364AA3624}"/>
              </a:ext>
            </a:extLst>
          </p:cNvPr>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B299C1-3111-9140-A8A0-A0D31B249E1C}"/>
              </a:ext>
            </a:extLst>
          </p:cNvPr>
          <p:cNvSpPr>
            <a:spLocks noGrp="1"/>
          </p:cNvSpPr>
          <p:nvPr>
            <p:ph sz="half" idx="2"/>
          </p:nvPr>
        </p:nvSpPr>
        <p:spPr>
          <a:xfrm>
            <a:off x="6172202"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7816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5"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4"/>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4"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4" y="3179764"/>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C127C7-85AB-4EB7-8239-3D4DDEC98F4C}" type="datetimeFigureOut">
              <a:rPr lang="en-US" smtClean="0"/>
              <a:t>9/13/2023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D10C49C-8013-4E84-9EE3-73D5780D50C7}" type="slidenum">
              <a:rPr lang="en-US" smtClean="0"/>
              <a:t>‹#›</a:t>
            </a:fld>
            <a:endParaRPr lang="en-US" dirty="0"/>
          </a:p>
        </p:txBody>
      </p:sp>
    </p:spTree>
    <p:extLst>
      <p:ext uri="{BB962C8B-B14F-4D97-AF65-F5344CB8AC3E}">
        <p14:creationId xmlns:p14="http://schemas.microsoft.com/office/powerpoint/2010/main" val="2177453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41517-3188-F645-B0E6-B9C1BA6A71C6}"/>
              </a:ext>
            </a:extLst>
          </p:cNvPr>
          <p:cNvSpPr>
            <a:spLocks noGrp="1"/>
          </p:cNvSpPr>
          <p:nvPr>
            <p:ph type="title"/>
          </p:nvPr>
        </p:nvSpPr>
        <p:spPr>
          <a:xfrm>
            <a:off x="839787" y="641683"/>
            <a:ext cx="10515601" cy="1049006"/>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A09903-DA49-8D48-A2AC-32F4C6C443D3}"/>
              </a:ext>
            </a:extLst>
          </p:cNvPr>
          <p:cNvSpPr>
            <a:spLocks noGrp="1"/>
          </p:cNvSpPr>
          <p:nvPr>
            <p:ph type="body" idx="1"/>
          </p:nvPr>
        </p:nvSpPr>
        <p:spPr>
          <a:xfrm>
            <a:off x="839790" y="1681164"/>
            <a:ext cx="5157788" cy="823912"/>
          </a:xfrm>
        </p:spPr>
        <p:txBody>
          <a:bodyPr anchor="b"/>
          <a:lstStyle>
            <a:lvl1pPr marL="0" indent="0">
              <a:buNone/>
              <a:defRPr sz="2400" b="1"/>
            </a:lvl1pPr>
            <a:lvl2pPr marL="457241" indent="0">
              <a:buNone/>
              <a:defRPr sz="2001" b="1"/>
            </a:lvl2pPr>
            <a:lvl3pPr marL="914484" indent="0">
              <a:buNone/>
              <a:defRPr sz="1801" b="1"/>
            </a:lvl3pPr>
            <a:lvl4pPr marL="1371725" indent="0">
              <a:buNone/>
              <a:defRPr sz="1600" b="1"/>
            </a:lvl4pPr>
            <a:lvl5pPr marL="1828966" indent="0">
              <a:buNone/>
              <a:defRPr sz="1600" b="1"/>
            </a:lvl5pPr>
            <a:lvl6pPr marL="2286209" indent="0">
              <a:buNone/>
              <a:defRPr sz="1600" b="1"/>
            </a:lvl6pPr>
            <a:lvl7pPr marL="2743449" indent="0">
              <a:buNone/>
              <a:defRPr sz="1600" b="1"/>
            </a:lvl7pPr>
            <a:lvl8pPr marL="3200692" indent="0">
              <a:buNone/>
              <a:defRPr sz="1600" b="1"/>
            </a:lvl8pPr>
            <a:lvl9pPr marL="3657933"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B348030-8A58-ED4F-A7B8-4A1DD16F10BA}"/>
              </a:ext>
            </a:extLst>
          </p:cNvPr>
          <p:cNvSpPr>
            <a:spLocks noGrp="1"/>
          </p:cNvSpPr>
          <p:nvPr>
            <p:ph sz="half" idx="2"/>
          </p:nvPr>
        </p:nvSpPr>
        <p:spPr>
          <a:xfrm>
            <a:off x="839790" y="2505075"/>
            <a:ext cx="515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D94FA6-04E8-B341-A50C-B4B577374DA1}"/>
              </a:ext>
            </a:extLst>
          </p:cNvPr>
          <p:cNvSpPr>
            <a:spLocks noGrp="1"/>
          </p:cNvSpPr>
          <p:nvPr>
            <p:ph type="body" sz="quarter" idx="3"/>
          </p:nvPr>
        </p:nvSpPr>
        <p:spPr>
          <a:xfrm>
            <a:off x="6172202" y="1681164"/>
            <a:ext cx="5183187" cy="823912"/>
          </a:xfrm>
        </p:spPr>
        <p:txBody>
          <a:bodyPr anchor="b"/>
          <a:lstStyle>
            <a:lvl1pPr marL="0" indent="0">
              <a:buNone/>
              <a:defRPr sz="2400" b="1"/>
            </a:lvl1pPr>
            <a:lvl2pPr marL="457241" indent="0">
              <a:buNone/>
              <a:defRPr sz="2001" b="1"/>
            </a:lvl2pPr>
            <a:lvl3pPr marL="914484" indent="0">
              <a:buNone/>
              <a:defRPr sz="1801" b="1"/>
            </a:lvl3pPr>
            <a:lvl4pPr marL="1371725" indent="0">
              <a:buNone/>
              <a:defRPr sz="1600" b="1"/>
            </a:lvl4pPr>
            <a:lvl5pPr marL="1828966" indent="0">
              <a:buNone/>
              <a:defRPr sz="1600" b="1"/>
            </a:lvl5pPr>
            <a:lvl6pPr marL="2286209" indent="0">
              <a:buNone/>
              <a:defRPr sz="1600" b="1"/>
            </a:lvl6pPr>
            <a:lvl7pPr marL="2743449" indent="0">
              <a:buNone/>
              <a:defRPr sz="1600" b="1"/>
            </a:lvl7pPr>
            <a:lvl8pPr marL="3200692" indent="0">
              <a:buNone/>
              <a:defRPr sz="1600" b="1"/>
            </a:lvl8pPr>
            <a:lvl9pPr marL="3657933"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17E830F-9150-D541-B7C9-17FABC87F561}"/>
              </a:ext>
            </a:extLst>
          </p:cNvPr>
          <p:cNvSpPr>
            <a:spLocks noGrp="1"/>
          </p:cNvSpPr>
          <p:nvPr>
            <p:ph sz="quarter" idx="4"/>
          </p:nvPr>
        </p:nvSpPr>
        <p:spPr>
          <a:xfrm>
            <a:off x="6172202" y="2505075"/>
            <a:ext cx="51831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51597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ADFA0-E515-054E-9B8F-95152ADB2DE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343785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92334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BE4E8-6EFE-5F46-8687-102AF32F3A3F}"/>
              </a:ext>
            </a:extLst>
          </p:cNvPr>
          <p:cNvSpPr>
            <a:spLocks noGrp="1"/>
          </p:cNvSpPr>
          <p:nvPr>
            <p:ph type="title"/>
          </p:nvPr>
        </p:nvSpPr>
        <p:spPr>
          <a:xfrm>
            <a:off x="839789" y="641684"/>
            <a:ext cx="3932237" cy="1415716"/>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E1D1BB-297C-9045-926B-51C3101E34FC}"/>
              </a:ext>
            </a:extLst>
          </p:cNvPr>
          <p:cNvSpPr>
            <a:spLocks noGrp="1"/>
          </p:cNvSpPr>
          <p:nvPr>
            <p:ph idx="1"/>
          </p:nvPr>
        </p:nvSpPr>
        <p:spPr>
          <a:xfrm>
            <a:off x="5183188" y="987426"/>
            <a:ext cx="6172201" cy="4873625"/>
          </a:xfrm>
        </p:spPr>
        <p:txBody>
          <a:bodyPr/>
          <a:lstStyle>
            <a:lvl1pPr>
              <a:defRPr sz="3200"/>
            </a:lvl1pPr>
            <a:lvl2pPr>
              <a:defRPr sz="2801"/>
            </a:lvl2pPr>
            <a:lvl3pPr>
              <a:defRPr sz="2400"/>
            </a:lvl3pPr>
            <a:lvl4pPr>
              <a:defRPr sz="2001"/>
            </a:lvl4pPr>
            <a:lvl5pPr>
              <a:defRPr sz="2001"/>
            </a:lvl5pPr>
            <a:lvl6pPr>
              <a:defRPr sz="2001"/>
            </a:lvl6pPr>
            <a:lvl7pPr>
              <a:defRPr sz="2001"/>
            </a:lvl7pPr>
            <a:lvl8pPr>
              <a:defRPr sz="2001"/>
            </a:lvl8pPr>
            <a:lvl9pPr>
              <a:defRPr sz="2001"/>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D4504F-9A18-F54A-A3DD-00A84B7C82BB}"/>
              </a:ext>
            </a:extLst>
          </p:cNvPr>
          <p:cNvSpPr>
            <a:spLocks noGrp="1"/>
          </p:cNvSpPr>
          <p:nvPr>
            <p:ph type="body" sz="half" idx="2"/>
          </p:nvPr>
        </p:nvSpPr>
        <p:spPr>
          <a:xfrm>
            <a:off x="839789" y="2057400"/>
            <a:ext cx="3932237" cy="3811588"/>
          </a:xfrm>
        </p:spPr>
        <p:txBody>
          <a:bodyPr/>
          <a:lstStyle>
            <a:lvl1pPr marL="0" indent="0">
              <a:buNone/>
              <a:defRPr sz="1600"/>
            </a:lvl1pPr>
            <a:lvl2pPr marL="457241" indent="0">
              <a:buNone/>
              <a:defRPr sz="1399"/>
            </a:lvl2pPr>
            <a:lvl3pPr marL="914484" indent="0">
              <a:buNone/>
              <a:defRPr sz="1201"/>
            </a:lvl3pPr>
            <a:lvl4pPr marL="1371725" indent="0">
              <a:buNone/>
              <a:defRPr sz="1001"/>
            </a:lvl4pPr>
            <a:lvl5pPr marL="1828966" indent="0">
              <a:buNone/>
              <a:defRPr sz="1001"/>
            </a:lvl5pPr>
            <a:lvl6pPr marL="2286209" indent="0">
              <a:buNone/>
              <a:defRPr sz="1001"/>
            </a:lvl6pPr>
            <a:lvl7pPr marL="2743449" indent="0">
              <a:buNone/>
              <a:defRPr sz="1001"/>
            </a:lvl7pPr>
            <a:lvl8pPr marL="3200692" indent="0">
              <a:buNone/>
              <a:defRPr sz="1001"/>
            </a:lvl8pPr>
            <a:lvl9pPr marL="3657933" indent="0">
              <a:buNone/>
              <a:defRPr sz="1001"/>
            </a:lvl9pPr>
          </a:lstStyle>
          <a:p>
            <a:pPr lvl="0"/>
            <a:r>
              <a:rPr lang="en-US"/>
              <a:t>Edit Master text styles</a:t>
            </a:r>
          </a:p>
        </p:txBody>
      </p:sp>
    </p:spTree>
    <p:extLst>
      <p:ext uri="{BB962C8B-B14F-4D97-AF65-F5344CB8AC3E}">
        <p14:creationId xmlns:p14="http://schemas.microsoft.com/office/powerpoint/2010/main" val="27918257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5" name="Rectangle 4"/>
          <p:cNvSpPr/>
          <p:nvPr/>
        </p:nvSpPr>
        <p:spPr>
          <a:xfrm>
            <a:off x="1" y="0"/>
            <a:ext cx="40513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4040718" y="0"/>
            <a:ext cx="635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731519"/>
            <a:ext cx="3200400" cy="2148839"/>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614334" y="807480"/>
            <a:ext cx="7066804" cy="53902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a:xfrm>
            <a:off x="465667" y="6395144"/>
            <a:ext cx="2618317" cy="365125"/>
          </a:xfrm>
        </p:spPr>
        <p:txBody>
          <a:bodyPr/>
          <a:lstStyle>
            <a:lvl1pPr algn="l">
              <a:defRPr/>
            </a:lvl1pPr>
          </a:lstStyle>
          <a:p>
            <a:pPr>
              <a:defRPr/>
            </a:pPr>
            <a:fld id="{99252F06-D974-4759-ACE9-A161C6DF30CD}" type="datetime1">
              <a:rPr lang="en-US"/>
              <a:pPr>
                <a:defRPr/>
              </a:pPr>
              <a:t>9/13/2023</a:t>
            </a:fld>
            <a:endParaRPr lang="en-US" dirty="0"/>
          </a:p>
        </p:txBody>
      </p:sp>
      <p:sp>
        <p:nvSpPr>
          <p:cNvPr id="8" name="Footer Placeholder 5"/>
          <p:cNvSpPr>
            <a:spLocks noGrp="1"/>
          </p:cNvSpPr>
          <p:nvPr>
            <p:ph type="ftr" sz="quarter" idx="11"/>
          </p:nvPr>
        </p:nvSpPr>
        <p:spPr>
          <a:xfrm>
            <a:off x="4195293" y="6363574"/>
            <a:ext cx="6507051" cy="365125"/>
          </a:xfrm>
        </p:spPr>
        <p:txBody>
          <a:bodyPr/>
          <a:lstStyle>
            <a:lvl1pPr algn="l">
              <a:defRPr>
                <a:solidFill>
                  <a:schemeClr val="tx2"/>
                </a:solidFill>
              </a:defRPr>
            </a:lvl1pPr>
          </a:lstStyle>
          <a:p>
            <a:pPr>
              <a:defRPr/>
            </a:pPr>
            <a:endParaRPr lang="en-US" dirty="0"/>
          </a:p>
        </p:txBody>
      </p:sp>
      <p:sp>
        <p:nvSpPr>
          <p:cNvPr id="9" name="Slide Number Placeholder 6"/>
          <p:cNvSpPr>
            <a:spLocks noGrp="1"/>
          </p:cNvSpPr>
          <p:nvPr>
            <p:ph type="sldNum" sz="quarter" idx="12"/>
          </p:nvPr>
        </p:nvSpPr>
        <p:spPr>
          <a:xfrm>
            <a:off x="10862254" y="6363573"/>
            <a:ext cx="818884" cy="365125"/>
          </a:xfrm>
        </p:spPr>
        <p:txBody>
          <a:bodyPr/>
          <a:lstStyle>
            <a:lvl1pPr>
              <a:defRPr>
                <a:solidFill>
                  <a:schemeClr val="tx2"/>
                </a:solidFill>
              </a:defRPr>
            </a:lvl1pPr>
          </a:lstStyle>
          <a:p>
            <a:pPr>
              <a:defRPr/>
            </a:pPr>
            <a:fld id="{FF8873A4-313D-4173-B1C4-3F2E1433D932}" type="slidenum">
              <a:rPr lang="en-US" altLang="en-US"/>
              <a:pPr>
                <a:defRPr/>
              </a:pPr>
              <a:t>‹#›</a:t>
            </a:fld>
            <a:endParaRPr lang="en-US" altLang="en-US" dirty="0"/>
          </a:p>
        </p:txBody>
      </p:sp>
      <p:pic>
        <p:nvPicPr>
          <p:cNvPr id="10" name="Content Placeholder 5">
            <a:extLst>
              <a:ext uri="{FF2B5EF4-FFF2-40B4-BE49-F238E27FC236}">
                <a16:creationId xmlns:a16="http://schemas.microsoft.com/office/drawing/2014/main" id="{F6074C9D-37D3-E142-BCD5-C65A82F2F3E1}"/>
              </a:ext>
            </a:extLst>
          </p:cNvPr>
          <p:cNvPicPr>
            <a:picLocks noChangeAspect="1"/>
          </p:cNvPicPr>
          <p:nvPr userDrawn="1"/>
        </p:nvPicPr>
        <p:blipFill>
          <a:blip r:embed="rId2"/>
          <a:stretch>
            <a:fillRect/>
          </a:stretch>
        </p:blipFill>
        <p:spPr>
          <a:xfrm>
            <a:off x="9608718" y="130147"/>
            <a:ext cx="2438400" cy="677333"/>
          </a:xfrm>
          <a:prstGeom prst="rect">
            <a:avLst/>
          </a:prstGeom>
        </p:spPr>
      </p:pic>
      <p:cxnSp>
        <p:nvCxnSpPr>
          <p:cNvPr id="11" name="Straight Connector 10">
            <a:extLst>
              <a:ext uri="{FF2B5EF4-FFF2-40B4-BE49-F238E27FC236}">
                <a16:creationId xmlns:a16="http://schemas.microsoft.com/office/drawing/2014/main" id="{97849BE6-9366-0C45-9026-E567CDB39409}"/>
              </a:ext>
            </a:extLst>
          </p:cNvPr>
          <p:cNvCxnSpPr>
            <a:cxnSpLocks/>
          </p:cNvCxnSpPr>
          <p:nvPr userDrawn="1"/>
        </p:nvCxnSpPr>
        <p:spPr>
          <a:xfrm>
            <a:off x="176462" y="641684"/>
            <a:ext cx="11806990" cy="0"/>
          </a:xfrm>
          <a:prstGeom prst="line">
            <a:avLst/>
          </a:prstGeom>
          <a:ln w="25400">
            <a:solidFill>
              <a:srgbClr val="F7B3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70802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8A5F8-CC02-794C-8091-3CDDCFCFBE9E}"/>
              </a:ext>
            </a:extLst>
          </p:cNvPr>
          <p:cNvSpPr>
            <a:spLocks noGrp="1"/>
          </p:cNvSpPr>
          <p:nvPr>
            <p:ph type="title"/>
          </p:nvPr>
        </p:nvSpPr>
        <p:spPr>
          <a:xfrm>
            <a:off x="839789" y="641684"/>
            <a:ext cx="3932237" cy="1415716"/>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7B3395-4A47-5244-8986-53DF27673A6A}"/>
              </a:ext>
            </a:extLst>
          </p:cNvPr>
          <p:cNvSpPr>
            <a:spLocks noGrp="1"/>
          </p:cNvSpPr>
          <p:nvPr>
            <p:ph type="pic" idx="1"/>
          </p:nvPr>
        </p:nvSpPr>
        <p:spPr>
          <a:xfrm>
            <a:off x="5183188" y="987426"/>
            <a:ext cx="6172201" cy="4873625"/>
          </a:xfrm>
        </p:spPr>
        <p:txBody>
          <a:bodyPr/>
          <a:lstStyle>
            <a:lvl1pPr marL="0" indent="0">
              <a:buNone/>
              <a:defRPr sz="3200"/>
            </a:lvl1pPr>
            <a:lvl2pPr marL="457241" indent="0">
              <a:buNone/>
              <a:defRPr sz="2801"/>
            </a:lvl2pPr>
            <a:lvl3pPr marL="914484" indent="0">
              <a:buNone/>
              <a:defRPr sz="2400"/>
            </a:lvl3pPr>
            <a:lvl4pPr marL="1371725" indent="0">
              <a:buNone/>
              <a:defRPr sz="2001"/>
            </a:lvl4pPr>
            <a:lvl5pPr marL="1828966" indent="0">
              <a:buNone/>
              <a:defRPr sz="2001"/>
            </a:lvl5pPr>
            <a:lvl6pPr marL="2286209" indent="0">
              <a:buNone/>
              <a:defRPr sz="2001"/>
            </a:lvl6pPr>
            <a:lvl7pPr marL="2743449" indent="0">
              <a:buNone/>
              <a:defRPr sz="2001"/>
            </a:lvl7pPr>
            <a:lvl8pPr marL="3200692" indent="0">
              <a:buNone/>
              <a:defRPr sz="2001"/>
            </a:lvl8pPr>
            <a:lvl9pPr marL="3657933" indent="0">
              <a:buNone/>
              <a:defRPr sz="2001"/>
            </a:lvl9pPr>
          </a:lstStyle>
          <a:p>
            <a:r>
              <a:rPr lang="en-US" dirty="0"/>
              <a:t>Click icon to add picture</a:t>
            </a:r>
          </a:p>
        </p:txBody>
      </p:sp>
      <p:sp>
        <p:nvSpPr>
          <p:cNvPr id="4" name="Text Placeholder 3">
            <a:extLst>
              <a:ext uri="{FF2B5EF4-FFF2-40B4-BE49-F238E27FC236}">
                <a16:creationId xmlns:a16="http://schemas.microsoft.com/office/drawing/2014/main" id="{29965766-4AA8-524E-99FC-04D31DC10BE9}"/>
              </a:ext>
            </a:extLst>
          </p:cNvPr>
          <p:cNvSpPr>
            <a:spLocks noGrp="1"/>
          </p:cNvSpPr>
          <p:nvPr>
            <p:ph type="body" sz="half" idx="2"/>
          </p:nvPr>
        </p:nvSpPr>
        <p:spPr>
          <a:xfrm>
            <a:off x="839789" y="2057400"/>
            <a:ext cx="3932237" cy="3811588"/>
          </a:xfrm>
        </p:spPr>
        <p:txBody>
          <a:bodyPr/>
          <a:lstStyle>
            <a:lvl1pPr marL="0" indent="0">
              <a:buNone/>
              <a:defRPr sz="1600"/>
            </a:lvl1pPr>
            <a:lvl2pPr marL="457241" indent="0">
              <a:buNone/>
              <a:defRPr sz="1399"/>
            </a:lvl2pPr>
            <a:lvl3pPr marL="914484" indent="0">
              <a:buNone/>
              <a:defRPr sz="1201"/>
            </a:lvl3pPr>
            <a:lvl4pPr marL="1371725" indent="0">
              <a:buNone/>
              <a:defRPr sz="1001"/>
            </a:lvl4pPr>
            <a:lvl5pPr marL="1828966" indent="0">
              <a:buNone/>
              <a:defRPr sz="1001"/>
            </a:lvl5pPr>
            <a:lvl6pPr marL="2286209" indent="0">
              <a:buNone/>
              <a:defRPr sz="1001"/>
            </a:lvl6pPr>
            <a:lvl7pPr marL="2743449" indent="0">
              <a:buNone/>
              <a:defRPr sz="1001"/>
            </a:lvl7pPr>
            <a:lvl8pPr marL="3200692" indent="0">
              <a:buNone/>
              <a:defRPr sz="1001"/>
            </a:lvl8pPr>
            <a:lvl9pPr marL="3657933" indent="0">
              <a:buNone/>
              <a:defRPr sz="1001"/>
            </a:lvl9pPr>
          </a:lstStyle>
          <a:p>
            <a:pPr lvl="0"/>
            <a:r>
              <a:rPr lang="en-US"/>
              <a:t>Edit Master text styles</a:t>
            </a:r>
          </a:p>
        </p:txBody>
      </p:sp>
    </p:spTree>
    <p:extLst>
      <p:ext uri="{BB962C8B-B14F-4D97-AF65-F5344CB8AC3E}">
        <p14:creationId xmlns:p14="http://schemas.microsoft.com/office/powerpoint/2010/main" val="33327051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914400" y="1395413"/>
            <a:ext cx="10363200" cy="1470025"/>
          </a:xfrm>
        </p:spPr>
        <p:txBody>
          <a:bodyPr/>
          <a:lstStyle>
            <a:lvl1pPr algn="l">
              <a:defRPr>
                <a:solidFill>
                  <a:schemeClr val="bg1"/>
                </a:solidFill>
                <a:latin typeface="Georgia" panose="02040502050405020303" pitchFamily="18" charset="0"/>
              </a:defRPr>
            </a:lvl1pPr>
          </a:lstStyle>
          <a:p>
            <a:r>
              <a:rPr lang="en-US" dirty="0"/>
              <a:t>Click to edit Master title style</a:t>
            </a:r>
          </a:p>
        </p:txBody>
      </p:sp>
      <p:sp>
        <p:nvSpPr>
          <p:cNvPr id="3" name="Subtitle 2"/>
          <p:cNvSpPr>
            <a:spLocks noGrp="1"/>
          </p:cNvSpPr>
          <p:nvPr>
            <p:ph type="subTitle" idx="1"/>
          </p:nvPr>
        </p:nvSpPr>
        <p:spPr>
          <a:xfrm>
            <a:off x="929184" y="2552700"/>
            <a:ext cx="8534400" cy="1752600"/>
          </a:xfrm>
        </p:spPr>
        <p:txBody>
          <a:bodyPr/>
          <a:lstStyle>
            <a:lvl1pPr marL="0" indent="0" algn="l">
              <a:buNone/>
              <a:defRPr>
                <a:solidFill>
                  <a:schemeClr val="bg1"/>
                </a:solidFill>
                <a:latin typeface="Swis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A5C2F773-725D-6A46-9AF1-E26C5E23DE07}" type="slidenum">
              <a:rPr lang="en-US" smtClean="0"/>
              <a:t>‹#›</a:t>
            </a:fld>
            <a:endParaRPr lang="en-US" dirty="0"/>
          </a:p>
        </p:txBody>
      </p:sp>
      <p:sp>
        <p:nvSpPr>
          <p:cNvPr id="4" name="Date Placeholder 3"/>
          <p:cNvSpPr>
            <a:spLocks noGrp="1"/>
          </p:cNvSpPr>
          <p:nvPr>
            <p:ph type="dt" sz="half" idx="10"/>
          </p:nvPr>
        </p:nvSpPr>
        <p:spPr>
          <a:xfrm>
            <a:off x="1012055" y="4122738"/>
            <a:ext cx="2844800" cy="365125"/>
          </a:xfrm>
        </p:spPr>
        <p:txBody>
          <a:bodyPr/>
          <a:lstStyle>
            <a:lvl1pPr>
              <a:defRPr>
                <a:solidFill>
                  <a:schemeClr val="bg1"/>
                </a:solidFill>
                <a:latin typeface="Swiss"/>
              </a:defRPr>
            </a:lvl1pPr>
          </a:lstStyle>
          <a:p>
            <a:endParaRPr lang="en-US" dirty="0"/>
          </a:p>
        </p:txBody>
      </p:sp>
    </p:spTree>
    <p:extLst>
      <p:ext uri="{BB962C8B-B14F-4D97-AF65-F5344CB8AC3E}">
        <p14:creationId xmlns:p14="http://schemas.microsoft.com/office/powerpoint/2010/main" val="5335685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lvl1pPr algn="l">
              <a:defRPr sz="3600">
                <a:solidFill>
                  <a:schemeClr val="accent1">
                    <a:lumMod val="75000"/>
                  </a:schemeClr>
                </a:solidFill>
                <a:latin typeface="Georgia" panose="02040502050405020303" pitchFamily="18"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buClr>
                <a:schemeClr val="accent1">
                  <a:lumMod val="75000"/>
                </a:schemeClr>
              </a:buClr>
              <a:defRPr sz="2800">
                <a:solidFill>
                  <a:schemeClr val="accent1">
                    <a:lumMod val="75000"/>
                  </a:schemeClr>
                </a:solidFill>
                <a:latin typeface="Georgia" panose="02040502050405020303" pitchFamily="18" charset="0"/>
              </a:defRPr>
            </a:lvl1pPr>
            <a:lvl2pPr marL="742950" indent="-285750">
              <a:buClr>
                <a:schemeClr val="accent1">
                  <a:lumMod val="75000"/>
                </a:schemeClr>
              </a:buClr>
              <a:buFont typeface="Arial" panose="020B0604020202020204" pitchFamily="34" charset="0"/>
              <a:buChar char="•"/>
              <a:defRPr sz="2400">
                <a:solidFill>
                  <a:schemeClr val="bg1">
                    <a:lumMod val="65000"/>
                  </a:schemeClr>
                </a:solidFill>
                <a:latin typeface="Swiss"/>
              </a:defRPr>
            </a:lvl2pPr>
            <a:lvl3pPr marL="1143000" indent="-228600">
              <a:buClr>
                <a:schemeClr val="accent1">
                  <a:lumMod val="75000"/>
                </a:schemeClr>
              </a:buClr>
              <a:buFont typeface="Arial" panose="020B0604020202020204" pitchFamily="34" charset="0"/>
              <a:buChar char="•"/>
              <a:defRPr sz="2000">
                <a:latin typeface="Swiss"/>
              </a:defRPr>
            </a:lvl3pPr>
            <a:lvl4pPr marL="1600200" indent="-228600">
              <a:buClr>
                <a:schemeClr val="accent1">
                  <a:lumMod val="75000"/>
                </a:schemeClr>
              </a:buClr>
              <a:buFont typeface="Arial" panose="020B0604020202020204" pitchFamily="34" charset="0"/>
              <a:buChar char="•"/>
              <a:defRPr sz="1800">
                <a:latin typeface="Swiss"/>
              </a:defRPr>
            </a:lvl4pPr>
            <a:lvl5pPr marL="2057400" indent="-228600">
              <a:buClr>
                <a:schemeClr val="accent1">
                  <a:lumMod val="75000"/>
                </a:schemeClr>
              </a:buClr>
              <a:buFont typeface="Arial" panose="020B0604020202020204" pitchFamily="34" charset="0"/>
              <a:buChar char="•"/>
              <a:defRPr sz="1800">
                <a:latin typeface="Swis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485313" y="6126164"/>
            <a:ext cx="526735" cy="365125"/>
          </a:xfrm>
        </p:spPr>
        <p:txBody>
          <a:bodyPr/>
          <a:lstStyle>
            <a:lvl1pPr>
              <a:defRPr b="1">
                <a:solidFill>
                  <a:schemeClr val="tx1">
                    <a:lumMod val="50000"/>
                    <a:lumOff val="50000"/>
                  </a:schemeClr>
                </a:solidFill>
                <a:latin typeface="Swiss"/>
              </a:defRPr>
            </a:lvl1pPr>
          </a:lstStyle>
          <a:p>
            <a:fld id="{A5C2F773-725D-6A46-9AF1-E26C5E23DE07}" type="slidenum">
              <a:rPr lang="en-US" smtClean="0"/>
              <a:pPr/>
              <a:t>‹#›</a:t>
            </a:fld>
            <a:endParaRPr lang="en-US" dirty="0"/>
          </a:p>
        </p:txBody>
      </p:sp>
    </p:spTree>
    <p:extLst>
      <p:ext uri="{BB962C8B-B14F-4D97-AF65-F5344CB8AC3E}">
        <p14:creationId xmlns:p14="http://schemas.microsoft.com/office/powerpoint/2010/main" val="3567383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C2F773-725D-6A46-9AF1-E26C5E23DE07}" type="slidenum">
              <a:rPr lang="en-US" smtClean="0"/>
              <a:t>‹#›</a:t>
            </a:fld>
            <a:endParaRPr lang="en-US" dirty="0"/>
          </a:p>
        </p:txBody>
      </p:sp>
    </p:spTree>
    <p:extLst>
      <p:ext uri="{BB962C8B-B14F-4D97-AF65-F5344CB8AC3E}">
        <p14:creationId xmlns:p14="http://schemas.microsoft.com/office/powerpoint/2010/main" val="21277334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C2F773-725D-6A46-9AF1-E26C5E23DE07}" type="slidenum">
              <a:rPr lang="en-US" smtClean="0"/>
              <a:t>‹#›</a:t>
            </a:fld>
            <a:endParaRPr lang="en-US" dirty="0"/>
          </a:p>
        </p:txBody>
      </p:sp>
    </p:spTree>
    <p:extLst>
      <p:ext uri="{BB962C8B-B14F-4D97-AF65-F5344CB8AC3E}">
        <p14:creationId xmlns:p14="http://schemas.microsoft.com/office/powerpoint/2010/main" val="29427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5"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C127C7-85AB-4EB7-8239-3D4DDEC98F4C}" type="datetimeFigureOut">
              <a:rPr lang="en-US" smtClean="0"/>
              <a:t>9/13/2023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D10C49C-8013-4E84-9EE3-73D5780D50C7}" type="slidenum">
              <a:rPr lang="en-US" smtClean="0"/>
              <a:t>‹#›</a:t>
            </a:fld>
            <a:endParaRPr lang="en-US" dirty="0"/>
          </a:p>
        </p:txBody>
      </p:sp>
    </p:spTree>
    <p:extLst>
      <p:ext uri="{BB962C8B-B14F-4D97-AF65-F5344CB8AC3E}">
        <p14:creationId xmlns:p14="http://schemas.microsoft.com/office/powerpoint/2010/main" val="12717671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5C2F773-725D-6A46-9AF1-E26C5E23DE07}" type="slidenum">
              <a:rPr lang="en-US" smtClean="0"/>
              <a:t>‹#›</a:t>
            </a:fld>
            <a:endParaRPr lang="en-US" dirty="0"/>
          </a:p>
        </p:txBody>
      </p:sp>
    </p:spTree>
    <p:extLst>
      <p:ext uri="{BB962C8B-B14F-4D97-AF65-F5344CB8AC3E}">
        <p14:creationId xmlns:p14="http://schemas.microsoft.com/office/powerpoint/2010/main" val="1872981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5C2F773-725D-6A46-9AF1-E26C5E23DE07}" type="slidenum">
              <a:rPr lang="en-US" smtClean="0"/>
              <a:t>‹#›</a:t>
            </a:fld>
            <a:endParaRPr lang="en-US" dirty="0"/>
          </a:p>
        </p:txBody>
      </p:sp>
    </p:spTree>
    <p:extLst>
      <p:ext uri="{BB962C8B-B14F-4D97-AF65-F5344CB8AC3E}">
        <p14:creationId xmlns:p14="http://schemas.microsoft.com/office/powerpoint/2010/main" val="42164663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5C2F773-725D-6A46-9AF1-E26C5E23DE07}" type="slidenum">
              <a:rPr lang="en-US" smtClean="0"/>
              <a:t>‹#›</a:t>
            </a:fld>
            <a:endParaRPr lang="en-US" dirty="0"/>
          </a:p>
        </p:txBody>
      </p:sp>
    </p:spTree>
    <p:extLst>
      <p:ext uri="{BB962C8B-B14F-4D97-AF65-F5344CB8AC3E}">
        <p14:creationId xmlns:p14="http://schemas.microsoft.com/office/powerpoint/2010/main" val="37897792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C2F773-725D-6A46-9AF1-E26C5E23DE07}" type="slidenum">
              <a:rPr lang="en-US" smtClean="0"/>
              <a:t>‹#›</a:t>
            </a:fld>
            <a:endParaRPr lang="en-US" dirty="0"/>
          </a:p>
        </p:txBody>
      </p:sp>
    </p:spTree>
    <p:extLst>
      <p:ext uri="{BB962C8B-B14F-4D97-AF65-F5344CB8AC3E}">
        <p14:creationId xmlns:p14="http://schemas.microsoft.com/office/powerpoint/2010/main" val="31181208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C2F773-725D-6A46-9AF1-E26C5E23DE07}" type="slidenum">
              <a:rPr lang="en-US" smtClean="0"/>
              <a:t>‹#›</a:t>
            </a:fld>
            <a:endParaRPr lang="en-US" dirty="0"/>
          </a:p>
        </p:txBody>
      </p:sp>
    </p:spTree>
    <p:extLst>
      <p:ext uri="{BB962C8B-B14F-4D97-AF65-F5344CB8AC3E}">
        <p14:creationId xmlns:p14="http://schemas.microsoft.com/office/powerpoint/2010/main" val="41097408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C2F773-725D-6A46-9AF1-E26C5E23DE07}" type="slidenum">
              <a:rPr lang="en-US" smtClean="0"/>
              <a:t>‹#›</a:t>
            </a:fld>
            <a:endParaRPr lang="en-US" dirty="0"/>
          </a:p>
        </p:txBody>
      </p:sp>
    </p:spTree>
    <p:extLst>
      <p:ext uri="{BB962C8B-B14F-4D97-AF65-F5344CB8AC3E}">
        <p14:creationId xmlns:p14="http://schemas.microsoft.com/office/powerpoint/2010/main" val="16015018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C2F773-725D-6A46-9AF1-E26C5E23DE07}" type="slidenum">
              <a:rPr lang="en-US" smtClean="0"/>
              <a:t>‹#›</a:t>
            </a:fld>
            <a:endParaRPr lang="en-US" dirty="0"/>
          </a:p>
        </p:txBody>
      </p:sp>
    </p:spTree>
    <p:extLst>
      <p:ext uri="{BB962C8B-B14F-4D97-AF65-F5344CB8AC3E}">
        <p14:creationId xmlns:p14="http://schemas.microsoft.com/office/powerpoint/2010/main" val="525905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C127C7-85AB-4EB7-8239-3D4DDEC98F4C}" type="datetimeFigureOut">
              <a:rPr lang="en-US" smtClean="0"/>
              <a:t>9/13/2023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D10C49C-8013-4E84-9EE3-73D5780D50C7}" type="slidenum">
              <a:rPr lang="en-US" smtClean="0"/>
              <a:t>‹#›</a:t>
            </a:fld>
            <a:endParaRPr lang="en-US" dirty="0"/>
          </a:p>
        </p:txBody>
      </p:sp>
    </p:spTree>
    <p:extLst>
      <p:ext uri="{BB962C8B-B14F-4D97-AF65-F5344CB8AC3E}">
        <p14:creationId xmlns:p14="http://schemas.microsoft.com/office/powerpoint/2010/main" val="3095421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5" y="1447800"/>
            <a:ext cx="5190067"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2"/>
            <a:ext cx="2793159"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C127C7-85AB-4EB7-8239-3D4DDEC98F4C}" type="datetimeFigureOut">
              <a:rPr lang="en-US" smtClean="0"/>
              <a:t>9/13/2023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D10C49C-8013-4E84-9EE3-73D5780D50C7}" type="slidenum">
              <a:rPr lang="en-US" smtClean="0"/>
              <a:t>‹#›</a:t>
            </a:fld>
            <a:endParaRPr lang="en-US" dirty="0"/>
          </a:p>
        </p:txBody>
      </p:sp>
    </p:spTree>
    <p:extLst>
      <p:ext uri="{BB962C8B-B14F-4D97-AF65-F5344CB8AC3E}">
        <p14:creationId xmlns:p14="http://schemas.microsoft.com/office/powerpoint/2010/main" val="663672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5"/>
            <a:ext cx="3865135"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dirty="0"/>
              <a:t>Click icon to add picture</a:t>
            </a:r>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C127C7-85AB-4EB7-8239-3D4DDEC98F4C}" type="datetimeFigureOut">
              <a:rPr lang="en-US" smtClean="0"/>
              <a:t>9/13/2023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D10C49C-8013-4E84-9EE3-73D5780D50C7}" type="slidenum">
              <a:rPr lang="en-US" smtClean="0"/>
              <a:t>‹#›</a:t>
            </a:fld>
            <a:endParaRPr lang="en-US" dirty="0"/>
          </a:p>
        </p:txBody>
      </p:sp>
    </p:spTree>
    <p:extLst>
      <p:ext uri="{BB962C8B-B14F-4D97-AF65-F5344CB8AC3E}">
        <p14:creationId xmlns:p14="http://schemas.microsoft.com/office/powerpoint/2010/main" val="3320079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42.xml"/><Relationship Id="rId7"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3.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theme" Target="../theme/theme5.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5"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6" y="6391840"/>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13C127C7-85AB-4EB7-8239-3D4DDEC98F4C}" type="datetimeFigureOut">
              <a:rPr lang="en-US" smtClean="0"/>
              <a:t>9/13/2023</a:t>
            </a:fld>
            <a:endParaRPr lang="en-US" dirty="0"/>
          </a:p>
        </p:txBody>
      </p:sp>
      <p:sp>
        <p:nvSpPr>
          <p:cNvPr id="5" name="Footer Placeholder 4"/>
          <p:cNvSpPr>
            <a:spLocks noGrp="1"/>
          </p:cNvSpPr>
          <p:nvPr>
            <p:ph type="ftr" sz="quarter" idx="3"/>
          </p:nvPr>
        </p:nvSpPr>
        <p:spPr>
          <a:xfrm>
            <a:off x="561111" y="6391840"/>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2" y="295731"/>
            <a:ext cx="838199" cy="767687"/>
          </a:xfrm>
          <a:prstGeom prst="rect">
            <a:avLst/>
          </a:prstGeom>
        </p:spPr>
        <p:txBody>
          <a:bodyPr vert="horz" lIns="91440" tIns="45720" rIns="91440" bIns="45720" rtlCol="0" anchor="b"/>
          <a:lstStyle>
            <a:lvl1pPr algn="ctr">
              <a:defRPr sz="2800" b="0" i="0">
                <a:solidFill>
                  <a:schemeClr val="bg1"/>
                </a:solidFill>
              </a:defRPr>
            </a:lvl1pPr>
          </a:lstStyle>
          <a:p>
            <a:fld id="{1D10C49C-8013-4E84-9EE3-73D5780D50C7}" type="slidenum">
              <a:rPr lang="en-US" smtClean="0"/>
              <a:t>‹#›</a:t>
            </a:fld>
            <a:endParaRPr lang="en-US" dirty="0"/>
          </a:p>
        </p:txBody>
      </p:sp>
    </p:spTree>
    <p:extLst>
      <p:ext uri="{BB962C8B-B14F-4D97-AF65-F5344CB8AC3E}">
        <p14:creationId xmlns:p14="http://schemas.microsoft.com/office/powerpoint/2010/main" val="35424651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6"/>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433" y="287339"/>
            <a:ext cx="10058400" cy="14493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9" name="Text Placeholder 2"/>
          <p:cNvSpPr>
            <a:spLocks noGrp="1"/>
          </p:cNvSpPr>
          <p:nvPr>
            <p:ph type="body" idx="1"/>
          </p:nvPr>
        </p:nvSpPr>
        <p:spPr bwMode="auto">
          <a:xfrm>
            <a:off x="1096433" y="1846264"/>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1096433" y="6459539"/>
            <a:ext cx="2472267" cy="365125"/>
          </a:xfrm>
          <a:prstGeom prst="rect">
            <a:avLst/>
          </a:prstGeom>
        </p:spPr>
        <p:txBody>
          <a:bodyPr vert="horz" lIns="91440" tIns="45720" rIns="91440" bIns="45720" rtlCol="0" anchor="ctr"/>
          <a:lstStyle>
            <a:lvl1pPr algn="l">
              <a:defRPr sz="900">
                <a:solidFill>
                  <a:srgbClr val="FFFFFF"/>
                </a:solidFill>
              </a:defRPr>
            </a:lvl1pPr>
          </a:lstStyle>
          <a:p>
            <a:pPr eaLnBrk="0" fontAlgn="base" hangingPunct="0">
              <a:spcBef>
                <a:spcPct val="0"/>
              </a:spcBef>
              <a:spcAft>
                <a:spcPct val="0"/>
              </a:spcAft>
              <a:defRPr/>
            </a:pPr>
            <a:fld id="{A1E40C5E-D753-4C37-AEFA-01F57A1DE17B}" type="datetime1">
              <a:rPr lang="en-US" smtClean="0"/>
              <a:pPr eaLnBrk="0" fontAlgn="base" hangingPunct="0">
                <a:spcBef>
                  <a:spcPct val="0"/>
                </a:spcBef>
                <a:spcAft>
                  <a:spcPct val="0"/>
                </a:spcAft>
                <a:defRPr/>
              </a:pPr>
              <a:t>9/13/2023</a:t>
            </a:fld>
            <a:endParaRPr lang="en-US" dirty="0"/>
          </a:p>
        </p:txBody>
      </p:sp>
      <p:sp>
        <p:nvSpPr>
          <p:cNvPr id="5" name="Footer Placeholder 4"/>
          <p:cNvSpPr>
            <a:spLocks noGrp="1"/>
          </p:cNvSpPr>
          <p:nvPr>
            <p:ph type="ftr" sz="quarter" idx="3"/>
          </p:nvPr>
        </p:nvSpPr>
        <p:spPr>
          <a:xfrm>
            <a:off x="3687234" y="6459539"/>
            <a:ext cx="4821767" cy="365125"/>
          </a:xfrm>
          <a:prstGeom prst="rect">
            <a:avLst/>
          </a:prstGeom>
        </p:spPr>
        <p:txBody>
          <a:bodyPr vert="horz" lIns="91440" tIns="45720" rIns="91440" bIns="45720" rtlCol="0" anchor="ctr"/>
          <a:lstStyle>
            <a:lvl1pPr algn="ctr">
              <a:defRPr sz="900" cap="all" baseline="0">
                <a:solidFill>
                  <a:srgbClr val="FFFFFF"/>
                </a:solidFill>
              </a:defRPr>
            </a:lvl1pPr>
          </a:lstStyle>
          <a:p>
            <a:pPr eaLnBrk="0" fontAlgn="base" hangingPunct="0">
              <a:spcBef>
                <a:spcPct val="0"/>
              </a:spcBef>
              <a:spcAft>
                <a:spcPct val="0"/>
              </a:spcAft>
              <a:defRPr/>
            </a:pPr>
            <a:endParaRPr lang="en-US" dirty="0"/>
          </a:p>
        </p:txBody>
      </p:sp>
      <p:sp>
        <p:nvSpPr>
          <p:cNvPr id="6" name="Slide Number Placeholder 5"/>
          <p:cNvSpPr>
            <a:spLocks noGrp="1"/>
          </p:cNvSpPr>
          <p:nvPr>
            <p:ph type="sldNum" sz="quarter" idx="4"/>
          </p:nvPr>
        </p:nvSpPr>
        <p:spPr>
          <a:xfrm>
            <a:off x="9899651" y="6459539"/>
            <a:ext cx="1312333"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FFFFFF"/>
                </a:solidFill>
              </a:defRPr>
            </a:lvl1pPr>
          </a:lstStyle>
          <a:p>
            <a:pPr eaLnBrk="0" fontAlgn="base" hangingPunct="0">
              <a:spcBef>
                <a:spcPct val="0"/>
              </a:spcBef>
              <a:spcAft>
                <a:spcPct val="0"/>
              </a:spcAft>
              <a:defRPr/>
            </a:pPr>
            <a:fld id="{F7CDBE90-AC00-458C-95A9-1BE3B0C6F103}" type="slidenum">
              <a:rPr lang="en-US" altLang="en-US" smtClean="0"/>
              <a:pPr eaLnBrk="0" fontAlgn="base" hangingPunct="0">
                <a:spcBef>
                  <a:spcPct val="0"/>
                </a:spcBef>
                <a:spcAft>
                  <a:spcPct val="0"/>
                </a:spcAft>
                <a:defRPr/>
              </a:pPr>
              <a:t>‹#›</a:t>
            </a:fld>
            <a:endParaRPr lang="en-US" altLang="en-US" dirty="0"/>
          </a:p>
        </p:txBody>
      </p:sp>
    </p:spTree>
    <p:extLst>
      <p:ext uri="{BB962C8B-B14F-4D97-AF65-F5344CB8AC3E}">
        <p14:creationId xmlns:p14="http://schemas.microsoft.com/office/powerpoint/2010/main" val="351043168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7"/>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434" y="287340"/>
            <a:ext cx="10058400" cy="14493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9" name="Text Placeholder 2"/>
          <p:cNvSpPr>
            <a:spLocks noGrp="1"/>
          </p:cNvSpPr>
          <p:nvPr>
            <p:ph type="body" idx="1"/>
          </p:nvPr>
        </p:nvSpPr>
        <p:spPr bwMode="auto">
          <a:xfrm>
            <a:off x="1096434" y="1846265"/>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1096434" y="6459540"/>
            <a:ext cx="2472267" cy="365125"/>
          </a:xfrm>
          <a:prstGeom prst="rect">
            <a:avLst/>
          </a:prstGeom>
        </p:spPr>
        <p:txBody>
          <a:bodyPr vert="horz" lIns="91440" tIns="45720" rIns="91440" bIns="45720" rtlCol="0" anchor="ctr"/>
          <a:lstStyle>
            <a:lvl1pPr algn="l">
              <a:defRPr sz="900">
                <a:solidFill>
                  <a:srgbClr val="FFFFFF"/>
                </a:solidFill>
              </a:defRPr>
            </a:lvl1pPr>
          </a:lstStyle>
          <a:p>
            <a:pPr marL="0" marR="0" lvl="0" indent="0" algn="l" defTabSz="457206" rtl="0" eaLnBrk="0" fontAlgn="base" latinLnBrk="0" hangingPunct="0">
              <a:lnSpc>
                <a:spcPct val="100000"/>
              </a:lnSpc>
              <a:spcBef>
                <a:spcPct val="0"/>
              </a:spcBef>
              <a:spcAft>
                <a:spcPct val="0"/>
              </a:spcAft>
              <a:buClrTx/>
              <a:buSzTx/>
              <a:buFontTx/>
              <a:buNone/>
              <a:tabLst/>
              <a:defRPr/>
            </a:pPr>
            <a:fld id="{18BF28DA-EEEE-45E2-802B-FB99CD3B28F2}"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6" rtl="0" eaLnBrk="0" fontAlgn="base" latinLnBrk="0" hangingPunct="0">
                <a:lnSpc>
                  <a:spcPct val="100000"/>
                </a:lnSpc>
                <a:spcBef>
                  <a:spcPct val="0"/>
                </a:spcBef>
                <a:spcAft>
                  <a:spcPct val="0"/>
                </a:spcAft>
                <a:buClrTx/>
                <a:buSzTx/>
                <a:buFontTx/>
                <a:buNone/>
                <a:tabLst/>
                <a:defRPr/>
              </a:pPr>
              <a:t>9/13/2023</a:t>
            </a:fld>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687234" y="6459540"/>
            <a:ext cx="4821767" cy="365125"/>
          </a:xfrm>
          <a:prstGeom prst="rect">
            <a:avLst/>
          </a:prstGeom>
        </p:spPr>
        <p:txBody>
          <a:bodyPr vert="horz" lIns="91440" tIns="45720" rIns="91440" bIns="45720" rtlCol="0" anchor="ctr"/>
          <a:lstStyle>
            <a:lvl1pPr algn="ctr">
              <a:defRPr sz="900" cap="all" baseline="0">
                <a:solidFill>
                  <a:srgbClr val="FFFFFF"/>
                </a:solidFill>
              </a:defRPr>
            </a:lvl1pPr>
          </a:lstStyle>
          <a:p>
            <a:pPr marL="0" marR="0" lvl="0" indent="0" algn="ctr" defTabSz="457206" rtl="0" eaLnBrk="0" fontAlgn="base" latinLnBrk="0" hangingPunct="0">
              <a:lnSpc>
                <a:spcPct val="100000"/>
              </a:lnSpc>
              <a:spcBef>
                <a:spcPct val="0"/>
              </a:spcBef>
              <a:spcAft>
                <a:spcPct val="0"/>
              </a:spcAft>
              <a:buClrTx/>
              <a:buSzTx/>
              <a:buFontTx/>
              <a:buNone/>
              <a:tabLst/>
              <a:defRPr/>
            </a:pPr>
            <a:endParaRPr kumimoji="0" lang="en-US"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9899653" y="6459540"/>
            <a:ext cx="1312332" cy="365125"/>
          </a:xfrm>
          <a:prstGeom prst="rect">
            <a:avLst/>
          </a:prstGeom>
        </p:spPr>
        <p:txBody>
          <a:bodyPr vert="horz" wrap="square" lIns="91440" tIns="45720" rIns="91440" bIns="45720" numCol="1" anchor="ctr" anchorCtr="0" compatLnSpc="1">
            <a:prstTxWarp prst="textNoShape">
              <a:avLst/>
            </a:prstTxWarp>
          </a:bodyPr>
          <a:lstStyle>
            <a:lvl1pPr algn="r">
              <a:defRPr sz="1001">
                <a:solidFill>
                  <a:srgbClr val="FFFFFF"/>
                </a:solidFill>
              </a:defRPr>
            </a:lvl1pPr>
          </a:lstStyle>
          <a:p>
            <a:pPr marL="0" marR="0" lvl="0" indent="0" algn="r" defTabSz="457206" rtl="0" eaLnBrk="0" fontAlgn="base" latinLnBrk="0" hangingPunct="0">
              <a:lnSpc>
                <a:spcPct val="100000"/>
              </a:lnSpc>
              <a:spcBef>
                <a:spcPct val="0"/>
              </a:spcBef>
              <a:spcAft>
                <a:spcPct val="0"/>
              </a:spcAft>
              <a:buClrTx/>
              <a:buSzTx/>
              <a:buFontTx/>
              <a:buNone/>
              <a:tabLst/>
              <a:defRPr/>
            </a:pPr>
            <a:fld id="{90B2895D-17E1-4BA6-A2F3-F767EA547196}" type="slidenum">
              <a:rPr kumimoji="0" lang="en-US" altLang="en-US" sz="1001"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6" rtl="0" eaLnBrk="0" fontAlgn="base" latinLnBrk="0" hangingPunct="0">
                <a:lnSpc>
                  <a:spcPct val="100000"/>
                </a:lnSpc>
                <a:spcBef>
                  <a:spcPct val="0"/>
                </a:spcBef>
                <a:spcAft>
                  <a:spcPct val="0"/>
                </a:spcAft>
                <a:buClrTx/>
                <a:buSzTx/>
                <a:buFontTx/>
                <a:buNone/>
                <a:tabLst/>
                <a:defRPr/>
              </a:pPr>
              <a:t>‹#›</a:t>
            </a:fld>
            <a:endParaRPr kumimoji="0" lang="en-US" altLang="en-US" sz="100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0" name="Straight Connector 9"/>
          <p:cNvCxnSpPr/>
          <p:nvPr/>
        </p:nvCxnSpPr>
        <p:spPr>
          <a:xfrm>
            <a:off x="1193799" y="1738313"/>
            <a:ext cx="99673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832681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6"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11"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17"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23"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90" indent="-90490" algn="l" rtl="0" eaLnBrk="0" fontAlgn="base" hangingPunct="0">
        <a:lnSpc>
          <a:spcPct val="90000"/>
        </a:lnSpc>
        <a:spcBef>
          <a:spcPts val="1200"/>
        </a:spcBef>
        <a:spcAft>
          <a:spcPts val="201"/>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93" indent="-182566" algn="l" rtl="0" eaLnBrk="0" fontAlgn="base" hangingPunct="0">
        <a:lnSpc>
          <a:spcPct val="90000"/>
        </a:lnSpc>
        <a:spcBef>
          <a:spcPts val="201"/>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45" indent="-182566" algn="l" rtl="0" eaLnBrk="0" fontAlgn="base" hangingPunct="0">
        <a:lnSpc>
          <a:spcPct val="90000"/>
        </a:lnSpc>
        <a:spcBef>
          <a:spcPts val="201"/>
        </a:spcBef>
        <a:spcAft>
          <a:spcPts val="400"/>
        </a:spcAft>
        <a:buClr>
          <a:schemeClr val="accent1"/>
        </a:buClr>
        <a:buFont typeface="Calibri" panose="020F0502020204030204" pitchFamily="34" charset="0"/>
        <a:buChar char="◦"/>
        <a:defRPr sz="1401" kern="1200">
          <a:solidFill>
            <a:srgbClr val="404040"/>
          </a:solidFill>
          <a:latin typeface="+mn-lt"/>
          <a:ea typeface="+mn-ea"/>
          <a:cs typeface="+mn-cs"/>
        </a:defRPr>
      </a:lvl3pPr>
      <a:lvl4pPr marL="749309" indent="-182566" algn="l" rtl="0" eaLnBrk="0" fontAlgn="base" hangingPunct="0">
        <a:lnSpc>
          <a:spcPct val="90000"/>
        </a:lnSpc>
        <a:spcBef>
          <a:spcPts val="201"/>
        </a:spcBef>
        <a:spcAft>
          <a:spcPts val="400"/>
        </a:spcAft>
        <a:buClr>
          <a:schemeClr val="accent1"/>
        </a:buClr>
        <a:buFont typeface="Calibri" panose="020F0502020204030204" pitchFamily="34" charset="0"/>
        <a:buChar char="◦"/>
        <a:defRPr sz="1401" kern="1200">
          <a:solidFill>
            <a:srgbClr val="404040"/>
          </a:solidFill>
          <a:latin typeface="+mn-lt"/>
          <a:ea typeface="+mn-ea"/>
          <a:cs typeface="+mn-cs"/>
        </a:defRPr>
      </a:lvl4pPr>
      <a:lvl5pPr marL="931875" indent="-182566" algn="l" rtl="0" eaLnBrk="0" fontAlgn="base" hangingPunct="0">
        <a:lnSpc>
          <a:spcPct val="90000"/>
        </a:lnSpc>
        <a:spcBef>
          <a:spcPts val="201"/>
        </a:spcBef>
        <a:spcAft>
          <a:spcPts val="400"/>
        </a:spcAft>
        <a:buClr>
          <a:schemeClr val="accent1"/>
        </a:buClr>
        <a:buFont typeface="Calibri" panose="020F0502020204030204" pitchFamily="34" charset="0"/>
        <a:buChar char="◦"/>
        <a:defRPr sz="1401" kern="1200">
          <a:solidFill>
            <a:srgbClr val="404040"/>
          </a:solidFill>
          <a:latin typeface="+mn-lt"/>
          <a:ea typeface="+mn-ea"/>
          <a:cs typeface="+mn-cs"/>
        </a:defRPr>
      </a:lvl5pPr>
      <a:lvl6pPr marL="1100014" indent="-228604"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6pPr>
      <a:lvl7pPr marL="1300016" indent="-228604"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7pPr>
      <a:lvl8pPr marL="1500019" indent="-228604"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8pPr>
      <a:lvl9pPr marL="1700021" indent="-228604"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914400"/>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2239963"/>
            <a:ext cx="10972800" cy="3886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287314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Lst>
  <p:hf hdr="0" ftr="0" dt="0"/>
  <p:txStyles>
    <p:titleStyle>
      <a:lvl1pPr algn="l" defTabSz="457200" rtl="0" eaLnBrk="1" latinLnBrk="0" hangingPunct="1">
        <a:spcBef>
          <a:spcPct val="0"/>
        </a:spcBef>
        <a:buNone/>
        <a:defRPr sz="4400" kern="1200">
          <a:solidFill>
            <a:schemeClr val="tx1">
              <a:lumMod val="75000"/>
              <a:lumOff val="25000"/>
            </a:schemeClr>
          </a:solidFill>
          <a:latin typeface=""/>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50FD2E4-E973-8545-837D-308335615927}"/>
              </a:ext>
            </a:extLst>
          </p:cNvPr>
          <p:cNvSpPr/>
          <p:nvPr userDrawn="1"/>
        </p:nvSpPr>
        <p:spPr>
          <a:xfrm>
            <a:off x="0" y="6306422"/>
            <a:ext cx="12192000" cy="5461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114F952F-5EBD-B441-98F8-D43B76A30678}"/>
              </a:ext>
            </a:extLst>
          </p:cNvPr>
          <p:cNvSpPr>
            <a:spLocks noGrp="1"/>
          </p:cNvSpPr>
          <p:nvPr>
            <p:ph type="title"/>
          </p:nvPr>
        </p:nvSpPr>
        <p:spPr>
          <a:xfrm>
            <a:off x="838200" y="641684"/>
            <a:ext cx="10515601" cy="10490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881CA2F-EAC7-514E-9EB6-8FA6917AA980}"/>
              </a:ext>
            </a:extLst>
          </p:cNvPr>
          <p:cNvSpPr>
            <a:spLocks noGrp="1"/>
          </p:cNvSpPr>
          <p:nvPr>
            <p:ph type="body" idx="1"/>
          </p:nvPr>
        </p:nvSpPr>
        <p:spPr>
          <a:xfrm>
            <a:off x="838200" y="1825625"/>
            <a:ext cx="10515601"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CFEB6A-119A-4D49-B591-91D20A88E121}"/>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1">
                <a:solidFill>
                  <a:schemeClr val="tx1">
                    <a:tint val="75000"/>
                  </a:schemeClr>
                </a:solidFill>
              </a:defRPr>
            </a:lvl1pPr>
          </a:lstStyle>
          <a:p>
            <a:fld id="{52DBE217-D37F-3B46-A238-743F9246B98D}" type="datetime1">
              <a:rPr lang="en-US" smtClean="0"/>
              <a:t>9/13/2023</a:t>
            </a:fld>
            <a:endParaRPr lang="en-US" dirty="0"/>
          </a:p>
        </p:txBody>
      </p:sp>
      <p:sp>
        <p:nvSpPr>
          <p:cNvPr id="5" name="Footer Placeholder 4">
            <a:extLst>
              <a:ext uri="{FF2B5EF4-FFF2-40B4-BE49-F238E27FC236}">
                <a16:creationId xmlns:a16="http://schemas.microsoft.com/office/drawing/2014/main" id="{B24E5736-0CB6-7643-84E5-931F2AB59E72}"/>
              </a:ext>
            </a:extLst>
          </p:cNvPr>
          <p:cNvSpPr>
            <a:spLocks noGrp="1"/>
          </p:cNvSpPr>
          <p:nvPr>
            <p:ph type="ftr" sz="quarter" idx="3"/>
          </p:nvPr>
        </p:nvSpPr>
        <p:spPr>
          <a:xfrm>
            <a:off x="4038602" y="6356351"/>
            <a:ext cx="4114801" cy="365125"/>
          </a:xfrm>
          <a:prstGeom prst="rect">
            <a:avLst/>
          </a:prstGeom>
        </p:spPr>
        <p:txBody>
          <a:bodyPr vert="horz" lIns="91440" tIns="45720" rIns="91440" bIns="45720" rtlCol="0" anchor="ctr"/>
          <a:lstStyle>
            <a:lvl1pPr algn="ctr">
              <a:defRPr sz="1201">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73C9676-5C45-234F-83F7-F8661B50797B}"/>
              </a:ext>
            </a:extLst>
          </p:cNvPr>
          <p:cNvSpPr>
            <a:spLocks noGrp="1"/>
          </p:cNvSpPr>
          <p:nvPr>
            <p:ph type="sldNum" sz="quarter" idx="4"/>
          </p:nvPr>
        </p:nvSpPr>
        <p:spPr>
          <a:xfrm>
            <a:off x="8610602" y="6356351"/>
            <a:ext cx="2743200" cy="365125"/>
          </a:xfrm>
          <a:prstGeom prst="rect">
            <a:avLst/>
          </a:prstGeom>
        </p:spPr>
        <p:txBody>
          <a:bodyPr vert="horz" lIns="91440" tIns="45720" rIns="91440" bIns="45720" rtlCol="0" anchor="ctr"/>
          <a:lstStyle>
            <a:lvl1pPr algn="r">
              <a:defRPr sz="1201">
                <a:solidFill>
                  <a:schemeClr val="tx1">
                    <a:tint val="75000"/>
                  </a:schemeClr>
                </a:solidFill>
              </a:defRPr>
            </a:lvl1pPr>
          </a:lstStyle>
          <a:p>
            <a:fld id="{F81F0205-19D0-7E4A-9ED8-815C205B56F5}" type="slidenum">
              <a:rPr lang="en-US" smtClean="0"/>
              <a:t>‹#›</a:t>
            </a:fld>
            <a:endParaRPr lang="en-US" dirty="0"/>
          </a:p>
        </p:txBody>
      </p:sp>
      <p:pic>
        <p:nvPicPr>
          <p:cNvPr id="7" name="Content Placeholder 5">
            <a:extLst>
              <a:ext uri="{FF2B5EF4-FFF2-40B4-BE49-F238E27FC236}">
                <a16:creationId xmlns:a16="http://schemas.microsoft.com/office/drawing/2014/main" id="{F6074C9D-37D3-E142-BCD5-C65A82F2F3E1}"/>
              </a:ext>
            </a:extLst>
          </p:cNvPr>
          <p:cNvPicPr>
            <a:picLocks noChangeAspect="1"/>
          </p:cNvPicPr>
          <p:nvPr userDrawn="1"/>
        </p:nvPicPr>
        <p:blipFill>
          <a:blip r:embed="rId12"/>
          <a:stretch>
            <a:fillRect/>
          </a:stretch>
        </p:blipFill>
        <p:spPr>
          <a:xfrm>
            <a:off x="9608718" y="130147"/>
            <a:ext cx="2438400" cy="677333"/>
          </a:xfrm>
          <a:prstGeom prst="rect">
            <a:avLst/>
          </a:prstGeom>
        </p:spPr>
      </p:pic>
      <p:cxnSp>
        <p:nvCxnSpPr>
          <p:cNvPr id="8" name="Straight Connector 7">
            <a:extLst>
              <a:ext uri="{FF2B5EF4-FFF2-40B4-BE49-F238E27FC236}">
                <a16:creationId xmlns:a16="http://schemas.microsoft.com/office/drawing/2014/main" id="{97849BE6-9366-0C45-9026-E567CDB39409}"/>
              </a:ext>
            </a:extLst>
          </p:cNvPr>
          <p:cNvCxnSpPr>
            <a:cxnSpLocks/>
          </p:cNvCxnSpPr>
          <p:nvPr userDrawn="1"/>
        </p:nvCxnSpPr>
        <p:spPr>
          <a:xfrm>
            <a:off x="176462" y="641684"/>
            <a:ext cx="11806990" cy="0"/>
          </a:xfrm>
          <a:prstGeom prst="line">
            <a:avLst/>
          </a:prstGeom>
          <a:ln w="25400">
            <a:solidFill>
              <a:srgbClr val="F7B31D"/>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50FD2E4-E973-8545-837D-308335615927}"/>
              </a:ext>
            </a:extLst>
          </p:cNvPr>
          <p:cNvSpPr/>
          <p:nvPr userDrawn="1"/>
        </p:nvSpPr>
        <p:spPr>
          <a:xfrm>
            <a:off x="0" y="6396911"/>
            <a:ext cx="12192000" cy="4610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a:extLst>
              <a:ext uri="{FF2B5EF4-FFF2-40B4-BE49-F238E27FC236}">
                <a16:creationId xmlns:a16="http://schemas.microsoft.com/office/drawing/2014/main" id="{64E323F0-759C-C749-AA22-883B54398341}"/>
              </a:ext>
            </a:extLst>
          </p:cNvPr>
          <p:cNvSpPr txBox="1">
            <a:spLocks/>
          </p:cNvSpPr>
          <p:nvPr userDrawn="1"/>
        </p:nvSpPr>
        <p:spPr>
          <a:xfrm>
            <a:off x="838201" y="6448427"/>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A414-2E57-E141-944D-0E383832F5B5}" type="datetime1">
              <a:rPr lang="en-US" smtClean="0"/>
              <a:pPr/>
              <a:t>9/13/2023</a:t>
            </a:fld>
            <a:endParaRPr lang="en-US" dirty="0"/>
          </a:p>
        </p:txBody>
      </p:sp>
      <p:sp>
        <p:nvSpPr>
          <p:cNvPr id="11" name="Slide Number Placeholder 5">
            <a:extLst>
              <a:ext uri="{FF2B5EF4-FFF2-40B4-BE49-F238E27FC236}">
                <a16:creationId xmlns:a16="http://schemas.microsoft.com/office/drawing/2014/main" id="{FBE463CF-D589-5343-9B25-534697E39CF9}"/>
              </a:ext>
            </a:extLst>
          </p:cNvPr>
          <p:cNvSpPr txBox="1">
            <a:spLocks/>
          </p:cNvSpPr>
          <p:nvPr userDrawn="1"/>
        </p:nvSpPr>
        <p:spPr>
          <a:xfrm>
            <a:off x="8763002" y="6448427"/>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81F0205-19D0-7E4A-9ED8-815C205B56F5}" type="slidenum">
              <a:rPr lang="en-US" smtClean="0"/>
              <a:pPr algn="r"/>
              <a:t>‹#›</a:t>
            </a:fld>
            <a:endParaRPr lang="en-US" dirty="0"/>
          </a:p>
        </p:txBody>
      </p:sp>
      <p:sp>
        <p:nvSpPr>
          <p:cNvPr id="12" name="Footer Placeholder 2"/>
          <p:cNvSpPr txBox="1">
            <a:spLocks/>
          </p:cNvSpPr>
          <p:nvPr userDrawn="1"/>
        </p:nvSpPr>
        <p:spPr>
          <a:xfrm>
            <a:off x="3581401" y="6451940"/>
            <a:ext cx="504139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chemeClr val="bg1"/>
                </a:solidFill>
              </a:rPr>
              <a:t>Prepared by Care Transformation Collaborative of RI</a:t>
            </a:r>
          </a:p>
        </p:txBody>
      </p:sp>
    </p:spTree>
    <p:extLst>
      <p:ext uri="{BB962C8B-B14F-4D97-AF65-F5344CB8AC3E}">
        <p14:creationId xmlns:p14="http://schemas.microsoft.com/office/powerpoint/2010/main" val="185986754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Lst>
  <p:hf hdr="0" ftr="0" dt="0"/>
  <p:txStyles>
    <p:titleStyle>
      <a:lvl1pPr algn="l" defTabSz="914484" rtl="0" eaLnBrk="1" latinLnBrk="0" hangingPunct="1">
        <a:lnSpc>
          <a:spcPct val="90000"/>
        </a:lnSpc>
        <a:spcBef>
          <a:spcPct val="0"/>
        </a:spcBef>
        <a:buNone/>
        <a:defRPr sz="4401" b="1" kern="1200">
          <a:solidFill>
            <a:schemeClr val="tx1"/>
          </a:solidFill>
          <a:latin typeface="+mj-lt"/>
          <a:ea typeface="+mj-ea"/>
          <a:cs typeface="+mj-cs"/>
        </a:defRPr>
      </a:lvl1pPr>
    </p:titleStyle>
    <p:bodyStyle>
      <a:lvl1pPr marL="228621" indent="-228621" algn="l" defTabSz="914484" rtl="0" eaLnBrk="1" latinLnBrk="0" hangingPunct="1">
        <a:lnSpc>
          <a:spcPct val="90000"/>
        </a:lnSpc>
        <a:spcBef>
          <a:spcPts val="1001"/>
        </a:spcBef>
        <a:buFont typeface="Arial" panose="020B0604020202020204" pitchFamily="34" charset="0"/>
        <a:buChar char="•"/>
        <a:defRPr sz="2801" kern="1200">
          <a:solidFill>
            <a:schemeClr val="tx1"/>
          </a:solidFill>
          <a:latin typeface="+mn-lt"/>
          <a:ea typeface="+mn-ea"/>
          <a:cs typeface="+mn-cs"/>
        </a:defRPr>
      </a:lvl1pPr>
      <a:lvl2pPr marL="685862" indent="-228621" algn="l" defTabSz="914484" rtl="0" eaLnBrk="1" latinLnBrk="0" hangingPunct="1">
        <a:lnSpc>
          <a:spcPct val="90000"/>
        </a:lnSpc>
        <a:spcBef>
          <a:spcPts val="499"/>
        </a:spcBef>
        <a:buFont typeface="Arial" panose="020B0604020202020204" pitchFamily="34" charset="0"/>
        <a:buChar char="•"/>
        <a:defRPr sz="2400" kern="1200">
          <a:solidFill>
            <a:schemeClr val="tx1"/>
          </a:solidFill>
          <a:latin typeface="+mn-lt"/>
          <a:ea typeface="+mn-ea"/>
          <a:cs typeface="+mn-cs"/>
        </a:defRPr>
      </a:lvl2pPr>
      <a:lvl3pPr marL="1143103" indent="-228621" algn="l" defTabSz="914484" rtl="0" eaLnBrk="1" latinLnBrk="0" hangingPunct="1">
        <a:lnSpc>
          <a:spcPct val="90000"/>
        </a:lnSpc>
        <a:spcBef>
          <a:spcPts val="499"/>
        </a:spcBef>
        <a:buFont typeface="Arial" panose="020B0604020202020204" pitchFamily="34" charset="0"/>
        <a:buChar char="•"/>
        <a:defRPr sz="2001" kern="1200">
          <a:solidFill>
            <a:schemeClr val="tx1"/>
          </a:solidFill>
          <a:latin typeface="+mn-lt"/>
          <a:ea typeface="+mn-ea"/>
          <a:cs typeface="+mn-cs"/>
        </a:defRPr>
      </a:lvl3pPr>
      <a:lvl4pPr marL="1600346"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4pPr>
      <a:lvl5pPr marL="2057587"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5pPr>
      <a:lvl6pPr marL="2514828"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6pPr>
      <a:lvl7pPr marL="2972071"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7pPr>
      <a:lvl8pPr marL="3429312"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8pPr>
      <a:lvl9pPr marL="3886555"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84" rtl="0" eaLnBrk="1" latinLnBrk="0" hangingPunct="1">
        <a:defRPr sz="1801" kern="1200">
          <a:solidFill>
            <a:schemeClr val="tx1"/>
          </a:solidFill>
          <a:latin typeface="+mn-lt"/>
          <a:ea typeface="+mn-ea"/>
          <a:cs typeface="+mn-cs"/>
        </a:defRPr>
      </a:lvl1pPr>
      <a:lvl2pPr marL="457241" algn="l" defTabSz="914484" rtl="0" eaLnBrk="1" latinLnBrk="0" hangingPunct="1">
        <a:defRPr sz="1801" kern="1200">
          <a:solidFill>
            <a:schemeClr val="tx1"/>
          </a:solidFill>
          <a:latin typeface="+mn-lt"/>
          <a:ea typeface="+mn-ea"/>
          <a:cs typeface="+mn-cs"/>
        </a:defRPr>
      </a:lvl2pPr>
      <a:lvl3pPr marL="914484" algn="l" defTabSz="914484" rtl="0" eaLnBrk="1" latinLnBrk="0" hangingPunct="1">
        <a:defRPr sz="1801" kern="1200">
          <a:solidFill>
            <a:schemeClr val="tx1"/>
          </a:solidFill>
          <a:latin typeface="+mn-lt"/>
          <a:ea typeface="+mn-ea"/>
          <a:cs typeface="+mn-cs"/>
        </a:defRPr>
      </a:lvl3pPr>
      <a:lvl4pPr marL="1371725" algn="l" defTabSz="914484" rtl="0" eaLnBrk="1" latinLnBrk="0" hangingPunct="1">
        <a:defRPr sz="1801" kern="1200">
          <a:solidFill>
            <a:schemeClr val="tx1"/>
          </a:solidFill>
          <a:latin typeface="+mn-lt"/>
          <a:ea typeface="+mn-ea"/>
          <a:cs typeface="+mn-cs"/>
        </a:defRPr>
      </a:lvl4pPr>
      <a:lvl5pPr marL="1828966" algn="l" defTabSz="914484" rtl="0" eaLnBrk="1" latinLnBrk="0" hangingPunct="1">
        <a:defRPr sz="1801" kern="1200">
          <a:solidFill>
            <a:schemeClr val="tx1"/>
          </a:solidFill>
          <a:latin typeface="+mn-lt"/>
          <a:ea typeface="+mn-ea"/>
          <a:cs typeface="+mn-cs"/>
        </a:defRPr>
      </a:lvl5pPr>
      <a:lvl6pPr marL="2286209" algn="l" defTabSz="914484" rtl="0" eaLnBrk="1" latinLnBrk="0" hangingPunct="1">
        <a:defRPr sz="1801" kern="1200">
          <a:solidFill>
            <a:schemeClr val="tx1"/>
          </a:solidFill>
          <a:latin typeface="+mn-lt"/>
          <a:ea typeface="+mn-ea"/>
          <a:cs typeface="+mn-cs"/>
        </a:defRPr>
      </a:lvl6pPr>
      <a:lvl7pPr marL="2743449" algn="l" defTabSz="914484" rtl="0" eaLnBrk="1" latinLnBrk="0" hangingPunct="1">
        <a:defRPr sz="1801" kern="1200">
          <a:solidFill>
            <a:schemeClr val="tx1"/>
          </a:solidFill>
          <a:latin typeface="+mn-lt"/>
          <a:ea typeface="+mn-ea"/>
          <a:cs typeface="+mn-cs"/>
        </a:defRPr>
      </a:lvl7pPr>
      <a:lvl8pPr marL="3200692" algn="l" defTabSz="914484" rtl="0" eaLnBrk="1" latinLnBrk="0" hangingPunct="1">
        <a:defRPr sz="1801" kern="1200">
          <a:solidFill>
            <a:schemeClr val="tx1"/>
          </a:solidFill>
          <a:latin typeface="+mn-lt"/>
          <a:ea typeface="+mn-ea"/>
          <a:cs typeface="+mn-cs"/>
        </a:defRPr>
      </a:lvl8pPr>
      <a:lvl9pPr marL="3657933" algn="l" defTabSz="914484" rtl="0" eaLnBrk="1" latinLnBrk="0" hangingPunct="1">
        <a:defRPr sz="180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C2F773-725D-6A46-9AF1-E26C5E23DE07}" type="slidenum">
              <a:rPr lang="en-US" smtClean="0"/>
              <a:t>‹#›</a:t>
            </a:fld>
            <a:endParaRPr lang="en-US" dirty="0"/>
          </a:p>
        </p:txBody>
      </p:sp>
    </p:spTree>
    <p:extLst>
      <p:ext uri="{BB962C8B-B14F-4D97-AF65-F5344CB8AC3E}">
        <p14:creationId xmlns:p14="http://schemas.microsoft.com/office/powerpoint/2010/main" val="110294814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57.xml"/><Relationship Id="rId4" Type="http://schemas.openxmlformats.org/officeDocument/2006/relationships/image" Target="../media/image13.jpg"/></Relationships>
</file>

<file path=ppt/slides/_rels/slide4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3.xml"/><Relationship Id="rId5" Type="http://schemas.openxmlformats.org/officeDocument/2006/relationships/image" Target="../media/image16.png"/><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chart" Target="../charts/chart1.xml"/><Relationship Id="rId5" Type="http://schemas.openxmlformats.org/officeDocument/2006/relationships/image" Target="../media/image18.png"/><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surveymonkey.com/r/FNTPY9W" TargetMode="Externa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0.xml.rels><?xml version="1.0" encoding="UTF-8" standalone="yes"?>
<Relationships xmlns="http://schemas.openxmlformats.org/package/2006/relationships"><Relationship Id="rId3" Type="http://schemas.openxmlformats.org/officeDocument/2006/relationships/hyperlink" Target="https://urldefense.com/v3/__https:/brown.co1.qualtrics.com/jfe/form/SV_3r8wXHp3JFyBGx8__;!!KKphUJtCzQ!OpEWYffWyRyiWUL8I-zl5sRpUh7CUR39W2zJLMVjIkF1eglVLfAOzBAUdkhLMIk9EHos60MbYVrEuxvvuHCSpmb13QwVTn4$" TargetMode="External"/><Relationship Id="rId2" Type="http://schemas.openxmlformats.org/officeDocument/2006/relationships/hyperlink" Target="https://urldefense.com/v3/__https:/www.surveymonkey.com/r/N52ZDP3__;!!KKphUJtCzQ!K2lcNlk__HB6KcVsuT7FsLcEYrrkEfRlMRoBJHn_8wtjahPyJapWX7FMhXWL-SUMkaIFjnFEFwimtfaXOHhu$" TargetMode="External"/><Relationship Id="rId1" Type="http://schemas.openxmlformats.org/officeDocument/2006/relationships/slideLayout" Target="../slideLayouts/slideLayout23.xml"/><Relationship Id="rId5" Type="http://schemas.openxmlformats.org/officeDocument/2006/relationships/image" Target="../media/image10.png"/><Relationship Id="rId4" Type="http://schemas.openxmlformats.org/officeDocument/2006/relationships/hyperlink" Target="https://mchb.hrsa.gov/national-maternal-mental-health-hotlin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B60F8EB-591B-4D1C-9EC5-DDFA2C3F8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0509" y="749539"/>
            <a:ext cx="4397104" cy="919203"/>
          </a:xfrm>
          <a:prstGeom prst="rect">
            <a:avLst/>
          </a:prstGeom>
        </p:spPr>
      </p:pic>
      <p:sp>
        <p:nvSpPr>
          <p:cNvPr id="2" name="TextBox 1">
            <a:extLst>
              <a:ext uri="{FF2B5EF4-FFF2-40B4-BE49-F238E27FC236}">
                <a16:creationId xmlns:a16="http://schemas.microsoft.com/office/drawing/2014/main" id="{680E81E6-E4A9-4A9A-AF77-FA2A9DF1311E}"/>
              </a:ext>
            </a:extLst>
          </p:cNvPr>
          <p:cNvSpPr txBox="1"/>
          <p:nvPr/>
        </p:nvSpPr>
        <p:spPr>
          <a:xfrm>
            <a:off x="1074830" y="833960"/>
            <a:ext cx="2418227" cy="646331"/>
          </a:xfrm>
          <a:prstGeom prst="rect">
            <a:avLst/>
          </a:prstGeom>
          <a:noFill/>
        </p:spPr>
        <p:txBody>
          <a:bodyPr wrap="square" rtlCol="0">
            <a:spAutoFit/>
          </a:bodyPr>
          <a:lstStyle/>
          <a:p>
            <a:r>
              <a:rPr lang="en-US" sz="3600" b="1" dirty="0">
                <a:solidFill>
                  <a:schemeClr val="bg1"/>
                </a:solidFill>
              </a:rPr>
              <a:t>Welcome</a:t>
            </a:r>
          </a:p>
        </p:txBody>
      </p:sp>
      <p:sp>
        <p:nvSpPr>
          <p:cNvPr id="25" name="TextBox 24">
            <a:extLst>
              <a:ext uri="{FF2B5EF4-FFF2-40B4-BE49-F238E27FC236}">
                <a16:creationId xmlns:a16="http://schemas.microsoft.com/office/drawing/2014/main" id="{8B540791-8AB2-47E0-8EEB-5D434EFFD88A}"/>
              </a:ext>
            </a:extLst>
          </p:cNvPr>
          <p:cNvSpPr txBox="1"/>
          <p:nvPr/>
        </p:nvSpPr>
        <p:spPr>
          <a:xfrm>
            <a:off x="8217863" y="833960"/>
            <a:ext cx="2888502" cy="646331"/>
          </a:xfrm>
          <a:prstGeom prst="rect">
            <a:avLst/>
          </a:prstGeom>
          <a:noFill/>
        </p:spPr>
        <p:txBody>
          <a:bodyPr wrap="square" rtlCol="0">
            <a:spAutoFit/>
          </a:bodyPr>
          <a:lstStyle/>
          <a:p>
            <a:r>
              <a:rPr lang="en-US" sz="3600" b="1" dirty="0">
                <a:solidFill>
                  <a:schemeClr val="bg1"/>
                </a:solidFill>
              </a:rPr>
              <a:t>Practices</a:t>
            </a:r>
          </a:p>
        </p:txBody>
      </p:sp>
      <p:pic>
        <p:nvPicPr>
          <p:cNvPr id="3" name="Picture 2"/>
          <p:cNvPicPr>
            <a:picLocks noChangeAspect="1"/>
          </p:cNvPicPr>
          <p:nvPr/>
        </p:nvPicPr>
        <p:blipFill>
          <a:blip r:embed="rId3"/>
          <a:stretch>
            <a:fillRect/>
          </a:stretch>
        </p:blipFill>
        <p:spPr>
          <a:xfrm>
            <a:off x="5885855" y="2717286"/>
            <a:ext cx="5220510" cy="1500211"/>
          </a:xfrm>
          <a:prstGeom prst="rect">
            <a:avLst/>
          </a:prstGeom>
        </p:spPr>
      </p:pic>
      <p:pic>
        <p:nvPicPr>
          <p:cNvPr id="4" name="Picture 3"/>
          <p:cNvPicPr>
            <a:picLocks noChangeAspect="1"/>
          </p:cNvPicPr>
          <p:nvPr/>
        </p:nvPicPr>
        <p:blipFill>
          <a:blip r:embed="rId4"/>
          <a:stretch>
            <a:fillRect/>
          </a:stretch>
        </p:blipFill>
        <p:spPr>
          <a:xfrm>
            <a:off x="2478133" y="4580282"/>
            <a:ext cx="7210350" cy="1048016"/>
          </a:xfrm>
          <a:prstGeom prst="rect">
            <a:avLst/>
          </a:prstGeom>
        </p:spPr>
      </p:pic>
      <p:sp>
        <p:nvSpPr>
          <p:cNvPr id="14" name="TextBox 13">
            <a:extLst>
              <a:ext uri="{FF2B5EF4-FFF2-40B4-BE49-F238E27FC236}">
                <a16:creationId xmlns:a16="http://schemas.microsoft.com/office/drawing/2014/main" id="{5B0104B8-D7A9-44BE-8713-3E552433F4FE}"/>
              </a:ext>
            </a:extLst>
          </p:cNvPr>
          <p:cNvSpPr txBox="1"/>
          <p:nvPr/>
        </p:nvSpPr>
        <p:spPr>
          <a:xfrm>
            <a:off x="3900748" y="5334731"/>
            <a:ext cx="4116865" cy="646331"/>
          </a:xfrm>
          <a:prstGeom prst="rect">
            <a:avLst/>
          </a:prstGeom>
          <a:noFill/>
        </p:spPr>
        <p:txBody>
          <a:bodyPr wrap="square" rtlCol="0">
            <a:spAutoFit/>
          </a:bodyPr>
          <a:lstStyle/>
          <a:p>
            <a:pPr algn="ctr"/>
            <a:r>
              <a:rPr lang="en-US" b="1" dirty="0">
                <a:solidFill>
                  <a:schemeClr val="accent2">
                    <a:lumMod val="75000"/>
                  </a:schemeClr>
                </a:solidFill>
              </a:rPr>
              <a:t>Full Circle Health &amp;</a:t>
            </a:r>
          </a:p>
          <a:p>
            <a:pPr algn="ctr"/>
            <a:r>
              <a:rPr lang="en-US" b="1" dirty="0">
                <a:solidFill>
                  <a:schemeClr val="accent2">
                    <a:lumMod val="75000"/>
                  </a:schemeClr>
                </a:solidFill>
              </a:rPr>
              <a:t>RI Women’s Health and Midwifery</a:t>
            </a:r>
          </a:p>
        </p:txBody>
      </p:sp>
      <p:sp>
        <p:nvSpPr>
          <p:cNvPr id="20" name="TextBox 19">
            <a:extLst>
              <a:ext uri="{FF2B5EF4-FFF2-40B4-BE49-F238E27FC236}">
                <a16:creationId xmlns:a16="http://schemas.microsoft.com/office/drawing/2014/main" id="{AC66C77E-C64A-4F6F-BA1A-DAADB085AB97}"/>
              </a:ext>
            </a:extLst>
          </p:cNvPr>
          <p:cNvSpPr txBox="1"/>
          <p:nvPr/>
        </p:nvSpPr>
        <p:spPr>
          <a:xfrm>
            <a:off x="5238559" y="1657637"/>
            <a:ext cx="1714881" cy="461665"/>
          </a:xfrm>
          <a:prstGeom prst="rect">
            <a:avLst/>
          </a:prstGeom>
          <a:noFill/>
        </p:spPr>
        <p:txBody>
          <a:bodyPr wrap="square" rtlCol="0">
            <a:spAutoFit/>
          </a:bodyPr>
          <a:lstStyle/>
          <a:p>
            <a:r>
              <a:rPr lang="en-US" sz="2400" dirty="0">
                <a:solidFill>
                  <a:schemeClr val="bg1"/>
                </a:solidFill>
              </a:rPr>
              <a:t>Cohort 3</a:t>
            </a:r>
          </a:p>
        </p:txBody>
      </p:sp>
      <p:pic>
        <p:nvPicPr>
          <p:cNvPr id="13" name="Picture 12">
            <a:extLst>
              <a:ext uri="{FF2B5EF4-FFF2-40B4-BE49-F238E27FC236}">
                <a16:creationId xmlns:a16="http://schemas.microsoft.com/office/drawing/2014/main" id="{1EB4CCDC-7975-4EF7-C3ED-756A9ACA87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194" y="2708583"/>
            <a:ext cx="4051252" cy="1187012"/>
          </a:xfrm>
          <a:prstGeom prst="rect">
            <a:avLst/>
          </a:prstGeom>
        </p:spPr>
      </p:pic>
    </p:spTree>
    <p:extLst>
      <p:ext uri="{BB962C8B-B14F-4D97-AF65-F5344CB8AC3E}">
        <p14:creationId xmlns:p14="http://schemas.microsoft.com/office/powerpoint/2010/main" val="1947788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B267C-3E02-4723-8FFA-E78B320D0E0E}"/>
              </a:ext>
            </a:extLst>
          </p:cNvPr>
          <p:cNvSpPr>
            <a:spLocks noGrp="1"/>
          </p:cNvSpPr>
          <p:nvPr>
            <p:ph type="title"/>
          </p:nvPr>
        </p:nvSpPr>
        <p:spPr>
          <a:xfrm>
            <a:off x="1981200" y="425564"/>
            <a:ext cx="8229600" cy="1143000"/>
          </a:xfrm>
        </p:spPr>
        <p:txBody>
          <a:bodyPr/>
          <a:lstStyle/>
          <a:p>
            <a:r>
              <a:rPr lang="en-US" dirty="0"/>
              <a:t>Research Data in Pregnancy</a:t>
            </a:r>
          </a:p>
        </p:txBody>
      </p:sp>
      <p:sp>
        <p:nvSpPr>
          <p:cNvPr id="3" name="Content Placeholder 2">
            <a:extLst>
              <a:ext uri="{FF2B5EF4-FFF2-40B4-BE49-F238E27FC236}">
                <a16:creationId xmlns:a16="http://schemas.microsoft.com/office/drawing/2014/main" id="{7EA2BAC0-A8A9-41E4-A161-89CAC14E5306}"/>
              </a:ext>
            </a:extLst>
          </p:cNvPr>
          <p:cNvSpPr>
            <a:spLocks noGrp="1"/>
          </p:cNvSpPr>
          <p:nvPr>
            <p:ph idx="1"/>
          </p:nvPr>
        </p:nvSpPr>
        <p:spPr>
          <a:xfrm>
            <a:off x="1981200" y="1724490"/>
            <a:ext cx="8229600" cy="4525963"/>
          </a:xfrm>
        </p:spPr>
        <p:txBody>
          <a:bodyPr>
            <a:normAutofit lnSpcReduction="10000"/>
          </a:bodyPr>
          <a:lstStyle/>
          <a:p>
            <a:r>
              <a:rPr lang="en-US" dirty="0"/>
              <a:t>Difficulties with perinatal research on MJ</a:t>
            </a:r>
          </a:p>
          <a:p>
            <a:pPr lvl="1"/>
            <a:r>
              <a:rPr lang="en-US" dirty="0"/>
              <a:t>Ethical </a:t>
            </a:r>
          </a:p>
          <a:p>
            <a:pPr lvl="1"/>
            <a:r>
              <a:rPr lang="en-US" dirty="0"/>
              <a:t>Multiple confounding factors (Socio-economic, untreated psychiatric illness) </a:t>
            </a:r>
          </a:p>
          <a:p>
            <a:pPr lvl="1"/>
            <a:r>
              <a:rPr lang="en-US" dirty="0"/>
              <a:t>Polysubstance use (Tobacco)</a:t>
            </a:r>
          </a:p>
          <a:p>
            <a:pPr lvl="1"/>
            <a:r>
              <a:rPr lang="en-US" dirty="0"/>
              <a:t>Variable potency of the drug</a:t>
            </a:r>
          </a:p>
          <a:p>
            <a:pPr lvl="1"/>
            <a:r>
              <a:rPr lang="en-US" dirty="0"/>
              <a:t>Variable frequency of use and routes of administration</a:t>
            </a:r>
          </a:p>
          <a:p>
            <a:pPr lvl="1"/>
            <a:r>
              <a:rPr lang="en-US" dirty="0"/>
              <a:t>No regulations/monitoring or dosing schedules</a:t>
            </a:r>
          </a:p>
          <a:p>
            <a:pPr lvl="1"/>
            <a:r>
              <a:rPr lang="en-US" dirty="0"/>
              <a:t>Research based on cannabis exposures in the 1980s, 90s--&gt; not reflective of contemporary potency of cannabis (6-7 x 70s)</a:t>
            </a:r>
          </a:p>
        </p:txBody>
      </p:sp>
    </p:spTree>
    <p:extLst>
      <p:ext uri="{BB962C8B-B14F-4D97-AF65-F5344CB8AC3E}">
        <p14:creationId xmlns:p14="http://schemas.microsoft.com/office/powerpoint/2010/main" val="486494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F3FB5-A450-4A30-8DB5-AD0C9A339837}"/>
              </a:ext>
            </a:extLst>
          </p:cNvPr>
          <p:cNvSpPr>
            <a:spLocks noGrp="1"/>
          </p:cNvSpPr>
          <p:nvPr>
            <p:ph type="title"/>
          </p:nvPr>
        </p:nvSpPr>
        <p:spPr>
          <a:xfrm>
            <a:off x="1981200" y="457200"/>
            <a:ext cx="8229600" cy="1143000"/>
          </a:xfrm>
        </p:spPr>
        <p:txBody>
          <a:bodyPr/>
          <a:lstStyle/>
          <a:p>
            <a:r>
              <a:rPr lang="en-US" dirty="0"/>
              <a:t>Obstetric Outcomes</a:t>
            </a:r>
          </a:p>
        </p:txBody>
      </p:sp>
      <p:sp>
        <p:nvSpPr>
          <p:cNvPr id="3" name="Content Placeholder 2">
            <a:extLst>
              <a:ext uri="{FF2B5EF4-FFF2-40B4-BE49-F238E27FC236}">
                <a16:creationId xmlns:a16="http://schemas.microsoft.com/office/drawing/2014/main" id="{752F2E5C-9A73-4F01-8B27-96FB100137CB}"/>
              </a:ext>
            </a:extLst>
          </p:cNvPr>
          <p:cNvSpPr>
            <a:spLocks noGrp="1"/>
          </p:cNvSpPr>
          <p:nvPr>
            <p:ph idx="1"/>
          </p:nvPr>
        </p:nvSpPr>
        <p:spPr/>
        <p:txBody>
          <a:bodyPr>
            <a:normAutofit/>
          </a:bodyPr>
          <a:lstStyle/>
          <a:p>
            <a:r>
              <a:rPr lang="en-US" dirty="0"/>
              <a:t>Reasons for concern:</a:t>
            </a:r>
          </a:p>
          <a:p>
            <a:pPr lvl="1"/>
            <a:r>
              <a:rPr lang="en-US" dirty="0"/>
              <a:t>Cannabis is highly lipid soluble</a:t>
            </a:r>
          </a:p>
          <a:p>
            <a:pPr lvl="1"/>
            <a:r>
              <a:rPr lang="en-US" dirty="0"/>
              <a:t>Readily crosses the placenta, BBB</a:t>
            </a:r>
          </a:p>
          <a:p>
            <a:pPr lvl="1"/>
            <a:r>
              <a:rPr lang="en-US" dirty="0"/>
              <a:t>Metabolites accumulate in fetal brain, adipose tissue:</a:t>
            </a:r>
          </a:p>
          <a:p>
            <a:pPr lvl="2"/>
            <a:r>
              <a:rPr lang="en-US" dirty="0"/>
              <a:t>Can alter the fetal endogenous cannabinoid signaling system even at early embryonic stages</a:t>
            </a:r>
          </a:p>
          <a:p>
            <a:pPr lvl="2"/>
            <a:r>
              <a:rPr lang="en-US" dirty="0"/>
              <a:t>Concern for infant neurodevelopment</a:t>
            </a:r>
          </a:p>
          <a:p>
            <a:pPr lvl="2"/>
            <a:endParaRPr lang="en-US" dirty="0"/>
          </a:p>
          <a:p>
            <a:r>
              <a:rPr lang="en-US" dirty="0"/>
              <a:t>Studies show </a:t>
            </a:r>
            <a:r>
              <a:rPr lang="en-US" i="1" dirty="0"/>
              <a:t>inconsistent </a:t>
            </a:r>
            <a:r>
              <a:rPr lang="en-US" dirty="0"/>
              <a:t>results for outcomes of fetal growth, rates of stillbirth, PTL</a:t>
            </a:r>
          </a:p>
        </p:txBody>
      </p:sp>
    </p:spTree>
    <p:extLst>
      <p:ext uri="{BB962C8B-B14F-4D97-AF65-F5344CB8AC3E}">
        <p14:creationId xmlns:p14="http://schemas.microsoft.com/office/powerpoint/2010/main" val="4067989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FA3E2-D9EF-4AF0-8DD3-7F896620258F}"/>
              </a:ext>
            </a:extLst>
          </p:cNvPr>
          <p:cNvSpPr>
            <a:spLocks noGrp="1"/>
          </p:cNvSpPr>
          <p:nvPr>
            <p:ph type="title"/>
          </p:nvPr>
        </p:nvSpPr>
        <p:spPr>
          <a:xfrm>
            <a:off x="1981200" y="425559"/>
            <a:ext cx="8229600" cy="1143000"/>
          </a:xfrm>
        </p:spPr>
        <p:txBody>
          <a:bodyPr/>
          <a:lstStyle/>
          <a:p>
            <a:r>
              <a:rPr lang="en-US" dirty="0"/>
              <a:t>Data from Colorado</a:t>
            </a:r>
          </a:p>
        </p:txBody>
      </p:sp>
      <p:sp>
        <p:nvSpPr>
          <p:cNvPr id="3" name="Content Placeholder 2">
            <a:extLst>
              <a:ext uri="{FF2B5EF4-FFF2-40B4-BE49-F238E27FC236}">
                <a16:creationId xmlns:a16="http://schemas.microsoft.com/office/drawing/2014/main" id="{BC2D38F6-A164-4D22-B52C-875B43502EA6}"/>
              </a:ext>
            </a:extLst>
          </p:cNvPr>
          <p:cNvSpPr>
            <a:spLocks noGrp="1"/>
          </p:cNvSpPr>
          <p:nvPr>
            <p:ph idx="1"/>
          </p:nvPr>
        </p:nvSpPr>
        <p:spPr>
          <a:xfrm>
            <a:off x="1981200" y="1677311"/>
            <a:ext cx="8229600" cy="4525963"/>
          </a:xfrm>
        </p:spPr>
        <p:txBody>
          <a:bodyPr>
            <a:normAutofit/>
          </a:bodyPr>
          <a:lstStyle/>
          <a:p>
            <a:r>
              <a:rPr lang="en-US" dirty="0"/>
              <a:t>Medical cannabis was legalized in Colorado in 2001</a:t>
            </a:r>
          </a:p>
          <a:p>
            <a:r>
              <a:rPr lang="en-US" dirty="0"/>
              <a:t>In 2012, voters legalized recreational marijuana  </a:t>
            </a:r>
          </a:p>
          <a:p>
            <a:r>
              <a:rPr lang="en-US" dirty="0"/>
              <a:t>Sales of recreational marijuana increased steadily</a:t>
            </a:r>
          </a:p>
          <a:p>
            <a:pPr lvl="2" indent="-342900"/>
            <a:r>
              <a:rPr lang="en-US" dirty="0"/>
              <a:t>In 2014, Total revenue from medical and recreational cannabis taxes and fees &gt;$67 million</a:t>
            </a:r>
          </a:p>
          <a:p>
            <a:pPr lvl="2" indent="-342900"/>
            <a:r>
              <a:rPr lang="en-US" dirty="0"/>
              <a:t>In 2015, &gt;$130 million, showing a </a:t>
            </a:r>
            <a:r>
              <a:rPr lang="en-US" i="1" dirty="0"/>
              <a:t>steady increase in sales and consumption</a:t>
            </a:r>
          </a:p>
        </p:txBody>
      </p:sp>
    </p:spTree>
    <p:extLst>
      <p:ext uri="{BB962C8B-B14F-4D97-AF65-F5344CB8AC3E}">
        <p14:creationId xmlns:p14="http://schemas.microsoft.com/office/powerpoint/2010/main" val="2358917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20E499-5EE0-4BEC-8F88-387F16B50986}"/>
              </a:ext>
            </a:extLst>
          </p:cNvPr>
          <p:cNvSpPr>
            <a:spLocks noGrp="1"/>
          </p:cNvSpPr>
          <p:nvPr>
            <p:ph idx="1"/>
          </p:nvPr>
        </p:nvSpPr>
        <p:spPr>
          <a:xfrm>
            <a:off x="1981200" y="479395"/>
            <a:ext cx="8229600" cy="5646769"/>
          </a:xfrm>
        </p:spPr>
        <p:txBody>
          <a:bodyPr>
            <a:normAutofit/>
          </a:bodyPr>
          <a:lstStyle/>
          <a:p>
            <a:pPr marL="0" indent="0">
              <a:buNone/>
            </a:pPr>
            <a:r>
              <a:rPr lang="en-US" sz="2200" dirty="0"/>
              <a:t>Tessa L. Crume et al. </a:t>
            </a:r>
            <a:r>
              <a:rPr lang="en-US" sz="2200" b="1" dirty="0"/>
              <a:t>Cannabis Use During the Perinatal Period in a State With Legalized Recreational and Medical Marijuana: The Association Between Maternal Characteristics, Breastfeeding Patterns, and Neonatal Outcomes. </a:t>
            </a:r>
            <a:r>
              <a:rPr lang="en-US" sz="2200" i="1" dirty="0"/>
              <a:t>J Pediatr 2018;197:90-6</a:t>
            </a:r>
          </a:p>
          <a:p>
            <a:pPr marL="0" indent="0">
              <a:buNone/>
            </a:pPr>
            <a:endParaRPr lang="en-US" sz="2200" i="1" dirty="0"/>
          </a:p>
          <a:p>
            <a:pPr lvl="1"/>
            <a:r>
              <a:rPr lang="en-US" sz="2000" dirty="0"/>
              <a:t>Prevalence of maternal cannabis use during pregnancy and early postnatal period </a:t>
            </a:r>
          </a:p>
          <a:p>
            <a:pPr lvl="1"/>
            <a:r>
              <a:rPr lang="en-US" sz="2000" dirty="0"/>
              <a:t>2-year data from the Colorado Pregnancy Risk Assessment Monitoring System (PRAMS)</a:t>
            </a:r>
          </a:p>
          <a:p>
            <a:pPr lvl="1"/>
            <a:r>
              <a:rPr lang="en-US" sz="2000" dirty="0"/>
              <a:t>Trimester-specific prenatal cannabis examined</a:t>
            </a:r>
          </a:p>
          <a:p>
            <a:pPr lvl="1"/>
            <a:r>
              <a:rPr lang="en-US" sz="2000" dirty="0"/>
              <a:t>Maternal demographic characteristics, selected risk factors, breastfeeding initiation and duration, pregnancy intendedness accounted for</a:t>
            </a:r>
          </a:p>
        </p:txBody>
      </p:sp>
    </p:spTree>
    <p:extLst>
      <p:ext uri="{BB962C8B-B14F-4D97-AF65-F5344CB8AC3E}">
        <p14:creationId xmlns:p14="http://schemas.microsoft.com/office/powerpoint/2010/main" val="1331857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10;&#10;Description automatically generated">
            <a:extLst>
              <a:ext uri="{FF2B5EF4-FFF2-40B4-BE49-F238E27FC236}">
                <a16:creationId xmlns:a16="http://schemas.microsoft.com/office/drawing/2014/main" id="{8B7F17B5-EB96-4E2E-9DBE-84850BD37B32}"/>
              </a:ext>
            </a:extLst>
          </p:cNvPr>
          <p:cNvPicPr>
            <a:picLocks noGrp="1" noChangeAspect="1"/>
          </p:cNvPicPr>
          <p:nvPr>
            <p:ph idx="1"/>
          </p:nvPr>
        </p:nvPicPr>
        <p:blipFill>
          <a:blip r:embed="rId2"/>
          <a:stretch>
            <a:fillRect/>
          </a:stretch>
        </p:blipFill>
        <p:spPr>
          <a:xfrm>
            <a:off x="3210757" y="269035"/>
            <a:ext cx="5057615" cy="3482432"/>
          </a:xfrm>
        </p:spPr>
      </p:pic>
      <p:sp>
        <p:nvSpPr>
          <p:cNvPr id="6" name="TextBox 5">
            <a:extLst>
              <a:ext uri="{FF2B5EF4-FFF2-40B4-BE49-F238E27FC236}">
                <a16:creationId xmlns:a16="http://schemas.microsoft.com/office/drawing/2014/main" id="{CCD71D3B-11C1-4DC5-889F-65988AB14FCD}"/>
              </a:ext>
            </a:extLst>
          </p:cNvPr>
          <p:cNvSpPr txBox="1"/>
          <p:nvPr/>
        </p:nvSpPr>
        <p:spPr>
          <a:xfrm>
            <a:off x="2473911" y="3906176"/>
            <a:ext cx="6995604" cy="2462213"/>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prstClr val="black"/>
                </a:solidFill>
                <a:latin typeface="Calibri"/>
              </a:rPr>
              <a:t>Self-reported prevalence of cannabis use at any time during pregnancy= 5.7 ± 0.5%</a:t>
            </a:r>
          </a:p>
          <a:p>
            <a:pPr marL="285750" indent="-285750">
              <a:buFont typeface="Arial" panose="020B0604020202020204" pitchFamily="34" charset="0"/>
              <a:buChar char="•"/>
            </a:pPr>
            <a:r>
              <a:rPr lang="en-US" sz="1400" dirty="0">
                <a:solidFill>
                  <a:prstClr val="black"/>
                </a:solidFill>
                <a:latin typeface="Calibri"/>
              </a:rPr>
              <a:t>Prevalence of early postnatal cannabis use among women who breastfed was 5.0% (95% CI, 4.1%-6.2%)</a:t>
            </a:r>
          </a:p>
          <a:p>
            <a:pPr marL="285750" indent="-285750">
              <a:buFont typeface="Arial" panose="020B0604020202020204" pitchFamily="34" charset="0"/>
              <a:buChar char="•"/>
            </a:pPr>
            <a:r>
              <a:rPr lang="en-US" sz="1400" dirty="0">
                <a:solidFill>
                  <a:prstClr val="black"/>
                </a:solidFill>
                <a:latin typeface="Calibri"/>
              </a:rPr>
              <a:t>Prenatal cannabis use associated with 50% increased likelihood of LBW </a:t>
            </a:r>
            <a:r>
              <a:rPr lang="en-US" sz="1400" b="1" i="1" dirty="0">
                <a:solidFill>
                  <a:prstClr val="black"/>
                </a:solidFill>
                <a:latin typeface="Calibri"/>
              </a:rPr>
              <a:t>independent of maternal age, race/ ethnicity, level of education, and tobacco use during pregnancy (OR, 1.5; 95% CI, 1.1-2.1; P = .02)</a:t>
            </a:r>
          </a:p>
          <a:p>
            <a:pPr marL="285750" indent="-285750">
              <a:buFont typeface="Arial" panose="020B0604020202020204" pitchFamily="34" charset="0"/>
              <a:buChar char="•"/>
            </a:pPr>
            <a:r>
              <a:rPr lang="en-US" sz="1400" dirty="0">
                <a:solidFill>
                  <a:prstClr val="black"/>
                </a:solidFill>
                <a:latin typeface="Calibri"/>
              </a:rPr>
              <a:t>Small for gestational age, preterm birth, and neonatal intensive care unit admission NOT associated with prenatal cannabis use, independent of prenatal tobacco use</a:t>
            </a:r>
          </a:p>
          <a:p>
            <a:pPr marL="285750" indent="-285750">
              <a:buFont typeface="Arial" panose="020B0604020202020204" pitchFamily="34" charset="0"/>
              <a:buChar char="•"/>
            </a:pPr>
            <a:r>
              <a:rPr lang="en-US" sz="1400" dirty="0">
                <a:solidFill>
                  <a:prstClr val="black"/>
                </a:solidFill>
                <a:latin typeface="Calibri"/>
              </a:rPr>
              <a:t>Higher levels of use amongst women of younger age, lower guidance and socioeconomic status</a:t>
            </a:r>
          </a:p>
          <a:p>
            <a:pPr marL="285750" indent="-285750">
              <a:buFont typeface="Arial" panose="020B0604020202020204" pitchFamily="34" charset="0"/>
              <a:buChar char="•"/>
            </a:pPr>
            <a:endParaRPr lang="en-US" sz="1400" dirty="0">
              <a:solidFill>
                <a:prstClr val="black"/>
              </a:solidFill>
              <a:latin typeface="Calibri"/>
            </a:endParaRPr>
          </a:p>
        </p:txBody>
      </p:sp>
    </p:spTree>
    <p:extLst>
      <p:ext uri="{BB962C8B-B14F-4D97-AF65-F5344CB8AC3E}">
        <p14:creationId xmlns:p14="http://schemas.microsoft.com/office/powerpoint/2010/main" val="3682358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CEB51-DFDA-437C-9E34-A103B1A3F37D}"/>
              </a:ext>
            </a:extLst>
          </p:cNvPr>
          <p:cNvSpPr>
            <a:spLocks noGrp="1"/>
          </p:cNvSpPr>
          <p:nvPr>
            <p:ph type="title"/>
          </p:nvPr>
        </p:nvSpPr>
        <p:spPr>
          <a:xfrm>
            <a:off x="1981200" y="381170"/>
            <a:ext cx="8229600" cy="1143000"/>
          </a:xfrm>
        </p:spPr>
        <p:txBody>
          <a:bodyPr/>
          <a:lstStyle/>
          <a:p>
            <a:r>
              <a:rPr lang="en-US" dirty="0"/>
              <a:t>Other studies..</a:t>
            </a:r>
          </a:p>
        </p:txBody>
      </p:sp>
      <p:sp>
        <p:nvSpPr>
          <p:cNvPr id="3" name="Content Placeholder 2">
            <a:extLst>
              <a:ext uri="{FF2B5EF4-FFF2-40B4-BE49-F238E27FC236}">
                <a16:creationId xmlns:a16="http://schemas.microsoft.com/office/drawing/2014/main" id="{617C0D65-6745-465C-B18E-7872AD97DE93}"/>
              </a:ext>
            </a:extLst>
          </p:cNvPr>
          <p:cNvSpPr>
            <a:spLocks noGrp="1"/>
          </p:cNvSpPr>
          <p:nvPr>
            <p:ph idx="1"/>
          </p:nvPr>
        </p:nvSpPr>
        <p:spPr/>
        <p:txBody>
          <a:bodyPr>
            <a:normAutofit/>
          </a:bodyPr>
          <a:lstStyle/>
          <a:p>
            <a:pPr marL="0" indent="0">
              <a:buNone/>
            </a:pPr>
            <a:r>
              <a:rPr lang="en-US" sz="2400" dirty="0"/>
              <a:t>Torri D. Metz, et al. </a:t>
            </a:r>
            <a:r>
              <a:rPr lang="en-US" sz="2400" b="1" dirty="0"/>
              <a:t>Maternal marijuana use, adverse pregnancy outcomes, and neonatal morbidity. </a:t>
            </a:r>
            <a:r>
              <a:rPr lang="en-US" sz="2400" i="1" dirty="0"/>
              <a:t>Am J Obstet Gynecol 2017;217:478.e1-8</a:t>
            </a:r>
          </a:p>
          <a:p>
            <a:pPr marL="0" indent="0">
              <a:buNone/>
            </a:pPr>
            <a:endParaRPr lang="en-US" sz="2400" i="1" dirty="0"/>
          </a:p>
          <a:p>
            <a:pPr lvl="1"/>
            <a:r>
              <a:rPr lang="en-US" dirty="0"/>
              <a:t>Maternal MJ use not associated with a composite of small for gestational age, spontaneous preterm birth, or hypertensive disorders of pregnancy</a:t>
            </a:r>
          </a:p>
          <a:p>
            <a:pPr lvl="1"/>
            <a:r>
              <a:rPr lang="en-US" dirty="0"/>
              <a:t>After adjustment for tobacco, race, other illicit drug use, MJ use was </a:t>
            </a:r>
            <a:r>
              <a:rPr lang="en-US" b="1" i="1" dirty="0"/>
              <a:t>still associated with composite neonatal morbidity or death</a:t>
            </a:r>
          </a:p>
        </p:txBody>
      </p:sp>
    </p:spTree>
    <p:extLst>
      <p:ext uri="{BB962C8B-B14F-4D97-AF65-F5344CB8AC3E}">
        <p14:creationId xmlns:p14="http://schemas.microsoft.com/office/powerpoint/2010/main" val="4256791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9DD63C-B28C-47A2-9C0D-0B950FCD4B7A}"/>
              </a:ext>
            </a:extLst>
          </p:cNvPr>
          <p:cNvSpPr>
            <a:spLocks noGrp="1"/>
          </p:cNvSpPr>
          <p:nvPr>
            <p:ph idx="1"/>
          </p:nvPr>
        </p:nvSpPr>
        <p:spPr>
          <a:xfrm>
            <a:off x="1998955" y="1220108"/>
            <a:ext cx="8229600" cy="5602380"/>
          </a:xfrm>
        </p:spPr>
        <p:txBody>
          <a:bodyPr>
            <a:normAutofit fontScale="70000" lnSpcReduction="20000"/>
          </a:bodyPr>
          <a:lstStyle/>
          <a:p>
            <a:pPr marL="0" indent="0">
              <a:buNone/>
            </a:pPr>
            <a:r>
              <a:rPr lang="en-US" dirty="0"/>
              <a:t>Katrina Mark, MD et al. </a:t>
            </a:r>
            <a:r>
              <a:rPr lang="en-US" b="1" dirty="0"/>
              <a:t>Pregnant Women’s Current and Intended Cannabis Use in Relation to Their Views Toward Legalization and Knowledge of Potential Harm. </a:t>
            </a:r>
            <a:r>
              <a:rPr lang="en-US" i="1" dirty="0"/>
              <a:t>(J Addict Med 2017;11: 211–216)</a:t>
            </a:r>
          </a:p>
          <a:p>
            <a:pPr marL="0" indent="0">
              <a:buNone/>
            </a:pPr>
            <a:endParaRPr lang="en-US" dirty="0"/>
          </a:p>
          <a:p>
            <a:pPr lvl="1"/>
            <a:r>
              <a:rPr lang="en-US" dirty="0"/>
              <a:t>Voluntary, anonymous survey distributed to a convenience sample of pregnant women presenting for prenatal care at an outpatient university clinic</a:t>
            </a:r>
          </a:p>
          <a:p>
            <a:pPr lvl="1"/>
            <a:r>
              <a:rPr lang="en-US" dirty="0"/>
              <a:t>35% of women reported using cannabis at the time of diagnosis of pregnancy</a:t>
            </a:r>
          </a:p>
          <a:p>
            <a:pPr lvl="2"/>
            <a:r>
              <a:rPr lang="en-US" dirty="0"/>
              <a:t>34%of those women continued to use</a:t>
            </a:r>
          </a:p>
          <a:p>
            <a:pPr lvl="1"/>
            <a:r>
              <a:rPr lang="en-US" dirty="0"/>
              <a:t>70% believed that cannabis could be harmful to a pregnancy</a:t>
            </a:r>
          </a:p>
          <a:p>
            <a:pPr lvl="1"/>
            <a:r>
              <a:rPr lang="en-US" dirty="0"/>
              <a:t>59% believed that cannabis should be legalized in some form</a:t>
            </a:r>
          </a:p>
          <a:p>
            <a:pPr lvl="1"/>
            <a:r>
              <a:rPr lang="en-US" dirty="0"/>
              <a:t>10% reported that they would use cannabis more during pregnancy if it were legalized</a:t>
            </a:r>
          </a:p>
          <a:p>
            <a:pPr lvl="1"/>
            <a:r>
              <a:rPr lang="en-US" dirty="0"/>
              <a:t>Those who continued to use cannabis during pregnancy were less likely than those who quit to believe that cannabis use could be harmful during pregnancy (P&lt;0.001)</a:t>
            </a:r>
          </a:p>
          <a:p>
            <a:pPr lvl="1"/>
            <a:r>
              <a:rPr lang="en-US" dirty="0"/>
              <a:t>Most common motivation for quitting was to </a:t>
            </a:r>
            <a:r>
              <a:rPr lang="en-US" b="1" i="1" dirty="0"/>
              <a:t>avoid being a bad example </a:t>
            </a:r>
            <a:r>
              <a:rPr lang="en-US" dirty="0"/>
              <a:t>(74%) </a:t>
            </a:r>
          </a:p>
          <a:p>
            <a:pPr lvl="1"/>
            <a:r>
              <a:rPr lang="en-US" dirty="0"/>
              <a:t>27% listed a doctor’s recommendation as a motivation to quit</a:t>
            </a:r>
          </a:p>
        </p:txBody>
      </p:sp>
    </p:spTree>
    <p:extLst>
      <p:ext uri="{BB962C8B-B14F-4D97-AF65-F5344CB8AC3E}">
        <p14:creationId xmlns:p14="http://schemas.microsoft.com/office/powerpoint/2010/main" val="372942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061C00-6F53-46AE-A84A-73492B6ED398}"/>
              </a:ext>
            </a:extLst>
          </p:cNvPr>
          <p:cNvSpPr>
            <a:spLocks noGrp="1"/>
          </p:cNvSpPr>
          <p:nvPr>
            <p:ph idx="1"/>
          </p:nvPr>
        </p:nvSpPr>
        <p:spPr>
          <a:xfrm>
            <a:off x="1981200" y="790114"/>
            <a:ext cx="8229600" cy="5336050"/>
          </a:xfrm>
        </p:spPr>
        <p:txBody>
          <a:bodyPr>
            <a:normAutofit/>
          </a:bodyPr>
          <a:lstStyle/>
          <a:p>
            <a:pPr marL="0" indent="0">
              <a:buNone/>
            </a:pPr>
            <a:r>
              <a:rPr lang="en-US" dirty="0"/>
              <a:t>Ottowa Prenatal Prospective Study:</a:t>
            </a:r>
          </a:p>
          <a:p>
            <a:pPr lvl="1"/>
            <a:r>
              <a:rPr lang="en-US" sz="2200" dirty="0"/>
              <a:t>Prospective study</a:t>
            </a:r>
          </a:p>
          <a:p>
            <a:pPr lvl="1"/>
            <a:r>
              <a:rPr lang="en-US" sz="2200" dirty="0"/>
              <a:t>300 white, middle class, low risk women, self-reported using at least 6 joints per week during pregnancy</a:t>
            </a:r>
          </a:p>
          <a:p>
            <a:pPr lvl="1"/>
            <a:r>
              <a:rPr lang="en-US" sz="2200" dirty="0"/>
              <a:t>Infants followed throughout childhood</a:t>
            </a:r>
          </a:p>
          <a:p>
            <a:pPr lvl="1"/>
            <a:r>
              <a:rPr lang="en-US" sz="2200" dirty="0"/>
              <a:t>These children presented with a range of developmental issues at various age</a:t>
            </a:r>
          </a:p>
          <a:p>
            <a:pPr lvl="2"/>
            <a:r>
              <a:rPr lang="en-US" sz="1800" dirty="0"/>
              <a:t>At 4 yoa- significantly lower scores on several verbal and memory subscales</a:t>
            </a:r>
          </a:p>
          <a:p>
            <a:pPr marL="1371600" lvl="3" indent="0">
              <a:buNone/>
            </a:pPr>
            <a:endParaRPr lang="en-US" dirty="0"/>
          </a:p>
          <a:p>
            <a:r>
              <a:rPr lang="en-US" dirty="0"/>
              <a:t>Congenital malformations:</a:t>
            </a:r>
          </a:p>
          <a:p>
            <a:pPr lvl="1"/>
            <a:r>
              <a:rPr lang="en-US" sz="2200" dirty="0"/>
              <a:t>Maternal and paternal cannabis use increased risk for VSD, Epstein's anomaly, gastroschisis</a:t>
            </a:r>
          </a:p>
          <a:p>
            <a:pPr marL="0" indent="0">
              <a:buNone/>
            </a:pPr>
            <a:endParaRPr lang="en-US" dirty="0"/>
          </a:p>
        </p:txBody>
      </p:sp>
    </p:spTree>
    <p:extLst>
      <p:ext uri="{BB962C8B-B14F-4D97-AF65-F5344CB8AC3E}">
        <p14:creationId xmlns:p14="http://schemas.microsoft.com/office/powerpoint/2010/main" val="2988536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062A8-62E0-41ED-8A0C-A28F6C4EE8E8}"/>
              </a:ext>
            </a:extLst>
          </p:cNvPr>
          <p:cNvSpPr>
            <a:spLocks noGrp="1"/>
          </p:cNvSpPr>
          <p:nvPr>
            <p:ph type="title"/>
          </p:nvPr>
        </p:nvSpPr>
        <p:spPr/>
        <p:txBody>
          <a:bodyPr/>
          <a:lstStyle/>
          <a:p>
            <a:r>
              <a:rPr lang="en-US" dirty="0"/>
              <a:t>Cannabis Use during Lactation</a:t>
            </a:r>
          </a:p>
        </p:txBody>
      </p:sp>
      <p:sp>
        <p:nvSpPr>
          <p:cNvPr id="3" name="Content Placeholder 2">
            <a:extLst>
              <a:ext uri="{FF2B5EF4-FFF2-40B4-BE49-F238E27FC236}">
                <a16:creationId xmlns:a16="http://schemas.microsoft.com/office/drawing/2014/main" id="{4875997E-8255-400A-8B7E-06C6C8F89148}"/>
              </a:ext>
            </a:extLst>
          </p:cNvPr>
          <p:cNvSpPr>
            <a:spLocks noGrp="1"/>
          </p:cNvSpPr>
          <p:nvPr>
            <p:ph idx="1"/>
          </p:nvPr>
        </p:nvSpPr>
        <p:spPr/>
        <p:txBody>
          <a:bodyPr>
            <a:normAutofit/>
          </a:bodyPr>
          <a:lstStyle/>
          <a:p>
            <a:r>
              <a:rPr lang="en-US" dirty="0"/>
              <a:t>Lipophilic properties of cannabis</a:t>
            </a:r>
            <a:r>
              <a:rPr lang="en-US" dirty="0">
                <a:sym typeface="Wingdings" panose="05000000000000000000" pitchFamily="2" charset="2"/>
              </a:rPr>
              <a:t> T</a:t>
            </a:r>
            <a:r>
              <a:rPr lang="en-US" dirty="0"/>
              <a:t>ransfer into breastmilk</a:t>
            </a:r>
          </a:p>
          <a:p>
            <a:r>
              <a:rPr lang="en-US" dirty="0"/>
              <a:t>At low maternal weight-adjusted dose (or RID)</a:t>
            </a:r>
          </a:p>
          <a:p>
            <a:pPr lvl="1"/>
            <a:r>
              <a:rPr lang="en-US" dirty="0"/>
              <a:t>0.8% transferred to infant</a:t>
            </a:r>
          </a:p>
          <a:p>
            <a:pPr lvl="1"/>
            <a:r>
              <a:rPr lang="en-US" dirty="0"/>
              <a:t>In heavy users can be higher (Milk-to-maternal cannabinoid plasma ratio 8:1)</a:t>
            </a:r>
          </a:p>
          <a:p>
            <a:r>
              <a:rPr lang="en-US" dirty="0"/>
              <a:t>Low oral bioavailability of THC (2–14% in adult studies)</a:t>
            </a:r>
          </a:p>
          <a:p>
            <a:r>
              <a:rPr lang="en-US" dirty="0"/>
              <a:t>Hence, the actual effective amount transferred is even lower</a:t>
            </a:r>
          </a:p>
        </p:txBody>
      </p:sp>
    </p:spTree>
    <p:extLst>
      <p:ext uri="{BB962C8B-B14F-4D97-AF65-F5344CB8AC3E}">
        <p14:creationId xmlns:p14="http://schemas.microsoft.com/office/powerpoint/2010/main" val="1577223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48707-C3FA-4259-A957-0ECA282C66BE}"/>
              </a:ext>
            </a:extLst>
          </p:cNvPr>
          <p:cNvSpPr>
            <a:spLocks noGrp="1"/>
          </p:cNvSpPr>
          <p:nvPr>
            <p:ph type="title"/>
          </p:nvPr>
        </p:nvSpPr>
        <p:spPr/>
        <p:txBody>
          <a:bodyPr/>
          <a:lstStyle/>
          <a:p>
            <a:r>
              <a:rPr lang="en-US" dirty="0"/>
              <a:t>Contd. </a:t>
            </a:r>
          </a:p>
        </p:txBody>
      </p:sp>
      <p:sp>
        <p:nvSpPr>
          <p:cNvPr id="3" name="Content Placeholder 2">
            <a:extLst>
              <a:ext uri="{FF2B5EF4-FFF2-40B4-BE49-F238E27FC236}">
                <a16:creationId xmlns:a16="http://schemas.microsoft.com/office/drawing/2014/main" id="{3BAB00DF-9593-4227-BFBD-CDFD9AA050AB}"/>
              </a:ext>
            </a:extLst>
          </p:cNvPr>
          <p:cNvSpPr>
            <a:spLocks noGrp="1"/>
          </p:cNvSpPr>
          <p:nvPr>
            <p:ph idx="1"/>
          </p:nvPr>
        </p:nvSpPr>
        <p:spPr>
          <a:xfrm>
            <a:off x="1981200" y="1555812"/>
            <a:ext cx="8229600" cy="4525963"/>
          </a:xfrm>
        </p:spPr>
        <p:txBody>
          <a:bodyPr>
            <a:normAutofit/>
          </a:bodyPr>
          <a:lstStyle/>
          <a:p>
            <a:r>
              <a:rPr lang="en-US" sz="2400" dirty="0"/>
              <a:t>Infants can have additional exposure through passive inhalation</a:t>
            </a:r>
          </a:p>
          <a:p>
            <a:pPr marL="0" indent="0">
              <a:buNone/>
            </a:pPr>
            <a:endParaRPr lang="en-US" sz="2400" dirty="0"/>
          </a:p>
          <a:p>
            <a:r>
              <a:rPr lang="en-US" sz="2400" dirty="0"/>
              <a:t>Concerns for effects of both smoke and THC through inhalation</a:t>
            </a:r>
            <a:r>
              <a:rPr lang="en-US" sz="2400" dirty="0">
                <a:sym typeface="Wingdings" panose="05000000000000000000" pitchFamily="2" charset="2"/>
              </a:rPr>
              <a:t></a:t>
            </a:r>
            <a:r>
              <a:rPr lang="en-US" sz="2400" dirty="0"/>
              <a:t> Limited data</a:t>
            </a:r>
          </a:p>
          <a:p>
            <a:pPr lvl="1"/>
            <a:r>
              <a:rPr lang="en-US" sz="2000" dirty="0"/>
              <a:t>One study reported daily infant exposure to cannabis via breastmilk associated with a decrease in motor development at 1 year of age </a:t>
            </a:r>
            <a:r>
              <a:rPr lang="en-US" sz="2000" i="1" dirty="0">
                <a:solidFill>
                  <a:schemeClr val="accent2"/>
                </a:solidFill>
              </a:rPr>
              <a:t>(results confounded by 1</a:t>
            </a:r>
            <a:r>
              <a:rPr lang="en-US" sz="2000" i="1" baseline="30000" dirty="0">
                <a:solidFill>
                  <a:schemeClr val="accent2"/>
                </a:solidFill>
              </a:rPr>
              <a:t>st</a:t>
            </a:r>
            <a:r>
              <a:rPr lang="en-US" sz="2000" i="1" dirty="0">
                <a:solidFill>
                  <a:schemeClr val="accent2"/>
                </a:solidFill>
              </a:rPr>
              <a:t> trimester cannabis exposure)</a:t>
            </a:r>
          </a:p>
        </p:txBody>
      </p:sp>
    </p:spTree>
    <p:extLst>
      <p:ext uri="{BB962C8B-B14F-4D97-AF65-F5344CB8AC3E}">
        <p14:creationId xmlns:p14="http://schemas.microsoft.com/office/powerpoint/2010/main" val="3983597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866" y="161096"/>
            <a:ext cx="10058400" cy="743174"/>
          </a:xfrm>
        </p:spPr>
        <p:txBody>
          <a:bodyPr/>
          <a:lstStyle/>
          <a:p>
            <a:pPr>
              <a:defRPr/>
            </a:pPr>
            <a:r>
              <a:rPr lang="en-US" b="1" dirty="0">
                <a:solidFill>
                  <a:schemeClr val="tx1"/>
                </a:solidFill>
                <a:latin typeface="+mn-lt"/>
              </a:rPr>
              <a:t>Agenda</a:t>
            </a:r>
          </a:p>
        </p:txBody>
      </p:sp>
      <p:sp>
        <p:nvSpPr>
          <p:cNvPr id="1024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9" indent="-285753">
              <a:defRPr>
                <a:solidFill>
                  <a:schemeClr val="tx1"/>
                </a:solidFill>
                <a:latin typeface="Calibri" panose="020F0502020204030204" pitchFamily="34" charset="0"/>
              </a:defRPr>
            </a:lvl2pPr>
            <a:lvl3pPr marL="1143015" indent="-228604">
              <a:defRPr>
                <a:solidFill>
                  <a:schemeClr val="tx1"/>
                </a:solidFill>
                <a:latin typeface="Calibri" panose="020F0502020204030204" pitchFamily="34" charset="0"/>
              </a:defRPr>
            </a:lvl3pPr>
            <a:lvl4pPr marL="1600221" indent="-228604">
              <a:defRPr>
                <a:solidFill>
                  <a:schemeClr val="tx1"/>
                </a:solidFill>
                <a:latin typeface="Calibri" panose="020F0502020204030204" pitchFamily="34" charset="0"/>
              </a:defRPr>
            </a:lvl4pPr>
            <a:lvl5pPr marL="2057427" indent="-228604">
              <a:defRPr>
                <a:solidFill>
                  <a:schemeClr val="tx1"/>
                </a:solidFill>
                <a:latin typeface="Calibri" panose="020F0502020204030204" pitchFamily="34" charset="0"/>
              </a:defRPr>
            </a:lvl5pPr>
            <a:lvl6pPr marL="2514632" indent="-228604" defTabSz="457206" eaLnBrk="0" fontAlgn="base" hangingPunct="0">
              <a:spcBef>
                <a:spcPct val="0"/>
              </a:spcBef>
              <a:spcAft>
                <a:spcPct val="0"/>
              </a:spcAft>
              <a:defRPr>
                <a:solidFill>
                  <a:schemeClr val="tx1"/>
                </a:solidFill>
                <a:latin typeface="Calibri" panose="020F0502020204030204" pitchFamily="34" charset="0"/>
              </a:defRPr>
            </a:lvl6pPr>
            <a:lvl7pPr marL="2971838" indent="-228604" defTabSz="457206" eaLnBrk="0" fontAlgn="base" hangingPunct="0">
              <a:spcBef>
                <a:spcPct val="0"/>
              </a:spcBef>
              <a:spcAft>
                <a:spcPct val="0"/>
              </a:spcAft>
              <a:defRPr>
                <a:solidFill>
                  <a:schemeClr val="tx1"/>
                </a:solidFill>
                <a:latin typeface="Calibri" panose="020F0502020204030204" pitchFamily="34" charset="0"/>
              </a:defRPr>
            </a:lvl7pPr>
            <a:lvl8pPr marL="3429044" indent="-228604" defTabSz="457206" eaLnBrk="0" fontAlgn="base" hangingPunct="0">
              <a:spcBef>
                <a:spcPct val="0"/>
              </a:spcBef>
              <a:spcAft>
                <a:spcPct val="0"/>
              </a:spcAft>
              <a:defRPr>
                <a:solidFill>
                  <a:schemeClr val="tx1"/>
                </a:solidFill>
                <a:latin typeface="Calibri" panose="020F0502020204030204" pitchFamily="34" charset="0"/>
              </a:defRPr>
            </a:lvl8pPr>
            <a:lvl9pPr marL="3886249" indent="-228604" defTabSz="457206"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6" rtl="0" eaLnBrk="0" fontAlgn="base" latinLnBrk="0" hangingPunct="0">
              <a:lnSpc>
                <a:spcPct val="100000"/>
              </a:lnSpc>
              <a:spcBef>
                <a:spcPct val="0"/>
              </a:spcBef>
              <a:spcAft>
                <a:spcPct val="0"/>
              </a:spcAft>
              <a:buClrTx/>
              <a:buSzTx/>
              <a:buFontTx/>
              <a:buNone/>
              <a:tabLst/>
              <a:defRPr/>
            </a:pPr>
            <a:fld id="{9C9DEA80-B7ED-4CA3-9BF8-F7A2AF1143EF}" type="slidenum">
              <a:rPr kumimoji="0" lang="en-US" altLang="en-US" sz="1001"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r" defTabSz="457206" rtl="0" eaLnBrk="0" fontAlgn="base" latinLnBrk="0" hangingPunct="0">
                <a:lnSpc>
                  <a:spcPct val="100000"/>
                </a:lnSpc>
                <a:spcBef>
                  <a:spcPct val="0"/>
                </a:spcBef>
                <a:spcAft>
                  <a:spcPct val="0"/>
                </a:spcAft>
                <a:buClrTx/>
                <a:buSzTx/>
                <a:buFontTx/>
                <a:buNone/>
                <a:tabLst/>
                <a:defRPr/>
              </a:pPr>
              <a:t>2</a:t>
            </a:fld>
            <a:endParaRPr kumimoji="0" lang="en-US" altLang="en-US" sz="1001"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583713634"/>
              </p:ext>
            </p:extLst>
          </p:nvPr>
        </p:nvGraphicFramePr>
        <p:xfrm>
          <a:off x="393866" y="912907"/>
          <a:ext cx="11124552" cy="5219699"/>
        </p:xfrm>
        <a:graphic>
          <a:graphicData uri="http://schemas.openxmlformats.org/drawingml/2006/table">
            <a:tbl>
              <a:tblPr firstRow="1" bandRow="1">
                <a:tableStyleId>{5C22544A-7EE6-4342-B048-85BDC9FD1C3A}</a:tableStyleId>
              </a:tblPr>
              <a:tblGrid>
                <a:gridCol w="9282495">
                  <a:extLst>
                    <a:ext uri="{9D8B030D-6E8A-4147-A177-3AD203B41FA5}">
                      <a16:colId xmlns:a16="http://schemas.microsoft.com/office/drawing/2014/main" val="1221555988"/>
                    </a:ext>
                  </a:extLst>
                </a:gridCol>
                <a:gridCol w="1842057">
                  <a:extLst>
                    <a:ext uri="{9D8B030D-6E8A-4147-A177-3AD203B41FA5}">
                      <a16:colId xmlns:a16="http://schemas.microsoft.com/office/drawing/2014/main" val="911197676"/>
                    </a:ext>
                  </a:extLst>
                </a:gridCol>
              </a:tblGrid>
              <a:tr h="637597">
                <a:tc>
                  <a:txBody>
                    <a:bodyPr/>
                    <a:lstStyle/>
                    <a:p>
                      <a:r>
                        <a:rPr lang="en-US" sz="1800" dirty="0">
                          <a:latin typeface="+mn-lt"/>
                        </a:rPr>
                        <a:t>Topic</a:t>
                      </a:r>
                    </a:p>
                    <a:p>
                      <a:r>
                        <a:rPr lang="en-US" sz="1800" i="1" dirty="0">
                          <a:latin typeface="+mn-lt"/>
                        </a:rPr>
                        <a:t>Presenter(s)</a:t>
                      </a:r>
                    </a:p>
                  </a:txBody>
                  <a:tcPr marT="45721" marB="45721"/>
                </a:tc>
                <a:tc>
                  <a:txBody>
                    <a:bodyPr/>
                    <a:lstStyle/>
                    <a:p>
                      <a:r>
                        <a:rPr lang="en-US" sz="1800" dirty="0">
                          <a:latin typeface="+mn-lt"/>
                        </a:rPr>
                        <a:t>Duration</a:t>
                      </a:r>
                    </a:p>
                  </a:txBody>
                  <a:tcPr marT="45721" marB="45721"/>
                </a:tc>
                <a:extLst>
                  <a:ext uri="{0D108BD9-81ED-4DB2-BD59-A6C34878D82A}">
                    <a16:rowId xmlns:a16="http://schemas.microsoft.com/office/drawing/2014/main" val="3274708899"/>
                  </a:ext>
                </a:extLst>
              </a:tr>
              <a:tr h="609262">
                <a:tc>
                  <a:txBody>
                    <a:bodyPr/>
                    <a:lstStyle/>
                    <a:p>
                      <a:pPr marL="0" eaLnBrk="1" fontAlgn="t" hangingPunct="1">
                        <a:spcBef>
                          <a:spcPts val="0"/>
                        </a:spcBef>
                        <a:spcAft>
                          <a:spcPts val="0"/>
                        </a:spcAft>
                      </a:pPr>
                      <a:r>
                        <a:rPr lang="en-US" sz="1800" b="1" dirty="0">
                          <a:solidFill>
                            <a:srgbClr val="000000"/>
                          </a:solidFill>
                          <a:latin typeface="+mn-lt"/>
                        </a:rPr>
                        <a:t>Welcome</a:t>
                      </a:r>
                      <a:r>
                        <a:rPr lang="en-US" sz="1800" b="1" baseline="0" dirty="0">
                          <a:solidFill>
                            <a:srgbClr val="000000"/>
                          </a:solidFill>
                          <a:latin typeface="+mn-lt"/>
                        </a:rPr>
                        <a:t> Remarks</a:t>
                      </a:r>
                      <a:endParaRPr lang="en-US" sz="1800" dirty="0">
                        <a:latin typeface="+mn-lt"/>
                      </a:endParaRPr>
                    </a:p>
                    <a:p>
                      <a:pPr marL="0" algn="l" defTabSz="914400" rtl="0" eaLnBrk="1" latinLnBrk="0" hangingPunct="1"/>
                      <a:r>
                        <a:rPr lang="en-US" sz="1800" b="0" i="1" kern="1200" baseline="0" dirty="0">
                          <a:solidFill>
                            <a:schemeClr val="dk1"/>
                          </a:solidFill>
                          <a:latin typeface="+mn-lt"/>
                          <a:ea typeface="+mn-ea"/>
                          <a:cs typeface="+mn-cs"/>
                        </a:rPr>
                        <a:t>Jim Beasley, RIDOH</a:t>
                      </a:r>
                    </a:p>
                  </a:txBody>
                  <a:tcPr marT="45721" marB="45721"/>
                </a:tc>
                <a:tc>
                  <a:txBody>
                    <a:bodyPr/>
                    <a:lstStyle/>
                    <a:p>
                      <a:r>
                        <a:rPr lang="en-US" sz="1800" dirty="0">
                          <a:latin typeface="+mn-lt"/>
                        </a:rPr>
                        <a:t>5 mins</a:t>
                      </a:r>
                    </a:p>
                  </a:txBody>
                  <a:tcPr marT="45721" marB="45721"/>
                </a:tc>
                <a:extLst>
                  <a:ext uri="{0D108BD9-81ED-4DB2-BD59-A6C34878D82A}">
                    <a16:rowId xmlns:a16="http://schemas.microsoft.com/office/drawing/2014/main" val="3649552938"/>
                  </a:ext>
                </a:extLst>
              </a:tr>
              <a:tr h="565528">
                <a:tc>
                  <a:txBody>
                    <a:bodyPr/>
                    <a:lstStyle/>
                    <a:p>
                      <a:r>
                        <a:rPr lang="en-US" sz="1800" b="1" kern="1200" dirty="0">
                          <a:solidFill>
                            <a:srgbClr val="000000"/>
                          </a:solidFill>
                          <a:latin typeface="+mn-lt"/>
                          <a:ea typeface="+mn-ea"/>
                          <a:cs typeface="+mn-cs"/>
                        </a:rPr>
                        <a:t>Cannabis Use in the Perinatal Period</a:t>
                      </a:r>
                    </a:p>
                    <a:p>
                      <a:r>
                        <a:rPr lang="en-US" sz="1800" i="1" kern="1200" dirty="0">
                          <a:solidFill>
                            <a:srgbClr val="000000"/>
                          </a:solidFill>
                          <a:latin typeface="+mn-lt"/>
                          <a:ea typeface="+mn-ea"/>
                          <a:cs typeface="+mn-cs"/>
                        </a:rPr>
                        <a:t>Anupriya Gogne, MD, Attending Psychiatrist, Women &amp; Infants</a:t>
                      </a:r>
                      <a:endParaRPr lang="en-US" sz="1800" i="1" kern="1200" baseline="0" dirty="0">
                        <a:solidFill>
                          <a:srgbClr val="000000"/>
                        </a:solidFill>
                        <a:latin typeface="+mn-lt"/>
                        <a:ea typeface="+mn-ea"/>
                        <a:cs typeface="+mn-cs"/>
                      </a:endParaRPr>
                    </a:p>
                  </a:txBody>
                  <a:tcPr marT="45721" marB="45721"/>
                </a:tc>
                <a:tc>
                  <a:txBody>
                    <a:bodyPr/>
                    <a:lstStyle/>
                    <a:p>
                      <a:r>
                        <a:rPr lang="en-US" sz="1800" dirty="0">
                          <a:latin typeface="+mn-lt"/>
                        </a:rPr>
                        <a:t>35 mins</a:t>
                      </a:r>
                      <a:br>
                        <a:rPr lang="en-US" sz="1800" dirty="0">
                          <a:latin typeface="+mn-lt"/>
                        </a:rPr>
                      </a:br>
                      <a:endParaRPr lang="en-US" sz="1800" dirty="0">
                        <a:latin typeface="+mn-lt"/>
                      </a:endParaRPr>
                    </a:p>
                  </a:txBody>
                  <a:tcPr marT="45721" marB="45721"/>
                </a:tc>
                <a:extLst>
                  <a:ext uri="{0D108BD9-81ED-4DB2-BD59-A6C34878D82A}">
                    <a16:rowId xmlns:a16="http://schemas.microsoft.com/office/drawing/2014/main" val="2655760738"/>
                  </a:ext>
                </a:extLst>
              </a:tr>
              <a:tr h="4403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rgbClr val="000000"/>
                          </a:solidFill>
                          <a:latin typeface="+mn-lt"/>
                          <a:ea typeface="+mn-ea"/>
                          <a:cs typeface="+mn-cs"/>
                        </a:rPr>
                        <a:t>Department of Children, Youth and Families</a:t>
                      </a:r>
                      <a:br>
                        <a:rPr lang="en-US" sz="1800" b="1" kern="1200" dirty="0">
                          <a:solidFill>
                            <a:srgbClr val="000000"/>
                          </a:solidFill>
                          <a:latin typeface="+mn-lt"/>
                          <a:ea typeface="+mn-ea"/>
                          <a:cs typeface="+mn-cs"/>
                        </a:rPr>
                      </a:br>
                      <a:r>
                        <a:rPr lang="en-US" sz="1800" b="0" i="1" kern="1200" dirty="0">
                          <a:solidFill>
                            <a:srgbClr val="000000"/>
                          </a:solidFill>
                          <a:latin typeface="+mn-lt"/>
                          <a:ea typeface="+mn-ea"/>
                          <a:cs typeface="+mn-cs"/>
                        </a:rPr>
                        <a:t>Stevens Robillard, </a:t>
                      </a:r>
                      <a:r>
                        <a:rPr lang="en-US" sz="1800" i="1" kern="1200" dirty="0">
                          <a:solidFill>
                            <a:schemeClr val="dk1"/>
                          </a:solidFill>
                          <a:effectLst/>
                          <a:latin typeface="+mn-lt"/>
                          <a:ea typeface="+mn-ea"/>
                          <a:cs typeface="+mn-cs"/>
                        </a:rPr>
                        <a:t>Substance Use Coordinator</a:t>
                      </a:r>
                    </a:p>
                  </a:txBody>
                  <a:tcPr marT="45721" marB="45721"/>
                </a:tc>
                <a:tc>
                  <a:txBody>
                    <a:bodyPr/>
                    <a:lstStyle/>
                    <a:p>
                      <a:r>
                        <a:rPr lang="en-US" sz="1800" dirty="0">
                          <a:latin typeface="+mn-lt"/>
                        </a:rPr>
                        <a:t>10 mins</a:t>
                      </a:r>
                    </a:p>
                  </a:txBody>
                  <a:tcPr marT="45721" marB="45721"/>
                </a:tc>
                <a:extLst>
                  <a:ext uri="{0D108BD9-81ED-4DB2-BD59-A6C34878D82A}">
                    <a16:rowId xmlns:a16="http://schemas.microsoft.com/office/drawing/2014/main" val="3934938058"/>
                  </a:ext>
                </a:extLst>
              </a:tr>
              <a:tr h="0">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US" sz="1800" b="1" kern="1200" dirty="0">
                          <a:solidFill>
                            <a:srgbClr val="000000"/>
                          </a:solidFill>
                          <a:latin typeface="+mn-lt"/>
                          <a:ea typeface="+mn-ea"/>
                          <a:cs typeface="+mn-cs"/>
                        </a:rPr>
                        <a:t>Question and Answer</a:t>
                      </a:r>
                      <a:endParaRPr lang="en-US" sz="1800" i="1" kern="1200" dirty="0">
                        <a:solidFill>
                          <a:schemeClr val="dk1"/>
                        </a:solidFill>
                        <a:effectLst/>
                        <a:latin typeface="+mn-lt"/>
                        <a:ea typeface="+mn-ea"/>
                        <a:cs typeface="+mn-cs"/>
                      </a:endParaRPr>
                    </a:p>
                  </a:txBody>
                  <a:tcPr marT="45721" marB="45721"/>
                </a:tc>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US" sz="1800" dirty="0">
                          <a:latin typeface="+mn-lt"/>
                        </a:rPr>
                        <a:t>10 mins</a:t>
                      </a:r>
                    </a:p>
                  </a:txBody>
                  <a:tcPr marT="45721" marB="45721"/>
                </a:tc>
                <a:extLst>
                  <a:ext uri="{0D108BD9-81ED-4DB2-BD59-A6C34878D82A}">
                    <a16:rowId xmlns:a16="http://schemas.microsoft.com/office/drawing/2014/main" val="3793867114"/>
                  </a:ext>
                </a:extLst>
              </a:tr>
              <a:tr h="1013445">
                <a:tc>
                  <a:txBody>
                    <a:bodyPr/>
                    <a:lstStyle/>
                    <a:p>
                      <a:pPr marL="0" algn="l" defTabSz="914400" rtl="0" eaLnBrk="1" latinLnBrk="0" hangingPunct="1"/>
                      <a:r>
                        <a:rPr lang="en-US" sz="1800" b="1" kern="1200" dirty="0">
                          <a:solidFill>
                            <a:srgbClr val="000000"/>
                          </a:solidFill>
                          <a:latin typeface="+mn-lt"/>
                          <a:ea typeface="+mn-ea"/>
                          <a:cs typeface="+mn-cs"/>
                        </a:rPr>
                        <a:t>Practice Report-Outs and Data: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b="0" i="1" kern="1200" baseline="0" dirty="0">
                          <a:solidFill>
                            <a:srgbClr val="000000"/>
                          </a:solidFill>
                          <a:latin typeface="+mn-lt"/>
                          <a:ea typeface="+mn-ea"/>
                          <a:cs typeface="+mn-cs"/>
                        </a:rPr>
                        <a:t>Direct Doctors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b="0" i="1" kern="1200" baseline="0" dirty="0">
                          <a:solidFill>
                            <a:srgbClr val="000000"/>
                          </a:solidFill>
                          <a:latin typeface="+mn-lt"/>
                          <a:ea typeface="+mn-ea"/>
                          <a:cs typeface="+mn-cs"/>
                        </a:rPr>
                        <a:t>CCAP</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b="0" i="1" kern="1200" baseline="0" dirty="0">
                          <a:solidFill>
                            <a:srgbClr val="000000"/>
                          </a:solidFill>
                          <a:latin typeface="+mn-lt"/>
                          <a:ea typeface="+mn-ea"/>
                          <a:cs typeface="+mn-cs"/>
                        </a:rPr>
                        <a:t>Landmark </a:t>
                      </a:r>
                      <a:r>
                        <a:rPr lang="en-US" sz="1400" i="1" dirty="0">
                          <a:solidFill>
                            <a:srgbClr val="000000"/>
                          </a:solidFill>
                        </a:rPr>
                        <a:t>Full Circle Health /  RI Women’s Health and Midwifery</a:t>
                      </a:r>
                    </a:p>
                  </a:txBody>
                  <a:tcPr marT="45721" marB="45721"/>
                </a:tc>
                <a:tc>
                  <a:txBody>
                    <a:bodyPr/>
                    <a:lstStyle/>
                    <a:p>
                      <a:r>
                        <a:rPr lang="en-US" sz="1800" baseline="0" dirty="0">
                          <a:latin typeface="+mn-lt"/>
                        </a:rPr>
                        <a:t>20 mins</a:t>
                      </a:r>
                      <a:endParaRPr lang="en-US" sz="1800" dirty="0">
                        <a:latin typeface="+mn-lt"/>
                      </a:endParaRPr>
                    </a:p>
                  </a:txBody>
                  <a:tcPr marT="45721" marB="45721"/>
                </a:tc>
                <a:extLst>
                  <a:ext uri="{0D108BD9-81ED-4DB2-BD59-A6C34878D82A}">
                    <a16:rowId xmlns:a16="http://schemas.microsoft.com/office/drawing/2014/main" val="861964452"/>
                  </a:ext>
                </a:extLst>
              </a:tr>
              <a:tr h="579952">
                <a:tc>
                  <a:txBody>
                    <a:bodyPr/>
                    <a:lstStyle/>
                    <a:p>
                      <a:pPr marL="0" algn="l" defTabSz="914400" rtl="0" eaLnBrk="1" latinLnBrk="0" hangingPunct="1"/>
                      <a:r>
                        <a:rPr lang="en-US" sz="1800" b="1" i="0" kern="1200" baseline="0" dirty="0">
                          <a:solidFill>
                            <a:schemeClr val="dk1"/>
                          </a:solidFill>
                          <a:latin typeface="+mn-lt"/>
                          <a:ea typeface="+mn-ea"/>
                          <a:cs typeface="+mn-cs"/>
                        </a:rPr>
                        <a:t>RI MomsPRN Teleconsultation Impacts</a:t>
                      </a:r>
                      <a:br>
                        <a:rPr lang="en-US" sz="1800" b="1" i="0" kern="1200" baseline="0" dirty="0">
                          <a:solidFill>
                            <a:schemeClr val="dk1"/>
                          </a:solidFill>
                          <a:latin typeface="+mn-lt"/>
                          <a:ea typeface="+mn-ea"/>
                          <a:cs typeface="+mn-cs"/>
                        </a:rPr>
                      </a:br>
                      <a:r>
                        <a:rPr lang="en-US" sz="1800" b="0" i="1" kern="1200" baseline="0" dirty="0">
                          <a:solidFill>
                            <a:schemeClr val="dk1"/>
                          </a:solidFill>
                          <a:latin typeface="+mn-lt"/>
                          <a:ea typeface="+mn-ea"/>
                          <a:cs typeface="+mn-cs"/>
                        </a:rPr>
                        <a:t>Center for Women’s Behavioral Health Staff, Women &amp; Infants</a:t>
                      </a:r>
                    </a:p>
                  </a:txBody>
                  <a:tcPr marT="45721" marB="45721"/>
                </a:tc>
                <a:tc>
                  <a:txBody>
                    <a:bodyPr/>
                    <a:lstStyle/>
                    <a:p>
                      <a:r>
                        <a:rPr lang="en-US" sz="1800" dirty="0">
                          <a:latin typeface="+mn-lt"/>
                        </a:rPr>
                        <a:t>5 mins</a:t>
                      </a:r>
                    </a:p>
                  </a:txBody>
                  <a:tcPr marT="45721" marB="45721"/>
                </a:tc>
                <a:extLst>
                  <a:ext uri="{0D108BD9-81ED-4DB2-BD59-A6C34878D82A}">
                    <a16:rowId xmlns:a16="http://schemas.microsoft.com/office/drawing/2014/main" val="3996932283"/>
                  </a:ext>
                </a:extLst>
              </a:tr>
              <a:tr h="456705">
                <a:tc>
                  <a:txBody>
                    <a:bodyPr/>
                    <a:lstStyle/>
                    <a:p>
                      <a:pPr marL="0" algn="l" defTabSz="914400" rtl="0" eaLnBrk="1" latinLnBrk="0" hangingPunct="1"/>
                      <a:r>
                        <a:rPr lang="en-US" sz="1800" b="1" kern="1200" dirty="0">
                          <a:solidFill>
                            <a:srgbClr val="000000"/>
                          </a:solidFill>
                          <a:latin typeface="+mn-lt"/>
                          <a:ea typeface="+mn-ea"/>
                          <a:cs typeface="+mn-cs"/>
                        </a:rPr>
                        <a:t>Closing Remarks</a:t>
                      </a:r>
                    </a:p>
                    <a:p>
                      <a:pPr marL="0" algn="l" defTabSz="914400" rtl="0" eaLnBrk="1" latinLnBrk="0" hangingPunct="1"/>
                      <a:r>
                        <a:rPr lang="en-US" sz="1800" b="0" i="1" kern="1200" baseline="0" dirty="0">
                          <a:solidFill>
                            <a:schemeClr val="dk1"/>
                          </a:solidFill>
                          <a:latin typeface="+mn-lt"/>
                          <a:ea typeface="+mn-ea"/>
                          <a:cs typeface="+mn-cs"/>
                        </a:rPr>
                        <a:t>Jim Beasley, RIDOH</a:t>
                      </a:r>
                    </a:p>
                  </a:txBody>
                  <a:tcPr marT="45721" marB="45721"/>
                </a:tc>
                <a:tc>
                  <a:txBody>
                    <a:bodyPr/>
                    <a:lstStyle/>
                    <a:p>
                      <a:r>
                        <a:rPr lang="en-US" sz="1800" dirty="0">
                          <a:latin typeface="+mn-lt"/>
                        </a:rPr>
                        <a:t>5 mins</a:t>
                      </a:r>
                    </a:p>
                  </a:txBody>
                  <a:tcPr marT="45721" marB="45721"/>
                </a:tc>
                <a:extLst>
                  <a:ext uri="{0D108BD9-81ED-4DB2-BD59-A6C34878D82A}">
                    <a16:rowId xmlns:a16="http://schemas.microsoft.com/office/drawing/2014/main" val="2040590138"/>
                  </a:ext>
                </a:extLst>
              </a:tr>
            </a:tbl>
          </a:graphicData>
        </a:graphic>
      </p:graphicFrame>
      <p:pic>
        <p:nvPicPr>
          <p:cNvPr id="7" name="Picture 6">
            <a:extLst>
              <a:ext uri="{FF2B5EF4-FFF2-40B4-BE49-F238E27FC236}">
                <a16:creationId xmlns:a16="http://schemas.microsoft.com/office/drawing/2014/main" id="{D9E343A2-8119-4CFA-930D-4C3EA0F3389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91384" y="107422"/>
            <a:ext cx="2635402" cy="538920"/>
          </a:xfrm>
          <a:prstGeom prst="rect">
            <a:avLst/>
          </a:prstGeom>
          <a:noFill/>
          <a:ln>
            <a:noFill/>
          </a:ln>
        </p:spPr>
      </p:pic>
    </p:spTree>
    <p:extLst>
      <p:ext uri="{BB962C8B-B14F-4D97-AF65-F5344CB8AC3E}">
        <p14:creationId xmlns:p14="http://schemas.microsoft.com/office/powerpoint/2010/main" val="4006025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DB8FA-E005-477E-9AC3-86C84F342C11}"/>
              </a:ext>
            </a:extLst>
          </p:cNvPr>
          <p:cNvSpPr>
            <a:spLocks noGrp="1"/>
          </p:cNvSpPr>
          <p:nvPr>
            <p:ph type="title"/>
          </p:nvPr>
        </p:nvSpPr>
        <p:spPr>
          <a:xfrm>
            <a:off x="1981200" y="745153"/>
            <a:ext cx="8229600" cy="1143000"/>
          </a:xfrm>
        </p:spPr>
        <p:txBody>
          <a:bodyPr>
            <a:normAutofit fontScale="90000"/>
          </a:bodyPr>
          <a:lstStyle/>
          <a:p>
            <a:r>
              <a:rPr lang="en-US" dirty="0"/>
              <a:t>Psychiatric Outcomes </a:t>
            </a:r>
            <a:r>
              <a:rPr lang="en-US" sz="2700" i="1" dirty="0">
                <a:solidFill>
                  <a:schemeClr val="accent2">
                    <a:lumMod val="75000"/>
                  </a:schemeClr>
                </a:solidFill>
              </a:rPr>
              <a:t>(Are psych meds any safer than MJ in pregnancy?)</a:t>
            </a:r>
            <a:br>
              <a:rPr lang="en-US" i="1" dirty="0">
                <a:solidFill>
                  <a:schemeClr val="accent2">
                    <a:lumMod val="75000"/>
                  </a:schemeClr>
                </a:solidFill>
              </a:rPr>
            </a:br>
            <a:endParaRPr lang="en-US" dirty="0"/>
          </a:p>
        </p:txBody>
      </p:sp>
      <p:sp>
        <p:nvSpPr>
          <p:cNvPr id="3" name="Content Placeholder 2">
            <a:extLst>
              <a:ext uri="{FF2B5EF4-FFF2-40B4-BE49-F238E27FC236}">
                <a16:creationId xmlns:a16="http://schemas.microsoft.com/office/drawing/2014/main" id="{BDE750D7-CDAC-4AA5-97C5-8507E9E5324B}"/>
              </a:ext>
            </a:extLst>
          </p:cNvPr>
          <p:cNvSpPr>
            <a:spLocks noGrp="1"/>
          </p:cNvSpPr>
          <p:nvPr>
            <p:ph idx="1"/>
          </p:nvPr>
        </p:nvSpPr>
        <p:spPr>
          <a:xfrm>
            <a:off x="1981200" y="1914784"/>
            <a:ext cx="8229600" cy="4525963"/>
          </a:xfrm>
        </p:spPr>
        <p:txBody>
          <a:bodyPr>
            <a:normAutofit/>
          </a:bodyPr>
          <a:lstStyle/>
          <a:p>
            <a:r>
              <a:rPr lang="en-US" sz="2400" dirty="0"/>
              <a:t>No </a:t>
            </a:r>
            <a:r>
              <a:rPr lang="en-US" sz="2400" b="1" i="1" dirty="0"/>
              <a:t>scientific data </a:t>
            </a:r>
            <a:r>
              <a:rPr lang="en-US" sz="2400" dirty="0"/>
              <a:t>supporting use of cannabis to medicate anxiety/depression/PTSD</a:t>
            </a:r>
          </a:p>
          <a:p>
            <a:r>
              <a:rPr lang="en-US" sz="2400" dirty="0"/>
              <a:t>Studies show worsened baseline anxiety, ADHD, motivation, social withdrawal with long term Cannabis use</a:t>
            </a:r>
          </a:p>
          <a:p>
            <a:r>
              <a:rPr lang="en-US" sz="2400" dirty="0"/>
              <a:t>Unreliable source</a:t>
            </a:r>
            <a:r>
              <a:rPr lang="en-US" sz="2400" dirty="0">
                <a:sym typeface="Wingdings" panose="05000000000000000000" pitchFamily="2" charset="2"/>
              </a:rPr>
              <a:t> lacing, high potency, synthetic MJ Unknown risk</a:t>
            </a:r>
            <a:endParaRPr lang="en-US" sz="2400" dirty="0"/>
          </a:p>
          <a:p>
            <a:r>
              <a:rPr lang="en-US" sz="2400" i="1" dirty="0">
                <a:solidFill>
                  <a:srgbClr val="C00000"/>
                </a:solidFill>
              </a:rPr>
              <a:t>Risk vs. Benefit does not support use </a:t>
            </a:r>
          </a:p>
          <a:p>
            <a:pPr marL="0" indent="0">
              <a:buNone/>
            </a:pPr>
            <a:endParaRPr lang="en-US" dirty="0"/>
          </a:p>
        </p:txBody>
      </p:sp>
    </p:spTree>
    <p:extLst>
      <p:ext uri="{BB962C8B-B14F-4D97-AF65-F5344CB8AC3E}">
        <p14:creationId xmlns:p14="http://schemas.microsoft.com/office/powerpoint/2010/main" val="927075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85E36-BCF5-4DC2-9180-528684A771D1}"/>
              </a:ext>
            </a:extLst>
          </p:cNvPr>
          <p:cNvSpPr>
            <a:spLocks noGrp="1"/>
          </p:cNvSpPr>
          <p:nvPr>
            <p:ph type="title"/>
          </p:nvPr>
        </p:nvSpPr>
        <p:spPr>
          <a:xfrm>
            <a:off x="1981200" y="780095"/>
            <a:ext cx="8229600" cy="1143000"/>
          </a:xfrm>
        </p:spPr>
        <p:txBody>
          <a:bodyPr>
            <a:normAutofit fontScale="90000"/>
          </a:bodyPr>
          <a:lstStyle/>
          <a:p>
            <a:r>
              <a:rPr lang="en-US" sz="3100" i="1" dirty="0">
                <a:solidFill>
                  <a:schemeClr val="accent2">
                    <a:lumMod val="75000"/>
                  </a:schemeClr>
                </a:solidFill>
              </a:rPr>
              <a:t>If there is no conclusive data, then why is assumed to be a risk to use?</a:t>
            </a:r>
            <a:br>
              <a:rPr lang="en-US" sz="3100" i="1" dirty="0">
                <a:solidFill>
                  <a:schemeClr val="accent2">
                    <a:lumMod val="75000"/>
                  </a:schemeClr>
                </a:solidFill>
              </a:rPr>
            </a:br>
            <a:r>
              <a:rPr lang="en-US" dirty="0"/>
              <a:t> </a:t>
            </a:r>
          </a:p>
        </p:txBody>
      </p:sp>
      <p:sp>
        <p:nvSpPr>
          <p:cNvPr id="3" name="Content Placeholder 2">
            <a:extLst>
              <a:ext uri="{FF2B5EF4-FFF2-40B4-BE49-F238E27FC236}">
                <a16:creationId xmlns:a16="http://schemas.microsoft.com/office/drawing/2014/main" id="{3BF592F1-592E-4941-ADCA-C02216EC9D4E}"/>
              </a:ext>
            </a:extLst>
          </p:cNvPr>
          <p:cNvSpPr>
            <a:spLocks noGrp="1"/>
          </p:cNvSpPr>
          <p:nvPr>
            <p:ph idx="1"/>
          </p:nvPr>
        </p:nvSpPr>
        <p:spPr>
          <a:xfrm>
            <a:off x="1981200" y="1739454"/>
            <a:ext cx="8229600" cy="4525963"/>
          </a:xfrm>
        </p:spPr>
        <p:txBody>
          <a:bodyPr>
            <a:normAutofit/>
          </a:bodyPr>
          <a:lstStyle/>
          <a:p>
            <a:pPr lvl="1"/>
            <a:r>
              <a:rPr lang="en-US" dirty="0"/>
              <a:t>Substantial conflicting data and beliefs regarding negative and positive effects of cannabis use</a:t>
            </a:r>
          </a:p>
          <a:p>
            <a:pPr lvl="1"/>
            <a:r>
              <a:rPr lang="en-US" dirty="0"/>
              <a:t>Cannabis has not been shown to be </a:t>
            </a:r>
            <a:r>
              <a:rPr lang="en-US" b="1" i="1" dirty="0"/>
              <a:t>harmless</a:t>
            </a:r>
            <a:r>
              <a:rPr lang="en-US" dirty="0"/>
              <a:t> during pregnancy and breastfeeding</a:t>
            </a:r>
          </a:p>
          <a:p>
            <a:pPr lvl="1"/>
            <a:r>
              <a:rPr lang="en-US" dirty="0"/>
              <a:t>Given this unknown risk, ACOG recommends not using cannabis while trying to get pregnant or during pregnancy</a:t>
            </a:r>
          </a:p>
          <a:p>
            <a:pPr lvl="1"/>
            <a:r>
              <a:rPr lang="en-US" dirty="0"/>
              <a:t>Safe resources- lacing/potency is 6-7 times since the 70s</a:t>
            </a:r>
          </a:p>
          <a:p>
            <a:pPr marL="457200" lvl="1" indent="0">
              <a:buNone/>
            </a:pPr>
            <a:endParaRPr lang="en-US" dirty="0"/>
          </a:p>
          <a:p>
            <a:r>
              <a:rPr lang="en-US" i="1" dirty="0">
                <a:solidFill>
                  <a:schemeClr val="accent2">
                    <a:lumMod val="75000"/>
                  </a:schemeClr>
                </a:solidFill>
              </a:rPr>
              <a:t>Medical Card for marijuana, will they test the baby? </a:t>
            </a:r>
          </a:p>
          <a:p>
            <a:pPr marL="457200" lvl="1" indent="0">
              <a:buNone/>
            </a:pPr>
            <a:endParaRPr lang="en-US" dirty="0"/>
          </a:p>
        </p:txBody>
      </p:sp>
    </p:spTree>
    <p:extLst>
      <p:ext uri="{BB962C8B-B14F-4D97-AF65-F5344CB8AC3E}">
        <p14:creationId xmlns:p14="http://schemas.microsoft.com/office/powerpoint/2010/main" val="1903346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2ACE4-4404-443F-9D43-5C98D94204A4}"/>
              </a:ext>
            </a:extLst>
          </p:cNvPr>
          <p:cNvSpPr>
            <a:spLocks noGrp="1"/>
          </p:cNvSpPr>
          <p:nvPr>
            <p:ph type="title"/>
          </p:nvPr>
        </p:nvSpPr>
        <p:spPr>
          <a:xfrm>
            <a:off x="1981200" y="386176"/>
            <a:ext cx="8229600" cy="1143000"/>
          </a:xfrm>
        </p:spPr>
        <p:txBody>
          <a:bodyPr/>
          <a:lstStyle/>
          <a:p>
            <a:r>
              <a:rPr lang="en-US" dirty="0"/>
              <a:t>Ethical/Legal Discussions</a:t>
            </a:r>
          </a:p>
        </p:txBody>
      </p:sp>
      <p:sp>
        <p:nvSpPr>
          <p:cNvPr id="3" name="Content Placeholder 2">
            <a:extLst>
              <a:ext uri="{FF2B5EF4-FFF2-40B4-BE49-F238E27FC236}">
                <a16:creationId xmlns:a16="http://schemas.microsoft.com/office/drawing/2014/main" id="{2AF5288E-3226-4E9F-8EB4-440413542072}"/>
              </a:ext>
            </a:extLst>
          </p:cNvPr>
          <p:cNvSpPr>
            <a:spLocks noGrp="1"/>
          </p:cNvSpPr>
          <p:nvPr>
            <p:ph idx="1"/>
          </p:nvPr>
        </p:nvSpPr>
        <p:spPr/>
        <p:txBody>
          <a:bodyPr>
            <a:normAutofit/>
          </a:bodyPr>
          <a:lstStyle/>
          <a:p>
            <a:r>
              <a:rPr lang="en-US" sz="2400" i="1" dirty="0">
                <a:solidFill>
                  <a:schemeClr val="accent2">
                    <a:lumMod val="75000"/>
                  </a:schemeClr>
                </a:solidFill>
              </a:rPr>
              <a:t>How does smoking something "natural" harm my baby?</a:t>
            </a:r>
          </a:p>
          <a:p>
            <a:pPr lvl="1"/>
            <a:r>
              <a:rPr lang="en-US" sz="2200" dirty="0"/>
              <a:t>Make it a scientific discussion, NOT moralistic or legal</a:t>
            </a:r>
          </a:p>
          <a:p>
            <a:pPr lvl="1"/>
            <a:r>
              <a:rPr lang="en-US" sz="2200" dirty="0"/>
              <a:t>Validate inconsistencies of data and unpredictable risks</a:t>
            </a:r>
          </a:p>
          <a:p>
            <a:pPr lvl="1"/>
            <a:r>
              <a:rPr lang="en-US" sz="2200" dirty="0"/>
              <a:t>Educate about safety of resources </a:t>
            </a:r>
          </a:p>
          <a:p>
            <a:pPr lvl="1"/>
            <a:r>
              <a:rPr lang="en-US" sz="2200" dirty="0"/>
              <a:t>Post-partum implications:</a:t>
            </a:r>
          </a:p>
          <a:p>
            <a:pPr lvl="2"/>
            <a:r>
              <a:rPr lang="en-US" sz="1900" dirty="0">
                <a:sym typeface="Wingdings" panose="05000000000000000000" pitchFamily="2" charset="2"/>
              </a:rPr>
              <a:t>Navigating through complex legal systems difficult communication (prepare and practice in the weeks leading to delivery)</a:t>
            </a:r>
          </a:p>
          <a:p>
            <a:pPr lvl="2"/>
            <a:r>
              <a:rPr lang="en-US" sz="1900" dirty="0">
                <a:sym typeface="Wingdings" panose="05000000000000000000" pitchFamily="2" charset="2"/>
              </a:rPr>
              <a:t>Separation from the baby worsening of psychological distress</a:t>
            </a:r>
          </a:p>
          <a:p>
            <a:pPr lvl="2"/>
            <a:r>
              <a:rPr lang="en-US" sz="1900" dirty="0">
                <a:sym typeface="Wingdings" panose="05000000000000000000" pitchFamily="2" charset="2"/>
              </a:rPr>
              <a:t>Prolonged separation from the baby attachment problems both for mother and the growing child</a:t>
            </a:r>
          </a:p>
          <a:p>
            <a:pPr lvl="2"/>
            <a:r>
              <a:rPr lang="en-US" sz="1900" dirty="0">
                <a:sym typeface="Wingdings" panose="05000000000000000000" pitchFamily="2" charset="2"/>
              </a:rPr>
              <a:t>Coordination with the OB/medical team/SW/CM/DCYF- advocating for the patient when self advocacy is difficult</a:t>
            </a:r>
            <a:endParaRPr lang="en-US" sz="1900" dirty="0"/>
          </a:p>
        </p:txBody>
      </p:sp>
    </p:spTree>
    <p:extLst>
      <p:ext uri="{BB962C8B-B14F-4D97-AF65-F5344CB8AC3E}">
        <p14:creationId xmlns:p14="http://schemas.microsoft.com/office/powerpoint/2010/main" val="1965174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CE256-E806-4D6A-8FF5-D7554DD9D89F}"/>
              </a:ext>
            </a:extLst>
          </p:cNvPr>
          <p:cNvSpPr>
            <a:spLocks noGrp="1"/>
          </p:cNvSpPr>
          <p:nvPr>
            <p:ph type="title"/>
          </p:nvPr>
        </p:nvSpPr>
        <p:spPr>
          <a:xfrm>
            <a:off x="1981200" y="514335"/>
            <a:ext cx="8229600" cy="1143000"/>
          </a:xfrm>
        </p:spPr>
        <p:txBody>
          <a:bodyPr/>
          <a:lstStyle/>
          <a:p>
            <a:r>
              <a:rPr lang="en-US" dirty="0"/>
              <a:t>WIH Policy</a:t>
            </a:r>
          </a:p>
        </p:txBody>
      </p:sp>
      <p:sp>
        <p:nvSpPr>
          <p:cNvPr id="3" name="Content Placeholder 2">
            <a:extLst>
              <a:ext uri="{FF2B5EF4-FFF2-40B4-BE49-F238E27FC236}">
                <a16:creationId xmlns:a16="http://schemas.microsoft.com/office/drawing/2014/main" id="{C52790C4-2EA1-45E3-AD38-061457F36EEC}"/>
              </a:ext>
            </a:extLst>
          </p:cNvPr>
          <p:cNvSpPr>
            <a:spLocks noGrp="1"/>
          </p:cNvSpPr>
          <p:nvPr>
            <p:ph idx="1"/>
          </p:nvPr>
        </p:nvSpPr>
        <p:spPr>
          <a:xfrm>
            <a:off x="1830280" y="1964185"/>
            <a:ext cx="8229600" cy="4525963"/>
          </a:xfrm>
        </p:spPr>
        <p:txBody>
          <a:bodyPr/>
          <a:lstStyle/>
          <a:p>
            <a:r>
              <a:rPr lang="en-US" dirty="0"/>
              <a:t>All pregnant patients expected to deliver at WIH:</a:t>
            </a:r>
          </a:p>
          <a:p>
            <a:pPr lvl="1"/>
            <a:r>
              <a:rPr lang="en-US" dirty="0"/>
              <a:t>Provided with information about substance use in pregnancy and breastfeeding during prenatal care</a:t>
            </a:r>
          </a:p>
          <a:p>
            <a:pPr lvl="1"/>
            <a:r>
              <a:rPr lang="en-US" dirty="0"/>
              <a:t>Verbally screened for substance use</a:t>
            </a:r>
          </a:p>
          <a:p>
            <a:pPr lvl="1"/>
            <a:r>
              <a:rPr lang="en-US" dirty="0"/>
              <a:t>Patients with negative verbal drug screening during pregnancy and upon admission to WIH do NOT require drug testing</a:t>
            </a:r>
          </a:p>
          <a:p>
            <a:endParaRPr lang="en-US" dirty="0"/>
          </a:p>
        </p:txBody>
      </p:sp>
    </p:spTree>
    <p:extLst>
      <p:ext uri="{BB962C8B-B14F-4D97-AF65-F5344CB8AC3E}">
        <p14:creationId xmlns:p14="http://schemas.microsoft.com/office/powerpoint/2010/main" val="17526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57855-2069-40AC-9F3A-16C1A4536E4D}"/>
              </a:ext>
            </a:extLst>
          </p:cNvPr>
          <p:cNvSpPr>
            <a:spLocks noGrp="1"/>
          </p:cNvSpPr>
          <p:nvPr>
            <p:ph type="title"/>
          </p:nvPr>
        </p:nvSpPr>
        <p:spPr>
          <a:xfrm>
            <a:off x="1981200" y="443315"/>
            <a:ext cx="8229600" cy="1143000"/>
          </a:xfrm>
        </p:spPr>
        <p:txBody>
          <a:bodyPr>
            <a:normAutofit/>
          </a:bodyPr>
          <a:lstStyle/>
          <a:p>
            <a:r>
              <a:rPr lang="en-US" dirty="0"/>
              <a:t>Outpatient and LDR</a:t>
            </a:r>
          </a:p>
        </p:txBody>
      </p:sp>
      <p:sp>
        <p:nvSpPr>
          <p:cNvPr id="3" name="Content Placeholder 2">
            <a:extLst>
              <a:ext uri="{FF2B5EF4-FFF2-40B4-BE49-F238E27FC236}">
                <a16:creationId xmlns:a16="http://schemas.microsoft.com/office/drawing/2014/main" id="{3D71E657-0436-45B9-B51C-DE488900C8D3}"/>
              </a:ext>
            </a:extLst>
          </p:cNvPr>
          <p:cNvSpPr>
            <a:spLocks noGrp="1"/>
          </p:cNvSpPr>
          <p:nvPr>
            <p:ph idx="1"/>
          </p:nvPr>
        </p:nvSpPr>
        <p:spPr>
          <a:xfrm>
            <a:off x="1883545" y="1759999"/>
            <a:ext cx="8229600" cy="4525963"/>
          </a:xfrm>
        </p:spPr>
        <p:txBody>
          <a:bodyPr>
            <a:normAutofit/>
          </a:bodyPr>
          <a:lstStyle/>
          <a:p>
            <a:r>
              <a:rPr lang="en-US" sz="2000" dirty="0"/>
              <a:t>Obstetrician, midwife, NP </a:t>
            </a:r>
            <a:r>
              <a:rPr lang="en-US" sz="2000" dirty="0">
                <a:solidFill>
                  <a:schemeClr val="accent2"/>
                </a:solidFill>
              </a:rPr>
              <a:t>provides counseling on </a:t>
            </a:r>
            <a:r>
              <a:rPr lang="en-US" sz="2000" b="1" i="1" dirty="0">
                <a:solidFill>
                  <a:schemeClr val="accent2"/>
                </a:solidFill>
              </a:rPr>
              <a:t>all </a:t>
            </a:r>
            <a:r>
              <a:rPr lang="en-US" sz="2000" dirty="0">
                <a:solidFill>
                  <a:schemeClr val="accent2"/>
                </a:solidFill>
              </a:rPr>
              <a:t>substance exposures</a:t>
            </a:r>
            <a:r>
              <a:rPr lang="en-US" sz="2000" dirty="0"/>
              <a:t> </a:t>
            </a:r>
            <a:r>
              <a:rPr lang="en-US" sz="2000" dirty="0">
                <a:solidFill>
                  <a:schemeClr val="accent2"/>
                </a:solidFill>
              </a:rPr>
              <a:t>+</a:t>
            </a:r>
            <a:r>
              <a:rPr lang="en-US" sz="2000" dirty="0"/>
              <a:t> </a:t>
            </a:r>
            <a:r>
              <a:rPr lang="en-US" sz="2000" dirty="0">
                <a:solidFill>
                  <a:schemeClr val="accent2"/>
                </a:solidFill>
              </a:rPr>
              <a:t>explain hospital policy</a:t>
            </a:r>
          </a:p>
          <a:p>
            <a:pPr marL="0" indent="0">
              <a:buNone/>
            </a:pPr>
            <a:endParaRPr lang="en-US" sz="2000" dirty="0"/>
          </a:p>
          <a:p>
            <a:r>
              <a:rPr lang="en-US" sz="2000" dirty="0"/>
              <a:t>(+) Verbal screen for </a:t>
            </a:r>
            <a:r>
              <a:rPr lang="en-US" sz="2000" i="1" u="sng" dirty="0"/>
              <a:t>any substance </a:t>
            </a:r>
            <a:r>
              <a:rPr lang="en-US" sz="2000" dirty="0"/>
              <a:t>other than cannabis</a:t>
            </a:r>
            <a:r>
              <a:rPr lang="en-US" sz="2000" dirty="0">
                <a:sym typeface="Wingdings" panose="05000000000000000000" pitchFamily="2" charset="2"/>
              </a:rPr>
              <a:t> </a:t>
            </a:r>
            <a:r>
              <a:rPr lang="en-US" sz="2000" dirty="0">
                <a:solidFill>
                  <a:schemeClr val="accent2"/>
                </a:solidFill>
                <a:sym typeface="Wingdings" panose="05000000000000000000" pitchFamily="2" charset="2"/>
              </a:rPr>
              <a:t>UDS</a:t>
            </a:r>
            <a:r>
              <a:rPr lang="en-US" sz="2000" dirty="0">
                <a:solidFill>
                  <a:schemeClr val="accent2"/>
                </a:solidFill>
              </a:rPr>
              <a:t> + treatment referral  </a:t>
            </a:r>
          </a:p>
          <a:p>
            <a:pPr marL="0" indent="0">
              <a:buNone/>
            </a:pPr>
            <a:endParaRPr lang="en-US" sz="2000" dirty="0">
              <a:solidFill>
                <a:schemeClr val="accent2"/>
              </a:solidFill>
            </a:endParaRPr>
          </a:p>
          <a:p>
            <a:r>
              <a:rPr lang="en-US" sz="2000" dirty="0"/>
              <a:t>An </a:t>
            </a:r>
            <a:r>
              <a:rPr lang="en-US" sz="2000" dirty="0">
                <a:solidFill>
                  <a:schemeClr val="accent2"/>
                </a:solidFill>
              </a:rPr>
              <a:t>explanation of why </a:t>
            </a:r>
            <a:r>
              <a:rPr lang="en-US" sz="2000" dirty="0"/>
              <a:t>UDS is being performed should be discussed with the patient by the ordering provider</a:t>
            </a:r>
          </a:p>
          <a:p>
            <a:pPr marL="0" indent="0">
              <a:buNone/>
            </a:pPr>
            <a:endParaRPr lang="en-US" sz="2000" dirty="0"/>
          </a:p>
          <a:p>
            <a:r>
              <a:rPr lang="en-US" sz="2000" dirty="0">
                <a:solidFill>
                  <a:schemeClr val="accent2"/>
                </a:solidFill>
              </a:rPr>
              <a:t>Verbal consent </a:t>
            </a:r>
            <a:r>
              <a:rPr lang="en-US" sz="2000" dirty="0"/>
              <a:t>for UDS obtained and documented in the patient’s chart </a:t>
            </a:r>
          </a:p>
          <a:p>
            <a:endParaRPr lang="en-US" dirty="0"/>
          </a:p>
        </p:txBody>
      </p:sp>
    </p:spTree>
    <p:extLst>
      <p:ext uri="{BB962C8B-B14F-4D97-AF65-F5344CB8AC3E}">
        <p14:creationId xmlns:p14="http://schemas.microsoft.com/office/powerpoint/2010/main" val="2168211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46DBC-08A2-4A2E-A8EA-C61916ABC6E6}"/>
              </a:ext>
            </a:extLst>
          </p:cNvPr>
          <p:cNvSpPr>
            <a:spLocks noGrp="1"/>
          </p:cNvSpPr>
          <p:nvPr>
            <p:ph type="title"/>
          </p:nvPr>
        </p:nvSpPr>
        <p:spPr/>
        <p:txBody>
          <a:bodyPr/>
          <a:lstStyle/>
          <a:p>
            <a:r>
              <a:rPr lang="en-US" dirty="0"/>
              <a:t>Contd. </a:t>
            </a:r>
          </a:p>
        </p:txBody>
      </p:sp>
      <p:sp>
        <p:nvSpPr>
          <p:cNvPr id="3" name="Content Placeholder 2">
            <a:extLst>
              <a:ext uri="{FF2B5EF4-FFF2-40B4-BE49-F238E27FC236}">
                <a16:creationId xmlns:a16="http://schemas.microsoft.com/office/drawing/2014/main" id="{A1CE1FBC-6BF1-46DA-B112-63D56FCA0AAD}"/>
              </a:ext>
            </a:extLst>
          </p:cNvPr>
          <p:cNvSpPr>
            <a:spLocks noGrp="1"/>
          </p:cNvSpPr>
          <p:nvPr>
            <p:ph idx="1"/>
          </p:nvPr>
        </p:nvSpPr>
        <p:spPr/>
        <p:txBody>
          <a:bodyPr>
            <a:normAutofit lnSpcReduction="10000"/>
          </a:bodyPr>
          <a:lstStyle/>
          <a:p>
            <a:r>
              <a:rPr lang="en-US" dirty="0"/>
              <a:t>(+) Verbal drug screen MJ only </a:t>
            </a:r>
            <a:r>
              <a:rPr lang="en-US" dirty="0">
                <a:sym typeface="Wingdings" panose="05000000000000000000" pitchFamily="2" charset="2"/>
              </a:rPr>
              <a:t> </a:t>
            </a:r>
            <a:r>
              <a:rPr lang="en-US" dirty="0">
                <a:solidFill>
                  <a:schemeClr val="accent2"/>
                </a:solidFill>
              </a:rPr>
              <a:t>UDS for MJ within next 5-8 weeks or at the time of the visit (if patient presents &gt; 32 weeks)</a:t>
            </a:r>
          </a:p>
          <a:p>
            <a:pPr marL="0" indent="0">
              <a:buNone/>
            </a:pPr>
            <a:endParaRPr lang="en-US" b="1" i="1" u="sng" dirty="0"/>
          </a:p>
          <a:p>
            <a:r>
              <a:rPr lang="en-US" dirty="0"/>
              <a:t>UDS MJ (-) cannabis </a:t>
            </a:r>
            <a:r>
              <a:rPr lang="en-US" i="1" u="sng" dirty="0"/>
              <a:t>and</a:t>
            </a:r>
            <a:r>
              <a:rPr lang="en-US" dirty="0"/>
              <a:t> (-) verbal drug screening for cannabis in 3</a:t>
            </a:r>
            <a:r>
              <a:rPr lang="en-US" baseline="30000" dirty="0"/>
              <a:t>rd</a:t>
            </a:r>
            <a:r>
              <a:rPr lang="en-US" dirty="0"/>
              <a:t> trimester </a:t>
            </a:r>
            <a:r>
              <a:rPr lang="en-US" i="1" u="sng" dirty="0"/>
              <a:t>and</a:t>
            </a:r>
            <a:r>
              <a:rPr lang="en-US" dirty="0"/>
              <a:t> on admission to LDR</a:t>
            </a:r>
            <a:r>
              <a:rPr lang="en-US" dirty="0">
                <a:sym typeface="Wingdings" panose="05000000000000000000" pitchFamily="2" charset="2"/>
              </a:rPr>
              <a:t> </a:t>
            </a:r>
            <a:r>
              <a:rPr lang="en-US" dirty="0">
                <a:solidFill>
                  <a:schemeClr val="accent2"/>
                </a:solidFill>
                <a:sym typeface="Wingdings" panose="05000000000000000000" pitchFamily="2" charset="2"/>
              </a:rPr>
              <a:t>N</a:t>
            </a:r>
            <a:r>
              <a:rPr lang="en-US" dirty="0">
                <a:solidFill>
                  <a:schemeClr val="accent2"/>
                </a:solidFill>
              </a:rPr>
              <a:t>eonatal drug testing for cannabis </a:t>
            </a:r>
            <a:r>
              <a:rPr lang="en-US" b="1" i="1" u="sng" dirty="0">
                <a:solidFill>
                  <a:schemeClr val="accent2"/>
                </a:solidFill>
              </a:rPr>
              <a:t>not</a:t>
            </a:r>
            <a:r>
              <a:rPr lang="en-US" dirty="0">
                <a:solidFill>
                  <a:schemeClr val="accent2"/>
                </a:solidFill>
              </a:rPr>
              <a:t> indicated</a:t>
            </a:r>
          </a:p>
          <a:p>
            <a:pPr marL="0" indent="0">
              <a:buNone/>
            </a:pPr>
            <a:endParaRPr lang="en-US" dirty="0">
              <a:solidFill>
                <a:schemeClr val="accent2"/>
              </a:solidFill>
            </a:endParaRPr>
          </a:p>
          <a:p>
            <a:r>
              <a:rPr lang="en-US" dirty="0"/>
              <a:t>UDS MJ (+) in third trimester and ( +) verbal screen MJ</a:t>
            </a:r>
            <a:r>
              <a:rPr lang="en-US" dirty="0">
                <a:sym typeface="Wingdings" panose="05000000000000000000" pitchFamily="2" charset="2"/>
              </a:rPr>
              <a:t> Patient</a:t>
            </a:r>
            <a:r>
              <a:rPr lang="en-US" dirty="0"/>
              <a:t> declines UDS</a:t>
            </a:r>
            <a:r>
              <a:rPr lang="en-US" dirty="0">
                <a:sym typeface="Wingdings" panose="05000000000000000000" pitchFamily="2" charset="2"/>
              </a:rPr>
              <a:t></a:t>
            </a:r>
            <a:r>
              <a:rPr lang="en-US" dirty="0"/>
              <a:t> </a:t>
            </a:r>
            <a:r>
              <a:rPr lang="en-US" dirty="0">
                <a:solidFill>
                  <a:schemeClr val="accent2"/>
                </a:solidFill>
              </a:rPr>
              <a:t>Patient informed of Neonate drug testing after delivery</a:t>
            </a:r>
          </a:p>
          <a:p>
            <a:pPr marL="0" indent="0">
              <a:buNone/>
            </a:pPr>
            <a:endParaRPr lang="en-US" dirty="0">
              <a:solidFill>
                <a:schemeClr val="accent2"/>
              </a:solidFill>
            </a:endParaRPr>
          </a:p>
          <a:p>
            <a:pPr marL="0" indent="0">
              <a:buNone/>
            </a:pPr>
            <a:endParaRPr lang="en-US" dirty="0"/>
          </a:p>
        </p:txBody>
      </p:sp>
    </p:spTree>
    <p:extLst>
      <p:ext uri="{BB962C8B-B14F-4D97-AF65-F5344CB8AC3E}">
        <p14:creationId xmlns:p14="http://schemas.microsoft.com/office/powerpoint/2010/main" val="4216766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AE94A-1F95-4BEC-ACDF-51DA0639EEEF}"/>
              </a:ext>
            </a:extLst>
          </p:cNvPr>
          <p:cNvSpPr>
            <a:spLocks noGrp="1"/>
          </p:cNvSpPr>
          <p:nvPr>
            <p:ph type="title"/>
          </p:nvPr>
        </p:nvSpPr>
        <p:spPr>
          <a:xfrm>
            <a:off x="1981200" y="235253"/>
            <a:ext cx="8229600" cy="1143000"/>
          </a:xfrm>
        </p:spPr>
        <p:txBody>
          <a:bodyPr>
            <a:normAutofit/>
          </a:bodyPr>
          <a:lstStyle/>
          <a:p>
            <a:r>
              <a:rPr lang="en-US" dirty="0"/>
              <a:t>ED and Inpatient</a:t>
            </a:r>
          </a:p>
        </p:txBody>
      </p:sp>
      <p:sp>
        <p:nvSpPr>
          <p:cNvPr id="3" name="Content Placeholder 2">
            <a:extLst>
              <a:ext uri="{FF2B5EF4-FFF2-40B4-BE49-F238E27FC236}">
                <a16:creationId xmlns:a16="http://schemas.microsoft.com/office/drawing/2014/main" id="{FE553D6A-33AB-423C-B53A-92447C511482}"/>
              </a:ext>
            </a:extLst>
          </p:cNvPr>
          <p:cNvSpPr>
            <a:spLocks noGrp="1"/>
          </p:cNvSpPr>
          <p:nvPr>
            <p:ph idx="1"/>
          </p:nvPr>
        </p:nvSpPr>
        <p:spPr>
          <a:xfrm>
            <a:off x="1892423" y="1378254"/>
            <a:ext cx="8229600" cy="4525963"/>
          </a:xfrm>
        </p:spPr>
        <p:txBody>
          <a:bodyPr>
            <a:normAutofit fontScale="85000" lnSpcReduction="10000"/>
          </a:bodyPr>
          <a:lstStyle/>
          <a:p>
            <a:r>
              <a:rPr lang="en-US" dirty="0"/>
              <a:t>Upon admission, verbal screening for non-prescribed substances repeated and documented</a:t>
            </a:r>
          </a:p>
          <a:p>
            <a:pPr marL="0" indent="0">
              <a:buNone/>
            </a:pPr>
            <a:endParaRPr lang="en-US" dirty="0"/>
          </a:p>
          <a:p>
            <a:r>
              <a:rPr lang="en-US" dirty="0"/>
              <a:t>If (+) verbal screen or (+) UDS for any substance during 3</a:t>
            </a:r>
            <a:r>
              <a:rPr lang="en-US" baseline="30000" dirty="0"/>
              <a:t>rd</a:t>
            </a:r>
            <a:r>
              <a:rPr lang="en-US" dirty="0"/>
              <a:t> trimester</a:t>
            </a:r>
            <a:r>
              <a:rPr lang="en-US" dirty="0">
                <a:sym typeface="Wingdings" panose="05000000000000000000" pitchFamily="2" charset="2"/>
              </a:rPr>
              <a:t> </a:t>
            </a:r>
            <a:r>
              <a:rPr lang="en-US" dirty="0">
                <a:solidFill>
                  <a:schemeClr val="accent2"/>
                </a:solidFill>
                <a:sym typeface="Wingdings" panose="05000000000000000000" pitchFamily="2" charset="2"/>
              </a:rPr>
              <a:t>UDS requested</a:t>
            </a:r>
          </a:p>
          <a:p>
            <a:pPr marL="0" indent="0">
              <a:buNone/>
            </a:pPr>
            <a:endParaRPr lang="en-US" dirty="0"/>
          </a:p>
          <a:p>
            <a:r>
              <a:rPr lang="en-US" dirty="0"/>
              <a:t>If (+) verbal screen or (+) UDS only for MJ</a:t>
            </a:r>
            <a:r>
              <a:rPr lang="en-US" dirty="0">
                <a:sym typeface="Wingdings" panose="05000000000000000000" pitchFamily="2" charset="2"/>
              </a:rPr>
              <a:t> </a:t>
            </a:r>
            <a:r>
              <a:rPr lang="en-US" dirty="0">
                <a:solidFill>
                  <a:schemeClr val="accent2"/>
                </a:solidFill>
                <a:sym typeface="Wingdings" panose="05000000000000000000" pitchFamily="2" charset="2"/>
              </a:rPr>
              <a:t>UDS only for MJ requested </a:t>
            </a:r>
          </a:p>
          <a:p>
            <a:pPr marL="0" indent="0">
              <a:buNone/>
            </a:pPr>
            <a:endParaRPr lang="en-US" dirty="0">
              <a:sym typeface="Wingdings" panose="05000000000000000000" pitchFamily="2" charset="2"/>
            </a:endParaRPr>
          </a:p>
          <a:p>
            <a:r>
              <a:rPr lang="en-US" dirty="0">
                <a:sym typeface="Wingdings" panose="05000000000000000000" pitchFamily="2" charset="2"/>
              </a:rPr>
              <a:t>Patient (+) a</a:t>
            </a:r>
            <a:r>
              <a:rPr lang="en-US" dirty="0"/>
              <a:t>ny substance on admission or Patient declines drug testing</a:t>
            </a:r>
            <a:r>
              <a:rPr lang="en-US" dirty="0">
                <a:sym typeface="Wingdings" panose="05000000000000000000" pitchFamily="2" charset="2"/>
              </a:rPr>
              <a:t> </a:t>
            </a:r>
            <a:r>
              <a:rPr lang="en-US" dirty="0">
                <a:solidFill>
                  <a:schemeClr val="accent2"/>
                </a:solidFill>
                <a:sym typeface="Wingdings" panose="05000000000000000000" pitchFamily="2" charset="2"/>
              </a:rPr>
              <a:t>Neonatal testing after delivery </a:t>
            </a:r>
            <a:r>
              <a:rPr lang="en-US" dirty="0">
                <a:solidFill>
                  <a:schemeClr val="accent2"/>
                </a:solidFill>
              </a:rPr>
              <a:t>Neonate (+) for </a:t>
            </a:r>
            <a:r>
              <a:rPr lang="en-US" b="1" i="1" u="sng" dirty="0">
                <a:solidFill>
                  <a:schemeClr val="accent2"/>
                </a:solidFill>
              </a:rPr>
              <a:t>any</a:t>
            </a:r>
            <a:r>
              <a:rPr lang="en-US" dirty="0">
                <a:solidFill>
                  <a:schemeClr val="accent2"/>
                </a:solidFill>
              </a:rPr>
              <a:t> illicit substances</a:t>
            </a:r>
            <a:r>
              <a:rPr lang="en-US" dirty="0">
                <a:solidFill>
                  <a:schemeClr val="accent2"/>
                </a:solidFill>
                <a:sym typeface="Wingdings" panose="05000000000000000000" pitchFamily="2" charset="2"/>
              </a:rPr>
              <a:t> CPS</a:t>
            </a:r>
            <a:r>
              <a:rPr lang="en-US" dirty="0">
                <a:solidFill>
                  <a:schemeClr val="accent2"/>
                </a:solidFill>
              </a:rPr>
              <a:t> notified</a:t>
            </a:r>
          </a:p>
          <a:p>
            <a:pPr marL="0" indent="0">
              <a:buNone/>
            </a:pPr>
            <a:endParaRPr lang="en-US" dirty="0"/>
          </a:p>
        </p:txBody>
      </p:sp>
    </p:spTree>
    <p:extLst>
      <p:ext uri="{BB962C8B-B14F-4D97-AF65-F5344CB8AC3E}">
        <p14:creationId xmlns:p14="http://schemas.microsoft.com/office/powerpoint/2010/main" val="2678620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8B87F-F4EE-4D20-9F03-2B56329D2E9E}"/>
              </a:ext>
            </a:extLst>
          </p:cNvPr>
          <p:cNvSpPr>
            <a:spLocks noGrp="1"/>
          </p:cNvSpPr>
          <p:nvPr>
            <p:ph type="title"/>
          </p:nvPr>
        </p:nvSpPr>
        <p:spPr>
          <a:xfrm>
            <a:off x="1981200" y="663035"/>
            <a:ext cx="8229600" cy="1143000"/>
          </a:xfrm>
        </p:spPr>
        <p:txBody>
          <a:bodyPr>
            <a:normAutofit fontScale="90000"/>
          </a:bodyPr>
          <a:lstStyle/>
          <a:p>
            <a:r>
              <a:rPr lang="en-US" dirty="0"/>
              <a:t>Patients from non WIH prenatal provider</a:t>
            </a:r>
            <a:br>
              <a:rPr lang="en-US" sz="3200" dirty="0"/>
            </a:br>
            <a:endParaRPr lang="en-US" dirty="0"/>
          </a:p>
        </p:txBody>
      </p:sp>
      <p:sp>
        <p:nvSpPr>
          <p:cNvPr id="3" name="Content Placeholder 2">
            <a:extLst>
              <a:ext uri="{FF2B5EF4-FFF2-40B4-BE49-F238E27FC236}">
                <a16:creationId xmlns:a16="http://schemas.microsoft.com/office/drawing/2014/main" id="{1290F028-9FF1-4A20-A35C-1795B77E39ED}"/>
              </a:ext>
            </a:extLst>
          </p:cNvPr>
          <p:cNvSpPr>
            <a:spLocks noGrp="1"/>
          </p:cNvSpPr>
          <p:nvPr>
            <p:ph idx="1"/>
          </p:nvPr>
        </p:nvSpPr>
        <p:spPr>
          <a:xfrm>
            <a:off x="1981200" y="1806036"/>
            <a:ext cx="8229600" cy="5051965"/>
          </a:xfrm>
        </p:spPr>
        <p:txBody>
          <a:bodyPr>
            <a:normAutofit fontScale="47500" lnSpcReduction="20000"/>
          </a:bodyPr>
          <a:lstStyle/>
          <a:p>
            <a:r>
              <a:rPr lang="en-US" sz="4200" dirty="0"/>
              <a:t>(-) Prenatal record from an outside healthcare system for drug use during pregnancy + (-) verbal screen</a:t>
            </a:r>
            <a:r>
              <a:rPr lang="en-US" sz="4200" dirty="0">
                <a:sym typeface="Wingdings" panose="05000000000000000000" pitchFamily="2" charset="2"/>
              </a:rPr>
              <a:t> </a:t>
            </a:r>
            <a:r>
              <a:rPr lang="en-US" sz="4200" dirty="0">
                <a:solidFill>
                  <a:schemeClr val="accent2"/>
                </a:solidFill>
                <a:sym typeface="Wingdings" panose="05000000000000000000" pitchFamily="2" charset="2"/>
              </a:rPr>
              <a:t>No UDS</a:t>
            </a:r>
          </a:p>
          <a:p>
            <a:pPr marL="0" indent="0">
              <a:buNone/>
            </a:pPr>
            <a:endParaRPr lang="en-US" sz="4200" dirty="0">
              <a:solidFill>
                <a:schemeClr val="accent2"/>
              </a:solidFill>
              <a:sym typeface="Wingdings" panose="05000000000000000000" pitchFamily="2" charset="2"/>
            </a:endParaRPr>
          </a:p>
          <a:p>
            <a:r>
              <a:rPr lang="en-US" sz="4200" dirty="0"/>
              <a:t>(+) Prenatal record from an outside healthcare system for drug use during pregnancy &amp; (+) verbal screen</a:t>
            </a:r>
            <a:r>
              <a:rPr lang="en-US" sz="4200" dirty="0">
                <a:sym typeface="Wingdings" panose="05000000000000000000" pitchFamily="2" charset="2"/>
              </a:rPr>
              <a:t> </a:t>
            </a:r>
            <a:r>
              <a:rPr lang="en-US" sz="4200" dirty="0">
                <a:solidFill>
                  <a:schemeClr val="accent2"/>
                </a:solidFill>
                <a:sym typeface="Wingdings" panose="05000000000000000000" pitchFamily="2" charset="2"/>
              </a:rPr>
              <a:t>UDS</a:t>
            </a:r>
            <a:r>
              <a:rPr lang="en-US" sz="4200" dirty="0">
                <a:solidFill>
                  <a:schemeClr val="accent2"/>
                </a:solidFill>
              </a:rPr>
              <a:t> </a:t>
            </a:r>
          </a:p>
          <a:p>
            <a:endParaRPr lang="en-US" sz="4200" dirty="0">
              <a:solidFill>
                <a:schemeClr val="accent2"/>
              </a:solidFill>
            </a:endParaRPr>
          </a:p>
          <a:p>
            <a:r>
              <a:rPr lang="en-US" sz="4200" dirty="0"/>
              <a:t>Patient does not meet the above criteria for drug testing BUT (+) conditions such as PTL, abruption, fetal tachyarrhythmia, altered mental status, hypertensive emergency :</a:t>
            </a:r>
          </a:p>
          <a:p>
            <a:pPr lvl="1"/>
            <a:r>
              <a:rPr lang="en-US" sz="3800" dirty="0">
                <a:solidFill>
                  <a:schemeClr val="accent2"/>
                </a:solidFill>
                <a:sym typeface="Wingdings" panose="05000000000000000000" pitchFamily="2" charset="2"/>
              </a:rPr>
              <a:t>D</a:t>
            </a:r>
            <a:r>
              <a:rPr lang="en-US" sz="3800" dirty="0">
                <a:solidFill>
                  <a:schemeClr val="accent2"/>
                </a:solidFill>
              </a:rPr>
              <a:t>iscussion with the primary OB team to consider UDS</a:t>
            </a:r>
          </a:p>
          <a:p>
            <a:pPr lvl="1"/>
            <a:r>
              <a:rPr lang="en-US" sz="3800" dirty="0">
                <a:solidFill>
                  <a:schemeClr val="accent2"/>
                </a:solidFill>
              </a:rPr>
              <a:t>Decision to perform drug testing based upon the provider’s knowledge of history + clinical presentation </a:t>
            </a:r>
          </a:p>
          <a:p>
            <a:endParaRPr lang="en-US" dirty="0">
              <a:solidFill>
                <a:schemeClr val="accent2"/>
              </a:solidFill>
            </a:endParaRPr>
          </a:p>
          <a:p>
            <a:endParaRPr lang="en-US" dirty="0">
              <a:solidFill>
                <a:schemeClr val="accent2"/>
              </a:solidFill>
            </a:endParaRPr>
          </a:p>
          <a:p>
            <a:pPr marL="0" indent="0">
              <a:buNone/>
            </a:pPr>
            <a:endParaRPr lang="en-US" dirty="0">
              <a:solidFill>
                <a:schemeClr val="accent2"/>
              </a:solidFill>
            </a:endParaRPr>
          </a:p>
          <a:p>
            <a:pPr marL="0" indent="0">
              <a:buNone/>
            </a:pPr>
            <a:endParaRPr lang="en-US" sz="1800" dirty="0">
              <a:solidFill>
                <a:schemeClr val="accent2"/>
              </a:solidFill>
            </a:endParaRPr>
          </a:p>
          <a:p>
            <a:pPr marL="457200" lvl="1" indent="0">
              <a:buNone/>
            </a:pPr>
            <a:endParaRPr lang="en-US" dirty="0"/>
          </a:p>
          <a:p>
            <a:pPr marL="0" indent="0">
              <a:buNone/>
            </a:pPr>
            <a:r>
              <a:rPr lang="en-US" dirty="0"/>
              <a:t> </a:t>
            </a:r>
            <a:endParaRPr lang="en-US" sz="2400" dirty="0"/>
          </a:p>
          <a:p>
            <a:endParaRPr lang="en-US" dirty="0"/>
          </a:p>
        </p:txBody>
      </p:sp>
    </p:spTree>
    <p:extLst>
      <p:ext uri="{BB962C8B-B14F-4D97-AF65-F5344CB8AC3E}">
        <p14:creationId xmlns:p14="http://schemas.microsoft.com/office/powerpoint/2010/main" val="2073515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6360B-1FBB-4603-BCDD-52D4566C1EDB}"/>
              </a:ext>
            </a:extLst>
          </p:cNvPr>
          <p:cNvSpPr>
            <a:spLocks noGrp="1"/>
          </p:cNvSpPr>
          <p:nvPr>
            <p:ph type="title"/>
          </p:nvPr>
        </p:nvSpPr>
        <p:spPr>
          <a:xfrm>
            <a:off x="1981200" y="543187"/>
            <a:ext cx="8229600" cy="1143000"/>
          </a:xfrm>
        </p:spPr>
        <p:txBody>
          <a:bodyPr/>
          <a:lstStyle/>
          <a:p>
            <a:r>
              <a:rPr lang="en-US" dirty="0"/>
              <a:t>Policy for Breastfeeding </a:t>
            </a:r>
          </a:p>
        </p:txBody>
      </p:sp>
      <p:sp>
        <p:nvSpPr>
          <p:cNvPr id="3" name="Content Placeholder 2">
            <a:extLst>
              <a:ext uri="{FF2B5EF4-FFF2-40B4-BE49-F238E27FC236}">
                <a16:creationId xmlns:a16="http://schemas.microsoft.com/office/drawing/2014/main" id="{7F8B0A03-117F-42E4-A15C-4D4E2B7E874C}"/>
              </a:ext>
            </a:extLst>
          </p:cNvPr>
          <p:cNvSpPr>
            <a:spLocks noGrp="1"/>
          </p:cNvSpPr>
          <p:nvPr>
            <p:ph idx="1"/>
          </p:nvPr>
        </p:nvSpPr>
        <p:spPr>
          <a:xfrm>
            <a:off x="1848035" y="1981941"/>
            <a:ext cx="8229600" cy="4525963"/>
          </a:xfrm>
        </p:spPr>
        <p:txBody>
          <a:bodyPr>
            <a:normAutofit/>
          </a:bodyPr>
          <a:lstStyle/>
          <a:p>
            <a:r>
              <a:rPr lang="en-US" sz="2400" dirty="0"/>
              <a:t>(+) Verbally screen/UDS for </a:t>
            </a:r>
            <a:r>
              <a:rPr lang="en-US" sz="2400" b="1" i="1" u="sng" dirty="0"/>
              <a:t>only MJ </a:t>
            </a:r>
            <a:r>
              <a:rPr lang="en-US" sz="2400" dirty="0"/>
              <a:t>and wishes to breastfeed:</a:t>
            </a:r>
          </a:p>
          <a:p>
            <a:pPr lvl="1"/>
            <a:r>
              <a:rPr lang="en-US" sz="2200" dirty="0">
                <a:solidFill>
                  <a:schemeClr val="accent2"/>
                </a:solidFill>
              </a:rPr>
              <a:t>Breastfeeding can occur and will be supported </a:t>
            </a:r>
            <a:r>
              <a:rPr lang="en-US" sz="2200" dirty="0"/>
              <a:t>with standard inpatient procedures (lactation consultant, pump access, etc.)</a:t>
            </a:r>
          </a:p>
          <a:p>
            <a:pPr lvl="1"/>
            <a:r>
              <a:rPr lang="en-US" sz="2200" dirty="0"/>
              <a:t>Pediatrics will have a </a:t>
            </a:r>
            <a:r>
              <a:rPr lang="en-US" sz="2200" dirty="0">
                <a:solidFill>
                  <a:schemeClr val="accent2"/>
                </a:solidFill>
              </a:rPr>
              <a:t>documented discussion regarding the risks and benefits</a:t>
            </a:r>
            <a:r>
              <a:rPr lang="en-US" sz="2200" dirty="0"/>
              <a:t> of breastfeeding</a:t>
            </a:r>
          </a:p>
          <a:p>
            <a:pPr lvl="1"/>
            <a:r>
              <a:rPr lang="en-US" sz="2200" dirty="0"/>
              <a:t>No prenatal records or no prenatal care received</a:t>
            </a:r>
            <a:r>
              <a:rPr lang="en-US" sz="2200" dirty="0">
                <a:sym typeface="Wingdings" panose="05000000000000000000" pitchFamily="2" charset="2"/>
              </a:rPr>
              <a:t> </a:t>
            </a:r>
            <a:r>
              <a:rPr lang="en-US" sz="2200" dirty="0">
                <a:solidFill>
                  <a:schemeClr val="accent2"/>
                </a:solidFill>
                <a:sym typeface="Wingdings" panose="05000000000000000000" pitchFamily="2" charset="2"/>
              </a:rPr>
              <a:t>UDS</a:t>
            </a:r>
            <a:r>
              <a:rPr lang="en-US" sz="2200" dirty="0">
                <a:solidFill>
                  <a:schemeClr val="accent2"/>
                </a:solidFill>
              </a:rPr>
              <a:t> </a:t>
            </a:r>
          </a:p>
          <a:p>
            <a:pPr marL="0" indent="0">
              <a:buNone/>
            </a:pPr>
            <a:endParaRPr lang="en-US" dirty="0"/>
          </a:p>
        </p:txBody>
      </p:sp>
    </p:spTree>
    <p:extLst>
      <p:ext uri="{BB962C8B-B14F-4D97-AF65-F5344CB8AC3E}">
        <p14:creationId xmlns:p14="http://schemas.microsoft.com/office/powerpoint/2010/main" val="2203232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19510-7CD9-4A81-B05F-0B06569DAA77}"/>
              </a:ext>
            </a:extLst>
          </p:cNvPr>
          <p:cNvSpPr>
            <a:spLocks noGrp="1"/>
          </p:cNvSpPr>
          <p:nvPr>
            <p:ph type="title"/>
          </p:nvPr>
        </p:nvSpPr>
        <p:spPr>
          <a:xfrm>
            <a:off x="1981200" y="457200"/>
            <a:ext cx="8229600" cy="1143000"/>
          </a:xfrm>
        </p:spPr>
        <p:txBody>
          <a:bodyPr/>
          <a:lstStyle/>
          <a:p>
            <a:r>
              <a:rPr lang="en-US" dirty="0"/>
              <a:t>Treatment </a:t>
            </a:r>
          </a:p>
        </p:txBody>
      </p:sp>
      <p:sp>
        <p:nvSpPr>
          <p:cNvPr id="3" name="Content Placeholder 2">
            <a:extLst>
              <a:ext uri="{FF2B5EF4-FFF2-40B4-BE49-F238E27FC236}">
                <a16:creationId xmlns:a16="http://schemas.microsoft.com/office/drawing/2014/main" id="{357D4A17-8A74-4E8D-BB9E-147BD23D8934}"/>
              </a:ext>
            </a:extLst>
          </p:cNvPr>
          <p:cNvSpPr>
            <a:spLocks noGrp="1"/>
          </p:cNvSpPr>
          <p:nvPr>
            <p:ph idx="1"/>
          </p:nvPr>
        </p:nvSpPr>
        <p:spPr/>
        <p:txBody>
          <a:bodyPr>
            <a:normAutofit/>
          </a:bodyPr>
          <a:lstStyle/>
          <a:p>
            <a:r>
              <a:rPr lang="en-US" dirty="0"/>
              <a:t>No pharmacological options for reducing cravings</a:t>
            </a:r>
          </a:p>
          <a:p>
            <a:r>
              <a:rPr lang="en-US" dirty="0"/>
              <a:t>One study on gabapentin + psychosocial interventions in adolescents</a:t>
            </a:r>
          </a:p>
          <a:p>
            <a:r>
              <a:rPr lang="en-US" dirty="0"/>
              <a:t>Treat underlying nausea/insomnia/anxiety/psychiatric illness</a:t>
            </a:r>
          </a:p>
          <a:p>
            <a:r>
              <a:rPr lang="en-US" dirty="0"/>
              <a:t>Referrals to higher LOC</a:t>
            </a:r>
          </a:p>
          <a:p>
            <a:r>
              <a:rPr lang="en-US" dirty="0"/>
              <a:t>Outpatient follow-up/aftercare planning</a:t>
            </a:r>
          </a:p>
          <a:p>
            <a:endParaRPr lang="en-US" dirty="0"/>
          </a:p>
        </p:txBody>
      </p:sp>
    </p:spTree>
    <p:extLst>
      <p:ext uri="{BB962C8B-B14F-4D97-AF65-F5344CB8AC3E}">
        <p14:creationId xmlns:p14="http://schemas.microsoft.com/office/powerpoint/2010/main" val="1840285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20888" y="1688895"/>
            <a:ext cx="7772400" cy="1470025"/>
          </a:xfrm>
        </p:spPr>
        <p:txBody>
          <a:bodyPr>
            <a:normAutofit/>
          </a:bodyPr>
          <a:lstStyle/>
          <a:p>
            <a:pPr algn="ctr"/>
            <a:r>
              <a:rPr lang="en-US" b="1" dirty="0"/>
              <a:t>Cannabis Use in the Perinatal Period </a:t>
            </a:r>
          </a:p>
        </p:txBody>
      </p:sp>
      <p:sp>
        <p:nvSpPr>
          <p:cNvPr id="4" name="TextBox 3"/>
          <p:cNvSpPr txBox="1"/>
          <p:nvPr/>
        </p:nvSpPr>
        <p:spPr>
          <a:xfrm>
            <a:off x="1681644" y="5380672"/>
            <a:ext cx="4776665" cy="1754326"/>
          </a:xfrm>
          <a:prstGeom prst="rect">
            <a:avLst/>
          </a:prstGeom>
          <a:noFill/>
        </p:spPr>
        <p:txBody>
          <a:bodyPr wrap="square" rtlCol="0">
            <a:spAutoFit/>
          </a:bodyPr>
          <a:lstStyle/>
          <a:p>
            <a:r>
              <a:rPr lang="en-US" dirty="0">
                <a:solidFill>
                  <a:prstClr val="white"/>
                </a:solidFill>
                <a:latin typeface="Swiss"/>
              </a:rPr>
              <a:t>Anupriya Gogne MBBS, MD</a:t>
            </a:r>
          </a:p>
          <a:p>
            <a:r>
              <a:rPr lang="en-US" dirty="0">
                <a:solidFill>
                  <a:prstClr val="white"/>
                </a:solidFill>
                <a:latin typeface="Swiss"/>
              </a:rPr>
              <a:t>Attending Psychiatrist</a:t>
            </a:r>
          </a:p>
          <a:p>
            <a:r>
              <a:rPr lang="en-US" dirty="0">
                <a:solidFill>
                  <a:prstClr val="white"/>
                </a:solidFill>
                <a:latin typeface="Swiss"/>
              </a:rPr>
              <a:t>Director, Moms MATTER</a:t>
            </a:r>
          </a:p>
          <a:p>
            <a:r>
              <a:rPr lang="en-US" dirty="0">
                <a:solidFill>
                  <a:prstClr val="white"/>
                </a:solidFill>
                <a:latin typeface="Swiss"/>
              </a:rPr>
              <a:t>Women and Infants Hospital</a:t>
            </a:r>
          </a:p>
          <a:p>
            <a:endParaRPr lang="en-US" dirty="0">
              <a:solidFill>
                <a:prstClr val="white"/>
              </a:solidFill>
              <a:latin typeface="Swiss"/>
            </a:endParaRPr>
          </a:p>
          <a:p>
            <a:endParaRPr lang="en-US" dirty="0">
              <a:solidFill>
                <a:prstClr val="white"/>
              </a:solidFill>
              <a:latin typeface="Swiss"/>
            </a:endParaRPr>
          </a:p>
        </p:txBody>
      </p:sp>
    </p:spTree>
    <p:extLst>
      <p:ext uri="{BB962C8B-B14F-4D97-AF65-F5344CB8AC3E}">
        <p14:creationId xmlns:p14="http://schemas.microsoft.com/office/powerpoint/2010/main" val="4424884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DF27A-3576-4AEB-A672-E9D464F06291}"/>
              </a:ext>
            </a:extLst>
          </p:cNvPr>
          <p:cNvSpPr>
            <a:spLocks noGrp="1"/>
          </p:cNvSpPr>
          <p:nvPr>
            <p:ph type="title"/>
          </p:nvPr>
        </p:nvSpPr>
        <p:spPr/>
        <p:txBody>
          <a:bodyPr/>
          <a:lstStyle/>
          <a:p>
            <a:r>
              <a:rPr lang="en-US" dirty="0"/>
              <a:t>Contd. </a:t>
            </a:r>
          </a:p>
        </p:txBody>
      </p:sp>
      <p:sp>
        <p:nvSpPr>
          <p:cNvPr id="3" name="Content Placeholder 2">
            <a:extLst>
              <a:ext uri="{FF2B5EF4-FFF2-40B4-BE49-F238E27FC236}">
                <a16:creationId xmlns:a16="http://schemas.microsoft.com/office/drawing/2014/main" id="{746715EF-0195-480C-A40A-B934793A8CF4}"/>
              </a:ext>
            </a:extLst>
          </p:cNvPr>
          <p:cNvSpPr>
            <a:spLocks noGrp="1"/>
          </p:cNvSpPr>
          <p:nvPr>
            <p:ph idx="1"/>
          </p:nvPr>
        </p:nvSpPr>
        <p:spPr/>
        <p:txBody>
          <a:bodyPr/>
          <a:lstStyle/>
          <a:p>
            <a:r>
              <a:rPr lang="en-US" dirty="0"/>
              <a:t>Treatment retention is key, especially post-partum</a:t>
            </a:r>
          </a:p>
          <a:p>
            <a:pPr marL="0" indent="0">
              <a:buNone/>
            </a:pPr>
            <a:endParaRPr lang="en-US" dirty="0"/>
          </a:p>
          <a:p>
            <a:r>
              <a:rPr lang="en-US" dirty="0"/>
              <a:t>High risk of relapse:</a:t>
            </a:r>
          </a:p>
          <a:p>
            <a:pPr lvl="1"/>
            <a:r>
              <a:rPr lang="en-US" dirty="0"/>
              <a:t>Social triggers</a:t>
            </a:r>
          </a:p>
          <a:p>
            <a:pPr lvl="1"/>
            <a:r>
              <a:rPr lang="en-US" dirty="0"/>
              <a:t>Untreated psychiatric illness</a:t>
            </a:r>
          </a:p>
          <a:p>
            <a:pPr lvl="1"/>
            <a:r>
              <a:rPr lang="en-US" dirty="0"/>
              <a:t>Use by other family members/friends</a:t>
            </a:r>
          </a:p>
          <a:p>
            <a:pPr lvl="1"/>
            <a:r>
              <a:rPr lang="en-US" dirty="0"/>
              <a:t>6 mo PP/DCYF involvement ends</a:t>
            </a:r>
          </a:p>
        </p:txBody>
      </p:sp>
    </p:spTree>
    <p:extLst>
      <p:ext uri="{BB962C8B-B14F-4D97-AF65-F5344CB8AC3E}">
        <p14:creationId xmlns:p14="http://schemas.microsoft.com/office/powerpoint/2010/main" val="40809944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6025"/>
            <a:ext cx="8229600" cy="1143000"/>
          </a:xfrm>
        </p:spPr>
        <p:txBody>
          <a:bodyPr>
            <a:normAutofit fontScale="90000"/>
          </a:bodyPr>
          <a:lstStyle/>
          <a:p>
            <a:r>
              <a:rPr lang="en-US" dirty="0"/>
              <a:t>Controlled Substances in Dual Diagnosis</a:t>
            </a:r>
          </a:p>
        </p:txBody>
      </p:sp>
      <p:sp>
        <p:nvSpPr>
          <p:cNvPr id="3" name="Content Placeholder 2"/>
          <p:cNvSpPr>
            <a:spLocks noGrp="1"/>
          </p:cNvSpPr>
          <p:nvPr>
            <p:ph idx="1"/>
          </p:nvPr>
        </p:nvSpPr>
        <p:spPr>
          <a:xfrm>
            <a:off x="1981200" y="1738814"/>
            <a:ext cx="8229600" cy="4525963"/>
          </a:xfrm>
        </p:spPr>
        <p:txBody>
          <a:bodyPr>
            <a:normAutofit/>
          </a:bodyPr>
          <a:lstStyle/>
          <a:p>
            <a:r>
              <a:rPr lang="en-US" dirty="0"/>
              <a:t>Basic concepts: </a:t>
            </a:r>
          </a:p>
          <a:p>
            <a:pPr lvl="1"/>
            <a:r>
              <a:rPr lang="en-US" dirty="0"/>
              <a:t>Do NOT prescribe irresponsibly/without close F/up/sole reliance on meds</a:t>
            </a:r>
          </a:p>
          <a:p>
            <a:pPr marL="457200" lvl="1" indent="0">
              <a:buNone/>
            </a:pPr>
            <a:endParaRPr lang="en-US" dirty="0"/>
          </a:p>
          <a:p>
            <a:pPr lvl="1"/>
            <a:r>
              <a:rPr lang="en-US" dirty="0"/>
              <a:t>Do NOT be scared to prescribe</a:t>
            </a:r>
          </a:p>
          <a:p>
            <a:pPr lvl="2"/>
            <a:r>
              <a:rPr lang="en-US" dirty="0"/>
              <a:t>Latest research in SUD patients with ADHD: SUD patients in FSR (&gt;1 yr sober) can be prescribed stimulants with no heightened risk of relapse</a:t>
            </a:r>
          </a:p>
          <a:p>
            <a:pPr lvl="2"/>
            <a:r>
              <a:rPr lang="en-US" dirty="0"/>
              <a:t>Risk of relapse heightened by </a:t>
            </a:r>
            <a:r>
              <a:rPr lang="en-US" b="1" i="1" dirty="0"/>
              <a:t>untreated comorbid psychiatric s/s/distress</a:t>
            </a:r>
          </a:p>
          <a:p>
            <a:pPr marL="457200" lvl="1" indent="0">
              <a:buNone/>
            </a:pPr>
            <a:endParaRPr lang="en-US" dirty="0"/>
          </a:p>
          <a:p>
            <a:pPr lvl="1"/>
            <a:endParaRPr lang="en-US" dirty="0"/>
          </a:p>
        </p:txBody>
      </p:sp>
    </p:spTree>
    <p:extLst>
      <p:ext uri="{BB962C8B-B14F-4D97-AF65-F5344CB8AC3E}">
        <p14:creationId xmlns:p14="http://schemas.microsoft.com/office/powerpoint/2010/main" val="38163019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0088F7-82B9-48DF-8A64-7CEC521799AA}"/>
              </a:ext>
            </a:extLst>
          </p:cNvPr>
          <p:cNvSpPr>
            <a:spLocks noGrp="1"/>
          </p:cNvSpPr>
          <p:nvPr>
            <p:ph idx="1"/>
          </p:nvPr>
        </p:nvSpPr>
        <p:spPr>
          <a:xfrm>
            <a:off x="1981200" y="799879"/>
            <a:ext cx="8229600" cy="5687251"/>
          </a:xfrm>
        </p:spPr>
        <p:txBody>
          <a:bodyPr>
            <a:normAutofit/>
          </a:bodyPr>
          <a:lstStyle/>
          <a:p>
            <a:pPr marL="457200"/>
            <a:r>
              <a:rPr lang="en-US" dirty="0"/>
              <a:t>Clinical Practice guidelines:</a:t>
            </a:r>
          </a:p>
          <a:p>
            <a:pPr marL="857250" lvl="1" indent="-342900"/>
            <a:r>
              <a:rPr lang="en-US" dirty="0"/>
              <a:t>Clarify or confirm diagnosis</a:t>
            </a:r>
          </a:p>
          <a:p>
            <a:pPr marL="857250" lvl="1" indent="-342900"/>
            <a:r>
              <a:rPr lang="en-US" dirty="0"/>
              <a:t>Trial of Non addictive options</a:t>
            </a:r>
          </a:p>
          <a:p>
            <a:pPr marL="857250" lvl="1" indent="-342900"/>
            <a:r>
              <a:rPr lang="en-US" dirty="0"/>
              <a:t>If fails/has side effects</a:t>
            </a:r>
            <a:r>
              <a:rPr lang="en-US" dirty="0">
                <a:sym typeface="Wingdings" panose="05000000000000000000" pitchFamily="2" charset="2"/>
              </a:rPr>
              <a:t> trial of</a:t>
            </a:r>
            <a:r>
              <a:rPr lang="en-US" dirty="0"/>
              <a:t> controlled substance with the following structure/Treatment contract:</a:t>
            </a:r>
          </a:p>
          <a:p>
            <a:pPr lvl="2"/>
            <a:r>
              <a:rPr lang="en-US" dirty="0"/>
              <a:t>Start with XR formulations</a:t>
            </a:r>
          </a:p>
          <a:p>
            <a:pPr lvl="2"/>
            <a:r>
              <a:rPr lang="en-US" dirty="0"/>
              <a:t>More frequent visits until sober &gt; 90 days</a:t>
            </a:r>
            <a:endParaRPr lang="en-US" i="1" dirty="0"/>
          </a:p>
          <a:p>
            <a:pPr lvl="2"/>
            <a:r>
              <a:rPr lang="en-US" dirty="0"/>
              <a:t>Random UDS </a:t>
            </a:r>
          </a:p>
          <a:p>
            <a:pPr lvl="2"/>
            <a:r>
              <a:rPr lang="en-US" dirty="0"/>
              <a:t>Therapy for healthier attachments: AA/NA/Sponsor/Life Coach</a:t>
            </a:r>
          </a:p>
          <a:p>
            <a:pPr lvl="2"/>
            <a:r>
              <a:rPr lang="en-US" dirty="0"/>
              <a:t>Case Management </a:t>
            </a:r>
          </a:p>
          <a:p>
            <a:pPr lvl="2"/>
            <a:r>
              <a:rPr lang="en-US" dirty="0"/>
              <a:t>Collaboration of care with other specialties</a:t>
            </a:r>
          </a:p>
          <a:p>
            <a:endParaRPr lang="en-US" dirty="0"/>
          </a:p>
        </p:txBody>
      </p:sp>
    </p:spTree>
    <p:extLst>
      <p:ext uri="{BB962C8B-B14F-4D97-AF65-F5344CB8AC3E}">
        <p14:creationId xmlns:p14="http://schemas.microsoft.com/office/powerpoint/2010/main" val="300877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82784"/>
            <a:ext cx="8229600" cy="1143000"/>
          </a:xfrm>
        </p:spPr>
        <p:txBody>
          <a:bodyPr/>
          <a:lstStyle/>
          <a:p>
            <a:r>
              <a:rPr lang="en-US" dirty="0"/>
              <a:t>Psychotherapy</a:t>
            </a:r>
          </a:p>
        </p:txBody>
      </p:sp>
      <p:sp>
        <p:nvSpPr>
          <p:cNvPr id="3" name="Content Placeholder 2"/>
          <p:cNvSpPr>
            <a:spLocks noGrp="1"/>
          </p:cNvSpPr>
          <p:nvPr>
            <p:ph idx="1"/>
          </p:nvPr>
        </p:nvSpPr>
        <p:spPr>
          <a:xfrm>
            <a:off x="1981200" y="1863171"/>
            <a:ext cx="8229600" cy="4525963"/>
          </a:xfrm>
        </p:spPr>
        <p:txBody>
          <a:bodyPr/>
          <a:lstStyle/>
          <a:p>
            <a:r>
              <a:rPr lang="en-US" dirty="0"/>
              <a:t>MI</a:t>
            </a:r>
          </a:p>
          <a:p>
            <a:r>
              <a:rPr lang="en-US" dirty="0"/>
              <a:t>CBT</a:t>
            </a:r>
          </a:p>
          <a:p>
            <a:r>
              <a:rPr lang="en-US" dirty="0"/>
              <a:t>Modified DBT</a:t>
            </a:r>
          </a:p>
          <a:p>
            <a:r>
              <a:rPr lang="en-US" dirty="0"/>
              <a:t>Seeking Safety (group)</a:t>
            </a:r>
          </a:p>
          <a:p>
            <a:r>
              <a:rPr lang="en-US" dirty="0"/>
              <a:t>Attachment based interventions</a:t>
            </a:r>
          </a:p>
          <a:p>
            <a:r>
              <a:rPr lang="en-US" dirty="0"/>
              <a:t>Social supports</a:t>
            </a:r>
          </a:p>
          <a:p>
            <a:pPr marL="0" indent="0">
              <a:buNone/>
            </a:pPr>
            <a:endParaRPr lang="en-US" dirty="0"/>
          </a:p>
        </p:txBody>
      </p:sp>
    </p:spTree>
    <p:extLst>
      <p:ext uri="{BB962C8B-B14F-4D97-AF65-F5344CB8AC3E}">
        <p14:creationId xmlns:p14="http://schemas.microsoft.com/office/powerpoint/2010/main" val="227005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7AF3F-E929-4C21-839F-801610BFF26F}"/>
              </a:ext>
            </a:extLst>
          </p:cNvPr>
          <p:cNvSpPr>
            <a:spLocks noGrp="1"/>
          </p:cNvSpPr>
          <p:nvPr>
            <p:ph type="title"/>
          </p:nvPr>
        </p:nvSpPr>
        <p:spPr>
          <a:xfrm>
            <a:off x="1981200" y="425558"/>
            <a:ext cx="8229600" cy="1143000"/>
          </a:xfrm>
        </p:spPr>
        <p:txBody>
          <a:bodyPr/>
          <a:lstStyle/>
          <a:p>
            <a:r>
              <a:rPr lang="en-US" dirty="0"/>
              <a:t>Addiction as an Attachment Disorder</a:t>
            </a:r>
          </a:p>
        </p:txBody>
      </p:sp>
      <p:sp>
        <p:nvSpPr>
          <p:cNvPr id="3" name="Content Placeholder 2">
            <a:extLst>
              <a:ext uri="{FF2B5EF4-FFF2-40B4-BE49-F238E27FC236}">
                <a16:creationId xmlns:a16="http://schemas.microsoft.com/office/drawing/2014/main" id="{716B3DBA-5AEA-40E9-9904-DC50B47B8DA1}"/>
              </a:ext>
            </a:extLst>
          </p:cNvPr>
          <p:cNvSpPr>
            <a:spLocks noGrp="1"/>
          </p:cNvSpPr>
          <p:nvPr>
            <p:ph idx="1"/>
          </p:nvPr>
        </p:nvSpPr>
        <p:spPr>
          <a:xfrm>
            <a:off x="1981200" y="1786632"/>
            <a:ext cx="8229600" cy="4525963"/>
          </a:xfrm>
        </p:spPr>
        <p:txBody>
          <a:bodyPr>
            <a:normAutofit/>
          </a:bodyPr>
          <a:lstStyle/>
          <a:p>
            <a:r>
              <a:rPr lang="en-US" dirty="0"/>
              <a:t>During development we learn to self regulate emotions/behavior through interpersonal relationships</a:t>
            </a:r>
          </a:p>
          <a:p>
            <a:r>
              <a:rPr lang="en-US" dirty="0"/>
              <a:t>Secure attachment mediates emotional regulation both within oneself and in relationships</a:t>
            </a:r>
          </a:p>
          <a:p>
            <a:r>
              <a:rPr lang="en-US" dirty="0"/>
              <a:t>Attachment is protective for survival</a:t>
            </a:r>
          </a:p>
          <a:p>
            <a:endParaRPr lang="en-US" dirty="0">
              <a:sym typeface="Wingdings" panose="05000000000000000000" pitchFamily="2" charset="2"/>
            </a:endParaRPr>
          </a:p>
        </p:txBody>
      </p:sp>
    </p:spTree>
    <p:extLst>
      <p:ext uri="{BB962C8B-B14F-4D97-AF65-F5344CB8AC3E}">
        <p14:creationId xmlns:p14="http://schemas.microsoft.com/office/powerpoint/2010/main" val="5550325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B74C01-8BFC-48DD-AC71-6B6B9A20034B}"/>
              </a:ext>
            </a:extLst>
          </p:cNvPr>
          <p:cNvSpPr>
            <a:spLocks noGrp="1"/>
          </p:cNvSpPr>
          <p:nvPr>
            <p:ph idx="1"/>
          </p:nvPr>
        </p:nvSpPr>
        <p:spPr>
          <a:xfrm>
            <a:off x="1865790" y="1219974"/>
            <a:ext cx="8229600" cy="5796979"/>
          </a:xfrm>
        </p:spPr>
        <p:txBody>
          <a:bodyPr>
            <a:normAutofit/>
          </a:bodyPr>
          <a:lstStyle/>
          <a:p>
            <a:r>
              <a:rPr lang="en-US" sz="2400" i="1" dirty="0">
                <a:solidFill>
                  <a:srgbClr val="C00000"/>
                </a:solidFill>
              </a:rPr>
              <a:t>Insecure attachment/early life trauma</a:t>
            </a:r>
            <a:r>
              <a:rPr lang="en-US" sz="2400" dirty="0">
                <a:sym typeface="Wingdings" panose="05000000000000000000" pitchFamily="2" charset="2"/>
              </a:rPr>
              <a:t> Self regulation through social bonds not learnt </a:t>
            </a:r>
            <a:r>
              <a:rPr lang="en-US" sz="2400" i="1" dirty="0">
                <a:solidFill>
                  <a:srgbClr val="C00000"/>
                </a:solidFill>
                <a:sym typeface="Wingdings" panose="05000000000000000000" pitchFamily="2" charset="2"/>
              </a:rPr>
              <a:t>Maladaptive coping/Reduced Resilience </a:t>
            </a:r>
            <a:endParaRPr lang="en-US" sz="2400" dirty="0">
              <a:sym typeface="Wingdings" panose="05000000000000000000" pitchFamily="2" charset="2"/>
            </a:endParaRPr>
          </a:p>
          <a:p>
            <a:r>
              <a:rPr lang="en-US" sz="2400" dirty="0">
                <a:sym typeface="Wingdings" panose="05000000000000000000" pitchFamily="2" charset="2"/>
              </a:rPr>
              <a:t>Reinforcing substance can serve this regulatory purpose </a:t>
            </a:r>
          </a:p>
          <a:p>
            <a:r>
              <a:rPr lang="en-US" sz="2400" dirty="0">
                <a:sym typeface="Wingdings" panose="05000000000000000000" pitchFamily="2" charset="2"/>
              </a:rPr>
              <a:t>Attachment with substance Social detachments/isolation (etoh, MJ)</a:t>
            </a:r>
          </a:p>
          <a:p>
            <a:r>
              <a:rPr lang="en-US" sz="2400" dirty="0">
                <a:sym typeface="Wingdings" panose="05000000000000000000" pitchFamily="2" charset="2"/>
              </a:rPr>
              <a:t>Abstinence marked distress and inability to cope</a:t>
            </a:r>
          </a:p>
          <a:p>
            <a:r>
              <a:rPr lang="en-US" sz="2400" dirty="0">
                <a:sym typeface="Wingdings" panose="05000000000000000000" pitchFamily="2" charset="2"/>
              </a:rPr>
              <a:t>If not replaced by social attachments, relapse is likely </a:t>
            </a:r>
            <a:r>
              <a:rPr lang="en-US" sz="2000" i="1" dirty="0">
                <a:sym typeface="Wingdings" panose="05000000000000000000" pitchFamily="2" charset="2"/>
              </a:rPr>
              <a:t>(mechanisms of change through AA/sponsors etc.)</a:t>
            </a:r>
          </a:p>
          <a:p>
            <a:endParaRPr lang="en-US" dirty="0"/>
          </a:p>
        </p:txBody>
      </p:sp>
    </p:spTree>
    <p:extLst>
      <p:ext uri="{BB962C8B-B14F-4D97-AF65-F5344CB8AC3E}">
        <p14:creationId xmlns:p14="http://schemas.microsoft.com/office/powerpoint/2010/main" val="22058868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98274-1822-44D7-95D3-C4FD13267ABC}"/>
              </a:ext>
            </a:extLst>
          </p:cNvPr>
          <p:cNvSpPr>
            <a:spLocks noGrp="1"/>
          </p:cNvSpPr>
          <p:nvPr>
            <p:ph type="title"/>
          </p:nvPr>
        </p:nvSpPr>
        <p:spPr>
          <a:xfrm>
            <a:off x="2164134" y="720685"/>
            <a:ext cx="8303842" cy="994172"/>
          </a:xfrm>
        </p:spPr>
        <p:txBody>
          <a:bodyPr/>
          <a:lstStyle/>
          <a:p>
            <a:r>
              <a:rPr lang="en-US" sz="3300" dirty="0"/>
              <a:t>Transference</a:t>
            </a:r>
          </a:p>
        </p:txBody>
      </p:sp>
      <p:sp>
        <p:nvSpPr>
          <p:cNvPr id="3" name="Content Placeholder 2">
            <a:extLst>
              <a:ext uri="{FF2B5EF4-FFF2-40B4-BE49-F238E27FC236}">
                <a16:creationId xmlns:a16="http://schemas.microsoft.com/office/drawing/2014/main" id="{A07560FB-092C-4FD7-B2D5-8B235F2F823E}"/>
              </a:ext>
            </a:extLst>
          </p:cNvPr>
          <p:cNvSpPr>
            <a:spLocks noGrp="1"/>
          </p:cNvSpPr>
          <p:nvPr>
            <p:ph idx="1"/>
          </p:nvPr>
        </p:nvSpPr>
        <p:spPr>
          <a:xfrm>
            <a:off x="2164134" y="1950963"/>
            <a:ext cx="7886700" cy="3535442"/>
          </a:xfrm>
        </p:spPr>
        <p:txBody>
          <a:bodyPr>
            <a:normAutofit/>
          </a:bodyPr>
          <a:lstStyle/>
          <a:p>
            <a:r>
              <a:rPr lang="en-US" dirty="0"/>
              <a:t>Patient:</a:t>
            </a:r>
          </a:p>
          <a:p>
            <a:pPr lvl="1"/>
            <a:r>
              <a:rPr lang="en-US" dirty="0"/>
              <a:t>Attachment needs</a:t>
            </a:r>
          </a:p>
          <a:p>
            <a:pPr lvl="1"/>
            <a:r>
              <a:rPr lang="en-US" dirty="0"/>
              <a:t>Re-enactment of prior traumatic relationships</a:t>
            </a:r>
          </a:p>
          <a:p>
            <a:pPr lvl="1"/>
            <a:r>
              <a:rPr lang="en-US" dirty="0"/>
              <a:t>Maladaptive defenses: </a:t>
            </a:r>
          </a:p>
          <a:p>
            <a:pPr lvl="2"/>
            <a:r>
              <a:rPr lang="en-US" dirty="0"/>
              <a:t>Projection, projective identification, denial, dissociation</a:t>
            </a:r>
          </a:p>
          <a:p>
            <a:pPr lvl="2"/>
            <a:r>
              <a:rPr lang="en-US" dirty="0"/>
              <a:t>Avoidance </a:t>
            </a:r>
          </a:p>
          <a:p>
            <a:pPr lvl="2"/>
            <a:r>
              <a:rPr lang="en-US" dirty="0"/>
              <a:t>Dependency</a:t>
            </a:r>
          </a:p>
          <a:p>
            <a:pPr marL="0" indent="0">
              <a:buNone/>
            </a:pPr>
            <a:endParaRPr lang="en-US" dirty="0"/>
          </a:p>
        </p:txBody>
      </p:sp>
    </p:spTree>
    <p:extLst>
      <p:ext uri="{BB962C8B-B14F-4D97-AF65-F5344CB8AC3E}">
        <p14:creationId xmlns:p14="http://schemas.microsoft.com/office/powerpoint/2010/main" val="13360446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40398"/>
            <a:ext cx="8229600" cy="1143000"/>
          </a:xfrm>
        </p:spPr>
        <p:txBody>
          <a:bodyPr/>
          <a:lstStyle/>
          <a:p>
            <a:r>
              <a:rPr lang="en-US" dirty="0"/>
              <a:t>Counter-transference</a:t>
            </a:r>
          </a:p>
        </p:txBody>
      </p:sp>
      <p:sp>
        <p:nvSpPr>
          <p:cNvPr id="3" name="Content Placeholder 2"/>
          <p:cNvSpPr>
            <a:spLocks noGrp="1"/>
          </p:cNvSpPr>
          <p:nvPr>
            <p:ph idx="1"/>
          </p:nvPr>
        </p:nvSpPr>
        <p:spPr>
          <a:xfrm>
            <a:off x="1981200" y="1971942"/>
            <a:ext cx="8229600" cy="4525963"/>
          </a:xfrm>
        </p:spPr>
        <p:txBody>
          <a:bodyPr>
            <a:normAutofit/>
          </a:bodyPr>
          <a:lstStyle/>
          <a:p>
            <a:r>
              <a:rPr lang="en-US" dirty="0"/>
              <a:t>Therapist:</a:t>
            </a:r>
          </a:p>
          <a:p>
            <a:pPr lvl="1"/>
            <a:r>
              <a:rPr lang="en-US" dirty="0"/>
              <a:t>Compassion fatigue/burnout</a:t>
            </a:r>
          </a:p>
          <a:p>
            <a:pPr lvl="1"/>
            <a:r>
              <a:rPr lang="en-US" dirty="0"/>
              <a:t>Empathy vs. therapeutic neutrality</a:t>
            </a:r>
          </a:p>
          <a:p>
            <a:pPr lvl="1"/>
            <a:r>
              <a:rPr lang="en-US" dirty="0"/>
              <a:t>Vicarious trauma</a:t>
            </a:r>
          </a:p>
          <a:p>
            <a:pPr lvl="1"/>
            <a:r>
              <a:rPr lang="en-US" dirty="0"/>
              <a:t>Feeling helpless/hopeless</a:t>
            </a:r>
          </a:p>
          <a:p>
            <a:pPr lvl="1"/>
            <a:r>
              <a:rPr lang="en-US" dirty="0"/>
              <a:t>Depression/frustration with multiple relapses</a:t>
            </a:r>
          </a:p>
          <a:p>
            <a:endParaRPr lang="en-US" dirty="0"/>
          </a:p>
        </p:txBody>
      </p:sp>
    </p:spTree>
    <p:extLst>
      <p:ext uri="{BB962C8B-B14F-4D97-AF65-F5344CB8AC3E}">
        <p14:creationId xmlns:p14="http://schemas.microsoft.com/office/powerpoint/2010/main" val="8273158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35A29-90F1-4C56-9447-BB6DCB8C6433}"/>
              </a:ext>
            </a:extLst>
          </p:cNvPr>
          <p:cNvSpPr>
            <a:spLocks noGrp="1"/>
          </p:cNvSpPr>
          <p:nvPr>
            <p:ph type="title"/>
          </p:nvPr>
        </p:nvSpPr>
        <p:spPr>
          <a:xfrm>
            <a:off x="2008584" y="488874"/>
            <a:ext cx="7053542" cy="1400530"/>
          </a:xfrm>
        </p:spPr>
        <p:txBody>
          <a:bodyPr/>
          <a:lstStyle/>
          <a:p>
            <a:r>
              <a:rPr lang="en-US" dirty="0"/>
              <a:t>How to maintain compassion?</a:t>
            </a:r>
          </a:p>
        </p:txBody>
      </p:sp>
      <p:sp>
        <p:nvSpPr>
          <p:cNvPr id="3" name="Content Placeholder 2">
            <a:extLst>
              <a:ext uri="{FF2B5EF4-FFF2-40B4-BE49-F238E27FC236}">
                <a16:creationId xmlns:a16="http://schemas.microsoft.com/office/drawing/2014/main" id="{EDD01946-DCDF-450E-814A-E19E1F4B9947}"/>
              </a:ext>
            </a:extLst>
          </p:cNvPr>
          <p:cNvSpPr>
            <a:spLocks noGrp="1"/>
          </p:cNvSpPr>
          <p:nvPr>
            <p:ph idx="1"/>
          </p:nvPr>
        </p:nvSpPr>
        <p:spPr>
          <a:xfrm>
            <a:off x="2351484" y="1656542"/>
            <a:ext cx="6709906" cy="4195481"/>
          </a:xfrm>
        </p:spPr>
        <p:txBody>
          <a:bodyPr>
            <a:normAutofit fontScale="77500" lnSpcReduction="20000"/>
          </a:bodyPr>
          <a:lstStyle/>
          <a:p>
            <a:pPr marL="0" indent="0">
              <a:buNone/>
            </a:pPr>
            <a:endParaRPr lang="en-US" dirty="0"/>
          </a:p>
          <a:p>
            <a:r>
              <a:rPr lang="en-US" sz="2600" dirty="0"/>
              <a:t>Pick your battles!</a:t>
            </a:r>
          </a:p>
          <a:p>
            <a:pPr marL="0" indent="0">
              <a:buNone/>
            </a:pPr>
            <a:endParaRPr lang="en-US" sz="2600" dirty="0"/>
          </a:p>
          <a:p>
            <a:r>
              <a:rPr lang="en-US" sz="2600" dirty="0"/>
              <a:t>Balancing provider expectations with patient’s</a:t>
            </a:r>
          </a:p>
          <a:p>
            <a:pPr marL="0" indent="0">
              <a:buNone/>
            </a:pPr>
            <a:endParaRPr lang="en-US" sz="2600" dirty="0"/>
          </a:p>
          <a:p>
            <a:r>
              <a:rPr lang="en-US" sz="2600" dirty="0"/>
              <a:t>Sense of Agency vs. Supportive Interventions</a:t>
            </a:r>
          </a:p>
          <a:p>
            <a:pPr marL="0" indent="0">
              <a:buNone/>
            </a:pPr>
            <a:endParaRPr lang="en-US" sz="2600" dirty="0"/>
          </a:p>
          <a:p>
            <a:r>
              <a:rPr lang="en-US" sz="2600" dirty="0"/>
              <a:t>Honesty and making difficult decisions</a:t>
            </a:r>
          </a:p>
          <a:p>
            <a:pPr lvl="1"/>
            <a:r>
              <a:rPr lang="en-US" sz="2000" dirty="0"/>
              <a:t>Do not give false reassurances to patient or teams or self</a:t>
            </a:r>
          </a:p>
          <a:p>
            <a:pPr lvl="1"/>
            <a:r>
              <a:rPr lang="en-US" sz="2000" dirty="0"/>
              <a:t>Know when to say NO </a:t>
            </a:r>
            <a:r>
              <a:rPr lang="en-US" sz="2000" i="1" dirty="0">
                <a:solidFill>
                  <a:srgbClr val="C00000"/>
                </a:solidFill>
              </a:rPr>
              <a:t>based on scientific rationale </a:t>
            </a:r>
          </a:p>
          <a:p>
            <a:pPr lvl="1"/>
            <a:r>
              <a:rPr lang="en-US" sz="2000" dirty="0"/>
              <a:t>Know when to say YES </a:t>
            </a:r>
            <a:r>
              <a:rPr lang="en-US" sz="2000" i="1" dirty="0">
                <a:solidFill>
                  <a:srgbClr val="C00000"/>
                </a:solidFill>
              </a:rPr>
              <a:t>based on scientific rationale </a:t>
            </a:r>
          </a:p>
          <a:p>
            <a:pPr lvl="1"/>
            <a:r>
              <a:rPr lang="en-US" sz="2000" dirty="0"/>
              <a:t>Involve risk/legal services if in doubt</a:t>
            </a:r>
          </a:p>
          <a:p>
            <a:pPr marL="457200" lvl="1" indent="0">
              <a:buNone/>
            </a:pPr>
            <a:endParaRPr lang="en-US" sz="2200" dirty="0"/>
          </a:p>
          <a:p>
            <a:r>
              <a:rPr lang="en-US" sz="2600" dirty="0"/>
              <a:t>Documentation to be thorough and timely but concise  </a:t>
            </a:r>
          </a:p>
          <a:p>
            <a:pPr marL="0" indent="0">
              <a:buNone/>
            </a:pPr>
            <a:endParaRPr lang="en-US" sz="2200"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4837867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20C15-4608-4D7D-86FE-E50B1E3058FE}"/>
              </a:ext>
            </a:extLst>
          </p:cNvPr>
          <p:cNvSpPr>
            <a:spLocks noGrp="1"/>
          </p:cNvSpPr>
          <p:nvPr>
            <p:ph type="title"/>
          </p:nvPr>
        </p:nvSpPr>
        <p:spPr>
          <a:xfrm>
            <a:off x="2152650" y="161011"/>
            <a:ext cx="7886700" cy="1325563"/>
          </a:xfrm>
        </p:spPr>
        <p:txBody>
          <a:bodyPr/>
          <a:lstStyle/>
          <a:p>
            <a:r>
              <a:rPr lang="en-US" dirty="0"/>
              <a:t>How to prevent burnout?</a:t>
            </a:r>
          </a:p>
        </p:txBody>
      </p:sp>
      <p:sp>
        <p:nvSpPr>
          <p:cNvPr id="3" name="Content Placeholder 2">
            <a:extLst>
              <a:ext uri="{FF2B5EF4-FFF2-40B4-BE49-F238E27FC236}">
                <a16:creationId xmlns:a16="http://schemas.microsoft.com/office/drawing/2014/main" id="{EE7ED983-FF63-45D8-9A0A-B4ABF6756CCA}"/>
              </a:ext>
            </a:extLst>
          </p:cNvPr>
          <p:cNvSpPr>
            <a:spLocks noGrp="1"/>
          </p:cNvSpPr>
          <p:nvPr>
            <p:ph idx="1"/>
          </p:nvPr>
        </p:nvSpPr>
        <p:spPr>
          <a:xfrm>
            <a:off x="2152650" y="1486573"/>
            <a:ext cx="7886700" cy="4699854"/>
          </a:xfrm>
        </p:spPr>
        <p:txBody>
          <a:bodyPr>
            <a:normAutofit fontScale="92500" lnSpcReduction="20000"/>
          </a:bodyPr>
          <a:lstStyle/>
          <a:p>
            <a:r>
              <a:rPr lang="en-US" dirty="0"/>
              <a:t>Manage expectations from self and patient</a:t>
            </a:r>
          </a:p>
          <a:p>
            <a:pPr lvl="1"/>
            <a:r>
              <a:rPr lang="en-US" dirty="0"/>
              <a:t>Realistic goals </a:t>
            </a:r>
          </a:p>
          <a:p>
            <a:pPr lvl="1"/>
            <a:r>
              <a:rPr lang="en-US" dirty="0"/>
              <a:t>Small steps </a:t>
            </a:r>
          </a:p>
          <a:p>
            <a:pPr lvl="1"/>
            <a:r>
              <a:rPr lang="en-US" dirty="0"/>
              <a:t>Review progress at regular intervals</a:t>
            </a:r>
          </a:p>
          <a:p>
            <a:endParaRPr lang="en-US" dirty="0"/>
          </a:p>
          <a:p>
            <a:r>
              <a:rPr lang="en-US" dirty="0"/>
              <a:t>You don’t have to do this alone</a:t>
            </a:r>
          </a:p>
          <a:p>
            <a:pPr lvl="1"/>
            <a:r>
              <a:rPr lang="en-US" dirty="0"/>
              <a:t> Peer supervision and support</a:t>
            </a:r>
          </a:p>
          <a:p>
            <a:pPr lvl="1"/>
            <a:r>
              <a:rPr lang="en-US" dirty="0"/>
              <a:t> Work with the teams, delegate and assign roles</a:t>
            </a:r>
          </a:p>
          <a:p>
            <a:pPr marL="457200" lvl="1" indent="0">
              <a:buNone/>
            </a:pPr>
            <a:endParaRPr lang="en-US" dirty="0"/>
          </a:p>
          <a:p>
            <a:r>
              <a:rPr lang="en-US" dirty="0"/>
              <a:t>Take a break</a:t>
            </a:r>
          </a:p>
          <a:p>
            <a:pPr lvl="1"/>
            <a:r>
              <a:rPr lang="en-US" dirty="0"/>
              <a:t>Find ways to take mental and actual vacations</a:t>
            </a:r>
          </a:p>
          <a:p>
            <a:pPr lvl="1"/>
            <a:r>
              <a:rPr lang="en-US" dirty="0"/>
              <a:t>Maintain a sense of humor</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3924724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2420E-7A78-4684-81ED-1C3A748E06D3}"/>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93F1B9AB-8102-4BFC-90EF-613B6B052465}"/>
              </a:ext>
            </a:extLst>
          </p:cNvPr>
          <p:cNvSpPr>
            <a:spLocks noGrp="1"/>
          </p:cNvSpPr>
          <p:nvPr>
            <p:ph idx="1"/>
          </p:nvPr>
        </p:nvSpPr>
        <p:spPr/>
        <p:txBody>
          <a:bodyPr/>
          <a:lstStyle/>
          <a:p>
            <a:pPr marL="0" indent="0">
              <a:spcBef>
                <a:spcPts val="0"/>
              </a:spcBef>
              <a:buNone/>
              <a:tabLst>
                <a:tab pos="228600" algn="l"/>
                <a:tab pos="342900" algn="l"/>
                <a:tab pos="800100" algn="l"/>
                <a:tab pos="914400" algn="l"/>
              </a:tabLst>
            </a:pP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Upon completion of this conference, participants should be able to: </a:t>
            </a:r>
          </a:p>
          <a:p>
            <a:pPr lvl="1" indent="-342900">
              <a:spcBef>
                <a:spcPts val="0"/>
              </a:spcBef>
              <a:buFont typeface="Wingdings" panose="05000000000000000000" pitchFamily="2" charset="2"/>
              <a:buChar char="Ø"/>
              <a:tabLst>
                <a:tab pos="228600" algn="l"/>
                <a:tab pos="342900" algn="l"/>
                <a:tab pos="800100" algn="l"/>
                <a:tab pos="914400" algn="l"/>
              </a:tabLst>
            </a:pP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lvl="1" indent="-342900">
              <a:spcBef>
                <a:spcPts val="0"/>
              </a:spcBef>
              <a:buFont typeface="Wingdings" panose="05000000000000000000" pitchFamily="2" charset="2"/>
              <a:buChar char="v"/>
              <a:tabLst>
                <a:tab pos="228600" algn="l"/>
                <a:tab pos="342900" algn="l"/>
                <a:tab pos="800100" algn="l"/>
                <a:tab pos="914400" algn="l"/>
              </a:tabLst>
            </a:pPr>
            <a:r>
              <a:rPr lang="en-US"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Screen for and identify substance use disorders, specifically Cannabis Use Disorder in the perinatal population </a:t>
            </a:r>
          </a:p>
          <a:p>
            <a:pPr lvl="1" indent="-342900">
              <a:spcBef>
                <a:spcPts val="0"/>
              </a:spcBef>
              <a:buFont typeface="Wingdings" panose="05000000000000000000" pitchFamily="2" charset="2"/>
              <a:buChar char="v"/>
              <a:tabLst>
                <a:tab pos="228600" algn="l"/>
                <a:tab pos="342900" algn="l"/>
                <a:tab pos="800100" algn="l"/>
                <a:tab pos="914400" algn="l"/>
              </a:tabLst>
            </a:pPr>
            <a:endParaRPr lang="en-US" sz="2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1" indent="-342900">
              <a:spcBef>
                <a:spcPts val="0"/>
              </a:spcBef>
              <a:buFont typeface="Wingdings" panose="05000000000000000000" pitchFamily="2" charset="2"/>
              <a:buChar char="v"/>
              <a:tabLst>
                <a:tab pos="228600" algn="l"/>
                <a:tab pos="342900" algn="l"/>
                <a:tab pos="800100" algn="l"/>
                <a:tab pos="914400" algn="l"/>
              </a:tabLst>
            </a:pPr>
            <a:r>
              <a:rPr lang="en-US"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Develop an understanding of the latest research and epidemiological data on Cannabis Use Disorder during pregnancy</a:t>
            </a:r>
          </a:p>
          <a:p>
            <a:pPr lvl="1" indent="-342900">
              <a:spcBef>
                <a:spcPts val="0"/>
              </a:spcBef>
              <a:buFont typeface="Wingdings" panose="05000000000000000000" pitchFamily="2" charset="2"/>
              <a:buChar char="v"/>
              <a:tabLst>
                <a:tab pos="228600" algn="l"/>
                <a:tab pos="342900" algn="l"/>
                <a:tab pos="800100" algn="l"/>
                <a:tab pos="914400" algn="l"/>
              </a:tabLst>
            </a:pPr>
            <a:endParaRPr lang="en-US" sz="2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1" indent="-342900">
              <a:spcBef>
                <a:spcPts val="0"/>
              </a:spcBef>
              <a:buFont typeface="Wingdings" panose="05000000000000000000" pitchFamily="2" charset="2"/>
              <a:buChar char="v"/>
              <a:tabLst>
                <a:tab pos="228600" algn="l"/>
                <a:tab pos="342900" algn="l"/>
                <a:tab pos="800100" algn="l"/>
                <a:tab pos="914400" algn="l"/>
              </a:tabLst>
            </a:pPr>
            <a:r>
              <a:rPr lang="en-US"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Identify current gaps in care and formulate ways to improve access to care for pregnant women with Cannabis Use Disorder</a:t>
            </a:r>
            <a:endParaRPr lang="en-US" sz="2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652136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027FC-37B2-441E-B33C-C1D960DAC97A}"/>
              </a:ext>
            </a:extLst>
          </p:cNvPr>
          <p:cNvSpPr>
            <a:spLocks noGrp="1"/>
          </p:cNvSpPr>
          <p:nvPr>
            <p:ph type="title"/>
          </p:nvPr>
        </p:nvSpPr>
        <p:spPr>
          <a:xfrm>
            <a:off x="1981200" y="457200"/>
            <a:ext cx="8229600" cy="1143000"/>
          </a:xfrm>
        </p:spPr>
        <p:txBody>
          <a:bodyPr>
            <a:normAutofit fontScale="90000"/>
          </a:bodyPr>
          <a:lstStyle/>
          <a:p>
            <a:r>
              <a:rPr lang="en-US" dirty="0"/>
              <a:t>Questions</a:t>
            </a:r>
            <a:br>
              <a:rPr lang="en-US" dirty="0"/>
            </a:br>
            <a:endParaRPr lang="en-US" dirty="0"/>
          </a:p>
        </p:txBody>
      </p:sp>
      <p:sp>
        <p:nvSpPr>
          <p:cNvPr id="3" name="Content Placeholder 2">
            <a:extLst>
              <a:ext uri="{FF2B5EF4-FFF2-40B4-BE49-F238E27FC236}">
                <a16:creationId xmlns:a16="http://schemas.microsoft.com/office/drawing/2014/main" id="{02190A76-4441-4BA5-A911-347E1ADB4B80}"/>
              </a:ext>
            </a:extLst>
          </p:cNvPr>
          <p:cNvSpPr>
            <a:spLocks noGrp="1"/>
          </p:cNvSpPr>
          <p:nvPr>
            <p:ph idx="1"/>
          </p:nvPr>
        </p:nvSpPr>
        <p:spPr>
          <a:xfrm>
            <a:off x="1981200" y="1333870"/>
            <a:ext cx="8229600" cy="4525963"/>
          </a:xfrm>
        </p:spPr>
        <p:txBody>
          <a:bodyPr>
            <a:normAutofit lnSpcReduction="10000"/>
          </a:bodyPr>
          <a:lstStyle/>
          <a:p>
            <a:r>
              <a:rPr lang="en-US" dirty="0"/>
              <a:t>What if I've tried everything else for my nausea? (medically prescribed MJ):</a:t>
            </a:r>
          </a:p>
          <a:p>
            <a:pPr lvl="1"/>
            <a:r>
              <a:rPr lang="en-US" dirty="0"/>
              <a:t>Separate legal from medical </a:t>
            </a:r>
          </a:p>
          <a:p>
            <a:pPr lvl="1"/>
            <a:r>
              <a:rPr lang="en-US" dirty="0"/>
              <a:t>Evidence base for nausea exists but MJ vs. anti nausea meds (which is a relatively safer option?) </a:t>
            </a:r>
          </a:p>
          <a:p>
            <a:pPr lvl="1"/>
            <a:r>
              <a:rPr lang="en-US" dirty="0"/>
              <a:t>Cases of MJ induced Hyperemesis</a:t>
            </a:r>
          </a:p>
          <a:p>
            <a:pPr lvl="1"/>
            <a:r>
              <a:rPr lang="en-US" dirty="0"/>
              <a:t>Remeron/gabapentin/Zyprexa as treatment options for nausea, anxiety, insomnia</a:t>
            </a:r>
          </a:p>
          <a:p>
            <a:pPr lvl="1"/>
            <a:r>
              <a:rPr lang="en-US" dirty="0"/>
              <a:t>Best practice support for weaning off when they are experiencing N/V- Lack of reliable/standardized guidelines on dosing</a:t>
            </a:r>
          </a:p>
          <a:p>
            <a:pPr marL="457200" lvl="1" indent="0">
              <a:buNone/>
            </a:pPr>
            <a:endParaRPr lang="en-US" dirty="0"/>
          </a:p>
        </p:txBody>
      </p:sp>
    </p:spTree>
    <p:extLst>
      <p:ext uri="{BB962C8B-B14F-4D97-AF65-F5344CB8AC3E}">
        <p14:creationId xmlns:p14="http://schemas.microsoft.com/office/powerpoint/2010/main" val="39070325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B39B0-51F9-4AC7-BBB2-4348210A824D}"/>
              </a:ext>
            </a:extLst>
          </p:cNvPr>
          <p:cNvSpPr>
            <a:spLocks noGrp="1"/>
          </p:cNvSpPr>
          <p:nvPr>
            <p:ph type="title"/>
          </p:nvPr>
        </p:nvSpPr>
        <p:spPr/>
        <p:txBody>
          <a:bodyPr/>
          <a:lstStyle/>
          <a:p>
            <a:r>
              <a:rPr lang="en-US" dirty="0"/>
              <a:t>Contd. </a:t>
            </a:r>
          </a:p>
        </p:txBody>
      </p:sp>
      <p:sp>
        <p:nvSpPr>
          <p:cNvPr id="3" name="Content Placeholder 2">
            <a:extLst>
              <a:ext uri="{FF2B5EF4-FFF2-40B4-BE49-F238E27FC236}">
                <a16:creationId xmlns:a16="http://schemas.microsoft.com/office/drawing/2014/main" id="{6E311D61-CC07-4C06-AC95-1D444C5E7812}"/>
              </a:ext>
            </a:extLst>
          </p:cNvPr>
          <p:cNvSpPr>
            <a:spLocks noGrp="1"/>
          </p:cNvSpPr>
          <p:nvPr>
            <p:ph idx="1"/>
          </p:nvPr>
        </p:nvSpPr>
        <p:spPr>
          <a:xfrm>
            <a:off x="1697115" y="1417639"/>
            <a:ext cx="8229600" cy="4525963"/>
          </a:xfrm>
        </p:spPr>
        <p:txBody>
          <a:bodyPr>
            <a:normAutofit fontScale="77500" lnSpcReduction="20000"/>
          </a:bodyPr>
          <a:lstStyle/>
          <a:p>
            <a:r>
              <a:rPr lang="en-US" dirty="0"/>
              <a:t>Data on CBD products in pregnancy?</a:t>
            </a:r>
          </a:p>
          <a:p>
            <a:pPr marL="0" indent="0">
              <a:buNone/>
            </a:pPr>
            <a:endParaRPr lang="en-US" dirty="0"/>
          </a:p>
          <a:p>
            <a:pPr marL="457200" lvl="1" indent="0">
              <a:buNone/>
            </a:pPr>
            <a:r>
              <a:rPr lang="en-US" sz="2600" dirty="0"/>
              <a:t>Saraffpour S et al. </a:t>
            </a:r>
            <a:r>
              <a:rPr lang="en-US" sz="2600" b="1" dirty="0"/>
              <a:t>Considerations and Implications of Cannabidiol Use During Pregnancy. </a:t>
            </a:r>
            <a:r>
              <a:rPr lang="en-US" sz="2600" dirty="0"/>
              <a:t>Curr Pain Headache Rep. 2020 Jun 10;24(7):38. doi: 10.1007/s11916-020-00872-w. PMID: 32524214 </a:t>
            </a:r>
          </a:p>
          <a:p>
            <a:pPr lvl="1"/>
            <a:r>
              <a:rPr lang="en-US" sz="2600" b="1" dirty="0"/>
              <a:t>Findings: </a:t>
            </a:r>
          </a:p>
          <a:p>
            <a:pPr lvl="2"/>
            <a:r>
              <a:rPr lang="en-US" sz="2400" dirty="0"/>
              <a:t>Despite CBD's accessibility, there are limited studies showing its safety during pregnancy</a:t>
            </a:r>
          </a:p>
          <a:p>
            <a:pPr lvl="2"/>
            <a:r>
              <a:rPr lang="en-US" sz="2400" dirty="0"/>
              <a:t>May modulate the immune system by altering cytokine levels, affecting apoptosis</a:t>
            </a:r>
            <a:r>
              <a:rPr lang="en-US" sz="2400" dirty="0">
                <a:sym typeface="Wingdings" panose="05000000000000000000" pitchFamily="2" charset="2"/>
              </a:rPr>
              <a:t> Predisposition to</a:t>
            </a:r>
            <a:r>
              <a:rPr lang="en-US" sz="2400" dirty="0"/>
              <a:t> cancers and infections in later life</a:t>
            </a:r>
          </a:p>
          <a:p>
            <a:pPr lvl="2"/>
            <a:r>
              <a:rPr lang="en-US" sz="2400" dirty="0"/>
              <a:t>It is anti-angiogenic to human umbilical vein endothelial cells</a:t>
            </a:r>
            <a:r>
              <a:rPr lang="en-US" sz="2400" dirty="0">
                <a:sym typeface="Wingdings" panose="05000000000000000000" pitchFamily="2" charset="2"/>
              </a:rPr>
              <a:t></a:t>
            </a:r>
            <a:r>
              <a:rPr lang="en-US" sz="2400" dirty="0"/>
              <a:t> decreases angiogenesis</a:t>
            </a:r>
            <a:r>
              <a:rPr lang="en-US" sz="2400" dirty="0">
                <a:sym typeface="Wingdings" panose="05000000000000000000" pitchFamily="2" charset="2"/>
              </a:rPr>
              <a:t> P</a:t>
            </a:r>
            <a:r>
              <a:rPr lang="en-US" sz="2400" dirty="0"/>
              <a:t>lacental insufficiency, PEC</a:t>
            </a:r>
          </a:p>
          <a:p>
            <a:pPr lvl="2"/>
            <a:r>
              <a:rPr lang="en-US" sz="2400" dirty="0"/>
              <a:t>Dysregulation of certain transporters can result in placental inflammation and potentially reduce defense mechanism of the placental barrier</a:t>
            </a:r>
          </a:p>
          <a:p>
            <a:endParaRPr lang="en-US" dirty="0"/>
          </a:p>
        </p:txBody>
      </p:sp>
    </p:spTree>
    <p:extLst>
      <p:ext uri="{BB962C8B-B14F-4D97-AF65-F5344CB8AC3E}">
        <p14:creationId xmlns:p14="http://schemas.microsoft.com/office/powerpoint/2010/main" val="22542124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5203D-8BF2-4006-A989-BA3EFD5AAA38}"/>
              </a:ext>
            </a:extLst>
          </p:cNvPr>
          <p:cNvSpPr>
            <a:spLocks noGrp="1"/>
          </p:cNvSpPr>
          <p:nvPr>
            <p:ph type="title"/>
          </p:nvPr>
        </p:nvSpPr>
        <p:spPr>
          <a:xfrm>
            <a:off x="1981200" y="507675"/>
            <a:ext cx="8229600" cy="1143000"/>
          </a:xfrm>
        </p:spPr>
        <p:txBody>
          <a:bodyPr>
            <a:normAutofit fontScale="90000"/>
          </a:bodyPr>
          <a:lstStyle/>
          <a:p>
            <a:r>
              <a:rPr lang="en-US" dirty="0"/>
              <a:t>Take Home Points</a:t>
            </a:r>
            <a:br>
              <a:rPr lang="en-US" dirty="0"/>
            </a:br>
            <a:endParaRPr lang="en-US" dirty="0"/>
          </a:p>
        </p:txBody>
      </p:sp>
      <p:sp>
        <p:nvSpPr>
          <p:cNvPr id="3" name="Content Placeholder 2">
            <a:extLst>
              <a:ext uri="{FF2B5EF4-FFF2-40B4-BE49-F238E27FC236}">
                <a16:creationId xmlns:a16="http://schemas.microsoft.com/office/drawing/2014/main" id="{32BE7759-418B-4918-BC05-4B4FDC52A74D}"/>
              </a:ext>
            </a:extLst>
          </p:cNvPr>
          <p:cNvSpPr>
            <a:spLocks noGrp="1"/>
          </p:cNvSpPr>
          <p:nvPr>
            <p:ph idx="1"/>
          </p:nvPr>
        </p:nvSpPr>
        <p:spPr>
          <a:xfrm>
            <a:off x="1865790" y="1402672"/>
            <a:ext cx="8229600" cy="4874412"/>
          </a:xfrm>
        </p:spPr>
        <p:txBody>
          <a:bodyPr>
            <a:normAutofit fontScale="55000" lnSpcReduction="20000"/>
          </a:bodyPr>
          <a:lstStyle/>
          <a:p>
            <a:r>
              <a:rPr lang="en-US" dirty="0"/>
              <a:t>Safety data of MJ use in Pregnancy/Lactation not as straightforward compared to other substances</a:t>
            </a:r>
          </a:p>
          <a:p>
            <a:pPr marL="0" indent="0">
              <a:buNone/>
            </a:pPr>
            <a:endParaRPr lang="en-US" dirty="0"/>
          </a:p>
          <a:p>
            <a:r>
              <a:rPr lang="en-US" dirty="0"/>
              <a:t>There are many legitimate reasons for MJ use (both in patient perception and scientifically supported uses)</a:t>
            </a:r>
          </a:p>
          <a:p>
            <a:pPr marL="0" indent="0">
              <a:buNone/>
            </a:pPr>
            <a:endParaRPr lang="en-US" dirty="0"/>
          </a:p>
          <a:p>
            <a:r>
              <a:rPr lang="en-US" dirty="0"/>
              <a:t>Ultimate goal is to minimize harm to the </a:t>
            </a:r>
            <a:r>
              <a:rPr lang="en-US" i="1" dirty="0">
                <a:solidFill>
                  <a:schemeClr val="accent2">
                    <a:lumMod val="75000"/>
                  </a:schemeClr>
                </a:solidFill>
              </a:rPr>
              <a:t>Mother-baby dyad</a:t>
            </a:r>
            <a:r>
              <a:rPr lang="en-US" dirty="0">
                <a:solidFill>
                  <a:schemeClr val="accent2">
                    <a:lumMod val="75000"/>
                  </a:schemeClr>
                </a:solidFill>
              </a:rPr>
              <a:t> </a:t>
            </a:r>
            <a:r>
              <a:rPr lang="en-US" dirty="0"/>
              <a:t>in its entirety</a:t>
            </a:r>
          </a:p>
          <a:p>
            <a:pPr marL="0" indent="0">
              <a:buNone/>
            </a:pPr>
            <a:endParaRPr lang="en-US" dirty="0"/>
          </a:p>
          <a:p>
            <a:r>
              <a:rPr lang="en-US" dirty="0"/>
              <a:t>Treatment of underlying psychiatric or medical issue is necessary</a:t>
            </a:r>
          </a:p>
          <a:p>
            <a:pPr marL="0" indent="0">
              <a:buNone/>
            </a:pPr>
            <a:endParaRPr lang="en-US" dirty="0"/>
          </a:p>
          <a:p>
            <a:r>
              <a:rPr lang="en-US" dirty="0"/>
              <a:t>Legality or criminalization of use should not be the primary target of medical treatments by physicians </a:t>
            </a:r>
            <a:r>
              <a:rPr lang="en-US" i="1" dirty="0"/>
              <a:t>(not cops) </a:t>
            </a:r>
            <a:r>
              <a:rPr lang="en-US" i="1" dirty="0">
                <a:solidFill>
                  <a:schemeClr val="accent2">
                    <a:lumMod val="75000"/>
                  </a:schemeClr>
                </a:solidFill>
              </a:rPr>
              <a:t>Keeping up with the latest research data is key</a:t>
            </a:r>
          </a:p>
          <a:p>
            <a:pPr marL="0" indent="0">
              <a:buNone/>
            </a:pPr>
            <a:endParaRPr lang="en-US" i="1" dirty="0">
              <a:solidFill>
                <a:schemeClr val="accent2">
                  <a:lumMod val="75000"/>
                </a:schemeClr>
              </a:solidFill>
            </a:endParaRPr>
          </a:p>
          <a:p>
            <a:r>
              <a:rPr lang="en-US" dirty="0"/>
              <a:t>Open-mindedness and acceptance facilitate treatment retention</a:t>
            </a:r>
          </a:p>
          <a:p>
            <a:pPr marL="0" indent="0">
              <a:buNone/>
            </a:pPr>
            <a:endParaRPr lang="en-US" dirty="0"/>
          </a:p>
          <a:p>
            <a:r>
              <a:rPr lang="en-US" dirty="0"/>
              <a:t>Secure attachments might prevent relapse</a:t>
            </a:r>
          </a:p>
          <a:p>
            <a:pPr marL="0" indent="0">
              <a:buNone/>
            </a:pPr>
            <a:endParaRPr lang="en-US" dirty="0"/>
          </a:p>
          <a:p>
            <a:r>
              <a:rPr lang="en-US" dirty="0"/>
              <a:t>Teams are more effective than one overwhelmed treatment provider</a:t>
            </a:r>
          </a:p>
          <a:p>
            <a:pPr marL="0" indent="0">
              <a:buNone/>
            </a:pPr>
            <a:endParaRPr lang="en-US" dirty="0"/>
          </a:p>
          <a:p>
            <a:r>
              <a:rPr lang="en-US" dirty="0"/>
              <a:t>Patience, realistic goal-setting, peer support/training/guidance and at times even humor can go a long way!</a:t>
            </a:r>
          </a:p>
          <a:p>
            <a:endParaRPr lang="en-US" i="1" dirty="0"/>
          </a:p>
          <a:p>
            <a:pPr marL="0" indent="0">
              <a:buNone/>
            </a:pPr>
            <a:endParaRPr lang="en-US" i="1" dirty="0"/>
          </a:p>
          <a:p>
            <a:pPr marL="0" indent="0">
              <a:buNone/>
            </a:pPr>
            <a:endParaRPr lang="en-US" dirty="0"/>
          </a:p>
          <a:p>
            <a:endParaRPr lang="en-US" dirty="0"/>
          </a:p>
        </p:txBody>
      </p:sp>
    </p:spTree>
    <p:extLst>
      <p:ext uri="{BB962C8B-B14F-4D97-AF65-F5344CB8AC3E}">
        <p14:creationId xmlns:p14="http://schemas.microsoft.com/office/powerpoint/2010/main" val="37104178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05664" y="1410547"/>
            <a:ext cx="8229600" cy="4525963"/>
          </a:xfrm>
        </p:spPr>
        <p:txBody>
          <a:bodyPr/>
          <a:lstStyle/>
          <a:p>
            <a:r>
              <a:rPr lang="en-US" dirty="0"/>
              <a:t>Thank you</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1418" y="625980"/>
            <a:ext cx="3136075" cy="31360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5250" y="3238523"/>
            <a:ext cx="4576728" cy="2493819"/>
          </a:xfrm>
          <a:prstGeom prst="rect">
            <a:avLst/>
          </a:prstGeom>
        </p:spPr>
      </p:pic>
    </p:spTree>
    <p:extLst>
      <p:ext uri="{BB962C8B-B14F-4D97-AF65-F5344CB8AC3E}">
        <p14:creationId xmlns:p14="http://schemas.microsoft.com/office/powerpoint/2010/main" val="10351343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a:spLocks noGrp="1"/>
          </p:cNvSpPr>
          <p:nvPr>
            <p:ph type="body" idx="1"/>
          </p:nvPr>
        </p:nvSpPr>
        <p:spPr>
          <a:xfrm>
            <a:off x="300942" y="1748022"/>
            <a:ext cx="11655706" cy="4330477"/>
          </a:xfrm>
          <a:prstGeom prst="rect">
            <a:avLst/>
          </a:prstGeom>
          <a:noFill/>
          <a:ln>
            <a:noFill/>
          </a:ln>
        </p:spPr>
        <p:txBody>
          <a:bodyPr spcFirstLastPara="1" wrap="square" lIns="91425" tIns="45700" rIns="91425" bIns="45700" anchor="t" anchorCtr="0">
            <a:noAutofit/>
          </a:bodyPr>
          <a:lstStyle/>
          <a:p>
            <a:pPr marL="457200" indent="-457200">
              <a:spcBef>
                <a:spcPts val="0"/>
              </a:spcBef>
              <a:spcAft>
                <a:spcPts val="0"/>
              </a:spcAft>
              <a:buFont typeface="+mj-lt"/>
              <a:buAutoNum type="arabicPeriod"/>
            </a:pPr>
            <a:r>
              <a:rPr lang="en-US" sz="2400" b="1" dirty="0">
                <a:solidFill>
                  <a:schemeClr val="accent6">
                    <a:lumMod val="50000"/>
                  </a:schemeClr>
                </a:solidFill>
              </a:rPr>
              <a:t>What are you most proud of?</a:t>
            </a:r>
          </a:p>
          <a:p>
            <a:pPr marL="749303" lvl="1" indent="-457200">
              <a:spcBef>
                <a:spcPts val="0"/>
              </a:spcBef>
              <a:spcAft>
                <a:spcPts val="0"/>
              </a:spcAft>
            </a:pPr>
            <a:r>
              <a:rPr lang="en-US" sz="2000" dirty="0">
                <a:solidFill>
                  <a:schemeClr val="accent6">
                    <a:lumMod val="50000"/>
                  </a:schemeClr>
                </a:solidFill>
                <a:effectLst/>
                <a:latin typeface="Calibri" panose="020F0502020204030204" pitchFamily="34" charset="0"/>
                <a:ea typeface="Calibri" panose="020F0502020204030204" pitchFamily="34" charset="0"/>
              </a:rPr>
              <a:t>C</a:t>
            </a:r>
            <a:r>
              <a:rPr lang="en-US" sz="2000" dirty="0">
                <a:effectLst/>
                <a:latin typeface="Calibri" panose="020F0502020204030204" pitchFamily="34" charset="0"/>
                <a:ea typeface="Calibri" panose="020F0502020204030204" pitchFamily="34" charset="0"/>
              </a:rPr>
              <a:t>reating a space/practice where at least some (most?) people feel comfortable telling me the truth about how they are feeling  </a:t>
            </a:r>
          </a:p>
          <a:p>
            <a:pPr marL="457200" indent="-457200">
              <a:spcBef>
                <a:spcPts val="0"/>
              </a:spcBef>
              <a:spcAft>
                <a:spcPts val="0"/>
              </a:spcAft>
              <a:buFont typeface="+mj-lt"/>
              <a:buAutoNum type="arabicPeriod"/>
            </a:pPr>
            <a:r>
              <a:rPr lang="en-US" sz="2400" b="1" dirty="0">
                <a:solidFill>
                  <a:schemeClr val="accent6">
                    <a:lumMod val="50000"/>
                  </a:schemeClr>
                </a:solidFill>
              </a:rPr>
              <a:t>Patient success story</a:t>
            </a:r>
          </a:p>
          <a:p>
            <a:pPr marL="749303" lvl="1" indent="-457200">
              <a:spcBef>
                <a:spcPts val="0"/>
              </a:spcBef>
              <a:spcAft>
                <a:spcPts val="0"/>
              </a:spcAft>
            </a:pPr>
            <a:r>
              <a:rPr lang="en-US" sz="2000" dirty="0">
                <a:effectLst/>
                <a:latin typeface="Calibri" panose="020F0502020204030204" pitchFamily="34" charset="0"/>
                <a:ea typeface="Calibri" panose="020F0502020204030204" pitchFamily="34" charset="0"/>
              </a:rPr>
              <a:t>Patient 11 months postpartum, has had screening previously (negative), emailing me at night asking if she can do them again because she isn't feeling so great after weaning her baby, leading to timely re-assessment and triage. </a:t>
            </a:r>
          </a:p>
          <a:p>
            <a:pPr marL="457200" indent="-457200">
              <a:spcBef>
                <a:spcPts val="0"/>
              </a:spcBef>
              <a:spcAft>
                <a:spcPts val="0"/>
              </a:spcAft>
              <a:buFont typeface="+mj-lt"/>
              <a:buAutoNum type="arabicPeriod"/>
            </a:pPr>
            <a:r>
              <a:rPr lang="en-US" sz="2400" b="1" dirty="0">
                <a:solidFill>
                  <a:schemeClr val="accent6">
                    <a:lumMod val="50000"/>
                  </a:schemeClr>
                </a:solidFill>
              </a:rPr>
              <a:t>Biggest challenges/lessons learned</a:t>
            </a:r>
            <a:endParaRPr lang="en-US" sz="2400" dirty="0">
              <a:effectLst/>
              <a:latin typeface="Calibri" panose="020F0502020204030204" pitchFamily="34" charset="0"/>
              <a:ea typeface="Calibri" panose="020F0502020204030204" pitchFamily="34" charset="0"/>
            </a:endParaRPr>
          </a:p>
          <a:p>
            <a:pPr marL="749303" lvl="1" indent="-457200">
              <a:spcBef>
                <a:spcPts val="0"/>
              </a:spcBef>
              <a:spcAft>
                <a:spcPts val="0"/>
              </a:spcAft>
            </a:pPr>
            <a:r>
              <a:rPr lang="en-US" sz="2000" dirty="0">
                <a:effectLst/>
                <a:latin typeface="Calibri" panose="020F0502020204030204" pitchFamily="34" charset="0"/>
                <a:ea typeface="Calibri" panose="020F0502020204030204" pitchFamily="34" charset="0"/>
              </a:rPr>
              <a:t>Nothing works perfectly for everyone, the more opportunities the better. As much as I want 100%-- things will come up. People will decline to do screenings in person, will not open emails, will have trouble completing screens. Nothing is perfect. But continuing to offer a space and ideally multiple opportunities and modalities for discussion works a lot of the time. </a:t>
            </a:r>
          </a:p>
          <a:p>
            <a:pPr marL="457200" indent="-457200">
              <a:spcBef>
                <a:spcPts val="0"/>
              </a:spcBef>
              <a:spcAft>
                <a:spcPts val="0"/>
              </a:spcAft>
              <a:buFont typeface="+mj-lt"/>
              <a:buAutoNum type="arabicPeriod"/>
            </a:pPr>
            <a:r>
              <a:rPr lang="en-US" sz="2400" b="1" i="0" dirty="0">
                <a:solidFill>
                  <a:schemeClr val="accent6">
                    <a:lumMod val="50000"/>
                  </a:schemeClr>
                </a:solidFill>
                <a:effectLst/>
              </a:rPr>
              <a:t>Future/sustainability </a:t>
            </a:r>
          </a:p>
          <a:p>
            <a:pPr marL="749303" lvl="1" indent="-457200">
              <a:spcBef>
                <a:spcPts val="0"/>
              </a:spcBef>
              <a:spcAft>
                <a:spcPts val="0"/>
              </a:spcAft>
            </a:pPr>
            <a:r>
              <a:rPr lang="en-US" sz="2000" dirty="0">
                <a:effectLst/>
                <a:latin typeface="Calibri" panose="020F0502020204030204" pitchFamily="34" charset="0"/>
                <a:ea typeface="Calibri" panose="020F0502020204030204" pitchFamily="34" charset="0"/>
              </a:rPr>
              <a:t>I think-- and hope-- that the systems in place will stand the test of time in terms of reminders and continuing to screen. If not, a patient </a:t>
            </a:r>
            <a:r>
              <a:rPr lang="en-US" dirty="0">
                <a:effectLst/>
                <a:latin typeface="Calibri" panose="020F0502020204030204" pitchFamily="34" charset="0"/>
                <a:ea typeface="Calibri" panose="020F0502020204030204" pitchFamily="34" charset="0"/>
              </a:rPr>
              <a:t>case will certainly </a:t>
            </a:r>
            <a:r>
              <a:rPr lang="en-US" sz="1600" dirty="0">
                <a:effectLst/>
                <a:latin typeface="Calibri" panose="020F0502020204030204" pitchFamily="34" charset="0"/>
                <a:ea typeface="Calibri" panose="020F0502020204030204" pitchFamily="34" charset="0"/>
              </a:rPr>
              <a:t>come up and remind me. </a:t>
            </a:r>
          </a:p>
          <a:p>
            <a:pPr marL="0" lvl="0" indent="0" algn="l" rtl="0">
              <a:lnSpc>
                <a:spcPct val="90000"/>
              </a:lnSpc>
              <a:spcBef>
                <a:spcPts val="499"/>
              </a:spcBef>
              <a:spcAft>
                <a:spcPts val="0"/>
              </a:spcAft>
              <a:buNone/>
            </a:pPr>
            <a:endParaRPr sz="1800" dirty="0"/>
          </a:p>
        </p:txBody>
      </p:sp>
      <p:pic>
        <p:nvPicPr>
          <p:cNvPr id="2" name="Picture 1">
            <a:extLst>
              <a:ext uri="{FF2B5EF4-FFF2-40B4-BE49-F238E27FC236}">
                <a16:creationId xmlns:a16="http://schemas.microsoft.com/office/drawing/2014/main" id="{E7D0D904-5E50-8FE6-9110-71042A2F3E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298" y="185995"/>
            <a:ext cx="4051252" cy="1187012"/>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E080395-B3B7-4C32-A9DA-A5094EFCE289}"/>
              </a:ext>
            </a:extLst>
          </p:cNvPr>
          <p:cNvSpPr>
            <a:spLocks noGrp="1"/>
          </p:cNvSpPr>
          <p:nvPr>
            <p:ph idx="1"/>
          </p:nvPr>
        </p:nvSpPr>
        <p:spPr>
          <a:xfrm>
            <a:off x="667474" y="1863524"/>
            <a:ext cx="10857052" cy="4328932"/>
          </a:xfrm>
        </p:spPr>
        <p:txBody>
          <a:bodyPr>
            <a:noAutofit/>
          </a:bodyPr>
          <a:lstStyle/>
          <a:p>
            <a:pPr marL="457200" indent="-457200">
              <a:spcBef>
                <a:spcPts val="0"/>
              </a:spcBef>
              <a:spcAft>
                <a:spcPts val="0"/>
              </a:spcAft>
              <a:buFont typeface="+mj-lt"/>
              <a:buAutoNum type="arabicPeriod"/>
            </a:pPr>
            <a:r>
              <a:rPr lang="en-US" sz="2400" b="1" dirty="0">
                <a:solidFill>
                  <a:schemeClr val="accent6">
                    <a:lumMod val="50000"/>
                  </a:schemeClr>
                </a:solidFill>
              </a:rPr>
              <a:t>What are you most proud of?</a:t>
            </a:r>
          </a:p>
          <a:p>
            <a:pPr marL="476255" lvl="2" indent="0">
              <a:spcBef>
                <a:spcPts val="0"/>
              </a:spcBef>
              <a:spcAft>
                <a:spcPts val="0"/>
              </a:spcAft>
              <a:buNone/>
            </a:pPr>
            <a:r>
              <a:rPr lang="en-US" sz="2000" dirty="0">
                <a:solidFill>
                  <a:schemeClr val="accent6">
                    <a:lumMod val="50000"/>
                  </a:schemeClr>
                </a:solidFill>
              </a:rPr>
              <a:t>Being able to accomplish our goal of initiating screening and offering services to our prenatal patients</a:t>
            </a:r>
            <a:endParaRPr lang="en-US" sz="2800" b="1" dirty="0">
              <a:solidFill>
                <a:schemeClr val="accent6">
                  <a:lumMod val="50000"/>
                </a:schemeClr>
              </a:solidFill>
            </a:endParaRPr>
          </a:p>
          <a:p>
            <a:pPr marL="457200" indent="-457200">
              <a:spcBef>
                <a:spcPts val="0"/>
              </a:spcBef>
              <a:spcAft>
                <a:spcPts val="0"/>
              </a:spcAft>
              <a:buFont typeface="+mj-lt"/>
              <a:buAutoNum type="arabicPeriod"/>
            </a:pPr>
            <a:r>
              <a:rPr lang="en-US" sz="2400" b="1" dirty="0">
                <a:solidFill>
                  <a:schemeClr val="accent6">
                    <a:lumMod val="50000"/>
                  </a:schemeClr>
                </a:solidFill>
              </a:rPr>
              <a:t>Patient success story</a:t>
            </a:r>
          </a:p>
          <a:p>
            <a:pPr marL="476255" lvl="2" indent="0">
              <a:spcBef>
                <a:spcPts val="0"/>
              </a:spcBef>
              <a:spcAft>
                <a:spcPts val="0"/>
              </a:spcAft>
              <a:buNone/>
            </a:pPr>
            <a:r>
              <a:rPr lang="en-US" sz="2000" dirty="0">
                <a:solidFill>
                  <a:schemeClr val="accent6">
                    <a:lumMod val="50000"/>
                  </a:schemeClr>
                </a:solidFill>
              </a:rPr>
              <a:t>We were able to connect a pregnant patient who was homeless to services.</a:t>
            </a:r>
            <a:endParaRPr lang="en-US" sz="2400" b="1" dirty="0">
              <a:solidFill>
                <a:schemeClr val="accent6">
                  <a:lumMod val="50000"/>
                </a:schemeClr>
              </a:solidFill>
            </a:endParaRPr>
          </a:p>
          <a:p>
            <a:pPr marL="457200" indent="-457200">
              <a:spcBef>
                <a:spcPts val="0"/>
              </a:spcBef>
              <a:spcAft>
                <a:spcPts val="0"/>
              </a:spcAft>
              <a:buFont typeface="+mj-lt"/>
              <a:buAutoNum type="arabicPeriod"/>
            </a:pPr>
            <a:r>
              <a:rPr lang="en-US" sz="2400" b="1" dirty="0">
                <a:solidFill>
                  <a:schemeClr val="accent6">
                    <a:lumMod val="50000"/>
                  </a:schemeClr>
                </a:solidFill>
              </a:rPr>
              <a:t>Biggest challenges/lessons learned</a:t>
            </a:r>
          </a:p>
          <a:p>
            <a:pPr lvl="2"/>
            <a:r>
              <a:rPr lang="en-US" sz="2000" dirty="0">
                <a:solidFill>
                  <a:schemeClr val="accent6">
                    <a:lumMod val="50000"/>
                  </a:schemeClr>
                </a:solidFill>
              </a:rPr>
              <a:t>Biggest challenge was reporting – we could not generate reports from NextGen.</a:t>
            </a:r>
          </a:p>
          <a:p>
            <a:pPr lvl="2"/>
            <a:r>
              <a:rPr lang="en-US" sz="2000" dirty="0">
                <a:solidFill>
                  <a:schemeClr val="accent6">
                    <a:lumMod val="50000"/>
                  </a:schemeClr>
                </a:solidFill>
              </a:rPr>
              <a:t>Include PDSA findings: We instituted a process so that negative screenings were recorded, not shredded.</a:t>
            </a:r>
          </a:p>
          <a:p>
            <a:pPr lvl="2"/>
            <a:r>
              <a:rPr lang="en-US" sz="2000" dirty="0">
                <a:solidFill>
                  <a:schemeClr val="accent6">
                    <a:lumMod val="50000"/>
                  </a:schemeClr>
                </a:solidFill>
              </a:rPr>
              <a:t>We found that providing MAs with tips/tools to normalize and administer the screenings with comfortability was helpful</a:t>
            </a:r>
            <a:endParaRPr lang="en-US" sz="2000" dirty="0">
              <a:effectLst/>
              <a:latin typeface="Calibri" panose="020F0502020204030204" pitchFamily="34" charset="0"/>
              <a:ea typeface="Calibri" panose="020F0502020204030204" pitchFamily="34" charset="0"/>
            </a:endParaRPr>
          </a:p>
          <a:p>
            <a:pPr marL="457200" indent="-457200">
              <a:spcBef>
                <a:spcPts val="0"/>
              </a:spcBef>
              <a:spcAft>
                <a:spcPts val="0"/>
              </a:spcAft>
              <a:buFont typeface="+mj-lt"/>
              <a:buAutoNum type="arabicPeriod"/>
            </a:pPr>
            <a:r>
              <a:rPr lang="en-US" sz="2400" b="1" i="0" dirty="0">
                <a:solidFill>
                  <a:schemeClr val="accent6">
                    <a:lumMod val="50000"/>
                  </a:schemeClr>
                </a:solidFill>
                <a:effectLst/>
              </a:rPr>
              <a:t>Future/sustainability </a:t>
            </a:r>
          </a:p>
          <a:p>
            <a:pPr marL="476255" lvl="2" indent="0">
              <a:spcBef>
                <a:spcPts val="499"/>
              </a:spcBef>
              <a:spcAft>
                <a:spcPts val="0"/>
              </a:spcAft>
              <a:buNone/>
            </a:pPr>
            <a:r>
              <a:rPr lang="en-US" sz="2000" dirty="0">
                <a:solidFill>
                  <a:schemeClr val="accent6">
                    <a:lumMod val="50000"/>
                  </a:schemeClr>
                </a:solidFill>
              </a:rPr>
              <a:t>We have a good workflow established and will continue to use it.</a:t>
            </a:r>
            <a:endParaRPr lang="en-US" sz="2000" i="0" dirty="0">
              <a:solidFill>
                <a:schemeClr val="accent6">
                  <a:lumMod val="50000"/>
                </a:schemeClr>
              </a:solidFill>
              <a:effectLst/>
            </a:endParaRPr>
          </a:p>
          <a:p>
            <a:pPr marL="0" lvl="0" indent="0" algn="l" rtl="0">
              <a:lnSpc>
                <a:spcPct val="90000"/>
              </a:lnSpc>
              <a:spcBef>
                <a:spcPts val="499"/>
              </a:spcBef>
              <a:spcAft>
                <a:spcPts val="0"/>
              </a:spcAft>
              <a:buNone/>
            </a:pPr>
            <a:endParaRPr lang="en-US" sz="1800" dirty="0"/>
          </a:p>
          <a:p>
            <a:pPr>
              <a:buFont typeface="Wingdings" panose="05000000000000000000" pitchFamily="2" charset="2"/>
              <a:buChar char="§"/>
            </a:pPr>
            <a:endParaRPr lang="en-US" i="0" dirty="0">
              <a:solidFill>
                <a:schemeClr val="accent6">
                  <a:lumMod val="50000"/>
                </a:schemeClr>
              </a:solidFill>
              <a:effectLst/>
              <a:cs typeface="Arial" panose="020B0604020202020204" pitchFamily="34" charset="0"/>
            </a:endParaRPr>
          </a:p>
        </p:txBody>
      </p:sp>
      <p:pic>
        <p:nvPicPr>
          <p:cNvPr id="5" name="Picture 4">
            <a:extLst>
              <a:ext uri="{FF2B5EF4-FFF2-40B4-BE49-F238E27FC236}">
                <a16:creationId xmlns:a16="http://schemas.microsoft.com/office/drawing/2014/main" id="{58E3CFE6-5281-C824-09E0-A6FE59CEF7EE}"/>
              </a:ext>
            </a:extLst>
          </p:cNvPr>
          <p:cNvPicPr>
            <a:picLocks noChangeAspect="1"/>
          </p:cNvPicPr>
          <p:nvPr/>
        </p:nvPicPr>
        <p:blipFill>
          <a:blip r:embed="rId3"/>
          <a:stretch>
            <a:fillRect/>
          </a:stretch>
        </p:blipFill>
        <p:spPr>
          <a:xfrm>
            <a:off x="900496" y="162926"/>
            <a:ext cx="4999263" cy="1436632"/>
          </a:xfrm>
          <a:prstGeom prst="rect">
            <a:avLst/>
          </a:prstGeom>
        </p:spPr>
      </p:pic>
    </p:spTree>
    <p:extLst>
      <p:ext uri="{BB962C8B-B14F-4D97-AF65-F5344CB8AC3E}">
        <p14:creationId xmlns:p14="http://schemas.microsoft.com/office/powerpoint/2010/main" val="34831565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E080395-B3B7-4C32-A9DA-A5094EFCE289}"/>
              </a:ext>
            </a:extLst>
          </p:cNvPr>
          <p:cNvSpPr>
            <a:spLocks noGrp="1"/>
          </p:cNvSpPr>
          <p:nvPr>
            <p:ph idx="1"/>
          </p:nvPr>
        </p:nvSpPr>
        <p:spPr>
          <a:xfrm>
            <a:off x="256572" y="1724626"/>
            <a:ext cx="11678855" cy="4612476"/>
          </a:xfrm>
        </p:spPr>
        <p:txBody>
          <a:bodyPr>
            <a:noAutofit/>
          </a:bodyPr>
          <a:lstStyle/>
          <a:p>
            <a:pPr marL="426910" indent="-426910" defTabSz="759021">
              <a:spcBef>
                <a:spcPts val="800"/>
              </a:spcBef>
              <a:buFontTx/>
              <a:buAutoNum type="arabicPeriod"/>
              <a:defRPr sz="2324" b="1">
                <a:solidFill>
                  <a:srgbClr val="1D1C1C"/>
                </a:solidFill>
              </a:defRPr>
            </a:pPr>
            <a:r>
              <a:rPr lang="en-US" sz="1800" dirty="0"/>
              <a:t>What are you most proud of?</a:t>
            </a:r>
          </a:p>
          <a:p>
            <a:pPr marL="549241" lvl="1" indent="-233011" defTabSz="759021">
              <a:spcBef>
                <a:spcPts val="800"/>
              </a:spcBef>
              <a:buFontTx/>
              <a:defRPr sz="1577">
                <a:solidFill>
                  <a:srgbClr val="1D1C1C"/>
                </a:solidFill>
              </a:defRPr>
            </a:pPr>
            <a:r>
              <a:rPr lang="en-US" sz="1400" dirty="0"/>
              <a:t>Our small practice adapting to new EMR flowsheets and training new members of the team</a:t>
            </a:r>
          </a:p>
          <a:p>
            <a:pPr marL="426910" indent="-426910" defTabSz="759021">
              <a:spcBef>
                <a:spcPts val="800"/>
              </a:spcBef>
              <a:buFontTx/>
              <a:buAutoNum type="arabicPeriod"/>
              <a:defRPr sz="2324" b="1">
                <a:solidFill>
                  <a:srgbClr val="1D1C1C"/>
                </a:solidFill>
              </a:defRPr>
            </a:pPr>
            <a:r>
              <a:rPr lang="en-US" sz="1800" dirty="0"/>
              <a:t>Share a patient success story</a:t>
            </a:r>
          </a:p>
          <a:p>
            <a:pPr marL="549241" lvl="1" indent="-233011" defTabSz="759021">
              <a:spcBef>
                <a:spcPts val="800"/>
              </a:spcBef>
              <a:buFontTx/>
              <a:defRPr sz="1577">
                <a:solidFill>
                  <a:srgbClr val="1D1C1C"/>
                </a:solidFill>
              </a:defRPr>
            </a:pPr>
            <a:r>
              <a:rPr lang="en-US" sz="1400" dirty="0"/>
              <a:t>G5P3 with history of a few different mental health issues in her previous pregnancies and multiple medications, provider was able to get guidance through PRN moms to adjust meds, find a new therapist, and patient reported she felt the most stable she had out of her 3 pregnancies</a:t>
            </a:r>
          </a:p>
          <a:p>
            <a:pPr marL="426910" indent="-426910" defTabSz="759021">
              <a:spcBef>
                <a:spcPts val="800"/>
              </a:spcBef>
              <a:buFontTx/>
              <a:buAutoNum type="arabicPeriod"/>
              <a:defRPr sz="2324" b="1">
                <a:solidFill>
                  <a:srgbClr val="1D1C1C"/>
                </a:solidFill>
              </a:defRPr>
            </a:pPr>
            <a:r>
              <a:rPr lang="en-US" sz="1800" dirty="0"/>
              <a:t>Biggest challenges/lessons learned</a:t>
            </a:r>
          </a:p>
          <a:p>
            <a:pPr marL="549241" lvl="1" indent="-233011" defTabSz="759021">
              <a:spcBef>
                <a:spcPts val="800"/>
              </a:spcBef>
              <a:buFontTx/>
              <a:defRPr sz="1577">
                <a:solidFill>
                  <a:srgbClr val="1D1C1C"/>
                </a:solidFill>
              </a:defRPr>
            </a:pPr>
            <a:r>
              <a:rPr lang="en-US" sz="1400" dirty="0"/>
              <a:t>Data collection was our biggest challenge - we work for a very small hospital owned by a very large corporation (based in California) so trying to get IT help and involvement was complicated and took longer than expected vs. having someone in house to assist</a:t>
            </a:r>
          </a:p>
          <a:p>
            <a:pPr marL="549241" lvl="1" indent="-233011" defTabSz="759021">
              <a:spcBef>
                <a:spcPts val="800"/>
              </a:spcBef>
              <a:buFontTx/>
              <a:defRPr sz="1577">
                <a:solidFill>
                  <a:srgbClr val="1D1C1C"/>
                </a:solidFill>
              </a:defRPr>
            </a:pPr>
            <a:r>
              <a:rPr lang="en-US" sz="1400" dirty="0"/>
              <a:t>Lessons learned: earlier and more in person meetings would help </a:t>
            </a:r>
          </a:p>
          <a:p>
            <a:pPr marL="426910" indent="-426910" defTabSz="759021">
              <a:spcBef>
                <a:spcPts val="800"/>
              </a:spcBef>
              <a:buFontTx/>
              <a:buAutoNum type="arabicPeriod"/>
              <a:defRPr sz="2324" b="1">
                <a:solidFill>
                  <a:srgbClr val="1D1C1C"/>
                </a:solidFill>
              </a:defRPr>
            </a:pPr>
            <a:r>
              <a:rPr lang="en-US" sz="1800" dirty="0"/>
              <a:t>Future/sustainability </a:t>
            </a:r>
          </a:p>
          <a:p>
            <a:pPr marL="549241" lvl="1" indent="-233011" defTabSz="759021">
              <a:spcBef>
                <a:spcPts val="800"/>
              </a:spcBef>
              <a:buFontTx/>
              <a:defRPr sz="1577">
                <a:solidFill>
                  <a:srgbClr val="1D1C1C"/>
                </a:solidFill>
              </a:defRPr>
            </a:pPr>
            <a:r>
              <a:rPr lang="en-US" sz="1400" dirty="0"/>
              <a:t>We plan to maintain momentum by continuing to train new/onboarding MAs and providers in our (now) typical screening processes </a:t>
            </a:r>
          </a:p>
          <a:p>
            <a:pPr marL="549241" lvl="1" indent="-233011" defTabSz="759021">
              <a:spcBef>
                <a:spcPts val="800"/>
              </a:spcBef>
              <a:buFontTx/>
              <a:defRPr sz="1577">
                <a:solidFill>
                  <a:srgbClr val="1D1C1C"/>
                </a:solidFill>
              </a:defRPr>
            </a:pPr>
            <a:r>
              <a:rPr lang="en-US" sz="1400" dirty="0"/>
              <a:t>Our EMRs are well built in at this point and user friendly, even for new Epic users</a:t>
            </a:r>
          </a:p>
          <a:p>
            <a:pPr marL="549241" lvl="1" indent="-233011" defTabSz="759021">
              <a:spcBef>
                <a:spcPts val="800"/>
              </a:spcBef>
              <a:buFontTx/>
              <a:defRPr sz="1577">
                <a:solidFill>
                  <a:srgbClr val="1D1C1C"/>
                </a:solidFill>
              </a:defRPr>
            </a:pPr>
            <a:r>
              <a:rPr lang="en-US" sz="1400" dirty="0"/>
              <a:t>We are using some of our grant money to create mental health awareness/resources posters for each of our exam rooms - helping to ensure it remains top of mind for providers as well as patients</a:t>
            </a:r>
          </a:p>
        </p:txBody>
      </p:sp>
      <p:pic>
        <p:nvPicPr>
          <p:cNvPr id="2" name="Picture 1">
            <a:extLst>
              <a:ext uri="{FF2B5EF4-FFF2-40B4-BE49-F238E27FC236}">
                <a16:creationId xmlns:a16="http://schemas.microsoft.com/office/drawing/2014/main" id="{9BCA3196-307F-3A59-9915-00059A3EFAE8}"/>
              </a:ext>
            </a:extLst>
          </p:cNvPr>
          <p:cNvPicPr>
            <a:picLocks noChangeAspect="1"/>
          </p:cNvPicPr>
          <p:nvPr/>
        </p:nvPicPr>
        <p:blipFill>
          <a:blip r:embed="rId3"/>
          <a:stretch>
            <a:fillRect/>
          </a:stretch>
        </p:blipFill>
        <p:spPr>
          <a:xfrm>
            <a:off x="624281" y="358852"/>
            <a:ext cx="7210350" cy="1048016"/>
          </a:xfrm>
          <a:prstGeom prst="rect">
            <a:avLst/>
          </a:prstGeom>
        </p:spPr>
      </p:pic>
      <p:sp>
        <p:nvSpPr>
          <p:cNvPr id="5" name="TextBox 4">
            <a:extLst>
              <a:ext uri="{FF2B5EF4-FFF2-40B4-BE49-F238E27FC236}">
                <a16:creationId xmlns:a16="http://schemas.microsoft.com/office/drawing/2014/main" id="{D83E0748-7781-EF61-3154-E9496D3880EC}"/>
              </a:ext>
            </a:extLst>
          </p:cNvPr>
          <p:cNvSpPr txBox="1"/>
          <p:nvPr/>
        </p:nvSpPr>
        <p:spPr>
          <a:xfrm>
            <a:off x="624281" y="1258024"/>
            <a:ext cx="10533714" cy="514628"/>
          </a:xfrm>
          <a:prstGeom prst="rect">
            <a:avLst/>
          </a:prstGeom>
          <a:noFill/>
        </p:spPr>
        <p:txBody>
          <a:bodyPr wrap="square">
            <a:spAutoFit/>
          </a:bodyPr>
          <a:lstStyle/>
          <a:p>
            <a:pPr>
              <a:lnSpc>
                <a:spcPct val="85000"/>
              </a:lnSpc>
              <a:defRPr sz="3200" b="1" spc="-100"/>
            </a:pPr>
            <a:r>
              <a:rPr lang="en-US" dirty="0"/>
              <a:t>Full Circle Health and RI Women's Health and Midwifery </a:t>
            </a:r>
            <a:endParaRPr lang="en-US" sz="3200" spc="-50" dirty="0">
              <a:solidFill>
                <a:srgbClr val="404040"/>
              </a:solidFill>
            </a:endParaRPr>
          </a:p>
        </p:txBody>
      </p:sp>
    </p:spTree>
    <p:extLst>
      <p:ext uri="{BB962C8B-B14F-4D97-AF65-F5344CB8AC3E}">
        <p14:creationId xmlns:p14="http://schemas.microsoft.com/office/powerpoint/2010/main" val="42884001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263" y="371159"/>
            <a:ext cx="10438093" cy="1449387"/>
          </a:xfrm>
        </p:spPr>
        <p:txBody>
          <a:bodyPr/>
          <a:lstStyle/>
          <a:p>
            <a:pPr algn="ctr"/>
            <a:r>
              <a:rPr lang="en-US" b="1" dirty="0"/>
              <a:t>Teleconsultation Services</a:t>
            </a:r>
          </a:p>
        </p:txBody>
      </p:sp>
      <p:sp>
        <p:nvSpPr>
          <p:cNvPr id="3" name="Slide Number Placeholder 2"/>
          <p:cNvSpPr>
            <a:spLocks noGrp="1"/>
          </p:cNvSpPr>
          <p:nvPr>
            <p:ph type="sldNum" sz="quarter" idx="12"/>
          </p:nvPr>
        </p:nvSpPr>
        <p:spPr/>
        <p:txBody>
          <a:bodyPr/>
          <a:lstStyle/>
          <a:p>
            <a:pPr eaLnBrk="0" fontAlgn="base" hangingPunct="0">
              <a:spcBef>
                <a:spcPct val="0"/>
              </a:spcBef>
              <a:spcAft>
                <a:spcPct val="0"/>
              </a:spcAft>
              <a:defRPr/>
            </a:pPr>
            <a:fld id="{86DAD4FA-97CE-4E83-B86B-20F2C615F770}" type="slidenum">
              <a:rPr lang="en-US" altLang="en-US" smtClean="0"/>
              <a:pPr eaLnBrk="0" fontAlgn="base" hangingPunct="0">
                <a:spcBef>
                  <a:spcPct val="0"/>
                </a:spcBef>
                <a:spcAft>
                  <a:spcPct val="0"/>
                </a:spcAft>
                <a:defRPr/>
              </a:pPr>
              <a:t>47</a:t>
            </a:fld>
            <a:endParaRPr lang="en-US" altLang="en-US" dirty="0"/>
          </a:p>
        </p:txBody>
      </p:sp>
      <p:sp>
        <p:nvSpPr>
          <p:cNvPr id="4" name="Content Placeholder 2"/>
          <p:cNvSpPr txBox="1">
            <a:spLocks/>
          </p:cNvSpPr>
          <p:nvPr/>
        </p:nvSpPr>
        <p:spPr bwMode="auto">
          <a:xfrm>
            <a:off x="243432" y="1901486"/>
            <a:ext cx="11725655" cy="355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0850" indent="-285750">
              <a:spcAft>
                <a:spcPts val="1200"/>
              </a:spcAft>
              <a:buFont typeface="Arial" panose="020B0604020202020204" pitchFamily="34" charset="0"/>
              <a:buChar char="•"/>
            </a:pPr>
            <a:r>
              <a:rPr lang="en-US" sz="2600" b="1" dirty="0"/>
              <a:t>For all practices, please know that RI MomsPRN teleconsultation services provided by clinicians at Women &amp; Infants remain available.</a:t>
            </a:r>
            <a:br>
              <a:rPr lang="en-US" sz="2600" b="1" dirty="0"/>
            </a:br>
            <a:endParaRPr lang="en-US" sz="2600" i="1" dirty="0"/>
          </a:p>
          <a:p>
            <a:pPr marL="457200" lvl="1" indent="0">
              <a:spcAft>
                <a:spcPts val="1200"/>
              </a:spcAft>
              <a:buNone/>
            </a:pPr>
            <a:r>
              <a:rPr lang="en-US" sz="2400" b="1" dirty="0"/>
              <a:t>  </a:t>
            </a:r>
          </a:p>
          <a:p>
            <a:pPr defTabSz="914400" eaLnBrk="1" hangingPunct="1">
              <a:buFont typeface="Arial" panose="020B0604020202020204" pitchFamily="34" charset="0"/>
              <a:buChar char="•"/>
              <a:defRPr/>
            </a:pPr>
            <a:endParaRPr lang="en-US" altLang="en-US" sz="2400" dirty="0"/>
          </a:p>
        </p:txBody>
      </p:sp>
      <p:pic>
        <p:nvPicPr>
          <p:cNvPr id="5" name="Picture 4">
            <a:extLst>
              <a:ext uri="{FF2B5EF4-FFF2-40B4-BE49-F238E27FC236}">
                <a16:creationId xmlns:a16="http://schemas.microsoft.com/office/drawing/2014/main" id="{222B07BD-AC13-32EA-A256-1A1C5CD61D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6055" y="76375"/>
            <a:ext cx="4561148" cy="953529"/>
          </a:xfrm>
          <a:prstGeom prst="rect">
            <a:avLst/>
          </a:prstGeom>
        </p:spPr>
      </p:pic>
      <p:pic>
        <p:nvPicPr>
          <p:cNvPr id="6" name="Picture 5">
            <a:extLst>
              <a:ext uri="{FF2B5EF4-FFF2-40B4-BE49-F238E27FC236}">
                <a16:creationId xmlns:a16="http://schemas.microsoft.com/office/drawing/2014/main" id="{905A329F-E12B-DAF9-2E7E-1C87A7879776}"/>
              </a:ext>
            </a:extLst>
          </p:cNvPr>
          <p:cNvPicPr>
            <a:picLocks noChangeAspect="1"/>
          </p:cNvPicPr>
          <p:nvPr/>
        </p:nvPicPr>
        <p:blipFill rotWithShape="1">
          <a:blip r:embed="rId3"/>
          <a:srcRect l="19444" t="41816" r="20334" b="40436"/>
          <a:stretch/>
        </p:blipFill>
        <p:spPr>
          <a:xfrm>
            <a:off x="1619733" y="2725003"/>
            <a:ext cx="5297903" cy="1108815"/>
          </a:xfrm>
          <a:prstGeom prst="rect">
            <a:avLst/>
          </a:prstGeom>
        </p:spPr>
      </p:pic>
      <p:pic>
        <p:nvPicPr>
          <p:cNvPr id="7" name="Picture 6">
            <a:extLst>
              <a:ext uri="{FF2B5EF4-FFF2-40B4-BE49-F238E27FC236}">
                <a16:creationId xmlns:a16="http://schemas.microsoft.com/office/drawing/2014/main" id="{1C7AFBCC-F5BE-671D-E79B-20360B58D286}"/>
              </a:ext>
            </a:extLst>
          </p:cNvPr>
          <p:cNvPicPr>
            <a:picLocks noChangeAspect="1"/>
          </p:cNvPicPr>
          <p:nvPr/>
        </p:nvPicPr>
        <p:blipFill rotWithShape="1">
          <a:blip r:embed="rId4"/>
          <a:srcRect l="35513" t="26988" r="20779" b="42755"/>
          <a:stretch/>
        </p:blipFill>
        <p:spPr>
          <a:xfrm>
            <a:off x="1380500" y="4054006"/>
            <a:ext cx="5739231" cy="2234722"/>
          </a:xfrm>
          <a:prstGeom prst="rect">
            <a:avLst/>
          </a:prstGeom>
        </p:spPr>
      </p:pic>
      <p:pic>
        <p:nvPicPr>
          <p:cNvPr id="11" name="Picture 10">
            <a:extLst>
              <a:ext uri="{FF2B5EF4-FFF2-40B4-BE49-F238E27FC236}">
                <a16:creationId xmlns:a16="http://schemas.microsoft.com/office/drawing/2014/main" id="{FF1B52D3-D5F8-300C-E2C0-DF8E2BB8F6CD}"/>
              </a:ext>
            </a:extLst>
          </p:cNvPr>
          <p:cNvPicPr>
            <a:picLocks noChangeAspect="1"/>
          </p:cNvPicPr>
          <p:nvPr/>
        </p:nvPicPr>
        <p:blipFill rotWithShape="1">
          <a:blip r:embed="rId5"/>
          <a:srcRect l="53723" t="27727" r="23451" b="18986"/>
          <a:stretch/>
        </p:blipFill>
        <p:spPr>
          <a:xfrm>
            <a:off x="7518483" y="2725003"/>
            <a:ext cx="2619432" cy="3439752"/>
          </a:xfrm>
          <a:prstGeom prst="rect">
            <a:avLst/>
          </a:prstGeom>
        </p:spPr>
      </p:pic>
    </p:spTree>
    <p:extLst>
      <p:ext uri="{BB962C8B-B14F-4D97-AF65-F5344CB8AC3E}">
        <p14:creationId xmlns:p14="http://schemas.microsoft.com/office/powerpoint/2010/main" val="32452381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081B40-ADB5-3297-4109-FB41DA3060FB}"/>
              </a:ext>
            </a:extLst>
          </p:cNvPr>
          <p:cNvPicPr>
            <a:picLocks noChangeAspect="1"/>
          </p:cNvPicPr>
          <p:nvPr/>
        </p:nvPicPr>
        <p:blipFill rotWithShape="1">
          <a:blip r:embed="rId3"/>
          <a:srcRect l="53344" t="54667" r="42281" b="31678"/>
          <a:stretch/>
        </p:blipFill>
        <p:spPr>
          <a:xfrm>
            <a:off x="270132" y="1131800"/>
            <a:ext cx="527949" cy="926876"/>
          </a:xfrm>
          <a:prstGeom prst="rect">
            <a:avLst/>
          </a:prstGeom>
        </p:spPr>
      </p:pic>
      <p:pic>
        <p:nvPicPr>
          <p:cNvPr id="21" name="Picture 20">
            <a:extLst>
              <a:ext uri="{FF2B5EF4-FFF2-40B4-BE49-F238E27FC236}">
                <a16:creationId xmlns:a16="http://schemas.microsoft.com/office/drawing/2014/main" id="{53859008-03AD-7AC0-932C-319580BCBAAE}"/>
              </a:ext>
            </a:extLst>
          </p:cNvPr>
          <p:cNvPicPr>
            <a:picLocks noChangeAspect="1"/>
          </p:cNvPicPr>
          <p:nvPr/>
        </p:nvPicPr>
        <p:blipFill rotWithShape="1">
          <a:blip r:embed="rId3"/>
          <a:srcRect l="78907" t="54667" r="15844" b="31678"/>
          <a:stretch/>
        </p:blipFill>
        <p:spPr>
          <a:xfrm>
            <a:off x="3282167" y="1093352"/>
            <a:ext cx="633536" cy="926876"/>
          </a:xfrm>
          <a:prstGeom prst="rect">
            <a:avLst/>
          </a:prstGeom>
        </p:spPr>
      </p:pic>
      <p:pic>
        <p:nvPicPr>
          <p:cNvPr id="24" name="Picture 23">
            <a:extLst>
              <a:ext uri="{FF2B5EF4-FFF2-40B4-BE49-F238E27FC236}">
                <a16:creationId xmlns:a16="http://schemas.microsoft.com/office/drawing/2014/main" id="{02C69E67-3892-72E4-6A4C-584A04E42047}"/>
              </a:ext>
            </a:extLst>
          </p:cNvPr>
          <p:cNvPicPr>
            <a:picLocks noChangeAspect="1"/>
          </p:cNvPicPr>
          <p:nvPr/>
        </p:nvPicPr>
        <p:blipFill rotWithShape="1">
          <a:blip r:embed="rId3"/>
          <a:srcRect l="65125" t="54667" r="29062" b="31678"/>
          <a:stretch/>
        </p:blipFill>
        <p:spPr>
          <a:xfrm>
            <a:off x="1801468" y="1093352"/>
            <a:ext cx="701418" cy="926876"/>
          </a:xfrm>
          <a:prstGeom prst="rect">
            <a:avLst/>
          </a:prstGeom>
        </p:spPr>
      </p:pic>
      <p:sp>
        <p:nvSpPr>
          <p:cNvPr id="17" name="TextBox 16">
            <a:extLst>
              <a:ext uri="{FF2B5EF4-FFF2-40B4-BE49-F238E27FC236}">
                <a16:creationId xmlns:a16="http://schemas.microsoft.com/office/drawing/2014/main" id="{DB4623C8-5273-68DE-A440-053E05E741C9}"/>
              </a:ext>
            </a:extLst>
          </p:cNvPr>
          <p:cNvSpPr txBox="1"/>
          <p:nvPr/>
        </p:nvSpPr>
        <p:spPr>
          <a:xfrm>
            <a:off x="798080" y="1335481"/>
            <a:ext cx="1113178" cy="569387"/>
          </a:xfrm>
          <a:prstGeom prst="rect">
            <a:avLst/>
          </a:prstGeom>
          <a:noFill/>
        </p:spPr>
        <p:txBody>
          <a:bodyPr wrap="square" rtlCol="0">
            <a:spAutoFit/>
          </a:bodyPr>
          <a:lstStyle/>
          <a:p>
            <a:pPr defTabSz="342900">
              <a:defRPr/>
            </a:pPr>
            <a:r>
              <a:rPr lang="en-US" sz="2000" b="1" dirty="0">
                <a:solidFill>
                  <a:srgbClr val="0070C0"/>
                </a:solidFill>
                <a:latin typeface="Calibri" panose="020F0502020204030204"/>
              </a:rPr>
              <a:t>111</a:t>
            </a:r>
            <a:r>
              <a:rPr lang="en-US" sz="2000" dirty="0">
                <a:solidFill>
                  <a:srgbClr val="0070C0"/>
                </a:solidFill>
                <a:latin typeface="Calibri" panose="020F0502020204030204"/>
              </a:rPr>
              <a:t> </a:t>
            </a:r>
            <a:r>
              <a:rPr lang="en-US" sz="1100" b="1" dirty="0">
                <a:solidFill>
                  <a:srgbClr val="3A3838"/>
                </a:solidFill>
                <a:latin typeface="Calibri" panose="020F0502020204030204"/>
              </a:rPr>
              <a:t>encounter calls</a:t>
            </a:r>
          </a:p>
        </p:txBody>
      </p:sp>
      <p:sp>
        <p:nvSpPr>
          <p:cNvPr id="25" name="TextBox 24">
            <a:extLst>
              <a:ext uri="{FF2B5EF4-FFF2-40B4-BE49-F238E27FC236}">
                <a16:creationId xmlns:a16="http://schemas.microsoft.com/office/drawing/2014/main" id="{6C41503B-3DBC-DA7B-A479-056E139F2BA0}"/>
              </a:ext>
            </a:extLst>
          </p:cNvPr>
          <p:cNvSpPr txBox="1"/>
          <p:nvPr/>
        </p:nvSpPr>
        <p:spPr>
          <a:xfrm>
            <a:off x="2439207" y="1344424"/>
            <a:ext cx="1018698" cy="569387"/>
          </a:xfrm>
          <a:prstGeom prst="rect">
            <a:avLst/>
          </a:prstGeom>
          <a:noFill/>
        </p:spPr>
        <p:txBody>
          <a:bodyPr wrap="square" rtlCol="0">
            <a:spAutoFit/>
          </a:bodyPr>
          <a:lstStyle/>
          <a:p>
            <a:pPr defTabSz="342900">
              <a:defRPr/>
            </a:pPr>
            <a:r>
              <a:rPr lang="en-US" sz="1100" b="1" dirty="0">
                <a:solidFill>
                  <a:srgbClr val="3A3838"/>
                </a:solidFill>
                <a:latin typeface="Calibri" panose="020F0502020204030204"/>
              </a:rPr>
              <a:t>From </a:t>
            </a:r>
            <a:r>
              <a:rPr lang="en-US" sz="2000" b="1" dirty="0">
                <a:solidFill>
                  <a:srgbClr val="0070C0"/>
                </a:solidFill>
                <a:latin typeface="Calibri" panose="020F0502020204030204"/>
              </a:rPr>
              <a:t>33</a:t>
            </a:r>
            <a:r>
              <a:rPr lang="en-US" sz="2000" dirty="0">
                <a:solidFill>
                  <a:srgbClr val="0070C0"/>
                </a:solidFill>
                <a:latin typeface="Calibri" panose="020F0502020204030204"/>
              </a:rPr>
              <a:t> </a:t>
            </a:r>
            <a:br>
              <a:rPr lang="en-US" sz="2000" dirty="0">
                <a:solidFill>
                  <a:srgbClr val="0070C0"/>
                </a:solidFill>
                <a:latin typeface="Calibri" panose="020F0502020204030204"/>
              </a:rPr>
            </a:br>
            <a:r>
              <a:rPr lang="en-US" sz="1100" b="1" dirty="0">
                <a:solidFill>
                  <a:srgbClr val="3A3838"/>
                </a:solidFill>
                <a:latin typeface="Calibri" panose="020F0502020204030204"/>
              </a:rPr>
              <a:t>providers</a:t>
            </a:r>
          </a:p>
        </p:txBody>
      </p:sp>
      <p:sp>
        <p:nvSpPr>
          <p:cNvPr id="27" name="TextBox 26">
            <a:extLst>
              <a:ext uri="{FF2B5EF4-FFF2-40B4-BE49-F238E27FC236}">
                <a16:creationId xmlns:a16="http://schemas.microsoft.com/office/drawing/2014/main" id="{6B488D08-BDA9-014F-4C2B-1CCE316CAA24}"/>
              </a:ext>
            </a:extLst>
          </p:cNvPr>
          <p:cNvSpPr txBox="1"/>
          <p:nvPr/>
        </p:nvSpPr>
        <p:spPr>
          <a:xfrm>
            <a:off x="3998428" y="1365194"/>
            <a:ext cx="871192" cy="569387"/>
          </a:xfrm>
          <a:prstGeom prst="rect">
            <a:avLst/>
          </a:prstGeom>
          <a:noFill/>
        </p:spPr>
        <p:txBody>
          <a:bodyPr wrap="square" rtlCol="0">
            <a:spAutoFit/>
          </a:bodyPr>
          <a:lstStyle/>
          <a:p>
            <a:pPr defTabSz="342900">
              <a:defRPr/>
            </a:pPr>
            <a:r>
              <a:rPr lang="en-US" sz="1100" b="1" dirty="0">
                <a:solidFill>
                  <a:srgbClr val="3A3838"/>
                </a:solidFill>
                <a:latin typeface="Calibri" panose="020F0502020204030204"/>
              </a:rPr>
              <a:t>at</a:t>
            </a:r>
            <a:r>
              <a:rPr lang="en-US" sz="1100" dirty="0">
                <a:solidFill>
                  <a:srgbClr val="3A3838"/>
                </a:solidFill>
                <a:latin typeface="Calibri" panose="020F0502020204030204"/>
              </a:rPr>
              <a:t> </a:t>
            </a:r>
            <a:r>
              <a:rPr lang="en-US" sz="2000" b="1" dirty="0">
                <a:solidFill>
                  <a:srgbClr val="0070C0"/>
                </a:solidFill>
                <a:latin typeface="Calibri" panose="020F0502020204030204"/>
              </a:rPr>
              <a:t>9</a:t>
            </a:r>
            <a:r>
              <a:rPr lang="en-US" sz="2000" dirty="0">
                <a:solidFill>
                  <a:srgbClr val="0070C0"/>
                </a:solidFill>
                <a:latin typeface="Calibri" panose="020F0502020204030204"/>
              </a:rPr>
              <a:t> </a:t>
            </a:r>
            <a:br>
              <a:rPr lang="en-US" sz="2000" dirty="0">
                <a:solidFill>
                  <a:srgbClr val="0070C0"/>
                </a:solidFill>
                <a:latin typeface="Calibri" panose="020F0502020204030204"/>
              </a:rPr>
            </a:br>
            <a:r>
              <a:rPr lang="en-US" sz="1100" b="1" dirty="0">
                <a:solidFill>
                  <a:srgbClr val="3A3838"/>
                </a:solidFill>
                <a:latin typeface="Calibri" panose="020F0502020204030204"/>
              </a:rPr>
              <a:t>practices</a:t>
            </a:r>
          </a:p>
        </p:txBody>
      </p:sp>
      <p:sp>
        <p:nvSpPr>
          <p:cNvPr id="34" name="TextBox 33">
            <a:extLst>
              <a:ext uri="{FF2B5EF4-FFF2-40B4-BE49-F238E27FC236}">
                <a16:creationId xmlns:a16="http://schemas.microsoft.com/office/drawing/2014/main" id="{A72AB055-02C1-BEC6-86A1-F139436A0A0D}"/>
              </a:ext>
            </a:extLst>
          </p:cNvPr>
          <p:cNvSpPr txBox="1"/>
          <p:nvPr/>
        </p:nvSpPr>
        <p:spPr>
          <a:xfrm>
            <a:off x="792876" y="1974023"/>
            <a:ext cx="4267484" cy="246221"/>
          </a:xfrm>
          <a:prstGeom prst="rect">
            <a:avLst/>
          </a:prstGeom>
          <a:noFill/>
        </p:spPr>
        <p:txBody>
          <a:bodyPr wrap="square">
            <a:spAutoFit/>
          </a:bodyPr>
          <a:lstStyle/>
          <a:p>
            <a:pPr defTabSz="342900">
              <a:spcAft>
                <a:spcPts val="900"/>
              </a:spcAft>
              <a:buClr>
                <a:srgbClr val="C00000"/>
              </a:buClr>
              <a:defRPr/>
            </a:pPr>
            <a:r>
              <a:rPr lang="en-US" sz="1000" dirty="0">
                <a:solidFill>
                  <a:srgbClr val="3A3838"/>
                </a:solidFill>
                <a:latin typeface="Calibri" panose="020F0502020204030204"/>
                <a:cs typeface="Arial" panose="020B0604020202020204" pitchFamily="34" charset="0"/>
              </a:rPr>
              <a:t>Source: </a:t>
            </a:r>
            <a:r>
              <a:rPr lang="en-US" sz="1000" dirty="0">
                <a:solidFill>
                  <a:srgbClr val="3A3838"/>
                </a:solidFill>
                <a:latin typeface="Calibri" panose="020F0502020204030204"/>
              </a:rPr>
              <a:t>Rhode Island Maternal Psychiatry Resource Network Program, 2023</a:t>
            </a:r>
            <a:endParaRPr lang="en-US" sz="1000" dirty="0">
              <a:solidFill>
                <a:srgbClr val="3A3838"/>
              </a:solidFill>
              <a:latin typeface="Calibri" panose="020F0502020204030204"/>
              <a:cs typeface="Arial" panose="020B0604020202020204" pitchFamily="34" charset="0"/>
            </a:endParaRPr>
          </a:p>
        </p:txBody>
      </p:sp>
      <p:sp>
        <p:nvSpPr>
          <p:cNvPr id="19" name="Title 36">
            <a:extLst>
              <a:ext uri="{FF2B5EF4-FFF2-40B4-BE49-F238E27FC236}">
                <a16:creationId xmlns:a16="http://schemas.microsoft.com/office/drawing/2014/main" id="{B02161C0-345A-46E9-6A2C-7E4A5AB46F70}"/>
              </a:ext>
            </a:extLst>
          </p:cNvPr>
          <p:cNvSpPr txBox="1">
            <a:spLocks/>
          </p:cNvSpPr>
          <p:nvPr/>
        </p:nvSpPr>
        <p:spPr bwMode="gray">
          <a:xfrm>
            <a:off x="6234916" y="363901"/>
            <a:ext cx="5051092" cy="529829"/>
          </a:xfrm>
          <a:prstGeom prst="rect">
            <a:avLst/>
          </a:prstGeom>
        </p:spPr>
        <p:txBody>
          <a:bodyPr vert="horz" lIns="68580" tIns="34290" rIns="68580" bIns="3429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700" b="1" dirty="0">
                <a:solidFill>
                  <a:prstClr val="black"/>
                </a:solidFill>
                <a:latin typeface="Century Gothic" panose="020B0502020202020204"/>
              </a:rPr>
              <a:t>Teleconsultation Line </a:t>
            </a:r>
          </a:p>
          <a:p>
            <a:r>
              <a:rPr lang="en-US" sz="2700" b="1" dirty="0">
                <a:solidFill>
                  <a:prstClr val="black"/>
                </a:solidFill>
                <a:latin typeface="Century Gothic" panose="020B0502020202020204"/>
              </a:rPr>
              <a:t>Cohort 3 Calls/Impacts</a:t>
            </a:r>
          </a:p>
        </p:txBody>
      </p:sp>
      <p:pic>
        <p:nvPicPr>
          <p:cNvPr id="20" name="Picture 19">
            <a:extLst>
              <a:ext uri="{FF2B5EF4-FFF2-40B4-BE49-F238E27FC236}">
                <a16:creationId xmlns:a16="http://schemas.microsoft.com/office/drawing/2014/main" id="{A4F0C2DE-D49F-E94C-4975-ED22072CC1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6271" y="149797"/>
            <a:ext cx="3095505" cy="855798"/>
          </a:xfrm>
          <a:prstGeom prst="rect">
            <a:avLst/>
          </a:prstGeom>
        </p:spPr>
      </p:pic>
      <p:sp>
        <p:nvSpPr>
          <p:cNvPr id="9" name="TextBox 8">
            <a:extLst>
              <a:ext uri="{FF2B5EF4-FFF2-40B4-BE49-F238E27FC236}">
                <a16:creationId xmlns:a16="http://schemas.microsoft.com/office/drawing/2014/main" id="{5E447C2A-5064-47CE-A513-6D422796BB33}"/>
              </a:ext>
            </a:extLst>
          </p:cNvPr>
          <p:cNvSpPr txBox="1"/>
          <p:nvPr/>
        </p:nvSpPr>
        <p:spPr>
          <a:xfrm>
            <a:off x="5095843" y="1389274"/>
            <a:ext cx="1331136" cy="569387"/>
          </a:xfrm>
          <a:prstGeom prst="rect">
            <a:avLst/>
          </a:prstGeom>
          <a:noFill/>
        </p:spPr>
        <p:txBody>
          <a:bodyPr wrap="square" rtlCol="0">
            <a:spAutoFit/>
          </a:bodyPr>
          <a:lstStyle/>
          <a:p>
            <a:pPr>
              <a:defRPr/>
            </a:pPr>
            <a:r>
              <a:rPr lang="en-US" sz="2000" b="1" dirty="0">
                <a:solidFill>
                  <a:srgbClr val="0070C0"/>
                </a:solidFill>
                <a:latin typeface="Calibri" panose="020F0502020204030204"/>
              </a:rPr>
              <a:t>98  </a:t>
            </a:r>
            <a:r>
              <a:rPr lang="en-US" sz="1100" b="1" dirty="0">
                <a:solidFill>
                  <a:srgbClr val="3A3838"/>
                </a:solidFill>
                <a:latin typeface="Calibri" panose="020F0502020204030204"/>
              </a:rPr>
              <a:t>Perinatal </a:t>
            </a:r>
            <a:br>
              <a:rPr lang="en-US" sz="1100" b="1" dirty="0">
                <a:solidFill>
                  <a:srgbClr val="3A3838"/>
                </a:solidFill>
                <a:latin typeface="Calibri" panose="020F0502020204030204"/>
              </a:rPr>
            </a:br>
            <a:r>
              <a:rPr lang="en-US" sz="1100" b="1" dirty="0">
                <a:solidFill>
                  <a:srgbClr val="3A3838"/>
                </a:solidFill>
                <a:latin typeface="Calibri" panose="020F0502020204030204"/>
              </a:rPr>
              <a:t>People Helped</a:t>
            </a:r>
          </a:p>
        </p:txBody>
      </p:sp>
      <p:pic>
        <p:nvPicPr>
          <p:cNvPr id="10" name="Picture 9">
            <a:extLst>
              <a:ext uri="{FF2B5EF4-FFF2-40B4-BE49-F238E27FC236}">
                <a16:creationId xmlns:a16="http://schemas.microsoft.com/office/drawing/2014/main" id="{F2CA72DB-BCC3-D413-43A5-320E6C4564D6}"/>
              </a:ext>
            </a:extLst>
          </p:cNvPr>
          <p:cNvPicPr>
            <a:picLocks noChangeAspect="1"/>
          </p:cNvPicPr>
          <p:nvPr/>
        </p:nvPicPr>
        <p:blipFill rotWithShape="1">
          <a:blip r:embed="rId5"/>
          <a:srcRect l="67381" t="29333" r="28944" b="53667"/>
          <a:stretch/>
        </p:blipFill>
        <p:spPr>
          <a:xfrm>
            <a:off x="4806136" y="1256190"/>
            <a:ext cx="269114" cy="700055"/>
          </a:xfrm>
          <a:prstGeom prst="rect">
            <a:avLst/>
          </a:prstGeom>
        </p:spPr>
      </p:pic>
      <p:graphicFrame>
        <p:nvGraphicFramePr>
          <p:cNvPr id="6" name="Chart 5">
            <a:extLst>
              <a:ext uri="{FF2B5EF4-FFF2-40B4-BE49-F238E27FC236}">
                <a16:creationId xmlns:a16="http://schemas.microsoft.com/office/drawing/2014/main" id="{D94AA2E1-F4F9-4EDB-11F7-965753DEC4A4}"/>
              </a:ext>
            </a:extLst>
          </p:cNvPr>
          <p:cNvGraphicFramePr/>
          <p:nvPr/>
        </p:nvGraphicFramePr>
        <p:xfrm>
          <a:off x="5095842" y="2413986"/>
          <a:ext cx="6402581" cy="379791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Chart 12">
            <a:extLst>
              <a:ext uri="{FF2B5EF4-FFF2-40B4-BE49-F238E27FC236}">
                <a16:creationId xmlns:a16="http://schemas.microsoft.com/office/drawing/2014/main" id="{DCEC5123-46DC-A8F6-709C-683A9FFB6A11}"/>
              </a:ext>
            </a:extLst>
          </p:cNvPr>
          <p:cNvGraphicFramePr/>
          <p:nvPr/>
        </p:nvGraphicFramePr>
        <p:xfrm>
          <a:off x="7607119" y="1703709"/>
          <a:ext cx="4840200" cy="321107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Table 9">
            <a:extLst>
              <a:ext uri="{FF2B5EF4-FFF2-40B4-BE49-F238E27FC236}">
                <a16:creationId xmlns:a16="http://schemas.microsoft.com/office/drawing/2014/main" id="{6BBCF854-B168-9EDE-DC5C-DE34E31D3A86}"/>
              </a:ext>
            </a:extLst>
          </p:cNvPr>
          <p:cNvGraphicFramePr>
            <a:graphicFrameLocks noGrp="1"/>
          </p:cNvGraphicFramePr>
          <p:nvPr/>
        </p:nvGraphicFramePr>
        <p:xfrm>
          <a:off x="188897" y="2641243"/>
          <a:ext cx="4824577" cy="3574644"/>
        </p:xfrm>
        <a:graphic>
          <a:graphicData uri="http://schemas.openxmlformats.org/drawingml/2006/table">
            <a:tbl>
              <a:tblPr firstRow="1" bandRow="1">
                <a:tableStyleId>{5C22544A-7EE6-4342-B048-85BDC9FD1C3A}</a:tableStyleId>
              </a:tblPr>
              <a:tblGrid>
                <a:gridCol w="3748936">
                  <a:extLst>
                    <a:ext uri="{9D8B030D-6E8A-4147-A177-3AD203B41FA5}">
                      <a16:colId xmlns:a16="http://schemas.microsoft.com/office/drawing/2014/main" val="862987452"/>
                    </a:ext>
                  </a:extLst>
                </a:gridCol>
                <a:gridCol w="1075641">
                  <a:extLst>
                    <a:ext uri="{9D8B030D-6E8A-4147-A177-3AD203B41FA5}">
                      <a16:colId xmlns:a16="http://schemas.microsoft.com/office/drawing/2014/main" val="1532941332"/>
                    </a:ext>
                  </a:extLst>
                </a:gridCol>
              </a:tblGrid>
              <a:tr h="239071">
                <a:tc gridSpan="2">
                  <a:txBody>
                    <a:bodyPr/>
                    <a:lstStyle/>
                    <a:p>
                      <a:pPr algn="ctr"/>
                      <a:r>
                        <a:rPr lang="en-US" dirty="0"/>
                        <a:t>Patient Demographics</a:t>
                      </a:r>
                    </a:p>
                  </a:txBody>
                  <a:tcPr/>
                </a:tc>
                <a:tc hMerge="1">
                  <a:txBody>
                    <a:bodyPr/>
                    <a:lstStyle/>
                    <a:p>
                      <a:endParaRPr lang="en-US" dirty="0"/>
                    </a:p>
                  </a:txBody>
                  <a:tcPr/>
                </a:tc>
                <a:extLst>
                  <a:ext uri="{0D108BD9-81ED-4DB2-BD59-A6C34878D82A}">
                    <a16:rowId xmlns:a16="http://schemas.microsoft.com/office/drawing/2014/main" val="2562235871"/>
                  </a:ext>
                </a:extLst>
              </a:tr>
              <a:tr h="361684">
                <a:tc>
                  <a:txBody>
                    <a:bodyPr/>
                    <a:lstStyle/>
                    <a:p>
                      <a:r>
                        <a:rPr lang="en-US" b="1" dirty="0"/>
                        <a:t>American Indian or Alaska Native</a:t>
                      </a:r>
                    </a:p>
                  </a:txBody>
                  <a:tcPr/>
                </a:tc>
                <a:tc>
                  <a:txBody>
                    <a:bodyPr/>
                    <a:lstStyle/>
                    <a:p>
                      <a:r>
                        <a:rPr lang="en-US" b="1" dirty="0"/>
                        <a:t>4%</a:t>
                      </a:r>
                    </a:p>
                  </a:txBody>
                  <a:tcPr/>
                </a:tc>
                <a:extLst>
                  <a:ext uri="{0D108BD9-81ED-4DB2-BD59-A6C34878D82A}">
                    <a16:rowId xmlns:a16="http://schemas.microsoft.com/office/drawing/2014/main" val="2291881455"/>
                  </a:ext>
                </a:extLst>
              </a:tr>
              <a:tr h="367174">
                <a:tc>
                  <a:txBody>
                    <a:bodyPr/>
                    <a:lstStyle/>
                    <a:p>
                      <a:r>
                        <a:rPr lang="en-US" b="1" dirty="0"/>
                        <a:t>Asian</a:t>
                      </a:r>
                    </a:p>
                  </a:txBody>
                  <a:tcPr/>
                </a:tc>
                <a:tc>
                  <a:txBody>
                    <a:bodyPr/>
                    <a:lstStyle/>
                    <a:p>
                      <a:r>
                        <a:rPr lang="en-US" b="1" dirty="0"/>
                        <a:t>4%</a:t>
                      </a:r>
                    </a:p>
                  </a:txBody>
                  <a:tcPr/>
                </a:tc>
                <a:extLst>
                  <a:ext uri="{0D108BD9-81ED-4DB2-BD59-A6C34878D82A}">
                    <a16:rowId xmlns:a16="http://schemas.microsoft.com/office/drawing/2014/main" val="1146357932"/>
                  </a:ext>
                </a:extLst>
              </a:tr>
              <a:tr h="367174">
                <a:tc>
                  <a:txBody>
                    <a:bodyPr/>
                    <a:lstStyle/>
                    <a:p>
                      <a:r>
                        <a:rPr lang="en-US" b="1" dirty="0"/>
                        <a:t>Black or African American</a:t>
                      </a:r>
                    </a:p>
                  </a:txBody>
                  <a:tcPr/>
                </a:tc>
                <a:tc>
                  <a:txBody>
                    <a:bodyPr/>
                    <a:lstStyle/>
                    <a:p>
                      <a:r>
                        <a:rPr lang="en-US" b="1" dirty="0"/>
                        <a:t>9%</a:t>
                      </a:r>
                    </a:p>
                  </a:txBody>
                  <a:tcPr/>
                </a:tc>
                <a:extLst>
                  <a:ext uri="{0D108BD9-81ED-4DB2-BD59-A6C34878D82A}">
                    <a16:rowId xmlns:a16="http://schemas.microsoft.com/office/drawing/2014/main" val="1261344425"/>
                  </a:ext>
                </a:extLst>
              </a:tr>
              <a:tr h="367174">
                <a:tc>
                  <a:txBody>
                    <a:bodyPr/>
                    <a:lstStyle/>
                    <a:p>
                      <a:r>
                        <a:rPr lang="en-US" b="1" dirty="0"/>
                        <a:t>Native Hawaiian /Other Pacific Islander</a:t>
                      </a:r>
                    </a:p>
                  </a:txBody>
                  <a:tcPr/>
                </a:tc>
                <a:tc>
                  <a:txBody>
                    <a:bodyPr/>
                    <a:lstStyle/>
                    <a:p>
                      <a:r>
                        <a:rPr lang="en-US" b="1" dirty="0"/>
                        <a:t>1%</a:t>
                      </a:r>
                    </a:p>
                  </a:txBody>
                  <a:tcPr/>
                </a:tc>
                <a:extLst>
                  <a:ext uri="{0D108BD9-81ED-4DB2-BD59-A6C34878D82A}">
                    <a16:rowId xmlns:a16="http://schemas.microsoft.com/office/drawing/2014/main" val="3587414864"/>
                  </a:ext>
                </a:extLst>
              </a:tr>
              <a:tr h="367174">
                <a:tc>
                  <a:txBody>
                    <a:bodyPr/>
                    <a:lstStyle/>
                    <a:p>
                      <a:r>
                        <a:rPr lang="en-US" b="1" dirty="0"/>
                        <a:t>White</a:t>
                      </a:r>
                    </a:p>
                  </a:txBody>
                  <a:tcPr/>
                </a:tc>
                <a:tc>
                  <a:txBody>
                    <a:bodyPr/>
                    <a:lstStyle/>
                    <a:p>
                      <a:r>
                        <a:rPr lang="en-US" b="1" dirty="0"/>
                        <a:t>79%</a:t>
                      </a:r>
                    </a:p>
                  </a:txBody>
                  <a:tcPr/>
                </a:tc>
                <a:extLst>
                  <a:ext uri="{0D108BD9-81ED-4DB2-BD59-A6C34878D82A}">
                    <a16:rowId xmlns:a16="http://schemas.microsoft.com/office/drawing/2014/main" val="44211938"/>
                  </a:ext>
                </a:extLst>
              </a:tr>
              <a:tr h="367174">
                <a:tc>
                  <a:txBody>
                    <a:bodyPr/>
                    <a:lstStyle/>
                    <a:p>
                      <a:r>
                        <a:rPr lang="en-US" b="1" dirty="0"/>
                        <a:t>Multi-Race/Other</a:t>
                      </a:r>
                    </a:p>
                  </a:txBody>
                  <a:tcPr/>
                </a:tc>
                <a:tc>
                  <a:txBody>
                    <a:bodyPr/>
                    <a:lstStyle/>
                    <a:p>
                      <a:r>
                        <a:rPr lang="en-US" b="1" dirty="0"/>
                        <a:t>3%</a:t>
                      </a:r>
                    </a:p>
                  </a:txBody>
                  <a:tcPr/>
                </a:tc>
                <a:extLst>
                  <a:ext uri="{0D108BD9-81ED-4DB2-BD59-A6C34878D82A}">
                    <a16:rowId xmlns:a16="http://schemas.microsoft.com/office/drawing/2014/main" val="3484959603"/>
                  </a:ext>
                </a:extLst>
              </a:tr>
              <a:tr h="367174">
                <a:tc>
                  <a:txBody>
                    <a:bodyPr/>
                    <a:lstStyle/>
                    <a:p>
                      <a:r>
                        <a:rPr lang="en-US" b="1" dirty="0"/>
                        <a:t>Hispanic</a:t>
                      </a:r>
                    </a:p>
                  </a:txBody>
                  <a:tcPr/>
                </a:tc>
                <a:tc>
                  <a:txBody>
                    <a:bodyPr/>
                    <a:lstStyle/>
                    <a:p>
                      <a:r>
                        <a:rPr lang="en-US" b="1" dirty="0"/>
                        <a:t>19%</a:t>
                      </a:r>
                    </a:p>
                  </a:txBody>
                  <a:tcPr/>
                </a:tc>
                <a:extLst>
                  <a:ext uri="{0D108BD9-81ED-4DB2-BD59-A6C34878D82A}">
                    <a16:rowId xmlns:a16="http://schemas.microsoft.com/office/drawing/2014/main" val="1929208469"/>
                  </a:ext>
                </a:extLst>
              </a:tr>
              <a:tr h="367174">
                <a:tc>
                  <a:txBody>
                    <a:bodyPr/>
                    <a:lstStyle/>
                    <a:p>
                      <a:r>
                        <a:rPr lang="en-US" b="1" dirty="0"/>
                        <a:t>With Public Insurance</a:t>
                      </a:r>
                    </a:p>
                  </a:txBody>
                  <a:tcPr/>
                </a:tc>
                <a:tc>
                  <a:txBody>
                    <a:bodyPr/>
                    <a:lstStyle/>
                    <a:p>
                      <a:r>
                        <a:rPr lang="en-US" b="1" dirty="0"/>
                        <a:t>78%</a:t>
                      </a:r>
                    </a:p>
                  </a:txBody>
                  <a:tcPr/>
                </a:tc>
                <a:extLst>
                  <a:ext uri="{0D108BD9-81ED-4DB2-BD59-A6C34878D82A}">
                    <a16:rowId xmlns:a16="http://schemas.microsoft.com/office/drawing/2014/main" val="2223596649"/>
                  </a:ext>
                </a:extLst>
              </a:tr>
            </a:tbl>
          </a:graphicData>
        </a:graphic>
      </p:graphicFrame>
      <p:sp>
        <p:nvSpPr>
          <p:cNvPr id="2" name="TextBox 1">
            <a:extLst>
              <a:ext uri="{FF2B5EF4-FFF2-40B4-BE49-F238E27FC236}">
                <a16:creationId xmlns:a16="http://schemas.microsoft.com/office/drawing/2014/main" id="{9A4FEFB4-FAF8-27A1-887C-EF724A151917}"/>
              </a:ext>
            </a:extLst>
          </p:cNvPr>
          <p:cNvSpPr txBox="1"/>
          <p:nvPr/>
        </p:nvSpPr>
        <p:spPr>
          <a:xfrm>
            <a:off x="8410220" y="1234675"/>
            <a:ext cx="3088203" cy="369332"/>
          </a:xfrm>
          <a:prstGeom prst="rect">
            <a:avLst/>
          </a:prstGeom>
          <a:noFill/>
        </p:spPr>
        <p:txBody>
          <a:bodyPr wrap="square" rtlCol="0">
            <a:spAutoFit/>
          </a:bodyPr>
          <a:lstStyle/>
          <a:p>
            <a:r>
              <a:rPr lang="en-US" b="1" dirty="0"/>
              <a:t>Referrals/Services Requested</a:t>
            </a:r>
          </a:p>
        </p:txBody>
      </p:sp>
      <p:sp>
        <p:nvSpPr>
          <p:cNvPr id="3" name="TextBox 2">
            <a:extLst>
              <a:ext uri="{FF2B5EF4-FFF2-40B4-BE49-F238E27FC236}">
                <a16:creationId xmlns:a16="http://schemas.microsoft.com/office/drawing/2014/main" id="{06F4AB2A-BC11-FF40-51E8-5E01D6DF5518}"/>
              </a:ext>
            </a:extLst>
          </p:cNvPr>
          <p:cNvSpPr txBox="1"/>
          <p:nvPr/>
        </p:nvSpPr>
        <p:spPr>
          <a:xfrm>
            <a:off x="5266023" y="2566992"/>
            <a:ext cx="3088203" cy="369332"/>
          </a:xfrm>
          <a:prstGeom prst="rect">
            <a:avLst/>
          </a:prstGeom>
          <a:noFill/>
        </p:spPr>
        <p:txBody>
          <a:bodyPr wrap="square" rtlCol="0">
            <a:spAutoFit/>
          </a:bodyPr>
          <a:lstStyle/>
          <a:p>
            <a:r>
              <a:rPr lang="en-US" b="1" dirty="0"/>
              <a:t>Clinical Concerns Reported</a:t>
            </a:r>
          </a:p>
        </p:txBody>
      </p:sp>
    </p:spTree>
    <p:extLst>
      <p:ext uri="{BB962C8B-B14F-4D97-AF65-F5344CB8AC3E}">
        <p14:creationId xmlns:p14="http://schemas.microsoft.com/office/powerpoint/2010/main" val="15643983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264" y="371159"/>
            <a:ext cx="10058400" cy="1449387"/>
          </a:xfrm>
        </p:spPr>
        <p:txBody>
          <a:bodyPr/>
          <a:lstStyle/>
          <a:p>
            <a:pPr algn="ctr"/>
            <a:r>
              <a:rPr lang="en-US" dirty="0"/>
              <a:t>Evaluation/CME Survey</a:t>
            </a:r>
          </a:p>
        </p:txBody>
      </p:sp>
      <p:sp>
        <p:nvSpPr>
          <p:cNvPr id="3" name="Slide Number Placeholder 2"/>
          <p:cNvSpPr>
            <a:spLocks noGrp="1"/>
          </p:cNvSpPr>
          <p:nvPr>
            <p:ph type="sldNum" sz="quarter" idx="12"/>
          </p:nvPr>
        </p:nvSpPr>
        <p:spPr/>
        <p:txBody>
          <a:bodyPr/>
          <a:lstStyle/>
          <a:p>
            <a:pPr eaLnBrk="0" fontAlgn="base" hangingPunct="0">
              <a:spcBef>
                <a:spcPct val="0"/>
              </a:spcBef>
              <a:spcAft>
                <a:spcPct val="0"/>
              </a:spcAft>
              <a:defRPr/>
            </a:pPr>
            <a:fld id="{86DAD4FA-97CE-4E83-B86B-20F2C615F770}" type="slidenum">
              <a:rPr lang="en-US" altLang="en-US" smtClean="0"/>
              <a:pPr eaLnBrk="0" fontAlgn="base" hangingPunct="0">
                <a:spcBef>
                  <a:spcPct val="0"/>
                </a:spcBef>
                <a:spcAft>
                  <a:spcPct val="0"/>
                </a:spcAft>
                <a:defRPr/>
              </a:pPr>
              <a:t>49</a:t>
            </a:fld>
            <a:endParaRPr lang="en-US" altLang="en-US" dirty="0"/>
          </a:p>
        </p:txBody>
      </p:sp>
      <p:sp>
        <p:nvSpPr>
          <p:cNvPr id="4" name="Content Placeholder 2"/>
          <p:cNvSpPr txBox="1">
            <a:spLocks/>
          </p:cNvSpPr>
          <p:nvPr/>
        </p:nvSpPr>
        <p:spPr bwMode="auto">
          <a:xfrm>
            <a:off x="243432" y="1901486"/>
            <a:ext cx="11725655" cy="355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0850" indent="-285750">
              <a:spcAft>
                <a:spcPts val="1200"/>
              </a:spcAft>
              <a:buFont typeface="Arial" panose="020B0604020202020204" pitchFamily="34" charset="0"/>
              <a:buChar char="•"/>
            </a:pPr>
            <a:r>
              <a:rPr lang="en-US" sz="2600" b="1" dirty="0"/>
              <a:t>Please take this survey to indicate your interest in CME and to gather feedback on this professional education:</a:t>
            </a:r>
            <a:br>
              <a:rPr lang="en-US" sz="2600" b="1" dirty="0"/>
            </a:br>
            <a:br>
              <a:rPr lang="en-US" sz="2600" b="1" dirty="0"/>
            </a:br>
            <a:r>
              <a:rPr lang="en-US" sz="3800" b="1" dirty="0">
                <a:hlinkClick r:id="rId2"/>
              </a:rPr>
              <a:t>https://www.surveymonkey.com/r/FNTPY9W</a:t>
            </a:r>
            <a:r>
              <a:rPr lang="en-US" sz="3800" b="1" dirty="0"/>
              <a:t> </a:t>
            </a:r>
            <a:br>
              <a:rPr lang="en-US" sz="3800" b="1" dirty="0"/>
            </a:br>
            <a:br>
              <a:rPr lang="en-US" sz="3800" b="1" dirty="0"/>
            </a:br>
            <a:r>
              <a:rPr lang="en-US" sz="2600" i="1" dirty="0"/>
              <a:t>*Please take this survey even if you are not interested in CME.</a:t>
            </a:r>
          </a:p>
          <a:p>
            <a:pPr marL="457200" lvl="1" indent="0">
              <a:spcAft>
                <a:spcPts val="1200"/>
              </a:spcAft>
              <a:buNone/>
            </a:pPr>
            <a:r>
              <a:rPr lang="en-US" sz="2400" b="1" dirty="0"/>
              <a:t>  </a:t>
            </a:r>
          </a:p>
          <a:p>
            <a:pPr defTabSz="914400" eaLnBrk="1" hangingPunct="1">
              <a:buFont typeface="Arial" panose="020B0604020202020204" pitchFamily="34" charset="0"/>
              <a:buChar char="•"/>
              <a:defRPr/>
            </a:pPr>
            <a:endParaRPr lang="en-US" altLang="en-US" sz="2400" dirty="0"/>
          </a:p>
        </p:txBody>
      </p:sp>
      <p:pic>
        <p:nvPicPr>
          <p:cNvPr id="5" name="Picture 4">
            <a:extLst>
              <a:ext uri="{FF2B5EF4-FFF2-40B4-BE49-F238E27FC236}">
                <a16:creationId xmlns:a16="http://schemas.microsoft.com/office/drawing/2014/main" id="{222B07BD-AC13-32EA-A256-1A1C5CD61D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5426" y="63562"/>
            <a:ext cx="4561148" cy="953529"/>
          </a:xfrm>
          <a:prstGeom prst="rect">
            <a:avLst/>
          </a:prstGeom>
        </p:spPr>
      </p:pic>
    </p:spTree>
    <p:extLst>
      <p:ext uri="{BB962C8B-B14F-4D97-AF65-F5344CB8AC3E}">
        <p14:creationId xmlns:p14="http://schemas.microsoft.com/office/powerpoint/2010/main" val="1899489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9719E-1CAC-4158-8857-10253FAD38FC}"/>
              </a:ext>
            </a:extLst>
          </p:cNvPr>
          <p:cNvSpPr>
            <a:spLocks noGrp="1"/>
          </p:cNvSpPr>
          <p:nvPr>
            <p:ph type="title"/>
          </p:nvPr>
        </p:nvSpPr>
        <p:spPr>
          <a:xfrm>
            <a:off x="1981200" y="593289"/>
            <a:ext cx="8229600" cy="1200150"/>
          </a:xfrm>
        </p:spPr>
        <p:txBody>
          <a:bodyPr>
            <a:normAutofit/>
          </a:bodyPr>
          <a:lstStyle/>
          <a:p>
            <a:r>
              <a:rPr lang="en-US" sz="4000" dirty="0"/>
              <a:t>OVERVIEW</a:t>
            </a:r>
          </a:p>
        </p:txBody>
      </p:sp>
      <p:sp>
        <p:nvSpPr>
          <p:cNvPr id="3" name="Content Placeholder 2">
            <a:extLst>
              <a:ext uri="{FF2B5EF4-FFF2-40B4-BE49-F238E27FC236}">
                <a16:creationId xmlns:a16="http://schemas.microsoft.com/office/drawing/2014/main" id="{0EBC70BB-B648-478E-B3D8-3FDD35D1AD95}"/>
              </a:ext>
            </a:extLst>
          </p:cNvPr>
          <p:cNvSpPr>
            <a:spLocks noGrp="1"/>
          </p:cNvSpPr>
          <p:nvPr>
            <p:ph idx="1"/>
          </p:nvPr>
        </p:nvSpPr>
        <p:spPr>
          <a:xfrm>
            <a:off x="2159508" y="1858582"/>
            <a:ext cx="8229600" cy="4167740"/>
          </a:xfrm>
        </p:spPr>
        <p:txBody>
          <a:bodyPr>
            <a:normAutofit/>
          </a:bodyPr>
          <a:lstStyle/>
          <a:p>
            <a:r>
              <a:rPr lang="en-US" sz="3200" dirty="0"/>
              <a:t>Introduction</a:t>
            </a:r>
          </a:p>
          <a:p>
            <a:r>
              <a:rPr lang="en-US" sz="3200" dirty="0"/>
              <a:t>Epidemiology</a:t>
            </a:r>
          </a:p>
          <a:p>
            <a:r>
              <a:rPr lang="en-US" sz="3200" dirty="0"/>
              <a:t>Research Data in Pregnancy</a:t>
            </a:r>
          </a:p>
          <a:p>
            <a:r>
              <a:rPr lang="en-US" sz="3200" dirty="0"/>
              <a:t>Updated Policies at WIH</a:t>
            </a:r>
          </a:p>
          <a:p>
            <a:r>
              <a:rPr lang="en-US" sz="3200" dirty="0"/>
              <a:t>Treatment</a:t>
            </a:r>
          </a:p>
          <a:p>
            <a:r>
              <a:rPr lang="en-US" sz="3200" dirty="0"/>
              <a:t>Transference/Countertransference</a:t>
            </a:r>
          </a:p>
          <a:p>
            <a:r>
              <a:rPr lang="en-US" sz="3200" dirty="0"/>
              <a:t>Take Home Points</a:t>
            </a:r>
          </a:p>
          <a:p>
            <a:pPr marL="0" indent="0">
              <a:buNone/>
            </a:pPr>
            <a:endParaRPr lang="en-US" sz="5100" dirty="0"/>
          </a:p>
          <a:p>
            <a:endParaRPr lang="en-US" sz="3600" dirty="0"/>
          </a:p>
          <a:p>
            <a:pPr indent="0">
              <a:buNone/>
            </a:pPr>
            <a:endParaRPr lang="en-US" sz="2775" dirty="0"/>
          </a:p>
          <a:p>
            <a:pPr marL="0" indent="0">
              <a:buNone/>
            </a:pPr>
            <a:endParaRPr lang="en-US" dirty="0"/>
          </a:p>
        </p:txBody>
      </p:sp>
    </p:spTree>
    <p:extLst>
      <p:ext uri="{BB962C8B-B14F-4D97-AF65-F5344CB8AC3E}">
        <p14:creationId xmlns:p14="http://schemas.microsoft.com/office/powerpoint/2010/main" val="1447471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264" y="371159"/>
            <a:ext cx="10058400" cy="1449387"/>
          </a:xfrm>
        </p:spPr>
        <p:txBody>
          <a:bodyPr/>
          <a:lstStyle/>
          <a:p>
            <a:pPr algn="ctr"/>
            <a:r>
              <a:rPr lang="en-US" dirty="0"/>
              <a:t>Announcements/Next Steps</a:t>
            </a:r>
          </a:p>
        </p:txBody>
      </p:sp>
      <p:sp>
        <p:nvSpPr>
          <p:cNvPr id="3" name="Slide Number Placeholder 2"/>
          <p:cNvSpPr>
            <a:spLocks noGrp="1"/>
          </p:cNvSpPr>
          <p:nvPr>
            <p:ph type="sldNum" sz="quarter" idx="12"/>
          </p:nvPr>
        </p:nvSpPr>
        <p:spPr/>
        <p:txBody>
          <a:bodyPr/>
          <a:lstStyle/>
          <a:p>
            <a:pPr eaLnBrk="0" fontAlgn="base" hangingPunct="0">
              <a:spcBef>
                <a:spcPct val="0"/>
              </a:spcBef>
              <a:spcAft>
                <a:spcPct val="0"/>
              </a:spcAft>
              <a:defRPr/>
            </a:pPr>
            <a:fld id="{86DAD4FA-97CE-4E83-B86B-20F2C615F770}" type="slidenum">
              <a:rPr lang="en-US" altLang="en-US" smtClean="0"/>
              <a:pPr eaLnBrk="0" fontAlgn="base" hangingPunct="0">
                <a:spcBef>
                  <a:spcPct val="0"/>
                </a:spcBef>
                <a:spcAft>
                  <a:spcPct val="0"/>
                </a:spcAft>
                <a:defRPr/>
              </a:pPr>
              <a:t>50</a:t>
            </a:fld>
            <a:endParaRPr lang="en-US" altLang="en-US" dirty="0"/>
          </a:p>
        </p:txBody>
      </p:sp>
      <p:sp>
        <p:nvSpPr>
          <p:cNvPr id="4" name="Content Placeholder 2"/>
          <p:cNvSpPr txBox="1">
            <a:spLocks/>
          </p:cNvSpPr>
          <p:nvPr/>
        </p:nvSpPr>
        <p:spPr bwMode="auto">
          <a:xfrm>
            <a:off x="243432" y="1901485"/>
            <a:ext cx="11725655" cy="434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0"/>
              </a:spcBef>
              <a:spcAft>
                <a:spcPts val="0"/>
              </a:spcAft>
              <a:buFont typeface="Arial" panose="020B0604020202020204" pitchFamily="34" charset="0"/>
              <a:buChar char="•"/>
            </a:pPr>
            <a:r>
              <a:rPr lang="en-US" b="1" dirty="0"/>
              <a:t>Provider Surveys: </a:t>
            </a:r>
          </a:p>
          <a:p>
            <a:pPr marL="542925" lvl="1" indent="-342900">
              <a:spcBef>
                <a:spcPts val="0"/>
              </a:spcBef>
              <a:spcAft>
                <a:spcPts val="0"/>
              </a:spcAft>
              <a:buFont typeface="+mj-lt"/>
              <a:buAutoNum type="arabicPeriod"/>
            </a:pPr>
            <a:r>
              <a:rPr lang="en-US" dirty="0">
                <a:latin typeface="Calibri" panose="020F0502020204030204" pitchFamily="34" charset="0"/>
              </a:rPr>
              <a:t>I</a:t>
            </a:r>
            <a:r>
              <a:rPr lang="en-US" dirty="0">
                <a:effectLst/>
                <a:latin typeface="Calibri" panose="020F0502020204030204" pitchFamily="34" charset="0"/>
                <a:ea typeface="Calibri" panose="020F0502020204030204" pitchFamily="34" charset="0"/>
              </a:rPr>
              <a:t>f not taken already, cohort 3 provides please </a:t>
            </a:r>
            <a:r>
              <a:rPr lang="en-US" dirty="0">
                <a:latin typeface="Calibri" panose="020F0502020204030204" pitchFamily="34" charset="0"/>
                <a:ea typeface="Calibri" panose="020F0502020204030204" pitchFamily="34" charset="0"/>
              </a:rPr>
              <a:t>complete </a:t>
            </a:r>
            <a:r>
              <a:rPr lang="en-US" b="1" dirty="0">
                <a:latin typeface="Calibri" panose="020F0502020204030204" pitchFamily="34" charset="0"/>
                <a:ea typeface="Calibri" panose="020F0502020204030204" pitchFamily="34" charset="0"/>
              </a:rPr>
              <a:t>R</a:t>
            </a:r>
            <a:r>
              <a:rPr lang="en-US" b="1" dirty="0">
                <a:effectLst/>
                <a:latin typeface="Calibri" panose="020F0502020204030204" pitchFamily="34" charset="0"/>
                <a:ea typeface="Calibri" panose="020F0502020204030204" pitchFamily="34" charset="0"/>
              </a:rPr>
              <a:t>IDOH’s required provider survey: </a:t>
            </a:r>
            <a:r>
              <a:rPr lang="en-US" u="sng" dirty="0">
                <a:solidFill>
                  <a:srgbClr val="0563C1"/>
                </a:solidFill>
                <a:effectLst/>
                <a:latin typeface="Calibri" panose="020F0502020204030204" pitchFamily="34" charset="0"/>
                <a:ea typeface="Calibri" panose="020F0502020204030204" pitchFamily="34" charset="0"/>
                <a:hlinkClick r:id="rId2"/>
              </a:rPr>
              <a:t>https://www.surveymonkey.com/r/N52ZDP3 [surveymonkey.com]</a:t>
            </a:r>
            <a:endParaRPr lang="en-US" u="sng" dirty="0">
              <a:solidFill>
                <a:srgbClr val="0563C1"/>
              </a:solidFill>
              <a:effectLst/>
              <a:latin typeface="Calibri" panose="020F0502020204030204" pitchFamily="34" charset="0"/>
              <a:ea typeface="Calibri" panose="020F0502020204030204" pitchFamily="34" charset="0"/>
            </a:endParaRPr>
          </a:p>
          <a:p>
            <a:pPr marL="542925" lvl="1" indent="-342900">
              <a:spcBef>
                <a:spcPts val="0"/>
              </a:spcBef>
              <a:spcAft>
                <a:spcPts val="0"/>
              </a:spcAft>
              <a:buFont typeface="+mj-lt"/>
              <a:buAutoNum type="arabicPeriod"/>
            </a:pPr>
            <a:r>
              <a:rPr lang="en-US" dirty="0">
                <a:effectLst/>
                <a:latin typeface="Calibri" panose="020F0502020204030204" pitchFamily="34" charset="0"/>
                <a:ea typeface="Calibri" panose="020F0502020204030204" pitchFamily="34" charset="0"/>
              </a:rPr>
              <a:t>Consider taking an </a:t>
            </a:r>
            <a:r>
              <a:rPr lang="en-US" b="1" dirty="0">
                <a:effectLst/>
                <a:latin typeface="Calibri" panose="020F0502020204030204" pitchFamily="34" charset="0"/>
                <a:ea typeface="Times New Roman" panose="02020603050405020304" pitchFamily="18" charset="0"/>
              </a:rPr>
              <a:t>optional survey created by Alpert Medical School Student Natalie Schoen </a:t>
            </a:r>
            <a:r>
              <a:rPr lang="en-US" dirty="0">
                <a:effectLst/>
                <a:latin typeface="Calibri" panose="020F0502020204030204" pitchFamily="34" charset="0"/>
                <a:ea typeface="Times New Roman" panose="02020603050405020304" pitchFamily="18" charset="0"/>
              </a:rPr>
              <a:t>about screening and care for perinatal patients who use substances: </a:t>
            </a:r>
            <a:r>
              <a:rPr lang="en-US" u="sng" dirty="0">
                <a:solidFill>
                  <a:srgbClr val="0563C1"/>
                </a:solidFill>
                <a:effectLst/>
                <a:ea typeface="Calibri" panose="020F0502020204030204" pitchFamily="34" charset="0"/>
                <a:hlinkClick r:id="rId3"/>
              </a:rPr>
              <a:t>https://brown.co1.qualtrics.com/jfe/form/SV_3r8wXHp3JFyBGx8[brown.co1.qualtrics.com]</a:t>
            </a:r>
            <a:br>
              <a:rPr lang="en-US" sz="1000" u="sng" dirty="0">
                <a:solidFill>
                  <a:srgbClr val="0563C1"/>
                </a:solidFill>
                <a:effectLst/>
                <a:latin typeface="Calibri" panose="020F0502020204030204" pitchFamily="34" charset="0"/>
                <a:ea typeface="Calibri" panose="020F0502020204030204" pitchFamily="34" charset="0"/>
              </a:rPr>
            </a:br>
            <a:endParaRPr lang="en-US" sz="1500" u="sng" dirty="0">
              <a:solidFill>
                <a:srgbClr val="0563C1"/>
              </a:solidFill>
              <a:latin typeface="Calibri" panose="020F0502020204030204" pitchFamily="34" charset="0"/>
              <a:ea typeface="Calibri" panose="020F0502020204030204" pitchFamily="34" charset="0"/>
            </a:endParaRPr>
          </a:p>
          <a:p>
            <a:pPr>
              <a:spcBef>
                <a:spcPts val="0"/>
              </a:spcBef>
              <a:spcAft>
                <a:spcPts val="0"/>
              </a:spcAft>
              <a:buFont typeface="Arial" panose="020B0604020202020204" pitchFamily="34" charset="0"/>
              <a:buChar char="•"/>
            </a:pPr>
            <a:r>
              <a:rPr lang="en-US" b="1" dirty="0"/>
              <a:t>Practice Payments: </a:t>
            </a:r>
            <a:r>
              <a:rPr lang="en-US" dirty="0"/>
              <a:t>These will be made by September for those practice collaborations now ending. </a:t>
            </a:r>
            <a:br>
              <a:rPr lang="en-US" dirty="0"/>
            </a:br>
            <a:endParaRPr lang="en-US" sz="1500" dirty="0"/>
          </a:p>
          <a:p>
            <a:pPr>
              <a:spcBef>
                <a:spcPts val="0"/>
              </a:spcBef>
              <a:spcAft>
                <a:spcPts val="0"/>
              </a:spcAft>
              <a:buFont typeface="Arial" panose="020B0604020202020204" pitchFamily="34" charset="0"/>
              <a:buChar char="•"/>
            </a:pPr>
            <a:r>
              <a:rPr lang="en-US" b="1" dirty="0"/>
              <a:t>Free Bias Training: </a:t>
            </a:r>
            <a:r>
              <a:rPr lang="en-US" dirty="0"/>
              <a:t>Blue Cross &amp; Blue Shield of Rhode has partnered with the March of Dimes to offer </a:t>
            </a:r>
            <a:r>
              <a:rPr lang="en-US" i="1" u="sng" dirty="0"/>
              <a:t>Implicit Bias Training: Awareness to Action: Dismantling Bias in Maternal and Infant Healthcare</a:t>
            </a:r>
            <a:r>
              <a:rPr lang="en-US" dirty="0"/>
              <a:t> for RI Providers at no cost with 1.5 CME &amp; CNE hour credits. Interested staff must enroll by October 1 for virtual training which does not have to be completed in one sitting. Please see attached flyer being sent out for more information.</a:t>
            </a:r>
            <a:br>
              <a:rPr lang="en-US" dirty="0"/>
            </a:br>
            <a:endParaRPr lang="en-US" sz="1500" dirty="0"/>
          </a:p>
          <a:p>
            <a:pPr>
              <a:spcBef>
                <a:spcPts val="0"/>
              </a:spcBef>
              <a:spcAft>
                <a:spcPts val="0"/>
              </a:spcAft>
              <a:buFont typeface="Arial" panose="020B0604020202020204" pitchFamily="34" charset="0"/>
              <a:buChar char="•"/>
            </a:pPr>
            <a:r>
              <a:rPr lang="en-US" b="1" dirty="0"/>
              <a:t>New National Maternal Mental Health Line Number:</a:t>
            </a:r>
            <a:r>
              <a:rPr lang="en-US" dirty="0"/>
              <a:t> </a:t>
            </a:r>
            <a:r>
              <a:rPr lang="en-US" i="0" dirty="0">
                <a:solidFill>
                  <a:schemeClr val="tx1"/>
                </a:solidFill>
                <a:effectLst/>
              </a:rPr>
              <a:t>24/7, free, confidential hotline for pregnant and new moms in English, Spanish and other languages can be reached at </a:t>
            </a:r>
            <a:r>
              <a:rPr lang="en-US" b="1" i="0" dirty="0">
                <a:solidFill>
                  <a:schemeClr val="tx1"/>
                </a:solidFill>
                <a:effectLst/>
                <a:hlinkClick r:id="rId4"/>
              </a:rPr>
              <a:t>1-833-TLC-MAMA (1-833-852-6262)</a:t>
            </a:r>
            <a:endParaRPr lang="en-US" b="1" i="0" dirty="0">
              <a:solidFill>
                <a:schemeClr val="tx1"/>
              </a:solidFill>
              <a:effectLst/>
            </a:endParaRPr>
          </a:p>
          <a:p>
            <a:pPr marL="0" indent="0">
              <a:spcBef>
                <a:spcPts val="0"/>
              </a:spcBef>
              <a:spcAft>
                <a:spcPts val="0"/>
              </a:spcAft>
              <a:buNone/>
            </a:pPr>
            <a:br>
              <a:rPr lang="en-US" dirty="0"/>
            </a:br>
            <a:br>
              <a:rPr lang="en-US" dirty="0"/>
            </a:br>
            <a:r>
              <a:rPr lang="en-US" b="1" dirty="0"/>
              <a:t>  </a:t>
            </a:r>
          </a:p>
          <a:p>
            <a:pPr defTabSz="914400" eaLnBrk="1" hangingPunct="1">
              <a:buFont typeface="Arial" panose="020B0604020202020204" pitchFamily="34" charset="0"/>
              <a:buChar char="•"/>
              <a:defRPr/>
            </a:pPr>
            <a:endParaRPr lang="en-US" altLang="en-US" sz="2400" dirty="0"/>
          </a:p>
        </p:txBody>
      </p:sp>
      <p:pic>
        <p:nvPicPr>
          <p:cNvPr id="5" name="Picture 4">
            <a:extLst>
              <a:ext uri="{FF2B5EF4-FFF2-40B4-BE49-F238E27FC236}">
                <a16:creationId xmlns:a16="http://schemas.microsoft.com/office/drawing/2014/main" id="{222B07BD-AC13-32EA-A256-1A1C5CD61D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5426" y="63562"/>
            <a:ext cx="4561148" cy="953529"/>
          </a:xfrm>
          <a:prstGeom prst="rect">
            <a:avLst/>
          </a:prstGeom>
        </p:spPr>
      </p:pic>
    </p:spTree>
    <p:extLst>
      <p:ext uri="{BB962C8B-B14F-4D97-AF65-F5344CB8AC3E}">
        <p14:creationId xmlns:p14="http://schemas.microsoft.com/office/powerpoint/2010/main" val="936369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66798"/>
            <a:ext cx="8229600" cy="1143000"/>
          </a:xfrm>
        </p:spPr>
        <p:txBody>
          <a:bodyPr/>
          <a:lstStyle/>
          <a:p>
            <a:r>
              <a:rPr lang="en-US" dirty="0"/>
              <a:t>Introduction</a:t>
            </a:r>
          </a:p>
        </p:txBody>
      </p:sp>
      <p:sp>
        <p:nvSpPr>
          <p:cNvPr id="3" name="Content Placeholder 2"/>
          <p:cNvSpPr>
            <a:spLocks noGrp="1"/>
          </p:cNvSpPr>
          <p:nvPr>
            <p:ph idx="1"/>
          </p:nvPr>
        </p:nvSpPr>
        <p:spPr>
          <a:xfrm>
            <a:off x="1821402" y="1509799"/>
            <a:ext cx="8229600" cy="4525963"/>
          </a:xfrm>
        </p:spPr>
        <p:txBody>
          <a:bodyPr>
            <a:normAutofit fontScale="92500"/>
          </a:bodyPr>
          <a:lstStyle/>
          <a:p>
            <a:r>
              <a:rPr lang="en-US" dirty="0"/>
              <a:t>Cannabis has been used medicinally as early as 2737 BCE </a:t>
            </a:r>
          </a:p>
          <a:p>
            <a:r>
              <a:rPr lang="en-US" dirty="0"/>
              <a:t>Indicated for intractable pain, cancer related nausea and cachexia</a:t>
            </a:r>
          </a:p>
          <a:p>
            <a:r>
              <a:rPr lang="en-US" dirty="0"/>
              <a:t>Indications for Medicinal Cannabis Use in Women:</a:t>
            </a:r>
          </a:p>
          <a:p>
            <a:pPr lvl="1"/>
            <a:r>
              <a:rPr lang="en-US" dirty="0"/>
              <a:t>Migraines</a:t>
            </a:r>
          </a:p>
          <a:p>
            <a:pPr lvl="1"/>
            <a:r>
              <a:rPr lang="en-US" dirty="0"/>
              <a:t>Menstrual cramps</a:t>
            </a:r>
          </a:p>
          <a:p>
            <a:pPr lvl="1"/>
            <a:r>
              <a:rPr lang="en-US" dirty="0"/>
              <a:t>Labor pains </a:t>
            </a:r>
          </a:p>
          <a:p>
            <a:pPr lvl="1"/>
            <a:r>
              <a:rPr lang="en-US" dirty="0"/>
              <a:t>Induction of labor </a:t>
            </a:r>
          </a:p>
          <a:p>
            <a:r>
              <a:rPr lang="en-US" dirty="0"/>
              <a:t>Criminalization in 1937, Schedule 1 drug (federally) </a:t>
            </a:r>
          </a:p>
        </p:txBody>
      </p:sp>
    </p:spTree>
    <p:extLst>
      <p:ext uri="{BB962C8B-B14F-4D97-AF65-F5344CB8AC3E}">
        <p14:creationId xmlns:p14="http://schemas.microsoft.com/office/powerpoint/2010/main" val="3327032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D6257-9F42-4C04-A228-3939557C5970}"/>
              </a:ext>
            </a:extLst>
          </p:cNvPr>
          <p:cNvSpPr>
            <a:spLocks noGrp="1"/>
          </p:cNvSpPr>
          <p:nvPr>
            <p:ph type="title"/>
          </p:nvPr>
        </p:nvSpPr>
        <p:spPr/>
        <p:txBody>
          <a:bodyPr/>
          <a:lstStyle/>
          <a:p>
            <a:r>
              <a:rPr lang="en-US" dirty="0"/>
              <a:t>Epidemiology </a:t>
            </a:r>
          </a:p>
        </p:txBody>
      </p:sp>
      <p:sp>
        <p:nvSpPr>
          <p:cNvPr id="3" name="Content Placeholder 2">
            <a:extLst>
              <a:ext uri="{FF2B5EF4-FFF2-40B4-BE49-F238E27FC236}">
                <a16:creationId xmlns:a16="http://schemas.microsoft.com/office/drawing/2014/main" id="{7C741E03-F183-4C39-9D72-42D220594C85}"/>
              </a:ext>
            </a:extLst>
          </p:cNvPr>
          <p:cNvSpPr>
            <a:spLocks noGrp="1"/>
          </p:cNvSpPr>
          <p:nvPr>
            <p:ph idx="1"/>
          </p:nvPr>
        </p:nvSpPr>
        <p:spPr>
          <a:xfrm>
            <a:off x="1981200" y="1417639"/>
            <a:ext cx="8229600" cy="4525963"/>
          </a:xfrm>
        </p:spPr>
        <p:txBody>
          <a:bodyPr>
            <a:normAutofit fontScale="92500" lnSpcReduction="10000"/>
          </a:bodyPr>
          <a:lstStyle/>
          <a:p>
            <a:r>
              <a:rPr lang="en-US" dirty="0"/>
              <a:t>Most widely used illicit drug in the world</a:t>
            </a:r>
          </a:p>
          <a:p>
            <a:r>
              <a:rPr lang="en-US" dirty="0"/>
              <a:t>In the US- MJ is the most pervasively used illicit substance among individuals 12 yoa or older</a:t>
            </a:r>
          </a:p>
          <a:p>
            <a:r>
              <a:rPr lang="en-US" dirty="0"/>
              <a:t>US National Survey on Drug Use and Health:</a:t>
            </a:r>
          </a:p>
          <a:p>
            <a:pPr lvl="1"/>
            <a:r>
              <a:rPr lang="en-US" dirty="0"/>
              <a:t>32% of individuals aged 18–25 have used cannabis within the past year</a:t>
            </a:r>
          </a:p>
          <a:p>
            <a:pPr lvl="1"/>
            <a:r>
              <a:rPr lang="en-US" dirty="0"/>
              <a:t>19% have used in the past month </a:t>
            </a:r>
          </a:p>
          <a:p>
            <a:pPr marL="0" indent="0">
              <a:buNone/>
            </a:pPr>
            <a:endParaRPr lang="en-US" i="1" dirty="0">
              <a:solidFill>
                <a:srgbClr val="C00000"/>
              </a:solidFill>
            </a:endParaRPr>
          </a:p>
          <a:p>
            <a:pPr marL="0" indent="0">
              <a:buNone/>
            </a:pPr>
            <a:r>
              <a:rPr lang="en-US" i="1" dirty="0">
                <a:solidFill>
                  <a:srgbClr val="C00000"/>
                </a:solidFill>
              </a:rPr>
              <a:t>9.5% of reproductive aged women reporting past month use (SAMHSA, 2015), max. use during 18-25 yoa</a:t>
            </a:r>
          </a:p>
        </p:txBody>
      </p:sp>
    </p:spTree>
    <p:extLst>
      <p:ext uri="{BB962C8B-B14F-4D97-AF65-F5344CB8AC3E}">
        <p14:creationId xmlns:p14="http://schemas.microsoft.com/office/powerpoint/2010/main" val="248010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56263-B984-4856-A24C-12212E3CE077}"/>
              </a:ext>
            </a:extLst>
          </p:cNvPr>
          <p:cNvSpPr>
            <a:spLocks noGrp="1"/>
          </p:cNvSpPr>
          <p:nvPr>
            <p:ph type="title"/>
          </p:nvPr>
        </p:nvSpPr>
        <p:spPr/>
        <p:txBody>
          <a:bodyPr/>
          <a:lstStyle/>
          <a:p>
            <a:r>
              <a:rPr lang="en-US" dirty="0"/>
              <a:t>Epidemiology </a:t>
            </a:r>
          </a:p>
        </p:txBody>
      </p:sp>
      <p:sp>
        <p:nvSpPr>
          <p:cNvPr id="3" name="Content Placeholder 2">
            <a:extLst>
              <a:ext uri="{FF2B5EF4-FFF2-40B4-BE49-F238E27FC236}">
                <a16:creationId xmlns:a16="http://schemas.microsoft.com/office/drawing/2014/main" id="{585AF41B-2AEB-4B5C-9045-67C0181D484B}"/>
              </a:ext>
            </a:extLst>
          </p:cNvPr>
          <p:cNvSpPr>
            <a:spLocks noGrp="1"/>
          </p:cNvSpPr>
          <p:nvPr>
            <p:ph idx="1"/>
          </p:nvPr>
        </p:nvSpPr>
        <p:spPr>
          <a:xfrm>
            <a:off x="1981200" y="1553024"/>
            <a:ext cx="8229600" cy="4525963"/>
          </a:xfrm>
        </p:spPr>
        <p:txBody>
          <a:bodyPr>
            <a:normAutofit lnSpcReduction="10000"/>
          </a:bodyPr>
          <a:lstStyle/>
          <a:p>
            <a:r>
              <a:rPr lang="en-US" dirty="0"/>
              <a:t>Pregnancy:</a:t>
            </a:r>
          </a:p>
          <a:p>
            <a:pPr lvl="1" indent="-342900"/>
            <a:r>
              <a:rPr lang="en-US" dirty="0"/>
              <a:t>Pregnant women report less cannabis use (4.5% overall) compared with non-pregnant women</a:t>
            </a:r>
          </a:p>
          <a:p>
            <a:pPr lvl="1" indent="-342900"/>
            <a:r>
              <a:rPr lang="en-US" dirty="0"/>
              <a:t>Use decreases markedly through pregnancy (Mark et al., 2016 and SAMHSA, 2015)</a:t>
            </a:r>
          </a:p>
          <a:p>
            <a:pPr lvl="1" indent="-342900"/>
            <a:r>
              <a:rPr lang="en-US" dirty="0"/>
              <a:t>2–5% of women use cannabis during pregnancy (ACOG)</a:t>
            </a:r>
          </a:p>
          <a:p>
            <a:pPr lvl="1" indent="-342900"/>
            <a:r>
              <a:rPr lang="en-US" dirty="0"/>
              <a:t>Pregnant cannabis users more likely to:</a:t>
            </a:r>
          </a:p>
          <a:p>
            <a:pPr lvl="2" indent="-342900"/>
            <a:r>
              <a:rPr lang="en-US" dirty="0"/>
              <a:t>Report daily use (16.2% vs 12.8%)</a:t>
            </a:r>
          </a:p>
          <a:p>
            <a:pPr lvl="2" indent="-342900"/>
            <a:r>
              <a:rPr lang="en-US" dirty="0"/>
              <a:t>Meet criteria for a CUD (18.1% vs 11.4%)</a:t>
            </a:r>
          </a:p>
          <a:p>
            <a:pPr lvl="1" indent="-342900"/>
            <a:r>
              <a:rPr lang="en-US" dirty="0"/>
              <a:t>Use increases among socioeconomically disadvantaged women in urban areas</a:t>
            </a:r>
          </a:p>
        </p:txBody>
      </p:sp>
    </p:spTree>
    <p:extLst>
      <p:ext uri="{BB962C8B-B14F-4D97-AF65-F5344CB8AC3E}">
        <p14:creationId xmlns:p14="http://schemas.microsoft.com/office/powerpoint/2010/main" val="2157590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F4634-49BA-4F8A-AE0A-763FED9FC02F}"/>
              </a:ext>
            </a:extLst>
          </p:cNvPr>
          <p:cNvSpPr>
            <a:spLocks noGrp="1"/>
          </p:cNvSpPr>
          <p:nvPr>
            <p:ph type="title"/>
          </p:nvPr>
        </p:nvSpPr>
        <p:spPr>
          <a:xfrm>
            <a:off x="1981200" y="436655"/>
            <a:ext cx="8229600" cy="1143000"/>
          </a:xfrm>
        </p:spPr>
        <p:txBody>
          <a:bodyPr/>
          <a:lstStyle/>
          <a:p>
            <a:r>
              <a:rPr lang="en-US" dirty="0"/>
              <a:t>Reasons for Cannabis Use </a:t>
            </a:r>
          </a:p>
        </p:txBody>
      </p:sp>
      <p:sp>
        <p:nvSpPr>
          <p:cNvPr id="3" name="Content Placeholder 2">
            <a:extLst>
              <a:ext uri="{FF2B5EF4-FFF2-40B4-BE49-F238E27FC236}">
                <a16:creationId xmlns:a16="http://schemas.microsoft.com/office/drawing/2014/main" id="{29164926-BE8F-4264-BB2D-792D46EBA8C5}"/>
              </a:ext>
            </a:extLst>
          </p:cNvPr>
          <p:cNvSpPr>
            <a:spLocks noGrp="1"/>
          </p:cNvSpPr>
          <p:nvPr>
            <p:ph idx="1"/>
          </p:nvPr>
        </p:nvSpPr>
        <p:spPr>
          <a:xfrm>
            <a:off x="1981200" y="1804387"/>
            <a:ext cx="8229600" cy="4525963"/>
          </a:xfrm>
        </p:spPr>
        <p:txBody>
          <a:bodyPr/>
          <a:lstStyle/>
          <a:p>
            <a:r>
              <a:rPr lang="en-US" dirty="0"/>
              <a:t>Clinically, most common stated reasons for MJ use during Pregnancy:</a:t>
            </a:r>
          </a:p>
          <a:p>
            <a:pPr lvl="1"/>
            <a:r>
              <a:rPr lang="en-US" dirty="0"/>
              <a:t>Nausea/HG</a:t>
            </a:r>
          </a:p>
          <a:p>
            <a:pPr lvl="1"/>
            <a:r>
              <a:rPr lang="en-US" dirty="0"/>
              <a:t>Low appetite/Inadequate weight gain as per gestational age</a:t>
            </a:r>
          </a:p>
          <a:p>
            <a:pPr lvl="1"/>
            <a:r>
              <a:rPr lang="en-US" dirty="0"/>
              <a:t>Insomnia</a:t>
            </a:r>
          </a:p>
          <a:p>
            <a:pPr lvl="1"/>
            <a:r>
              <a:rPr lang="en-US" dirty="0"/>
              <a:t>Anxiety/psychological distress</a:t>
            </a:r>
          </a:p>
          <a:p>
            <a:pPr lvl="1"/>
            <a:r>
              <a:rPr lang="en-US" dirty="0"/>
              <a:t>Pain</a:t>
            </a:r>
          </a:p>
        </p:txBody>
      </p:sp>
    </p:spTree>
    <p:extLst>
      <p:ext uri="{BB962C8B-B14F-4D97-AF65-F5344CB8AC3E}">
        <p14:creationId xmlns:p14="http://schemas.microsoft.com/office/powerpoint/2010/main" val="33695938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Retrospect">
  <a:themeElements>
    <a:clrScheme name="Custom 11">
      <a:dk1>
        <a:sysClr val="windowText" lastClr="000000"/>
      </a:dk1>
      <a:lt1>
        <a:sysClr val="window" lastClr="FFFFFF"/>
      </a:lt1>
      <a:dk2>
        <a:srgbClr val="335B74"/>
      </a:dk2>
      <a:lt2>
        <a:srgbClr val="DFE3E5"/>
      </a:lt2>
      <a:accent1>
        <a:srgbClr val="1CADE4"/>
      </a:accent1>
      <a:accent2>
        <a:srgbClr val="2683C6"/>
      </a:accent2>
      <a:accent3>
        <a:srgbClr val="FFC000"/>
      </a:accent3>
      <a:accent4>
        <a:srgbClr val="C00000"/>
      </a:accent4>
      <a:accent5>
        <a:srgbClr val="3E8853"/>
      </a:accent5>
      <a:accent6>
        <a:srgbClr val="7030A0"/>
      </a:accent6>
      <a:hlink>
        <a:srgbClr val="6EAC1C"/>
      </a:hlink>
      <a:folHlink>
        <a:srgbClr val="7F7F7F"/>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1_Retrospect">
  <a:themeElements>
    <a:clrScheme name="Custom 11">
      <a:dk1>
        <a:sysClr val="windowText" lastClr="000000"/>
      </a:dk1>
      <a:lt1>
        <a:sysClr val="window" lastClr="FFFFFF"/>
      </a:lt1>
      <a:dk2>
        <a:srgbClr val="002060"/>
      </a:dk2>
      <a:lt2>
        <a:srgbClr val="D9E0E6"/>
      </a:lt2>
      <a:accent1>
        <a:srgbClr val="00B0F0"/>
      </a:accent1>
      <a:accent2>
        <a:srgbClr val="0070C0"/>
      </a:accent2>
      <a:accent3>
        <a:srgbClr val="FFC000"/>
      </a:accent3>
      <a:accent4>
        <a:srgbClr val="7030A0"/>
      </a:accent4>
      <a:accent5>
        <a:srgbClr val="215D4B"/>
      </a:accent5>
      <a:accent6>
        <a:srgbClr val="262626"/>
      </a:accent6>
      <a:hlink>
        <a:srgbClr val="595959"/>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4.xml><?xml version="1.0" encoding="utf-8"?>
<a:theme xmlns:a="http://schemas.openxmlformats.org/drawingml/2006/main" name="16-9 White Backgro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TC-RI">
  <a:themeElements>
    <a:clrScheme name="Custom 1">
      <a:dk1>
        <a:srgbClr val="0070C0"/>
      </a:dk1>
      <a:lt1>
        <a:sysClr val="window" lastClr="FFFFFF"/>
      </a:lt1>
      <a:dk2>
        <a:srgbClr val="0070C0"/>
      </a:dk2>
      <a:lt2>
        <a:srgbClr val="FFFFFF"/>
      </a:lt2>
      <a:accent1>
        <a:srgbClr val="0070C0"/>
      </a:accent1>
      <a:accent2>
        <a:srgbClr val="FFC000"/>
      </a:accent2>
      <a:accent3>
        <a:srgbClr val="C00000"/>
      </a:accent3>
      <a:accent4>
        <a:srgbClr val="7030A0"/>
      </a:accent4>
      <a:accent5>
        <a:srgbClr val="00B050"/>
      </a:accent5>
      <a:accent6>
        <a:srgbClr val="3A3838"/>
      </a:accent6>
      <a:hlink>
        <a:srgbClr val="0070C0"/>
      </a:hlink>
      <a:folHlink>
        <a:srgbClr val="85C0F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87F45354-5BF1-4DD6-B841-EE0E3366DFA3}" vid="{23290086-193C-429F-98AD-4A5048047E4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Override>
</file>

<file path=docProps/app.xml><?xml version="1.0" encoding="utf-8"?>
<Properties xmlns="http://schemas.openxmlformats.org/officeDocument/2006/extended-properties" xmlns:vt="http://schemas.openxmlformats.org/officeDocument/2006/docPropsVTypes">
  <TotalTime>2817</TotalTime>
  <Words>3716</Words>
  <Application>Microsoft Office PowerPoint</Application>
  <PresentationFormat>Widescreen</PresentationFormat>
  <Paragraphs>434</Paragraphs>
  <Slides>50</Slides>
  <Notes>6</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50</vt:i4>
      </vt:variant>
    </vt:vector>
  </HeadingPairs>
  <TitlesOfParts>
    <vt:vector size="65" baseType="lpstr">
      <vt:lpstr>Arial</vt:lpstr>
      <vt:lpstr>Calibri</vt:lpstr>
      <vt:lpstr>Calibri Light</vt:lpstr>
      <vt:lpstr>Century Gothic</vt:lpstr>
      <vt:lpstr>Georgia</vt:lpstr>
      <vt:lpstr>Swiss</vt:lpstr>
      <vt:lpstr>Times New Roman</vt:lpstr>
      <vt:lpstr>Wingdings</vt:lpstr>
      <vt:lpstr>Wingdings 3</vt:lpstr>
      <vt:lpstr>Ion Boardroom</vt:lpstr>
      <vt:lpstr>Retrospect</vt:lpstr>
      <vt:lpstr>1_Retrospect</vt:lpstr>
      <vt:lpstr>16-9 White Backgroud</vt:lpstr>
      <vt:lpstr>CTC-RI</vt:lpstr>
      <vt:lpstr>Office Theme</vt:lpstr>
      <vt:lpstr>PowerPoint Presentation</vt:lpstr>
      <vt:lpstr>Agenda</vt:lpstr>
      <vt:lpstr>Cannabis Use in the Perinatal Period </vt:lpstr>
      <vt:lpstr>Objectives</vt:lpstr>
      <vt:lpstr>OVERVIEW</vt:lpstr>
      <vt:lpstr>Introduction</vt:lpstr>
      <vt:lpstr>Epidemiology </vt:lpstr>
      <vt:lpstr>Epidemiology </vt:lpstr>
      <vt:lpstr>Reasons for Cannabis Use </vt:lpstr>
      <vt:lpstr>Research Data in Pregnancy</vt:lpstr>
      <vt:lpstr>Obstetric Outcomes</vt:lpstr>
      <vt:lpstr>Data from Colorado</vt:lpstr>
      <vt:lpstr>PowerPoint Presentation</vt:lpstr>
      <vt:lpstr>PowerPoint Presentation</vt:lpstr>
      <vt:lpstr>Other studies..</vt:lpstr>
      <vt:lpstr>PowerPoint Presentation</vt:lpstr>
      <vt:lpstr>PowerPoint Presentation</vt:lpstr>
      <vt:lpstr>Cannabis Use during Lactation</vt:lpstr>
      <vt:lpstr>Contd. </vt:lpstr>
      <vt:lpstr>Psychiatric Outcomes (Are psych meds any safer than MJ in pregnancy?) </vt:lpstr>
      <vt:lpstr>If there is no conclusive data, then why is assumed to be a risk to use?  </vt:lpstr>
      <vt:lpstr>Ethical/Legal Discussions</vt:lpstr>
      <vt:lpstr>WIH Policy</vt:lpstr>
      <vt:lpstr>Outpatient and LDR</vt:lpstr>
      <vt:lpstr>Contd. </vt:lpstr>
      <vt:lpstr>ED and Inpatient</vt:lpstr>
      <vt:lpstr>Patients from non WIH prenatal provider </vt:lpstr>
      <vt:lpstr>Policy for Breastfeeding </vt:lpstr>
      <vt:lpstr>Treatment </vt:lpstr>
      <vt:lpstr>Contd. </vt:lpstr>
      <vt:lpstr>Controlled Substances in Dual Diagnosis</vt:lpstr>
      <vt:lpstr>PowerPoint Presentation</vt:lpstr>
      <vt:lpstr>Psychotherapy</vt:lpstr>
      <vt:lpstr>Addiction as an Attachment Disorder</vt:lpstr>
      <vt:lpstr>PowerPoint Presentation</vt:lpstr>
      <vt:lpstr>Transference</vt:lpstr>
      <vt:lpstr>Counter-transference</vt:lpstr>
      <vt:lpstr>How to maintain compassion?</vt:lpstr>
      <vt:lpstr>How to prevent burnout?</vt:lpstr>
      <vt:lpstr>Questions </vt:lpstr>
      <vt:lpstr>Contd. </vt:lpstr>
      <vt:lpstr>Take Home Points </vt:lpstr>
      <vt:lpstr>PowerPoint Presentation</vt:lpstr>
      <vt:lpstr>PowerPoint Presentation</vt:lpstr>
      <vt:lpstr>PowerPoint Presentation</vt:lpstr>
      <vt:lpstr>PowerPoint Presentation</vt:lpstr>
      <vt:lpstr>Teleconsultation Services</vt:lpstr>
      <vt:lpstr>PowerPoint Presentation</vt:lpstr>
      <vt:lpstr>Evaluation/CME Survey</vt:lpstr>
      <vt:lpstr>Announcements/Next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Drogosz, Monika (RIDOH)</dc:creator>
  <cp:lastModifiedBy>Jade Arruda</cp:lastModifiedBy>
  <cp:revision>186</cp:revision>
  <cp:lastPrinted>2019-08-14T18:36:59Z</cp:lastPrinted>
  <dcterms:created xsi:type="dcterms:W3CDTF">2019-08-14T17:01:26Z</dcterms:created>
  <dcterms:modified xsi:type="dcterms:W3CDTF">2023-09-14T02:39:09Z</dcterms:modified>
</cp:coreProperties>
</file>