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99" r:id="rId3"/>
    <p:sldId id="259" r:id="rId4"/>
    <p:sldId id="261" r:id="rId5"/>
    <p:sldId id="285" r:id="rId6"/>
    <p:sldId id="287" r:id="rId7"/>
    <p:sldId id="288" r:id="rId8"/>
    <p:sldId id="289" r:id="rId9"/>
    <p:sldId id="275" r:id="rId10"/>
    <p:sldId id="290" r:id="rId11"/>
    <p:sldId id="291" r:id="rId12"/>
    <p:sldId id="292" r:id="rId13"/>
    <p:sldId id="293" r:id="rId14"/>
    <p:sldId id="295" r:id="rId15"/>
    <p:sldId id="294" r:id="rId16"/>
    <p:sldId id="296" r:id="rId17"/>
    <p:sldId id="297" r:id="rId18"/>
    <p:sldId id="298" r:id="rId19"/>
    <p:sldId id="263" r:id="rId20"/>
    <p:sldId id="265" r:id="rId21"/>
    <p:sldId id="266" r:id="rId22"/>
    <p:sldId id="267" r:id="rId23"/>
    <p:sldId id="268" r:id="rId24"/>
    <p:sldId id="269" r:id="rId25"/>
    <p:sldId id="270" r:id="rId26"/>
    <p:sldId id="271" r:id="rId27"/>
    <p:sldId id="272" r:id="rId28"/>
    <p:sldId id="273" r:id="rId29"/>
    <p:sldId id="274" r:id="rId30"/>
    <p:sldId id="277" r:id="rId31"/>
    <p:sldId id="278" r:id="rId32"/>
    <p:sldId id="286" r:id="rId33"/>
    <p:sldId id="280" r:id="rId34"/>
    <p:sldId id="282" r:id="rId35"/>
    <p:sldId id="283" r:id="rId36"/>
    <p:sldId id="284" r:id="rId37"/>
    <p:sldId id="258"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8093"/>
    <a:srgbClr val="8F4D58"/>
    <a:srgbClr val="81CAD9"/>
    <a:srgbClr val="B381D9"/>
    <a:srgbClr val="461E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8" autoAdjust="0"/>
    <p:restoredTop sz="94660"/>
  </p:normalViewPr>
  <p:slideViewPr>
    <p:cSldViewPr snapToGrid="0">
      <p:cViewPr varScale="1">
        <p:scale>
          <a:sx n="111" d="100"/>
          <a:sy n="111" d="100"/>
        </p:scale>
        <p:origin x="42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8D4C074-4F48-4D61-91D5-4E06ED9C02FD}" type="datetimeFigureOut">
              <a:rPr lang="en-US" smtClean="0"/>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031BCA-C9F3-4378-82D4-B4755C7A9DD0}"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1056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D4C074-4F48-4D61-91D5-4E06ED9C02FD}" type="datetimeFigureOut">
              <a:rPr lang="en-US" smtClean="0"/>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031BCA-C9F3-4378-82D4-B4755C7A9DD0}" type="slidenum">
              <a:rPr lang="en-US" smtClean="0"/>
              <a:t>‹#›</a:t>
            </a:fld>
            <a:endParaRPr lang="en-US"/>
          </a:p>
        </p:txBody>
      </p:sp>
    </p:spTree>
    <p:extLst>
      <p:ext uri="{BB962C8B-B14F-4D97-AF65-F5344CB8AC3E}">
        <p14:creationId xmlns:p14="http://schemas.microsoft.com/office/powerpoint/2010/main" val="1274826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D4C074-4F48-4D61-91D5-4E06ED9C02FD}" type="datetimeFigureOut">
              <a:rPr lang="en-US" smtClean="0"/>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031BCA-C9F3-4378-82D4-B4755C7A9DD0}" type="slidenum">
              <a:rPr lang="en-US" smtClean="0"/>
              <a:t>‹#›</a:t>
            </a:fld>
            <a:endParaRPr lang="en-US"/>
          </a:p>
        </p:txBody>
      </p:sp>
    </p:spTree>
    <p:extLst>
      <p:ext uri="{BB962C8B-B14F-4D97-AF65-F5344CB8AC3E}">
        <p14:creationId xmlns:p14="http://schemas.microsoft.com/office/powerpoint/2010/main" val="1484117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D4C074-4F48-4D61-91D5-4E06ED9C02FD}" type="datetimeFigureOut">
              <a:rPr lang="en-US" smtClean="0"/>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031BCA-C9F3-4378-82D4-B4755C7A9DD0}" type="slidenum">
              <a:rPr lang="en-US" smtClean="0"/>
              <a:t>‹#›</a:t>
            </a:fld>
            <a:endParaRPr lang="en-US"/>
          </a:p>
        </p:txBody>
      </p:sp>
    </p:spTree>
    <p:extLst>
      <p:ext uri="{BB962C8B-B14F-4D97-AF65-F5344CB8AC3E}">
        <p14:creationId xmlns:p14="http://schemas.microsoft.com/office/powerpoint/2010/main" val="3006019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8D4C074-4F48-4D61-91D5-4E06ED9C02FD}" type="datetimeFigureOut">
              <a:rPr lang="en-US" smtClean="0"/>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031BCA-C9F3-4378-82D4-B4755C7A9DD0}"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8584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8D4C074-4F48-4D61-91D5-4E06ED9C02FD}" type="datetimeFigureOut">
              <a:rPr lang="en-US" smtClean="0"/>
              <a:t>9/28/2023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031BCA-C9F3-4378-82D4-B4755C7A9DD0}" type="slidenum">
              <a:rPr lang="en-US" smtClean="0"/>
              <a:t>‹#›</a:t>
            </a:fld>
            <a:endParaRPr lang="en-US"/>
          </a:p>
        </p:txBody>
      </p:sp>
    </p:spTree>
    <p:extLst>
      <p:ext uri="{BB962C8B-B14F-4D97-AF65-F5344CB8AC3E}">
        <p14:creationId xmlns:p14="http://schemas.microsoft.com/office/powerpoint/2010/main" val="1233772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8D4C074-4F48-4D61-91D5-4E06ED9C02FD}" type="datetimeFigureOut">
              <a:rPr lang="en-US" smtClean="0"/>
              <a:t>9/28/2023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031BCA-C9F3-4378-82D4-B4755C7A9DD0}" type="slidenum">
              <a:rPr lang="en-US" smtClean="0"/>
              <a:t>‹#›</a:t>
            </a:fld>
            <a:endParaRPr lang="en-US"/>
          </a:p>
        </p:txBody>
      </p:sp>
    </p:spTree>
    <p:extLst>
      <p:ext uri="{BB962C8B-B14F-4D97-AF65-F5344CB8AC3E}">
        <p14:creationId xmlns:p14="http://schemas.microsoft.com/office/powerpoint/2010/main" val="2286820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8D4C074-4F48-4D61-91D5-4E06ED9C02FD}" type="datetimeFigureOut">
              <a:rPr lang="en-US" smtClean="0"/>
              <a:t>9/28/2023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031BCA-C9F3-4378-82D4-B4755C7A9DD0}" type="slidenum">
              <a:rPr lang="en-US" smtClean="0"/>
              <a:t>‹#›</a:t>
            </a:fld>
            <a:endParaRPr lang="en-US"/>
          </a:p>
        </p:txBody>
      </p:sp>
    </p:spTree>
    <p:extLst>
      <p:ext uri="{BB962C8B-B14F-4D97-AF65-F5344CB8AC3E}">
        <p14:creationId xmlns:p14="http://schemas.microsoft.com/office/powerpoint/2010/main" val="536503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8D4C074-4F48-4D61-91D5-4E06ED9C02FD}" type="datetimeFigureOut">
              <a:rPr lang="en-US" smtClean="0"/>
              <a:t>9/28/2023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B8031BCA-C9F3-4378-82D4-B4755C7A9DD0}" type="slidenum">
              <a:rPr lang="en-US" smtClean="0"/>
              <a:t>‹#›</a:t>
            </a:fld>
            <a:endParaRPr lang="en-US"/>
          </a:p>
        </p:txBody>
      </p:sp>
    </p:spTree>
    <p:extLst>
      <p:ext uri="{BB962C8B-B14F-4D97-AF65-F5344CB8AC3E}">
        <p14:creationId xmlns:p14="http://schemas.microsoft.com/office/powerpoint/2010/main" val="2199488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8D4C074-4F48-4D61-91D5-4E06ED9C02FD}" type="datetimeFigureOut">
              <a:rPr lang="en-US" smtClean="0"/>
              <a:t>9/28/2023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8031BCA-C9F3-4378-82D4-B4755C7A9DD0}" type="slidenum">
              <a:rPr lang="en-US" smtClean="0"/>
              <a:t>‹#›</a:t>
            </a:fld>
            <a:endParaRPr lang="en-US"/>
          </a:p>
        </p:txBody>
      </p:sp>
    </p:spTree>
    <p:extLst>
      <p:ext uri="{BB962C8B-B14F-4D97-AF65-F5344CB8AC3E}">
        <p14:creationId xmlns:p14="http://schemas.microsoft.com/office/powerpoint/2010/main" val="2502136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8D4C074-4F48-4D61-91D5-4E06ED9C02FD}" type="datetimeFigureOut">
              <a:rPr lang="en-US" smtClean="0"/>
              <a:t>9/28/2023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031BCA-C9F3-4378-82D4-B4755C7A9DD0}" type="slidenum">
              <a:rPr lang="en-US" smtClean="0"/>
              <a:t>‹#›</a:t>
            </a:fld>
            <a:endParaRPr lang="en-US"/>
          </a:p>
        </p:txBody>
      </p:sp>
    </p:spTree>
    <p:extLst>
      <p:ext uri="{BB962C8B-B14F-4D97-AF65-F5344CB8AC3E}">
        <p14:creationId xmlns:p14="http://schemas.microsoft.com/office/powerpoint/2010/main" val="3934118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8D4C074-4F48-4D61-91D5-4E06ED9C02FD}" type="datetimeFigureOut">
              <a:rPr lang="en-US" smtClean="0"/>
              <a:t>9/28/2023</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8031BCA-C9F3-4378-82D4-B4755C7A9DD0}"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36037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linkedin.com/in/susan-kressly" TargetMode="External"/><Relationship Id="rId2" Type="http://schemas.openxmlformats.org/officeDocument/2006/relationships/hyperlink" Target="mailto:skressly@kresslypediatrics.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choosingwisely.org/clinician-lists/#parentSociety=American_Academy_of_Pediatrics"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aap.org/en/practice-management/practice-financing/value-based-and-other-alternative-payment-models/" TargetMode="External"/><Relationship Id="rId2" Type="http://schemas.openxmlformats.org/officeDocument/2006/relationships/hyperlink" Target="https://www.healthaffairs.org/do/10.1377/hpb20221014.526546/"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hyperlink" Target="https://docs.google.com/document/u/0/d/1wQxrn8viaPR_OBEIwz4IykglUVQgeHTJW36M1j7OZVM/mobilebasic?usp=gmail#id.bp50oww6ni68" TargetMode="External"/><Relationship Id="rId3" Type="http://schemas.openxmlformats.org/officeDocument/2006/relationships/hyperlink" Target="https://docs.google.com/document/u/0/d/1wQxrn8viaPR_OBEIwz4IykglUVQgeHTJW36M1j7OZVM/mobilebasic?usp=gmail#id.o6dsjyyo3w80" TargetMode="External"/><Relationship Id="rId7" Type="http://schemas.openxmlformats.org/officeDocument/2006/relationships/hyperlink" Target="https://docs.google.com/document/u/0/d/1wQxrn8viaPR_OBEIwz4IykglUVQgeHTJW36M1j7OZVM/mobilebasic?usp=gmail#id.vz30agolcfx2" TargetMode="External"/><Relationship Id="rId2" Type="http://schemas.openxmlformats.org/officeDocument/2006/relationships/hyperlink" Target="https://docs.google.com/document/u/0/d/1wQxrn8viaPR_OBEIwz4IykglUVQgeHTJW36M1j7OZVM/mobilebasic?usp=gmail#id.587t8vl1c6uj" TargetMode="External"/><Relationship Id="rId1" Type="http://schemas.openxmlformats.org/officeDocument/2006/relationships/slideLayout" Target="../slideLayouts/slideLayout2.xml"/><Relationship Id="rId6" Type="http://schemas.openxmlformats.org/officeDocument/2006/relationships/hyperlink" Target="https://docs.google.com/document/u/0/d/1wQxrn8viaPR_OBEIwz4IykglUVQgeHTJW36M1j7OZVM/mobilebasic?usp=gmail#id.1lghdge66uqr" TargetMode="External"/><Relationship Id="rId5" Type="http://schemas.openxmlformats.org/officeDocument/2006/relationships/hyperlink" Target="https://docs.google.com/document/u/0/d/1wQxrn8viaPR_OBEIwz4IykglUVQgeHTJW36M1j7OZVM/mobilebasic?usp=gmail#id.v4ztsdpvvko8" TargetMode="External"/><Relationship Id="rId10" Type="http://schemas.openxmlformats.org/officeDocument/2006/relationships/hyperlink" Target="https://docs.google.com/document/u/0/d/1wQxrn8viaPR_OBEIwz4IykglUVQgeHTJW36M1j7OZVM/mobilebasic?usp=gmail#id.a5yicevi86od" TargetMode="External"/><Relationship Id="rId4" Type="http://schemas.openxmlformats.org/officeDocument/2006/relationships/hyperlink" Target="https://docs.google.com/document/u/0/d/1wQxrn8viaPR_OBEIwz4IykglUVQgeHTJW36M1j7OZVM/mobilebasic?usp=gmail#id.cq84xy9po2y4" TargetMode="External"/><Relationship Id="rId9" Type="http://schemas.openxmlformats.org/officeDocument/2006/relationships/hyperlink" Target="https://docs.google.com/document/u/0/d/1wQxrn8viaPR_OBEIwz4IykglUVQgeHTJW36M1j7OZVM/mobilebasic?usp=gmail#id.x3v3xmf5cm1e"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hcp-lan.org/workproducts/apm-framework-onepager.pdf"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84256" y="758952"/>
            <a:ext cx="10802918" cy="3566160"/>
          </a:xfrm>
        </p:spPr>
        <p:txBody>
          <a:bodyPr>
            <a:normAutofit/>
          </a:bodyPr>
          <a:lstStyle/>
          <a:p>
            <a:r>
              <a:rPr lang="en-US" sz="6000" dirty="0">
                <a:solidFill>
                  <a:schemeClr val="tx1"/>
                </a:solidFill>
              </a:rPr>
              <a:t>Value Based Payment in Pediatrics</a:t>
            </a:r>
          </a:p>
        </p:txBody>
      </p:sp>
      <p:sp>
        <p:nvSpPr>
          <p:cNvPr id="3" name="Subtitle 2"/>
          <p:cNvSpPr>
            <a:spLocks noGrp="1"/>
          </p:cNvSpPr>
          <p:nvPr>
            <p:ph type="subTitle" idx="1"/>
          </p:nvPr>
        </p:nvSpPr>
        <p:spPr>
          <a:xfrm>
            <a:off x="884256" y="4455620"/>
            <a:ext cx="10440236" cy="1482955"/>
          </a:xfrm>
        </p:spPr>
        <p:txBody>
          <a:bodyPr>
            <a:normAutofit/>
          </a:bodyPr>
          <a:lstStyle/>
          <a:p>
            <a:r>
              <a:rPr lang="en-US" cap="none" dirty="0">
                <a:latin typeface="Calibri Light" panose="020F0302020204030204" pitchFamily="34" charset="0"/>
                <a:cs typeface="Calibri Light" panose="020F0302020204030204" pitchFamily="34" charset="0"/>
              </a:rPr>
              <a:t>Sue Kressly, MD, FAAP </a:t>
            </a:r>
          </a:p>
          <a:p>
            <a:r>
              <a:rPr lang="en-US" cap="none" dirty="0">
                <a:latin typeface="Calibri Light" panose="020F0302020204030204" pitchFamily="34" charset="0"/>
                <a:cs typeface="Calibri Light" panose="020F0302020204030204" pitchFamily="34" charset="0"/>
                <a:hlinkClick r:id="rId2"/>
              </a:rPr>
              <a:t>skressly@kresslypediatrics.com</a:t>
            </a:r>
            <a:endParaRPr lang="en-US" cap="none" dirty="0">
              <a:latin typeface="Calibri Light" panose="020F0302020204030204" pitchFamily="34" charset="0"/>
              <a:cs typeface="Calibri Light" panose="020F0302020204030204" pitchFamily="34" charset="0"/>
            </a:endParaRPr>
          </a:p>
          <a:p>
            <a:r>
              <a:rPr lang="en-US" cap="none" dirty="0">
                <a:latin typeface="Calibri Light" panose="020F0302020204030204" pitchFamily="34" charset="0"/>
                <a:cs typeface="Calibri Light" panose="020F0302020204030204" pitchFamily="34" charset="0"/>
                <a:hlinkClick r:id="rId3"/>
              </a:rPr>
              <a:t>www.linkedin.com/in/susan-kressly</a:t>
            </a:r>
            <a:endParaRPr lang="en-US" cap="none" dirty="0">
              <a:latin typeface="Calibri Light" panose="020F0302020204030204" pitchFamily="34" charset="0"/>
              <a:cs typeface="Calibri Light" panose="020F0302020204030204" pitchFamily="34" charset="0"/>
            </a:endParaRPr>
          </a:p>
          <a:p>
            <a:endParaRPr lang="en-US" cap="none" dirty="0">
              <a:solidFill>
                <a:schemeClr val="accent1"/>
              </a:solidFill>
              <a:latin typeface="Calibri Light" panose="020F0302020204030204" pitchFamily="34" charset="0"/>
              <a:cs typeface="Calibri Light" panose="020F0302020204030204" pitchFamily="34" charset="0"/>
            </a:endParaRPr>
          </a:p>
          <a:p>
            <a:endParaRPr lang="en-US" cap="none" dirty="0">
              <a:solidFill>
                <a:schemeClr val="accent1"/>
              </a:solidFill>
              <a:latin typeface="Calibri Light" panose="020F0302020204030204" pitchFamily="34" charset="0"/>
              <a:cs typeface="Calibri Light" panose="020F0302020204030204" pitchFamily="34" charset="0"/>
            </a:endParaRPr>
          </a:p>
          <a:p>
            <a:endParaRPr lang="en-US" cap="none" dirty="0">
              <a:solidFill>
                <a:schemeClr val="accent1"/>
              </a:solidFill>
              <a:latin typeface="Calibri Light" panose="020F0302020204030204" pitchFamily="34" charset="0"/>
              <a:cs typeface="Calibri Light" panose="020F0302020204030204" pitchFamily="34" charset="0"/>
            </a:endParaRPr>
          </a:p>
          <a:p>
            <a:endParaRPr lang="en-US" dirty="0"/>
          </a:p>
        </p:txBody>
      </p:sp>
    </p:spTree>
    <p:extLst>
      <p:ext uri="{BB962C8B-B14F-4D97-AF65-F5344CB8AC3E}">
        <p14:creationId xmlns:p14="http://schemas.microsoft.com/office/powerpoint/2010/main" val="3806197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761E9-F60C-146A-C81E-43BAAB7004D6}"/>
              </a:ext>
            </a:extLst>
          </p:cNvPr>
          <p:cNvSpPr>
            <a:spLocks noGrp="1"/>
          </p:cNvSpPr>
          <p:nvPr>
            <p:ph type="title"/>
          </p:nvPr>
        </p:nvSpPr>
        <p:spPr/>
        <p:txBody>
          <a:bodyPr/>
          <a:lstStyle/>
          <a:p>
            <a:r>
              <a:rPr lang="en-US" dirty="0"/>
              <a:t>The Pediatric Outcomes Problem</a:t>
            </a:r>
          </a:p>
        </p:txBody>
      </p:sp>
      <p:sp>
        <p:nvSpPr>
          <p:cNvPr id="3" name="Content Placeholder 2">
            <a:extLst>
              <a:ext uri="{FF2B5EF4-FFF2-40B4-BE49-F238E27FC236}">
                <a16:creationId xmlns:a16="http://schemas.microsoft.com/office/drawing/2014/main" id="{DC065A13-5E0A-B06C-561E-9197C07D0488}"/>
              </a:ext>
            </a:extLst>
          </p:cNvPr>
          <p:cNvSpPr>
            <a:spLocks noGrp="1"/>
          </p:cNvSpPr>
          <p:nvPr>
            <p:ph idx="1"/>
          </p:nvPr>
        </p:nvSpPr>
        <p:spPr/>
        <p:txBody>
          <a:bodyPr>
            <a:normAutofit/>
          </a:bodyPr>
          <a:lstStyle/>
          <a:p>
            <a:pPr>
              <a:buFont typeface="Arial" panose="020B0604020202020204" pitchFamily="34" charset="0"/>
              <a:buChar char="•"/>
            </a:pPr>
            <a:r>
              <a:rPr lang="en-US" sz="2400" dirty="0">
                <a:solidFill>
                  <a:schemeClr val="tx1"/>
                </a:solidFill>
              </a:rPr>
              <a:t> Difficulty to measure “whole child” outcomes</a:t>
            </a:r>
          </a:p>
          <a:p>
            <a:pPr>
              <a:buFont typeface="Arial" panose="020B0604020202020204" pitchFamily="34" charset="0"/>
              <a:buChar char="•"/>
            </a:pPr>
            <a:r>
              <a:rPr lang="en-US" sz="2400" dirty="0">
                <a:solidFill>
                  <a:schemeClr val="tx1"/>
                </a:solidFill>
              </a:rPr>
              <a:t> Long time frame to demonstrate improved outcomes</a:t>
            </a:r>
          </a:p>
          <a:p>
            <a:pPr>
              <a:buFont typeface="Arial" panose="020B0604020202020204" pitchFamily="34" charset="0"/>
              <a:buChar char="•"/>
            </a:pPr>
            <a:r>
              <a:rPr lang="en-US" sz="2400" dirty="0">
                <a:solidFill>
                  <a:schemeClr val="tx1"/>
                </a:solidFill>
              </a:rPr>
              <a:t> Pediatric outcomes very dependent on Social Drivers of Health of </a:t>
            </a:r>
            <a:r>
              <a:rPr lang="en-US" sz="2400" b="1" dirty="0">
                <a:solidFill>
                  <a:schemeClr val="tx1"/>
                </a:solidFill>
              </a:rPr>
              <a:t>caregivers</a:t>
            </a:r>
          </a:p>
          <a:p>
            <a:pPr>
              <a:buFont typeface="Arial" panose="020B0604020202020204" pitchFamily="34" charset="0"/>
              <a:buChar char="•"/>
            </a:pPr>
            <a:r>
              <a:rPr lang="en-US" sz="2400" dirty="0">
                <a:solidFill>
                  <a:schemeClr val="tx1"/>
                </a:solidFill>
              </a:rPr>
              <a:t> Chronic underinvestment in other avenue’s of children’s well-being</a:t>
            </a:r>
          </a:p>
          <a:p>
            <a:pPr>
              <a:buFont typeface="Arial" panose="020B0604020202020204" pitchFamily="34" charset="0"/>
              <a:buChar char="•"/>
            </a:pPr>
            <a:r>
              <a:rPr lang="en-US" sz="2400" dirty="0">
                <a:solidFill>
                  <a:schemeClr val="tx1"/>
                </a:solidFill>
              </a:rPr>
              <a:t> Determining who should be accountable</a:t>
            </a:r>
          </a:p>
          <a:p>
            <a:pPr lvl="1">
              <a:buFont typeface="Arial" panose="020B0604020202020204" pitchFamily="34" charset="0"/>
              <a:buChar char="•"/>
            </a:pPr>
            <a:r>
              <a:rPr lang="en-US" sz="2000" dirty="0">
                <a:solidFill>
                  <a:schemeClr val="tx1"/>
                </a:solidFill>
              </a:rPr>
              <a:t>Unlike Medicare, children change insurance plans/types frequently</a:t>
            </a:r>
          </a:p>
          <a:p>
            <a:pPr lvl="1">
              <a:buFont typeface="Arial" panose="020B0604020202020204" pitchFamily="34" charset="0"/>
              <a:buChar char="•"/>
            </a:pPr>
            <a:r>
              <a:rPr lang="en-US" sz="2000" dirty="0">
                <a:solidFill>
                  <a:schemeClr val="tx1"/>
                </a:solidFill>
              </a:rPr>
              <a:t>Pediatric care is a “team” sport</a:t>
            </a:r>
          </a:p>
          <a:p>
            <a:pPr>
              <a:buFont typeface="Arial" panose="020B0604020202020204" pitchFamily="34" charset="0"/>
              <a:buChar char="•"/>
            </a:pPr>
            <a:r>
              <a:rPr lang="en-US" sz="2400" dirty="0">
                <a:solidFill>
                  <a:schemeClr val="tx1"/>
                </a:solidFill>
              </a:rPr>
              <a:t> Inadequate risk adjustment schema</a:t>
            </a:r>
          </a:p>
        </p:txBody>
      </p:sp>
    </p:spTree>
    <p:extLst>
      <p:ext uri="{BB962C8B-B14F-4D97-AF65-F5344CB8AC3E}">
        <p14:creationId xmlns:p14="http://schemas.microsoft.com/office/powerpoint/2010/main" val="1587048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F7004-C173-5FDF-C325-AADA6391DDC4}"/>
              </a:ext>
            </a:extLst>
          </p:cNvPr>
          <p:cNvSpPr>
            <a:spLocks noGrp="1"/>
          </p:cNvSpPr>
          <p:nvPr>
            <p:ph type="title"/>
          </p:nvPr>
        </p:nvSpPr>
        <p:spPr/>
        <p:txBody>
          <a:bodyPr/>
          <a:lstStyle/>
          <a:p>
            <a:r>
              <a:rPr lang="en-US" dirty="0"/>
              <a:t>The Pediatric Cost Problem</a:t>
            </a:r>
          </a:p>
        </p:txBody>
      </p:sp>
      <p:sp>
        <p:nvSpPr>
          <p:cNvPr id="3" name="Content Placeholder 2">
            <a:extLst>
              <a:ext uri="{FF2B5EF4-FFF2-40B4-BE49-F238E27FC236}">
                <a16:creationId xmlns:a16="http://schemas.microsoft.com/office/drawing/2014/main" id="{77644903-2E55-1C6E-AA61-584F39C96486}"/>
              </a:ext>
            </a:extLst>
          </p:cNvPr>
          <p:cNvSpPr>
            <a:spLocks noGrp="1"/>
          </p:cNvSpPr>
          <p:nvPr>
            <p:ph idx="1"/>
          </p:nvPr>
        </p:nvSpPr>
        <p:spPr/>
        <p:txBody>
          <a:bodyPr>
            <a:normAutofit lnSpcReduction="10000"/>
          </a:bodyPr>
          <a:lstStyle/>
          <a:p>
            <a:pPr>
              <a:buFont typeface="Arial" panose="020B0604020202020204" pitchFamily="34" charset="0"/>
              <a:buChar char="•"/>
            </a:pPr>
            <a:r>
              <a:rPr lang="en-US" sz="2800" dirty="0">
                <a:solidFill>
                  <a:schemeClr val="tx1"/>
                </a:solidFill>
              </a:rPr>
              <a:t> Limited avoidable spending through improved care and care coordination</a:t>
            </a:r>
          </a:p>
          <a:p>
            <a:pPr>
              <a:buFont typeface="Arial" panose="020B0604020202020204" pitchFamily="34" charset="0"/>
              <a:buChar char="•"/>
            </a:pPr>
            <a:r>
              <a:rPr lang="en-US" sz="2800" dirty="0">
                <a:solidFill>
                  <a:schemeClr val="tx1"/>
                </a:solidFill>
              </a:rPr>
              <a:t> Significant amount of spending comes from a small population</a:t>
            </a:r>
          </a:p>
          <a:p>
            <a:pPr lvl="1">
              <a:buFont typeface="Arial" panose="020B0604020202020204" pitchFamily="34" charset="0"/>
              <a:buChar char="•"/>
            </a:pPr>
            <a:r>
              <a:rPr lang="en-US" sz="2400" dirty="0">
                <a:solidFill>
                  <a:schemeClr val="tx1"/>
                </a:solidFill>
              </a:rPr>
              <a:t>Premature infants</a:t>
            </a:r>
          </a:p>
          <a:p>
            <a:pPr lvl="1">
              <a:buFont typeface="Arial" panose="020B0604020202020204" pitchFamily="34" charset="0"/>
              <a:buChar char="•"/>
            </a:pPr>
            <a:r>
              <a:rPr lang="en-US" sz="2400" dirty="0">
                <a:solidFill>
                  <a:schemeClr val="tx1"/>
                </a:solidFill>
              </a:rPr>
              <a:t>Catastrophic illnesses/injuries</a:t>
            </a:r>
          </a:p>
          <a:p>
            <a:pPr lvl="1">
              <a:buFont typeface="Arial" panose="020B0604020202020204" pitchFamily="34" charset="0"/>
              <a:buChar char="•"/>
            </a:pPr>
            <a:r>
              <a:rPr lang="en-US" sz="2400" dirty="0">
                <a:solidFill>
                  <a:schemeClr val="tx1"/>
                </a:solidFill>
              </a:rPr>
              <a:t>Congenital conditions</a:t>
            </a:r>
          </a:p>
          <a:p>
            <a:pPr>
              <a:buFont typeface="Arial" panose="020B0604020202020204" pitchFamily="34" charset="0"/>
              <a:buChar char="•"/>
            </a:pPr>
            <a:r>
              <a:rPr lang="en-US" sz="2800" dirty="0">
                <a:solidFill>
                  <a:schemeClr val="tx1"/>
                </a:solidFill>
              </a:rPr>
              <a:t> “Wrong pockets” problem as children age</a:t>
            </a:r>
          </a:p>
          <a:p>
            <a:pPr>
              <a:buFont typeface="Arial" panose="020B0604020202020204" pitchFamily="34" charset="0"/>
              <a:buChar char="•"/>
            </a:pPr>
            <a:r>
              <a:rPr lang="en-US" sz="2800" dirty="0">
                <a:solidFill>
                  <a:schemeClr val="tx1"/>
                </a:solidFill>
              </a:rPr>
              <a:t> Comparatively “small problem” (budget dust for payers, not worth designing pediatric systems for the ROI)</a:t>
            </a:r>
          </a:p>
        </p:txBody>
      </p:sp>
    </p:spTree>
    <p:extLst>
      <p:ext uri="{BB962C8B-B14F-4D97-AF65-F5344CB8AC3E}">
        <p14:creationId xmlns:p14="http://schemas.microsoft.com/office/powerpoint/2010/main" val="381746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3ABE1-9146-69CF-64BE-7D8FE55C42F3}"/>
              </a:ext>
            </a:extLst>
          </p:cNvPr>
          <p:cNvSpPr>
            <a:spLocks noGrp="1"/>
          </p:cNvSpPr>
          <p:nvPr>
            <p:ph type="title"/>
          </p:nvPr>
        </p:nvSpPr>
        <p:spPr/>
        <p:txBody>
          <a:bodyPr/>
          <a:lstStyle/>
          <a:p>
            <a:r>
              <a:rPr lang="en-US" dirty="0"/>
              <a:t>Where Do We Start?</a:t>
            </a:r>
          </a:p>
        </p:txBody>
      </p:sp>
      <p:sp>
        <p:nvSpPr>
          <p:cNvPr id="3" name="Content Placeholder 2">
            <a:extLst>
              <a:ext uri="{FF2B5EF4-FFF2-40B4-BE49-F238E27FC236}">
                <a16:creationId xmlns:a16="http://schemas.microsoft.com/office/drawing/2014/main" id="{026BE8A5-E776-5889-870D-6ED9B878AE8D}"/>
              </a:ext>
            </a:extLst>
          </p:cNvPr>
          <p:cNvSpPr>
            <a:spLocks noGrp="1"/>
          </p:cNvSpPr>
          <p:nvPr>
            <p:ph idx="1"/>
          </p:nvPr>
        </p:nvSpPr>
        <p:spPr/>
        <p:txBody>
          <a:bodyPr>
            <a:normAutofit lnSpcReduction="10000"/>
          </a:bodyPr>
          <a:lstStyle/>
          <a:p>
            <a:pPr>
              <a:buFont typeface="Arial" panose="020B0604020202020204" pitchFamily="34" charset="0"/>
              <a:buChar char="•"/>
            </a:pPr>
            <a:r>
              <a:rPr lang="en-US" sz="2800" dirty="0">
                <a:solidFill>
                  <a:schemeClr val="tx1"/>
                </a:solidFill>
              </a:rPr>
              <a:t> Determine what part of total cost of care is in the control of the PCP</a:t>
            </a:r>
          </a:p>
          <a:p>
            <a:pPr>
              <a:buFont typeface="Arial" panose="020B0604020202020204" pitchFamily="34" charset="0"/>
              <a:buChar char="•"/>
            </a:pPr>
            <a:r>
              <a:rPr lang="en-US" sz="2800" dirty="0">
                <a:solidFill>
                  <a:schemeClr val="tx1"/>
                </a:solidFill>
              </a:rPr>
              <a:t> Increase involvement in specialty care/contribution to total cost of care (incentives currently not aligned)</a:t>
            </a:r>
          </a:p>
          <a:p>
            <a:pPr>
              <a:buFont typeface="Arial" panose="020B0604020202020204" pitchFamily="34" charset="0"/>
              <a:buChar char="•"/>
            </a:pPr>
            <a:r>
              <a:rPr lang="en-US" sz="2800" dirty="0">
                <a:solidFill>
                  <a:schemeClr val="tx1"/>
                </a:solidFill>
              </a:rPr>
              <a:t> Attribution models designed for the way pediatric patients access care</a:t>
            </a:r>
          </a:p>
          <a:p>
            <a:pPr>
              <a:buFont typeface="Arial" panose="020B0604020202020204" pitchFamily="34" charset="0"/>
              <a:buChar char="•"/>
            </a:pPr>
            <a:r>
              <a:rPr lang="en-US" sz="2800" dirty="0">
                <a:solidFill>
                  <a:schemeClr val="tx1"/>
                </a:solidFill>
              </a:rPr>
              <a:t> Risk Adjustment Models that Work for Pediatrics</a:t>
            </a:r>
          </a:p>
          <a:p>
            <a:pPr>
              <a:buFont typeface="Arial" panose="020B0604020202020204" pitchFamily="34" charset="0"/>
              <a:buChar char="•"/>
            </a:pPr>
            <a:r>
              <a:rPr lang="en-US" sz="2800" dirty="0">
                <a:solidFill>
                  <a:schemeClr val="tx1"/>
                </a:solidFill>
              </a:rPr>
              <a:t> Pediatric Quality Measures that reflect OUTCOMES</a:t>
            </a:r>
          </a:p>
          <a:p>
            <a:pPr>
              <a:buFont typeface="Arial" panose="020B0604020202020204" pitchFamily="34" charset="0"/>
              <a:buChar char="•"/>
            </a:pPr>
            <a:r>
              <a:rPr lang="en-US" sz="2800" dirty="0">
                <a:solidFill>
                  <a:schemeClr val="tx1"/>
                </a:solidFill>
              </a:rPr>
              <a:t> Moving from Quality Improvement to Value Improvement</a:t>
            </a:r>
          </a:p>
        </p:txBody>
      </p:sp>
    </p:spTree>
    <p:extLst>
      <p:ext uri="{BB962C8B-B14F-4D97-AF65-F5344CB8AC3E}">
        <p14:creationId xmlns:p14="http://schemas.microsoft.com/office/powerpoint/2010/main" val="577544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3ABE1-9146-69CF-64BE-7D8FE55C42F3}"/>
              </a:ext>
            </a:extLst>
          </p:cNvPr>
          <p:cNvSpPr>
            <a:spLocks noGrp="1"/>
          </p:cNvSpPr>
          <p:nvPr>
            <p:ph type="title"/>
          </p:nvPr>
        </p:nvSpPr>
        <p:spPr/>
        <p:txBody>
          <a:bodyPr/>
          <a:lstStyle/>
          <a:p>
            <a:r>
              <a:rPr lang="en-US" dirty="0"/>
              <a:t>Total Cost of Care and the PCP</a:t>
            </a:r>
          </a:p>
        </p:txBody>
      </p:sp>
      <p:sp>
        <p:nvSpPr>
          <p:cNvPr id="3" name="Content Placeholder 2">
            <a:extLst>
              <a:ext uri="{FF2B5EF4-FFF2-40B4-BE49-F238E27FC236}">
                <a16:creationId xmlns:a16="http://schemas.microsoft.com/office/drawing/2014/main" id="{026BE8A5-E776-5889-870D-6ED9B878AE8D}"/>
              </a:ext>
            </a:extLst>
          </p:cNvPr>
          <p:cNvSpPr>
            <a:spLocks noGrp="1"/>
          </p:cNvSpPr>
          <p:nvPr>
            <p:ph idx="1"/>
          </p:nvPr>
        </p:nvSpPr>
        <p:spPr>
          <a:xfrm>
            <a:off x="457199" y="1824446"/>
            <a:ext cx="11615057" cy="4489752"/>
          </a:xfrm>
        </p:spPr>
        <p:txBody>
          <a:bodyPr>
            <a:normAutofit fontScale="92500" lnSpcReduction="10000"/>
          </a:bodyPr>
          <a:lstStyle/>
          <a:p>
            <a:pPr>
              <a:buFont typeface="Arial" panose="020B0604020202020204" pitchFamily="34" charset="0"/>
              <a:buChar char="•"/>
            </a:pPr>
            <a:r>
              <a:rPr lang="en-US" dirty="0">
                <a:solidFill>
                  <a:schemeClr val="tx1"/>
                </a:solidFill>
              </a:rPr>
              <a:t> ALL Preventive care costs should be subtracted from total cost of care</a:t>
            </a:r>
          </a:p>
          <a:p>
            <a:pPr lvl="1">
              <a:buFont typeface="Arial" panose="020B0604020202020204" pitchFamily="34" charset="0"/>
              <a:buChar char="•"/>
            </a:pPr>
            <a:r>
              <a:rPr lang="en-US" dirty="0">
                <a:solidFill>
                  <a:schemeClr val="tx1"/>
                </a:solidFill>
              </a:rPr>
              <a:t>Well visits</a:t>
            </a:r>
          </a:p>
          <a:p>
            <a:pPr lvl="1">
              <a:buFont typeface="Arial" panose="020B0604020202020204" pitchFamily="34" charset="0"/>
              <a:buChar char="•"/>
            </a:pPr>
            <a:r>
              <a:rPr lang="en-US" dirty="0">
                <a:solidFill>
                  <a:schemeClr val="tx1"/>
                </a:solidFill>
              </a:rPr>
              <a:t>Screenings and evaluations according to Bright Futures</a:t>
            </a:r>
          </a:p>
          <a:p>
            <a:pPr lvl="1">
              <a:buFont typeface="Arial" panose="020B0604020202020204" pitchFamily="34" charset="0"/>
              <a:buChar char="•"/>
            </a:pPr>
            <a:r>
              <a:rPr lang="en-US" dirty="0">
                <a:solidFill>
                  <a:schemeClr val="tx1"/>
                </a:solidFill>
              </a:rPr>
              <a:t>Immunizations</a:t>
            </a:r>
          </a:p>
          <a:p>
            <a:pPr>
              <a:buFont typeface="Arial" panose="020B0604020202020204" pitchFamily="34" charset="0"/>
              <a:buChar char="•"/>
            </a:pPr>
            <a:r>
              <a:rPr lang="en-US" dirty="0">
                <a:solidFill>
                  <a:schemeClr val="tx1"/>
                </a:solidFill>
              </a:rPr>
              <a:t> Attribute only the costs that PCP has control over</a:t>
            </a:r>
          </a:p>
          <a:p>
            <a:pPr lvl="1">
              <a:buFont typeface="Arial" panose="020B0604020202020204" pitchFamily="34" charset="0"/>
              <a:buChar char="•"/>
            </a:pPr>
            <a:r>
              <a:rPr lang="en-US" dirty="0">
                <a:solidFill>
                  <a:schemeClr val="tx1"/>
                </a:solidFill>
              </a:rPr>
              <a:t>Medications written by the PCP team (not specialists)</a:t>
            </a:r>
          </a:p>
          <a:p>
            <a:pPr lvl="1">
              <a:buFont typeface="Arial" panose="020B0604020202020204" pitchFamily="34" charset="0"/>
              <a:buChar char="•"/>
            </a:pPr>
            <a:r>
              <a:rPr lang="en-US" dirty="0">
                <a:solidFill>
                  <a:schemeClr val="tx1"/>
                </a:solidFill>
              </a:rPr>
              <a:t>Treatment in the PCP office</a:t>
            </a:r>
          </a:p>
          <a:p>
            <a:pPr lvl="1">
              <a:buFont typeface="Arial" panose="020B0604020202020204" pitchFamily="34" charset="0"/>
              <a:buChar char="•"/>
            </a:pPr>
            <a:r>
              <a:rPr lang="en-US" dirty="0">
                <a:solidFill>
                  <a:schemeClr val="tx1"/>
                </a:solidFill>
              </a:rPr>
              <a:t>Should reward complex care in the medical home including mental health and taking care of children and youth with special healthcare needs (can be done by carving out or appropriate risk adjustment)</a:t>
            </a:r>
          </a:p>
          <a:p>
            <a:pPr lvl="1">
              <a:buFont typeface="Arial" panose="020B0604020202020204" pitchFamily="34" charset="0"/>
              <a:buChar char="•"/>
            </a:pPr>
            <a:r>
              <a:rPr lang="en-US" dirty="0">
                <a:solidFill>
                  <a:schemeClr val="tx1"/>
                </a:solidFill>
              </a:rPr>
              <a:t>Reward efforts to increase access (such as parity for Telehealth care and incentives for extended hours)</a:t>
            </a:r>
          </a:p>
          <a:p>
            <a:pPr>
              <a:buFont typeface="Arial" panose="020B0604020202020204" pitchFamily="34" charset="0"/>
              <a:buChar char="•"/>
            </a:pPr>
            <a:r>
              <a:rPr lang="en-US" dirty="0">
                <a:solidFill>
                  <a:schemeClr val="tx1"/>
                </a:solidFill>
              </a:rPr>
              <a:t> Avoidable Emergency Department costs must NOT depend on ED coding (croup)</a:t>
            </a:r>
          </a:p>
          <a:p>
            <a:pPr lvl="1">
              <a:buFont typeface="Arial" panose="020B0604020202020204" pitchFamily="34" charset="0"/>
              <a:buChar char="•"/>
            </a:pPr>
            <a:r>
              <a:rPr lang="en-US" dirty="0">
                <a:solidFill>
                  <a:schemeClr val="tx1"/>
                </a:solidFill>
              </a:rPr>
              <a:t>Give data to empower improvement efforts (including day, time of day and conditions)</a:t>
            </a:r>
          </a:p>
          <a:p>
            <a:pPr>
              <a:buFont typeface="Arial" panose="020B0604020202020204" pitchFamily="34" charset="0"/>
              <a:buChar char="•"/>
            </a:pPr>
            <a:r>
              <a:rPr lang="en-US" dirty="0">
                <a:solidFill>
                  <a:schemeClr val="tx1"/>
                </a:solidFill>
              </a:rPr>
              <a:t> Carve out high cost patients</a:t>
            </a:r>
          </a:p>
          <a:p>
            <a:pPr>
              <a:buFont typeface="Arial" panose="020B0604020202020204" pitchFamily="34" charset="0"/>
              <a:buChar char="•"/>
            </a:pPr>
            <a:r>
              <a:rPr lang="en-US" dirty="0">
                <a:solidFill>
                  <a:schemeClr val="tx1"/>
                </a:solidFill>
              </a:rPr>
              <a:t> Collaboration between payer/practice for early identification of patients &gt; 2 deviations from expected spend</a:t>
            </a:r>
          </a:p>
        </p:txBody>
      </p:sp>
    </p:spTree>
    <p:extLst>
      <p:ext uri="{BB962C8B-B14F-4D97-AF65-F5344CB8AC3E}">
        <p14:creationId xmlns:p14="http://schemas.microsoft.com/office/powerpoint/2010/main" val="4104753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C743D-7BFB-2CE7-6732-87911F97D834}"/>
              </a:ext>
            </a:extLst>
          </p:cNvPr>
          <p:cNvSpPr>
            <a:spLocks noGrp="1"/>
          </p:cNvSpPr>
          <p:nvPr>
            <p:ph type="title"/>
          </p:nvPr>
        </p:nvSpPr>
        <p:spPr/>
        <p:txBody>
          <a:bodyPr/>
          <a:lstStyle/>
          <a:p>
            <a:r>
              <a:rPr lang="en-US" dirty="0"/>
              <a:t>Specialty Contributions</a:t>
            </a:r>
          </a:p>
        </p:txBody>
      </p:sp>
      <p:sp>
        <p:nvSpPr>
          <p:cNvPr id="3" name="Content Placeholder 2">
            <a:extLst>
              <a:ext uri="{FF2B5EF4-FFF2-40B4-BE49-F238E27FC236}">
                <a16:creationId xmlns:a16="http://schemas.microsoft.com/office/drawing/2014/main" id="{DC71AD70-AF00-66A1-2183-BEAD3087B9E3}"/>
              </a:ext>
            </a:extLst>
          </p:cNvPr>
          <p:cNvSpPr>
            <a:spLocks noGrp="1"/>
          </p:cNvSpPr>
          <p:nvPr>
            <p:ph idx="1"/>
          </p:nvPr>
        </p:nvSpPr>
        <p:spPr/>
        <p:txBody>
          <a:bodyPr>
            <a:normAutofit/>
          </a:bodyPr>
          <a:lstStyle/>
          <a:p>
            <a:pPr>
              <a:buFont typeface="Arial" panose="020B0604020202020204" pitchFamily="34" charset="0"/>
              <a:buChar char="•"/>
            </a:pPr>
            <a:r>
              <a:rPr lang="en-US" sz="2800" dirty="0">
                <a:solidFill>
                  <a:schemeClr val="tx1"/>
                </a:solidFill>
              </a:rPr>
              <a:t> Specialists need to be included in</a:t>
            </a:r>
          </a:p>
          <a:p>
            <a:pPr lvl="1">
              <a:buFont typeface="Arial" panose="020B0604020202020204" pitchFamily="34" charset="0"/>
              <a:buChar char="•"/>
            </a:pPr>
            <a:r>
              <a:rPr lang="en-US" sz="2400" dirty="0">
                <a:solidFill>
                  <a:schemeClr val="tx1"/>
                </a:solidFill>
              </a:rPr>
              <a:t>Education about total cost of care</a:t>
            </a:r>
          </a:p>
          <a:p>
            <a:pPr lvl="1">
              <a:buFont typeface="Arial" panose="020B0604020202020204" pitchFamily="34" charset="0"/>
              <a:buChar char="•"/>
            </a:pPr>
            <a:r>
              <a:rPr lang="en-US" sz="2400" dirty="0">
                <a:solidFill>
                  <a:schemeClr val="tx1"/>
                </a:solidFill>
              </a:rPr>
              <a:t>Incentives</a:t>
            </a:r>
          </a:p>
          <a:p>
            <a:pPr lvl="1">
              <a:buFont typeface="Arial" panose="020B0604020202020204" pitchFamily="34" charset="0"/>
              <a:buChar char="•"/>
            </a:pPr>
            <a:r>
              <a:rPr lang="en-US" sz="2400" dirty="0">
                <a:solidFill>
                  <a:schemeClr val="tx1"/>
                </a:solidFill>
              </a:rPr>
              <a:t>Discussions about shared care/care coordination w/PCPs</a:t>
            </a:r>
          </a:p>
          <a:p>
            <a:pPr>
              <a:buFont typeface="Arial" panose="020B0604020202020204" pitchFamily="34" charset="0"/>
              <a:buChar char="•"/>
            </a:pPr>
            <a:r>
              <a:rPr lang="en-US" sz="2800" dirty="0">
                <a:solidFill>
                  <a:schemeClr val="tx1"/>
                </a:solidFill>
              </a:rPr>
              <a:t> Need aligned incentives with entire delivery ecosystem </a:t>
            </a:r>
          </a:p>
          <a:p>
            <a:pPr>
              <a:buFont typeface="Arial" panose="020B0604020202020204" pitchFamily="34" charset="0"/>
              <a:buChar char="•"/>
            </a:pPr>
            <a:r>
              <a:rPr lang="en-US" sz="2800" dirty="0">
                <a:solidFill>
                  <a:schemeClr val="tx1"/>
                </a:solidFill>
              </a:rPr>
              <a:t> Identify unnecessary specialty referrals and support the capacity of the medical home </a:t>
            </a:r>
          </a:p>
          <a:p>
            <a:pPr>
              <a:buFont typeface="Arial" panose="020B0604020202020204" pitchFamily="34" charset="0"/>
              <a:buChar char="•"/>
            </a:pPr>
            <a:r>
              <a:rPr lang="en-US" sz="2800" dirty="0">
                <a:solidFill>
                  <a:schemeClr val="tx1"/>
                </a:solidFill>
              </a:rPr>
              <a:t> Identify value improvement opportunities </a:t>
            </a:r>
          </a:p>
        </p:txBody>
      </p:sp>
    </p:spTree>
    <p:extLst>
      <p:ext uri="{BB962C8B-B14F-4D97-AF65-F5344CB8AC3E}">
        <p14:creationId xmlns:p14="http://schemas.microsoft.com/office/powerpoint/2010/main" val="4277879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3ABE1-9146-69CF-64BE-7D8FE55C42F3}"/>
              </a:ext>
            </a:extLst>
          </p:cNvPr>
          <p:cNvSpPr>
            <a:spLocks noGrp="1"/>
          </p:cNvSpPr>
          <p:nvPr>
            <p:ph type="title"/>
          </p:nvPr>
        </p:nvSpPr>
        <p:spPr/>
        <p:txBody>
          <a:bodyPr/>
          <a:lstStyle/>
          <a:p>
            <a:r>
              <a:rPr lang="en-US" dirty="0"/>
              <a:t>Attribution Models</a:t>
            </a:r>
          </a:p>
        </p:txBody>
      </p:sp>
      <p:sp>
        <p:nvSpPr>
          <p:cNvPr id="3" name="Content Placeholder 2">
            <a:extLst>
              <a:ext uri="{FF2B5EF4-FFF2-40B4-BE49-F238E27FC236}">
                <a16:creationId xmlns:a16="http://schemas.microsoft.com/office/drawing/2014/main" id="{026BE8A5-E776-5889-870D-6ED9B878AE8D}"/>
              </a:ext>
            </a:extLst>
          </p:cNvPr>
          <p:cNvSpPr>
            <a:spLocks noGrp="1"/>
          </p:cNvSpPr>
          <p:nvPr>
            <p:ph idx="1"/>
          </p:nvPr>
        </p:nvSpPr>
        <p:spPr/>
        <p:txBody>
          <a:bodyPr>
            <a:normAutofit/>
          </a:bodyPr>
          <a:lstStyle/>
          <a:p>
            <a:pPr>
              <a:buFont typeface="Arial" panose="020B0604020202020204" pitchFamily="34" charset="0"/>
              <a:buChar char="•"/>
            </a:pPr>
            <a:r>
              <a:rPr lang="en-US" sz="2800" dirty="0">
                <a:solidFill>
                  <a:schemeClr val="tx1"/>
                </a:solidFill>
              </a:rPr>
              <a:t> Consider how often pediatric patients change insurance coverage</a:t>
            </a:r>
          </a:p>
          <a:p>
            <a:pPr>
              <a:buFont typeface="Arial" panose="020B0604020202020204" pitchFamily="34" charset="0"/>
              <a:buChar char="•"/>
            </a:pPr>
            <a:r>
              <a:rPr lang="en-US" sz="2800" dirty="0">
                <a:solidFill>
                  <a:schemeClr val="tx1"/>
                </a:solidFill>
              </a:rPr>
              <a:t> Anchor in preventive care services (most recent well visit)</a:t>
            </a:r>
          </a:p>
          <a:p>
            <a:pPr>
              <a:buFont typeface="Arial" panose="020B0604020202020204" pitchFamily="34" charset="0"/>
              <a:buChar char="•"/>
            </a:pPr>
            <a:r>
              <a:rPr lang="en-US" sz="2800" dirty="0">
                <a:solidFill>
                  <a:schemeClr val="tx1"/>
                </a:solidFill>
              </a:rPr>
              <a:t> Need transparent and collaborative panel/roster reconciliation</a:t>
            </a:r>
          </a:p>
          <a:p>
            <a:pPr>
              <a:buFont typeface="Arial" panose="020B0604020202020204" pitchFamily="34" charset="0"/>
              <a:buChar char="•"/>
            </a:pPr>
            <a:r>
              <a:rPr lang="en-US" sz="2800" dirty="0">
                <a:solidFill>
                  <a:schemeClr val="tx1"/>
                </a:solidFill>
              </a:rPr>
              <a:t> Shared payer/PCP responsibility for those patients who are hardest to engage (with EXTRA resourcing)</a:t>
            </a:r>
          </a:p>
        </p:txBody>
      </p:sp>
    </p:spTree>
    <p:extLst>
      <p:ext uri="{BB962C8B-B14F-4D97-AF65-F5344CB8AC3E}">
        <p14:creationId xmlns:p14="http://schemas.microsoft.com/office/powerpoint/2010/main" val="41871274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DB072-049A-1737-8BA3-5EDE5242C599}"/>
              </a:ext>
            </a:extLst>
          </p:cNvPr>
          <p:cNvSpPr>
            <a:spLocks noGrp="1"/>
          </p:cNvSpPr>
          <p:nvPr>
            <p:ph type="title"/>
          </p:nvPr>
        </p:nvSpPr>
        <p:spPr/>
        <p:txBody>
          <a:bodyPr/>
          <a:lstStyle/>
          <a:p>
            <a:r>
              <a:rPr lang="en-US" dirty="0"/>
              <a:t>Risk Adjustment Models</a:t>
            </a:r>
          </a:p>
        </p:txBody>
      </p:sp>
      <p:sp>
        <p:nvSpPr>
          <p:cNvPr id="3" name="Content Placeholder 2">
            <a:extLst>
              <a:ext uri="{FF2B5EF4-FFF2-40B4-BE49-F238E27FC236}">
                <a16:creationId xmlns:a16="http://schemas.microsoft.com/office/drawing/2014/main" id="{7BC57201-71FC-3B88-2386-9686E53DA8DB}"/>
              </a:ext>
            </a:extLst>
          </p:cNvPr>
          <p:cNvSpPr>
            <a:spLocks noGrp="1"/>
          </p:cNvSpPr>
          <p:nvPr>
            <p:ph idx="1"/>
          </p:nvPr>
        </p:nvSpPr>
        <p:spPr/>
        <p:txBody>
          <a:bodyPr>
            <a:normAutofit/>
          </a:bodyPr>
          <a:lstStyle/>
          <a:p>
            <a:pPr>
              <a:buFont typeface="Arial" panose="020B0604020202020204" pitchFamily="34" charset="0"/>
              <a:buChar char="•"/>
            </a:pPr>
            <a:r>
              <a:rPr lang="en-US" sz="2800" dirty="0"/>
              <a:t> </a:t>
            </a:r>
            <a:r>
              <a:rPr lang="en-US" sz="2800" dirty="0">
                <a:solidFill>
                  <a:schemeClr val="tx1"/>
                </a:solidFill>
              </a:rPr>
              <a:t>Need new methodology for the pediatric population (Medicare models do NOT work)</a:t>
            </a:r>
          </a:p>
          <a:p>
            <a:pPr>
              <a:buFont typeface="Arial" panose="020B0604020202020204" pitchFamily="34" charset="0"/>
              <a:buChar char="•"/>
            </a:pPr>
            <a:r>
              <a:rPr lang="en-US" sz="2800" dirty="0">
                <a:solidFill>
                  <a:schemeClr val="tx1"/>
                </a:solidFill>
              </a:rPr>
              <a:t> Must include </a:t>
            </a:r>
            <a:r>
              <a:rPr lang="en-US" sz="2800" b="1" dirty="0">
                <a:solidFill>
                  <a:schemeClr val="accent2"/>
                </a:solidFill>
              </a:rPr>
              <a:t>SDoH of the caregivers</a:t>
            </a:r>
          </a:p>
          <a:p>
            <a:pPr>
              <a:buFont typeface="Arial" panose="020B0604020202020204" pitchFamily="34" charset="0"/>
              <a:buChar char="•"/>
            </a:pPr>
            <a:r>
              <a:rPr lang="en-US" sz="2800" b="1" dirty="0">
                <a:solidFill>
                  <a:schemeClr val="accent2"/>
                </a:solidFill>
              </a:rPr>
              <a:t> </a:t>
            </a:r>
            <a:r>
              <a:rPr lang="en-US" sz="3200" dirty="0">
                <a:solidFill>
                  <a:schemeClr val="tx1"/>
                </a:solidFill>
              </a:rPr>
              <a:t>Place to start? </a:t>
            </a:r>
          </a:p>
          <a:p>
            <a:pPr lvl="1">
              <a:buFont typeface="Arial" panose="020B0604020202020204" pitchFamily="34" charset="0"/>
              <a:buChar char="•"/>
            </a:pPr>
            <a:r>
              <a:rPr lang="en-US" sz="2800" dirty="0">
                <a:solidFill>
                  <a:schemeClr val="tx1"/>
                </a:solidFill>
              </a:rPr>
              <a:t>Patient conditions: ICD 10 diagnoses that are unique to pediatrics</a:t>
            </a:r>
          </a:p>
          <a:p>
            <a:pPr lvl="1">
              <a:buFont typeface="Arial" panose="020B0604020202020204" pitchFamily="34" charset="0"/>
              <a:buChar char="•"/>
            </a:pPr>
            <a:r>
              <a:rPr lang="en-US" sz="2800" dirty="0">
                <a:solidFill>
                  <a:schemeClr val="tx1"/>
                </a:solidFill>
              </a:rPr>
              <a:t>Environment conditions: neighborhood risk adjustment models as a proxy for SDoH</a:t>
            </a:r>
          </a:p>
          <a:p>
            <a:pPr lvl="1">
              <a:buFont typeface="Arial" panose="020B0604020202020204" pitchFamily="34" charset="0"/>
              <a:buChar char="•"/>
            </a:pPr>
            <a:r>
              <a:rPr lang="en-US" sz="2800" dirty="0">
                <a:solidFill>
                  <a:schemeClr val="tx1"/>
                </a:solidFill>
              </a:rPr>
              <a:t>Parental/caregiver health and SDoH condition considerations</a:t>
            </a:r>
          </a:p>
        </p:txBody>
      </p:sp>
    </p:spTree>
    <p:extLst>
      <p:ext uri="{BB962C8B-B14F-4D97-AF65-F5344CB8AC3E}">
        <p14:creationId xmlns:p14="http://schemas.microsoft.com/office/powerpoint/2010/main" val="18950510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09EE2-003F-98CC-5DDD-50039942D461}"/>
              </a:ext>
            </a:extLst>
          </p:cNvPr>
          <p:cNvSpPr>
            <a:spLocks noGrp="1"/>
          </p:cNvSpPr>
          <p:nvPr>
            <p:ph type="title"/>
          </p:nvPr>
        </p:nvSpPr>
        <p:spPr/>
        <p:txBody>
          <a:bodyPr/>
          <a:lstStyle/>
          <a:p>
            <a:r>
              <a:rPr lang="en-US" dirty="0"/>
              <a:t>Pediatric Quality Outcome Measures</a:t>
            </a:r>
          </a:p>
        </p:txBody>
      </p:sp>
      <p:sp>
        <p:nvSpPr>
          <p:cNvPr id="3" name="Content Placeholder 2">
            <a:extLst>
              <a:ext uri="{FF2B5EF4-FFF2-40B4-BE49-F238E27FC236}">
                <a16:creationId xmlns:a16="http://schemas.microsoft.com/office/drawing/2014/main" id="{450BACDF-F3A0-B8E3-41BC-FEC2DC4378F4}"/>
              </a:ext>
            </a:extLst>
          </p:cNvPr>
          <p:cNvSpPr>
            <a:spLocks noGrp="1"/>
          </p:cNvSpPr>
          <p:nvPr>
            <p:ph idx="1"/>
          </p:nvPr>
        </p:nvSpPr>
        <p:spPr/>
        <p:txBody>
          <a:bodyPr>
            <a:normAutofit/>
          </a:bodyPr>
          <a:lstStyle/>
          <a:p>
            <a:pPr>
              <a:buFont typeface="Arial" panose="020B0604020202020204" pitchFamily="34" charset="0"/>
              <a:buChar char="•"/>
            </a:pPr>
            <a:r>
              <a:rPr lang="en-US" sz="2800" dirty="0">
                <a:solidFill>
                  <a:schemeClr val="tx1"/>
                </a:solidFill>
              </a:rPr>
              <a:t> How do we define healthy outcomes instead of absence or control of a chronic condition?</a:t>
            </a:r>
          </a:p>
          <a:p>
            <a:pPr>
              <a:buFont typeface="Arial" panose="020B0604020202020204" pitchFamily="34" charset="0"/>
              <a:buChar char="•"/>
            </a:pPr>
            <a:r>
              <a:rPr lang="en-US" sz="2800" dirty="0">
                <a:solidFill>
                  <a:schemeClr val="tx1"/>
                </a:solidFill>
              </a:rPr>
              <a:t> School readiness/on-time graduation rates? Only partly influenced by health investments</a:t>
            </a:r>
          </a:p>
          <a:p>
            <a:pPr>
              <a:buFont typeface="Arial" panose="020B0604020202020204" pitchFamily="34" charset="0"/>
              <a:buChar char="•"/>
            </a:pPr>
            <a:r>
              <a:rPr lang="en-US" sz="2800" dirty="0">
                <a:solidFill>
                  <a:schemeClr val="tx1"/>
                </a:solidFill>
              </a:rPr>
              <a:t> Move away from “doing tasks” to achieving “optimal health”</a:t>
            </a:r>
          </a:p>
        </p:txBody>
      </p:sp>
    </p:spTree>
    <p:extLst>
      <p:ext uri="{BB962C8B-B14F-4D97-AF65-F5344CB8AC3E}">
        <p14:creationId xmlns:p14="http://schemas.microsoft.com/office/powerpoint/2010/main" val="2729985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3164E-7F5A-FFDB-B42A-708166827CE7}"/>
              </a:ext>
            </a:extLst>
          </p:cNvPr>
          <p:cNvSpPr>
            <a:spLocks noGrp="1"/>
          </p:cNvSpPr>
          <p:nvPr>
            <p:ph type="title"/>
          </p:nvPr>
        </p:nvSpPr>
        <p:spPr/>
        <p:txBody>
          <a:bodyPr/>
          <a:lstStyle/>
          <a:p>
            <a:r>
              <a:rPr lang="en-US" dirty="0"/>
              <a:t>Moving from Quality to Value Improvement</a:t>
            </a:r>
          </a:p>
        </p:txBody>
      </p:sp>
    </p:spTree>
    <p:extLst>
      <p:ext uri="{BB962C8B-B14F-4D97-AF65-F5344CB8AC3E}">
        <p14:creationId xmlns:p14="http://schemas.microsoft.com/office/powerpoint/2010/main" val="33370905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Value Improvement</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800" dirty="0">
                <a:solidFill>
                  <a:schemeClr val="tx1"/>
                </a:solidFill>
              </a:rPr>
              <a:t> Considers the value of all care you deliver from the viewpoint of:</a:t>
            </a:r>
          </a:p>
          <a:p>
            <a:pPr lvl="1">
              <a:buFont typeface="Arial" panose="020B0604020202020204" pitchFamily="34" charset="0"/>
              <a:buChar char="•"/>
            </a:pPr>
            <a:r>
              <a:rPr lang="en-US" sz="2400" dirty="0">
                <a:solidFill>
                  <a:schemeClr val="tx1"/>
                </a:solidFill>
              </a:rPr>
              <a:t>The patient/family</a:t>
            </a:r>
          </a:p>
          <a:p>
            <a:pPr lvl="1">
              <a:buFont typeface="Arial" panose="020B0604020202020204" pitchFamily="34" charset="0"/>
              <a:buChar char="•"/>
            </a:pPr>
            <a:r>
              <a:rPr lang="en-US" sz="2400" dirty="0">
                <a:solidFill>
                  <a:schemeClr val="tx1"/>
                </a:solidFill>
              </a:rPr>
              <a:t>The ordering pediatric clinician</a:t>
            </a:r>
          </a:p>
          <a:p>
            <a:pPr lvl="1">
              <a:buFont typeface="Arial" panose="020B0604020202020204" pitchFamily="34" charset="0"/>
              <a:buChar char="•"/>
            </a:pPr>
            <a:r>
              <a:rPr lang="en-US" sz="2400" dirty="0">
                <a:solidFill>
                  <a:schemeClr val="tx1"/>
                </a:solidFill>
              </a:rPr>
              <a:t>The payer</a:t>
            </a:r>
          </a:p>
          <a:p>
            <a:pPr>
              <a:buFont typeface="Arial" panose="020B0604020202020204" pitchFamily="34" charset="0"/>
              <a:buChar char="•"/>
            </a:pPr>
            <a:r>
              <a:rPr lang="en-US" sz="2800" dirty="0">
                <a:solidFill>
                  <a:schemeClr val="tx1"/>
                </a:solidFill>
              </a:rPr>
              <a:t> Incorporates</a:t>
            </a:r>
          </a:p>
          <a:p>
            <a:pPr lvl="1">
              <a:buFont typeface="Arial" panose="020B0604020202020204" pitchFamily="34" charset="0"/>
              <a:buChar char="•"/>
            </a:pPr>
            <a:r>
              <a:rPr lang="en-US" sz="2400" dirty="0">
                <a:solidFill>
                  <a:schemeClr val="tx1"/>
                </a:solidFill>
              </a:rPr>
              <a:t>Clinical best practice guidelines</a:t>
            </a:r>
          </a:p>
          <a:p>
            <a:pPr lvl="1">
              <a:buFont typeface="Arial" panose="020B0604020202020204" pitchFamily="34" charset="0"/>
              <a:buChar char="•"/>
            </a:pPr>
            <a:r>
              <a:rPr lang="en-US" sz="2400" dirty="0">
                <a:solidFill>
                  <a:schemeClr val="tx1"/>
                </a:solidFill>
              </a:rPr>
              <a:t>Patient out of pocket costs</a:t>
            </a:r>
          </a:p>
          <a:p>
            <a:pPr lvl="1">
              <a:buFont typeface="Arial" panose="020B0604020202020204" pitchFamily="34" charset="0"/>
              <a:buChar char="•"/>
            </a:pPr>
            <a:r>
              <a:rPr lang="en-US" sz="2400" dirty="0">
                <a:solidFill>
                  <a:schemeClr val="tx1"/>
                </a:solidFill>
              </a:rPr>
              <a:t>Indirect practice costs</a:t>
            </a:r>
          </a:p>
          <a:p>
            <a:pPr lvl="1">
              <a:buFont typeface="Arial" panose="020B0604020202020204" pitchFamily="34" charset="0"/>
              <a:buChar char="•"/>
            </a:pPr>
            <a:r>
              <a:rPr lang="en-US" sz="2400" dirty="0">
                <a:solidFill>
                  <a:schemeClr val="tx1"/>
                </a:solidFill>
              </a:rPr>
              <a:t>Total cost of care</a:t>
            </a:r>
          </a:p>
        </p:txBody>
      </p:sp>
    </p:spTree>
    <p:extLst>
      <p:ext uri="{BB962C8B-B14F-4D97-AF65-F5344CB8AC3E}">
        <p14:creationId xmlns:p14="http://schemas.microsoft.com/office/powerpoint/2010/main" val="1815794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62F33-0D1A-925A-4E2B-4FC4849C1079}"/>
              </a:ext>
            </a:extLst>
          </p:cNvPr>
          <p:cNvSpPr>
            <a:spLocks noGrp="1"/>
          </p:cNvSpPr>
          <p:nvPr>
            <p:ph type="title"/>
          </p:nvPr>
        </p:nvSpPr>
        <p:spPr/>
        <p:txBody>
          <a:bodyPr/>
          <a:lstStyle/>
          <a:p>
            <a:r>
              <a:rPr lang="en-US" dirty="0"/>
              <a:t>Faculty Disclosure</a:t>
            </a:r>
          </a:p>
        </p:txBody>
      </p:sp>
      <p:sp>
        <p:nvSpPr>
          <p:cNvPr id="3" name="Content Placeholder 2">
            <a:extLst>
              <a:ext uri="{FF2B5EF4-FFF2-40B4-BE49-F238E27FC236}">
                <a16:creationId xmlns:a16="http://schemas.microsoft.com/office/drawing/2014/main" id="{C9C0B235-EB45-0806-BA7E-EAB7FF7840B0}"/>
              </a:ext>
            </a:extLst>
          </p:cNvPr>
          <p:cNvSpPr>
            <a:spLocks noGrp="1"/>
          </p:cNvSpPr>
          <p:nvPr>
            <p:ph idx="1"/>
          </p:nvPr>
        </p:nvSpPr>
        <p:spPr/>
        <p:txBody>
          <a:bodyPr/>
          <a:lstStyle/>
          <a:p>
            <a:pPr marL="0" indent="0" rtl="0">
              <a:spcBef>
                <a:spcPts val="0"/>
              </a:spcBef>
              <a:spcAft>
                <a:spcPts val="0"/>
              </a:spcAft>
              <a:buNone/>
            </a:pPr>
            <a:r>
              <a:rPr lang="en-US" sz="2000" dirty="0">
                <a:solidFill>
                  <a:srgbClr val="000000"/>
                </a:solidFill>
                <a:latin typeface="Arial" panose="020B0604020202020204" pitchFamily="34" charset="0"/>
              </a:rPr>
              <a:t>I </a:t>
            </a:r>
            <a:r>
              <a:rPr lang="en-US" sz="2000" b="0" i="0" u="none" strike="noStrike" dirty="0">
                <a:solidFill>
                  <a:srgbClr val="000000"/>
                </a:solidFill>
                <a:effectLst/>
                <a:latin typeface="Arial" panose="020B0604020202020204" pitchFamily="34" charset="0"/>
              </a:rPr>
              <a:t>have the following financial relationships with the manufacturer(s) of any commercial product(s) and/or provider(s) of commercial services discussed in this CME activity:   </a:t>
            </a:r>
          </a:p>
          <a:p>
            <a:pPr marL="0" indent="0" rtl="0">
              <a:spcBef>
                <a:spcPts val="0"/>
              </a:spcBef>
              <a:spcAft>
                <a:spcPts val="0"/>
              </a:spcAft>
              <a:buNone/>
            </a:pPr>
            <a:r>
              <a:rPr lang="en-US" sz="2000" b="0" i="0" u="none" strike="noStrike" dirty="0">
                <a:solidFill>
                  <a:srgbClr val="000000"/>
                </a:solidFill>
                <a:effectLst/>
                <a:latin typeface="Arial" panose="020B0604020202020204" pitchFamily="34" charset="0"/>
              </a:rPr>
              <a:t>ownership shares, Connexin Software</a:t>
            </a:r>
            <a:endParaRPr lang="en-US" b="0" dirty="0">
              <a:effectLst/>
            </a:endParaRPr>
          </a:p>
          <a:p>
            <a:pPr rtl="0">
              <a:spcBef>
                <a:spcPts val="0"/>
              </a:spcBef>
              <a:spcAft>
                <a:spcPts val="0"/>
              </a:spcAft>
            </a:pPr>
            <a:r>
              <a:rPr lang="en-US" sz="2000" b="0" i="0" u="none" strike="noStrike" dirty="0">
                <a:solidFill>
                  <a:srgbClr val="000000"/>
                </a:solidFill>
                <a:effectLst/>
                <a:latin typeface="Arial" panose="020B0604020202020204" pitchFamily="34" charset="0"/>
              </a:rPr>
              <a:t>                     </a:t>
            </a:r>
            <a:br>
              <a:rPr lang="en-US" b="0" dirty="0">
                <a:effectLst/>
              </a:rPr>
            </a:br>
            <a:r>
              <a:rPr lang="en-US" sz="2000" dirty="0">
                <a:solidFill>
                  <a:srgbClr val="000000"/>
                </a:solidFill>
                <a:latin typeface="Arial" panose="020B0604020202020204" pitchFamily="34" charset="0"/>
              </a:rPr>
              <a:t>I </a:t>
            </a:r>
            <a:r>
              <a:rPr lang="en-US" sz="2000" b="0" i="0" u="none" strike="noStrike" dirty="0">
                <a:solidFill>
                  <a:srgbClr val="000000"/>
                </a:solidFill>
                <a:effectLst/>
                <a:latin typeface="Arial" panose="020B0604020202020204" pitchFamily="34" charset="0"/>
              </a:rPr>
              <a:t>do not intend to discuss an unapproved/investigative use of a commercial product/device in this presentation.</a:t>
            </a:r>
            <a:endParaRPr lang="en-US" b="0" dirty="0">
              <a:effectLst/>
            </a:endParaRPr>
          </a:p>
          <a:p>
            <a:endParaRPr lang="en-US" dirty="0"/>
          </a:p>
        </p:txBody>
      </p:sp>
    </p:spTree>
    <p:extLst>
      <p:ext uri="{BB962C8B-B14F-4D97-AF65-F5344CB8AC3E}">
        <p14:creationId xmlns:p14="http://schemas.microsoft.com/office/powerpoint/2010/main" val="13645173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to Refer</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800" dirty="0">
                <a:solidFill>
                  <a:schemeClr val="tx1"/>
                </a:solidFill>
              </a:rPr>
              <a:t> When the presenting problem is not within the expertise of any provider within the practice</a:t>
            </a:r>
          </a:p>
          <a:p>
            <a:pPr>
              <a:buFont typeface="Arial" panose="020B0604020202020204" pitchFamily="34" charset="0"/>
              <a:buChar char="•"/>
            </a:pPr>
            <a:r>
              <a:rPr lang="en-US" sz="2800" dirty="0">
                <a:solidFill>
                  <a:schemeClr val="tx1"/>
                </a:solidFill>
              </a:rPr>
              <a:t> When the patient is not responding to the usual courses of treatment as expected</a:t>
            </a:r>
          </a:p>
          <a:p>
            <a:pPr>
              <a:buFont typeface="Arial" panose="020B0604020202020204" pitchFamily="34" charset="0"/>
              <a:buChar char="•"/>
            </a:pPr>
            <a:r>
              <a:rPr lang="en-US" sz="2800" dirty="0">
                <a:solidFill>
                  <a:schemeClr val="tx1"/>
                </a:solidFill>
              </a:rPr>
              <a:t> When there is a high index of suspicion for a serious condition or illness</a:t>
            </a:r>
          </a:p>
          <a:p>
            <a:pPr>
              <a:buFont typeface="Arial" panose="020B0604020202020204" pitchFamily="34" charset="0"/>
              <a:buChar char="•"/>
            </a:pPr>
            <a:r>
              <a:rPr lang="en-US" sz="2800" dirty="0">
                <a:solidFill>
                  <a:schemeClr val="tx1"/>
                </a:solidFill>
              </a:rPr>
              <a:t> When the family demands, and you have attempted to set appropriate expectations</a:t>
            </a:r>
          </a:p>
        </p:txBody>
      </p:sp>
    </p:spTree>
    <p:extLst>
      <p:ext uri="{BB962C8B-B14F-4D97-AF65-F5344CB8AC3E}">
        <p14:creationId xmlns:p14="http://schemas.microsoft.com/office/powerpoint/2010/main" val="9415530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Not to Refer</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800" dirty="0">
                <a:solidFill>
                  <a:schemeClr val="tx1"/>
                </a:solidFill>
              </a:rPr>
              <a:t> When you don’t  have time in the schedule</a:t>
            </a:r>
          </a:p>
          <a:p>
            <a:pPr>
              <a:buFont typeface="Arial" panose="020B0604020202020204" pitchFamily="34" charset="0"/>
              <a:buChar char="•"/>
            </a:pPr>
            <a:r>
              <a:rPr lang="en-US" sz="2800" dirty="0">
                <a:solidFill>
                  <a:schemeClr val="tx1"/>
                </a:solidFill>
              </a:rPr>
              <a:t> When you don’t like taking care of patients with a particular condition, but you have the experience</a:t>
            </a:r>
          </a:p>
          <a:p>
            <a:pPr>
              <a:buFont typeface="Arial" panose="020B0604020202020204" pitchFamily="34" charset="0"/>
              <a:buChar char="•"/>
            </a:pPr>
            <a:r>
              <a:rPr lang="en-US" sz="2800" dirty="0">
                <a:solidFill>
                  <a:schemeClr val="tx1"/>
                </a:solidFill>
              </a:rPr>
              <a:t> When it’s easier then taking the time to address the concerns</a:t>
            </a:r>
          </a:p>
        </p:txBody>
      </p:sp>
    </p:spTree>
    <p:extLst>
      <p:ext uri="{BB962C8B-B14F-4D97-AF65-F5344CB8AC3E}">
        <p14:creationId xmlns:p14="http://schemas.microsoft.com/office/powerpoint/2010/main" val="38414524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When You Order a Test that You Really Don’t Think is Needed..</a:t>
            </a:r>
          </a:p>
        </p:txBody>
      </p:sp>
      <p:sp>
        <p:nvSpPr>
          <p:cNvPr id="3" name="Content Placeholder 2"/>
          <p:cNvSpPr>
            <a:spLocks noGrp="1"/>
          </p:cNvSpPr>
          <p:nvPr>
            <p:ph idx="1"/>
          </p:nvPr>
        </p:nvSpPr>
        <p:spPr>
          <a:xfrm>
            <a:off x="1097279" y="1845734"/>
            <a:ext cx="10729535" cy="4503308"/>
          </a:xfrm>
        </p:spPr>
        <p:txBody>
          <a:bodyPr>
            <a:normAutofit fontScale="92500" lnSpcReduction="20000"/>
          </a:bodyPr>
          <a:lstStyle/>
          <a:p>
            <a:pPr>
              <a:buFont typeface="Arial" panose="020B0604020202020204" pitchFamily="34" charset="0"/>
              <a:buChar char="•"/>
            </a:pPr>
            <a:r>
              <a:rPr lang="en-US" sz="2800" dirty="0">
                <a:solidFill>
                  <a:schemeClr val="tx1"/>
                </a:solidFill>
              </a:rPr>
              <a:t> You add practice work</a:t>
            </a:r>
          </a:p>
          <a:p>
            <a:pPr lvl="1">
              <a:buFont typeface="Arial" panose="020B0604020202020204" pitchFamily="34" charset="0"/>
              <a:buChar char="•"/>
            </a:pPr>
            <a:r>
              <a:rPr lang="en-US" sz="2400" dirty="0">
                <a:solidFill>
                  <a:schemeClr val="tx1"/>
                </a:solidFill>
              </a:rPr>
              <a:t>You have to place an order</a:t>
            </a:r>
          </a:p>
          <a:p>
            <a:pPr lvl="1">
              <a:buFont typeface="Arial" panose="020B0604020202020204" pitchFamily="34" charset="0"/>
              <a:buChar char="•"/>
            </a:pPr>
            <a:r>
              <a:rPr lang="en-US" sz="2400" dirty="0">
                <a:solidFill>
                  <a:schemeClr val="tx1"/>
                </a:solidFill>
              </a:rPr>
              <a:t>Make sure the patient gets the test done</a:t>
            </a:r>
          </a:p>
          <a:p>
            <a:pPr lvl="1">
              <a:buFont typeface="Arial" panose="020B0604020202020204" pitchFamily="34" charset="0"/>
              <a:buChar char="•"/>
            </a:pPr>
            <a:r>
              <a:rPr lang="en-US" sz="2400" dirty="0">
                <a:solidFill>
                  <a:schemeClr val="tx1"/>
                </a:solidFill>
              </a:rPr>
              <a:t>Process the results</a:t>
            </a:r>
          </a:p>
          <a:p>
            <a:pPr lvl="1">
              <a:buFont typeface="Arial" panose="020B0604020202020204" pitchFamily="34" charset="0"/>
              <a:buChar char="•"/>
            </a:pPr>
            <a:r>
              <a:rPr lang="en-US" sz="2400" dirty="0">
                <a:solidFill>
                  <a:schemeClr val="tx1"/>
                </a:solidFill>
              </a:rPr>
              <a:t>Communicate the results to families</a:t>
            </a:r>
          </a:p>
          <a:p>
            <a:pPr lvl="1">
              <a:buFont typeface="Arial" panose="020B0604020202020204" pitchFamily="34" charset="0"/>
              <a:buChar char="•"/>
            </a:pPr>
            <a:r>
              <a:rPr lang="en-US" sz="2400" dirty="0">
                <a:solidFill>
                  <a:schemeClr val="tx1"/>
                </a:solidFill>
              </a:rPr>
              <a:t>Run the risk of dealing with borderline or mildly abnormal labs that have no clinical implications</a:t>
            </a:r>
          </a:p>
          <a:p>
            <a:pPr>
              <a:buFont typeface="Arial" panose="020B0604020202020204" pitchFamily="34" charset="0"/>
              <a:buChar char="•"/>
            </a:pPr>
            <a:r>
              <a:rPr lang="en-US" sz="2800" dirty="0">
                <a:solidFill>
                  <a:schemeClr val="tx1"/>
                </a:solidFill>
              </a:rPr>
              <a:t> You add inconvenience and potentially expense to the family</a:t>
            </a:r>
          </a:p>
          <a:p>
            <a:pPr lvl="1">
              <a:buFont typeface="Arial" panose="020B0604020202020204" pitchFamily="34" charset="0"/>
              <a:buChar char="•"/>
            </a:pPr>
            <a:r>
              <a:rPr lang="en-US" sz="2400" dirty="0">
                <a:solidFill>
                  <a:schemeClr val="tx1"/>
                </a:solidFill>
              </a:rPr>
              <a:t>They may have to miss school/work to go to the lab</a:t>
            </a:r>
          </a:p>
          <a:p>
            <a:pPr lvl="1">
              <a:buFont typeface="Arial" panose="020B0604020202020204" pitchFamily="34" charset="0"/>
              <a:buChar char="•"/>
            </a:pPr>
            <a:r>
              <a:rPr lang="en-US" sz="2400" dirty="0">
                <a:solidFill>
                  <a:schemeClr val="tx1"/>
                </a:solidFill>
              </a:rPr>
              <a:t>They worry about something being seriously wrong</a:t>
            </a:r>
          </a:p>
          <a:p>
            <a:pPr lvl="1">
              <a:buFont typeface="Arial" panose="020B0604020202020204" pitchFamily="34" charset="0"/>
              <a:buChar char="•"/>
            </a:pPr>
            <a:r>
              <a:rPr lang="en-US" sz="2400" dirty="0">
                <a:solidFill>
                  <a:schemeClr val="tx1"/>
                </a:solidFill>
              </a:rPr>
              <a:t>You may have to interrupt work to connect with them</a:t>
            </a:r>
          </a:p>
          <a:p>
            <a:pPr lvl="1">
              <a:buFont typeface="Arial" panose="020B0604020202020204" pitchFamily="34" charset="0"/>
              <a:buChar char="•"/>
            </a:pPr>
            <a:r>
              <a:rPr lang="en-US" sz="2400" dirty="0">
                <a:solidFill>
                  <a:schemeClr val="tx1"/>
                </a:solidFill>
              </a:rPr>
              <a:t>They may need additional testing to deal with mild abnormalities</a:t>
            </a:r>
          </a:p>
          <a:p>
            <a:pPr lvl="1">
              <a:buFont typeface="Arial" panose="020B0604020202020204" pitchFamily="34" charset="0"/>
              <a:buChar char="•"/>
            </a:pPr>
            <a:r>
              <a:rPr lang="en-US" sz="2400" dirty="0">
                <a:solidFill>
                  <a:schemeClr val="tx1"/>
                </a:solidFill>
              </a:rPr>
              <a:t>You reinforce that ordering lots of tests is the best way to make a diagnosis</a:t>
            </a:r>
          </a:p>
        </p:txBody>
      </p:sp>
    </p:spTree>
    <p:extLst>
      <p:ext uri="{BB962C8B-B14F-4D97-AF65-F5344CB8AC3E}">
        <p14:creationId xmlns:p14="http://schemas.microsoft.com/office/powerpoint/2010/main" val="2739059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You Refer to a Specialist</a:t>
            </a:r>
          </a:p>
        </p:txBody>
      </p:sp>
      <p:sp>
        <p:nvSpPr>
          <p:cNvPr id="3" name="Content Placeholder 2"/>
          <p:cNvSpPr>
            <a:spLocks noGrp="1"/>
          </p:cNvSpPr>
          <p:nvPr>
            <p:ph idx="1"/>
          </p:nvPr>
        </p:nvSpPr>
        <p:spPr>
          <a:xfrm>
            <a:off x="1097280" y="1845734"/>
            <a:ext cx="10408920" cy="4598198"/>
          </a:xfrm>
        </p:spPr>
        <p:txBody>
          <a:bodyPr>
            <a:normAutofit fontScale="92500" lnSpcReduction="20000"/>
          </a:bodyPr>
          <a:lstStyle/>
          <a:p>
            <a:pPr>
              <a:buFont typeface="Arial" panose="020B0604020202020204" pitchFamily="34" charset="0"/>
              <a:buChar char="•"/>
            </a:pPr>
            <a:r>
              <a:rPr lang="en-US" sz="2800" dirty="0">
                <a:solidFill>
                  <a:schemeClr val="tx1"/>
                </a:solidFill>
              </a:rPr>
              <a:t> You add practice work</a:t>
            </a:r>
          </a:p>
          <a:p>
            <a:pPr lvl="1">
              <a:buFont typeface="Arial" panose="020B0604020202020204" pitchFamily="34" charset="0"/>
              <a:buChar char="•"/>
            </a:pPr>
            <a:r>
              <a:rPr lang="en-US" sz="2400" dirty="0">
                <a:solidFill>
                  <a:schemeClr val="tx1"/>
                </a:solidFill>
              </a:rPr>
              <a:t>Processing the referral (including getting pre-approval sometimes)</a:t>
            </a:r>
          </a:p>
          <a:p>
            <a:pPr lvl="1">
              <a:buFont typeface="Arial" panose="020B0604020202020204" pitchFamily="34" charset="0"/>
              <a:buChar char="•"/>
            </a:pPr>
            <a:r>
              <a:rPr lang="en-US" sz="2400" dirty="0">
                <a:solidFill>
                  <a:schemeClr val="tx1"/>
                </a:solidFill>
              </a:rPr>
              <a:t>Your practice team should do the work of closing the referral loop to make sure the patient went</a:t>
            </a:r>
          </a:p>
          <a:p>
            <a:pPr lvl="1">
              <a:buFont typeface="Arial" panose="020B0604020202020204" pitchFamily="34" charset="0"/>
              <a:buChar char="•"/>
            </a:pPr>
            <a:r>
              <a:rPr lang="en-US" sz="2400" dirty="0">
                <a:solidFill>
                  <a:schemeClr val="tx1"/>
                </a:solidFill>
              </a:rPr>
              <a:t>Your practice team may have to call the specialist to coordinate an appropriate appointment</a:t>
            </a:r>
          </a:p>
          <a:p>
            <a:pPr lvl="1">
              <a:buFont typeface="Arial" panose="020B0604020202020204" pitchFamily="34" charset="0"/>
              <a:buChar char="•"/>
            </a:pPr>
            <a:r>
              <a:rPr lang="en-US" sz="2400" dirty="0">
                <a:solidFill>
                  <a:schemeClr val="tx1"/>
                </a:solidFill>
              </a:rPr>
              <a:t>You have to process the referral response including reconciling the data</a:t>
            </a:r>
          </a:p>
          <a:p>
            <a:pPr>
              <a:buFont typeface="Arial" panose="020B0604020202020204" pitchFamily="34" charset="0"/>
              <a:buChar char="•"/>
            </a:pPr>
            <a:r>
              <a:rPr lang="en-US" sz="2800" dirty="0">
                <a:solidFill>
                  <a:schemeClr val="tx1"/>
                </a:solidFill>
              </a:rPr>
              <a:t> The patient/family</a:t>
            </a:r>
          </a:p>
          <a:p>
            <a:pPr lvl="1">
              <a:buFont typeface="Arial" panose="020B0604020202020204" pitchFamily="34" charset="0"/>
              <a:buChar char="•"/>
            </a:pPr>
            <a:r>
              <a:rPr lang="en-US" sz="2400" dirty="0">
                <a:solidFill>
                  <a:schemeClr val="tx1"/>
                </a:solidFill>
              </a:rPr>
              <a:t>Likely has to miss work/school</a:t>
            </a:r>
          </a:p>
          <a:p>
            <a:pPr lvl="1">
              <a:buFont typeface="Arial" panose="020B0604020202020204" pitchFamily="34" charset="0"/>
              <a:buChar char="•"/>
            </a:pPr>
            <a:r>
              <a:rPr lang="en-US" sz="2400" dirty="0">
                <a:solidFill>
                  <a:schemeClr val="tx1"/>
                </a:solidFill>
              </a:rPr>
              <a:t>There is additional expense to the family (often more expensive cost-sharing)</a:t>
            </a:r>
          </a:p>
          <a:p>
            <a:pPr lvl="1">
              <a:buFont typeface="Arial" panose="020B0604020202020204" pitchFamily="34" charset="0"/>
              <a:buChar char="•"/>
            </a:pPr>
            <a:r>
              <a:rPr lang="en-US" sz="2400" dirty="0">
                <a:solidFill>
                  <a:schemeClr val="tx1"/>
                </a:solidFill>
              </a:rPr>
              <a:t>There may be additional testing with additional expense and inconvenience</a:t>
            </a:r>
          </a:p>
          <a:p>
            <a:pPr lvl="1">
              <a:buFont typeface="Arial" panose="020B0604020202020204" pitchFamily="34" charset="0"/>
              <a:buChar char="•"/>
            </a:pPr>
            <a:r>
              <a:rPr lang="en-US" sz="2400" dirty="0">
                <a:solidFill>
                  <a:schemeClr val="tx1"/>
                </a:solidFill>
              </a:rPr>
              <a:t>There may be additional anxiety with families worried about something serious</a:t>
            </a:r>
          </a:p>
          <a:p>
            <a:pPr lvl="1">
              <a:buFont typeface="Arial" panose="020B0604020202020204" pitchFamily="34" charset="0"/>
              <a:buChar char="•"/>
            </a:pPr>
            <a:r>
              <a:rPr lang="en-US" sz="2400" dirty="0">
                <a:solidFill>
                  <a:schemeClr val="tx1"/>
                </a:solidFill>
              </a:rPr>
              <a:t>You set the expectation that you do not have expertise and families may bypass you entirely in the future</a:t>
            </a:r>
          </a:p>
        </p:txBody>
      </p:sp>
    </p:spTree>
    <p:extLst>
      <p:ext uri="{BB962C8B-B14F-4D97-AF65-F5344CB8AC3E}">
        <p14:creationId xmlns:p14="http://schemas.microsoft.com/office/powerpoint/2010/main" val="33560691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Specialist</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800" dirty="0">
                <a:solidFill>
                  <a:schemeClr val="tx1"/>
                </a:solidFill>
              </a:rPr>
              <a:t> Often tests because of family expectations of “doing something”</a:t>
            </a:r>
          </a:p>
          <a:p>
            <a:pPr>
              <a:buFont typeface="Arial" panose="020B0604020202020204" pitchFamily="34" charset="0"/>
              <a:buChar char="•"/>
            </a:pPr>
            <a:r>
              <a:rPr lang="en-US" sz="2800" dirty="0">
                <a:solidFill>
                  <a:schemeClr val="tx1"/>
                </a:solidFill>
              </a:rPr>
              <a:t> May see a PA/NP because of lack of specialty availability</a:t>
            </a:r>
          </a:p>
          <a:p>
            <a:pPr>
              <a:buFont typeface="Arial" panose="020B0604020202020204" pitchFamily="34" charset="0"/>
              <a:buChar char="•"/>
            </a:pPr>
            <a:r>
              <a:rPr lang="en-US" sz="2800" dirty="0">
                <a:solidFill>
                  <a:schemeClr val="tx1"/>
                </a:solidFill>
              </a:rPr>
              <a:t> May cause access issues when your patients really need a specialist due to backlog/volume</a:t>
            </a:r>
          </a:p>
          <a:p>
            <a:pPr>
              <a:buFont typeface="Arial" panose="020B0604020202020204" pitchFamily="34" charset="0"/>
              <a:buChar char="•"/>
            </a:pPr>
            <a:r>
              <a:rPr lang="en-US" sz="2800" dirty="0">
                <a:solidFill>
                  <a:schemeClr val="tx1"/>
                </a:solidFill>
              </a:rPr>
              <a:t> Often schedule follow-up with patients by matter of routine</a:t>
            </a:r>
          </a:p>
          <a:p>
            <a:pPr>
              <a:buFont typeface="Arial" panose="020B0604020202020204" pitchFamily="34" charset="0"/>
              <a:buChar char="•"/>
            </a:pPr>
            <a:r>
              <a:rPr lang="en-US" sz="2800" dirty="0">
                <a:solidFill>
                  <a:schemeClr val="tx1"/>
                </a:solidFill>
              </a:rPr>
              <a:t> May refer to a second specialist without your knowledge</a:t>
            </a:r>
          </a:p>
        </p:txBody>
      </p:sp>
    </p:spTree>
    <p:extLst>
      <p:ext uri="{BB962C8B-B14F-4D97-AF65-F5344CB8AC3E}">
        <p14:creationId xmlns:p14="http://schemas.microsoft.com/office/powerpoint/2010/main" val="18723795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Conditions that often do NOT need Testing</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400" dirty="0">
                <a:solidFill>
                  <a:schemeClr val="tx1"/>
                </a:solidFill>
              </a:rPr>
              <a:t> Fatigue</a:t>
            </a:r>
          </a:p>
          <a:p>
            <a:pPr>
              <a:buFont typeface="Arial" panose="020B0604020202020204" pitchFamily="34" charset="0"/>
              <a:buChar char="•"/>
            </a:pPr>
            <a:r>
              <a:rPr lang="en-US" sz="2400" dirty="0">
                <a:solidFill>
                  <a:schemeClr val="tx1"/>
                </a:solidFill>
              </a:rPr>
              <a:t> Headaches</a:t>
            </a:r>
          </a:p>
          <a:p>
            <a:pPr>
              <a:buFont typeface="Arial" panose="020B0604020202020204" pitchFamily="34" charset="0"/>
              <a:buChar char="•"/>
            </a:pPr>
            <a:r>
              <a:rPr lang="en-US" sz="2400" dirty="0">
                <a:solidFill>
                  <a:schemeClr val="tx1"/>
                </a:solidFill>
              </a:rPr>
              <a:t> Abdominal Pain</a:t>
            </a:r>
          </a:p>
          <a:p>
            <a:pPr>
              <a:buFont typeface="Arial" panose="020B0604020202020204" pitchFamily="34" charset="0"/>
              <a:buChar char="•"/>
            </a:pPr>
            <a:r>
              <a:rPr lang="en-US" sz="2400" dirty="0">
                <a:solidFill>
                  <a:schemeClr val="tx1"/>
                </a:solidFill>
              </a:rPr>
              <a:t> Sleep Issues</a:t>
            </a:r>
          </a:p>
          <a:p>
            <a:pPr>
              <a:buFont typeface="Arial" panose="020B0604020202020204" pitchFamily="34" charset="0"/>
              <a:buChar char="•"/>
            </a:pPr>
            <a:r>
              <a:rPr lang="en-US" sz="2400" dirty="0">
                <a:solidFill>
                  <a:schemeClr val="tx1"/>
                </a:solidFill>
              </a:rPr>
              <a:t> Anxiety</a:t>
            </a:r>
          </a:p>
          <a:p>
            <a:pPr>
              <a:buFont typeface="Arial" panose="020B0604020202020204" pitchFamily="34" charset="0"/>
              <a:buChar char="•"/>
            </a:pPr>
            <a:r>
              <a:rPr lang="en-US" sz="2400" dirty="0">
                <a:solidFill>
                  <a:schemeClr val="tx1"/>
                </a:solidFill>
              </a:rPr>
              <a:t> Palpitations</a:t>
            </a:r>
          </a:p>
          <a:p>
            <a:pPr>
              <a:buFont typeface="Arial" panose="020B0604020202020204" pitchFamily="34" charset="0"/>
              <a:buChar char="•"/>
            </a:pPr>
            <a:r>
              <a:rPr lang="en-US" sz="2400" dirty="0">
                <a:solidFill>
                  <a:schemeClr val="tx1"/>
                </a:solidFill>
              </a:rPr>
              <a:t> Minor Head Trauma</a:t>
            </a:r>
          </a:p>
          <a:p>
            <a:pPr>
              <a:buFont typeface="Arial" panose="020B0604020202020204" pitchFamily="34" charset="0"/>
              <a:buChar char="•"/>
            </a:pPr>
            <a:r>
              <a:rPr lang="en-US" sz="2400" dirty="0">
                <a:solidFill>
                  <a:schemeClr val="tx1"/>
                </a:solidFill>
              </a:rPr>
              <a:t> Back pain</a:t>
            </a:r>
          </a:p>
        </p:txBody>
      </p:sp>
    </p:spTree>
    <p:extLst>
      <p:ext uri="{BB962C8B-B14F-4D97-AF65-F5344CB8AC3E}">
        <p14:creationId xmlns:p14="http://schemas.microsoft.com/office/powerpoint/2010/main" val="13074352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hlinkClick r:id="rId2"/>
              </a:rPr>
              <a:t>Choosing Wisely </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3132" y="196489"/>
            <a:ext cx="4871588" cy="6465022"/>
          </a:xfrm>
          <a:prstGeom prst="rect">
            <a:avLst/>
          </a:prstGeom>
        </p:spPr>
      </p:pic>
    </p:spTree>
    <p:extLst>
      <p:ext uri="{BB962C8B-B14F-4D97-AF65-F5344CB8AC3E}">
        <p14:creationId xmlns:p14="http://schemas.microsoft.com/office/powerpoint/2010/main" val="11973161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 Healthcare Expenditure</a:t>
            </a:r>
          </a:p>
        </p:txBody>
      </p:sp>
      <p:sp>
        <p:nvSpPr>
          <p:cNvPr id="3" name="Content Placeholder 2"/>
          <p:cNvSpPr>
            <a:spLocks noGrp="1"/>
          </p:cNvSpPr>
          <p:nvPr>
            <p:ph idx="1"/>
          </p:nvPr>
        </p:nvSpPr>
        <p:spPr>
          <a:xfrm>
            <a:off x="1097280" y="1845734"/>
            <a:ext cx="2503170" cy="2621491"/>
          </a:xfrm>
        </p:spPr>
        <p:txBody>
          <a:bodyPr>
            <a:normAutofit/>
          </a:bodyPr>
          <a:lstStyle/>
          <a:p>
            <a:pPr>
              <a:buFont typeface="Arial" panose="020B0604020202020204" pitchFamily="34" charset="0"/>
              <a:buChar char="•"/>
            </a:pPr>
            <a:r>
              <a:rPr lang="en-US" sz="2800" dirty="0">
                <a:solidFill>
                  <a:schemeClr val="tx1"/>
                </a:solidFill>
              </a:rPr>
              <a:t> Very high per capita expense</a:t>
            </a:r>
          </a:p>
          <a:p>
            <a:pPr>
              <a:buFont typeface="Arial" panose="020B0604020202020204" pitchFamily="34" charset="0"/>
              <a:buChar char="•"/>
            </a:pPr>
            <a:r>
              <a:rPr lang="en-US" sz="2800" dirty="0">
                <a:solidFill>
                  <a:schemeClr val="tx1"/>
                </a:solidFill>
              </a:rPr>
              <a:t> Worse life expectancies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4740" y="1794510"/>
            <a:ext cx="6647619" cy="4790476"/>
          </a:xfrm>
          <a:prstGeom prst="rect">
            <a:avLst/>
          </a:prstGeom>
        </p:spPr>
      </p:pic>
    </p:spTree>
    <p:extLst>
      <p:ext uri="{BB962C8B-B14F-4D97-AF65-F5344CB8AC3E}">
        <p14:creationId xmlns:p14="http://schemas.microsoft.com/office/powerpoint/2010/main" val="31843434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Implications of Overspending/Overuse</a:t>
            </a: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98" t="21310" r="-198" b="-21310"/>
          <a:stretch/>
        </p:blipFill>
        <p:spPr>
          <a:xfrm>
            <a:off x="1215510" y="1989138"/>
            <a:ext cx="9612389" cy="4022725"/>
          </a:xfrm>
        </p:spPr>
      </p:pic>
      <p:sp>
        <p:nvSpPr>
          <p:cNvPr id="5" name="TextBox 4"/>
          <p:cNvSpPr txBox="1"/>
          <p:nvPr/>
        </p:nvSpPr>
        <p:spPr>
          <a:xfrm>
            <a:off x="1927859" y="5411698"/>
            <a:ext cx="6639198" cy="1323439"/>
          </a:xfrm>
          <a:prstGeom prst="rect">
            <a:avLst/>
          </a:prstGeom>
          <a:noFill/>
        </p:spPr>
        <p:txBody>
          <a:bodyPr wrap="square" rtlCol="0">
            <a:spAutoFit/>
          </a:bodyPr>
          <a:lstStyle/>
          <a:p>
            <a:r>
              <a:rPr lang="en-US" sz="2000" dirty="0"/>
              <a:t>Goldman, et al, JAMA Internal Medicine 2018</a:t>
            </a:r>
          </a:p>
          <a:p>
            <a:r>
              <a:rPr lang="en-US" sz="2000" dirty="0"/>
              <a:t>Berwick and </a:t>
            </a:r>
            <a:r>
              <a:rPr lang="en-US" sz="2000" dirty="0" err="1"/>
              <a:t>Hackbirth</a:t>
            </a:r>
            <a:r>
              <a:rPr lang="en-US" sz="2000" dirty="0"/>
              <a:t>, JAMA 2012</a:t>
            </a:r>
          </a:p>
          <a:p>
            <a:r>
              <a:rPr lang="en-US" sz="2000" dirty="0"/>
              <a:t>Schroeder, JAMA Pediatrics, 2013</a:t>
            </a:r>
          </a:p>
          <a:p>
            <a:endParaRPr lang="en-US" sz="2000" dirty="0"/>
          </a:p>
        </p:txBody>
      </p:sp>
    </p:spTree>
    <p:extLst>
      <p:ext uri="{BB962C8B-B14F-4D97-AF65-F5344CB8AC3E}">
        <p14:creationId xmlns:p14="http://schemas.microsoft.com/office/powerpoint/2010/main" val="40257459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Much Impact Can I Have?</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800" dirty="0"/>
              <a:t> </a:t>
            </a:r>
            <a:r>
              <a:rPr lang="en-US" sz="2800" b="1" dirty="0">
                <a:solidFill>
                  <a:schemeClr val="accent2"/>
                </a:solidFill>
              </a:rPr>
              <a:t>20-30% of wasted spending is related to low-value clinical decisions</a:t>
            </a:r>
          </a:p>
          <a:p>
            <a:pPr>
              <a:buFont typeface="Arial" panose="020B0604020202020204" pitchFamily="34" charset="0"/>
              <a:buChar char="•"/>
            </a:pPr>
            <a:r>
              <a:rPr lang="en-US" sz="2800" dirty="0"/>
              <a:t> </a:t>
            </a:r>
            <a:r>
              <a:rPr lang="en-US" sz="2800" dirty="0">
                <a:solidFill>
                  <a:schemeClr val="tx1"/>
                </a:solidFill>
              </a:rPr>
              <a:t>Need to prepare for the future where clinicians understand value and lead systemic changes</a:t>
            </a:r>
          </a:p>
          <a:p>
            <a:pPr>
              <a:buFont typeface="Arial" panose="020B0604020202020204" pitchFamily="34" charset="0"/>
              <a:buChar char="•"/>
            </a:pPr>
            <a:r>
              <a:rPr lang="en-US" sz="2800" dirty="0">
                <a:solidFill>
                  <a:schemeClr val="tx1"/>
                </a:solidFill>
              </a:rPr>
              <a:t> Practices that already are on this journey will have more leverage in the future</a:t>
            </a:r>
          </a:p>
        </p:txBody>
      </p:sp>
    </p:spTree>
    <p:extLst>
      <p:ext uri="{BB962C8B-B14F-4D97-AF65-F5344CB8AC3E}">
        <p14:creationId xmlns:p14="http://schemas.microsoft.com/office/powerpoint/2010/main" val="2876804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sz="2800" dirty="0">
                <a:solidFill>
                  <a:schemeClr val="tx1"/>
                </a:solidFill>
              </a:rPr>
              <a:t> Review Alternative Payment Models and industry trends</a:t>
            </a:r>
          </a:p>
          <a:p>
            <a:pPr marL="514350" indent="-514350">
              <a:buFont typeface="+mj-lt"/>
              <a:buAutoNum type="arabicPeriod"/>
            </a:pPr>
            <a:r>
              <a:rPr lang="en-US" sz="2800" dirty="0">
                <a:solidFill>
                  <a:schemeClr val="tx1"/>
                </a:solidFill>
              </a:rPr>
              <a:t> Discuss unique pediatric challenges in Value Based Payment models</a:t>
            </a:r>
          </a:p>
          <a:p>
            <a:pPr marL="514350" indent="-514350">
              <a:buFont typeface="+mj-lt"/>
              <a:buAutoNum type="arabicPeriod"/>
            </a:pPr>
            <a:r>
              <a:rPr lang="en-US" sz="2800" dirty="0">
                <a:solidFill>
                  <a:schemeClr val="tx1"/>
                </a:solidFill>
              </a:rPr>
              <a:t> Introduce Value Improvement and it’s importance in shaping the future of healthcare delivery and payment models</a:t>
            </a:r>
          </a:p>
        </p:txBody>
      </p:sp>
    </p:spTree>
    <p:extLst>
      <p:ext uri="{BB962C8B-B14F-4D97-AF65-F5344CB8AC3E}">
        <p14:creationId xmlns:p14="http://schemas.microsoft.com/office/powerpoint/2010/main" val="11131817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Value Matrix</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8705" y="2348044"/>
            <a:ext cx="7548065" cy="2719255"/>
          </a:xfrm>
          <a:prstGeom prst="rect">
            <a:avLst/>
          </a:prstGeom>
        </p:spPr>
      </p:pic>
    </p:spTree>
    <p:extLst>
      <p:ext uri="{BB962C8B-B14F-4D97-AF65-F5344CB8AC3E}">
        <p14:creationId xmlns:p14="http://schemas.microsoft.com/office/powerpoint/2010/main" val="5539506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Culture of Value</a:t>
            </a:r>
          </a:p>
        </p:txBody>
      </p:sp>
      <p:sp>
        <p:nvSpPr>
          <p:cNvPr id="3" name="Content Placeholder 2"/>
          <p:cNvSpPr>
            <a:spLocks noGrp="1"/>
          </p:cNvSpPr>
          <p:nvPr>
            <p:ph idx="1"/>
          </p:nvPr>
        </p:nvSpPr>
        <p:spPr>
          <a:xfrm>
            <a:off x="790574" y="1877908"/>
            <a:ext cx="7908925" cy="4023360"/>
          </a:xfrm>
        </p:spPr>
        <p:txBody>
          <a:bodyPr>
            <a:normAutofit/>
          </a:bodyPr>
          <a:lstStyle/>
          <a:p>
            <a:pPr>
              <a:buFont typeface="Arial" panose="020B0604020202020204" pitchFamily="34" charset="0"/>
              <a:buChar char="•"/>
            </a:pPr>
            <a:r>
              <a:rPr lang="en-US" sz="2800" dirty="0">
                <a:solidFill>
                  <a:schemeClr val="tx1"/>
                </a:solidFill>
              </a:rPr>
              <a:t> Principles:</a:t>
            </a:r>
          </a:p>
          <a:p>
            <a:pPr lvl="1">
              <a:buFont typeface="Arial" panose="020B0604020202020204" pitchFamily="34" charset="0"/>
              <a:buChar char="•"/>
            </a:pPr>
            <a:r>
              <a:rPr lang="en-US" sz="2400" dirty="0">
                <a:solidFill>
                  <a:schemeClr val="tx1"/>
                </a:solidFill>
              </a:rPr>
              <a:t>Build will to change</a:t>
            </a:r>
          </a:p>
          <a:p>
            <a:pPr lvl="1">
              <a:buFont typeface="Arial" panose="020B0604020202020204" pitchFamily="34" charset="0"/>
              <a:buChar char="•"/>
            </a:pPr>
            <a:r>
              <a:rPr lang="en-US" sz="2400" dirty="0">
                <a:solidFill>
                  <a:schemeClr val="tx1"/>
                </a:solidFill>
              </a:rPr>
              <a:t>Create infrastructure to support value improvement</a:t>
            </a:r>
          </a:p>
          <a:p>
            <a:pPr lvl="1">
              <a:buFont typeface="Arial" panose="020B0604020202020204" pitchFamily="34" charset="0"/>
              <a:buChar char="•"/>
            </a:pPr>
            <a:r>
              <a:rPr lang="en-US" sz="2400" dirty="0">
                <a:solidFill>
                  <a:schemeClr val="tx1"/>
                </a:solidFill>
              </a:rPr>
              <a:t>Expose physicians to value-based payment models</a:t>
            </a:r>
          </a:p>
          <a:p>
            <a:pPr lvl="1">
              <a:buFont typeface="Arial" panose="020B0604020202020204" pitchFamily="34" charset="0"/>
              <a:buChar char="•"/>
            </a:pPr>
            <a:r>
              <a:rPr lang="en-US" sz="2400" dirty="0">
                <a:solidFill>
                  <a:schemeClr val="tx1"/>
                </a:solidFill>
              </a:rPr>
              <a:t>Demonstrate commitment to shared goals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6938" y="4052377"/>
            <a:ext cx="7770214" cy="2136528"/>
          </a:xfrm>
          <a:prstGeom prst="rect">
            <a:avLst/>
          </a:prstGeom>
        </p:spPr>
      </p:pic>
    </p:spTree>
    <p:extLst>
      <p:ext uri="{BB962C8B-B14F-4D97-AF65-F5344CB8AC3E}">
        <p14:creationId xmlns:p14="http://schemas.microsoft.com/office/powerpoint/2010/main" val="26515344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ABBA4-F3AB-70D3-FB1D-51E3177F3AB1}"/>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4B19A298-8F71-831A-56CC-F460E2071694}"/>
              </a:ext>
            </a:extLst>
          </p:cNvPr>
          <p:cNvSpPr>
            <a:spLocks noGrp="1"/>
          </p:cNvSpPr>
          <p:nvPr>
            <p:ph idx="1"/>
          </p:nvPr>
        </p:nvSpPr>
        <p:spPr/>
        <p:txBody>
          <a:bodyPr/>
          <a:lstStyle/>
          <a:p>
            <a:pPr>
              <a:buFont typeface="Arial" panose="020B0604020202020204" pitchFamily="34" charset="0"/>
              <a:buChar char="•"/>
            </a:pPr>
            <a:r>
              <a:rPr lang="en-US" dirty="0"/>
              <a:t> Value-Based Payment as a Tool To Address Excess US Health Spending (Health Affairs, Dec 1, 2022) </a:t>
            </a:r>
            <a:r>
              <a:rPr lang="en-US" dirty="0">
                <a:hlinkClick r:id="rId2"/>
              </a:rPr>
              <a:t>https://www.healthaffairs.org/do/10.1377/hpb20221014.526546/</a:t>
            </a:r>
            <a:endParaRPr lang="en-US" dirty="0"/>
          </a:p>
          <a:p>
            <a:pPr>
              <a:buFont typeface="Arial" panose="020B0604020202020204" pitchFamily="34" charset="0"/>
              <a:buChar char="•"/>
            </a:pPr>
            <a:r>
              <a:rPr lang="en-US" dirty="0"/>
              <a:t> </a:t>
            </a:r>
            <a:r>
              <a:rPr lang="en-US" b="0" i="0" dirty="0">
                <a:solidFill>
                  <a:srgbClr val="212121"/>
                </a:solidFill>
                <a:effectLst/>
                <a:latin typeface="BlinkMacSystemFont"/>
              </a:rPr>
              <a:t>Beckett MK, Martino SC, </a:t>
            </a:r>
            <a:r>
              <a:rPr lang="en-US" b="0" i="0" dirty="0" err="1">
                <a:solidFill>
                  <a:srgbClr val="212121"/>
                </a:solidFill>
                <a:effectLst/>
                <a:latin typeface="BlinkMacSystemFont"/>
              </a:rPr>
              <a:t>Agniel</a:t>
            </a:r>
            <a:r>
              <a:rPr lang="en-US" b="0" i="0" dirty="0">
                <a:solidFill>
                  <a:srgbClr val="212121"/>
                </a:solidFill>
                <a:effectLst/>
                <a:latin typeface="BlinkMacSystemFont"/>
              </a:rPr>
              <a:t> D, Mathews M, Hudson Scholle S, James C, Wilson-Frederick S, Orr N, </a:t>
            </a:r>
            <a:r>
              <a:rPr lang="en-US" b="0" i="0" dirty="0" err="1">
                <a:solidFill>
                  <a:srgbClr val="212121"/>
                </a:solidFill>
                <a:effectLst/>
                <a:latin typeface="BlinkMacSystemFont"/>
              </a:rPr>
              <a:t>Darabidian</a:t>
            </a:r>
            <a:r>
              <a:rPr lang="en-US" b="0" i="0" dirty="0">
                <a:solidFill>
                  <a:srgbClr val="212121"/>
                </a:solidFill>
                <a:effectLst/>
                <a:latin typeface="BlinkMacSystemFont"/>
              </a:rPr>
              <a:t> B, Elliott MN. Distinguishing neighborhood and individual social risk factors in health care. Health Serv Res. 2022 Jun;57(3):458-471. </a:t>
            </a:r>
            <a:r>
              <a:rPr lang="en-US" b="0" i="0" dirty="0" err="1">
                <a:solidFill>
                  <a:srgbClr val="212121"/>
                </a:solidFill>
                <a:effectLst/>
                <a:latin typeface="BlinkMacSystemFont"/>
              </a:rPr>
              <a:t>doi</a:t>
            </a:r>
            <a:r>
              <a:rPr lang="en-US" b="0" i="0" dirty="0">
                <a:solidFill>
                  <a:srgbClr val="212121"/>
                </a:solidFill>
                <a:effectLst/>
                <a:latin typeface="BlinkMacSystemFont"/>
              </a:rPr>
              <a:t>: 10.1111/1475-6773.13884. </a:t>
            </a:r>
            <a:r>
              <a:rPr lang="en-US" b="0" i="0" dirty="0" err="1">
                <a:solidFill>
                  <a:srgbClr val="212121"/>
                </a:solidFill>
                <a:effectLst/>
                <a:latin typeface="BlinkMacSystemFont"/>
              </a:rPr>
              <a:t>Epub</a:t>
            </a:r>
            <a:r>
              <a:rPr lang="en-US" b="0" i="0" dirty="0">
                <a:solidFill>
                  <a:srgbClr val="212121"/>
                </a:solidFill>
                <a:effectLst/>
                <a:latin typeface="BlinkMacSystemFont"/>
              </a:rPr>
              <a:t> 2021 Oct 20. PMID: 34596232; PMCID: PMC9108057.</a:t>
            </a:r>
          </a:p>
          <a:p>
            <a:pPr>
              <a:buFont typeface="Arial" panose="020B0604020202020204" pitchFamily="34" charset="0"/>
              <a:buChar char="•"/>
            </a:pPr>
            <a:r>
              <a:rPr lang="en-US" dirty="0">
                <a:solidFill>
                  <a:srgbClr val="212121"/>
                </a:solidFill>
                <a:latin typeface="BlinkMacSystemFont"/>
              </a:rPr>
              <a:t> </a:t>
            </a:r>
            <a:r>
              <a:rPr lang="en-US" dirty="0">
                <a:solidFill>
                  <a:srgbClr val="212121"/>
                </a:solidFill>
                <a:latin typeface="BlinkMacSystemFont"/>
                <a:hlinkClick r:id="rId3"/>
              </a:rPr>
              <a:t>https://www.aap.org/en/practice-management/practice-financing/value-based-and-other-alternative-payment-models/</a:t>
            </a:r>
            <a:endParaRPr lang="en-US" dirty="0">
              <a:solidFill>
                <a:srgbClr val="212121"/>
              </a:solidFill>
              <a:latin typeface="BlinkMacSystemFont"/>
            </a:endParaRPr>
          </a:p>
          <a:p>
            <a:pPr marL="0" indent="0">
              <a:buNone/>
            </a:pPr>
            <a:endParaRPr lang="en-US"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26792045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p:txBody>
          <a:bodyPr>
            <a:normAutofit fontScale="85000" lnSpcReduction="20000"/>
          </a:bodyPr>
          <a:lstStyle/>
          <a:p>
            <a:r>
              <a:rPr lang="en-US" b="1" u="sng" dirty="0"/>
              <a:t>Healthcare Value Resources</a:t>
            </a:r>
            <a:endParaRPr lang="en-US" dirty="0"/>
          </a:p>
          <a:p>
            <a:r>
              <a:rPr lang="en-US" b="1" dirty="0"/>
              <a:t>Table of Contents</a:t>
            </a:r>
            <a:endParaRPr lang="en-US" dirty="0"/>
          </a:p>
          <a:p>
            <a:r>
              <a:rPr lang="en-US" dirty="0"/>
              <a:t>1        </a:t>
            </a:r>
            <a:r>
              <a:rPr lang="en-US" u="sng" dirty="0">
                <a:hlinkClick r:id="rId2"/>
              </a:rPr>
              <a:t>Cost Data</a:t>
            </a:r>
            <a:r>
              <a:rPr lang="en-US" dirty="0"/>
              <a:t> - Resources for understanding what things cost in healthcare</a:t>
            </a:r>
          </a:p>
          <a:p>
            <a:r>
              <a:rPr lang="en-US" dirty="0"/>
              <a:t>2        </a:t>
            </a:r>
            <a:r>
              <a:rPr lang="en-US" u="sng" dirty="0">
                <a:hlinkClick r:id="rId3"/>
              </a:rPr>
              <a:t>Cost and Outcomes Data</a:t>
            </a:r>
            <a:r>
              <a:rPr lang="en-US" dirty="0"/>
              <a:t> - Big picture data sources about the costs of healthcare</a:t>
            </a:r>
          </a:p>
          <a:p>
            <a:r>
              <a:rPr lang="en-US" dirty="0"/>
              <a:t>3        </a:t>
            </a:r>
            <a:r>
              <a:rPr lang="en-US" u="sng" dirty="0">
                <a:hlinkClick r:id="rId4"/>
              </a:rPr>
              <a:t>Educational Resources and Curricula on High-Value Care</a:t>
            </a:r>
            <a:endParaRPr lang="en-US" dirty="0"/>
          </a:p>
          <a:p>
            <a:r>
              <a:rPr lang="en-US" dirty="0"/>
              <a:t>4        </a:t>
            </a:r>
            <a:r>
              <a:rPr lang="en-US" u="sng" dirty="0">
                <a:hlinkClick r:id="rId5"/>
              </a:rPr>
              <a:t>Journal Sections on High-Value Care</a:t>
            </a:r>
            <a:endParaRPr lang="en-US" dirty="0"/>
          </a:p>
          <a:p>
            <a:r>
              <a:rPr lang="en-US" dirty="0"/>
              <a:t>5        </a:t>
            </a:r>
            <a:r>
              <a:rPr lang="en-US" u="sng" dirty="0">
                <a:hlinkClick r:id="rId6"/>
              </a:rPr>
              <a:t>National Organizations Focused on High-Value Care</a:t>
            </a:r>
            <a:endParaRPr lang="en-US" dirty="0"/>
          </a:p>
          <a:p>
            <a:r>
              <a:rPr lang="en-US" dirty="0"/>
              <a:t>6        </a:t>
            </a:r>
            <a:r>
              <a:rPr lang="en-US" u="sng" dirty="0">
                <a:hlinkClick r:id="rId7"/>
              </a:rPr>
              <a:t>Value Improvement Project Resources</a:t>
            </a:r>
            <a:endParaRPr lang="en-US" dirty="0"/>
          </a:p>
          <a:p>
            <a:r>
              <a:rPr lang="en-US" dirty="0"/>
              <a:t>7        </a:t>
            </a:r>
            <a:r>
              <a:rPr lang="en-US" u="sng" dirty="0">
                <a:hlinkClick r:id="rId8"/>
              </a:rPr>
              <a:t>Other resources to measure harm and non-cost </a:t>
            </a:r>
            <a:r>
              <a:rPr lang="en-US" u="sng" dirty="0" err="1">
                <a:hlinkClick r:id="rId8"/>
              </a:rPr>
              <a:t>resourc</a:t>
            </a:r>
            <a:r>
              <a:rPr lang="en-US" u="sng" dirty="0">
                <a:hlinkClick r:id="rId8"/>
              </a:rPr>
              <a:t> use</a:t>
            </a:r>
            <a:endParaRPr lang="en-US" dirty="0"/>
          </a:p>
          <a:p>
            <a:r>
              <a:rPr lang="en-US" dirty="0"/>
              <a:t>8        </a:t>
            </a:r>
            <a:r>
              <a:rPr lang="en-US" u="sng" dirty="0">
                <a:hlinkClick r:id="rId9"/>
              </a:rPr>
              <a:t>References and Articles on High-Value Care and Value Improvement</a:t>
            </a:r>
            <a:endParaRPr lang="en-US" dirty="0"/>
          </a:p>
          <a:p>
            <a:r>
              <a:rPr lang="en-US" dirty="0"/>
              <a:t>9        </a:t>
            </a:r>
            <a:r>
              <a:rPr lang="en-US" u="sng" dirty="0">
                <a:hlinkClick r:id="rId10"/>
              </a:rPr>
              <a:t>Textbooks and Books on High-Value Care, Overuse, and Waste in Healthcare</a:t>
            </a:r>
            <a:endParaRPr lang="en-US" dirty="0"/>
          </a:p>
          <a:p>
            <a:endParaRPr lang="en-US" dirty="0"/>
          </a:p>
        </p:txBody>
      </p:sp>
    </p:spTree>
    <p:extLst>
      <p:ext uri="{BB962C8B-B14F-4D97-AF65-F5344CB8AC3E}">
        <p14:creationId xmlns:p14="http://schemas.microsoft.com/office/powerpoint/2010/main" val="7020032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9381D-CC49-43EF-9D25-951EED2C4D93}"/>
              </a:ext>
            </a:extLst>
          </p:cNvPr>
          <p:cNvSpPr>
            <a:spLocks noGrp="1"/>
          </p:cNvSpPr>
          <p:nvPr>
            <p:ph type="title"/>
          </p:nvPr>
        </p:nvSpPr>
        <p:spPr/>
        <p:txBody>
          <a:bodyPr/>
          <a:lstStyle/>
          <a:p>
            <a:r>
              <a:rPr lang="en-US" dirty="0"/>
              <a:t>Ideas for Improving Value: Care Team </a:t>
            </a:r>
          </a:p>
        </p:txBody>
      </p:sp>
      <p:sp>
        <p:nvSpPr>
          <p:cNvPr id="3" name="Content Placeholder 2">
            <a:extLst>
              <a:ext uri="{FF2B5EF4-FFF2-40B4-BE49-F238E27FC236}">
                <a16:creationId xmlns:a16="http://schemas.microsoft.com/office/drawing/2014/main" id="{DE380F65-F30D-4F48-9F91-B4E76AF58B97}"/>
              </a:ext>
            </a:extLst>
          </p:cNvPr>
          <p:cNvSpPr>
            <a:spLocks noGrp="1"/>
          </p:cNvSpPr>
          <p:nvPr>
            <p:ph idx="1"/>
          </p:nvPr>
        </p:nvSpPr>
        <p:spPr>
          <a:xfrm>
            <a:off x="1097280" y="1845734"/>
            <a:ext cx="10058400" cy="4598198"/>
          </a:xfrm>
        </p:spPr>
        <p:txBody>
          <a:bodyPr>
            <a:normAutofit fontScale="92500" lnSpcReduction="10000"/>
          </a:bodyPr>
          <a:lstStyle/>
          <a:p>
            <a:pPr>
              <a:buFont typeface="Arial" panose="020B0604020202020204" pitchFamily="34" charset="0"/>
              <a:buChar char="•"/>
            </a:pPr>
            <a:r>
              <a:rPr lang="en-US" sz="2800" dirty="0">
                <a:solidFill>
                  <a:schemeClr val="tx1"/>
                </a:solidFill>
              </a:rPr>
              <a:t> Stop ordering unnecessary diagnostic tests:</a:t>
            </a:r>
          </a:p>
          <a:p>
            <a:pPr lvl="1">
              <a:buFont typeface="Arial" panose="020B0604020202020204" pitchFamily="34" charset="0"/>
              <a:buChar char="•"/>
            </a:pPr>
            <a:r>
              <a:rPr lang="en-US" sz="2400" dirty="0">
                <a:solidFill>
                  <a:schemeClr val="tx1"/>
                </a:solidFill>
              </a:rPr>
              <a:t>Abdominal flat plate for constipation</a:t>
            </a:r>
          </a:p>
          <a:p>
            <a:pPr lvl="1">
              <a:buFont typeface="Arial" panose="020B0604020202020204" pitchFamily="34" charset="0"/>
              <a:buChar char="•"/>
            </a:pPr>
            <a:r>
              <a:rPr lang="en-US" sz="2400" dirty="0">
                <a:solidFill>
                  <a:schemeClr val="tx1"/>
                </a:solidFill>
              </a:rPr>
              <a:t>Vitamin D levels</a:t>
            </a:r>
          </a:p>
          <a:p>
            <a:pPr lvl="1">
              <a:buFont typeface="Arial" panose="020B0604020202020204" pitchFamily="34" charset="0"/>
              <a:buChar char="•"/>
            </a:pPr>
            <a:r>
              <a:rPr lang="en-US" sz="2400" dirty="0">
                <a:solidFill>
                  <a:schemeClr val="tx1"/>
                </a:solidFill>
              </a:rPr>
              <a:t>Fatigue labs with normal exam</a:t>
            </a:r>
          </a:p>
          <a:p>
            <a:pPr lvl="1">
              <a:buFont typeface="Arial" panose="020B0604020202020204" pitchFamily="34" charset="0"/>
              <a:buChar char="•"/>
            </a:pPr>
            <a:r>
              <a:rPr lang="en-US" sz="2400" dirty="0">
                <a:solidFill>
                  <a:schemeClr val="tx1"/>
                </a:solidFill>
              </a:rPr>
              <a:t>Rapid strep/throat culture for kids with low suspicion (cough, runny nose, no significant pharyngeal erythema/exudate)</a:t>
            </a:r>
          </a:p>
          <a:p>
            <a:pPr lvl="1">
              <a:buFont typeface="Arial" panose="020B0604020202020204" pitchFamily="34" charset="0"/>
              <a:buChar char="•"/>
            </a:pPr>
            <a:r>
              <a:rPr lang="en-US" sz="2400" dirty="0" err="1">
                <a:solidFill>
                  <a:schemeClr val="tx1"/>
                </a:solidFill>
              </a:rPr>
              <a:t>Xrays</a:t>
            </a:r>
            <a:r>
              <a:rPr lang="en-US" sz="2400" dirty="0">
                <a:solidFill>
                  <a:schemeClr val="tx1"/>
                </a:solidFill>
              </a:rPr>
              <a:t> for back pain</a:t>
            </a:r>
          </a:p>
          <a:p>
            <a:pPr lvl="1">
              <a:buFont typeface="Arial" panose="020B0604020202020204" pitchFamily="34" charset="0"/>
              <a:buChar char="•"/>
            </a:pPr>
            <a:r>
              <a:rPr lang="en-US" sz="2400" dirty="0">
                <a:solidFill>
                  <a:schemeClr val="tx1"/>
                </a:solidFill>
              </a:rPr>
              <a:t>CXR for bronchiolitis</a:t>
            </a:r>
          </a:p>
          <a:p>
            <a:pPr>
              <a:buFont typeface="Arial" panose="020B0604020202020204" pitchFamily="34" charset="0"/>
              <a:buChar char="•"/>
            </a:pPr>
            <a:r>
              <a:rPr lang="en-US" sz="2800" dirty="0">
                <a:solidFill>
                  <a:schemeClr val="tx1"/>
                </a:solidFill>
              </a:rPr>
              <a:t> Stop ordering unnecessary prescription medications</a:t>
            </a:r>
          </a:p>
          <a:p>
            <a:pPr lvl="1">
              <a:buFont typeface="Arial" panose="020B0604020202020204" pitchFamily="34" charset="0"/>
              <a:buChar char="•"/>
            </a:pPr>
            <a:r>
              <a:rPr lang="en-US" sz="2400" dirty="0">
                <a:solidFill>
                  <a:schemeClr val="tx1"/>
                </a:solidFill>
              </a:rPr>
              <a:t>Meds for uncomplicated infant GER</a:t>
            </a:r>
          </a:p>
          <a:p>
            <a:pPr lvl="1">
              <a:buFont typeface="Arial" panose="020B0604020202020204" pitchFamily="34" charset="0"/>
              <a:buChar char="•"/>
            </a:pPr>
            <a:r>
              <a:rPr lang="en-US" sz="2400" dirty="0">
                <a:solidFill>
                  <a:schemeClr val="tx1"/>
                </a:solidFill>
              </a:rPr>
              <a:t>Antibiotics for asthma exacerbation in child with low index of suspicion for bacterial PN</a:t>
            </a:r>
          </a:p>
          <a:p>
            <a:pPr lvl="1">
              <a:buFont typeface="Arial" panose="020B0604020202020204" pitchFamily="34" charset="0"/>
              <a:buChar char="•"/>
            </a:pPr>
            <a:r>
              <a:rPr lang="en-US" sz="2400" dirty="0">
                <a:solidFill>
                  <a:schemeClr val="tx1"/>
                </a:solidFill>
              </a:rPr>
              <a:t>Antibiotics for recurrent OM</a:t>
            </a:r>
          </a:p>
          <a:p>
            <a:pPr lvl="1">
              <a:buFont typeface="Arial" panose="020B0604020202020204" pitchFamily="34" charset="0"/>
              <a:buChar char="•"/>
            </a:pPr>
            <a:endParaRPr lang="en-US" sz="2400" dirty="0">
              <a:solidFill>
                <a:schemeClr val="tx1"/>
              </a:solidFill>
            </a:endParaRPr>
          </a:p>
        </p:txBody>
      </p:sp>
    </p:spTree>
    <p:extLst>
      <p:ext uri="{BB962C8B-B14F-4D97-AF65-F5344CB8AC3E}">
        <p14:creationId xmlns:p14="http://schemas.microsoft.com/office/powerpoint/2010/main" val="10000715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9381D-CC49-43EF-9D25-951EED2C4D93}"/>
              </a:ext>
            </a:extLst>
          </p:cNvPr>
          <p:cNvSpPr>
            <a:spLocks noGrp="1"/>
          </p:cNvSpPr>
          <p:nvPr>
            <p:ph type="title"/>
          </p:nvPr>
        </p:nvSpPr>
        <p:spPr/>
        <p:txBody>
          <a:bodyPr/>
          <a:lstStyle/>
          <a:p>
            <a:r>
              <a:rPr lang="en-US" dirty="0"/>
              <a:t>Ideas for Improving Value: Care Team </a:t>
            </a:r>
          </a:p>
        </p:txBody>
      </p:sp>
      <p:sp>
        <p:nvSpPr>
          <p:cNvPr id="3" name="Content Placeholder 2">
            <a:extLst>
              <a:ext uri="{FF2B5EF4-FFF2-40B4-BE49-F238E27FC236}">
                <a16:creationId xmlns:a16="http://schemas.microsoft.com/office/drawing/2014/main" id="{DE380F65-F30D-4F48-9F91-B4E76AF58B97}"/>
              </a:ext>
            </a:extLst>
          </p:cNvPr>
          <p:cNvSpPr>
            <a:spLocks noGrp="1"/>
          </p:cNvSpPr>
          <p:nvPr>
            <p:ph idx="1"/>
          </p:nvPr>
        </p:nvSpPr>
        <p:spPr>
          <a:xfrm>
            <a:off x="254000" y="1854200"/>
            <a:ext cx="11760200" cy="4584700"/>
          </a:xfrm>
        </p:spPr>
        <p:txBody>
          <a:bodyPr>
            <a:normAutofit/>
          </a:bodyPr>
          <a:lstStyle/>
          <a:p>
            <a:pPr>
              <a:buFont typeface="Arial" panose="020B0604020202020204" pitchFamily="34" charset="0"/>
              <a:buChar char="•"/>
            </a:pPr>
            <a:r>
              <a:rPr lang="en-US" dirty="0">
                <a:solidFill>
                  <a:schemeClr val="tx1"/>
                </a:solidFill>
              </a:rPr>
              <a:t> Improve communication with patients</a:t>
            </a:r>
          </a:p>
          <a:p>
            <a:pPr lvl="1">
              <a:buFont typeface="Arial" panose="020B0604020202020204" pitchFamily="34" charset="0"/>
              <a:buChar char="•"/>
            </a:pPr>
            <a:r>
              <a:rPr lang="en-US" dirty="0">
                <a:solidFill>
                  <a:schemeClr val="tx1"/>
                </a:solidFill>
              </a:rPr>
              <a:t>Set a protocol for throat cultures: only call positives, post negative results on the portal</a:t>
            </a:r>
          </a:p>
          <a:p>
            <a:pPr lvl="1">
              <a:buFont typeface="Arial" panose="020B0604020202020204" pitchFamily="34" charset="0"/>
              <a:buChar char="•"/>
            </a:pPr>
            <a:r>
              <a:rPr lang="en-US" dirty="0">
                <a:solidFill>
                  <a:schemeClr val="tx1"/>
                </a:solidFill>
              </a:rPr>
              <a:t>Beef up your website so your staff can refer patients to articles/common treatment protocols so your staff can refer patients there and get them off the phone quickly</a:t>
            </a:r>
          </a:p>
          <a:p>
            <a:pPr lvl="1">
              <a:buFont typeface="Arial" panose="020B0604020202020204" pitchFamily="34" charset="0"/>
              <a:buChar char="•"/>
            </a:pPr>
            <a:r>
              <a:rPr lang="en-US" dirty="0">
                <a:solidFill>
                  <a:schemeClr val="tx1"/>
                </a:solidFill>
              </a:rPr>
              <a:t>Make sure you confirm pharmacy while the patient is in front of you or on the phone (to avoid call backs)</a:t>
            </a:r>
          </a:p>
          <a:p>
            <a:pPr lvl="1">
              <a:buFont typeface="Arial" panose="020B0604020202020204" pitchFamily="34" charset="0"/>
              <a:buChar char="•"/>
            </a:pPr>
            <a:r>
              <a:rPr lang="en-US" dirty="0">
                <a:solidFill>
                  <a:schemeClr val="tx1"/>
                </a:solidFill>
              </a:rPr>
              <a:t>When you do a sick and a well together, TELL the family there will be patient responsibility and why</a:t>
            </a:r>
          </a:p>
          <a:p>
            <a:pPr>
              <a:buFont typeface="Arial" panose="020B0604020202020204" pitchFamily="34" charset="0"/>
              <a:buChar char="•"/>
            </a:pPr>
            <a:r>
              <a:rPr lang="en-US" dirty="0">
                <a:solidFill>
                  <a:schemeClr val="tx1"/>
                </a:solidFill>
              </a:rPr>
              <a:t> Improve communications with your care team</a:t>
            </a:r>
          </a:p>
          <a:p>
            <a:pPr lvl="1">
              <a:buFont typeface="Arial" panose="020B0604020202020204" pitchFamily="34" charset="0"/>
              <a:buChar char="•"/>
            </a:pPr>
            <a:r>
              <a:rPr lang="en-US" dirty="0">
                <a:solidFill>
                  <a:schemeClr val="tx1"/>
                </a:solidFill>
              </a:rPr>
              <a:t>Use a practice AM (and PM?) huddle to let staff know where they can stick in extra patients if the need arises without having to interrupt you</a:t>
            </a:r>
          </a:p>
          <a:p>
            <a:pPr lvl="1">
              <a:buFont typeface="Arial" panose="020B0604020202020204" pitchFamily="34" charset="0"/>
              <a:buChar char="•"/>
            </a:pPr>
            <a:r>
              <a:rPr lang="en-US" dirty="0">
                <a:solidFill>
                  <a:schemeClr val="tx1"/>
                </a:solidFill>
              </a:rPr>
              <a:t>Use practice huddle or some consistent way to anticipate needs of patients being seen that day or next day (get old records, </a:t>
            </a:r>
            <a:r>
              <a:rPr lang="en-US" dirty="0" err="1">
                <a:solidFill>
                  <a:schemeClr val="tx1"/>
                </a:solidFill>
              </a:rPr>
              <a:t>imms</a:t>
            </a:r>
            <a:r>
              <a:rPr lang="en-US" dirty="0">
                <a:solidFill>
                  <a:schemeClr val="tx1"/>
                </a:solidFill>
              </a:rPr>
              <a:t>, ED report, </a:t>
            </a:r>
            <a:r>
              <a:rPr lang="en-US" dirty="0" err="1">
                <a:solidFill>
                  <a:schemeClr val="tx1"/>
                </a:solidFill>
              </a:rPr>
              <a:t>etc</a:t>
            </a:r>
            <a:r>
              <a:rPr lang="en-US" dirty="0">
                <a:solidFill>
                  <a:schemeClr val="tx1"/>
                </a:solidFill>
              </a:rPr>
              <a:t>)</a:t>
            </a:r>
          </a:p>
          <a:p>
            <a:pPr lvl="1">
              <a:buFont typeface="Arial" panose="020B0604020202020204" pitchFamily="34" charset="0"/>
              <a:buChar char="•"/>
            </a:pPr>
            <a:r>
              <a:rPr lang="en-US" dirty="0">
                <a:solidFill>
                  <a:schemeClr val="tx1"/>
                </a:solidFill>
              </a:rPr>
              <a:t>Be clear and consistent about how much time patients need for appropriate scheduling and who/when to refer to ED or Urgent Care (protocols help!) </a:t>
            </a:r>
          </a:p>
          <a:p>
            <a:pPr lvl="1">
              <a:buFont typeface="Arial" panose="020B0604020202020204" pitchFamily="34" charset="0"/>
              <a:buChar char="•"/>
            </a:pPr>
            <a:r>
              <a:rPr lang="en-US" dirty="0">
                <a:solidFill>
                  <a:schemeClr val="tx1"/>
                </a:solidFill>
              </a:rPr>
              <a:t>Empower your care team to treat patients the way that you want YOUR family to be treated and then BACK THEM UP!</a:t>
            </a:r>
          </a:p>
        </p:txBody>
      </p:sp>
    </p:spTree>
    <p:extLst>
      <p:ext uri="{BB962C8B-B14F-4D97-AF65-F5344CB8AC3E}">
        <p14:creationId xmlns:p14="http://schemas.microsoft.com/office/powerpoint/2010/main" val="12728702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300C0-7DA6-42CA-AEC1-2C993018FC92}"/>
              </a:ext>
            </a:extLst>
          </p:cNvPr>
          <p:cNvSpPr>
            <a:spLocks noGrp="1"/>
          </p:cNvSpPr>
          <p:nvPr>
            <p:ph type="title"/>
          </p:nvPr>
        </p:nvSpPr>
        <p:spPr>
          <a:xfrm>
            <a:off x="342900" y="263527"/>
            <a:ext cx="11506200" cy="1450757"/>
          </a:xfrm>
        </p:spPr>
        <p:txBody>
          <a:bodyPr/>
          <a:lstStyle/>
          <a:p>
            <a:r>
              <a:rPr lang="en-US" dirty="0"/>
              <a:t>Ideas for Improving Value: Patients &amp; Families</a:t>
            </a:r>
          </a:p>
        </p:txBody>
      </p:sp>
      <p:sp>
        <p:nvSpPr>
          <p:cNvPr id="3" name="Content Placeholder 2">
            <a:extLst>
              <a:ext uri="{FF2B5EF4-FFF2-40B4-BE49-F238E27FC236}">
                <a16:creationId xmlns:a16="http://schemas.microsoft.com/office/drawing/2014/main" id="{90104B7B-92FF-47AE-B19F-F51127022E0D}"/>
              </a:ext>
            </a:extLst>
          </p:cNvPr>
          <p:cNvSpPr>
            <a:spLocks noGrp="1"/>
          </p:cNvSpPr>
          <p:nvPr>
            <p:ph idx="1"/>
          </p:nvPr>
        </p:nvSpPr>
        <p:spPr>
          <a:xfrm>
            <a:off x="571500" y="1845734"/>
            <a:ext cx="11010900" cy="4511934"/>
          </a:xfrm>
        </p:spPr>
        <p:txBody>
          <a:bodyPr>
            <a:normAutofit fontScale="92500" lnSpcReduction="10000"/>
          </a:bodyPr>
          <a:lstStyle/>
          <a:p>
            <a:pPr>
              <a:buFont typeface="Arial" panose="020B0604020202020204" pitchFamily="34" charset="0"/>
              <a:buChar char="•"/>
            </a:pPr>
            <a:r>
              <a:rPr lang="en-US" sz="2400" dirty="0">
                <a:solidFill>
                  <a:schemeClr val="tx1"/>
                </a:solidFill>
              </a:rPr>
              <a:t> Give patients a standard school/camp form at every well visit (whether they ask or not)</a:t>
            </a:r>
          </a:p>
          <a:p>
            <a:pPr>
              <a:buFont typeface="Arial" panose="020B0604020202020204" pitchFamily="34" charset="0"/>
              <a:buChar char="•"/>
            </a:pPr>
            <a:r>
              <a:rPr lang="en-US" sz="2400" dirty="0">
                <a:solidFill>
                  <a:schemeClr val="tx1"/>
                </a:solidFill>
              </a:rPr>
              <a:t> Eliminate unnecessary rechecks (additional burden for families)</a:t>
            </a:r>
          </a:p>
          <a:p>
            <a:pPr>
              <a:buFont typeface="Arial" panose="020B0604020202020204" pitchFamily="34" charset="0"/>
              <a:buChar char="•"/>
            </a:pPr>
            <a:r>
              <a:rPr lang="en-US" sz="2400" dirty="0">
                <a:solidFill>
                  <a:schemeClr val="tx1"/>
                </a:solidFill>
              </a:rPr>
              <a:t> STANDARDIZE treatment protocols: so expectations are consistent no matter who the patient sees</a:t>
            </a:r>
          </a:p>
          <a:p>
            <a:pPr>
              <a:buFont typeface="Arial" panose="020B0604020202020204" pitchFamily="34" charset="0"/>
              <a:buChar char="•"/>
            </a:pPr>
            <a:r>
              <a:rPr lang="en-US" sz="2400" dirty="0">
                <a:solidFill>
                  <a:schemeClr val="tx1"/>
                </a:solidFill>
              </a:rPr>
              <a:t> Utilize formularies when prescribing meds (avoids pharmacy call backs and reduces out of pocket expenses)</a:t>
            </a:r>
          </a:p>
          <a:p>
            <a:pPr>
              <a:buFont typeface="Arial" panose="020B0604020202020204" pitchFamily="34" charset="0"/>
              <a:buChar char="•"/>
            </a:pPr>
            <a:r>
              <a:rPr lang="en-US" sz="2400" dirty="0">
                <a:solidFill>
                  <a:schemeClr val="tx1"/>
                </a:solidFill>
              </a:rPr>
              <a:t> Provide protocols for common issues for families in their preferred language:</a:t>
            </a:r>
          </a:p>
          <a:p>
            <a:pPr lvl="1">
              <a:buFont typeface="Arial" panose="020B0604020202020204" pitchFamily="34" charset="0"/>
              <a:buChar char="•"/>
            </a:pPr>
            <a:r>
              <a:rPr lang="en-US" sz="2000" dirty="0">
                <a:solidFill>
                  <a:schemeClr val="tx1"/>
                </a:solidFill>
              </a:rPr>
              <a:t>Constipation</a:t>
            </a:r>
          </a:p>
          <a:p>
            <a:pPr lvl="1">
              <a:buFont typeface="Arial" panose="020B0604020202020204" pitchFamily="34" charset="0"/>
              <a:buChar char="•"/>
            </a:pPr>
            <a:r>
              <a:rPr lang="en-US" sz="2000" dirty="0">
                <a:solidFill>
                  <a:schemeClr val="tx1"/>
                </a:solidFill>
              </a:rPr>
              <a:t>Reflux</a:t>
            </a:r>
          </a:p>
          <a:p>
            <a:pPr lvl="1">
              <a:buFont typeface="Arial" panose="020B0604020202020204" pitchFamily="34" charset="0"/>
              <a:buChar char="•"/>
            </a:pPr>
            <a:r>
              <a:rPr lang="en-US" sz="2000" dirty="0">
                <a:solidFill>
                  <a:schemeClr val="tx1"/>
                </a:solidFill>
              </a:rPr>
              <a:t>Asthma</a:t>
            </a:r>
          </a:p>
          <a:p>
            <a:pPr lvl="1">
              <a:buFont typeface="Arial" panose="020B0604020202020204" pitchFamily="34" charset="0"/>
              <a:buChar char="•"/>
            </a:pPr>
            <a:r>
              <a:rPr lang="en-US" sz="2000" dirty="0">
                <a:solidFill>
                  <a:schemeClr val="tx1"/>
                </a:solidFill>
              </a:rPr>
              <a:t>WELL VISITS: what to expect!</a:t>
            </a:r>
          </a:p>
          <a:p>
            <a:pPr>
              <a:buFont typeface="Arial" panose="020B0604020202020204" pitchFamily="34" charset="0"/>
              <a:buChar char="•"/>
            </a:pPr>
            <a:r>
              <a:rPr lang="en-US" sz="2400" dirty="0">
                <a:solidFill>
                  <a:schemeClr val="tx1"/>
                </a:solidFill>
              </a:rPr>
              <a:t> Implement self-scheduling</a:t>
            </a:r>
          </a:p>
        </p:txBody>
      </p:sp>
    </p:spTree>
    <p:extLst>
      <p:ext uri="{BB962C8B-B14F-4D97-AF65-F5344CB8AC3E}">
        <p14:creationId xmlns:p14="http://schemas.microsoft.com/office/powerpoint/2010/main" val="33314796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85887" y="882704"/>
            <a:ext cx="3933825" cy="2486025"/>
          </a:xfrm>
          <a:prstGeom prst="rect">
            <a:avLst/>
          </a:prstGeom>
        </p:spPr>
      </p:pic>
      <p:pic>
        <p:nvPicPr>
          <p:cNvPr id="3" name="Picture 2"/>
          <p:cNvPicPr>
            <a:picLocks noChangeAspect="1"/>
          </p:cNvPicPr>
          <p:nvPr/>
        </p:nvPicPr>
        <p:blipFill>
          <a:blip r:embed="rId3"/>
          <a:stretch>
            <a:fillRect/>
          </a:stretch>
        </p:blipFill>
        <p:spPr>
          <a:xfrm>
            <a:off x="7364108" y="1122837"/>
            <a:ext cx="3158002" cy="2005758"/>
          </a:xfrm>
          <a:prstGeom prst="rect">
            <a:avLst/>
          </a:prstGeom>
        </p:spPr>
      </p:pic>
      <p:pic>
        <p:nvPicPr>
          <p:cNvPr id="4" name="Picture 3"/>
          <p:cNvPicPr>
            <a:picLocks noChangeAspect="1"/>
          </p:cNvPicPr>
          <p:nvPr/>
        </p:nvPicPr>
        <p:blipFill>
          <a:blip r:embed="rId4"/>
          <a:stretch>
            <a:fillRect/>
          </a:stretch>
        </p:blipFill>
        <p:spPr>
          <a:xfrm>
            <a:off x="4430401" y="4031727"/>
            <a:ext cx="3310415" cy="1932599"/>
          </a:xfrm>
          <a:prstGeom prst="rect">
            <a:avLst/>
          </a:prstGeom>
        </p:spPr>
      </p:pic>
    </p:spTree>
    <p:extLst>
      <p:ext uri="{BB962C8B-B14F-4D97-AF65-F5344CB8AC3E}">
        <p14:creationId xmlns:p14="http://schemas.microsoft.com/office/powerpoint/2010/main" val="2405397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Payment Models</a:t>
            </a:r>
          </a:p>
        </p:txBody>
      </p:sp>
      <p:sp>
        <p:nvSpPr>
          <p:cNvPr id="4" name="Right Arrow 3"/>
          <p:cNvSpPr/>
          <p:nvPr/>
        </p:nvSpPr>
        <p:spPr>
          <a:xfrm>
            <a:off x="647700" y="3219450"/>
            <a:ext cx="10896600" cy="6953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81000" y="2228850"/>
            <a:ext cx="885825" cy="923330"/>
          </a:xfrm>
          <a:prstGeom prst="rect">
            <a:avLst/>
          </a:prstGeom>
          <a:noFill/>
          <a:ln w="28575">
            <a:solidFill>
              <a:schemeClr val="accent1"/>
            </a:solidFill>
          </a:ln>
        </p:spPr>
        <p:txBody>
          <a:bodyPr wrap="square" rtlCol="0">
            <a:spAutoFit/>
          </a:bodyPr>
          <a:lstStyle/>
          <a:p>
            <a:r>
              <a:rPr lang="en-US" dirty="0"/>
              <a:t>Fee for Service Only</a:t>
            </a:r>
          </a:p>
        </p:txBody>
      </p:sp>
      <p:sp>
        <p:nvSpPr>
          <p:cNvPr id="6" name="TextBox 5"/>
          <p:cNvSpPr txBox="1"/>
          <p:nvPr/>
        </p:nvSpPr>
        <p:spPr>
          <a:xfrm>
            <a:off x="1438275" y="3972520"/>
            <a:ext cx="1038225" cy="1200329"/>
          </a:xfrm>
          <a:prstGeom prst="rect">
            <a:avLst/>
          </a:prstGeom>
          <a:noFill/>
          <a:ln w="28575">
            <a:solidFill>
              <a:schemeClr val="accent1"/>
            </a:solidFill>
          </a:ln>
        </p:spPr>
        <p:txBody>
          <a:bodyPr wrap="square" rtlCol="0">
            <a:spAutoFit/>
          </a:bodyPr>
          <a:lstStyle/>
          <a:p>
            <a:r>
              <a:rPr lang="en-US" dirty="0"/>
              <a:t>Fee for Service w/P4P Bonuses</a:t>
            </a:r>
          </a:p>
        </p:txBody>
      </p:sp>
      <p:sp>
        <p:nvSpPr>
          <p:cNvPr id="7" name="TextBox 6"/>
          <p:cNvSpPr txBox="1"/>
          <p:nvPr/>
        </p:nvSpPr>
        <p:spPr>
          <a:xfrm>
            <a:off x="2876551" y="2228850"/>
            <a:ext cx="1371600" cy="923330"/>
          </a:xfrm>
          <a:prstGeom prst="rect">
            <a:avLst/>
          </a:prstGeom>
          <a:noFill/>
          <a:ln w="28575">
            <a:solidFill>
              <a:schemeClr val="accent1"/>
            </a:solidFill>
          </a:ln>
        </p:spPr>
        <p:txBody>
          <a:bodyPr wrap="square" rtlCol="0">
            <a:spAutoFit/>
          </a:bodyPr>
          <a:lstStyle/>
          <a:p>
            <a:r>
              <a:rPr lang="en-US" dirty="0"/>
              <a:t>Capitation w/Carve Outs</a:t>
            </a:r>
          </a:p>
        </p:txBody>
      </p:sp>
      <p:sp>
        <p:nvSpPr>
          <p:cNvPr id="8" name="TextBox 7"/>
          <p:cNvSpPr txBox="1"/>
          <p:nvPr/>
        </p:nvSpPr>
        <p:spPr>
          <a:xfrm>
            <a:off x="4543425" y="3972520"/>
            <a:ext cx="1371600" cy="1200329"/>
          </a:xfrm>
          <a:prstGeom prst="rect">
            <a:avLst/>
          </a:prstGeom>
          <a:noFill/>
          <a:ln w="28575">
            <a:solidFill>
              <a:schemeClr val="accent1"/>
            </a:solidFill>
          </a:ln>
        </p:spPr>
        <p:txBody>
          <a:bodyPr wrap="square" rtlCol="0">
            <a:spAutoFit/>
          </a:bodyPr>
          <a:lstStyle/>
          <a:p>
            <a:r>
              <a:rPr lang="en-US" dirty="0"/>
              <a:t>Partial Capitation/</a:t>
            </a:r>
          </a:p>
          <a:p>
            <a:r>
              <a:rPr lang="en-US" dirty="0"/>
              <a:t>Partial Fee for Service</a:t>
            </a:r>
          </a:p>
        </p:txBody>
      </p:sp>
      <p:sp>
        <p:nvSpPr>
          <p:cNvPr id="9" name="TextBox 8"/>
          <p:cNvSpPr txBox="1"/>
          <p:nvPr/>
        </p:nvSpPr>
        <p:spPr>
          <a:xfrm>
            <a:off x="5095876" y="5230594"/>
            <a:ext cx="2219324" cy="646331"/>
          </a:xfrm>
          <a:prstGeom prst="rect">
            <a:avLst/>
          </a:prstGeom>
          <a:noFill/>
          <a:ln>
            <a:solidFill>
              <a:schemeClr val="accent2"/>
            </a:solidFill>
          </a:ln>
        </p:spPr>
        <p:txBody>
          <a:bodyPr wrap="square" rtlCol="0">
            <a:spAutoFit/>
          </a:bodyPr>
          <a:lstStyle/>
          <a:p>
            <a:r>
              <a:rPr lang="en-US" b="1" dirty="0">
                <a:solidFill>
                  <a:schemeClr val="accent2"/>
                </a:solidFill>
              </a:rPr>
              <a:t>With or without P4P and/or carve outs</a:t>
            </a:r>
          </a:p>
        </p:txBody>
      </p:sp>
      <p:sp>
        <p:nvSpPr>
          <p:cNvPr id="10" name="TextBox 9"/>
          <p:cNvSpPr txBox="1"/>
          <p:nvPr/>
        </p:nvSpPr>
        <p:spPr>
          <a:xfrm>
            <a:off x="6534150" y="2209800"/>
            <a:ext cx="1562100" cy="923330"/>
          </a:xfrm>
          <a:prstGeom prst="rect">
            <a:avLst/>
          </a:prstGeom>
          <a:noFill/>
          <a:ln w="28575">
            <a:solidFill>
              <a:schemeClr val="accent1"/>
            </a:solidFill>
          </a:ln>
        </p:spPr>
        <p:txBody>
          <a:bodyPr wrap="square" rtlCol="0">
            <a:spAutoFit/>
          </a:bodyPr>
          <a:lstStyle/>
          <a:p>
            <a:r>
              <a:rPr lang="en-US" dirty="0"/>
              <a:t>Risk contract with upside risk only</a:t>
            </a:r>
          </a:p>
        </p:txBody>
      </p:sp>
      <p:sp>
        <p:nvSpPr>
          <p:cNvPr id="11" name="TextBox 10"/>
          <p:cNvSpPr txBox="1"/>
          <p:nvPr/>
        </p:nvSpPr>
        <p:spPr>
          <a:xfrm>
            <a:off x="8439150" y="4143375"/>
            <a:ext cx="1809750" cy="1200329"/>
          </a:xfrm>
          <a:prstGeom prst="rect">
            <a:avLst/>
          </a:prstGeom>
          <a:noFill/>
          <a:ln w="28575">
            <a:solidFill>
              <a:schemeClr val="accent1"/>
            </a:solidFill>
          </a:ln>
        </p:spPr>
        <p:txBody>
          <a:bodyPr wrap="square" rtlCol="0">
            <a:spAutoFit/>
          </a:bodyPr>
          <a:lstStyle/>
          <a:p>
            <a:r>
              <a:rPr lang="en-US" dirty="0"/>
              <a:t>Full risk contract with both upside and downside risk</a:t>
            </a:r>
          </a:p>
        </p:txBody>
      </p:sp>
      <p:sp>
        <p:nvSpPr>
          <p:cNvPr id="12" name="TextBox 11"/>
          <p:cNvSpPr txBox="1"/>
          <p:nvPr/>
        </p:nvSpPr>
        <p:spPr>
          <a:xfrm>
            <a:off x="9620251" y="1851511"/>
            <a:ext cx="1714499" cy="1477328"/>
          </a:xfrm>
          <a:prstGeom prst="rect">
            <a:avLst/>
          </a:prstGeom>
          <a:solidFill>
            <a:schemeClr val="accent1"/>
          </a:solidFill>
        </p:spPr>
        <p:txBody>
          <a:bodyPr wrap="square" rtlCol="0">
            <a:spAutoFit/>
          </a:bodyPr>
          <a:lstStyle/>
          <a:p>
            <a:r>
              <a:rPr lang="en-US" b="1" dirty="0">
                <a:solidFill>
                  <a:schemeClr val="bg1"/>
                </a:solidFill>
              </a:rPr>
              <a:t>What an ideal Value Based Payment Model for Pediatrics Looks like???</a:t>
            </a:r>
          </a:p>
        </p:txBody>
      </p:sp>
    </p:spTree>
    <p:extLst>
      <p:ext uri="{BB962C8B-B14F-4D97-AF65-F5344CB8AC3E}">
        <p14:creationId xmlns:p14="http://schemas.microsoft.com/office/powerpoint/2010/main" val="1447218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16649-1F44-B327-F4B1-F47E70F09AF7}"/>
              </a:ext>
            </a:extLst>
          </p:cNvPr>
          <p:cNvSpPr>
            <a:spLocks noGrp="1"/>
          </p:cNvSpPr>
          <p:nvPr>
            <p:ph type="title"/>
          </p:nvPr>
        </p:nvSpPr>
        <p:spPr/>
        <p:txBody>
          <a:bodyPr/>
          <a:lstStyle/>
          <a:p>
            <a:r>
              <a:rPr lang="en-US" dirty="0"/>
              <a:t>APM Framework</a:t>
            </a:r>
          </a:p>
        </p:txBody>
      </p:sp>
      <p:pic>
        <p:nvPicPr>
          <p:cNvPr id="5" name="Picture 4">
            <a:extLst>
              <a:ext uri="{FF2B5EF4-FFF2-40B4-BE49-F238E27FC236}">
                <a16:creationId xmlns:a16="http://schemas.microsoft.com/office/drawing/2014/main" id="{7C3AEB44-2B5A-EDC3-8696-8EC75C1E7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3229" y="0"/>
            <a:ext cx="6237516" cy="6618646"/>
          </a:xfrm>
          <a:prstGeom prst="rect">
            <a:avLst/>
          </a:prstGeom>
        </p:spPr>
      </p:pic>
      <p:sp>
        <p:nvSpPr>
          <p:cNvPr id="6" name="TextBox 5">
            <a:extLst>
              <a:ext uri="{FF2B5EF4-FFF2-40B4-BE49-F238E27FC236}">
                <a16:creationId xmlns:a16="http://schemas.microsoft.com/office/drawing/2014/main" id="{AEA44D1C-7A48-7FF8-714C-083D757880E2}"/>
              </a:ext>
            </a:extLst>
          </p:cNvPr>
          <p:cNvSpPr txBox="1"/>
          <p:nvPr/>
        </p:nvSpPr>
        <p:spPr>
          <a:xfrm>
            <a:off x="1097280" y="2578887"/>
            <a:ext cx="4125686" cy="2308324"/>
          </a:xfrm>
          <a:prstGeom prst="rect">
            <a:avLst/>
          </a:prstGeom>
          <a:noFill/>
        </p:spPr>
        <p:txBody>
          <a:bodyPr wrap="square" rtlCol="0">
            <a:spAutoFit/>
          </a:bodyPr>
          <a:lstStyle/>
          <a:p>
            <a:r>
              <a:rPr lang="en-US" sz="2400" dirty="0"/>
              <a:t>Healthcare Payment Learning and Action Network: </a:t>
            </a:r>
            <a:r>
              <a:rPr lang="en-US" sz="2400" dirty="0">
                <a:hlinkClick r:id="rId3"/>
              </a:rPr>
              <a:t>http://hcp-lan.org/workproducts/apm-framework-onepager.pdf</a:t>
            </a:r>
            <a:endParaRPr lang="en-US" sz="2400" dirty="0"/>
          </a:p>
          <a:p>
            <a:endParaRPr lang="en-US" sz="2400" dirty="0"/>
          </a:p>
        </p:txBody>
      </p:sp>
    </p:spTree>
    <p:extLst>
      <p:ext uri="{BB962C8B-B14F-4D97-AF65-F5344CB8AC3E}">
        <p14:creationId xmlns:p14="http://schemas.microsoft.com/office/powerpoint/2010/main" val="3050043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C814C-CB97-1D8C-9574-F6BFF943CAE8}"/>
              </a:ext>
            </a:extLst>
          </p:cNvPr>
          <p:cNvSpPr>
            <a:spLocks noGrp="1"/>
          </p:cNvSpPr>
          <p:nvPr>
            <p:ph type="title"/>
          </p:nvPr>
        </p:nvSpPr>
        <p:spPr/>
        <p:txBody>
          <a:bodyPr/>
          <a:lstStyle/>
          <a:p>
            <a:r>
              <a:rPr lang="en-US" dirty="0"/>
              <a:t>Market Penetration for APMs</a:t>
            </a:r>
          </a:p>
        </p:txBody>
      </p:sp>
      <p:pic>
        <p:nvPicPr>
          <p:cNvPr id="7" name="Content Placeholder 6">
            <a:extLst>
              <a:ext uri="{FF2B5EF4-FFF2-40B4-BE49-F238E27FC236}">
                <a16:creationId xmlns:a16="http://schemas.microsoft.com/office/drawing/2014/main" id="{BBD51320-C952-3539-652F-FA9E93F132F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8112" y="1854919"/>
            <a:ext cx="8569034" cy="4534995"/>
          </a:xfrm>
        </p:spPr>
      </p:pic>
      <p:sp>
        <p:nvSpPr>
          <p:cNvPr id="8" name="TextBox 7">
            <a:extLst>
              <a:ext uri="{FF2B5EF4-FFF2-40B4-BE49-F238E27FC236}">
                <a16:creationId xmlns:a16="http://schemas.microsoft.com/office/drawing/2014/main" id="{4D2FF3AF-BC7D-BB2A-5DF8-756BCFDA718A}"/>
              </a:ext>
            </a:extLst>
          </p:cNvPr>
          <p:cNvSpPr txBox="1"/>
          <p:nvPr/>
        </p:nvSpPr>
        <p:spPr>
          <a:xfrm>
            <a:off x="2188029" y="6389914"/>
            <a:ext cx="7151914" cy="646331"/>
          </a:xfrm>
          <a:prstGeom prst="rect">
            <a:avLst/>
          </a:prstGeom>
          <a:noFill/>
        </p:spPr>
        <p:txBody>
          <a:bodyPr wrap="square" rtlCol="0">
            <a:spAutoFit/>
          </a:bodyPr>
          <a:lstStyle/>
          <a:p>
            <a:r>
              <a:rPr lang="en-US" dirty="0">
                <a:solidFill>
                  <a:schemeClr val="bg1"/>
                </a:solidFill>
              </a:rPr>
              <a:t>https://hcp-lan.org/workproducts/apm-infographic-2022.pdf</a:t>
            </a:r>
          </a:p>
          <a:p>
            <a:endParaRPr lang="en-US" dirty="0">
              <a:solidFill>
                <a:schemeClr val="bg1"/>
              </a:solidFill>
            </a:endParaRPr>
          </a:p>
        </p:txBody>
      </p:sp>
      <p:sp>
        <p:nvSpPr>
          <p:cNvPr id="10" name="TextBox 9">
            <a:extLst>
              <a:ext uri="{FF2B5EF4-FFF2-40B4-BE49-F238E27FC236}">
                <a16:creationId xmlns:a16="http://schemas.microsoft.com/office/drawing/2014/main" id="{278489F8-0A7E-DA05-4859-A71525DF8246}"/>
              </a:ext>
            </a:extLst>
          </p:cNvPr>
          <p:cNvSpPr txBox="1"/>
          <p:nvPr/>
        </p:nvSpPr>
        <p:spPr>
          <a:xfrm>
            <a:off x="9187542" y="2155371"/>
            <a:ext cx="2433945" cy="3416320"/>
          </a:xfrm>
          <a:prstGeom prst="rect">
            <a:avLst/>
          </a:prstGeom>
          <a:noFill/>
        </p:spPr>
        <p:txBody>
          <a:bodyPr wrap="square" rtlCol="0">
            <a:spAutoFit/>
          </a:bodyPr>
          <a:lstStyle/>
          <a:p>
            <a:r>
              <a:rPr lang="en-US" dirty="0"/>
              <a:t>Categories Key:</a:t>
            </a:r>
          </a:p>
          <a:p>
            <a:r>
              <a:rPr lang="en-US" b="1" dirty="0">
                <a:solidFill>
                  <a:schemeClr val="accent2">
                    <a:lumMod val="75000"/>
                  </a:schemeClr>
                </a:solidFill>
              </a:rPr>
              <a:t>4: Population Based Payments</a:t>
            </a:r>
          </a:p>
          <a:p>
            <a:endParaRPr lang="en-US" dirty="0"/>
          </a:p>
          <a:p>
            <a:r>
              <a:rPr lang="en-US" b="1" dirty="0">
                <a:solidFill>
                  <a:srgbClr val="7030A0"/>
                </a:solidFill>
              </a:rPr>
              <a:t>3B: APM w/downside risk</a:t>
            </a:r>
          </a:p>
          <a:p>
            <a:endParaRPr lang="en-US" dirty="0"/>
          </a:p>
          <a:p>
            <a:r>
              <a:rPr lang="en-US" b="1" dirty="0">
                <a:solidFill>
                  <a:srgbClr val="B381D9"/>
                </a:solidFill>
              </a:rPr>
              <a:t>3A: APM w/shared savings</a:t>
            </a:r>
          </a:p>
          <a:p>
            <a:endParaRPr lang="en-US" dirty="0"/>
          </a:p>
          <a:p>
            <a:r>
              <a:rPr lang="en-US" b="1" dirty="0">
                <a:solidFill>
                  <a:schemeClr val="bg1">
                    <a:lumMod val="50000"/>
                  </a:schemeClr>
                </a:solidFill>
              </a:rPr>
              <a:t>1&amp;2: FFS + Quality/P4P</a:t>
            </a:r>
          </a:p>
          <a:p>
            <a:endParaRPr lang="en-US" dirty="0"/>
          </a:p>
        </p:txBody>
      </p:sp>
    </p:spTree>
    <p:extLst>
      <p:ext uri="{BB962C8B-B14F-4D97-AF65-F5344CB8AC3E}">
        <p14:creationId xmlns:p14="http://schemas.microsoft.com/office/powerpoint/2010/main" val="1162722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73417-951B-1DA8-E8D8-E52509604D61}"/>
              </a:ext>
            </a:extLst>
          </p:cNvPr>
          <p:cNvSpPr>
            <a:spLocks noGrp="1"/>
          </p:cNvSpPr>
          <p:nvPr>
            <p:ph type="title"/>
          </p:nvPr>
        </p:nvSpPr>
        <p:spPr/>
        <p:txBody>
          <a:bodyPr/>
          <a:lstStyle/>
          <a:p>
            <a:r>
              <a:rPr lang="en-US" dirty="0"/>
              <a:t>CMS Strategic Direction</a:t>
            </a:r>
          </a:p>
        </p:txBody>
      </p:sp>
      <p:pic>
        <p:nvPicPr>
          <p:cNvPr id="8" name="Content Placeholder 7">
            <a:extLst>
              <a:ext uri="{FF2B5EF4-FFF2-40B4-BE49-F238E27FC236}">
                <a16:creationId xmlns:a16="http://schemas.microsoft.com/office/drawing/2014/main" id="{43151966-B717-7BA6-8360-C4F3AB3BE8E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3250" y="1786856"/>
            <a:ext cx="7186749" cy="4327868"/>
          </a:xfrm>
        </p:spPr>
      </p:pic>
      <p:sp>
        <p:nvSpPr>
          <p:cNvPr id="6" name="TextBox 5">
            <a:extLst>
              <a:ext uri="{FF2B5EF4-FFF2-40B4-BE49-F238E27FC236}">
                <a16:creationId xmlns:a16="http://schemas.microsoft.com/office/drawing/2014/main" id="{08FEEAC7-4FD6-E8BA-E3FA-04B3D6BFC663}"/>
              </a:ext>
            </a:extLst>
          </p:cNvPr>
          <p:cNvSpPr txBox="1"/>
          <p:nvPr/>
        </p:nvSpPr>
        <p:spPr>
          <a:xfrm>
            <a:off x="2318657" y="6400409"/>
            <a:ext cx="6204857" cy="369332"/>
          </a:xfrm>
          <a:prstGeom prst="rect">
            <a:avLst/>
          </a:prstGeom>
          <a:noFill/>
        </p:spPr>
        <p:txBody>
          <a:bodyPr wrap="square" rtlCol="0">
            <a:spAutoFit/>
          </a:bodyPr>
          <a:lstStyle/>
          <a:p>
            <a:r>
              <a:rPr lang="en-US" dirty="0">
                <a:solidFill>
                  <a:schemeClr val="bg1"/>
                </a:solidFill>
              </a:rPr>
              <a:t>https://innovation.cms.gov/strategic-direction</a:t>
            </a:r>
          </a:p>
        </p:txBody>
      </p:sp>
      <p:sp>
        <p:nvSpPr>
          <p:cNvPr id="9" name="TextBox 8">
            <a:extLst>
              <a:ext uri="{FF2B5EF4-FFF2-40B4-BE49-F238E27FC236}">
                <a16:creationId xmlns:a16="http://schemas.microsoft.com/office/drawing/2014/main" id="{242EBEFB-6F22-C6B3-A258-B8EC1F2BDC7C}"/>
              </a:ext>
            </a:extLst>
          </p:cNvPr>
          <p:cNvSpPr txBox="1"/>
          <p:nvPr/>
        </p:nvSpPr>
        <p:spPr>
          <a:xfrm>
            <a:off x="7709345" y="2073353"/>
            <a:ext cx="3907972" cy="3477875"/>
          </a:xfrm>
          <a:prstGeom prst="rect">
            <a:avLst/>
          </a:prstGeom>
          <a:noFill/>
        </p:spPr>
        <p:txBody>
          <a:bodyPr wrap="square" rtlCol="0">
            <a:spAutoFit/>
          </a:bodyPr>
          <a:lstStyle/>
          <a:p>
            <a:r>
              <a:rPr lang="en-US" sz="2000" b="1" dirty="0"/>
              <a:t>Measurement Goals:</a:t>
            </a:r>
          </a:p>
          <a:p>
            <a:pPr algn="l">
              <a:buFont typeface="Arial" panose="020B0604020202020204" pitchFamily="34" charset="0"/>
              <a:buChar char="•"/>
            </a:pPr>
            <a:r>
              <a:rPr lang="en-US" sz="2000" b="0" i="0" dirty="0">
                <a:solidFill>
                  <a:schemeClr val="accent2"/>
                </a:solidFill>
                <a:effectLst/>
                <a:latin typeface="Arial" panose="020B0604020202020204" pitchFamily="34" charset="0"/>
              </a:rPr>
              <a:t>All </a:t>
            </a:r>
            <a:r>
              <a:rPr lang="en-US" sz="2000" b="1" i="0" dirty="0">
                <a:solidFill>
                  <a:schemeClr val="accent2"/>
                </a:solidFill>
                <a:effectLst/>
                <a:latin typeface="Arial" panose="020B0604020202020204" pitchFamily="34" charset="0"/>
              </a:rPr>
              <a:t>Medicare</a:t>
            </a:r>
            <a:r>
              <a:rPr lang="en-US" sz="2000" b="0" i="0" dirty="0">
                <a:solidFill>
                  <a:schemeClr val="accent2"/>
                </a:solidFill>
                <a:effectLst/>
                <a:latin typeface="Arial" panose="020B0604020202020204" pitchFamily="34" charset="0"/>
              </a:rPr>
              <a:t> fee-for-service beneficiaries will be in a care relationship with accountability for </a:t>
            </a:r>
            <a:r>
              <a:rPr lang="en-US" sz="2000" i="0" dirty="0">
                <a:solidFill>
                  <a:schemeClr val="accent2"/>
                </a:solidFill>
                <a:effectLst/>
                <a:latin typeface="Arial" panose="020B0604020202020204" pitchFamily="34" charset="0"/>
              </a:rPr>
              <a:t>quality and total cost of care by 2030.</a:t>
            </a:r>
          </a:p>
          <a:p>
            <a:pPr algn="l">
              <a:buFont typeface="Arial" panose="020B0604020202020204" pitchFamily="34" charset="0"/>
              <a:buChar char="•"/>
            </a:pPr>
            <a:r>
              <a:rPr lang="en-US" sz="2000" b="0" i="0" dirty="0">
                <a:solidFill>
                  <a:srgbClr val="7030A0"/>
                </a:solidFill>
                <a:effectLst/>
                <a:latin typeface="Arial" panose="020B0604020202020204" pitchFamily="34" charset="0"/>
              </a:rPr>
              <a:t>The vast majority of </a:t>
            </a:r>
            <a:r>
              <a:rPr lang="en-US" sz="2000" b="1" i="0" dirty="0">
                <a:solidFill>
                  <a:srgbClr val="7030A0"/>
                </a:solidFill>
                <a:effectLst/>
                <a:latin typeface="Arial" panose="020B0604020202020204" pitchFamily="34" charset="0"/>
              </a:rPr>
              <a:t>Medicaid</a:t>
            </a:r>
            <a:r>
              <a:rPr lang="en-US" sz="2000" b="0" i="0" dirty="0">
                <a:solidFill>
                  <a:srgbClr val="7030A0"/>
                </a:solidFill>
                <a:effectLst/>
                <a:latin typeface="Arial" panose="020B0604020202020204" pitchFamily="34" charset="0"/>
              </a:rPr>
              <a:t> beneficiaries will be in a care relationship with accountability for quality and total cost of care by 2030.</a:t>
            </a:r>
            <a:endParaRPr lang="en-US" sz="2000" dirty="0"/>
          </a:p>
        </p:txBody>
      </p:sp>
    </p:spTree>
    <p:extLst>
      <p:ext uri="{BB962C8B-B14F-4D97-AF65-F5344CB8AC3E}">
        <p14:creationId xmlns:p14="http://schemas.microsoft.com/office/powerpoint/2010/main" val="2128066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4670D-E90D-CCF1-2BD6-68A7BBA60690}"/>
              </a:ext>
            </a:extLst>
          </p:cNvPr>
          <p:cNvSpPr>
            <a:spLocks noGrp="1"/>
          </p:cNvSpPr>
          <p:nvPr>
            <p:ph type="title"/>
          </p:nvPr>
        </p:nvSpPr>
        <p:spPr/>
        <p:txBody>
          <a:bodyPr/>
          <a:lstStyle/>
          <a:p>
            <a:r>
              <a:rPr lang="en-US" dirty="0"/>
              <a:t>Current Pediatric Problem w/APMs</a:t>
            </a:r>
          </a:p>
        </p:txBody>
      </p:sp>
      <p:pic>
        <p:nvPicPr>
          <p:cNvPr id="1026" name="Picture 2" descr="Special Needs Parenting: Feeling Like A Square Peg In A Round Hole">
            <a:extLst>
              <a:ext uri="{FF2B5EF4-FFF2-40B4-BE49-F238E27FC236}">
                <a16:creationId xmlns:a16="http://schemas.microsoft.com/office/drawing/2014/main" id="{B2DFF608-A8BB-E7C9-430F-5237CA01D45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17302" y="1878920"/>
            <a:ext cx="7757395" cy="4315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8303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9A47CBA-16DB-4CE5-88C6-D9608D4858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2030" y="822315"/>
            <a:ext cx="3748540" cy="1347689"/>
          </a:xfrm>
          <a:prstGeom prst="rect">
            <a:avLst/>
          </a:prstGeom>
        </p:spPr>
      </p:pic>
      <p:sp>
        <p:nvSpPr>
          <p:cNvPr id="2" name="Title 1"/>
          <p:cNvSpPr>
            <a:spLocks noGrp="1"/>
          </p:cNvSpPr>
          <p:nvPr>
            <p:ph type="title"/>
          </p:nvPr>
        </p:nvSpPr>
        <p:spPr>
          <a:xfrm>
            <a:off x="1287780" y="338879"/>
            <a:ext cx="10058400" cy="1450757"/>
          </a:xfrm>
        </p:spPr>
        <p:txBody>
          <a:bodyPr/>
          <a:lstStyle/>
          <a:p>
            <a:r>
              <a:rPr lang="en-US" dirty="0"/>
              <a:t>The Value Equation</a:t>
            </a:r>
          </a:p>
        </p:txBody>
      </p:sp>
      <p:sp>
        <p:nvSpPr>
          <p:cNvPr id="3" name="Content Placeholder 2"/>
          <p:cNvSpPr>
            <a:spLocks noGrp="1"/>
          </p:cNvSpPr>
          <p:nvPr>
            <p:ph idx="1"/>
          </p:nvPr>
        </p:nvSpPr>
        <p:spPr>
          <a:xfrm>
            <a:off x="533400" y="1845734"/>
            <a:ext cx="10622280" cy="4023360"/>
          </a:xfrm>
        </p:spPr>
        <p:txBody>
          <a:bodyPr/>
          <a:lstStyle/>
          <a:p>
            <a:endParaRPr lang="en-US" dirty="0"/>
          </a:p>
          <a:p>
            <a:endParaRPr lang="en-US" dirty="0"/>
          </a:p>
          <a:p>
            <a:endParaRPr lang="en-US" dirty="0"/>
          </a:p>
          <a:p>
            <a:endParaRPr lang="en-US" dirty="0"/>
          </a:p>
          <a:p>
            <a:r>
              <a:rPr lang="en-US" sz="5400" dirty="0">
                <a:solidFill>
                  <a:schemeClr val="accent1"/>
                </a:solidFill>
              </a:rPr>
              <a:t>VALUE</a:t>
            </a:r>
          </a:p>
        </p:txBody>
      </p:sp>
      <p:sp>
        <p:nvSpPr>
          <p:cNvPr id="4" name="Equal 3"/>
          <p:cNvSpPr/>
          <p:nvPr/>
        </p:nvSpPr>
        <p:spPr>
          <a:xfrm>
            <a:off x="2696935" y="3797928"/>
            <a:ext cx="1285875" cy="504825"/>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6" name="Straight Connector 5"/>
          <p:cNvCxnSpPr>
            <a:cxnSpLocks/>
          </p:cNvCxnSpPr>
          <p:nvPr/>
        </p:nvCxnSpPr>
        <p:spPr>
          <a:xfrm>
            <a:off x="4589100" y="3853717"/>
            <a:ext cx="6321470" cy="3697"/>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646794" y="4216922"/>
            <a:ext cx="4529863" cy="707886"/>
          </a:xfrm>
          <a:prstGeom prst="rect">
            <a:avLst/>
          </a:prstGeom>
          <a:noFill/>
        </p:spPr>
        <p:txBody>
          <a:bodyPr wrap="square" rtlCol="0">
            <a:spAutoFit/>
          </a:bodyPr>
          <a:lstStyle/>
          <a:p>
            <a:r>
              <a:rPr lang="en-US" sz="4000" b="1" dirty="0">
                <a:solidFill>
                  <a:srgbClr val="FF0000"/>
                </a:solidFill>
              </a:rPr>
              <a:t>Cost</a:t>
            </a:r>
            <a:r>
              <a:rPr lang="en-US" sz="3600" b="1" dirty="0">
                <a:solidFill>
                  <a:schemeClr val="accent2"/>
                </a:solidFill>
              </a:rPr>
              <a:t> </a:t>
            </a:r>
            <a:r>
              <a:rPr lang="en-US" sz="3600" b="1" dirty="0">
                <a:solidFill>
                  <a:srgbClr val="F48093"/>
                </a:solidFill>
              </a:rPr>
              <a:t>(+ Inputs)</a:t>
            </a:r>
          </a:p>
        </p:txBody>
      </p:sp>
      <p:sp>
        <p:nvSpPr>
          <p:cNvPr id="9" name="TextBox 8"/>
          <p:cNvSpPr txBox="1"/>
          <p:nvPr/>
        </p:nvSpPr>
        <p:spPr>
          <a:xfrm>
            <a:off x="4283890" y="2803630"/>
            <a:ext cx="7287624" cy="707886"/>
          </a:xfrm>
          <a:prstGeom prst="rect">
            <a:avLst/>
          </a:prstGeom>
          <a:noFill/>
        </p:spPr>
        <p:txBody>
          <a:bodyPr wrap="square" rtlCol="0">
            <a:spAutoFit/>
          </a:bodyPr>
          <a:lstStyle/>
          <a:p>
            <a:r>
              <a:rPr lang="en-US" sz="4000" b="1" dirty="0">
                <a:solidFill>
                  <a:srgbClr val="0070C0"/>
                </a:solidFill>
              </a:rPr>
              <a:t>Outcomes </a:t>
            </a:r>
            <a:r>
              <a:rPr lang="en-US" sz="4000" b="1" dirty="0">
                <a:solidFill>
                  <a:srgbClr val="7030A0"/>
                </a:solidFill>
              </a:rPr>
              <a:t> </a:t>
            </a:r>
            <a:r>
              <a:rPr lang="en-US" sz="3600" b="1" dirty="0">
                <a:solidFill>
                  <a:srgbClr val="81CAD9"/>
                </a:solidFill>
              </a:rPr>
              <a:t>(+ Patient Experience)</a:t>
            </a:r>
          </a:p>
        </p:txBody>
      </p:sp>
      <p:sp>
        <p:nvSpPr>
          <p:cNvPr id="10" name="&quot;Not Allowed&quot; Symbol 9">
            <a:extLst>
              <a:ext uri="{FF2B5EF4-FFF2-40B4-BE49-F238E27FC236}">
                <a16:creationId xmlns:a16="http://schemas.microsoft.com/office/drawing/2014/main" id="{C41CA45D-AB32-4331-93C6-BAEB3E46C7D7}"/>
              </a:ext>
            </a:extLst>
          </p:cNvPr>
          <p:cNvSpPr/>
          <p:nvPr/>
        </p:nvSpPr>
        <p:spPr>
          <a:xfrm>
            <a:off x="8034905" y="822315"/>
            <a:ext cx="1464695" cy="1241000"/>
          </a:xfrm>
          <a:prstGeom prst="noSmoking">
            <a:avLst>
              <a:gd name="adj" fmla="val 901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74123079"/>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emplate>Retrospect</Template>
  <TotalTime>1000</TotalTime>
  <Words>2151</Words>
  <Application>Microsoft Office PowerPoint</Application>
  <PresentationFormat>Widescreen</PresentationFormat>
  <Paragraphs>241</Paragraphs>
  <Slides>37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BlinkMacSystemFont</vt:lpstr>
      <vt:lpstr>Calibri</vt:lpstr>
      <vt:lpstr>Calibri Light</vt:lpstr>
      <vt:lpstr>Retrospect</vt:lpstr>
      <vt:lpstr>Value Based Payment in Pediatrics</vt:lpstr>
      <vt:lpstr>Faculty Disclosure</vt:lpstr>
      <vt:lpstr>Learning Objectives</vt:lpstr>
      <vt:lpstr>Payment Models</vt:lpstr>
      <vt:lpstr>APM Framework</vt:lpstr>
      <vt:lpstr>Market Penetration for APMs</vt:lpstr>
      <vt:lpstr>CMS Strategic Direction</vt:lpstr>
      <vt:lpstr>Current Pediatric Problem w/APMs</vt:lpstr>
      <vt:lpstr>The Value Equation</vt:lpstr>
      <vt:lpstr>The Pediatric Outcomes Problem</vt:lpstr>
      <vt:lpstr>The Pediatric Cost Problem</vt:lpstr>
      <vt:lpstr>Where Do We Start?</vt:lpstr>
      <vt:lpstr>Total Cost of Care and the PCP</vt:lpstr>
      <vt:lpstr>Specialty Contributions</vt:lpstr>
      <vt:lpstr>Attribution Models</vt:lpstr>
      <vt:lpstr>Risk Adjustment Models</vt:lpstr>
      <vt:lpstr>Pediatric Quality Outcome Measures</vt:lpstr>
      <vt:lpstr>Moving from Quality to Value Improvement</vt:lpstr>
      <vt:lpstr>Value Improvement</vt:lpstr>
      <vt:lpstr>When to Refer</vt:lpstr>
      <vt:lpstr>When Not to Refer</vt:lpstr>
      <vt:lpstr>When You Order a Test that You Really Don’t Think is Needed..</vt:lpstr>
      <vt:lpstr>When You Refer to a Specialist</vt:lpstr>
      <vt:lpstr>The Specialist</vt:lpstr>
      <vt:lpstr>Common Conditions that often do NOT need Testing</vt:lpstr>
      <vt:lpstr>Choosing Wisely </vt:lpstr>
      <vt:lpstr>US Healthcare Expenditure</vt:lpstr>
      <vt:lpstr>Implications of Overspending/Overuse</vt:lpstr>
      <vt:lpstr>How Much Impact Can I Have?</vt:lpstr>
      <vt:lpstr>Value Matrix</vt:lpstr>
      <vt:lpstr>Culture of Value</vt:lpstr>
      <vt:lpstr>Resources</vt:lpstr>
      <vt:lpstr>Resources</vt:lpstr>
      <vt:lpstr>Ideas for Improving Value: Care Team </vt:lpstr>
      <vt:lpstr>Ideas for Improving Value: Care Team </vt:lpstr>
      <vt:lpstr>Ideas for Improving Value: Patients &amp; Families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Moving From Quality Improvement to Value Improvement:  What’s the Difference?</dc:title>
  <dc:creator>Sue Kressly</dc:creator>
  <cp:lastModifiedBy>Michelle Mooney</cp:lastModifiedBy>
  <cp:revision>27</cp:revision>
  <dcterms:created xsi:type="dcterms:W3CDTF">2021-12-01T14:04:05Z</dcterms:created>
  <dcterms:modified xsi:type="dcterms:W3CDTF">2023-09-29T00:58:39Z</dcterms:modified>
</cp:coreProperties>
</file>