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7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embeddedFontLst>
    <p:embeddedFont>
      <p:font typeface="Helvetica Neue" panose="020B0604020202020204" charset="0"/>
      <p:regular r:id="rId28"/>
      <p:bold r:id="rId29"/>
      <p:italic r:id="rId30"/>
      <p:boldItalic r:id="rId31"/>
    </p:embeddedFont>
    <p:embeddedFont>
      <p:font typeface="Helvetica Neue Light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gdFGW/SMgtSKrZGx82VUl6GjUO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0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260" name="Google Shape;2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269" name="Google Shape;26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277" name="Google Shape;27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287" name="Google Shape;28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298" name="Google Shape;29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3e72e37d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23e72e37d2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307" name="Google Shape;307;g23e72e37d2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d3c3f95fea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2d3c3f95fea_2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316" name="Google Shape;316;g2d3c3f95fea_2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153" name="Google Shape;1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d3c3f95fea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g2d3c3f95fea_2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324" name="Google Shape;324;g2d3c3f95fea_2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d3c3f95fea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2d3c3f95fea_2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332" name="Google Shape;332;g2d3c3f95fea_2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d3c3f95fea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2d3c3f95fea_2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340" name="Google Shape;340;g2d3c3f95fea_2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0de74f12f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30de74f12ff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350" name="Google Shape;350;g30de74f12ff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4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ype slide">
  <p:cSld name="7_Type slide">
    <p:bg>
      <p:bgPr>
        <a:solidFill>
          <a:srgbClr val="002060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44" descr="A picture containing person, crowd, outdoor, watch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38056"/>
            <a:ext cx="12344400" cy="821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44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4"/>
          <p:cNvSpPr txBox="1"/>
          <p:nvPr/>
        </p:nvSpPr>
        <p:spPr>
          <a:xfrm>
            <a:off x="7630961" y="719704"/>
            <a:ext cx="4276427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THIS IS WHERE YOU WANT </a:t>
            </a:r>
            <a:b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 BE.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4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ype slide">
  <p:cSld name="3_Type slide">
    <p:bg>
      <p:bgPr>
        <a:solidFill>
          <a:srgbClr val="00206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5" descr="A picture containing text, indoor,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0640" y="-435187"/>
            <a:ext cx="12273280" cy="818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45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45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45"/>
          <p:cNvSpPr txBox="1"/>
          <p:nvPr/>
        </p:nvSpPr>
        <p:spPr>
          <a:xfrm>
            <a:off x="467416" y="1985837"/>
            <a:ext cx="614680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WARD.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5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ype slide">
  <p:cSld name="8_Type slide">
    <p:bg>
      <p:bgPr>
        <a:solidFill>
          <a:srgbClr val="00206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46" descr="A picture containing floor, person, nature, danc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09006" y="-360265"/>
            <a:ext cx="13253406" cy="881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6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46"/>
          <p:cNvSpPr txBox="1"/>
          <p:nvPr/>
        </p:nvSpPr>
        <p:spPr>
          <a:xfrm>
            <a:off x="7611911" y="262681"/>
            <a:ext cx="4276427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 BREAK OUT.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6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ype slide">
  <p:cSld name="2_Type slide">
    <p:bg>
      <p:bgPr>
        <a:solidFill>
          <a:srgbClr val="002060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47" descr="A picture containing person, cellphone, outdoor, ph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598078"/>
            <a:ext cx="12192000" cy="81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7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47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47"/>
          <p:cNvSpPr txBox="1"/>
          <p:nvPr/>
        </p:nvSpPr>
        <p:spPr>
          <a:xfrm>
            <a:off x="467416" y="3308330"/>
            <a:ext cx="614680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DIS-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COVER</a:t>
            </a:r>
            <a:r>
              <a:rPr lang="en-US" sz="72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7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ype slide">
  <p:cSld name="4_Type slide">
    <p:bg>
      <p:bgPr>
        <a:solidFill>
          <a:srgbClr val="002060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48" descr="A picture containing outdoor, empt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4781" y="-608988"/>
            <a:ext cx="12921561" cy="80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8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48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48"/>
          <p:cNvSpPr txBox="1"/>
          <p:nvPr/>
        </p:nvSpPr>
        <p:spPr>
          <a:xfrm>
            <a:off x="562536" y="2200335"/>
            <a:ext cx="4181307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BUILD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FUTURE.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48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ype slide">
  <p:cSld name="9_Type slide">
    <p:bg>
      <p:bgPr>
        <a:solidFill>
          <a:srgbClr val="002060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42988"/>
            <a:ext cx="12387263" cy="82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9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9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49"/>
          <p:cNvSpPr txBox="1"/>
          <p:nvPr/>
        </p:nvSpPr>
        <p:spPr>
          <a:xfrm>
            <a:off x="467416" y="1816135"/>
            <a:ext cx="3947422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THIS IS SUNY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9"/>
          <p:cNvSpPr txBox="1"/>
          <p:nvPr/>
        </p:nvSpPr>
        <p:spPr>
          <a:xfrm>
            <a:off x="7431536" y="1816135"/>
            <a:ext cx="4589503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THIS IS SUNY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9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373daae800_1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g2373daae800_1_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g2373daae800_1_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g2373daae800_1_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g2373daae800_1_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373daae800_1_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Char char="●"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g2373daae800_1_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g2373daae800_1_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g2373daae800_1_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g2373daae800_1_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373daae800_1_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g2373daae800_1_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g2373daae800_1_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416" y="337162"/>
            <a:ext cx="1185579" cy="118557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8"/>
          <p:cNvSpPr/>
          <p:nvPr/>
        </p:nvSpPr>
        <p:spPr>
          <a:xfrm>
            <a:off x="123288" y="133351"/>
            <a:ext cx="11945427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8"/>
          <p:cNvSpPr txBox="1"/>
          <p:nvPr/>
        </p:nvSpPr>
        <p:spPr>
          <a:xfrm>
            <a:off x="7448158" y="6256766"/>
            <a:ext cx="460393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rgbClr val="0020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00206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5"/>
          <p:cNvSpPr/>
          <p:nvPr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35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3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5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rgbClr val="0020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/>
          <p:nvPr/>
        </p:nvSpPr>
        <p:spPr>
          <a:xfrm>
            <a:off x="123288" y="133351"/>
            <a:ext cx="11945427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>
  <p:cSld name="Image slide">
    <p:bg>
      <p:bgPr>
        <a:solidFill>
          <a:srgbClr val="002060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/>
          <p:nvPr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7"/>
          <p:cNvSpPr/>
          <p:nvPr/>
        </p:nvSpPr>
        <p:spPr>
          <a:xfrm>
            <a:off x="123288" y="133351"/>
            <a:ext cx="11945427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2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416" y="337162"/>
            <a:ext cx="1185579" cy="118557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/>
          <p:nvPr/>
        </p:nvSpPr>
        <p:spPr>
          <a:xfrm>
            <a:off x="7448158" y="6256766"/>
            <a:ext cx="460393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bg>
      <p:bgPr>
        <a:solidFill>
          <a:srgbClr val="0070C0">
            <a:alpha val="99215"/>
          </a:srgbClr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2"/>
          <p:cNvSpPr/>
          <p:nvPr/>
        </p:nvSpPr>
        <p:spPr>
          <a:xfrm>
            <a:off x="123288" y="133351"/>
            <a:ext cx="11945427" cy="65913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2"/>
          <p:cNvSpPr/>
          <p:nvPr/>
        </p:nvSpPr>
        <p:spPr>
          <a:xfrm>
            <a:off x="6883006" y="-4517756"/>
            <a:ext cx="759417" cy="705173"/>
          </a:xfrm>
          <a:prstGeom prst="rect">
            <a:avLst/>
          </a:prstGeom>
          <a:solidFill>
            <a:srgbClr val="024D9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/>
          <p:nvPr/>
        </p:nvSpPr>
        <p:spPr>
          <a:xfrm rot="10800000" flipH="1">
            <a:off x="0" y="0"/>
            <a:ext cx="12192000" cy="62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4"/>
          <p:cNvSpPr/>
          <p:nvPr/>
        </p:nvSpPr>
        <p:spPr>
          <a:xfrm rot="10800000" flipH="1">
            <a:off x="0" y="6163633"/>
            <a:ext cx="12192000" cy="98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4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6000" cy="5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34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bg>
      <p:bgPr>
        <a:solidFill>
          <a:srgbClr val="0070C0">
            <a:alpha val="99215"/>
          </a:srgbClr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6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6"/>
          <p:cNvSpPr/>
          <p:nvPr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section slide">
  <p:cSld name="New section slide">
    <p:bg>
      <p:bgPr>
        <a:solidFill>
          <a:srgbClr val="004D94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7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7"/>
          <p:cNvSpPr/>
          <p:nvPr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3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7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slide">
  <p:cSld name="Chart slide">
    <p:bg>
      <p:bgPr>
        <a:solidFill>
          <a:srgbClr val="002060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8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3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8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>
  <p:cSld name="Image slide">
    <p:bg>
      <p:bgPr>
        <a:solidFill>
          <a:srgbClr val="002060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9"/>
          <p:cNvSpPr/>
          <p:nvPr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9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;p39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9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bg>
      <p:bgPr>
        <a:solidFill>
          <a:srgbClr val="002060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1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1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1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pe slide">
  <p:cSld name="Type slide">
    <p:bg>
      <p:bgPr>
        <a:solidFill>
          <a:srgbClr val="002060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2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2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ype slide">
  <p:cSld name="1_Type slide">
    <p:bg>
      <p:bgPr>
        <a:solidFill>
          <a:srgbClr val="00206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00A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4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416" y="337163"/>
            <a:ext cx="1185578" cy="118557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3"/>
          <p:cNvSpPr/>
          <p:nvPr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3"/>
          <p:cNvSpPr txBox="1"/>
          <p:nvPr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SUNY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STATE UNIVERSITY OF 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developers.exlibrisgroup.com/blog/embedding-alma-analytics-reports-in-web-pages/" TargetMode="External"/><Relationship Id="rId5" Type="http://schemas.openxmlformats.org/officeDocument/2006/relationships/hyperlink" Target="https://api-na.hosted.exlibrisgroup.com/almaws/v1/analytics/reports?apikey=%3cYOUR_KEY%3e&amp;path=%3cPATH_PARAMETER" TargetMode="External"/><Relationship Id="rId4" Type="http://schemas.openxmlformats.org/officeDocument/2006/relationships/hyperlink" Target="mailto:info@sunyolis.libanswers.co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ables.ne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rdise/alma-analytics-datatable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" descr="SUNY brand color palette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657" y="-5203750"/>
            <a:ext cx="86487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" descr="SUNY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1348" y="931440"/>
            <a:ext cx="3289303" cy="328930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"/>
          <p:cNvSpPr txBox="1"/>
          <p:nvPr/>
        </p:nvSpPr>
        <p:spPr>
          <a:xfrm>
            <a:off x="167640" y="4569075"/>
            <a:ext cx="11795760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Alma Analytics: Sharing Reports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Justin Dise, University at Buffalo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Michelle Eichelberger, SUNY OLIS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October 24, 2024</a:t>
            </a:r>
            <a:endParaRPr sz="1800" b="0" i="0" u="none" strike="noStrike" cap="none">
              <a:solidFill>
                <a:srgbClr val="85D3B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"/>
          <p:cNvSpPr txBox="1"/>
          <p:nvPr/>
        </p:nvSpPr>
        <p:spPr>
          <a:xfrm>
            <a:off x="1842550" y="584975"/>
            <a:ext cx="913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Widgets, cont.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p10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232" name="Google Shape;232;p10"/>
          <p:cNvSpPr txBox="1"/>
          <p:nvPr/>
        </p:nvSpPr>
        <p:spPr>
          <a:xfrm>
            <a:off x="434235" y="1534074"/>
            <a:ext cx="98204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Once the widget has been created, you'll see an indication in the Object list:</a:t>
            </a:r>
            <a:endParaRPr/>
          </a:p>
        </p:txBody>
      </p:sp>
      <p:pic>
        <p:nvPicPr>
          <p:cNvPr id="233" name="Google Shape;233;p10" descr="added as widget ind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619" y="2105873"/>
            <a:ext cx="8956109" cy="124312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4" name="Google Shape;234;p10"/>
          <p:cNvSpPr txBox="1"/>
          <p:nvPr/>
        </p:nvSpPr>
        <p:spPr>
          <a:xfrm>
            <a:off x="6412300" y="4045907"/>
            <a:ext cx="514922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 back to Alma Home screen, click on the + symbol to manage widgets, click to select the widget created. You do have to share the report with a role/person before add widget will work.</a:t>
            </a:r>
            <a:endParaRPr dirty="0"/>
          </a:p>
        </p:txBody>
      </p:sp>
      <p:pic>
        <p:nvPicPr>
          <p:cNvPr id="235" name="Google Shape;235;p10" descr="select widge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477" y="3870542"/>
            <a:ext cx="5336088" cy="2558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/>
          <p:nvPr/>
        </p:nvSpPr>
        <p:spPr>
          <a:xfrm>
            <a:off x="1842550" y="584975"/>
            <a:ext cx="913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Schedule Report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" name="Google Shape;242;p11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243" name="Google Shape;243;p11"/>
          <p:cNvSpPr txBox="1"/>
          <p:nvPr/>
        </p:nvSpPr>
        <p:spPr>
          <a:xfrm>
            <a:off x="434236" y="1664706"/>
            <a:ext cx="58849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side panel, click on Schedule Report:</a:t>
            </a:r>
            <a:endParaRPr/>
          </a:p>
        </p:txBody>
      </p:sp>
      <p:sp>
        <p:nvSpPr>
          <p:cNvPr id="244" name="Google Shape;244;p11"/>
          <p:cNvSpPr txBox="1"/>
          <p:nvPr/>
        </p:nvSpPr>
        <p:spPr>
          <a:xfrm>
            <a:off x="6725451" y="1664706"/>
            <a:ext cx="503231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 your schedule and decide if you'd like to subscribe to the analytics object:</a:t>
            </a:r>
            <a:endParaRPr/>
          </a:p>
        </p:txBody>
      </p:sp>
      <p:pic>
        <p:nvPicPr>
          <p:cNvPr id="245" name="Google Shape;245;p11" descr="schedule repo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004" y="2287693"/>
            <a:ext cx="5133697" cy="203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1" descr="report timing"/>
          <p:cNvPicPr preferRelativeResize="0"/>
          <p:nvPr/>
        </p:nvPicPr>
        <p:blipFill rotWithShape="1">
          <a:blip r:embed="rId4">
            <a:alphaModFix/>
          </a:blip>
          <a:srcRect l="28646"/>
          <a:stretch/>
        </p:blipFill>
        <p:spPr>
          <a:xfrm>
            <a:off x="6835183" y="3041416"/>
            <a:ext cx="4710811" cy="3248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/>
          <p:cNvSpPr txBox="1"/>
          <p:nvPr/>
        </p:nvSpPr>
        <p:spPr>
          <a:xfrm>
            <a:off x="1842550" y="584975"/>
            <a:ext cx="913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Subscribe to Report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3" name="Google Shape;253;p12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254" name="Google Shape;254;p12"/>
          <p:cNvSpPr txBox="1"/>
          <p:nvPr/>
        </p:nvSpPr>
        <p:spPr>
          <a:xfrm>
            <a:off x="434235" y="1648377"/>
            <a:ext cx="566176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you choose to subscribe to the object, add subscribers in the Manage Subscriptions area:</a:t>
            </a:r>
            <a:endParaRPr/>
          </a:p>
        </p:txBody>
      </p:sp>
      <p:sp>
        <p:nvSpPr>
          <p:cNvPr id="255" name="Google Shape;255;p12"/>
          <p:cNvSpPr txBox="1"/>
          <p:nvPr/>
        </p:nvSpPr>
        <p:spPr>
          <a:xfrm>
            <a:off x="6725451" y="1648377"/>
            <a:ext cx="503231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may also share the object with users who have the roles that you assign in the Share area:</a:t>
            </a:r>
            <a:endParaRPr/>
          </a:p>
        </p:txBody>
      </p:sp>
      <p:pic>
        <p:nvPicPr>
          <p:cNvPr id="256" name="Google Shape;256;p12" descr="set up subscribers"/>
          <p:cNvPicPr preferRelativeResize="0"/>
          <p:nvPr/>
        </p:nvPicPr>
        <p:blipFill rotWithShape="1">
          <a:blip r:embed="rId3">
            <a:alphaModFix/>
          </a:blip>
          <a:srcRect l="26706"/>
          <a:stretch/>
        </p:blipFill>
        <p:spPr>
          <a:xfrm>
            <a:off x="646005" y="3025086"/>
            <a:ext cx="4710811" cy="329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2" descr="share object with colleagues"/>
          <p:cNvPicPr preferRelativeResize="0"/>
          <p:nvPr/>
        </p:nvPicPr>
        <p:blipFill rotWithShape="1">
          <a:blip r:embed="rId4">
            <a:alphaModFix/>
          </a:blip>
          <a:srcRect l="28125"/>
          <a:stretch/>
        </p:blipFill>
        <p:spPr>
          <a:xfrm>
            <a:off x="6835186" y="2973102"/>
            <a:ext cx="3938588" cy="3054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3"/>
          <p:cNvSpPr txBox="1"/>
          <p:nvPr/>
        </p:nvSpPr>
        <p:spPr>
          <a:xfrm>
            <a:off x="458935" y="2611596"/>
            <a:ext cx="388759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Embedding Reports in Web Pages</a:t>
            </a:r>
            <a:endParaRPr sz="4000" b="1" i="0" u="none" strike="noStrike" cap="none">
              <a:solidFill>
                <a:srgbClr val="85D3B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"/>
          <p:cNvSpPr txBox="1"/>
          <p:nvPr/>
        </p:nvSpPr>
        <p:spPr>
          <a:xfrm>
            <a:off x="5415280" y="909279"/>
            <a:ext cx="6285000" cy="58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1F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1F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"/>
          <p:cNvSpPr txBox="1"/>
          <p:nvPr/>
        </p:nvSpPr>
        <p:spPr>
          <a:xfrm>
            <a:off x="5821680" y="591312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3"/>
          <p:cNvSpPr txBox="1"/>
          <p:nvPr/>
        </p:nvSpPr>
        <p:spPr>
          <a:xfrm>
            <a:off x="5415280" y="2797165"/>
            <a:ext cx="61214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Analytics API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Shared Reports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DataTables Code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"/>
          <p:cNvSpPr txBox="1"/>
          <p:nvPr/>
        </p:nvSpPr>
        <p:spPr>
          <a:xfrm>
            <a:off x="1842550" y="584975"/>
            <a:ext cx="913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Overview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2" name="Google Shape;272;p14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273" name="Google Shape;273;p14"/>
          <p:cNvSpPr txBox="1"/>
          <p:nvPr/>
        </p:nvSpPr>
        <p:spPr>
          <a:xfrm>
            <a:off x="0" y="1855142"/>
            <a:ext cx="11838214" cy="4370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3738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 your report in Analytics and save it to a shared folder – preferably your institution shared folder</a:t>
            </a:r>
            <a:endParaRPr dirty="0"/>
          </a:p>
          <a:p>
            <a:pPr marL="693738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 the path of the report, which you can find after path= in the URL for the report</a:t>
            </a:r>
            <a:endParaRPr dirty="0"/>
          </a:p>
          <a:p>
            <a:pPr marL="693738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 an Analytics API key in the </a:t>
            </a: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Developer Network</a:t>
            </a: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(Make sure your account is affiliated with your campus – 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reach out to SLS 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you need help)</a:t>
            </a:r>
            <a:endParaRPr dirty="0"/>
          </a:p>
          <a:p>
            <a:pPr marL="693738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 the call: </a:t>
            </a: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https://api-na.hosted.exlibrisgroup.com/almaws/v1/analytics/reports?apikey=&lt;YOUR_KEY&gt;&amp;path=&lt;PATH_PARAMETER</a:t>
            </a: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endParaRPr sz="2400" u="sng" dirty="0">
              <a:solidFill>
                <a:schemeClr val="hlink"/>
              </a:solidFill>
              <a:latin typeface="Calibri"/>
              <a:ea typeface="Calibri"/>
              <a:cs typeface="Calibri"/>
            </a:endParaRPr>
          </a:p>
          <a:p>
            <a:pPr marL="693738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Update the code parameters and paste into webpage/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libguide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3738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798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Documentation from Developer’s Network: </a:t>
            </a: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Embedding Alma Analytics Reports in Web Pages</a:t>
            </a:r>
            <a:endParaRPr sz="24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"/>
          <p:cNvSpPr txBox="1"/>
          <p:nvPr/>
        </p:nvSpPr>
        <p:spPr>
          <a:xfrm>
            <a:off x="1842550" y="584975"/>
            <a:ext cx="913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 Setup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0" name="Google Shape;280;p15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281" name="Google Shape;281;p15" descr="Build my AP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411" y="2216974"/>
            <a:ext cx="5909520" cy="405605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2" name="Google Shape;282;p15" descr="add API key"/>
          <p:cNvPicPr preferRelativeResize="0"/>
          <p:nvPr/>
        </p:nvPicPr>
        <p:blipFill rotWithShape="1">
          <a:blip r:embed="rId4">
            <a:alphaModFix/>
          </a:blip>
          <a:srcRect t="1" b="-8712"/>
          <a:stretch/>
        </p:blipFill>
        <p:spPr>
          <a:xfrm>
            <a:off x="6804389" y="2924582"/>
            <a:ext cx="4707255" cy="257116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3" name="Google Shape;283;p15"/>
          <p:cNvSpPr/>
          <p:nvPr/>
        </p:nvSpPr>
        <p:spPr>
          <a:xfrm>
            <a:off x="3347357" y="4865914"/>
            <a:ext cx="3151414" cy="2017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"/>
          <p:cNvSpPr txBox="1"/>
          <p:nvPr/>
        </p:nvSpPr>
        <p:spPr>
          <a:xfrm>
            <a:off x="1842550" y="584975"/>
            <a:ext cx="913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 Setup, Continued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" name="Google Shape;290;p16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291" name="Google Shape;291;p16" descr="enable api, choose analytics, production, and read-onl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3050" y="1372753"/>
            <a:ext cx="5029199" cy="330604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2" name="Google Shape;292;p16" descr="click eye to make API visible then copy i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9784" y="4831452"/>
            <a:ext cx="7392432" cy="152421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3" name="Google Shape;293;p16"/>
          <p:cNvSpPr/>
          <p:nvPr/>
        </p:nvSpPr>
        <p:spPr>
          <a:xfrm>
            <a:off x="9127671" y="2710543"/>
            <a:ext cx="1259410" cy="1812471"/>
          </a:xfrm>
          <a:custGeom>
            <a:avLst/>
            <a:gdLst/>
            <a:ahLst/>
            <a:cxnLst/>
            <a:rect l="l" t="t" r="r" b="b"/>
            <a:pathLst>
              <a:path w="1259410" h="1812471" extrusionOk="0">
                <a:moveTo>
                  <a:pt x="0" y="0"/>
                </a:moveTo>
                <a:cubicBezTo>
                  <a:pt x="38100" y="5443"/>
                  <a:pt x="75936" y="13259"/>
                  <a:pt x="114300" y="16328"/>
                </a:cubicBezTo>
                <a:cubicBezTo>
                  <a:pt x="205349" y="23612"/>
                  <a:pt x="391030" y="20197"/>
                  <a:pt x="506186" y="48986"/>
                </a:cubicBezTo>
                <a:cubicBezTo>
                  <a:pt x="612941" y="75675"/>
                  <a:pt x="588394" y="81832"/>
                  <a:pt x="685800" y="114300"/>
                </a:cubicBezTo>
                <a:cubicBezTo>
                  <a:pt x="707090" y="121397"/>
                  <a:pt x="729620" y="124179"/>
                  <a:pt x="751115" y="130628"/>
                </a:cubicBezTo>
                <a:cubicBezTo>
                  <a:pt x="784087" y="140520"/>
                  <a:pt x="816429" y="152400"/>
                  <a:pt x="849086" y="163286"/>
                </a:cubicBezTo>
                <a:cubicBezTo>
                  <a:pt x="865415" y="179614"/>
                  <a:pt x="879281" y="198849"/>
                  <a:pt x="898072" y="212271"/>
                </a:cubicBezTo>
                <a:cubicBezTo>
                  <a:pt x="1006323" y="289592"/>
                  <a:pt x="923543" y="192675"/>
                  <a:pt x="1045029" y="293914"/>
                </a:cubicBezTo>
                <a:cubicBezTo>
                  <a:pt x="1086422" y="328408"/>
                  <a:pt x="1159329" y="408214"/>
                  <a:pt x="1159329" y="408214"/>
                </a:cubicBezTo>
                <a:cubicBezTo>
                  <a:pt x="1175658" y="446314"/>
                  <a:pt x="1195207" y="483190"/>
                  <a:pt x="1208315" y="522514"/>
                </a:cubicBezTo>
                <a:cubicBezTo>
                  <a:pt x="1217091" y="548843"/>
                  <a:pt x="1217912" y="577232"/>
                  <a:pt x="1224643" y="604157"/>
                </a:cubicBezTo>
                <a:cubicBezTo>
                  <a:pt x="1228817" y="620855"/>
                  <a:pt x="1235529" y="636814"/>
                  <a:pt x="1240972" y="653143"/>
                </a:cubicBezTo>
                <a:cubicBezTo>
                  <a:pt x="1257933" y="822762"/>
                  <a:pt x="1272170" y="874167"/>
                  <a:pt x="1240972" y="1061357"/>
                </a:cubicBezTo>
                <a:cubicBezTo>
                  <a:pt x="1237746" y="1080715"/>
                  <a:pt x="1217712" y="1093115"/>
                  <a:pt x="1208315" y="1110343"/>
                </a:cubicBezTo>
                <a:cubicBezTo>
                  <a:pt x="1185003" y="1153081"/>
                  <a:pt x="1177423" y="1206547"/>
                  <a:pt x="1143000" y="1240971"/>
                </a:cubicBezTo>
                <a:cubicBezTo>
                  <a:pt x="1126672" y="1257300"/>
                  <a:pt x="1106824" y="1270743"/>
                  <a:pt x="1094015" y="1289957"/>
                </a:cubicBezTo>
                <a:cubicBezTo>
                  <a:pt x="1073762" y="1320337"/>
                  <a:pt x="1066504" y="1358400"/>
                  <a:pt x="1045029" y="1387928"/>
                </a:cubicBezTo>
                <a:cubicBezTo>
                  <a:pt x="1022392" y="1419054"/>
                  <a:pt x="989132" y="1440964"/>
                  <a:pt x="963386" y="1469571"/>
                </a:cubicBezTo>
                <a:cubicBezTo>
                  <a:pt x="861551" y="1582721"/>
                  <a:pt x="928545" y="1511312"/>
                  <a:pt x="865415" y="1616528"/>
                </a:cubicBezTo>
                <a:cubicBezTo>
                  <a:pt x="845221" y="1650184"/>
                  <a:pt x="821872" y="1681843"/>
                  <a:pt x="800100" y="1714500"/>
                </a:cubicBezTo>
                <a:lnTo>
                  <a:pt x="767443" y="1763486"/>
                </a:lnTo>
                <a:lnTo>
                  <a:pt x="734786" y="1812471"/>
                </a:lnTo>
                <a:cubicBezTo>
                  <a:pt x="703937" y="1689073"/>
                  <a:pt x="718458" y="1769598"/>
                  <a:pt x="718458" y="1567543"/>
                </a:cubicBezTo>
              </a:path>
            </a:pathLst>
          </a:cu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6"/>
          <p:cNvSpPr/>
          <p:nvPr/>
        </p:nvSpPr>
        <p:spPr>
          <a:xfrm>
            <a:off x="9862457" y="4473903"/>
            <a:ext cx="277585" cy="65439"/>
          </a:xfrm>
          <a:custGeom>
            <a:avLst/>
            <a:gdLst/>
            <a:ahLst/>
            <a:cxnLst/>
            <a:rect l="l" t="t" r="r" b="b"/>
            <a:pathLst>
              <a:path w="277585" h="65439" extrusionOk="0">
                <a:moveTo>
                  <a:pt x="0" y="65439"/>
                </a:moveTo>
                <a:cubicBezTo>
                  <a:pt x="152919" y="14466"/>
                  <a:pt x="41142" y="47224"/>
                  <a:pt x="179614" y="16453"/>
                </a:cubicBezTo>
                <a:cubicBezTo>
                  <a:pt x="264971" y="-2515"/>
                  <a:pt x="217887" y="125"/>
                  <a:pt x="277585" y="125"/>
                </a:cubicBezTo>
              </a:path>
            </a:pathLst>
          </a:cu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/>
          <p:nvPr/>
        </p:nvSpPr>
        <p:spPr>
          <a:xfrm>
            <a:off x="1842550" y="584975"/>
            <a:ext cx="913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Shared Reports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1" name="Google Shape;301;p17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302" name="Google Shape;302;p17"/>
          <p:cNvSpPr txBox="1"/>
          <p:nvPr/>
        </p:nvSpPr>
        <p:spPr>
          <a:xfrm>
            <a:off x="827314" y="1877786"/>
            <a:ext cx="1023801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sure to save your report under Shared Folders, your campus location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find the path to the report, edit the report and copy everything after path= in the URL:</a:t>
            </a:r>
            <a:endParaRPr/>
          </a:p>
        </p:txBody>
      </p:sp>
      <p:pic>
        <p:nvPicPr>
          <p:cNvPr id="303" name="Google Shape;303;p17" descr="copy report URL"/>
          <p:cNvPicPr preferRelativeResize="0"/>
          <p:nvPr/>
        </p:nvPicPr>
        <p:blipFill rotWithShape="1">
          <a:blip r:embed="rId3">
            <a:alphaModFix/>
          </a:blip>
          <a:srcRect l="2405" b="18005"/>
          <a:stretch/>
        </p:blipFill>
        <p:spPr>
          <a:xfrm>
            <a:off x="2285132" y="3150514"/>
            <a:ext cx="7621736" cy="296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3e72e37d2e_0_0"/>
          <p:cNvSpPr txBox="1"/>
          <p:nvPr/>
        </p:nvSpPr>
        <p:spPr>
          <a:xfrm>
            <a:off x="1842550" y="584975"/>
            <a:ext cx="913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Embedding Analytics Reports in Webpages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0" name="Google Shape;310;g23e72e37d2e_0_0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311" name="Google Shape;311;g23e72e37d2e_0_0"/>
          <p:cNvSpPr txBox="1"/>
          <p:nvPr/>
        </p:nvSpPr>
        <p:spPr>
          <a:xfrm>
            <a:off x="715108" y="2281851"/>
            <a:ext cx="11000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The Challenge: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How to take the XML output from the Alma Analytics API and create a usable HTML table out of it?</a:t>
            </a:r>
            <a:endParaRPr sz="2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3e72e37d2e_0_0"/>
          <p:cNvSpPr txBox="1"/>
          <p:nvPr/>
        </p:nvSpPr>
        <p:spPr>
          <a:xfrm>
            <a:off x="711000" y="3652738"/>
            <a:ext cx="1077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Solution: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“Simple” client-side (browser) code that can be copied and pasted into a webpage or LibGuide.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d3c3f95fea_2_8"/>
          <p:cNvSpPr txBox="1"/>
          <p:nvPr/>
        </p:nvSpPr>
        <p:spPr>
          <a:xfrm>
            <a:off x="1842550" y="584975"/>
            <a:ext cx="913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Looking at the XML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2d3c3f95fea_2_8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320" name="Google Shape;320;g2d3c3f95fea_2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974" y="1362250"/>
            <a:ext cx="9325475" cy="488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"/>
          <p:cNvSpPr txBox="1"/>
          <p:nvPr/>
        </p:nvSpPr>
        <p:spPr>
          <a:xfrm>
            <a:off x="458935" y="3075059"/>
            <a:ext cx="3366305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4000" b="1" i="0" u="none" strike="noStrike" cap="none">
              <a:solidFill>
                <a:srgbClr val="85D3B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5415280" y="909279"/>
            <a:ext cx="6285000" cy="58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1F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1F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5821680" y="591312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5821680" y="2444231"/>
            <a:ext cx="612140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Creating Objects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Pinning Objects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Widgets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Scheduling Reports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Embedding in Webpages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d3c3f95fea_2_17"/>
          <p:cNvSpPr txBox="1"/>
          <p:nvPr/>
        </p:nvSpPr>
        <p:spPr>
          <a:xfrm>
            <a:off x="1842550" y="584975"/>
            <a:ext cx="913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7" name="Google Shape;327;g2d3c3f95fea_2_17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328" name="Google Shape;328;g2d3c3f95fea_2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500" y="1362250"/>
            <a:ext cx="8681001" cy="488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d3c3f95fea_2_25"/>
          <p:cNvSpPr txBox="1"/>
          <p:nvPr/>
        </p:nvSpPr>
        <p:spPr>
          <a:xfrm>
            <a:off x="1842550" y="584975"/>
            <a:ext cx="913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Code Overview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5" name="Google Shape;335;g2d3c3f95fea_2_25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336" name="Google Shape;336;g2d3c3f95fea_2_25"/>
          <p:cNvSpPr txBox="1"/>
          <p:nvPr/>
        </p:nvSpPr>
        <p:spPr>
          <a:xfrm>
            <a:off x="715108" y="2281851"/>
            <a:ext cx="110001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Use JavaScript to fetch and parse the XML data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Build an HTML table using the data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Use DataTables to add functionality to the HTML table (pagination, sortable columns, search box)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d3c3f95fea_2_33"/>
          <p:cNvSpPr txBox="1"/>
          <p:nvPr/>
        </p:nvSpPr>
        <p:spPr>
          <a:xfrm>
            <a:off x="1842550" y="584975"/>
            <a:ext cx="913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DataTables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3" name="Google Shape;343;g2d3c3f95fea_2_33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344" name="Google Shape;344;g2d3c3f95fea_2_33"/>
          <p:cNvSpPr txBox="1"/>
          <p:nvPr/>
        </p:nvSpPr>
        <p:spPr>
          <a:xfrm>
            <a:off x="907608" y="1278338"/>
            <a:ext cx="1100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An open source tool using the jQuery Javascript library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2d3c3f95fea_2_33"/>
          <p:cNvSpPr txBox="1"/>
          <p:nvPr/>
        </p:nvSpPr>
        <p:spPr>
          <a:xfrm>
            <a:off x="689875" y="2783950"/>
            <a:ext cx="3336900" cy="2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https://datatables.net/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Supports many data sources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HTML table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Javascript arrays/objects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JSON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Server-side processing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g2d3c3f95fea_2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2725" y="2164825"/>
            <a:ext cx="7444474" cy="408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0de74f12ff_1_0"/>
          <p:cNvSpPr txBox="1"/>
          <p:nvPr/>
        </p:nvSpPr>
        <p:spPr>
          <a:xfrm>
            <a:off x="1842550" y="584975"/>
            <a:ext cx="913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the Code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3" name="Google Shape;353;g30de74f12ff_1_0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354" name="Google Shape;354;g30de74f12ff_1_0"/>
          <p:cNvSpPr txBox="1"/>
          <p:nvPr/>
        </p:nvSpPr>
        <p:spPr>
          <a:xfrm>
            <a:off x="3100900" y="2588375"/>
            <a:ext cx="6613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 and instructions available on GitHub: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https://github.com/jrdise/alma-analytics-datatables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2" descr="An aerial view of the H. Carl McCall SUNY Administration Building in Albany, NY."/>
          <p:cNvPicPr preferRelativeResize="0"/>
          <p:nvPr/>
        </p:nvPicPr>
        <p:blipFill rotWithShape="1">
          <a:blip r:embed="rId3">
            <a:alphaModFix amt="16000"/>
          </a:blip>
          <a:srcRect/>
          <a:stretch/>
        </p:blipFill>
        <p:spPr>
          <a:xfrm>
            <a:off x="0" y="-143165"/>
            <a:ext cx="12192000" cy="6856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2" descr="SUNY Logo&#10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1348" y="1784348"/>
            <a:ext cx="3289303" cy="328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"/>
          <p:cNvSpPr txBox="1"/>
          <p:nvPr/>
        </p:nvSpPr>
        <p:spPr>
          <a:xfrm>
            <a:off x="1842550" y="584975"/>
            <a:ext cx="913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Overview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4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166" name="Google Shape;166;p4"/>
          <p:cNvSpPr txBox="1"/>
          <p:nvPr/>
        </p:nvSpPr>
        <p:spPr>
          <a:xfrm>
            <a:off x="796715" y="1776736"/>
            <a:ext cx="10855954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04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Alma Analytics is powerful, but it can be a challenge to easily share data with stakeholders.</a:t>
            </a:r>
            <a:endParaRPr/>
          </a:p>
          <a:p>
            <a:pPr marL="304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Analytics can be shared and displayed in five types of Analytics Objects in Alma:</a:t>
            </a:r>
            <a:endParaRPr/>
          </a:p>
          <a:p>
            <a:pPr marL="6477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Widgets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boxes on the Alma home page</a:t>
            </a:r>
            <a:endParaRPr/>
          </a:p>
          <a:p>
            <a:pPr marL="6477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individual reports that can be run as needed, accessed from the Analytics menu</a:t>
            </a:r>
            <a:endParaRPr/>
          </a:p>
          <a:p>
            <a:pPr marL="6477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Dashboards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dashboards of reports that are accessed from the Analytics menu</a:t>
            </a:r>
            <a:endParaRPr/>
          </a:p>
          <a:p>
            <a:pPr marL="6477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Scheduled Reports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individual reports that run on a schedule, results are emailed to subscribers (both Alma users and non-users)</a:t>
            </a:r>
            <a:endParaRPr/>
          </a:p>
          <a:p>
            <a:pPr marL="6477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Scheduled Dashboards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dashboards that run on a schedule and are sent to subscribers (both Alma users and non-users)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" descr="analytics object li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8380" y="2943686"/>
            <a:ext cx="6835035" cy="299133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3" name="Google Shape;173;p3"/>
          <p:cNvSpPr txBox="1"/>
          <p:nvPr/>
        </p:nvSpPr>
        <p:spPr>
          <a:xfrm>
            <a:off x="1842550" y="584975"/>
            <a:ext cx="913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Analytics Objects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4" name="Google Shape;174;p3"/>
          <p:cNvCxnSpPr/>
          <p:nvPr/>
        </p:nvCxnSpPr>
        <p:spPr>
          <a:xfrm>
            <a:off x="2100115" y="1378582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175" name="Google Shape;175;p3"/>
          <p:cNvSpPr/>
          <p:nvPr/>
        </p:nvSpPr>
        <p:spPr>
          <a:xfrm>
            <a:off x="428584" y="1652614"/>
            <a:ext cx="11334831" cy="1200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Note: </a:t>
            </a:r>
            <a:r>
              <a:rPr lang="en-US" sz="2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Analytics reports/dashboards that are meant to be shared must be placed/copied to the Campus/Institution Shared Folder or subfolders in Analytics before creating the Analytics Objects in Alma.</a:t>
            </a:r>
            <a:endParaRPr/>
          </a:p>
        </p:txBody>
      </p:sp>
      <p:sp>
        <p:nvSpPr>
          <p:cNvPr id="176" name="Google Shape;176;p3"/>
          <p:cNvSpPr txBox="1"/>
          <p:nvPr/>
        </p:nvSpPr>
        <p:spPr>
          <a:xfrm>
            <a:off x="428584" y="3528688"/>
            <a:ext cx="4147457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In the Alma left menu bar, go to </a:t>
            </a:r>
            <a:r>
              <a:rPr lang="en-US" sz="2400" b="1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Analytics &gt; My Analytics &gt; Analytics Objects List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"/>
          <p:cNvSpPr txBox="1"/>
          <p:nvPr/>
        </p:nvSpPr>
        <p:spPr>
          <a:xfrm>
            <a:off x="1842550" y="584975"/>
            <a:ext cx="913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Analytics Objects, cont.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3" name="Google Shape;183;p5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184" name="Google Shape;184;p5"/>
          <p:cNvSpPr txBox="1"/>
          <p:nvPr/>
        </p:nvSpPr>
        <p:spPr>
          <a:xfrm>
            <a:off x="414924" y="2090783"/>
            <a:ext cx="101522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 Actions, choose: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Add New Alma Analytics Object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  <p:pic>
        <p:nvPicPr>
          <p:cNvPr id="185" name="Google Shape;185;p5" descr="add new analytics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749" y="2710250"/>
            <a:ext cx="11362152" cy="175166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6" name="Google Shape;186;p5"/>
          <p:cNvSpPr txBox="1"/>
          <p:nvPr/>
        </p:nvSpPr>
        <p:spPr>
          <a:xfrm>
            <a:off x="410749" y="4818639"/>
            <a:ext cx="11498893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Add General Information: Analytic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Folder, Report Name, Display Name and Click Save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"/>
          <p:cNvSpPr txBox="1"/>
          <p:nvPr/>
        </p:nvSpPr>
        <p:spPr>
          <a:xfrm>
            <a:off x="1842550" y="584975"/>
            <a:ext cx="913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Analytics Objects, cont.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6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194" name="Google Shape;194;p6" descr="analytics object confi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7413" y="1565031"/>
            <a:ext cx="5360767" cy="459086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5" name="Google Shape;195;p6"/>
          <p:cNvSpPr txBox="1"/>
          <p:nvPr/>
        </p:nvSpPr>
        <p:spPr>
          <a:xfrm>
            <a:off x="898071" y="2828835"/>
            <a:ext cx="370770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Object Page appears, where you can edit the analytics object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 txBox="1"/>
          <p:nvPr/>
        </p:nvSpPr>
        <p:spPr>
          <a:xfrm>
            <a:off x="1842550" y="584975"/>
            <a:ext cx="913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Pinning Objects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" name="Google Shape;202;p7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203" name="Google Shape;203;p7"/>
          <p:cNvSpPr txBox="1"/>
          <p:nvPr/>
        </p:nvSpPr>
        <p:spPr>
          <a:xfrm>
            <a:off x="1012371" y="1779809"/>
            <a:ext cx="10515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 to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Analytics &gt; My Analytics &gt; Analytics Objects List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Click on the three dots next to the report that you want to pin and choose Pin to Analytics Menu:</a:t>
            </a:r>
            <a:endParaRPr/>
          </a:p>
        </p:txBody>
      </p:sp>
      <p:pic>
        <p:nvPicPr>
          <p:cNvPr id="204" name="Google Shape;204;p7" descr="pin to analytics li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4228" y="2546243"/>
            <a:ext cx="10091885" cy="160576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 txBox="1"/>
          <p:nvPr/>
        </p:nvSpPr>
        <p:spPr>
          <a:xfrm>
            <a:off x="1012371" y="4278083"/>
            <a:ext cx="103033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Once you pin it, you'll see the indication "Pinned to Menu" in the object entry:</a:t>
            </a:r>
            <a:endParaRPr/>
          </a:p>
        </p:txBody>
      </p:sp>
      <p:pic>
        <p:nvPicPr>
          <p:cNvPr id="206" name="Google Shape;206;p7" descr="pinned to menu indic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3814" y="4725980"/>
            <a:ext cx="10091886" cy="1507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/>
          <p:nvPr/>
        </p:nvSpPr>
        <p:spPr>
          <a:xfrm>
            <a:off x="1842550" y="584975"/>
            <a:ext cx="913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Pinning Objects, cont.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3" name="Google Shape;213;p8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214" name="Google Shape;214;p8"/>
          <p:cNvSpPr txBox="1"/>
          <p:nvPr/>
        </p:nvSpPr>
        <p:spPr>
          <a:xfrm>
            <a:off x="1126671" y="1861457"/>
            <a:ext cx="10352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object will now show on the bottom right side of your Analytics Menu:</a:t>
            </a:r>
            <a:endParaRPr/>
          </a:p>
        </p:txBody>
      </p:sp>
      <p:pic>
        <p:nvPicPr>
          <p:cNvPr id="215" name="Google Shape;215;p8" descr="pinned objec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9762" y="2479604"/>
            <a:ext cx="8372475" cy="34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9" descr="add object as a widg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8285" y="2157060"/>
            <a:ext cx="10368029" cy="391636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9"/>
          <p:cNvSpPr txBox="1"/>
          <p:nvPr/>
        </p:nvSpPr>
        <p:spPr>
          <a:xfrm>
            <a:off x="1842550" y="584975"/>
            <a:ext cx="913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Widgets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9"/>
          <p:cNvCxnSpPr/>
          <p:nvPr/>
        </p:nvCxnSpPr>
        <p:spPr>
          <a:xfrm>
            <a:off x="2100115" y="1362253"/>
            <a:ext cx="8548200" cy="1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224" name="Google Shape;224;p9"/>
          <p:cNvSpPr txBox="1"/>
          <p:nvPr/>
        </p:nvSpPr>
        <p:spPr>
          <a:xfrm>
            <a:off x="827910" y="1695395"/>
            <a:ext cx="98204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 "Add as a widget" in the Report Preview section: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814</Words>
  <Application>Microsoft Office PowerPoint</Application>
  <PresentationFormat>Widescreen</PresentationFormat>
  <Paragraphs>121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Helvetica Neue Light</vt:lpstr>
      <vt:lpstr>Calibri</vt:lpstr>
      <vt:lpstr>Helvetica Neue</vt:lpstr>
      <vt:lpstr>Arial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Lucia</dc:creator>
  <cp:lastModifiedBy>Michelle Eichelberger</cp:lastModifiedBy>
  <cp:revision>1</cp:revision>
  <dcterms:created xsi:type="dcterms:W3CDTF">2021-06-30T17:54:38Z</dcterms:created>
  <dcterms:modified xsi:type="dcterms:W3CDTF">2024-10-24T14:45:34Z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