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0" r:id="rId3"/>
    <p:sldId id="279" r:id="rId4"/>
    <p:sldId id="257" r:id="rId5"/>
    <p:sldId id="263" r:id="rId6"/>
    <p:sldId id="272" r:id="rId7"/>
    <p:sldId id="269" r:id="rId8"/>
    <p:sldId id="264" r:id="rId9"/>
    <p:sldId id="266" r:id="rId10"/>
    <p:sldId id="267" r:id="rId11"/>
    <p:sldId id="265" r:id="rId12"/>
    <p:sldId id="268" r:id="rId13"/>
    <p:sldId id="270" r:id="rId14"/>
    <p:sldId id="271" r:id="rId15"/>
    <p:sldId id="258" r:id="rId16"/>
    <p:sldId id="259" r:id="rId17"/>
    <p:sldId id="276" r:id="rId18"/>
    <p:sldId id="277" r:id="rId19"/>
    <p:sldId id="261" r:id="rId20"/>
    <p:sldId id="274" r:id="rId21"/>
    <p:sldId id="262" r:id="rId22"/>
    <p:sldId id="278" r:id="rId23"/>
    <p:sldId id="275" r:id="rId24"/>
    <p:sldId id="273"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25E048-9CFF-7A17-9E87-FA397A5185D3}" v="3901" dt="2019-07-11T20:53:41.043"/>
    <p1510:client id="{EC660CE6-1B6C-92BB-1F33-4ACCC69A57A2}" v="126" dt="2019-07-12T15:01:14.223"/>
    <p1510:client id="{F604B85C-7B5E-9CF0-B06E-815311AA63AE}" v="912" dt="2019-07-11T20:30:17.1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4" d="100"/>
          <a:sy n="54" d="100"/>
        </p:scale>
        <p:origin x="93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cGee, Margaret" userId="S::margaret.mcgee@suny.edu::07377fe7-8f05-4c22-a697-5f820ef7115e" providerId="AD" clId="Web-{8D25E048-9CFF-7A17-9E87-FA397A5185D3}"/>
    <pc:docChg chg="addSld delSld modSld sldOrd">
      <pc:chgData name="McGee, Margaret" userId="S::margaret.mcgee@suny.edu::07377fe7-8f05-4c22-a697-5f820ef7115e" providerId="AD" clId="Web-{8D25E048-9CFF-7A17-9E87-FA397A5185D3}" dt="2019-07-11T22:31:57.155" v="8732" actId="20577"/>
      <pc:docMkLst>
        <pc:docMk/>
      </pc:docMkLst>
      <pc:sldChg chg="modSp new">
        <pc:chgData name="McGee, Margaret" userId="S::margaret.mcgee@suny.edu::07377fe7-8f05-4c22-a697-5f820ef7115e" providerId="AD" clId="Web-{8D25E048-9CFF-7A17-9E87-FA397A5185D3}" dt="2019-07-11T22:22:10.286" v="7968" actId="20577"/>
        <pc:sldMkLst>
          <pc:docMk/>
          <pc:sldMk cId="3790996585" sldId="263"/>
        </pc:sldMkLst>
        <pc:spChg chg="mod">
          <ac:chgData name="McGee, Margaret" userId="S::margaret.mcgee@suny.edu::07377fe7-8f05-4c22-a697-5f820ef7115e" providerId="AD" clId="Web-{8D25E048-9CFF-7A17-9E87-FA397A5185D3}" dt="2019-07-11T20:20:55.258" v="6050" actId="14100"/>
          <ac:spMkLst>
            <pc:docMk/>
            <pc:sldMk cId="3790996585" sldId="263"/>
            <ac:spMk id="2" creationId="{2A3632D7-986E-43C9-B07A-9BE66F1535B4}"/>
          </ac:spMkLst>
        </pc:spChg>
        <pc:spChg chg="mod">
          <ac:chgData name="McGee, Margaret" userId="S::margaret.mcgee@suny.edu::07377fe7-8f05-4c22-a697-5f820ef7115e" providerId="AD" clId="Web-{8D25E048-9CFF-7A17-9E87-FA397A5185D3}" dt="2019-07-11T22:22:10.286" v="7968" actId="20577"/>
          <ac:spMkLst>
            <pc:docMk/>
            <pc:sldMk cId="3790996585" sldId="263"/>
            <ac:spMk id="3" creationId="{E7D226A1-DCCF-48A9-8B94-980F962178DB}"/>
          </ac:spMkLst>
        </pc:spChg>
      </pc:sldChg>
      <pc:sldChg chg="addSp delSp modSp new">
        <pc:chgData name="McGee, Margaret" userId="S::margaret.mcgee@suny.edu::07377fe7-8f05-4c22-a697-5f820ef7115e" providerId="AD" clId="Web-{8D25E048-9CFF-7A17-9E87-FA397A5185D3}" dt="2019-07-11T22:29:56.088" v="8668" actId="20577"/>
        <pc:sldMkLst>
          <pc:docMk/>
          <pc:sldMk cId="2510595425" sldId="264"/>
        </pc:sldMkLst>
        <pc:spChg chg="mod">
          <ac:chgData name="McGee, Margaret" userId="S::margaret.mcgee@suny.edu::07377fe7-8f05-4c22-a697-5f820ef7115e" providerId="AD" clId="Web-{8D25E048-9CFF-7A17-9E87-FA397A5185D3}" dt="2019-07-11T19:26:28.455" v="2595" actId="20577"/>
          <ac:spMkLst>
            <pc:docMk/>
            <pc:sldMk cId="2510595425" sldId="264"/>
            <ac:spMk id="2" creationId="{70C54D4B-51B8-4975-9DB1-2F5AAC821CF3}"/>
          </ac:spMkLst>
        </pc:spChg>
        <pc:spChg chg="mod">
          <ac:chgData name="McGee, Margaret" userId="S::margaret.mcgee@suny.edu::07377fe7-8f05-4c22-a697-5f820ef7115e" providerId="AD" clId="Web-{8D25E048-9CFF-7A17-9E87-FA397A5185D3}" dt="2019-07-11T22:29:56.088" v="8668" actId="20577"/>
          <ac:spMkLst>
            <pc:docMk/>
            <pc:sldMk cId="2510595425" sldId="264"/>
            <ac:spMk id="3" creationId="{80FB0F50-0321-4C23-9802-90BCAFE163E7}"/>
          </ac:spMkLst>
        </pc:spChg>
        <pc:picChg chg="add del mod">
          <ac:chgData name="McGee, Margaret" userId="S::margaret.mcgee@suny.edu::07377fe7-8f05-4c22-a697-5f820ef7115e" providerId="AD" clId="Web-{8D25E048-9CFF-7A17-9E87-FA397A5185D3}" dt="2019-07-11T19:13:32.047" v="887"/>
          <ac:picMkLst>
            <pc:docMk/>
            <pc:sldMk cId="2510595425" sldId="264"/>
            <ac:picMk id="4" creationId="{1A50CEC5-26B1-4F35-9992-9E139EB7A315}"/>
          </ac:picMkLst>
        </pc:picChg>
      </pc:sldChg>
      <pc:sldChg chg="modSp new">
        <pc:chgData name="McGee, Margaret" userId="S::margaret.mcgee@suny.edu::07377fe7-8f05-4c22-a697-5f820ef7115e" providerId="AD" clId="Web-{8D25E048-9CFF-7A17-9E87-FA397A5185D3}" dt="2019-07-11T20:15:53.180" v="5957" actId="20577"/>
        <pc:sldMkLst>
          <pc:docMk/>
          <pc:sldMk cId="3028199199" sldId="265"/>
        </pc:sldMkLst>
        <pc:spChg chg="mod">
          <ac:chgData name="McGee, Margaret" userId="S::margaret.mcgee@suny.edu::07377fe7-8f05-4c22-a697-5f820ef7115e" providerId="AD" clId="Web-{8D25E048-9CFF-7A17-9E87-FA397A5185D3}" dt="2019-07-11T19:18:06.892" v="1391" actId="20577"/>
          <ac:spMkLst>
            <pc:docMk/>
            <pc:sldMk cId="3028199199" sldId="265"/>
            <ac:spMk id="2" creationId="{B6CB12A4-CBF8-429E-8095-C766F3FD24C1}"/>
          </ac:spMkLst>
        </pc:spChg>
        <pc:spChg chg="mod">
          <ac:chgData name="McGee, Margaret" userId="S::margaret.mcgee@suny.edu::07377fe7-8f05-4c22-a697-5f820ef7115e" providerId="AD" clId="Web-{8D25E048-9CFF-7A17-9E87-FA397A5185D3}" dt="2019-07-11T20:15:53.180" v="5957" actId="20577"/>
          <ac:spMkLst>
            <pc:docMk/>
            <pc:sldMk cId="3028199199" sldId="265"/>
            <ac:spMk id="3" creationId="{A7B4BCBB-40A5-4829-9E8E-41CA2D31B5BF}"/>
          </ac:spMkLst>
        </pc:spChg>
      </pc:sldChg>
      <pc:sldChg chg="modSp new">
        <pc:chgData name="McGee, Margaret" userId="S::margaret.mcgee@suny.edu::07377fe7-8f05-4c22-a697-5f820ef7115e" providerId="AD" clId="Web-{8D25E048-9CFF-7A17-9E87-FA397A5185D3}" dt="2019-07-11T22:31:54.577" v="8730" actId="20577"/>
        <pc:sldMkLst>
          <pc:docMk/>
          <pc:sldMk cId="3815381189" sldId="266"/>
        </pc:sldMkLst>
        <pc:spChg chg="mod">
          <ac:chgData name="McGee, Margaret" userId="S::margaret.mcgee@suny.edu::07377fe7-8f05-4c22-a697-5f820ef7115e" providerId="AD" clId="Web-{8D25E048-9CFF-7A17-9E87-FA397A5185D3}" dt="2019-07-11T19:26:36.799" v="2625" actId="20577"/>
          <ac:spMkLst>
            <pc:docMk/>
            <pc:sldMk cId="3815381189" sldId="266"/>
            <ac:spMk id="2" creationId="{D7BAD981-CFB3-4306-A451-60805A7A2CAF}"/>
          </ac:spMkLst>
        </pc:spChg>
        <pc:spChg chg="mod">
          <ac:chgData name="McGee, Margaret" userId="S::margaret.mcgee@suny.edu::07377fe7-8f05-4c22-a697-5f820ef7115e" providerId="AD" clId="Web-{8D25E048-9CFF-7A17-9E87-FA397A5185D3}" dt="2019-07-11T22:31:54.577" v="8730" actId="20577"/>
          <ac:spMkLst>
            <pc:docMk/>
            <pc:sldMk cId="3815381189" sldId="266"/>
            <ac:spMk id="3" creationId="{5D3329FC-5900-4F94-9CF1-DBBD1C45A723}"/>
          </ac:spMkLst>
        </pc:spChg>
      </pc:sldChg>
      <pc:sldChg chg="modSp new">
        <pc:chgData name="McGee, Margaret" userId="S::margaret.mcgee@suny.edu::07377fe7-8f05-4c22-a697-5f820ef7115e" providerId="AD" clId="Web-{8D25E048-9CFF-7A17-9E87-FA397A5185D3}" dt="2019-07-11T19:59:08.272" v="4880" actId="20577"/>
        <pc:sldMkLst>
          <pc:docMk/>
          <pc:sldMk cId="181597058" sldId="267"/>
        </pc:sldMkLst>
        <pc:spChg chg="mod">
          <ac:chgData name="McGee, Margaret" userId="S::margaret.mcgee@suny.edu::07377fe7-8f05-4c22-a697-5f820ef7115e" providerId="AD" clId="Web-{8D25E048-9CFF-7A17-9E87-FA397A5185D3}" dt="2019-07-11T19:26:43.314" v="2632" actId="20577"/>
          <ac:spMkLst>
            <pc:docMk/>
            <pc:sldMk cId="181597058" sldId="267"/>
            <ac:spMk id="2" creationId="{1B437074-8CA9-4311-951A-E5E68B181CF4}"/>
          </ac:spMkLst>
        </pc:spChg>
        <pc:spChg chg="mod">
          <ac:chgData name="McGee, Margaret" userId="S::margaret.mcgee@suny.edu::07377fe7-8f05-4c22-a697-5f820ef7115e" providerId="AD" clId="Web-{8D25E048-9CFF-7A17-9E87-FA397A5185D3}" dt="2019-07-11T19:59:08.272" v="4880" actId="20577"/>
          <ac:spMkLst>
            <pc:docMk/>
            <pc:sldMk cId="181597058" sldId="267"/>
            <ac:spMk id="3" creationId="{B3532C0F-10C6-4C4C-8DB3-BEDD77F5D3B4}"/>
          </ac:spMkLst>
        </pc:spChg>
      </pc:sldChg>
      <pc:sldChg chg="modSp new del">
        <pc:chgData name="McGee, Margaret" userId="S::margaret.mcgee@suny.edu::07377fe7-8f05-4c22-a697-5f820ef7115e" providerId="AD" clId="Web-{8D25E048-9CFF-7A17-9E87-FA397A5185D3}" dt="2019-07-11T19:32:05.300" v="3421"/>
        <pc:sldMkLst>
          <pc:docMk/>
          <pc:sldMk cId="1569155686" sldId="268"/>
        </pc:sldMkLst>
        <pc:spChg chg="mod">
          <ac:chgData name="McGee, Margaret" userId="S::margaret.mcgee@suny.edu::07377fe7-8f05-4c22-a697-5f820ef7115e" providerId="AD" clId="Web-{8D25E048-9CFF-7A17-9E87-FA397A5185D3}" dt="2019-07-11T19:31:50.721" v="3401" actId="14100"/>
          <ac:spMkLst>
            <pc:docMk/>
            <pc:sldMk cId="1569155686" sldId="268"/>
            <ac:spMk id="2" creationId="{0AD6D7FF-8C91-43CB-9332-39ED09F2D2CE}"/>
          </ac:spMkLst>
        </pc:spChg>
        <pc:spChg chg="mod">
          <ac:chgData name="McGee, Margaret" userId="S::margaret.mcgee@suny.edu::07377fe7-8f05-4c22-a697-5f820ef7115e" providerId="AD" clId="Web-{8D25E048-9CFF-7A17-9E87-FA397A5185D3}" dt="2019-07-11T19:31:59.128" v="3418" actId="20577"/>
          <ac:spMkLst>
            <pc:docMk/>
            <pc:sldMk cId="1569155686" sldId="268"/>
            <ac:spMk id="3" creationId="{A68D9842-9DC1-462F-A517-0AA38BA264BF}"/>
          </ac:spMkLst>
        </pc:spChg>
      </pc:sldChg>
      <pc:sldChg chg="modSp new ord">
        <pc:chgData name="McGee, Margaret" userId="S::margaret.mcgee@suny.edu::07377fe7-8f05-4c22-a697-5f820ef7115e" providerId="AD" clId="Web-{8D25E048-9CFF-7A17-9E87-FA397A5185D3}" dt="2019-07-11T22:28:20.021" v="8565" actId="20577"/>
        <pc:sldMkLst>
          <pc:docMk/>
          <pc:sldMk cId="1114987008" sldId="269"/>
        </pc:sldMkLst>
        <pc:spChg chg="mod">
          <ac:chgData name="McGee, Margaret" userId="S::margaret.mcgee@suny.edu::07377fe7-8f05-4c22-a697-5f820ef7115e" providerId="AD" clId="Web-{8D25E048-9CFF-7A17-9E87-FA397A5185D3}" dt="2019-07-11T19:50:09.427" v="3838" actId="20577"/>
          <ac:spMkLst>
            <pc:docMk/>
            <pc:sldMk cId="1114987008" sldId="269"/>
            <ac:spMk id="2" creationId="{39624A5E-CBF4-4B37-AE95-284905B07BFE}"/>
          </ac:spMkLst>
        </pc:spChg>
        <pc:spChg chg="mod">
          <ac:chgData name="McGee, Margaret" userId="S::margaret.mcgee@suny.edu::07377fe7-8f05-4c22-a697-5f820ef7115e" providerId="AD" clId="Web-{8D25E048-9CFF-7A17-9E87-FA397A5185D3}" dt="2019-07-11T22:28:20.021" v="8565" actId="20577"/>
          <ac:spMkLst>
            <pc:docMk/>
            <pc:sldMk cId="1114987008" sldId="269"/>
            <ac:spMk id="3" creationId="{90B3A262-6434-45A5-AD49-0D8B525DC9E6}"/>
          </ac:spMkLst>
        </pc:spChg>
      </pc:sldChg>
      <pc:sldChg chg="modSp new">
        <pc:chgData name="McGee, Margaret" userId="S::margaret.mcgee@suny.edu::07377fe7-8f05-4c22-a697-5f820ef7115e" providerId="AD" clId="Web-{8D25E048-9CFF-7A17-9E87-FA397A5185D3}" dt="2019-07-11T22:23:54.900" v="8155" actId="20577"/>
        <pc:sldMkLst>
          <pc:docMk/>
          <pc:sldMk cId="17640679" sldId="272"/>
        </pc:sldMkLst>
        <pc:spChg chg="mod">
          <ac:chgData name="McGee, Margaret" userId="S::margaret.mcgee@suny.edu::07377fe7-8f05-4c22-a697-5f820ef7115e" providerId="AD" clId="Web-{8D25E048-9CFF-7A17-9E87-FA397A5185D3}" dt="2019-07-11T20:30:50.745" v="7171" actId="20577"/>
          <ac:spMkLst>
            <pc:docMk/>
            <pc:sldMk cId="17640679" sldId="272"/>
            <ac:spMk id="2" creationId="{886359ED-A92F-4F0A-A428-770DFC1F9E34}"/>
          </ac:spMkLst>
        </pc:spChg>
        <pc:spChg chg="mod">
          <ac:chgData name="McGee, Margaret" userId="S::margaret.mcgee@suny.edu::07377fe7-8f05-4c22-a697-5f820ef7115e" providerId="AD" clId="Web-{8D25E048-9CFF-7A17-9E87-FA397A5185D3}" dt="2019-07-11T22:23:54.900" v="8155" actId="20577"/>
          <ac:spMkLst>
            <pc:docMk/>
            <pc:sldMk cId="17640679" sldId="272"/>
            <ac:spMk id="3" creationId="{C2AFED61-F799-443D-AEAC-2B41BFFE0018}"/>
          </ac:spMkLst>
        </pc:spChg>
      </pc:sldChg>
    </pc:docChg>
  </pc:docChgLst>
  <pc:docChgLst>
    <pc:chgData name="Jackson, Timothy" userId="S::timothy.jackson@suny.edu::9ce01cec-8b46-438e-9d10-af58cd21d299" providerId="AD" clId="Web-{F604B85C-7B5E-9CF0-B06E-815311AA63AE}"/>
    <pc:docChg chg="addSld delSld modSld">
      <pc:chgData name="Jackson, Timothy" userId="S::timothy.jackson@suny.edu::9ce01cec-8b46-438e-9d10-af58cd21d299" providerId="AD" clId="Web-{F604B85C-7B5E-9CF0-B06E-815311AA63AE}" dt="2019-07-11T20:30:20.720" v="1869" actId="20577"/>
      <pc:docMkLst>
        <pc:docMk/>
      </pc:docMkLst>
      <pc:sldChg chg="modSp new">
        <pc:chgData name="Jackson, Timothy" userId="S::timothy.jackson@suny.edu::9ce01cec-8b46-438e-9d10-af58cd21d299" providerId="AD" clId="Web-{F604B85C-7B5E-9CF0-B06E-815311AA63AE}" dt="2019-07-11T20:29:31.485" v="1785" actId="20577"/>
        <pc:sldMkLst>
          <pc:docMk/>
          <pc:sldMk cId="477060443" sldId="268"/>
        </pc:sldMkLst>
        <pc:spChg chg="mod">
          <ac:chgData name="Jackson, Timothy" userId="S::timothy.jackson@suny.edu::9ce01cec-8b46-438e-9d10-af58cd21d299" providerId="AD" clId="Web-{F604B85C-7B5E-9CF0-B06E-815311AA63AE}" dt="2019-07-11T19:44:32.904" v="28" actId="20577"/>
          <ac:spMkLst>
            <pc:docMk/>
            <pc:sldMk cId="477060443" sldId="268"/>
            <ac:spMk id="2" creationId="{0EFD7FC9-318E-49BE-8847-A2751A7189A4}"/>
          </ac:spMkLst>
        </pc:spChg>
        <pc:spChg chg="mod">
          <ac:chgData name="Jackson, Timothy" userId="S::timothy.jackson@suny.edu::9ce01cec-8b46-438e-9d10-af58cd21d299" providerId="AD" clId="Web-{F604B85C-7B5E-9CF0-B06E-815311AA63AE}" dt="2019-07-11T20:29:31.485" v="1785" actId="20577"/>
          <ac:spMkLst>
            <pc:docMk/>
            <pc:sldMk cId="477060443" sldId="268"/>
            <ac:spMk id="3" creationId="{ADD95F70-0164-49B9-870D-6FBA52F34946}"/>
          </ac:spMkLst>
        </pc:spChg>
      </pc:sldChg>
      <pc:sldChg chg="new del">
        <pc:chgData name="Jackson, Timothy" userId="S::timothy.jackson@suny.edu::9ce01cec-8b46-438e-9d10-af58cd21d299" providerId="AD" clId="Web-{F604B85C-7B5E-9CF0-B06E-815311AA63AE}" dt="2019-07-11T19:44:05.763" v="1"/>
        <pc:sldMkLst>
          <pc:docMk/>
          <pc:sldMk cId="2404158102" sldId="268"/>
        </pc:sldMkLst>
      </pc:sldChg>
      <pc:sldChg chg="modSp new">
        <pc:chgData name="Jackson, Timothy" userId="S::timothy.jackson@suny.edu::9ce01cec-8b46-438e-9d10-af58cd21d299" providerId="AD" clId="Web-{F604B85C-7B5E-9CF0-B06E-815311AA63AE}" dt="2019-07-11T20:21:21.216" v="1322" actId="20577"/>
        <pc:sldMkLst>
          <pc:docMk/>
          <pc:sldMk cId="2593787727" sldId="270"/>
        </pc:sldMkLst>
        <pc:spChg chg="mod">
          <ac:chgData name="Jackson, Timothy" userId="S::timothy.jackson@suny.edu::9ce01cec-8b46-438e-9d10-af58cd21d299" providerId="AD" clId="Web-{F604B85C-7B5E-9CF0-B06E-815311AA63AE}" dt="2019-07-11T20:02:35.536" v="707" actId="20577"/>
          <ac:spMkLst>
            <pc:docMk/>
            <pc:sldMk cId="2593787727" sldId="270"/>
            <ac:spMk id="2" creationId="{7B61290B-310D-4A4D-8BA8-0DCB6EE9A0C6}"/>
          </ac:spMkLst>
        </pc:spChg>
        <pc:spChg chg="mod">
          <ac:chgData name="Jackson, Timothy" userId="S::timothy.jackson@suny.edu::9ce01cec-8b46-438e-9d10-af58cd21d299" providerId="AD" clId="Web-{F604B85C-7B5E-9CF0-B06E-815311AA63AE}" dt="2019-07-11T20:21:21.216" v="1322" actId="20577"/>
          <ac:spMkLst>
            <pc:docMk/>
            <pc:sldMk cId="2593787727" sldId="270"/>
            <ac:spMk id="3" creationId="{F1EA2DBC-BF4A-4488-9B70-C51719A18BCD}"/>
          </ac:spMkLst>
        </pc:spChg>
      </pc:sldChg>
      <pc:sldChg chg="modSp new">
        <pc:chgData name="Jackson, Timothy" userId="S::timothy.jackson@suny.edu::9ce01cec-8b46-438e-9d10-af58cd21d299" providerId="AD" clId="Web-{F604B85C-7B5E-9CF0-B06E-815311AA63AE}" dt="2019-07-11T20:30:17.142" v="1867" actId="20577"/>
        <pc:sldMkLst>
          <pc:docMk/>
          <pc:sldMk cId="1848844969" sldId="271"/>
        </pc:sldMkLst>
        <pc:spChg chg="mod">
          <ac:chgData name="Jackson, Timothy" userId="S::timothy.jackson@suny.edu::9ce01cec-8b46-438e-9d10-af58cd21d299" providerId="AD" clId="Web-{F604B85C-7B5E-9CF0-B06E-815311AA63AE}" dt="2019-07-11T20:21:35.044" v="1335" actId="20577"/>
          <ac:spMkLst>
            <pc:docMk/>
            <pc:sldMk cId="1848844969" sldId="271"/>
            <ac:spMk id="2" creationId="{393610A7-02CA-4B70-A062-436CF16D1B53}"/>
          </ac:spMkLst>
        </pc:spChg>
        <pc:spChg chg="mod">
          <ac:chgData name="Jackson, Timothy" userId="S::timothy.jackson@suny.edu::9ce01cec-8b46-438e-9d10-af58cd21d299" providerId="AD" clId="Web-{F604B85C-7B5E-9CF0-B06E-815311AA63AE}" dt="2019-07-11T20:30:17.142" v="1867" actId="20577"/>
          <ac:spMkLst>
            <pc:docMk/>
            <pc:sldMk cId="1848844969" sldId="271"/>
            <ac:spMk id="3" creationId="{286A5A12-E198-49BD-BE63-5A40B1F3B068}"/>
          </ac:spMkLst>
        </pc:spChg>
      </pc:sldChg>
    </pc:docChg>
  </pc:docChgLst>
  <pc:docChgLst>
    <pc:chgData name="McGee, Margaret" userId="S::margaret.mcgee@suny.edu::07377fe7-8f05-4c22-a697-5f820ef7115e" providerId="AD" clId="Web-{EC660CE6-1B6C-92BB-1F33-4ACCC69A57A2}"/>
    <pc:docChg chg="modSld">
      <pc:chgData name="McGee, Margaret" userId="S::margaret.mcgee@suny.edu::07377fe7-8f05-4c22-a697-5f820ef7115e" providerId="AD" clId="Web-{EC660CE6-1B6C-92BB-1F33-4ACCC69A57A2}" dt="2019-07-12T16:19:41.381" v="673" actId="20577"/>
      <pc:docMkLst>
        <pc:docMk/>
      </pc:docMkLst>
      <pc:sldChg chg="modSp">
        <pc:chgData name="McGee, Margaret" userId="S::margaret.mcgee@suny.edu::07377fe7-8f05-4c22-a697-5f820ef7115e" providerId="AD" clId="Web-{EC660CE6-1B6C-92BB-1F33-4ACCC69A57A2}" dt="2019-07-12T14:56:03.191" v="504" actId="20577"/>
        <pc:sldMkLst>
          <pc:docMk/>
          <pc:sldMk cId="2337608677" sldId="261"/>
        </pc:sldMkLst>
        <pc:spChg chg="mod">
          <ac:chgData name="McGee, Margaret" userId="S::margaret.mcgee@suny.edu::07377fe7-8f05-4c22-a697-5f820ef7115e" providerId="AD" clId="Web-{EC660CE6-1B6C-92BB-1F33-4ACCC69A57A2}" dt="2019-07-12T14:56:03.191" v="504" actId="20577"/>
          <ac:spMkLst>
            <pc:docMk/>
            <pc:sldMk cId="2337608677" sldId="261"/>
            <ac:spMk id="6" creationId="{00000000-0000-0000-0000-000000000000}"/>
          </ac:spMkLst>
        </pc:spChg>
      </pc:sldChg>
      <pc:sldChg chg="modSp">
        <pc:chgData name="McGee, Margaret" userId="S::margaret.mcgee@suny.edu::07377fe7-8f05-4c22-a697-5f820ef7115e" providerId="AD" clId="Web-{EC660CE6-1B6C-92BB-1F33-4ACCC69A57A2}" dt="2019-07-12T15:01:14.223" v="611" actId="20577"/>
        <pc:sldMkLst>
          <pc:docMk/>
          <pc:sldMk cId="3790996585" sldId="263"/>
        </pc:sldMkLst>
        <pc:spChg chg="mod">
          <ac:chgData name="McGee, Margaret" userId="S::margaret.mcgee@suny.edu::07377fe7-8f05-4c22-a697-5f820ef7115e" providerId="AD" clId="Web-{EC660CE6-1B6C-92BB-1F33-4ACCC69A57A2}" dt="2019-07-12T15:01:14.223" v="611" actId="20577"/>
          <ac:spMkLst>
            <pc:docMk/>
            <pc:sldMk cId="3790996585" sldId="263"/>
            <ac:spMk id="3" creationId="{E7D226A1-DCCF-48A9-8B94-980F962178DB}"/>
          </ac:spMkLst>
        </pc:spChg>
      </pc:sldChg>
      <pc:sldChg chg="modSp">
        <pc:chgData name="McGee, Margaret" userId="S::margaret.mcgee@suny.edu::07377fe7-8f05-4c22-a697-5f820ef7115e" providerId="AD" clId="Web-{EC660CE6-1B6C-92BB-1F33-4ACCC69A57A2}" dt="2019-07-12T10:20:24.949" v="120" actId="20577"/>
        <pc:sldMkLst>
          <pc:docMk/>
          <pc:sldMk cId="2510595425" sldId="264"/>
        </pc:sldMkLst>
        <pc:spChg chg="mod">
          <ac:chgData name="McGee, Margaret" userId="S::margaret.mcgee@suny.edu::07377fe7-8f05-4c22-a697-5f820ef7115e" providerId="AD" clId="Web-{EC660CE6-1B6C-92BB-1F33-4ACCC69A57A2}" dt="2019-07-12T10:20:24.949" v="120" actId="20577"/>
          <ac:spMkLst>
            <pc:docMk/>
            <pc:sldMk cId="2510595425" sldId="264"/>
            <ac:spMk id="3" creationId="{80FB0F50-0321-4C23-9802-90BCAFE163E7}"/>
          </ac:spMkLst>
        </pc:spChg>
      </pc:sldChg>
      <pc:sldChg chg="modSp">
        <pc:chgData name="McGee, Margaret" userId="S::margaret.mcgee@suny.edu::07377fe7-8f05-4c22-a697-5f820ef7115e" providerId="AD" clId="Web-{EC660CE6-1B6C-92BB-1F33-4ACCC69A57A2}" dt="2019-07-12T16:19:14.614" v="671" actId="20577"/>
        <pc:sldMkLst>
          <pc:docMk/>
          <pc:sldMk cId="3028199199" sldId="265"/>
        </pc:sldMkLst>
        <pc:spChg chg="mod">
          <ac:chgData name="McGee, Margaret" userId="S::margaret.mcgee@suny.edu::07377fe7-8f05-4c22-a697-5f820ef7115e" providerId="AD" clId="Web-{EC660CE6-1B6C-92BB-1F33-4ACCC69A57A2}" dt="2019-07-12T16:19:14.614" v="671" actId="20577"/>
          <ac:spMkLst>
            <pc:docMk/>
            <pc:sldMk cId="3028199199" sldId="265"/>
            <ac:spMk id="3" creationId="{A7B4BCBB-40A5-4829-9E8E-41CA2D31B5BF}"/>
          </ac:spMkLst>
        </pc:spChg>
      </pc:sldChg>
      <pc:sldChg chg="modSp">
        <pc:chgData name="McGee, Margaret" userId="S::margaret.mcgee@suny.edu::07377fe7-8f05-4c22-a697-5f820ef7115e" providerId="AD" clId="Web-{EC660CE6-1B6C-92BB-1F33-4ACCC69A57A2}" dt="2019-07-12T16:18:25.987" v="626" actId="20577"/>
        <pc:sldMkLst>
          <pc:docMk/>
          <pc:sldMk cId="3815381189" sldId="266"/>
        </pc:sldMkLst>
        <pc:spChg chg="mod">
          <ac:chgData name="McGee, Margaret" userId="S::margaret.mcgee@suny.edu::07377fe7-8f05-4c22-a697-5f820ef7115e" providerId="AD" clId="Web-{EC660CE6-1B6C-92BB-1F33-4ACCC69A57A2}" dt="2019-07-12T16:18:25.987" v="626" actId="20577"/>
          <ac:spMkLst>
            <pc:docMk/>
            <pc:sldMk cId="3815381189" sldId="266"/>
            <ac:spMk id="3" creationId="{5D3329FC-5900-4F94-9CF1-DBBD1C45A723}"/>
          </ac:spMkLst>
        </pc:spChg>
      </pc:sldChg>
      <pc:sldChg chg="modSp">
        <pc:chgData name="McGee, Margaret" userId="S::margaret.mcgee@suny.edu::07377fe7-8f05-4c22-a697-5f820ef7115e" providerId="AD" clId="Web-{EC660CE6-1B6C-92BB-1F33-4ACCC69A57A2}" dt="2019-07-12T16:16:56.358" v="613" actId="20577"/>
        <pc:sldMkLst>
          <pc:docMk/>
          <pc:sldMk cId="1114987008" sldId="269"/>
        </pc:sldMkLst>
        <pc:spChg chg="mod">
          <ac:chgData name="McGee, Margaret" userId="S::margaret.mcgee@suny.edu::07377fe7-8f05-4c22-a697-5f820ef7115e" providerId="AD" clId="Web-{EC660CE6-1B6C-92BB-1F33-4ACCC69A57A2}" dt="2019-07-12T16:16:56.358" v="613" actId="20577"/>
          <ac:spMkLst>
            <pc:docMk/>
            <pc:sldMk cId="1114987008" sldId="269"/>
            <ac:spMk id="3" creationId="{90B3A262-6434-45A5-AD49-0D8B525DC9E6}"/>
          </ac:spMkLst>
        </pc:spChg>
      </pc:sldChg>
      <pc:sldChg chg="modSp">
        <pc:chgData name="McGee, Margaret" userId="S::margaret.mcgee@suny.edu::07377fe7-8f05-4c22-a697-5f820ef7115e" providerId="AD" clId="Web-{EC660CE6-1B6C-92BB-1F33-4ACCC69A57A2}" dt="2019-07-12T10:15:36.628" v="72" actId="20577"/>
        <pc:sldMkLst>
          <pc:docMk/>
          <pc:sldMk cId="17640679" sldId="272"/>
        </pc:sldMkLst>
        <pc:spChg chg="mod">
          <ac:chgData name="McGee, Margaret" userId="S::margaret.mcgee@suny.edu::07377fe7-8f05-4c22-a697-5f820ef7115e" providerId="AD" clId="Web-{EC660CE6-1B6C-92BB-1F33-4ACCC69A57A2}" dt="2019-07-12T10:15:36.628" v="72" actId="20577"/>
          <ac:spMkLst>
            <pc:docMk/>
            <pc:sldMk cId="17640679" sldId="272"/>
            <ac:spMk id="3" creationId="{C2AFED61-F799-443D-AEAC-2B41BFFE0018}"/>
          </ac:spMkLst>
        </pc:spChg>
      </pc:sldChg>
      <pc:sldChg chg="modSp">
        <pc:chgData name="McGee, Margaret" userId="S::margaret.mcgee@suny.edu::07377fe7-8f05-4c22-a697-5f820ef7115e" providerId="AD" clId="Web-{EC660CE6-1B6C-92BB-1F33-4ACCC69A57A2}" dt="2019-07-12T14:57:08.628" v="511" actId="20577"/>
        <pc:sldMkLst>
          <pc:docMk/>
          <pc:sldMk cId="582123943" sldId="274"/>
        </pc:sldMkLst>
        <pc:spChg chg="mod">
          <ac:chgData name="McGee, Margaret" userId="S::margaret.mcgee@suny.edu::07377fe7-8f05-4c22-a697-5f820ef7115e" providerId="AD" clId="Web-{EC660CE6-1B6C-92BB-1F33-4ACCC69A57A2}" dt="2019-07-12T14:57:08.628" v="511" actId="20577"/>
          <ac:spMkLst>
            <pc:docMk/>
            <pc:sldMk cId="582123943" sldId="274"/>
            <ac:spMk id="3" creationId="{00000000-0000-0000-0000-000000000000}"/>
          </ac:spMkLst>
        </pc:spChg>
      </pc:sldChg>
      <pc:sldChg chg="modSp">
        <pc:chgData name="McGee, Margaret" userId="S::margaret.mcgee@suny.edu::07377fe7-8f05-4c22-a697-5f820ef7115e" providerId="AD" clId="Web-{EC660CE6-1B6C-92BB-1F33-4ACCC69A57A2}" dt="2019-07-12T14:55:49.519" v="493" actId="20577"/>
        <pc:sldMkLst>
          <pc:docMk/>
          <pc:sldMk cId="3088522792" sldId="277"/>
        </pc:sldMkLst>
        <pc:spChg chg="mod">
          <ac:chgData name="McGee, Margaret" userId="S::margaret.mcgee@suny.edu::07377fe7-8f05-4c22-a697-5f820ef7115e" providerId="AD" clId="Web-{EC660CE6-1B6C-92BB-1F33-4ACCC69A57A2}" dt="2019-07-12T14:55:49.519" v="493" actId="20577"/>
          <ac:spMkLst>
            <pc:docMk/>
            <pc:sldMk cId="3088522792" sldId="277"/>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C4ED309-3739-4945-9EAD-915436B9BE84}" type="datetimeFigureOut">
              <a:rPr lang="en-US" smtClean="0"/>
              <a:t>7/12/2019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EE26D-0216-4E12-AB33-AF9EFC8A03E3}" type="slidenum">
              <a:rPr lang="en-US" smtClean="0"/>
              <a:t>‹#›</a:t>
            </a:fld>
            <a:endParaRPr lang="en-US"/>
          </a:p>
        </p:txBody>
      </p:sp>
    </p:spTree>
    <p:extLst>
      <p:ext uri="{BB962C8B-B14F-4D97-AF65-F5344CB8AC3E}">
        <p14:creationId xmlns:p14="http://schemas.microsoft.com/office/powerpoint/2010/main" val="1642392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C4ED309-3739-4945-9EAD-915436B9BE84}" type="datetimeFigureOut">
              <a:rPr lang="en-US" smtClean="0"/>
              <a:t>7/12/2019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EE26D-0216-4E12-AB33-AF9EFC8A03E3}" type="slidenum">
              <a:rPr lang="en-US" smtClean="0"/>
              <a:t>‹#›</a:t>
            </a:fld>
            <a:endParaRPr lang="en-US"/>
          </a:p>
        </p:txBody>
      </p:sp>
    </p:spTree>
    <p:extLst>
      <p:ext uri="{BB962C8B-B14F-4D97-AF65-F5344CB8AC3E}">
        <p14:creationId xmlns:p14="http://schemas.microsoft.com/office/powerpoint/2010/main" val="2896109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C4ED309-3739-4945-9EAD-915436B9BE84}" type="datetimeFigureOut">
              <a:rPr lang="en-US" smtClean="0"/>
              <a:t>7/12/2019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EE26D-0216-4E12-AB33-AF9EFC8A03E3}" type="slidenum">
              <a:rPr lang="en-US" smtClean="0"/>
              <a:t>‹#›</a:t>
            </a:fld>
            <a:endParaRPr lang="en-US"/>
          </a:p>
        </p:txBody>
      </p:sp>
    </p:spTree>
    <p:extLst>
      <p:ext uri="{BB962C8B-B14F-4D97-AF65-F5344CB8AC3E}">
        <p14:creationId xmlns:p14="http://schemas.microsoft.com/office/powerpoint/2010/main" val="440810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C4ED309-3739-4945-9EAD-915436B9BE84}" type="datetimeFigureOut">
              <a:rPr lang="en-US" smtClean="0"/>
              <a:t>7/12/2019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EE26D-0216-4E12-AB33-AF9EFC8A03E3}" type="slidenum">
              <a:rPr lang="en-US" smtClean="0"/>
              <a:t>‹#›</a:t>
            </a:fld>
            <a:endParaRPr lang="en-US"/>
          </a:p>
        </p:txBody>
      </p:sp>
    </p:spTree>
    <p:extLst>
      <p:ext uri="{BB962C8B-B14F-4D97-AF65-F5344CB8AC3E}">
        <p14:creationId xmlns:p14="http://schemas.microsoft.com/office/powerpoint/2010/main" val="329131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C4ED309-3739-4945-9EAD-915436B9BE84}" type="datetimeFigureOut">
              <a:rPr lang="en-US" smtClean="0"/>
              <a:t>7/12/2019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EE26D-0216-4E12-AB33-AF9EFC8A03E3}" type="slidenum">
              <a:rPr lang="en-US" smtClean="0"/>
              <a:t>‹#›</a:t>
            </a:fld>
            <a:endParaRPr lang="en-US"/>
          </a:p>
        </p:txBody>
      </p:sp>
    </p:spTree>
    <p:extLst>
      <p:ext uri="{BB962C8B-B14F-4D97-AF65-F5344CB8AC3E}">
        <p14:creationId xmlns:p14="http://schemas.microsoft.com/office/powerpoint/2010/main" val="1872547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C4ED309-3739-4945-9EAD-915436B9BE84}" type="datetimeFigureOut">
              <a:rPr lang="en-US" smtClean="0"/>
              <a:t>7/12/2019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4EE26D-0216-4E12-AB33-AF9EFC8A03E3}" type="slidenum">
              <a:rPr lang="en-US" smtClean="0"/>
              <a:t>‹#›</a:t>
            </a:fld>
            <a:endParaRPr lang="en-US"/>
          </a:p>
        </p:txBody>
      </p:sp>
    </p:spTree>
    <p:extLst>
      <p:ext uri="{BB962C8B-B14F-4D97-AF65-F5344CB8AC3E}">
        <p14:creationId xmlns:p14="http://schemas.microsoft.com/office/powerpoint/2010/main" val="2125163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C4ED309-3739-4945-9EAD-915436B9BE84}" type="datetimeFigureOut">
              <a:rPr lang="en-US" smtClean="0"/>
              <a:t>7/12/2019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4EE26D-0216-4E12-AB33-AF9EFC8A03E3}" type="slidenum">
              <a:rPr lang="en-US" smtClean="0"/>
              <a:t>‹#›</a:t>
            </a:fld>
            <a:endParaRPr lang="en-US"/>
          </a:p>
        </p:txBody>
      </p:sp>
    </p:spTree>
    <p:extLst>
      <p:ext uri="{BB962C8B-B14F-4D97-AF65-F5344CB8AC3E}">
        <p14:creationId xmlns:p14="http://schemas.microsoft.com/office/powerpoint/2010/main" val="208956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C4ED309-3739-4945-9EAD-915436B9BE84}" type="datetimeFigureOut">
              <a:rPr lang="en-US" smtClean="0"/>
              <a:t>7/12/2019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4EE26D-0216-4E12-AB33-AF9EFC8A03E3}" type="slidenum">
              <a:rPr lang="en-US" smtClean="0"/>
              <a:t>‹#›</a:t>
            </a:fld>
            <a:endParaRPr lang="en-US"/>
          </a:p>
        </p:txBody>
      </p:sp>
    </p:spTree>
    <p:extLst>
      <p:ext uri="{BB962C8B-B14F-4D97-AF65-F5344CB8AC3E}">
        <p14:creationId xmlns:p14="http://schemas.microsoft.com/office/powerpoint/2010/main" val="731421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4ED309-3739-4945-9EAD-915436B9BE84}" type="datetimeFigureOut">
              <a:rPr lang="en-US" smtClean="0"/>
              <a:t>7/12/2019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4EE26D-0216-4E12-AB33-AF9EFC8A03E3}" type="slidenum">
              <a:rPr lang="en-US" smtClean="0"/>
              <a:t>‹#›</a:t>
            </a:fld>
            <a:endParaRPr lang="en-US"/>
          </a:p>
        </p:txBody>
      </p:sp>
    </p:spTree>
    <p:extLst>
      <p:ext uri="{BB962C8B-B14F-4D97-AF65-F5344CB8AC3E}">
        <p14:creationId xmlns:p14="http://schemas.microsoft.com/office/powerpoint/2010/main" val="366511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C4ED309-3739-4945-9EAD-915436B9BE84}" type="datetimeFigureOut">
              <a:rPr lang="en-US" smtClean="0"/>
              <a:t>7/12/2019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4EE26D-0216-4E12-AB33-AF9EFC8A03E3}" type="slidenum">
              <a:rPr lang="en-US" smtClean="0"/>
              <a:t>‹#›</a:t>
            </a:fld>
            <a:endParaRPr lang="en-US"/>
          </a:p>
        </p:txBody>
      </p:sp>
    </p:spTree>
    <p:extLst>
      <p:ext uri="{BB962C8B-B14F-4D97-AF65-F5344CB8AC3E}">
        <p14:creationId xmlns:p14="http://schemas.microsoft.com/office/powerpoint/2010/main" val="3829408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C4ED309-3739-4945-9EAD-915436B9BE84}" type="datetimeFigureOut">
              <a:rPr lang="en-US" smtClean="0"/>
              <a:t>7/12/2019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4EE26D-0216-4E12-AB33-AF9EFC8A03E3}" type="slidenum">
              <a:rPr lang="en-US" smtClean="0"/>
              <a:t>‹#›</a:t>
            </a:fld>
            <a:endParaRPr lang="en-US"/>
          </a:p>
        </p:txBody>
      </p:sp>
    </p:spTree>
    <p:extLst>
      <p:ext uri="{BB962C8B-B14F-4D97-AF65-F5344CB8AC3E}">
        <p14:creationId xmlns:p14="http://schemas.microsoft.com/office/powerpoint/2010/main" val="3254268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4ED309-3739-4945-9EAD-915436B9BE84}" type="datetimeFigureOut">
              <a:rPr lang="en-US" smtClean="0"/>
              <a:t>7/12/2019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4EE26D-0216-4E12-AB33-AF9EFC8A03E3}" type="slidenum">
              <a:rPr lang="en-US" smtClean="0"/>
              <a:t>‹#›</a:t>
            </a:fld>
            <a:endParaRPr lang="en-US"/>
          </a:p>
        </p:txBody>
      </p:sp>
    </p:spTree>
    <p:extLst>
      <p:ext uri="{BB962C8B-B14F-4D97-AF65-F5344CB8AC3E}">
        <p14:creationId xmlns:p14="http://schemas.microsoft.com/office/powerpoint/2010/main" val="24472595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tmp"/><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mailto:slc_lsp@suny.edu" TargetMode="External"/><Relationship Id="rId1" Type="http://schemas.openxmlformats.org/officeDocument/2006/relationships/slideLayout" Target="../slideLayouts/slideLayout4.xml"/><Relationship Id="rId4" Type="http://schemas.openxmlformats.org/officeDocument/2006/relationships/image" Target="../media/image18.png"/></Relationships>
</file>

<file path=ppt/slides/_rels/slide16.xml.rels><?xml version="1.0" encoding="UTF-8" standalone="yes"?>
<Relationships xmlns="http://schemas.openxmlformats.org/package/2006/relationships"><Relationship Id="rId2" Type="http://schemas.openxmlformats.org/officeDocument/2006/relationships/hyperlink" Target="mailto:slc_lsp@suny.edu"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2.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3.tmp"/><Relationship Id="rId2" Type="http://schemas.openxmlformats.org/officeDocument/2006/relationships/hyperlink" Target="https://sunyla-tdg.slack.com/" TargetMode="External"/><Relationship Id="rId1" Type="http://schemas.openxmlformats.org/officeDocument/2006/relationships/slideLayout" Target="../slideLayouts/slideLayout2.xml"/><Relationship Id="rId4" Type="http://schemas.openxmlformats.org/officeDocument/2006/relationships/image" Target="../media/image24.tmp"/></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62545" y="890649"/>
            <a:ext cx="9005455" cy="1852877"/>
          </a:xfrm>
        </p:spPr>
        <p:txBody>
          <a:bodyPr/>
          <a:lstStyle/>
          <a:p>
            <a:r>
              <a:rPr lang="en-US"/>
              <a:t>Shared Library Services Platform Project Update</a:t>
            </a:r>
          </a:p>
        </p:txBody>
      </p:sp>
      <p:sp>
        <p:nvSpPr>
          <p:cNvPr id="3" name="Subtitle 2"/>
          <p:cNvSpPr>
            <a:spLocks noGrp="1"/>
          </p:cNvSpPr>
          <p:nvPr>
            <p:ph type="subTitle" idx="1"/>
          </p:nvPr>
        </p:nvSpPr>
        <p:spPr/>
        <p:txBody>
          <a:bodyPr>
            <a:normAutofit/>
          </a:bodyPr>
          <a:lstStyle/>
          <a:p>
            <a:r>
              <a:rPr lang="en-US"/>
              <a:t>July 12, 2019</a:t>
            </a:r>
          </a:p>
          <a:p>
            <a:r>
              <a:rPr lang="en-US"/>
              <a:t>Shannon Pritting, Tim Jackson, Maggie McGee</a:t>
            </a:r>
          </a:p>
          <a:p>
            <a:r>
              <a:rPr lang="en-US"/>
              <a:t>SUNY Shared Library Services</a:t>
            </a:r>
          </a:p>
        </p:txBody>
      </p:sp>
      <p:pic>
        <p:nvPicPr>
          <p:cNvPr id="4" name="Picture 3"/>
          <p:cNvPicPr>
            <a:picLocks noChangeAspect="1"/>
          </p:cNvPicPr>
          <p:nvPr/>
        </p:nvPicPr>
        <p:blipFill>
          <a:blip r:embed="rId2"/>
          <a:stretch>
            <a:fillRect/>
          </a:stretch>
        </p:blipFill>
        <p:spPr>
          <a:xfrm>
            <a:off x="5214584" y="5045934"/>
            <a:ext cx="1551576" cy="1551576"/>
          </a:xfrm>
          <a:prstGeom prst="rect">
            <a:avLst/>
          </a:prstGeom>
        </p:spPr>
      </p:pic>
    </p:spTree>
    <p:extLst>
      <p:ext uri="{BB962C8B-B14F-4D97-AF65-F5344CB8AC3E}">
        <p14:creationId xmlns:p14="http://schemas.microsoft.com/office/powerpoint/2010/main" val="28356251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37074-8CA9-4311-951A-E5E68B181CF4}"/>
              </a:ext>
            </a:extLst>
          </p:cNvPr>
          <p:cNvSpPr>
            <a:spLocks noGrp="1"/>
          </p:cNvSpPr>
          <p:nvPr>
            <p:ph type="title"/>
          </p:nvPr>
        </p:nvSpPr>
        <p:spPr/>
        <p:txBody>
          <a:bodyPr/>
          <a:lstStyle/>
          <a:p>
            <a:r>
              <a:rPr lang="en-US">
                <a:cs typeface="Calibri Light"/>
              </a:rPr>
              <a:t>Publishing Profiles Next Steps</a:t>
            </a:r>
            <a:endParaRPr lang="en-US"/>
          </a:p>
        </p:txBody>
      </p:sp>
      <p:sp>
        <p:nvSpPr>
          <p:cNvPr id="3" name="Content Placeholder 2">
            <a:extLst>
              <a:ext uri="{FF2B5EF4-FFF2-40B4-BE49-F238E27FC236}">
                <a16:creationId xmlns:a16="http://schemas.microsoft.com/office/drawing/2014/main" id="{B3532C0F-10C6-4C4C-8DB3-BEDD77F5D3B4}"/>
              </a:ext>
            </a:extLst>
          </p:cNvPr>
          <p:cNvSpPr>
            <a:spLocks noGrp="1"/>
          </p:cNvSpPr>
          <p:nvPr>
            <p:ph idx="1"/>
          </p:nvPr>
        </p:nvSpPr>
        <p:spPr>
          <a:xfrm>
            <a:off x="838200" y="1587500"/>
            <a:ext cx="8721436" cy="4694547"/>
          </a:xfrm>
        </p:spPr>
        <p:txBody>
          <a:bodyPr vert="horz" lIns="91440" tIns="45720" rIns="91440" bIns="45720" rtlCol="0" anchor="t">
            <a:normAutofit/>
          </a:bodyPr>
          <a:lstStyle/>
          <a:p>
            <a:r>
              <a:rPr lang="en-US">
                <a:cs typeface="Calibri"/>
              </a:rPr>
              <a:t>What does unflagging bib records from being published to OCLC do?</a:t>
            </a:r>
          </a:p>
          <a:p>
            <a:pPr lvl="1"/>
            <a:r>
              <a:rPr lang="en-US">
                <a:cs typeface="Calibri"/>
              </a:rPr>
              <a:t>Unflagging a set of records will prevent these bib records from being published to OCLC when changes have been made to the bib record</a:t>
            </a:r>
          </a:p>
          <a:p>
            <a:pPr lvl="1"/>
            <a:r>
              <a:rPr lang="en-US">
                <a:cs typeface="Calibri"/>
              </a:rPr>
              <a:t>Records can be unflagged in a set and a job can be run to perform this action</a:t>
            </a:r>
          </a:p>
          <a:p>
            <a:pPr lvl="2"/>
            <a:r>
              <a:rPr lang="en-US">
                <a:cs typeface="Calibri"/>
              </a:rPr>
              <a:t>Most efficient way to handle unflagging a large group of records</a:t>
            </a:r>
          </a:p>
          <a:p>
            <a:pPr lvl="1"/>
            <a:r>
              <a:rPr lang="en-US">
                <a:cs typeface="Calibri"/>
              </a:rPr>
              <a:t>Records can also be unflagged manually from the MD Editor</a:t>
            </a:r>
          </a:p>
        </p:txBody>
      </p:sp>
      <p:grpSp>
        <p:nvGrpSpPr>
          <p:cNvPr id="4" name="Group 3"/>
          <p:cNvGrpSpPr/>
          <p:nvPr/>
        </p:nvGrpSpPr>
        <p:grpSpPr>
          <a:xfrm>
            <a:off x="9688945" y="1442128"/>
            <a:ext cx="2287992" cy="4573327"/>
            <a:chOff x="9688945" y="1442128"/>
            <a:chExt cx="2287992" cy="4573327"/>
          </a:xfrm>
        </p:grpSpPr>
        <p:pic>
          <p:nvPicPr>
            <p:cNvPr id="5" name="Picture 4"/>
            <p:cNvPicPr>
              <a:picLocks noChangeAspect="1"/>
            </p:cNvPicPr>
            <p:nvPr/>
          </p:nvPicPr>
          <p:blipFill>
            <a:blip r:embed="rId2"/>
            <a:stretch>
              <a:fillRect/>
            </a:stretch>
          </p:blipFill>
          <p:spPr>
            <a:xfrm>
              <a:off x="9752499" y="4329159"/>
              <a:ext cx="1927196" cy="1686296"/>
            </a:xfrm>
            <a:prstGeom prst="rect">
              <a:avLst/>
            </a:prstGeom>
          </p:spPr>
        </p:pic>
        <p:pic>
          <p:nvPicPr>
            <p:cNvPr id="6" name="Picture 5"/>
            <p:cNvPicPr>
              <a:picLocks noChangeAspect="1"/>
            </p:cNvPicPr>
            <p:nvPr/>
          </p:nvPicPr>
          <p:blipFill>
            <a:blip r:embed="rId3"/>
            <a:stretch>
              <a:fillRect/>
            </a:stretch>
          </p:blipFill>
          <p:spPr>
            <a:xfrm>
              <a:off x="9688945" y="1442128"/>
              <a:ext cx="1855141" cy="1089025"/>
            </a:xfrm>
            <a:prstGeom prst="rect">
              <a:avLst/>
            </a:prstGeom>
          </p:spPr>
        </p:pic>
        <p:pic>
          <p:nvPicPr>
            <p:cNvPr id="7" name="Picture 6" descr="https://static.thenounproject.com/png/2686224-200.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9993831" y="2742876"/>
              <a:ext cx="1586283" cy="158628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8" descr="https://static.thenounproject.com/png/983462-200.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11234" y="2079429"/>
              <a:ext cx="865703" cy="865703"/>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815970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B12A4-CBF8-429E-8095-C766F3FD24C1}"/>
              </a:ext>
            </a:extLst>
          </p:cNvPr>
          <p:cNvSpPr>
            <a:spLocks noGrp="1"/>
          </p:cNvSpPr>
          <p:nvPr>
            <p:ph type="title"/>
          </p:nvPr>
        </p:nvSpPr>
        <p:spPr/>
        <p:txBody>
          <a:bodyPr/>
          <a:lstStyle/>
          <a:p>
            <a:r>
              <a:rPr lang="en-US">
                <a:cs typeface="Calibri Light"/>
              </a:rPr>
              <a:t>Publishing Profiles for Campuses SUNY Set-Up</a:t>
            </a:r>
            <a:endParaRPr lang="en-US"/>
          </a:p>
        </p:txBody>
      </p:sp>
      <p:sp>
        <p:nvSpPr>
          <p:cNvPr id="3" name="Content Placeholder 2">
            <a:extLst>
              <a:ext uri="{FF2B5EF4-FFF2-40B4-BE49-F238E27FC236}">
                <a16:creationId xmlns:a16="http://schemas.microsoft.com/office/drawing/2014/main" id="{A7B4BCBB-40A5-4829-9E8E-41CA2D31B5BF}"/>
              </a:ext>
            </a:extLst>
          </p:cNvPr>
          <p:cNvSpPr>
            <a:spLocks noGrp="1"/>
          </p:cNvSpPr>
          <p:nvPr>
            <p:ph idx="1"/>
          </p:nvPr>
        </p:nvSpPr>
        <p:spPr>
          <a:xfrm>
            <a:off x="838200" y="1463675"/>
            <a:ext cx="8697686" cy="5162756"/>
          </a:xfrm>
        </p:spPr>
        <p:txBody>
          <a:bodyPr vert="horz" lIns="91440" tIns="45720" rIns="91440" bIns="45720" rtlCol="0" anchor="t">
            <a:normAutofit fontScale="92500"/>
          </a:bodyPr>
          <a:lstStyle/>
          <a:p>
            <a:r>
              <a:rPr lang="en-US">
                <a:cs typeface="Calibri"/>
              </a:rPr>
              <a:t>SUNY will contact OCLC to make the following changes to the datasync collections:</a:t>
            </a:r>
            <a:endParaRPr lang="en-US"/>
          </a:p>
          <a:p>
            <a:pPr lvl="1"/>
            <a:r>
              <a:rPr lang="en-US">
                <a:cs typeface="Calibri"/>
              </a:rPr>
              <a:t>Change "</a:t>
            </a:r>
            <a:r>
              <a:rPr lang="en-US">
                <a:ea typeface="+mn-lt"/>
                <a:cs typeface="+mn-lt"/>
              </a:rPr>
              <a:t>Limit Added Records to </a:t>
            </a:r>
            <a:r>
              <a:rPr lang="en-US" err="1">
                <a:ea typeface="+mn-lt"/>
                <a:cs typeface="+mn-lt"/>
              </a:rPr>
              <a:t>WorldCat</a:t>
            </a:r>
            <a:r>
              <a:rPr lang="en-US">
                <a:ea typeface="+mn-lt"/>
                <a:cs typeface="+mn-lt"/>
              </a:rPr>
              <a:t> Staging" from "No" to "Yes"</a:t>
            </a:r>
            <a:endParaRPr lang="en-US">
              <a:cs typeface="Calibri"/>
            </a:endParaRPr>
          </a:p>
          <a:p>
            <a:pPr lvl="1"/>
            <a:r>
              <a:rPr lang="en-US">
                <a:cs typeface="Calibri"/>
              </a:rPr>
              <a:t>Add online resources to the "Excluded Information" </a:t>
            </a:r>
          </a:p>
          <a:p>
            <a:r>
              <a:rPr lang="en-US">
                <a:cs typeface="Calibri"/>
              </a:rPr>
              <a:t>SUNY will create a set for electronic records and run a job to unflag these records</a:t>
            </a:r>
          </a:p>
          <a:p>
            <a:pPr lvl="1"/>
            <a:r>
              <a:rPr lang="en-US">
                <a:cs typeface="Calibri"/>
              </a:rPr>
              <a:t>This will ensure these e-resources will not be published to OCLC</a:t>
            </a:r>
          </a:p>
          <a:p>
            <a:r>
              <a:rPr lang="en-US">
                <a:cs typeface="Calibri"/>
              </a:rPr>
              <a:t>SUNY will run the baseline and then incremental will be set to run</a:t>
            </a:r>
          </a:p>
          <a:p>
            <a:r>
              <a:rPr lang="en-US">
                <a:cs typeface="Calibri"/>
              </a:rPr>
              <a:t>SUNY will review the initial </a:t>
            </a:r>
            <a:r>
              <a:rPr lang="en-US" err="1">
                <a:cs typeface="Calibri"/>
              </a:rPr>
              <a:t>Worldshare</a:t>
            </a:r>
            <a:r>
              <a:rPr lang="en-US">
                <a:cs typeface="Calibri"/>
              </a:rPr>
              <a:t> files that are created to make sure records being published are as expected</a:t>
            </a:r>
            <a:endParaRPr lang="en-US"/>
          </a:p>
        </p:txBody>
      </p:sp>
      <p:grpSp>
        <p:nvGrpSpPr>
          <p:cNvPr id="4" name="Group 3"/>
          <p:cNvGrpSpPr/>
          <p:nvPr/>
        </p:nvGrpSpPr>
        <p:grpSpPr>
          <a:xfrm>
            <a:off x="9688945" y="1442128"/>
            <a:ext cx="2287992" cy="4573327"/>
            <a:chOff x="9688945" y="1442128"/>
            <a:chExt cx="2287992" cy="4573327"/>
          </a:xfrm>
        </p:grpSpPr>
        <p:pic>
          <p:nvPicPr>
            <p:cNvPr id="5" name="Picture 4"/>
            <p:cNvPicPr>
              <a:picLocks noChangeAspect="1"/>
            </p:cNvPicPr>
            <p:nvPr/>
          </p:nvPicPr>
          <p:blipFill>
            <a:blip r:embed="rId2"/>
            <a:stretch>
              <a:fillRect/>
            </a:stretch>
          </p:blipFill>
          <p:spPr>
            <a:xfrm>
              <a:off x="9752499" y="4329159"/>
              <a:ext cx="1927196" cy="1686296"/>
            </a:xfrm>
            <a:prstGeom prst="rect">
              <a:avLst/>
            </a:prstGeom>
          </p:spPr>
        </p:pic>
        <p:pic>
          <p:nvPicPr>
            <p:cNvPr id="6" name="Picture 5"/>
            <p:cNvPicPr>
              <a:picLocks noChangeAspect="1"/>
            </p:cNvPicPr>
            <p:nvPr/>
          </p:nvPicPr>
          <p:blipFill>
            <a:blip r:embed="rId3"/>
            <a:stretch>
              <a:fillRect/>
            </a:stretch>
          </p:blipFill>
          <p:spPr>
            <a:xfrm>
              <a:off x="9688945" y="1442128"/>
              <a:ext cx="1855141" cy="1089025"/>
            </a:xfrm>
            <a:prstGeom prst="rect">
              <a:avLst/>
            </a:prstGeom>
          </p:spPr>
        </p:pic>
        <p:pic>
          <p:nvPicPr>
            <p:cNvPr id="7" name="Picture 6" descr="https://static.thenounproject.com/png/2686224-200.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9993831" y="2742876"/>
              <a:ext cx="1586283" cy="158628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8" descr="https://static.thenounproject.com/png/983462-200.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11234" y="2079429"/>
              <a:ext cx="865703" cy="865703"/>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0281991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D7FC9-318E-49BE-8847-A2751A7189A4}"/>
              </a:ext>
            </a:extLst>
          </p:cNvPr>
          <p:cNvSpPr>
            <a:spLocks noGrp="1"/>
          </p:cNvSpPr>
          <p:nvPr>
            <p:ph type="title"/>
          </p:nvPr>
        </p:nvSpPr>
        <p:spPr/>
        <p:txBody>
          <a:bodyPr/>
          <a:lstStyle/>
          <a:p>
            <a:r>
              <a:rPr lang="en-US">
                <a:cs typeface="Calibri Light"/>
              </a:rPr>
              <a:t>Resource Sharing Update</a:t>
            </a:r>
            <a:endParaRPr lang="en-US"/>
          </a:p>
        </p:txBody>
      </p:sp>
      <p:sp>
        <p:nvSpPr>
          <p:cNvPr id="3" name="Content Placeholder 2">
            <a:extLst>
              <a:ext uri="{FF2B5EF4-FFF2-40B4-BE49-F238E27FC236}">
                <a16:creationId xmlns:a16="http://schemas.microsoft.com/office/drawing/2014/main" id="{ADD95F70-0164-49B9-870D-6FBA52F34946}"/>
              </a:ext>
            </a:extLst>
          </p:cNvPr>
          <p:cNvSpPr>
            <a:spLocks noGrp="1"/>
          </p:cNvSpPr>
          <p:nvPr>
            <p:ph idx="1"/>
          </p:nvPr>
        </p:nvSpPr>
        <p:spPr>
          <a:xfrm>
            <a:off x="838200" y="2179003"/>
            <a:ext cx="9707088" cy="3997959"/>
          </a:xfrm>
        </p:spPr>
        <p:txBody>
          <a:bodyPr vert="horz" lIns="91440" tIns="45720" rIns="91440" bIns="45720" rtlCol="0" anchor="t">
            <a:normAutofit fontScale="92500" lnSpcReduction="10000"/>
          </a:bodyPr>
          <a:lstStyle/>
          <a:p>
            <a:r>
              <a:rPr lang="en-US">
                <a:cs typeface="Calibri"/>
              </a:rPr>
              <a:t>16 libraries have gone live with lending, and an additional 7 libraries will go live next week</a:t>
            </a:r>
          </a:p>
          <a:p>
            <a:r>
              <a:rPr lang="en-US">
                <a:cs typeface="Calibri"/>
              </a:rPr>
              <a:t>Remaining libraries are scheduled to go live between July 22 and August 5</a:t>
            </a:r>
          </a:p>
          <a:p>
            <a:pPr lvl="1"/>
            <a:r>
              <a:rPr lang="en-US">
                <a:cs typeface="Calibri"/>
              </a:rPr>
              <a:t>Please be sure to respond to lending practice session questionnaires!</a:t>
            </a:r>
          </a:p>
          <a:p>
            <a:r>
              <a:rPr lang="en-US">
                <a:cs typeface="Calibri"/>
              </a:rPr>
              <a:t>As of July 10, 50 resource sharing requests have been received by borrowing libraries, and another 46 requests were en route</a:t>
            </a:r>
          </a:p>
          <a:p>
            <a:r>
              <a:rPr lang="en-US">
                <a:cs typeface="Calibri"/>
              </a:rPr>
              <a:t>Filled requests had an average turnaround time of 5.2 days</a:t>
            </a:r>
          </a:p>
          <a:p>
            <a:r>
              <a:rPr lang="en-US">
                <a:cs typeface="Calibri"/>
              </a:rPr>
              <a:t>Fill rate is only 30%, but that should improve as more libraries start lending</a:t>
            </a:r>
          </a:p>
          <a:p>
            <a:endParaRPr lang="en-US">
              <a:cs typeface="Calibri"/>
            </a:endParaRPr>
          </a:p>
        </p:txBody>
      </p:sp>
      <p:grpSp>
        <p:nvGrpSpPr>
          <p:cNvPr id="4" name="Group 3"/>
          <p:cNvGrpSpPr/>
          <p:nvPr/>
        </p:nvGrpSpPr>
        <p:grpSpPr>
          <a:xfrm>
            <a:off x="9820672" y="262470"/>
            <a:ext cx="2134648" cy="1916533"/>
            <a:chOff x="8894397" y="2055645"/>
            <a:chExt cx="2134648" cy="1916533"/>
          </a:xfrm>
        </p:grpSpPr>
        <p:pic>
          <p:nvPicPr>
            <p:cNvPr id="5" name="Picture 4"/>
            <p:cNvPicPr>
              <a:picLocks noChangeAspect="1"/>
            </p:cNvPicPr>
            <p:nvPr/>
          </p:nvPicPr>
          <p:blipFill>
            <a:blip r:embed="rId2"/>
            <a:stretch>
              <a:fillRect/>
            </a:stretch>
          </p:blipFill>
          <p:spPr>
            <a:xfrm>
              <a:off x="8894397" y="2055645"/>
              <a:ext cx="1551576" cy="1551576"/>
            </a:xfrm>
            <a:prstGeom prst="rect">
              <a:avLst/>
            </a:prstGeom>
          </p:spPr>
        </p:pic>
        <p:pic>
          <p:nvPicPr>
            <p:cNvPr id="6" name="Picture 2" descr="https://static.thenounproject.com/png/2518612-200.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2404" y="3005537"/>
              <a:ext cx="966641" cy="96664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770604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1290B-310D-4A4D-8BA8-0DCB6EE9A0C6}"/>
              </a:ext>
            </a:extLst>
          </p:cNvPr>
          <p:cNvSpPr>
            <a:spLocks noGrp="1"/>
          </p:cNvSpPr>
          <p:nvPr>
            <p:ph type="title"/>
          </p:nvPr>
        </p:nvSpPr>
        <p:spPr/>
        <p:txBody>
          <a:bodyPr/>
          <a:lstStyle/>
          <a:p>
            <a:r>
              <a:rPr lang="en-US">
                <a:cs typeface="Calibri Light"/>
              </a:rPr>
              <a:t>Regional Rotas</a:t>
            </a:r>
            <a:endParaRPr lang="en-US"/>
          </a:p>
        </p:txBody>
      </p:sp>
      <p:sp>
        <p:nvSpPr>
          <p:cNvPr id="3" name="Content Placeholder 2">
            <a:extLst>
              <a:ext uri="{FF2B5EF4-FFF2-40B4-BE49-F238E27FC236}">
                <a16:creationId xmlns:a16="http://schemas.microsoft.com/office/drawing/2014/main" id="{F1EA2DBC-BF4A-4488-9B70-C51719A18BCD}"/>
              </a:ext>
            </a:extLst>
          </p:cNvPr>
          <p:cNvSpPr>
            <a:spLocks noGrp="1"/>
          </p:cNvSpPr>
          <p:nvPr>
            <p:ph idx="1"/>
          </p:nvPr>
        </p:nvSpPr>
        <p:spPr>
          <a:xfrm>
            <a:off x="748499" y="1660225"/>
            <a:ext cx="8448304" cy="4598927"/>
          </a:xfrm>
        </p:spPr>
        <p:txBody>
          <a:bodyPr vert="horz" lIns="91440" tIns="45720" rIns="91440" bIns="45720" rtlCol="0" anchor="t">
            <a:normAutofit/>
          </a:bodyPr>
          <a:lstStyle/>
          <a:p>
            <a:r>
              <a:rPr lang="en-US">
                <a:cs typeface="Calibri"/>
              </a:rPr>
              <a:t>Prior to this week, a single rota was being used for all of SUNY</a:t>
            </a:r>
          </a:p>
          <a:p>
            <a:r>
              <a:rPr lang="en-US">
                <a:cs typeface="Calibri"/>
              </a:rPr>
              <a:t>We are now using three regional rotas based on ELD hub membership</a:t>
            </a:r>
          </a:p>
          <a:p>
            <a:pPr lvl="1"/>
            <a:r>
              <a:rPr lang="en-US">
                <a:cs typeface="Calibri"/>
              </a:rPr>
              <a:t>East: Albany, Newburgh, and Syracuse hubs</a:t>
            </a:r>
          </a:p>
          <a:p>
            <a:pPr lvl="1"/>
            <a:r>
              <a:rPr lang="en-US">
                <a:cs typeface="Calibri"/>
              </a:rPr>
              <a:t>West: Binghamton, Rochester, and Buffalo hubs</a:t>
            </a:r>
          </a:p>
          <a:p>
            <a:pPr lvl="1"/>
            <a:r>
              <a:rPr lang="en-US">
                <a:cs typeface="Calibri"/>
              </a:rPr>
              <a:t>NYC: NYC hub</a:t>
            </a:r>
          </a:p>
          <a:p>
            <a:r>
              <a:rPr lang="en-US">
                <a:cs typeface="Calibri"/>
              </a:rPr>
              <a:t>Trying to strike a balance between turnaround time and load levelling concerns</a:t>
            </a:r>
          </a:p>
          <a:p>
            <a:r>
              <a:rPr lang="en-US">
                <a:cs typeface="Calibri"/>
              </a:rPr>
              <a:t>Will revisit if this isn't working well</a:t>
            </a:r>
          </a:p>
        </p:txBody>
      </p:sp>
      <p:pic>
        <p:nvPicPr>
          <p:cNvPr id="13314" name="Picture 2" descr="ELD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30888" y="1759619"/>
            <a:ext cx="2285712" cy="1142857"/>
          </a:xfrm>
          <a:prstGeom prst="rect">
            <a:avLst/>
          </a:prstGeom>
          <a:noFill/>
          <a:extLst>
            <a:ext uri="{909E8E84-426E-40DD-AFC4-6F175D3DCCD1}">
              <a14:hiddenFill xmlns:a14="http://schemas.microsoft.com/office/drawing/2010/main">
                <a:solidFill>
                  <a:srgbClr val="FFFFFF"/>
                </a:solidFill>
              </a14:hiddenFill>
            </a:ext>
          </a:extLst>
        </p:spPr>
      </p:pic>
      <p:pic>
        <p:nvPicPr>
          <p:cNvPr id="13316" name="Picture 4" descr="https://static.thenounproject.com/png/468263-200.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30888" y="3671784"/>
            <a:ext cx="1905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37877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610A7-02CA-4B70-A062-436CF16D1B53}"/>
              </a:ext>
            </a:extLst>
          </p:cNvPr>
          <p:cNvSpPr>
            <a:spLocks noGrp="1"/>
          </p:cNvSpPr>
          <p:nvPr>
            <p:ph type="title"/>
          </p:nvPr>
        </p:nvSpPr>
        <p:spPr/>
        <p:txBody>
          <a:bodyPr/>
          <a:lstStyle/>
          <a:p>
            <a:r>
              <a:rPr lang="en-US">
                <a:cs typeface="Calibri Light"/>
              </a:rPr>
              <a:t>CleanSlips</a:t>
            </a:r>
            <a:endParaRPr lang="en-US"/>
          </a:p>
        </p:txBody>
      </p:sp>
      <p:sp>
        <p:nvSpPr>
          <p:cNvPr id="3" name="Content Placeholder 2">
            <a:extLst>
              <a:ext uri="{FF2B5EF4-FFF2-40B4-BE49-F238E27FC236}">
                <a16:creationId xmlns:a16="http://schemas.microsoft.com/office/drawing/2014/main" id="{286A5A12-E198-49BD-BE63-5A40B1F3B068}"/>
              </a:ext>
            </a:extLst>
          </p:cNvPr>
          <p:cNvSpPr>
            <a:spLocks noGrp="1"/>
          </p:cNvSpPr>
          <p:nvPr>
            <p:ph idx="1"/>
          </p:nvPr>
        </p:nvSpPr>
        <p:spPr>
          <a:xfrm>
            <a:off x="838200" y="1825625"/>
            <a:ext cx="5933987" cy="4480172"/>
          </a:xfrm>
        </p:spPr>
        <p:txBody>
          <a:bodyPr vert="horz" lIns="91440" tIns="45720" rIns="91440" bIns="45720" rtlCol="0" anchor="t">
            <a:normAutofit fontScale="92500" lnSpcReduction="10000"/>
          </a:bodyPr>
          <a:lstStyle/>
          <a:p>
            <a:r>
              <a:rPr lang="en-US">
                <a:cs typeface="Calibri"/>
              </a:rPr>
              <a:t>Program developed by Cal State system to make printing RS lending requests easier</a:t>
            </a:r>
          </a:p>
          <a:p>
            <a:r>
              <a:rPr lang="en-US">
                <a:cs typeface="Calibri"/>
              </a:rPr>
              <a:t>Users can upload Alma's Print Slip Report and then print either stickers or flags</a:t>
            </a:r>
          </a:p>
          <a:p>
            <a:r>
              <a:rPr lang="en-US">
                <a:cs typeface="Calibri"/>
              </a:rPr>
              <a:t>Working with IDS Project to modify Cal State's code for use by the SUNY system</a:t>
            </a:r>
          </a:p>
          <a:p>
            <a:r>
              <a:rPr lang="en-US">
                <a:cs typeface="Calibri"/>
              </a:rPr>
              <a:t>Hoping to roll this out later this summer</a:t>
            </a:r>
          </a:p>
          <a:p>
            <a:r>
              <a:rPr lang="en-US">
                <a:cs typeface="Calibri"/>
              </a:rPr>
              <a:t>Cal State’s Site is at:</a:t>
            </a:r>
          </a:p>
          <a:p>
            <a:pPr lvl="1"/>
            <a:r>
              <a:rPr lang="en-US">
                <a:cs typeface="Calibri"/>
              </a:rPr>
              <a:t>https://slips.calstate.edu/</a:t>
            </a:r>
          </a:p>
          <a:p>
            <a:endParaRPr lang="en-US">
              <a:cs typeface="Calibri"/>
            </a:endParaRPr>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17457" y="1504991"/>
            <a:ext cx="5225094" cy="4230791"/>
          </a:xfrm>
          <a:prstGeom prst="rect">
            <a:avLst/>
          </a:prstGeom>
        </p:spPr>
      </p:pic>
    </p:spTree>
    <p:extLst>
      <p:ext uri="{BB962C8B-B14F-4D97-AF65-F5344CB8AC3E}">
        <p14:creationId xmlns:p14="http://schemas.microsoft.com/office/powerpoint/2010/main" val="18488449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Primo Speed and Responsiveness</a:t>
            </a:r>
          </a:p>
        </p:txBody>
      </p:sp>
      <p:sp>
        <p:nvSpPr>
          <p:cNvPr id="6" name="Content Placeholder 5"/>
          <p:cNvSpPr>
            <a:spLocks noGrp="1"/>
          </p:cNvSpPr>
          <p:nvPr>
            <p:ph sz="half" idx="1"/>
          </p:nvPr>
        </p:nvSpPr>
        <p:spPr/>
        <p:txBody>
          <a:bodyPr>
            <a:normAutofit fontScale="77500" lnSpcReduction="20000"/>
          </a:bodyPr>
          <a:lstStyle/>
          <a:p>
            <a:r>
              <a:rPr lang="en-US" dirty="0"/>
              <a:t>SUNY </a:t>
            </a:r>
            <a:r>
              <a:rPr lang="en-US" dirty="0" smtClean="0"/>
              <a:t>is continuing </a:t>
            </a:r>
            <a:r>
              <a:rPr lang="en-US" dirty="0"/>
              <a:t>to meet with </a:t>
            </a:r>
            <a:r>
              <a:rPr lang="en-US" dirty="0" err="1"/>
              <a:t>ExLibris</a:t>
            </a:r>
            <a:r>
              <a:rPr lang="en-US" dirty="0"/>
              <a:t> administration about this.</a:t>
            </a:r>
          </a:p>
          <a:p>
            <a:pPr lvl="1"/>
            <a:r>
              <a:rPr lang="en-US" dirty="0"/>
              <a:t>This remains a high priority for us to work with them.</a:t>
            </a:r>
          </a:p>
          <a:p>
            <a:r>
              <a:rPr lang="en-US" dirty="0"/>
              <a:t>Some </a:t>
            </a:r>
            <a:r>
              <a:rPr lang="en-US" dirty="0" smtClean="0"/>
              <a:t>improvements in speed seem </a:t>
            </a:r>
            <a:r>
              <a:rPr lang="en-US" dirty="0"/>
              <a:t>to have come as result of going live.</a:t>
            </a:r>
          </a:p>
          <a:p>
            <a:r>
              <a:rPr lang="en-US" dirty="0" err="1" smtClean="0"/>
              <a:t>ExLibris</a:t>
            </a:r>
            <a:r>
              <a:rPr lang="en-US" dirty="0" smtClean="0"/>
              <a:t> </a:t>
            </a:r>
            <a:r>
              <a:rPr lang="en-US" dirty="0"/>
              <a:t>released a speed enhancement as we were going live, which has led to a decrease in response times.</a:t>
            </a:r>
          </a:p>
          <a:p>
            <a:r>
              <a:rPr lang="en-US" b="1" dirty="0"/>
              <a:t>If you are having Primo VE speed issues, please submit a salesforce case and email us the case # at </a:t>
            </a:r>
            <a:r>
              <a:rPr lang="en-US" b="1" dirty="0">
                <a:hlinkClick r:id="rId2"/>
              </a:rPr>
              <a:t>slc_lsp@suny.edu</a:t>
            </a:r>
            <a:endParaRPr lang="en-US" b="1" dirty="0"/>
          </a:p>
          <a:p>
            <a:pPr lvl="1"/>
            <a:r>
              <a:rPr lang="en-US" b="1" dirty="0"/>
              <a:t>If your users have complained about speed, please note that in your case.</a:t>
            </a:r>
          </a:p>
          <a:p>
            <a:pPr lvl="1"/>
            <a:r>
              <a:rPr lang="en-US" b="1" dirty="0"/>
              <a:t>Please provide specifics (screencasts are great) of where/how Primo VE is slow.</a:t>
            </a:r>
          </a:p>
        </p:txBody>
      </p:sp>
      <p:pic>
        <p:nvPicPr>
          <p:cNvPr id="8" name="Content Placeholder 7"/>
          <p:cNvPicPr>
            <a:picLocks noGrp="1" noChangeAspect="1"/>
          </p:cNvPicPr>
          <p:nvPr>
            <p:ph sz="half" idx="2"/>
          </p:nvPr>
        </p:nvPicPr>
        <p:blipFill>
          <a:blip r:embed="rId3"/>
          <a:stretch>
            <a:fillRect/>
          </a:stretch>
        </p:blipFill>
        <p:spPr>
          <a:xfrm>
            <a:off x="7454351" y="1444178"/>
            <a:ext cx="3181350" cy="1276350"/>
          </a:xfrm>
          <a:prstGeom prst="rect">
            <a:avLst/>
          </a:prstGeom>
        </p:spPr>
      </p:pic>
      <p:pic>
        <p:nvPicPr>
          <p:cNvPr id="9" name="Picture 8"/>
          <p:cNvPicPr>
            <a:picLocks noChangeAspect="1"/>
          </p:cNvPicPr>
          <p:nvPr/>
        </p:nvPicPr>
        <p:blipFill>
          <a:blip r:embed="rId4"/>
          <a:stretch>
            <a:fillRect/>
          </a:stretch>
        </p:blipFill>
        <p:spPr>
          <a:xfrm>
            <a:off x="6902506" y="3385546"/>
            <a:ext cx="4733925" cy="1381125"/>
          </a:xfrm>
          <a:prstGeom prst="rect">
            <a:avLst/>
          </a:prstGeom>
        </p:spPr>
      </p:pic>
    </p:spTree>
    <p:extLst>
      <p:ext uri="{BB962C8B-B14F-4D97-AF65-F5344CB8AC3E}">
        <p14:creationId xmlns:p14="http://schemas.microsoft.com/office/powerpoint/2010/main" val="3542167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Primo Indexing</a:t>
            </a:r>
          </a:p>
        </p:txBody>
      </p:sp>
      <p:sp>
        <p:nvSpPr>
          <p:cNvPr id="5" name="Content Placeholder 4"/>
          <p:cNvSpPr>
            <a:spLocks noGrp="1"/>
          </p:cNvSpPr>
          <p:nvPr>
            <p:ph idx="1"/>
          </p:nvPr>
        </p:nvSpPr>
        <p:spPr/>
        <p:txBody>
          <a:bodyPr/>
          <a:lstStyle/>
          <a:p>
            <a:r>
              <a:rPr lang="en-US" err="1"/>
              <a:t>ExLibris</a:t>
            </a:r>
            <a:r>
              <a:rPr lang="en-US"/>
              <a:t> indicates publishing lag due to indexing jobs “catching up.”</a:t>
            </a:r>
          </a:p>
          <a:p>
            <a:r>
              <a:rPr lang="en-US"/>
              <a:t>Have begun jobs to </a:t>
            </a:r>
            <a:r>
              <a:rPr lang="en-US" err="1"/>
              <a:t>reindex</a:t>
            </a:r>
            <a:r>
              <a:rPr lang="en-US"/>
              <a:t> all of SUNY, which should complete over the weekend.  </a:t>
            </a:r>
          </a:p>
          <a:p>
            <a:r>
              <a:rPr lang="en-US"/>
              <a:t>After Monday, July 15</a:t>
            </a:r>
            <a:r>
              <a:rPr lang="en-US" baseline="30000"/>
              <a:t>th</a:t>
            </a:r>
            <a:r>
              <a:rPr lang="en-US"/>
              <a:t>, if you see any publishing lags, please begin submitting Salesforce cases, and email the case # to: </a:t>
            </a:r>
            <a:r>
              <a:rPr lang="en-US" b="1">
                <a:hlinkClick r:id="rId2"/>
              </a:rPr>
              <a:t>slc_lsp@suny.edu</a:t>
            </a:r>
            <a:r>
              <a:rPr lang="en-US"/>
              <a:t> so that we can track and escalate this issue.</a:t>
            </a:r>
            <a:endParaRPr lang="en-US" b="1"/>
          </a:p>
        </p:txBody>
      </p:sp>
    </p:spTree>
    <p:extLst>
      <p:ext uri="{BB962C8B-B14F-4D97-AF65-F5344CB8AC3E}">
        <p14:creationId xmlns:p14="http://schemas.microsoft.com/office/powerpoint/2010/main" val="8472895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Training and Documentation Consultant	</a:t>
            </a:r>
          </a:p>
        </p:txBody>
      </p:sp>
      <p:sp>
        <p:nvSpPr>
          <p:cNvPr id="3" name="Content Placeholder 2"/>
          <p:cNvSpPr>
            <a:spLocks noGrp="1"/>
          </p:cNvSpPr>
          <p:nvPr>
            <p:ph idx="1"/>
          </p:nvPr>
        </p:nvSpPr>
        <p:spPr>
          <a:xfrm>
            <a:off x="838200" y="1825625"/>
            <a:ext cx="7640782" cy="4741430"/>
          </a:xfrm>
        </p:spPr>
        <p:txBody>
          <a:bodyPr>
            <a:normAutofit fontScale="92500" lnSpcReduction="10000"/>
          </a:bodyPr>
          <a:lstStyle/>
          <a:p>
            <a:r>
              <a:rPr lang="en-US"/>
              <a:t>SUNY has contracted for a consultant to work with us for 1 year to develop structured training materials and plans, and to review and enhance current documentation.</a:t>
            </a:r>
          </a:p>
          <a:p>
            <a:r>
              <a:rPr lang="en-US"/>
              <a:t>This consultant has led the training and documentation efforts for a major Alma/Primo transition from Aleph, so is familiar with how Alma works, as well as the challenges of our migration.</a:t>
            </a:r>
          </a:p>
          <a:p>
            <a:r>
              <a:rPr lang="en-US"/>
              <a:t>Primary work of consultant is not to lead training, but to assist with creation of content, materials, and structure.</a:t>
            </a:r>
          </a:p>
          <a:p>
            <a:r>
              <a:rPr lang="en-US"/>
              <a:t>Contract begins on August 15th</a:t>
            </a:r>
          </a:p>
          <a:p>
            <a:endParaRPr lang="en-US"/>
          </a:p>
        </p:txBody>
      </p:sp>
      <p:pic>
        <p:nvPicPr>
          <p:cNvPr id="4098" name="Picture 2" descr="https://static.thenounproject.com/png/1190934-2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78941" y="1690688"/>
            <a:ext cx="190500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s://static.thenounproject.com/png/2575417-200.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97694" y="4096988"/>
            <a:ext cx="1905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63151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Preparation for Consultant	</a:t>
            </a:r>
          </a:p>
        </p:txBody>
      </p:sp>
      <p:sp>
        <p:nvSpPr>
          <p:cNvPr id="3" name="Content Placeholder 2"/>
          <p:cNvSpPr>
            <a:spLocks noGrp="1"/>
          </p:cNvSpPr>
          <p:nvPr>
            <p:ph idx="1"/>
          </p:nvPr>
        </p:nvSpPr>
        <p:spPr>
          <a:xfrm>
            <a:off x="838200" y="1825625"/>
            <a:ext cx="8365177" cy="4456422"/>
          </a:xfrm>
        </p:spPr>
        <p:txBody>
          <a:bodyPr vert="horz" lIns="91440" tIns="45720" rIns="91440" bIns="45720" rtlCol="0" anchor="t">
            <a:normAutofit/>
          </a:bodyPr>
          <a:lstStyle/>
          <a:p>
            <a:r>
              <a:rPr lang="en-US" dirty="0"/>
              <a:t>SUNY will be releasing a couple of short training surveys in the next month to provide us with some information to begin engaging with the consultant</a:t>
            </a:r>
            <a:r>
              <a:rPr lang="en-US" dirty="0" smtClean="0"/>
              <a:t>.</a:t>
            </a:r>
          </a:p>
          <a:p>
            <a:r>
              <a:rPr lang="en-US" dirty="0" smtClean="0"/>
              <a:t>Surveys </a:t>
            </a:r>
            <a:r>
              <a:rPr lang="en-US" dirty="0"/>
              <a:t>will be focusing on:</a:t>
            </a:r>
          </a:p>
          <a:p>
            <a:pPr lvl="1"/>
            <a:r>
              <a:rPr lang="en-US" dirty="0"/>
              <a:t>Areas where training material is needed most, and will have the most benefit across SUNY.</a:t>
            </a:r>
          </a:p>
          <a:p>
            <a:pPr lvl="1"/>
            <a:r>
              <a:rPr lang="en-US" dirty="0"/>
              <a:t>Desired structure and content for training program/materials and documentation.</a:t>
            </a:r>
          </a:p>
        </p:txBody>
      </p:sp>
      <p:pic>
        <p:nvPicPr>
          <p:cNvPr id="6146" name="Picture 2" descr="https://static.thenounproject.com/png/763884-2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86463" y="2790701"/>
            <a:ext cx="1905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85227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44433" y="68242"/>
            <a:ext cx="10515600" cy="1325563"/>
          </a:xfrm>
        </p:spPr>
        <p:txBody>
          <a:bodyPr/>
          <a:lstStyle/>
          <a:p>
            <a:r>
              <a:rPr lang="en-US"/>
              <a:t>Transition to Support</a:t>
            </a:r>
          </a:p>
        </p:txBody>
      </p:sp>
      <p:sp>
        <p:nvSpPr>
          <p:cNvPr id="6" name="Content Placeholder 5"/>
          <p:cNvSpPr>
            <a:spLocks noGrp="1"/>
          </p:cNvSpPr>
          <p:nvPr>
            <p:ph idx="1"/>
          </p:nvPr>
        </p:nvSpPr>
        <p:spPr>
          <a:xfrm>
            <a:off x="391886" y="1393805"/>
            <a:ext cx="7315200" cy="5167312"/>
          </a:xfrm>
        </p:spPr>
        <p:txBody>
          <a:bodyPr vert="horz" lIns="91440" tIns="45720" rIns="91440" bIns="45720" rtlCol="0" anchor="t">
            <a:normAutofit fontScale="77500" lnSpcReduction="20000"/>
          </a:bodyPr>
          <a:lstStyle/>
          <a:p>
            <a:r>
              <a:rPr lang="en-US" err="1"/>
              <a:t>ExLibris</a:t>
            </a:r>
            <a:r>
              <a:rPr lang="en-US"/>
              <a:t> will be respond via Basecamp and will refer to Salesforce as needed.</a:t>
            </a:r>
          </a:p>
          <a:p>
            <a:r>
              <a:rPr lang="en-US"/>
              <a:t>Estimated switch to support is end of August.</a:t>
            </a:r>
          </a:p>
          <a:p>
            <a:r>
              <a:rPr lang="en-US"/>
              <a:t>SUNY will provide direct support and individual assistance until mid-August.</a:t>
            </a:r>
          </a:p>
          <a:p>
            <a:r>
              <a:rPr lang="en-US"/>
              <a:t>After mid-August, SUNY Library Shared Services (SLSS) Staff will focus will be on:</a:t>
            </a:r>
          </a:p>
          <a:p>
            <a:pPr lvl="1"/>
            <a:r>
              <a:rPr lang="en-US"/>
              <a:t>Supporting Network Zone and Shared Infrastructure</a:t>
            </a:r>
          </a:p>
          <a:p>
            <a:pPr lvl="1"/>
            <a:r>
              <a:rPr lang="en-US"/>
              <a:t>Will provide extended services to campuses who enter into support agreement with us.</a:t>
            </a:r>
          </a:p>
          <a:p>
            <a:pPr lvl="2"/>
            <a:r>
              <a:rPr lang="en-US"/>
              <a:t>Campuses agreeing to extended services will go to SLSS for tier 1 support and assistance, and SLSS will </a:t>
            </a:r>
          </a:p>
          <a:p>
            <a:pPr lvl="1"/>
            <a:r>
              <a:rPr lang="en-US"/>
              <a:t>Direct support for campuses not working with SLSS on extended support will go </a:t>
            </a:r>
            <a:r>
              <a:rPr lang="en-US" err="1"/>
              <a:t>ExLibris</a:t>
            </a:r>
            <a:r>
              <a:rPr lang="en-US"/>
              <a:t> support via Salesforce for tier 1 and tier 2 support.</a:t>
            </a:r>
          </a:p>
          <a:p>
            <a:pPr lvl="2"/>
            <a:r>
              <a:rPr lang="en-US"/>
              <a:t>Campuses without Extended Support will manage their interactions with </a:t>
            </a:r>
            <a:r>
              <a:rPr lang="en-US" err="1"/>
              <a:t>ExLibris</a:t>
            </a:r>
            <a:r>
              <a:rPr lang="en-US"/>
              <a:t> themselves without direct assistance from SLSS.</a:t>
            </a:r>
          </a:p>
          <a:p>
            <a:pPr lvl="2"/>
            <a:r>
              <a:rPr lang="en-US"/>
              <a:t>SLSS staff will monitor and review cases related to NZ issues or maintenance, but will not be involved with individual cases, except for extended support campuses.</a:t>
            </a:r>
          </a:p>
          <a:p>
            <a:pPr lvl="2"/>
            <a:r>
              <a:rPr lang="en-US"/>
              <a:t>SLSS will review support trends with </a:t>
            </a:r>
            <a:r>
              <a:rPr lang="en-US" err="1"/>
              <a:t>ExLibris</a:t>
            </a:r>
            <a:r>
              <a:rPr lang="en-US"/>
              <a:t> management.</a:t>
            </a:r>
          </a:p>
          <a:p>
            <a:pPr marL="457200" lvl="1" indent="0">
              <a:buNone/>
            </a:pPr>
            <a:endParaRPr lang="en-US"/>
          </a:p>
          <a:p>
            <a:pPr lvl="1"/>
            <a:endParaRPr lang="en-US"/>
          </a:p>
        </p:txBody>
      </p:sp>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50888" y="2090057"/>
            <a:ext cx="4059651" cy="3041475"/>
          </a:xfrm>
          <a:prstGeom prst="rect">
            <a:avLst/>
          </a:prstGeom>
        </p:spPr>
      </p:pic>
    </p:spTree>
    <p:extLst>
      <p:ext uri="{BB962C8B-B14F-4D97-AF65-F5344CB8AC3E}">
        <p14:creationId xmlns:p14="http://schemas.microsoft.com/office/powerpoint/2010/main" val="23376086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Review of Cutover and Go-Live</a:t>
            </a:r>
          </a:p>
        </p:txBody>
      </p:sp>
      <p:sp>
        <p:nvSpPr>
          <p:cNvPr id="3" name="Content Placeholder 2"/>
          <p:cNvSpPr>
            <a:spLocks noGrp="1"/>
          </p:cNvSpPr>
          <p:nvPr>
            <p:ph idx="1"/>
          </p:nvPr>
        </p:nvSpPr>
        <p:spPr>
          <a:xfrm>
            <a:off x="838200" y="1825624"/>
            <a:ext cx="8412678" cy="4397045"/>
          </a:xfrm>
        </p:spPr>
        <p:txBody>
          <a:bodyPr/>
          <a:lstStyle/>
          <a:p>
            <a:r>
              <a:rPr lang="en-US" dirty="0"/>
              <a:t>No major unanticipated delays in go-live for campuses.</a:t>
            </a:r>
          </a:p>
          <a:p>
            <a:r>
              <a:rPr lang="en-US" dirty="0"/>
              <a:t>Some migration issues at specific campuses, but no widespread major issues beyond Primo indexing lags.</a:t>
            </a:r>
          </a:p>
          <a:p>
            <a:r>
              <a:rPr lang="en-US" dirty="0"/>
              <a:t>High match rate in NZ for everyone overall.</a:t>
            </a:r>
          </a:p>
          <a:p>
            <a:r>
              <a:rPr lang="en-US" dirty="0"/>
              <a:t>Some misunderstandings of when the environments/</a:t>
            </a:r>
            <a:r>
              <a:rPr lang="en-US" dirty="0" err="1"/>
              <a:t>config</a:t>
            </a:r>
            <a:r>
              <a:rPr lang="en-US" dirty="0"/>
              <a:t>. were copied (see Basecamp post).</a:t>
            </a:r>
          </a:p>
          <a:p>
            <a:r>
              <a:rPr lang="en-US" dirty="0" smtClean="0"/>
              <a:t>Clean-up </a:t>
            </a:r>
            <a:r>
              <a:rPr lang="en-US" dirty="0"/>
              <a:t>will be needed for e-resources for many.</a:t>
            </a:r>
          </a:p>
          <a:p>
            <a:endParaRPr lang="en-US" dirty="0"/>
          </a:p>
          <a:p>
            <a:endParaRPr lang="en-US" dirty="0"/>
          </a:p>
        </p:txBody>
      </p:sp>
      <p:pic>
        <p:nvPicPr>
          <p:cNvPr id="8194" name="Picture 2" descr="https://static.thenounproject.com/png/1926821-2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47077" y="2636322"/>
            <a:ext cx="1905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1181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Will there be channels for peer to peer assistance?</a:t>
            </a:r>
          </a:p>
        </p:txBody>
      </p:sp>
      <p:sp>
        <p:nvSpPr>
          <p:cNvPr id="3" name="Content Placeholder 2"/>
          <p:cNvSpPr>
            <a:spLocks noGrp="1"/>
          </p:cNvSpPr>
          <p:nvPr>
            <p:ph idx="1"/>
          </p:nvPr>
        </p:nvSpPr>
        <p:spPr>
          <a:xfrm>
            <a:off x="838200" y="1825624"/>
            <a:ext cx="5693229" cy="4456423"/>
          </a:xfrm>
        </p:spPr>
        <p:txBody>
          <a:bodyPr vert="horz" lIns="91440" tIns="45720" rIns="91440" bIns="45720" rtlCol="0" anchor="t">
            <a:normAutofit fontScale="77500" lnSpcReduction="20000"/>
          </a:bodyPr>
          <a:lstStyle/>
          <a:p>
            <a:r>
              <a:rPr lang="en-US"/>
              <a:t>No specific platform/channel has been designated as a space for peer to peer assistance.</a:t>
            </a:r>
          </a:p>
          <a:p>
            <a:r>
              <a:rPr lang="en-US"/>
              <a:t>SLC will drive the decision on what platform/channel is used and will need to administer.</a:t>
            </a:r>
          </a:p>
          <a:p>
            <a:r>
              <a:rPr lang="en-US"/>
              <a:t>The SUNY basecamp will be available, but unclear whether this will be the space for peer to peer sharing/assistance going forward.</a:t>
            </a:r>
          </a:p>
          <a:p>
            <a:r>
              <a:rPr lang="en-US"/>
              <a:t>SUNY will not provide direct assistance via Basecamp or other platform/channels after end of August.</a:t>
            </a:r>
          </a:p>
          <a:p>
            <a:r>
              <a:rPr lang="en-US"/>
              <a:t>Primo/Alma Slack Channels have also been created by SUNYLA.</a:t>
            </a:r>
          </a:p>
          <a:p>
            <a:pPr lvl="1"/>
            <a:r>
              <a:rPr lang="en-US" u="sng">
                <a:hlinkClick r:id="rId2"/>
              </a:rPr>
              <a:t>https://sunyla-tdg.slack.com/</a:t>
            </a:r>
            <a:endParaRPr lang="en-US"/>
          </a:p>
          <a:p>
            <a:pPr marL="457200" lvl="1" indent="0">
              <a:buNone/>
            </a:pPr>
            <a:endParaRPr lang="en-US"/>
          </a:p>
          <a:p>
            <a:endParaRPr lang="en-US"/>
          </a:p>
        </p:txBody>
      </p:sp>
      <p:pic>
        <p:nvPicPr>
          <p:cNvPr id="4" name="Picture 3"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22498" y="1027906"/>
            <a:ext cx="4971333" cy="2650088"/>
          </a:xfrm>
          <a:prstGeom prst="rect">
            <a:avLst/>
          </a:prstGeom>
        </p:spPr>
      </p:pic>
      <p:pic>
        <p:nvPicPr>
          <p:cNvPr id="5" name="Picture 4"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72691" y="3944499"/>
            <a:ext cx="4070949" cy="2692220"/>
          </a:xfrm>
          <a:prstGeom prst="rect">
            <a:avLst/>
          </a:prstGeom>
        </p:spPr>
      </p:pic>
    </p:spTree>
    <p:extLst>
      <p:ext uri="{BB962C8B-B14F-4D97-AF65-F5344CB8AC3E}">
        <p14:creationId xmlns:p14="http://schemas.microsoft.com/office/powerpoint/2010/main" val="5821239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Extended Services Are Available and When?	</a:t>
            </a:r>
          </a:p>
        </p:txBody>
      </p:sp>
      <p:sp>
        <p:nvSpPr>
          <p:cNvPr id="3" name="Content Placeholder 2"/>
          <p:cNvSpPr>
            <a:spLocks noGrp="1"/>
          </p:cNvSpPr>
          <p:nvPr>
            <p:ph idx="1"/>
          </p:nvPr>
        </p:nvSpPr>
        <p:spPr/>
        <p:txBody>
          <a:bodyPr>
            <a:normAutofit fontScale="77500" lnSpcReduction="20000"/>
          </a:bodyPr>
          <a:lstStyle/>
          <a:p>
            <a:r>
              <a:rPr lang="en-US"/>
              <a:t>SLSS is prepared to offer Extended Services now, and charges can go through campus recharge.</a:t>
            </a:r>
          </a:p>
          <a:p>
            <a:r>
              <a:rPr lang="en-US"/>
              <a:t>Extended Services:</a:t>
            </a:r>
          </a:p>
          <a:p>
            <a:pPr lvl="1"/>
            <a:r>
              <a:rPr lang="en-US"/>
              <a:t>Analytics Services</a:t>
            </a:r>
          </a:p>
          <a:p>
            <a:pPr lvl="1"/>
            <a:r>
              <a:rPr lang="en-US"/>
              <a:t>Resource Sharing Management</a:t>
            </a:r>
          </a:p>
          <a:p>
            <a:pPr lvl="1"/>
            <a:r>
              <a:rPr lang="en-US"/>
              <a:t>Training, Metadata, and Workflow Services</a:t>
            </a:r>
          </a:p>
          <a:p>
            <a:pPr lvl="1"/>
            <a:r>
              <a:rPr lang="en-US"/>
              <a:t>Physical Cataloging Services</a:t>
            </a:r>
          </a:p>
          <a:p>
            <a:pPr lvl="1"/>
            <a:r>
              <a:rPr lang="en-US"/>
              <a:t>Comprehensive Management of Library Services Platform</a:t>
            </a:r>
          </a:p>
          <a:p>
            <a:pPr lvl="1"/>
            <a:r>
              <a:rPr lang="en-US"/>
              <a:t>Comprehensive Management of Library Technology and Workflows</a:t>
            </a:r>
          </a:p>
          <a:p>
            <a:r>
              <a:rPr lang="en-US"/>
              <a:t>Service Level Agreements, and Participating Institution Agreement going through final approval at SUNY System.</a:t>
            </a:r>
          </a:p>
          <a:p>
            <a:pPr lvl="1"/>
            <a:r>
              <a:rPr lang="en-US"/>
              <a:t>SLSS is ready to begin working with campuses to get agreements going with campuses for extended services now.  Campuses working with us to get agreements in place will be supported moving forward while we finalize agreements.</a:t>
            </a:r>
          </a:p>
          <a:p>
            <a:r>
              <a:rPr lang="en-US"/>
              <a:t>For details, costs, and to sign up, please email Shannon (shannon.pritting@suny.edu)</a:t>
            </a:r>
          </a:p>
        </p:txBody>
      </p:sp>
    </p:spTree>
    <p:extLst>
      <p:ext uri="{BB962C8B-B14F-4D97-AF65-F5344CB8AC3E}">
        <p14:creationId xmlns:p14="http://schemas.microsoft.com/office/powerpoint/2010/main" val="21138281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Who Will be Providing Extended Support?</a:t>
            </a:r>
          </a:p>
        </p:txBody>
      </p:sp>
      <p:sp>
        <p:nvSpPr>
          <p:cNvPr id="3" name="Content Placeholder 2"/>
          <p:cNvSpPr>
            <a:spLocks noGrp="1"/>
          </p:cNvSpPr>
          <p:nvPr>
            <p:ph idx="1"/>
          </p:nvPr>
        </p:nvSpPr>
        <p:spPr/>
        <p:txBody>
          <a:bodyPr/>
          <a:lstStyle/>
          <a:p>
            <a:r>
              <a:rPr lang="en-US"/>
              <a:t>Three Staff funded via surplus from Alma/Primo contract dedicated to system wide initiatives and supporting the shared environment.</a:t>
            </a:r>
          </a:p>
          <a:p>
            <a:r>
              <a:rPr lang="en-US"/>
              <a:t>Additional staff hired to support new extended services. Two staff with Alma/Primo experience beginning in fall to provide support to initial campuses.</a:t>
            </a:r>
          </a:p>
          <a:p>
            <a:r>
              <a:rPr lang="en-US"/>
              <a:t>More staff will be hired as campuses agree to contracts with SUNY Library Shared Services.</a:t>
            </a:r>
          </a:p>
        </p:txBody>
      </p:sp>
    </p:spTree>
    <p:extLst>
      <p:ext uri="{BB962C8B-B14F-4D97-AF65-F5344CB8AC3E}">
        <p14:creationId xmlns:p14="http://schemas.microsoft.com/office/powerpoint/2010/main" val="25000956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I’m a campus who does not have an extended service agreement with SLSS, where do I go for help after August?</a:t>
            </a:r>
          </a:p>
        </p:txBody>
      </p:sp>
      <p:sp>
        <p:nvSpPr>
          <p:cNvPr id="3" name="Content Placeholder 2"/>
          <p:cNvSpPr>
            <a:spLocks noGrp="1"/>
          </p:cNvSpPr>
          <p:nvPr>
            <p:ph idx="1"/>
          </p:nvPr>
        </p:nvSpPr>
        <p:spPr>
          <a:xfrm>
            <a:off x="719447" y="2039381"/>
            <a:ext cx="10515600" cy="4351338"/>
          </a:xfrm>
        </p:spPr>
        <p:txBody>
          <a:bodyPr/>
          <a:lstStyle/>
          <a:p>
            <a:r>
              <a:rPr lang="en-US"/>
              <a:t>Campuses without a service agreement with SUNY should go directly to </a:t>
            </a:r>
            <a:r>
              <a:rPr lang="en-US" err="1"/>
              <a:t>ExLibris</a:t>
            </a:r>
            <a:r>
              <a:rPr lang="en-US"/>
              <a:t> via Salesforce case.  Questions should not go directly to SUNY staff or to the SUNY </a:t>
            </a:r>
            <a:r>
              <a:rPr lang="en-US" err="1"/>
              <a:t>libanswers</a:t>
            </a:r>
            <a:r>
              <a:rPr lang="en-US"/>
              <a:t> or future ticketing system.</a:t>
            </a:r>
          </a:p>
          <a:p>
            <a:r>
              <a:rPr lang="en-US"/>
              <a:t>If campus is unhappy with answer from </a:t>
            </a:r>
            <a:r>
              <a:rPr lang="en-US" err="1"/>
              <a:t>ExL</a:t>
            </a:r>
            <a:r>
              <a:rPr lang="en-US"/>
              <a:t> support, they should escalate the issue through Salesforce.</a:t>
            </a:r>
          </a:p>
          <a:p>
            <a:r>
              <a:rPr lang="en-US"/>
              <a:t>SUNY will monitor support performance and cases on a macro level, and will not get directly involved in specific cases unless it involves Network Zone or shared infrastructure issues.</a:t>
            </a:r>
          </a:p>
          <a:p>
            <a:r>
              <a:rPr lang="en-US"/>
              <a:t>Only Network Zone related issues should go to SUNY </a:t>
            </a:r>
            <a:r>
              <a:rPr lang="en-US" err="1"/>
              <a:t>libanswers</a:t>
            </a:r>
            <a:r>
              <a:rPr lang="en-US"/>
              <a:t>.</a:t>
            </a:r>
          </a:p>
          <a:p>
            <a:endParaRPr lang="en-US"/>
          </a:p>
        </p:txBody>
      </p:sp>
    </p:spTree>
    <p:extLst>
      <p:ext uri="{BB962C8B-B14F-4D97-AF65-F5344CB8AC3E}">
        <p14:creationId xmlns:p14="http://schemas.microsoft.com/office/powerpoint/2010/main" val="27724449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Questions?</a:t>
            </a:r>
          </a:p>
        </p:txBody>
      </p:sp>
      <p:pic>
        <p:nvPicPr>
          <p:cNvPr id="1026" name="Picture 2" descr="https://static.thenounproject.com/png/1785284-200.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826159" y="2731453"/>
            <a:ext cx="2539682" cy="25396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06079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Final Alma Health Checklist</a:t>
            </a:r>
          </a:p>
        </p:txBody>
      </p:sp>
      <p:sp>
        <p:nvSpPr>
          <p:cNvPr id="3" name="Content Placeholder 2"/>
          <p:cNvSpPr>
            <a:spLocks noGrp="1"/>
          </p:cNvSpPr>
          <p:nvPr>
            <p:ph idx="1"/>
          </p:nvPr>
        </p:nvSpPr>
        <p:spPr>
          <a:xfrm>
            <a:off x="838201" y="1825624"/>
            <a:ext cx="8555182" cy="4456423"/>
          </a:xfrm>
        </p:spPr>
        <p:txBody>
          <a:bodyPr/>
          <a:lstStyle/>
          <a:p>
            <a:r>
              <a:rPr lang="en-US" dirty="0"/>
              <a:t>This final Alma Health Checklist will </a:t>
            </a:r>
            <a:r>
              <a:rPr lang="en-US" dirty="0" smtClean="0"/>
              <a:t>be reviewed in much greater detail </a:t>
            </a:r>
            <a:r>
              <a:rPr lang="en-US" dirty="0"/>
              <a:t>by </a:t>
            </a:r>
            <a:r>
              <a:rPr lang="en-US" dirty="0" err="1"/>
              <a:t>ExLibris</a:t>
            </a:r>
            <a:r>
              <a:rPr lang="en-US" dirty="0"/>
              <a:t> than others.</a:t>
            </a:r>
          </a:p>
          <a:p>
            <a:r>
              <a:rPr lang="en-US" dirty="0"/>
              <a:t>Will be used to determine readiness for moving to support.</a:t>
            </a:r>
          </a:p>
          <a:p>
            <a:r>
              <a:rPr lang="en-US" dirty="0"/>
              <a:t>Released today (7/12), and Due on 7/31.</a:t>
            </a:r>
          </a:p>
          <a:p>
            <a:r>
              <a:rPr lang="en-US" dirty="0"/>
              <a:t>Checking with </a:t>
            </a:r>
            <a:r>
              <a:rPr lang="en-US" dirty="0" err="1"/>
              <a:t>ExLibris</a:t>
            </a:r>
            <a:r>
              <a:rPr lang="en-US" dirty="0"/>
              <a:t> to see if any further forms are due.</a:t>
            </a:r>
          </a:p>
        </p:txBody>
      </p:sp>
      <p:pic>
        <p:nvPicPr>
          <p:cNvPr id="7170" name="Picture 2" descr="https://static.thenounproject.com/png/1784991-2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96458" y="2446317"/>
            <a:ext cx="1905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23697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Banner-Alma Integration Update	</a:t>
            </a:r>
          </a:p>
        </p:txBody>
      </p:sp>
      <p:sp>
        <p:nvSpPr>
          <p:cNvPr id="3" name="Content Placeholder 2"/>
          <p:cNvSpPr>
            <a:spLocks noGrp="1"/>
          </p:cNvSpPr>
          <p:nvPr>
            <p:ph idx="1"/>
          </p:nvPr>
        </p:nvSpPr>
        <p:spPr>
          <a:xfrm>
            <a:off x="376144" y="1678017"/>
            <a:ext cx="9619211" cy="4342419"/>
          </a:xfrm>
        </p:spPr>
        <p:txBody>
          <a:bodyPr>
            <a:normAutofit fontScale="92500" lnSpcReduction="10000"/>
          </a:bodyPr>
          <a:lstStyle/>
          <a:p>
            <a:r>
              <a:rPr lang="en-US"/>
              <a:t>SUNY will support Alma integration when you have an XML file to test.</a:t>
            </a:r>
          </a:p>
          <a:p>
            <a:pPr lvl="1"/>
            <a:r>
              <a:rPr lang="en-US"/>
              <a:t>We’re happy to set up a meeting with you if desired; we’ve done this with several campuses.</a:t>
            </a:r>
          </a:p>
          <a:p>
            <a:pPr lvl="1"/>
            <a:r>
              <a:rPr lang="en-US"/>
              <a:t>Or, we can work with you via e-mail.</a:t>
            </a:r>
          </a:p>
          <a:p>
            <a:r>
              <a:rPr lang="en-US"/>
              <a:t>Please reach out to us before testing SIS synchronization in your live Alma environment.</a:t>
            </a:r>
          </a:p>
          <a:p>
            <a:pPr lvl="1"/>
            <a:r>
              <a:rPr lang="en-US"/>
              <a:t>Recommend testing with small file of test patrons if you haven’t completed SIS in your test load environment.</a:t>
            </a:r>
          </a:p>
          <a:p>
            <a:r>
              <a:rPr lang="en-US"/>
              <a:t>For every campus we’ve worked with thus far, we’ve found something that needs to be adjusted.</a:t>
            </a:r>
          </a:p>
          <a:p>
            <a:r>
              <a:rPr lang="en-US"/>
              <a:t>23 campuses have SIS integration working.</a:t>
            </a:r>
          </a:p>
          <a:p>
            <a:pPr marL="0" indent="0">
              <a:buNone/>
            </a:pPr>
            <a:endParaRPr lang="en-US"/>
          </a:p>
        </p:txBody>
      </p:sp>
      <p:pic>
        <p:nvPicPr>
          <p:cNvPr id="1026" name="Picture 2" descr="https://static.thenounproject.com/png/427492-2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40519" y="1408805"/>
            <a:ext cx="1448782" cy="144878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14220" y="3624349"/>
            <a:ext cx="1701381" cy="1635944"/>
          </a:xfrm>
          <a:prstGeom prst="rect">
            <a:avLst/>
          </a:prstGeom>
        </p:spPr>
      </p:pic>
    </p:spTree>
    <p:extLst>
      <p:ext uri="{BB962C8B-B14F-4D97-AF65-F5344CB8AC3E}">
        <p14:creationId xmlns:p14="http://schemas.microsoft.com/office/powerpoint/2010/main" val="3517107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632D7-986E-43C9-B07A-9BE66F1535B4}"/>
              </a:ext>
            </a:extLst>
          </p:cNvPr>
          <p:cNvSpPr>
            <a:spLocks noGrp="1"/>
          </p:cNvSpPr>
          <p:nvPr>
            <p:ph type="title"/>
          </p:nvPr>
        </p:nvSpPr>
        <p:spPr>
          <a:xfrm>
            <a:off x="838200" y="365125"/>
            <a:ext cx="10515600" cy="944563"/>
          </a:xfrm>
        </p:spPr>
        <p:txBody>
          <a:bodyPr/>
          <a:lstStyle/>
          <a:p>
            <a:r>
              <a:rPr lang="en-US">
                <a:cs typeface="Calibri Light"/>
              </a:rPr>
              <a:t>Network Zone Nightly OCLC Jobs</a:t>
            </a:r>
          </a:p>
        </p:txBody>
      </p:sp>
      <p:sp>
        <p:nvSpPr>
          <p:cNvPr id="3" name="Content Placeholder 2">
            <a:extLst>
              <a:ext uri="{FF2B5EF4-FFF2-40B4-BE49-F238E27FC236}">
                <a16:creationId xmlns:a16="http://schemas.microsoft.com/office/drawing/2014/main" id="{E7D226A1-DCCF-48A9-8B94-980F962178DB}"/>
              </a:ext>
            </a:extLst>
          </p:cNvPr>
          <p:cNvSpPr>
            <a:spLocks noGrp="1"/>
          </p:cNvSpPr>
          <p:nvPr>
            <p:ph idx="1"/>
          </p:nvPr>
        </p:nvSpPr>
        <p:spPr>
          <a:xfrm>
            <a:off x="285717" y="1510559"/>
            <a:ext cx="8154107" cy="4884923"/>
          </a:xfrm>
        </p:spPr>
        <p:txBody>
          <a:bodyPr vert="horz" lIns="91440" tIns="45720" rIns="91440" bIns="45720" rtlCol="0" anchor="t">
            <a:normAutofit fontScale="92500" lnSpcReduction="10000"/>
          </a:bodyPr>
          <a:lstStyle/>
          <a:p>
            <a:r>
              <a:rPr lang="en-US">
                <a:cs typeface="Calibri"/>
              </a:rPr>
              <a:t>The "new" files from OCLC started being run </a:t>
            </a:r>
            <a:r>
              <a:rPr lang="en-US">
                <a:ea typeface="+mn-lt"/>
                <a:cs typeface="+mn-lt"/>
              </a:rPr>
              <a:t>manually in Alma </a:t>
            </a:r>
            <a:r>
              <a:rPr lang="en-US">
                <a:cs typeface="Calibri"/>
              </a:rPr>
              <a:t>on Sunday, July 7, 2019</a:t>
            </a:r>
          </a:p>
          <a:p>
            <a:pPr lvl="1"/>
            <a:r>
              <a:rPr lang="en-US">
                <a:cs typeface="Calibri"/>
              </a:rPr>
              <a:t>Each file is being reviewed in </a:t>
            </a:r>
            <a:r>
              <a:rPr lang="en-US" err="1">
                <a:cs typeface="Calibri"/>
              </a:rPr>
              <a:t>MarcEdit</a:t>
            </a:r>
            <a:r>
              <a:rPr lang="en-US">
                <a:cs typeface="Calibri"/>
              </a:rPr>
              <a:t> prior to being imported into Alma</a:t>
            </a:r>
          </a:p>
          <a:p>
            <a:pPr lvl="1"/>
            <a:r>
              <a:rPr lang="en-US">
                <a:cs typeface="Calibri"/>
              </a:rPr>
              <a:t>Reports are being reviewed in Alma after each job is run to see how many records have been imported, merged, and not imported</a:t>
            </a:r>
          </a:p>
          <a:p>
            <a:r>
              <a:rPr lang="en-US">
                <a:cs typeface="Calibri"/>
              </a:rPr>
              <a:t>"New" files have been run through June 29, 2019</a:t>
            </a:r>
          </a:p>
          <a:p>
            <a:pPr lvl="1"/>
            <a:r>
              <a:rPr lang="en-US">
                <a:ea typeface="+mn-lt"/>
                <a:cs typeface="+mn-lt"/>
              </a:rPr>
              <a:t>981 new bib records have been added to the NZ to date</a:t>
            </a:r>
          </a:p>
          <a:p>
            <a:pPr lvl="1"/>
            <a:r>
              <a:rPr lang="en-US">
                <a:ea typeface="+mn-lt"/>
                <a:cs typeface="+mn-lt"/>
              </a:rPr>
              <a:t>916 merged bib records in the NZ</a:t>
            </a:r>
          </a:p>
          <a:p>
            <a:pPr lvl="1"/>
            <a:r>
              <a:rPr lang="en-US">
                <a:ea typeface="+mn-lt"/>
                <a:cs typeface="+mn-lt"/>
              </a:rPr>
              <a:t>321 records not imported into Alma</a:t>
            </a:r>
          </a:p>
          <a:p>
            <a:r>
              <a:rPr lang="en-US">
                <a:ea typeface="+mn-lt"/>
                <a:cs typeface="+mn-lt"/>
              </a:rPr>
              <a:t>"Updated" files from OCLC will start to be run manually in Alma once the "new" files are up-to-date and automatically</a:t>
            </a:r>
            <a:r>
              <a:rPr lang="en-US">
                <a:cs typeface="Calibri"/>
              </a:rPr>
              <a:t> </a:t>
            </a:r>
            <a:r>
              <a:rPr lang="en-US">
                <a:ea typeface="+mn-lt"/>
                <a:cs typeface="+mn-lt"/>
              </a:rPr>
              <a:t>uploaded into Alma via the ftp</a:t>
            </a:r>
          </a:p>
          <a:p>
            <a:pPr marL="0" indent="0">
              <a:buNone/>
            </a:pPr>
            <a:endParaRPr lang="en-US">
              <a:cs typeface="Calibri"/>
            </a:endParaRPr>
          </a:p>
          <a:p>
            <a:endParaRPr lang="en-US">
              <a:cs typeface="Calibri"/>
            </a:endParaRPr>
          </a:p>
          <a:p>
            <a:endParaRPr lang="en-US">
              <a:cs typeface="Calibri"/>
            </a:endParaRPr>
          </a:p>
        </p:txBody>
      </p:sp>
      <p:grpSp>
        <p:nvGrpSpPr>
          <p:cNvPr id="10" name="Group 9"/>
          <p:cNvGrpSpPr/>
          <p:nvPr/>
        </p:nvGrpSpPr>
        <p:grpSpPr>
          <a:xfrm>
            <a:off x="8920539" y="2430277"/>
            <a:ext cx="2679869" cy="2572175"/>
            <a:chOff x="9169921" y="1444625"/>
            <a:chExt cx="2679869" cy="2572175"/>
          </a:xfrm>
        </p:grpSpPr>
        <p:pic>
          <p:nvPicPr>
            <p:cNvPr id="4" name="Picture 3"/>
            <p:cNvPicPr>
              <a:picLocks noChangeAspect="1"/>
            </p:cNvPicPr>
            <p:nvPr/>
          </p:nvPicPr>
          <p:blipFill>
            <a:blip r:embed="rId2"/>
            <a:stretch>
              <a:fillRect/>
            </a:stretch>
          </p:blipFill>
          <p:spPr>
            <a:xfrm>
              <a:off x="10081234" y="1444625"/>
              <a:ext cx="903313" cy="790399"/>
            </a:xfrm>
            <a:prstGeom prst="rect">
              <a:avLst/>
            </a:prstGeom>
          </p:spPr>
        </p:pic>
        <p:pic>
          <p:nvPicPr>
            <p:cNvPr id="5" name="Picture 4"/>
            <p:cNvPicPr>
              <a:picLocks noChangeAspect="1"/>
            </p:cNvPicPr>
            <p:nvPr/>
          </p:nvPicPr>
          <p:blipFill>
            <a:blip r:embed="rId3"/>
            <a:stretch>
              <a:fillRect/>
            </a:stretch>
          </p:blipFill>
          <p:spPr>
            <a:xfrm>
              <a:off x="10784588" y="2563667"/>
              <a:ext cx="781364" cy="781364"/>
            </a:xfrm>
            <a:prstGeom prst="rect">
              <a:avLst/>
            </a:prstGeom>
          </p:spPr>
        </p:pic>
        <p:pic>
          <p:nvPicPr>
            <p:cNvPr id="9218" name="Picture 2" descr="https://static.thenounproject.com/png/1949687-20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282113" y="3157368"/>
              <a:ext cx="567677" cy="56767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5"/>
            <a:stretch>
              <a:fillRect/>
            </a:stretch>
          </p:blipFill>
          <p:spPr>
            <a:xfrm>
              <a:off x="9169921" y="2497598"/>
              <a:ext cx="1084529" cy="636652"/>
            </a:xfrm>
            <a:prstGeom prst="rect">
              <a:avLst/>
            </a:prstGeom>
          </p:spPr>
        </p:pic>
        <p:pic>
          <p:nvPicPr>
            <p:cNvPr id="9222" name="Picture 6" descr="https://static.thenounproject.com/png/2683603-200.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918613" y="1554658"/>
              <a:ext cx="870373" cy="870373"/>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6" descr="https://static.thenounproject.com/png/2683603-200.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8232946">
              <a:off x="9958452" y="3123218"/>
              <a:ext cx="893582" cy="893582"/>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https://static.thenounproject.com/png/2683603-200.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5744850">
              <a:off x="9330436" y="1477039"/>
              <a:ext cx="870373" cy="870373"/>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7909965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359ED-A92F-4F0A-A428-770DFC1F9E34}"/>
              </a:ext>
            </a:extLst>
          </p:cNvPr>
          <p:cNvSpPr>
            <a:spLocks noGrp="1"/>
          </p:cNvSpPr>
          <p:nvPr>
            <p:ph type="title"/>
          </p:nvPr>
        </p:nvSpPr>
        <p:spPr/>
        <p:txBody>
          <a:bodyPr/>
          <a:lstStyle/>
          <a:p>
            <a:r>
              <a:rPr lang="en-US">
                <a:ea typeface="+mj-lt"/>
                <a:cs typeface="+mj-lt"/>
              </a:rPr>
              <a:t>Network Zone Nightly OCLC Jobs</a:t>
            </a:r>
            <a:endParaRPr lang="en-US"/>
          </a:p>
        </p:txBody>
      </p:sp>
      <p:sp>
        <p:nvSpPr>
          <p:cNvPr id="3" name="Content Placeholder 2">
            <a:extLst>
              <a:ext uri="{FF2B5EF4-FFF2-40B4-BE49-F238E27FC236}">
                <a16:creationId xmlns:a16="http://schemas.microsoft.com/office/drawing/2014/main" id="{C2AFED61-F799-443D-AEAC-2B41BFFE0018}"/>
              </a:ext>
            </a:extLst>
          </p:cNvPr>
          <p:cNvSpPr>
            <a:spLocks noGrp="1"/>
          </p:cNvSpPr>
          <p:nvPr>
            <p:ph idx="1"/>
          </p:nvPr>
        </p:nvSpPr>
        <p:spPr>
          <a:xfrm>
            <a:off x="838200" y="1597024"/>
            <a:ext cx="7525050" cy="4803775"/>
          </a:xfrm>
        </p:spPr>
        <p:txBody>
          <a:bodyPr vert="horz" lIns="91440" tIns="45720" rIns="91440" bIns="45720" rtlCol="0" anchor="t">
            <a:normAutofit/>
          </a:bodyPr>
          <a:lstStyle/>
          <a:p>
            <a:r>
              <a:rPr lang="en-US">
                <a:ea typeface="+mn-lt"/>
                <a:cs typeface="+mn-lt"/>
              </a:rPr>
              <a:t>Excel files are being created for each campus that has "new" holdings in OCLC. These "new" holdings in OCLC triggered the "new" bib record to be exported into Alma</a:t>
            </a:r>
            <a:endParaRPr lang="en-US"/>
          </a:p>
          <a:p>
            <a:pPr lvl="1"/>
            <a:r>
              <a:rPr lang="en-US">
                <a:ea typeface="+mn-lt"/>
                <a:cs typeface="+mn-lt"/>
              </a:rPr>
              <a:t>Campuses "new" holdings are not linked to the NZ</a:t>
            </a:r>
          </a:p>
          <a:p>
            <a:pPr lvl="1"/>
            <a:r>
              <a:rPr lang="en-US">
                <a:ea typeface="+mn-lt"/>
                <a:cs typeface="+mn-lt"/>
              </a:rPr>
              <a:t>Campuses should review the bib records to make sure that they have the holdings and if they want the bib records linked to the NZ</a:t>
            </a:r>
          </a:p>
          <a:p>
            <a:pPr lvl="1"/>
            <a:r>
              <a:rPr lang="en-US">
                <a:ea typeface="+mn-lt"/>
                <a:cs typeface="+mn-lt"/>
              </a:rPr>
              <a:t>Campuses can use the Excel file to create an itemized set in Alma and run a job to link the bib records to the NZ</a:t>
            </a:r>
          </a:p>
          <a:p>
            <a:endParaRPr lang="en-US">
              <a:cs typeface="Calibri"/>
            </a:endParaRPr>
          </a:p>
        </p:txBody>
      </p:sp>
      <p:sp>
        <p:nvSpPr>
          <p:cNvPr id="4" name="AutoShape 2" descr="Image result for oclc"/>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5" name="Group 4"/>
          <p:cNvGrpSpPr/>
          <p:nvPr/>
        </p:nvGrpSpPr>
        <p:grpSpPr>
          <a:xfrm>
            <a:off x="8920539" y="2430277"/>
            <a:ext cx="2679869" cy="2572175"/>
            <a:chOff x="9169921" y="1444625"/>
            <a:chExt cx="2679869" cy="2572175"/>
          </a:xfrm>
        </p:grpSpPr>
        <p:pic>
          <p:nvPicPr>
            <p:cNvPr id="6" name="Picture 5"/>
            <p:cNvPicPr>
              <a:picLocks noChangeAspect="1"/>
            </p:cNvPicPr>
            <p:nvPr/>
          </p:nvPicPr>
          <p:blipFill>
            <a:blip r:embed="rId2"/>
            <a:stretch>
              <a:fillRect/>
            </a:stretch>
          </p:blipFill>
          <p:spPr>
            <a:xfrm>
              <a:off x="10081234" y="1444625"/>
              <a:ext cx="903313" cy="790399"/>
            </a:xfrm>
            <a:prstGeom prst="rect">
              <a:avLst/>
            </a:prstGeom>
          </p:spPr>
        </p:pic>
        <p:pic>
          <p:nvPicPr>
            <p:cNvPr id="7" name="Picture 6"/>
            <p:cNvPicPr>
              <a:picLocks noChangeAspect="1"/>
            </p:cNvPicPr>
            <p:nvPr/>
          </p:nvPicPr>
          <p:blipFill>
            <a:blip r:embed="rId3"/>
            <a:stretch>
              <a:fillRect/>
            </a:stretch>
          </p:blipFill>
          <p:spPr>
            <a:xfrm>
              <a:off x="10784588" y="2563667"/>
              <a:ext cx="781364" cy="781364"/>
            </a:xfrm>
            <a:prstGeom prst="rect">
              <a:avLst/>
            </a:prstGeom>
          </p:spPr>
        </p:pic>
        <p:pic>
          <p:nvPicPr>
            <p:cNvPr id="8" name="Picture 2" descr="https://static.thenounproject.com/png/1949687-20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282113" y="3157368"/>
              <a:ext cx="567677" cy="56767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a:picLocks noChangeAspect="1"/>
            </p:cNvPicPr>
            <p:nvPr/>
          </p:nvPicPr>
          <p:blipFill>
            <a:blip r:embed="rId5"/>
            <a:stretch>
              <a:fillRect/>
            </a:stretch>
          </p:blipFill>
          <p:spPr>
            <a:xfrm>
              <a:off x="9169921" y="2497598"/>
              <a:ext cx="1084529" cy="636652"/>
            </a:xfrm>
            <a:prstGeom prst="rect">
              <a:avLst/>
            </a:prstGeom>
          </p:spPr>
        </p:pic>
        <p:pic>
          <p:nvPicPr>
            <p:cNvPr id="10" name="Picture 6" descr="https://static.thenounproject.com/png/2683603-200.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918613" y="1554658"/>
              <a:ext cx="870373" cy="87037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https://static.thenounproject.com/png/2683603-200.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8232946">
              <a:off x="9958452" y="3123218"/>
              <a:ext cx="893582" cy="893582"/>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6" descr="https://static.thenounproject.com/png/2683603-200.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5744850">
              <a:off x="9330436" y="1477039"/>
              <a:ext cx="870373" cy="870373"/>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76406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24A5E-CBF4-4B37-AE95-284905B07BFE}"/>
              </a:ext>
            </a:extLst>
          </p:cNvPr>
          <p:cNvSpPr>
            <a:spLocks noGrp="1"/>
          </p:cNvSpPr>
          <p:nvPr>
            <p:ph type="title"/>
          </p:nvPr>
        </p:nvSpPr>
        <p:spPr/>
        <p:txBody>
          <a:bodyPr/>
          <a:lstStyle/>
          <a:p>
            <a:r>
              <a:rPr lang="en-US">
                <a:cs typeface="Calibri Light"/>
              </a:rPr>
              <a:t>Publishing Profiles Next Steps</a:t>
            </a:r>
            <a:endParaRPr lang="en-US"/>
          </a:p>
        </p:txBody>
      </p:sp>
      <p:sp>
        <p:nvSpPr>
          <p:cNvPr id="3" name="Content Placeholder 2">
            <a:extLst>
              <a:ext uri="{FF2B5EF4-FFF2-40B4-BE49-F238E27FC236}">
                <a16:creationId xmlns:a16="http://schemas.microsoft.com/office/drawing/2014/main" id="{90B3A262-6434-45A5-AD49-0D8B525DC9E6}"/>
              </a:ext>
            </a:extLst>
          </p:cNvPr>
          <p:cNvSpPr>
            <a:spLocks noGrp="1"/>
          </p:cNvSpPr>
          <p:nvPr>
            <p:ph idx="1"/>
          </p:nvPr>
        </p:nvSpPr>
        <p:spPr>
          <a:xfrm>
            <a:off x="838201" y="1454150"/>
            <a:ext cx="8697686" cy="5029778"/>
          </a:xfrm>
        </p:spPr>
        <p:txBody>
          <a:bodyPr vert="horz" lIns="91440" tIns="45720" rIns="91440" bIns="45720" rtlCol="0" anchor="t">
            <a:normAutofit fontScale="92500" lnSpcReduction="20000"/>
          </a:bodyPr>
          <a:lstStyle/>
          <a:p>
            <a:r>
              <a:rPr lang="en-US">
                <a:cs typeface="Calibri"/>
              </a:rPr>
              <a:t>After the baseline has been run in Alma the publishing profile job will be set to incremental</a:t>
            </a:r>
            <a:endParaRPr lang="en-US">
              <a:ea typeface="+mn-lt"/>
              <a:cs typeface="+mn-lt"/>
            </a:endParaRPr>
          </a:p>
          <a:p>
            <a:pPr lvl="1"/>
            <a:r>
              <a:rPr lang="en-US">
                <a:cs typeface="Calibri"/>
              </a:rPr>
              <a:t>Incremental only publishes updated bib records with a flag set to "Publish Bib"</a:t>
            </a:r>
            <a:endParaRPr lang="en-US">
              <a:ea typeface="+mn-lt"/>
              <a:cs typeface="+mn-lt"/>
            </a:endParaRPr>
          </a:p>
          <a:p>
            <a:pPr lvl="2"/>
            <a:r>
              <a:rPr lang="en-US">
                <a:cs typeface="Calibri"/>
              </a:rPr>
              <a:t>Changed (updated), deleted, or new are the triggers that set the record to be published to OCLC</a:t>
            </a:r>
            <a:endParaRPr lang="en-US">
              <a:ea typeface="+mn-lt"/>
              <a:cs typeface="+mn-lt"/>
            </a:endParaRPr>
          </a:p>
          <a:p>
            <a:pPr lvl="1"/>
            <a:r>
              <a:rPr lang="en-US">
                <a:cs typeface="Calibri"/>
              </a:rPr>
              <a:t>All bib records have been set to "Publish Bib" during the migration process</a:t>
            </a:r>
            <a:endParaRPr lang="en-US"/>
          </a:p>
          <a:p>
            <a:pPr lvl="1"/>
            <a:r>
              <a:rPr lang="en-US">
                <a:cs typeface="Calibri"/>
              </a:rPr>
              <a:t>Brief bib records created in the MD Editor are automatically set to "Publish Bib"</a:t>
            </a:r>
          </a:p>
          <a:p>
            <a:r>
              <a:rPr lang="en-US">
                <a:cs typeface="Calibri"/>
              </a:rPr>
              <a:t>After the first incremental file is sent to OCLC, the file will physically be reviewed by someone at OCLC</a:t>
            </a:r>
            <a:endParaRPr lang="en-US"/>
          </a:p>
          <a:p>
            <a:pPr lvl="1"/>
            <a:r>
              <a:rPr lang="en-US">
                <a:ea typeface="+mn-lt"/>
                <a:cs typeface="+mn-lt"/>
              </a:rPr>
              <a:t>This process can take several weeks to be completed</a:t>
            </a:r>
            <a:endParaRPr lang="en-US">
              <a:cs typeface="Calibri"/>
            </a:endParaRPr>
          </a:p>
          <a:p>
            <a:pPr lvl="1"/>
            <a:r>
              <a:rPr lang="en-US">
                <a:cs typeface="Calibri"/>
              </a:rPr>
              <a:t>Holdings in OCLC will not be updated during this period</a:t>
            </a:r>
          </a:p>
          <a:p>
            <a:r>
              <a:rPr lang="en-US">
                <a:ea typeface="+mn-lt"/>
                <a:cs typeface="+mn-lt"/>
              </a:rPr>
              <a:t> Holdings will automatically be updated </a:t>
            </a:r>
            <a:r>
              <a:rPr lang="en-US">
                <a:cs typeface="Calibri"/>
              </a:rPr>
              <a:t>each time the job runs after the initial file has been reviewed and accepted</a:t>
            </a:r>
            <a:endParaRPr lang="en-US">
              <a:ea typeface="+mn-lt"/>
              <a:cs typeface="+mn-lt"/>
            </a:endParaRPr>
          </a:p>
          <a:p>
            <a:pPr lvl="1"/>
            <a:endParaRPr lang="en-US">
              <a:cs typeface="Calibri"/>
            </a:endParaRPr>
          </a:p>
          <a:p>
            <a:pPr marL="457200" lvl="1" indent="0">
              <a:buNone/>
            </a:pPr>
            <a:endParaRPr lang="en-US">
              <a:cs typeface="Calibri"/>
            </a:endParaRPr>
          </a:p>
        </p:txBody>
      </p:sp>
      <p:grpSp>
        <p:nvGrpSpPr>
          <p:cNvPr id="8" name="Group 7"/>
          <p:cNvGrpSpPr/>
          <p:nvPr/>
        </p:nvGrpSpPr>
        <p:grpSpPr>
          <a:xfrm>
            <a:off x="9688945" y="1442128"/>
            <a:ext cx="2287992" cy="4573327"/>
            <a:chOff x="9688945" y="1442128"/>
            <a:chExt cx="2287992" cy="4573327"/>
          </a:xfrm>
        </p:grpSpPr>
        <p:pic>
          <p:nvPicPr>
            <p:cNvPr id="5" name="Picture 4"/>
            <p:cNvPicPr>
              <a:picLocks noChangeAspect="1"/>
            </p:cNvPicPr>
            <p:nvPr/>
          </p:nvPicPr>
          <p:blipFill>
            <a:blip r:embed="rId2"/>
            <a:stretch>
              <a:fillRect/>
            </a:stretch>
          </p:blipFill>
          <p:spPr>
            <a:xfrm>
              <a:off x="9752499" y="4329159"/>
              <a:ext cx="1927196" cy="1686296"/>
            </a:xfrm>
            <a:prstGeom prst="rect">
              <a:avLst/>
            </a:prstGeom>
          </p:spPr>
        </p:pic>
        <p:pic>
          <p:nvPicPr>
            <p:cNvPr id="7" name="Picture 6"/>
            <p:cNvPicPr>
              <a:picLocks noChangeAspect="1"/>
            </p:cNvPicPr>
            <p:nvPr/>
          </p:nvPicPr>
          <p:blipFill>
            <a:blip r:embed="rId3"/>
            <a:stretch>
              <a:fillRect/>
            </a:stretch>
          </p:blipFill>
          <p:spPr>
            <a:xfrm>
              <a:off x="9688945" y="1442128"/>
              <a:ext cx="1855141" cy="1089025"/>
            </a:xfrm>
            <a:prstGeom prst="rect">
              <a:avLst/>
            </a:prstGeom>
          </p:spPr>
        </p:pic>
        <p:pic>
          <p:nvPicPr>
            <p:cNvPr id="3078" name="Picture 6" descr="https://static.thenounproject.com/png/2686224-200.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9993831" y="2742876"/>
              <a:ext cx="1586283" cy="1586283"/>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https://static.thenounproject.com/png/983462-200.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11234" y="2079429"/>
              <a:ext cx="865703" cy="865703"/>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1149870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4D4B-51B8-4975-9DB1-2F5AAC821CF3}"/>
              </a:ext>
            </a:extLst>
          </p:cNvPr>
          <p:cNvSpPr>
            <a:spLocks noGrp="1"/>
          </p:cNvSpPr>
          <p:nvPr>
            <p:ph type="title"/>
          </p:nvPr>
        </p:nvSpPr>
        <p:spPr/>
        <p:txBody>
          <a:bodyPr/>
          <a:lstStyle/>
          <a:p>
            <a:r>
              <a:rPr lang="en-US">
                <a:cs typeface="Calibri Light"/>
              </a:rPr>
              <a:t>Publishing Profiles Next Steps</a:t>
            </a:r>
            <a:endParaRPr lang="en-US"/>
          </a:p>
        </p:txBody>
      </p:sp>
      <p:sp>
        <p:nvSpPr>
          <p:cNvPr id="3" name="Content Placeholder 2">
            <a:extLst>
              <a:ext uri="{FF2B5EF4-FFF2-40B4-BE49-F238E27FC236}">
                <a16:creationId xmlns:a16="http://schemas.microsoft.com/office/drawing/2014/main" id="{80FB0F50-0321-4C23-9802-90BCAFE163E7}"/>
              </a:ext>
            </a:extLst>
          </p:cNvPr>
          <p:cNvSpPr>
            <a:spLocks noGrp="1"/>
          </p:cNvSpPr>
          <p:nvPr>
            <p:ph idx="1"/>
          </p:nvPr>
        </p:nvSpPr>
        <p:spPr>
          <a:xfrm>
            <a:off x="838200" y="1549400"/>
            <a:ext cx="8139545" cy="4815774"/>
          </a:xfrm>
        </p:spPr>
        <p:txBody>
          <a:bodyPr vert="horz" lIns="91440" tIns="45720" rIns="91440" bIns="45720" rtlCol="0" anchor="t">
            <a:normAutofit/>
          </a:bodyPr>
          <a:lstStyle/>
          <a:p>
            <a:r>
              <a:rPr lang="en-US">
                <a:cs typeface="Calibri"/>
              </a:rPr>
              <a:t>Publishing profiles require a few extra steps to ensure that each campus publishes the holdings they intend to publish to OCLC:</a:t>
            </a:r>
            <a:endParaRPr lang="en-US"/>
          </a:p>
          <a:p>
            <a:pPr lvl="1"/>
            <a:r>
              <a:rPr lang="en-US">
                <a:cs typeface="Calibri"/>
              </a:rPr>
              <a:t>"</a:t>
            </a:r>
            <a:r>
              <a:rPr lang="en-US">
                <a:ea typeface="+mn-lt"/>
                <a:cs typeface="+mn-lt"/>
              </a:rPr>
              <a:t>Limit Added Records to </a:t>
            </a:r>
            <a:r>
              <a:rPr lang="en-US" err="1">
                <a:ea typeface="+mn-lt"/>
                <a:cs typeface="+mn-lt"/>
              </a:rPr>
              <a:t>WorldCat</a:t>
            </a:r>
            <a:r>
              <a:rPr lang="en-US">
                <a:ea typeface="+mn-lt"/>
                <a:cs typeface="+mn-lt"/>
              </a:rPr>
              <a:t> Staging = Yes” under "Bibliographic Record Information" in the </a:t>
            </a:r>
            <a:r>
              <a:rPr lang="en-US" err="1">
                <a:ea typeface="+mn-lt"/>
                <a:cs typeface="+mn-lt"/>
              </a:rPr>
              <a:t>datasync</a:t>
            </a:r>
            <a:r>
              <a:rPr lang="en-US">
                <a:ea typeface="+mn-lt"/>
                <a:cs typeface="+mn-lt"/>
              </a:rPr>
              <a:t> collection</a:t>
            </a:r>
          </a:p>
          <a:p>
            <a:pPr lvl="1"/>
            <a:r>
              <a:rPr lang="en-US">
                <a:cs typeface="Calibri"/>
              </a:rPr>
              <a:t>Exclude online resources from the "Excluded Information" under "</a:t>
            </a:r>
            <a:r>
              <a:rPr lang="en-US">
                <a:ea typeface="+mn-lt"/>
                <a:cs typeface="+mn-lt"/>
              </a:rPr>
              <a:t>Bibliographic Record Information” in the </a:t>
            </a:r>
            <a:r>
              <a:rPr lang="en-US" err="1">
                <a:ea typeface="+mn-lt"/>
                <a:cs typeface="+mn-lt"/>
              </a:rPr>
              <a:t>datasync</a:t>
            </a:r>
            <a:r>
              <a:rPr lang="en-US">
                <a:ea typeface="+mn-lt"/>
                <a:cs typeface="+mn-lt"/>
              </a:rPr>
              <a:t> collection</a:t>
            </a:r>
            <a:endParaRPr lang="en-US">
              <a:cs typeface="Calibri"/>
            </a:endParaRPr>
          </a:p>
          <a:p>
            <a:pPr lvl="1"/>
            <a:r>
              <a:rPr lang="en-US">
                <a:cs typeface="Calibri"/>
              </a:rPr>
              <a:t>Create a set for bib records that should not be published to OCLC and run a job to unflag these records from publishing</a:t>
            </a:r>
          </a:p>
          <a:p>
            <a:pPr lvl="1"/>
            <a:endParaRPr lang="en-US">
              <a:cs typeface="Calibri"/>
            </a:endParaRPr>
          </a:p>
          <a:p>
            <a:pPr lvl="1"/>
            <a:endParaRPr lang="en-US">
              <a:cs typeface="Calibri"/>
            </a:endParaRPr>
          </a:p>
          <a:p>
            <a:pPr lvl="1"/>
            <a:endParaRPr lang="en-US">
              <a:cs typeface="Calibri"/>
            </a:endParaRPr>
          </a:p>
        </p:txBody>
      </p:sp>
      <p:grpSp>
        <p:nvGrpSpPr>
          <p:cNvPr id="5" name="Group 4"/>
          <p:cNvGrpSpPr/>
          <p:nvPr/>
        </p:nvGrpSpPr>
        <p:grpSpPr>
          <a:xfrm>
            <a:off x="9380187" y="1465879"/>
            <a:ext cx="2287992" cy="4573327"/>
            <a:chOff x="9688945" y="1442128"/>
            <a:chExt cx="2287992" cy="4573327"/>
          </a:xfrm>
        </p:grpSpPr>
        <p:pic>
          <p:nvPicPr>
            <p:cNvPr id="6" name="Picture 5"/>
            <p:cNvPicPr>
              <a:picLocks noChangeAspect="1"/>
            </p:cNvPicPr>
            <p:nvPr/>
          </p:nvPicPr>
          <p:blipFill>
            <a:blip r:embed="rId2"/>
            <a:stretch>
              <a:fillRect/>
            </a:stretch>
          </p:blipFill>
          <p:spPr>
            <a:xfrm>
              <a:off x="9752499" y="4329159"/>
              <a:ext cx="1927196" cy="1686296"/>
            </a:xfrm>
            <a:prstGeom prst="rect">
              <a:avLst/>
            </a:prstGeom>
          </p:spPr>
        </p:pic>
        <p:pic>
          <p:nvPicPr>
            <p:cNvPr id="7" name="Picture 6"/>
            <p:cNvPicPr>
              <a:picLocks noChangeAspect="1"/>
            </p:cNvPicPr>
            <p:nvPr/>
          </p:nvPicPr>
          <p:blipFill>
            <a:blip r:embed="rId3"/>
            <a:stretch>
              <a:fillRect/>
            </a:stretch>
          </p:blipFill>
          <p:spPr>
            <a:xfrm>
              <a:off x="9688945" y="1442128"/>
              <a:ext cx="1855141" cy="1089025"/>
            </a:xfrm>
            <a:prstGeom prst="rect">
              <a:avLst/>
            </a:prstGeom>
          </p:spPr>
        </p:pic>
        <p:pic>
          <p:nvPicPr>
            <p:cNvPr id="8" name="Picture 6" descr="https://static.thenounproject.com/png/2686224-200.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9993831" y="2742876"/>
              <a:ext cx="1586283" cy="158628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https://static.thenounproject.com/png/983462-200.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11234" y="2079429"/>
              <a:ext cx="865703" cy="865703"/>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5105954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AD981-CFB3-4306-A451-60805A7A2CAF}"/>
              </a:ext>
            </a:extLst>
          </p:cNvPr>
          <p:cNvSpPr>
            <a:spLocks noGrp="1"/>
          </p:cNvSpPr>
          <p:nvPr>
            <p:ph type="title"/>
          </p:nvPr>
        </p:nvSpPr>
        <p:spPr/>
        <p:txBody>
          <a:bodyPr/>
          <a:lstStyle/>
          <a:p>
            <a:r>
              <a:rPr lang="en-US">
                <a:cs typeface="Calibri Light"/>
              </a:rPr>
              <a:t>Publishing Profiles Next Steps</a:t>
            </a:r>
            <a:endParaRPr lang="en-US"/>
          </a:p>
        </p:txBody>
      </p:sp>
      <p:sp>
        <p:nvSpPr>
          <p:cNvPr id="3" name="Content Placeholder 2">
            <a:extLst>
              <a:ext uri="{FF2B5EF4-FFF2-40B4-BE49-F238E27FC236}">
                <a16:creationId xmlns:a16="http://schemas.microsoft.com/office/drawing/2014/main" id="{5D3329FC-5900-4F94-9CF1-DBBD1C45A723}"/>
              </a:ext>
            </a:extLst>
          </p:cNvPr>
          <p:cNvSpPr>
            <a:spLocks noGrp="1"/>
          </p:cNvSpPr>
          <p:nvPr>
            <p:ph idx="1"/>
          </p:nvPr>
        </p:nvSpPr>
        <p:spPr>
          <a:xfrm>
            <a:off x="748145" y="1548183"/>
            <a:ext cx="8383979" cy="4828865"/>
          </a:xfrm>
        </p:spPr>
        <p:txBody>
          <a:bodyPr vert="horz" lIns="91440" tIns="45720" rIns="91440" bIns="45720" rtlCol="0" anchor="t">
            <a:normAutofit lnSpcReduction="10000"/>
          </a:bodyPr>
          <a:lstStyle/>
          <a:p>
            <a:r>
              <a:rPr lang="en-US">
                <a:cs typeface="Calibri"/>
              </a:rPr>
              <a:t>What does </a:t>
            </a:r>
            <a:r>
              <a:rPr lang="en-US">
                <a:ea typeface="+mn-lt"/>
                <a:cs typeface="+mn-lt"/>
              </a:rPr>
              <a:t>"</a:t>
            </a:r>
            <a:r>
              <a:rPr lang="en-US">
                <a:cs typeface="Calibri"/>
              </a:rPr>
              <a:t>Limit Added Records to </a:t>
            </a:r>
            <a:r>
              <a:rPr lang="en-US" err="1">
                <a:cs typeface="Calibri"/>
              </a:rPr>
              <a:t>WorldCat</a:t>
            </a:r>
            <a:r>
              <a:rPr lang="en-US">
                <a:cs typeface="Calibri"/>
              </a:rPr>
              <a:t> Staging = Yes” do?</a:t>
            </a:r>
          </a:p>
          <a:p>
            <a:pPr lvl="1"/>
            <a:r>
              <a:rPr lang="en-US">
                <a:ea typeface="+mn-lt"/>
                <a:cs typeface="+mn-lt"/>
              </a:rPr>
              <a:t>It acts as a safety net to prevent bib records without an OCLC number (035) from publishing to OCLC</a:t>
            </a:r>
          </a:p>
          <a:p>
            <a:pPr lvl="1"/>
            <a:r>
              <a:rPr lang="en-US">
                <a:ea typeface="+mn-lt"/>
                <a:cs typeface="+mn-lt"/>
              </a:rPr>
              <a:t>It places bib records without OCLC numbers into a staging area to be reviewed by the campus</a:t>
            </a:r>
          </a:p>
          <a:p>
            <a:pPr lvl="2"/>
            <a:r>
              <a:rPr lang="en-US">
                <a:ea typeface="+mn-lt"/>
                <a:cs typeface="+mn-lt"/>
              </a:rPr>
              <a:t>Example, brief bibs in the IZ on NZ</a:t>
            </a:r>
          </a:p>
          <a:p>
            <a:pPr lvl="1"/>
            <a:r>
              <a:rPr lang="en-US">
                <a:ea typeface="+mn-lt"/>
                <a:cs typeface="+mn-lt"/>
              </a:rPr>
              <a:t>The campus will then be responsible for reviewing the file and determining if these records should be published to OCLC or not</a:t>
            </a:r>
            <a:endParaRPr lang="en-US"/>
          </a:p>
          <a:p>
            <a:r>
              <a:rPr lang="en-US">
                <a:cs typeface="Calibri"/>
              </a:rPr>
              <a:t>What will excluding online resources do?</a:t>
            </a:r>
          </a:p>
          <a:p>
            <a:pPr lvl="1"/>
            <a:r>
              <a:rPr lang="en-US">
                <a:cs typeface="Calibri"/>
              </a:rPr>
              <a:t>It will prevent bib records with "online resources" in MARC field 300 from being published to OCLC</a:t>
            </a:r>
          </a:p>
          <a:p>
            <a:pPr lvl="1"/>
            <a:endParaRPr lang="en-US">
              <a:cs typeface="Calibri"/>
            </a:endParaRPr>
          </a:p>
          <a:p>
            <a:pPr marL="457200" lvl="1" indent="0">
              <a:buNone/>
            </a:pPr>
            <a:endParaRPr lang="en-US">
              <a:cs typeface="Calibri"/>
            </a:endParaRPr>
          </a:p>
        </p:txBody>
      </p:sp>
      <p:grpSp>
        <p:nvGrpSpPr>
          <p:cNvPr id="10" name="Group 9"/>
          <p:cNvGrpSpPr/>
          <p:nvPr/>
        </p:nvGrpSpPr>
        <p:grpSpPr>
          <a:xfrm>
            <a:off x="9688945" y="1442128"/>
            <a:ext cx="2287992" cy="4573327"/>
            <a:chOff x="9688945" y="1442128"/>
            <a:chExt cx="2287992" cy="4573327"/>
          </a:xfrm>
        </p:grpSpPr>
        <p:pic>
          <p:nvPicPr>
            <p:cNvPr id="5" name="Picture 4"/>
            <p:cNvPicPr>
              <a:picLocks noChangeAspect="1"/>
            </p:cNvPicPr>
            <p:nvPr/>
          </p:nvPicPr>
          <p:blipFill>
            <a:blip r:embed="rId2"/>
            <a:stretch>
              <a:fillRect/>
            </a:stretch>
          </p:blipFill>
          <p:spPr>
            <a:xfrm>
              <a:off x="9752499" y="4329159"/>
              <a:ext cx="1927196" cy="1686296"/>
            </a:xfrm>
            <a:prstGeom prst="rect">
              <a:avLst/>
            </a:prstGeom>
          </p:spPr>
        </p:pic>
        <p:pic>
          <p:nvPicPr>
            <p:cNvPr id="6" name="Picture 5"/>
            <p:cNvPicPr>
              <a:picLocks noChangeAspect="1"/>
            </p:cNvPicPr>
            <p:nvPr/>
          </p:nvPicPr>
          <p:blipFill>
            <a:blip r:embed="rId3"/>
            <a:stretch>
              <a:fillRect/>
            </a:stretch>
          </p:blipFill>
          <p:spPr>
            <a:xfrm>
              <a:off x="9688945" y="1442128"/>
              <a:ext cx="1855141" cy="1089025"/>
            </a:xfrm>
            <a:prstGeom prst="rect">
              <a:avLst/>
            </a:prstGeom>
          </p:spPr>
        </p:pic>
        <p:pic>
          <p:nvPicPr>
            <p:cNvPr id="7" name="Picture 6" descr="https://static.thenounproject.com/png/2686224-200.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10138231" y="2605805"/>
              <a:ext cx="956567" cy="95656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8" descr="https://static.thenounproject.com/png/983462-200.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11234" y="2079429"/>
              <a:ext cx="865703" cy="865703"/>
            </a:xfrm>
            <a:prstGeom prst="rect">
              <a:avLst/>
            </a:prstGeom>
            <a:noFill/>
            <a:extLst>
              <a:ext uri="{909E8E84-426E-40DD-AFC4-6F175D3DCCD1}">
                <a14:hiddenFill xmlns:a14="http://schemas.microsoft.com/office/drawing/2010/main">
                  <a:solidFill>
                    <a:srgbClr val="FFFFFF"/>
                  </a:solidFill>
                </a14:hiddenFill>
              </a:ext>
            </a:extLst>
          </p:spPr>
        </p:pic>
        <p:pic>
          <p:nvPicPr>
            <p:cNvPr id="11266" name="Picture 2" descr="https://static.thenounproject.com/png/2421-200.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244570" y="3507387"/>
              <a:ext cx="743888" cy="743888"/>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8153811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151</TotalTime>
  <Words>1409</Words>
  <Application>Microsoft Office PowerPoint</Application>
  <PresentationFormat>Widescreen</PresentationFormat>
  <Paragraphs>161</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Shared Library Services Platform Project Update</vt:lpstr>
      <vt:lpstr>Review of Cutover and Go-Live</vt:lpstr>
      <vt:lpstr>Final Alma Health Checklist</vt:lpstr>
      <vt:lpstr>Banner-Alma Integration Update </vt:lpstr>
      <vt:lpstr>Network Zone Nightly OCLC Jobs</vt:lpstr>
      <vt:lpstr>Network Zone Nightly OCLC Jobs</vt:lpstr>
      <vt:lpstr>Publishing Profiles Next Steps</vt:lpstr>
      <vt:lpstr>Publishing Profiles Next Steps</vt:lpstr>
      <vt:lpstr>Publishing Profiles Next Steps</vt:lpstr>
      <vt:lpstr>Publishing Profiles Next Steps</vt:lpstr>
      <vt:lpstr>Publishing Profiles for Campuses SUNY Set-Up</vt:lpstr>
      <vt:lpstr>Resource Sharing Update</vt:lpstr>
      <vt:lpstr>Regional Rotas</vt:lpstr>
      <vt:lpstr>CleanSlips</vt:lpstr>
      <vt:lpstr>Primo Speed and Responsiveness</vt:lpstr>
      <vt:lpstr>Primo Indexing</vt:lpstr>
      <vt:lpstr>Training and Documentation Consultant </vt:lpstr>
      <vt:lpstr>Preparation for Consultant </vt:lpstr>
      <vt:lpstr>Transition to Support</vt:lpstr>
      <vt:lpstr>Will there be channels for peer to peer assistance?</vt:lpstr>
      <vt:lpstr>What Extended Services Are Available and When? </vt:lpstr>
      <vt:lpstr>Who Will be Providing Extended Support?</vt:lpstr>
      <vt:lpstr>I’m a campus who does not have an extended service agreement with SLSS, where do I go for help after August?</vt:lpstr>
      <vt:lpstr>Questions?</vt:lpstr>
    </vt:vector>
  </TitlesOfParts>
  <Company>SUNY Empire State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Shannon Pritting</dc:creator>
  <cp:lastModifiedBy>Pritting, Shannon</cp:lastModifiedBy>
  <cp:revision>3</cp:revision>
  <dcterms:created xsi:type="dcterms:W3CDTF">2019-07-11T17:56:55Z</dcterms:created>
  <dcterms:modified xsi:type="dcterms:W3CDTF">2019-07-12T19:06:25Z</dcterms:modified>
</cp:coreProperties>
</file>