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7"/>
  </p:notesMasterIdLst>
  <p:sldIdLst>
    <p:sldId id="258" r:id="rId5"/>
    <p:sldId id="389" r:id="rId6"/>
    <p:sldId id="390" r:id="rId7"/>
    <p:sldId id="392" r:id="rId8"/>
    <p:sldId id="394" r:id="rId9"/>
    <p:sldId id="393" r:id="rId10"/>
    <p:sldId id="391" r:id="rId11"/>
    <p:sldId id="397" r:id="rId12"/>
    <p:sldId id="398" r:id="rId13"/>
    <p:sldId id="399" r:id="rId14"/>
    <p:sldId id="395" r:id="rId15"/>
    <p:sldId id="400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ee, Kristy" initials="LK" lastIdx="1" clrIdx="0">
    <p:extLst>
      <p:ext uri="{19B8F6BF-5375-455C-9EA6-DF929625EA0E}">
        <p15:presenceInfo xmlns:p15="http://schemas.microsoft.com/office/powerpoint/2012/main" userId="S::kristy.lee@suny.edu::2d31e6a3-3620-42ae-af19-7fd6f5c2456c" providerId="AD"/>
      </p:ext>
    </p:extLst>
  </p:cmAuthor>
  <p:cmAuthor id="2" name="Perry, Susan" initials="PS" lastIdx="1" clrIdx="1">
    <p:extLst>
      <p:ext uri="{19B8F6BF-5375-455C-9EA6-DF929625EA0E}">
        <p15:presenceInfo xmlns:p15="http://schemas.microsoft.com/office/powerpoint/2012/main" userId="S::susan.perry@suny.edu::ea21311d-03e0-498d-b20b-c0d2cb5e17f1" providerId="AD"/>
      </p:ext>
    </p:extLst>
  </p:cmAuthor>
  <p:cmAuthor id="3" name="Pritting, Shannon" initials="PS" lastIdx="1" clrIdx="2">
    <p:extLst>
      <p:ext uri="{19B8F6BF-5375-455C-9EA6-DF929625EA0E}">
        <p15:presenceInfo xmlns:p15="http://schemas.microsoft.com/office/powerpoint/2012/main" userId="S::shannon.pritting@suny.edu::b6acce8b-3193-4a7b-b3b8-1dc43a9f8da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691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797596-2E5D-A648-9D56-B43760903CF3}" type="datetimeFigureOut">
              <a:rPr lang="en-US" smtClean="0"/>
              <a:t>7/21/2021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BC1646-246F-1A4A-9F1A-C1A4DCB731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4998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E58F28-12E3-2346-8468-5E332CAAE35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89E54A2-3CEA-D64F-BDF1-5C2CF89BB9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1642F2-DA96-4B48-966C-1712BD72AC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0888D-4A71-2541-BE8B-529F9732D0D8}" type="datetimeFigureOut">
              <a:rPr lang="en-US" smtClean="0"/>
              <a:t>7/21/2021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698E33-77B4-8440-BDDC-85C7288362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CD32F3-0ED7-E04C-85E3-F18102581E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CEB7F-075A-8C47-A3DF-D00F49FF39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0050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E579CE-6C58-3342-A1D4-8F6B3C38E0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C42EFEC-5848-4748-89E1-E06FB4F247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E7F53D-E482-CC46-91CA-DCECE43CF5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0888D-4A71-2541-BE8B-529F9732D0D8}" type="datetimeFigureOut">
              <a:rPr lang="en-US" smtClean="0"/>
              <a:t>7/21/2021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F173DF-FA0A-784E-B88F-4117FF194A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9E67CE-8B2D-FF45-B20B-90E1F69CF5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CEB7F-075A-8C47-A3DF-D00F49FF39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64931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0C0185A-8750-7D49-995C-97212AD630A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A0A6BCE-4049-FD49-8A07-D29BD44229F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639774-9B12-3345-9F2A-86977C70C9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0888D-4A71-2541-BE8B-529F9732D0D8}" type="datetimeFigureOut">
              <a:rPr lang="en-US" smtClean="0"/>
              <a:t>7/21/2021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938FC2-D326-264B-A117-CEB090C189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87C95C-6D5B-0540-A2E4-732FD528A6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CEB7F-075A-8C47-A3DF-D00F49FF39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2367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3C6AE8-4C38-5642-A29A-76652C1BB4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F1A3F8-9FBC-A544-9F3C-423BF0AE09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BE0B57-3748-0742-A518-EE3FB791CF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0888D-4A71-2541-BE8B-529F9732D0D8}" type="datetimeFigureOut">
              <a:rPr lang="en-US" smtClean="0"/>
              <a:t>7/21/2021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1F804F-884B-954F-8038-5822E4FC7F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1FE475-94DB-3441-A191-0B20DF1DC4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CEB7F-075A-8C47-A3DF-D00F49FF39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91126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221C42-1CF5-614B-81F4-D92CE5C2BE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4C5979-34E4-F04E-990E-20ADAFC2C8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C66926-B1C5-1948-9F65-207F70DC21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0888D-4A71-2541-BE8B-529F9732D0D8}" type="datetimeFigureOut">
              <a:rPr lang="en-US" smtClean="0"/>
              <a:t>7/21/2021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1FD53C-CBF2-CF4B-AF34-4FAF8EF533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EC4400-66F7-6041-9F65-775E3F7027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CEB7F-075A-8C47-A3DF-D00F49FF39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80237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484AFB-8F5D-AE4C-8111-8E206AB45E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3844A3-FC0F-A249-9056-963BE5B4D7C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7008978-AC6F-4549-BD4C-33EAA349F2E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20848CB-F251-614F-988A-B3654DC6B4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0888D-4A71-2541-BE8B-529F9732D0D8}" type="datetimeFigureOut">
              <a:rPr lang="en-US" smtClean="0"/>
              <a:t>7/21/2021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451F20D-3B44-B14C-8813-9836981FE7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3F6DCD8-AC3E-D94C-8355-111C85A1EC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CEB7F-075A-8C47-A3DF-D00F49FF39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79294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A14B95-C19F-6B4E-9C62-51076B8B8D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58B49BB-A0D4-DE43-BB16-B35A236B28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08E2B65-A596-0E45-BFB8-51E87DC8D30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0B6EDC8-E086-3A49-9703-13BC8C137AE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573776D-9DAB-C24C-A0A3-E9E963935F8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D072B0D-78CE-8949-85CC-2ED7757763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0888D-4A71-2541-BE8B-529F9732D0D8}" type="datetimeFigureOut">
              <a:rPr lang="en-US" smtClean="0"/>
              <a:t>7/21/2021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628B343-74C5-F04C-9150-07E5B98D4A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CB6B707-4AC7-AB43-B5AF-B840B22EA0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CEB7F-075A-8C47-A3DF-D00F49FF39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0102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A1EB91-BAAB-D444-B955-82D8FF5940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C4E3B7E-E68E-5C48-9EAB-35FEA82A6D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0888D-4A71-2541-BE8B-529F9732D0D8}" type="datetimeFigureOut">
              <a:rPr lang="en-US" smtClean="0"/>
              <a:t>7/21/2021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60B88CC-9599-BB4A-A70D-18A2E89070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269E7BD-C751-8F4B-BC2F-6A107CC1F5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CEB7F-075A-8C47-A3DF-D00F49FF39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08813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FDEBFC1-7AF0-F04E-B50D-8B33426802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0888D-4A71-2541-BE8B-529F9732D0D8}" type="datetimeFigureOut">
              <a:rPr lang="en-US" smtClean="0"/>
              <a:t>7/21/2021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22D6BC3-6F66-784C-94DD-BB108C471C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6E8134A-C3EA-9540-9873-8F73E3A85C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CEB7F-075A-8C47-A3DF-D00F49FF39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84414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A187A3-FDD6-F047-89DC-FFE35E88CC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0D2E0C-918D-F14A-B2F1-34DB0BE099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FD19478-D8FC-8540-B1DE-D9776EA31C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33E1157-D5C7-384F-AE06-F4E87DE55D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0888D-4A71-2541-BE8B-529F9732D0D8}" type="datetimeFigureOut">
              <a:rPr lang="en-US" smtClean="0"/>
              <a:t>7/21/2021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F9A2FBF-782B-534C-A02F-F271475640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3E7255E-5275-4348-9DCC-BEC02BEFF5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CEB7F-075A-8C47-A3DF-D00F49FF39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3122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2AFF70-8336-4046-BFFD-289949E25B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27F3680-683A-1E46-A4EE-10A07D3CA11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F01DC8B-2066-A74C-9445-1DD268851B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F58219-F995-6C45-9DBB-54951E26A9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0888D-4A71-2541-BE8B-529F9732D0D8}" type="datetimeFigureOut">
              <a:rPr lang="en-US" smtClean="0"/>
              <a:t>7/21/2021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92B04B2-B36F-8349-A0A1-8F4D3D6668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37BDC62-7C92-4641-83BB-B96079061F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CEB7F-075A-8C47-A3DF-D00F49FF39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7178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4FD5E0F-94CE-AB49-B139-C62CE75B8A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617A46-1791-D745-B0A3-EEFCED6127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DC2DB2-0886-7B48-A6F3-BF7FC8C288D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50888D-4A71-2541-BE8B-529F9732D0D8}" type="datetimeFigureOut">
              <a:rPr lang="en-US" smtClean="0"/>
              <a:t>7/21/2021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491CAB-8B90-B745-93D7-50094F1C2AB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911977-B5CB-2A4B-ADE2-C2BF40909AC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2CEB7F-075A-8C47-A3DF-D00F49FF39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97393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emf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hyperlink" Target="https://knowledge.exlibrisgroup.com/Alma/Product_Documentation/010Alma_Online_Help_(English)/080Analytics/Alma_Analytics_Subject_Areas/Users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emf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emf"/><Relationship Id="rId3" Type="http://schemas.openxmlformats.org/officeDocument/2006/relationships/hyperlink" Target="https://public.3.basecamp.com/p/CcgPNvZicdGDxrA9vwjDCoKG" TargetMode="External"/><Relationship Id="rId7" Type="http://schemas.openxmlformats.org/officeDocument/2006/relationships/image" Target="../media/image2.emf"/><Relationship Id="rId2" Type="http://schemas.openxmlformats.org/officeDocument/2006/relationships/hyperlink" Target="https://slcny.libguides.com/training-analytics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info@slcny.libanswers.com" TargetMode="External"/><Relationship Id="rId5" Type="http://schemas.openxmlformats.org/officeDocument/2006/relationships/hyperlink" Target="https://knowledge.exlibrisgroup.com/Alma/Product_Documentation/010Alma_Online_Help_(English)/080Analytics/Alma_Analytics_Subject_Areas/Lending_Requests" TargetMode="External"/><Relationship Id="rId10" Type="http://schemas.openxmlformats.org/officeDocument/2006/relationships/image" Target="../media/image5.emf"/><Relationship Id="rId4" Type="http://schemas.openxmlformats.org/officeDocument/2006/relationships/hyperlink" Target="https://knowledge.exlibrisgroup.com/Alma/Product_Documentation/010Alma_Online_Help_(English)/080Analytics/Alma_Analytics_Subject_Areas/Borrowing_Requests" TargetMode="External"/><Relationship Id="rId9" Type="http://schemas.openxmlformats.org/officeDocument/2006/relationships/image" Target="../media/image4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emf"/><Relationship Id="rId4" Type="http://schemas.openxmlformats.org/officeDocument/2006/relationships/image" Target="../media/image4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emf"/><Relationship Id="rId4" Type="http://schemas.openxmlformats.org/officeDocument/2006/relationships/image" Target="../media/image4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emf"/><Relationship Id="rId4" Type="http://schemas.openxmlformats.org/officeDocument/2006/relationships/image" Target="../media/image4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hyperlink" Target="https://knowledge.exlibrisgroup.com/Alma/Product_Documentation/010Alma_Online_Help_(English)/080Analytics/Alma_Analytics_Subject_Areas/Course_Reserves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emf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hyperlink" Target="https://knowledge.exlibrisgroup.com/Alma/Product_Documentation/010Alma_Online_Help_(English)/080Analytics/Alma_Analytics_Subject_Areas/Fines_and_Fees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emf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hyperlink" Target="https://knowledge.exlibrisgroup.com/Alma/Product_Documentation/010Alma_Online_Help_(English)/080Analytics/Alma_Analytics_Subject_Areas/Fines_and_Fees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emf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hyperlink" Target="https://knowledge.exlibrisgroup.com/Alma/Product_Documentation/010Alma_Online_Help_(English)/080Analytics/Alma_Analytics_Subject_Areas/Physical_Items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emf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hyperlink" Target="https://knowledge.exlibrisgroup.com/Alma/Product_Documentation/010Alma_Online_Help_(English)/080Analytics/Alma_Analytics_Subject_Areas/Physical_Items_Historical_Events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emf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knowledge.exlibrisgroup.com/Alma/Product_Documentation/010Alma_Online_Help_(English)/080Analytics/Alma_Analytics_Subject_Areas/Requests" TargetMode="External"/><Relationship Id="rId7" Type="http://schemas.openxmlformats.org/officeDocument/2006/relationships/image" Target="../media/image5.emf"/><Relationship Id="rId2" Type="http://schemas.openxmlformats.org/officeDocument/2006/relationships/hyperlink" Target="https://public.3.basecamp.com/p/GeA9FMSck6o8VKcE16Wsxd6v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emf"/><Relationship Id="rId5" Type="http://schemas.openxmlformats.org/officeDocument/2006/relationships/image" Target="../media/image3.emf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15B8DE-8652-3349-89A7-95B64FA716C0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6CA505A-881F-1A4A-88CE-582A96EF6887}"/>
              </a:ext>
            </a:extLst>
          </p:cNvPr>
          <p:cNvSpPr/>
          <p:nvPr/>
        </p:nvSpPr>
        <p:spPr>
          <a:xfrm>
            <a:off x="-22204" y="0"/>
            <a:ext cx="4531800" cy="6858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565C52C-6ED7-4448-95F6-8DE980BE9FC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49274"/>
          <a:stretch/>
        </p:blipFill>
        <p:spPr>
          <a:xfrm>
            <a:off x="2702041" y="1869799"/>
            <a:ext cx="1518404" cy="1455244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ABBAAC33-E9F3-144D-929D-8B85ACD4D501}"/>
              </a:ext>
            </a:extLst>
          </p:cNvPr>
          <p:cNvSpPr txBox="1"/>
          <p:nvPr/>
        </p:nvSpPr>
        <p:spPr>
          <a:xfrm>
            <a:off x="5158050" y="838495"/>
            <a:ext cx="636329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Fulfillment Analytics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48AF50B5-F939-CF44-960C-3EAE79DDFCE0}"/>
              </a:ext>
            </a:extLst>
          </p:cNvPr>
          <p:cNvCxnSpPr/>
          <p:nvPr/>
        </p:nvCxnSpPr>
        <p:spPr>
          <a:xfrm>
            <a:off x="4531801" y="-8092"/>
            <a:ext cx="0" cy="3333135"/>
          </a:xfrm>
          <a:prstGeom prst="line">
            <a:avLst/>
          </a:prstGeom>
          <a:ln w="152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A85311A9-0669-8A47-BDE2-7082927DEF72}"/>
              </a:ext>
            </a:extLst>
          </p:cNvPr>
          <p:cNvCxnSpPr/>
          <p:nvPr/>
        </p:nvCxnSpPr>
        <p:spPr>
          <a:xfrm>
            <a:off x="9602548" y="5437034"/>
            <a:ext cx="2589452" cy="0"/>
          </a:xfrm>
          <a:prstGeom prst="line">
            <a:avLst/>
          </a:prstGeom>
          <a:ln w="152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E1608256-D41E-7949-9F8B-A7E248C43ECB}"/>
              </a:ext>
            </a:extLst>
          </p:cNvPr>
          <p:cNvSpPr txBox="1"/>
          <p:nvPr/>
        </p:nvSpPr>
        <p:spPr>
          <a:xfrm>
            <a:off x="8339695" y="4883949"/>
            <a:ext cx="3088339" cy="415498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r"/>
            <a:r>
              <a:rPr lang="en-US" sz="2100" dirty="0">
                <a:solidFill>
                  <a:schemeClr val="bg1"/>
                </a:solidFill>
              </a:rPr>
              <a:t>July 21, 2021</a:t>
            </a: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C4B75E0D-B68C-5D4B-B4E8-1477A4D4F12D}"/>
              </a:ext>
            </a:extLst>
          </p:cNvPr>
          <p:cNvGrpSpPr/>
          <p:nvPr/>
        </p:nvGrpSpPr>
        <p:grpSpPr>
          <a:xfrm>
            <a:off x="6320303" y="6041112"/>
            <a:ext cx="5548758" cy="438513"/>
            <a:chOff x="6320303" y="6041112"/>
            <a:chExt cx="5548758" cy="438513"/>
          </a:xfrm>
        </p:grpSpPr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73E6AAA6-94E2-F84D-B2F3-A25A1C3F94A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0024677" y="6086656"/>
              <a:ext cx="435078" cy="354589"/>
            </a:xfrm>
            <a:prstGeom prst="rect">
              <a:avLst/>
            </a:prstGeom>
          </p:spPr>
        </p:pic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1EC7A0F2-B015-B74A-8742-20D8D0C9A23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0660050" y="6064185"/>
              <a:ext cx="413343" cy="413343"/>
            </a:xfrm>
            <a:prstGeom prst="rect">
              <a:avLst/>
            </a:prstGeom>
          </p:spPr>
        </p:pic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B15D5982-80F4-314F-B88D-EDBA26AE123B}"/>
                </a:ext>
              </a:extLst>
            </p:cNvPr>
            <p:cNvSpPr txBox="1"/>
            <p:nvPr/>
          </p:nvSpPr>
          <p:spPr>
            <a:xfrm>
              <a:off x="6320303" y="6041112"/>
              <a:ext cx="2853813" cy="4154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100" err="1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www.suny.edu</a:t>
              </a:r>
              <a:endParaRPr lang="en-US" sz="210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pic>
          <p:nvPicPr>
            <p:cNvPr id="16" name="Picture 15">
              <a:extLst>
                <a:ext uri="{FF2B5EF4-FFF2-40B4-BE49-F238E27FC236}">
                  <a16:creationId xmlns:a16="http://schemas.microsoft.com/office/drawing/2014/main" id="{65C1AF34-ECD5-AB44-9CC5-56A5C06840D3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9367496" y="6062787"/>
              <a:ext cx="413343" cy="416838"/>
            </a:xfrm>
            <a:prstGeom prst="rect">
              <a:avLst/>
            </a:prstGeom>
          </p:spPr>
        </p:pic>
        <p:pic>
          <p:nvPicPr>
            <p:cNvPr id="22" name="Picture 21">
              <a:extLst>
                <a:ext uri="{FF2B5EF4-FFF2-40B4-BE49-F238E27FC236}">
                  <a16:creationId xmlns:a16="http://schemas.microsoft.com/office/drawing/2014/main" id="{395B42DE-6EE2-154A-975E-1B27FF79A2CF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11325778" y="6072566"/>
              <a:ext cx="543283" cy="38276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9194315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28180"/>
            <a:ext cx="10515600" cy="854075"/>
          </a:xfrm>
        </p:spPr>
        <p:txBody>
          <a:bodyPr/>
          <a:lstStyle/>
          <a:p>
            <a:r>
              <a:rPr lang="en-US" b="1" dirty="0">
                <a:ea typeface="+mj-lt"/>
                <a:cs typeface="+mj-lt"/>
              </a:rPr>
              <a:t>Users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6442" y="1357487"/>
            <a:ext cx="10821549" cy="4467809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Calibri"/>
              </a:rPr>
              <a:t>Contains information on all users, including personal info, blocks, and turnaround time measures</a:t>
            </a:r>
          </a:p>
          <a:p>
            <a:r>
              <a:rPr lang="en-US" dirty="0">
                <a:cs typeface="Calibri"/>
              </a:rPr>
              <a:t>Includes your patrons, walk-in borrowers, and library staff</a:t>
            </a:r>
          </a:p>
          <a:p>
            <a:r>
              <a:rPr lang="en-US" dirty="0">
                <a:cs typeface="Calibri"/>
              </a:rPr>
              <a:t>Good for obtaining lists of blocked patrons, walk-in borrowers by home institution, or staff with a specific role </a:t>
            </a:r>
          </a:p>
          <a:p>
            <a:r>
              <a:rPr lang="en-US" dirty="0">
                <a:cs typeface="Calibri"/>
              </a:rPr>
              <a:t>List of all fields available in Requests:</a:t>
            </a:r>
          </a:p>
          <a:p>
            <a:pPr lvl="1"/>
            <a:r>
              <a:rPr lang="en-US" dirty="0">
                <a:cs typeface="Calibri"/>
                <a:hlinkClick r:id="rId2"/>
              </a:rPr>
              <a:t>https://knowledge.exlibrisgroup.com/Alma/Product_Documentation/010Alma_Online_Help_(English)/080Analytics/Alma_Analytics_Subject_Areas/Users</a:t>
            </a:r>
            <a:endParaRPr lang="en-US" dirty="0">
              <a:cs typeface="Calibri"/>
            </a:endParaRPr>
          </a:p>
          <a:p>
            <a:pPr lvl="1"/>
            <a:endParaRPr lang="en-US" dirty="0">
              <a:cs typeface="Calibri"/>
            </a:endParaRPr>
          </a:p>
          <a:p>
            <a:pPr lvl="1"/>
            <a:endParaRPr lang="en-US" dirty="0">
              <a:cs typeface="Calibri"/>
            </a:endParaRPr>
          </a:p>
          <a:p>
            <a:pPr lvl="1"/>
            <a:endParaRPr lang="en-US" dirty="0">
              <a:cs typeface="Calibri"/>
            </a:endParaRPr>
          </a:p>
          <a:p>
            <a:pPr lvl="1"/>
            <a:endParaRPr lang="en-US" dirty="0">
              <a:cs typeface="Calibri"/>
            </a:endParaRPr>
          </a:p>
          <a:p>
            <a:pPr lvl="1"/>
            <a:endParaRPr lang="en-US" dirty="0">
              <a:cs typeface="Calibri"/>
            </a:endParaRPr>
          </a:p>
          <a:p>
            <a:pPr marL="457200" lvl="1" indent="0">
              <a:buNone/>
            </a:pPr>
            <a:endParaRPr lang="en-US" dirty="0">
              <a:cs typeface="Calibri"/>
            </a:endParaRPr>
          </a:p>
          <a:p>
            <a:endParaRPr lang="en-US" dirty="0">
              <a:cs typeface="Calibri"/>
            </a:endParaRPr>
          </a:p>
          <a:p>
            <a:endParaRPr lang="en-US" dirty="0">
              <a:cs typeface="Calibri"/>
            </a:endParaRPr>
          </a:p>
          <a:p>
            <a:endParaRPr lang="en-US" dirty="0">
              <a:cs typeface="Calibri"/>
            </a:endParaRPr>
          </a:p>
          <a:p>
            <a:pPr lvl="1"/>
            <a:endParaRPr lang="en-US" dirty="0">
              <a:cs typeface="Calibri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CF832FAC-9066-A54F-B49A-783F72C80A5D}"/>
              </a:ext>
            </a:extLst>
          </p:cNvPr>
          <p:cNvSpPr/>
          <p:nvPr/>
        </p:nvSpPr>
        <p:spPr>
          <a:xfrm>
            <a:off x="0" y="6076335"/>
            <a:ext cx="12192000" cy="781665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7198901C-9CA4-D041-B948-D3B4894B6476}"/>
              </a:ext>
            </a:extLst>
          </p:cNvPr>
          <p:cNvSpPr/>
          <p:nvPr/>
        </p:nvSpPr>
        <p:spPr>
          <a:xfrm>
            <a:off x="1" y="6076334"/>
            <a:ext cx="4531800" cy="781666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BDBFD98D-9C97-DE4A-B29D-544B0AAD154F}"/>
              </a:ext>
            </a:extLst>
          </p:cNvPr>
          <p:cNvGrpSpPr/>
          <p:nvPr/>
        </p:nvGrpSpPr>
        <p:grpSpPr>
          <a:xfrm>
            <a:off x="6276761" y="6251567"/>
            <a:ext cx="5548758" cy="438513"/>
            <a:chOff x="6320303" y="6041112"/>
            <a:chExt cx="5548758" cy="438513"/>
          </a:xfrm>
        </p:grpSpPr>
        <p:pic>
          <p:nvPicPr>
            <p:cNvPr id="22" name="Picture 21">
              <a:extLst>
                <a:ext uri="{FF2B5EF4-FFF2-40B4-BE49-F238E27FC236}">
                  <a16:creationId xmlns:a16="http://schemas.microsoft.com/office/drawing/2014/main" id="{98B1BC77-F5E8-4347-BB4D-7447075C51F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0024677" y="6086656"/>
              <a:ext cx="435078" cy="354589"/>
            </a:xfrm>
            <a:prstGeom prst="rect">
              <a:avLst/>
            </a:prstGeom>
          </p:spPr>
        </p:pic>
        <p:pic>
          <p:nvPicPr>
            <p:cNvPr id="23" name="Picture 22">
              <a:extLst>
                <a:ext uri="{FF2B5EF4-FFF2-40B4-BE49-F238E27FC236}">
                  <a16:creationId xmlns:a16="http://schemas.microsoft.com/office/drawing/2014/main" id="{A94B97D2-B5D9-234A-A702-9B43C3528FB8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0660050" y="6064185"/>
              <a:ext cx="413343" cy="413343"/>
            </a:xfrm>
            <a:prstGeom prst="rect">
              <a:avLst/>
            </a:prstGeom>
          </p:spPr>
        </p:pic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2C0BD2C0-D90B-AF4F-BD3E-11D00A38F3B6}"/>
                </a:ext>
              </a:extLst>
            </p:cNvPr>
            <p:cNvSpPr txBox="1"/>
            <p:nvPr/>
          </p:nvSpPr>
          <p:spPr>
            <a:xfrm>
              <a:off x="6320303" y="6041112"/>
              <a:ext cx="2853813" cy="4154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100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www.suny.edu</a:t>
              </a:r>
            </a:p>
          </p:txBody>
        </p:sp>
        <p:pic>
          <p:nvPicPr>
            <p:cNvPr id="25" name="Picture 24">
              <a:extLst>
                <a:ext uri="{FF2B5EF4-FFF2-40B4-BE49-F238E27FC236}">
                  <a16:creationId xmlns:a16="http://schemas.microsoft.com/office/drawing/2014/main" id="{E5D6C94E-DAC3-7947-B8BD-C9AE94196B32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9367496" y="6062787"/>
              <a:ext cx="413343" cy="416838"/>
            </a:xfrm>
            <a:prstGeom prst="rect">
              <a:avLst/>
            </a:prstGeom>
          </p:spPr>
        </p:pic>
        <p:pic>
          <p:nvPicPr>
            <p:cNvPr id="26" name="Picture 25">
              <a:extLst>
                <a:ext uri="{FF2B5EF4-FFF2-40B4-BE49-F238E27FC236}">
                  <a16:creationId xmlns:a16="http://schemas.microsoft.com/office/drawing/2014/main" id="{6BD4C55E-C976-2644-931A-643E76EEF929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11325778" y="6072566"/>
              <a:ext cx="543283" cy="38276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8227643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28180"/>
            <a:ext cx="10515600" cy="854075"/>
          </a:xfrm>
        </p:spPr>
        <p:txBody>
          <a:bodyPr/>
          <a:lstStyle/>
          <a:p>
            <a:r>
              <a:rPr lang="en-US" b="1" dirty="0">
                <a:ea typeface="+mj-lt"/>
                <a:cs typeface="+mj-lt"/>
              </a:rPr>
              <a:t>Analytics Resources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6443" y="1357487"/>
            <a:ext cx="11189076" cy="4467809"/>
          </a:xfrm>
        </p:spPr>
        <p:txBody>
          <a:bodyPr vert="horz" lIns="91440" tIns="45720" rIns="91440" bIns="45720" rtlCol="0" anchor="t">
            <a:normAutofit fontScale="85000" lnSpcReduction="20000"/>
          </a:bodyPr>
          <a:lstStyle/>
          <a:p>
            <a:r>
              <a:rPr lang="en-US" dirty="0">
                <a:cs typeface="Calibri"/>
              </a:rPr>
              <a:t>Shared Reports</a:t>
            </a:r>
          </a:p>
          <a:p>
            <a:pPr lvl="1"/>
            <a:r>
              <a:rPr lang="en-US" dirty="0">
                <a:cs typeface="Calibri"/>
              </a:rPr>
              <a:t>Shared Folders - Community - Reports - Consortia - SUNY - Fulfillment</a:t>
            </a:r>
          </a:p>
          <a:p>
            <a:r>
              <a:rPr lang="en-US" dirty="0">
                <a:cs typeface="Calibri"/>
              </a:rPr>
              <a:t>SLSS Analytics Training Guide:</a:t>
            </a:r>
          </a:p>
          <a:p>
            <a:pPr lvl="1"/>
            <a:r>
              <a:rPr lang="en-US" dirty="0">
                <a:cs typeface="Calibri"/>
                <a:hlinkClick r:id="rId2"/>
              </a:rPr>
              <a:t>https://slcny.libguides.com/training-analytics</a:t>
            </a:r>
            <a:endParaRPr lang="en-US" dirty="0">
              <a:cs typeface="Calibri"/>
            </a:endParaRPr>
          </a:p>
          <a:p>
            <a:r>
              <a:rPr lang="en-US" dirty="0">
                <a:cs typeface="Calibri"/>
              </a:rPr>
              <a:t>Previous training session:</a:t>
            </a:r>
          </a:p>
          <a:p>
            <a:pPr lvl="1"/>
            <a:r>
              <a:rPr lang="en-US" dirty="0">
                <a:cs typeface="Calibri"/>
                <a:hlinkClick r:id="rId3"/>
              </a:rPr>
              <a:t>https://public.3.basecamp.com/p/CcgPNvZicdGDxrA9vwjDCoKG</a:t>
            </a:r>
            <a:endParaRPr lang="en-US" dirty="0">
              <a:cs typeface="Calibri"/>
            </a:endParaRPr>
          </a:p>
          <a:p>
            <a:r>
              <a:rPr lang="en-US" dirty="0">
                <a:cs typeface="Calibri"/>
              </a:rPr>
              <a:t>Ex Libris documentation</a:t>
            </a:r>
          </a:p>
          <a:p>
            <a:pPr lvl="1"/>
            <a:r>
              <a:rPr lang="en-US" dirty="0"/>
              <a:t>Borrowing: </a:t>
            </a:r>
            <a:r>
              <a:rPr lang="en-US" dirty="0">
                <a:hlinkClick r:id="rId4"/>
              </a:rPr>
              <a:t>https://knowledge.exlibrisgroup.com/Alma/Product_Documentation/010Alma_Online_Help_(English)/080Analytics/Alma_Analytics_Subject_Areas/Borrowing_Requests</a:t>
            </a:r>
            <a:endParaRPr lang="en-US" dirty="0"/>
          </a:p>
          <a:p>
            <a:pPr lvl="1"/>
            <a:r>
              <a:rPr lang="en-US" dirty="0"/>
              <a:t>Lending:</a:t>
            </a:r>
          </a:p>
          <a:p>
            <a:pPr lvl="1"/>
            <a:r>
              <a:rPr lang="en-US" dirty="0">
                <a:hlinkClick r:id="rId5"/>
              </a:rPr>
              <a:t>https://knowledge.exlibrisgroup.com/Alma/Product_Documentation/010Alma_Online_Help_(English)/080Analytics/Alma_Analytics_Subject_Areas/Lending_Requests</a:t>
            </a:r>
            <a:endParaRPr lang="en-US" dirty="0"/>
          </a:p>
          <a:p>
            <a:r>
              <a:rPr lang="en-US" dirty="0"/>
              <a:t>Email </a:t>
            </a:r>
            <a:r>
              <a:rPr lang="en-US" dirty="0">
                <a:hlinkClick r:id="rId6"/>
              </a:rPr>
              <a:t>info@slcny.libanswers.com</a:t>
            </a:r>
            <a:r>
              <a:rPr lang="en-US" dirty="0"/>
              <a:t> for help with Analytics (or anything else)</a:t>
            </a:r>
          </a:p>
          <a:p>
            <a:pPr marL="457200" lvl="1" indent="0">
              <a:buNone/>
            </a:pPr>
            <a:endParaRPr lang="en-US" dirty="0">
              <a:cs typeface="Calibri"/>
            </a:endParaRPr>
          </a:p>
          <a:p>
            <a:pPr marL="914400" lvl="2" indent="0">
              <a:buNone/>
            </a:pPr>
            <a:endParaRPr lang="en-US" dirty="0">
              <a:cs typeface="Calibri"/>
            </a:endParaRPr>
          </a:p>
          <a:p>
            <a:endParaRPr lang="en-US" dirty="0">
              <a:cs typeface="Calibri"/>
            </a:endParaRPr>
          </a:p>
          <a:p>
            <a:endParaRPr lang="en-US" dirty="0">
              <a:cs typeface="Calibri"/>
            </a:endParaRPr>
          </a:p>
          <a:p>
            <a:endParaRPr lang="en-US" dirty="0">
              <a:cs typeface="Calibri"/>
            </a:endParaRPr>
          </a:p>
          <a:p>
            <a:pPr lvl="1"/>
            <a:endParaRPr lang="en-US" dirty="0">
              <a:cs typeface="Calibri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CF832FAC-9066-A54F-B49A-783F72C80A5D}"/>
              </a:ext>
            </a:extLst>
          </p:cNvPr>
          <p:cNvSpPr/>
          <p:nvPr/>
        </p:nvSpPr>
        <p:spPr>
          <a:xfrm>
            <a:off x="0" y="6076335"/>
            <a:ext cx="12192000" cy="781665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7198901C-9CA4-D041-B948-D3B4894B6476}"/>
              </a:ext>
            </a:extLst>
          </p:cNvPr>
          <p:cNvSpPr/>
          <p:nvPr/>
        </p:nvSpPr>
        <p:spPr>
          <a:xfrm>
            <a:off x="1" y="6076334"/>
            <a:ext cx="4531800" cy="781666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BDBFD98D-9C97-DE4A-B29D-544B0AAD154F}"/>
              </a:ext>
            </a:extLst>
          </p:cNvPr>
          <p:cNvGrpSpPr/>
          <p:nvPr/>
        </p:nvGrpSpPr>
        <p:grpSpPr>
          <a:xfrm>
            <a:off x="6276761" y="6251567"/>
            <a:ext cx="5548758" cy="438513"/>
            <a:chOff x="6320303" y="6041112"/>
            <a:chExt cx="5548758" cy="438513"/>
          </a:xfrm>
        </p:grpSpPr>
        <p:pic>
          <p:nvPicPr>
            <p:cNvPr id="22" name="Picture 21">
              <a:extLst>
                <a:ext uri="{FF2B5EF4-FFF2-40B4-BE49-F238E27FC236}">
                  <a16:creationId xmlns:a16="http://schemas.microsoft.com/office/drawing/2014/main" id="{98B1BC77-F5E8-4347-BB4D-7447075C51F7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10024677" y="6086656"/>
              <a:ext cx="435078" cy="354589"/>
            </a:xfrm>
            <a:prstGeom prst="rect">
              <a:avLst/>
            </a:prstGeom>
          </p:spPr>
        </p:pic>
        <p:pic>
          <p:nvPicPr>
            <p:cNvPr id="23" name="Picture 22">
              <a:extLst>
                <a:ext uri="{FF2B5EF4-FFF2-40B4-BE49-F238E27FC236}">
                  <a16:creationId xmlns:a16="http://schemas.microsoft.com/office/drawing/2014/main" id="{A94B97D2-B5D9-234A-A702-9B43C3528FB8}"/>
                </a:ext>
              </a:extLst>
            </p:cNvPr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10660050" y="6064185"/>
              <a:ext cx="413343" cy="413343"/>
            </a:xfrm>
            <a:prstGeom prst="rect">
              <a:avLst/>
            </a:prstGeom>
          </p:spPr>
        </p:pic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2C0BD2C0-D90B-AF4F-BD3E-11D00A38F3B6}"/>
                </a:ext>
              </a:extLst>
            </p:cNvPr>
            <p:cNvSpPr txBox="1"/>
            <p:nvPr/>
          </p:nvSpPr>
          <p:spPr>
            <a:xfrm>
              <a:off x="6320303" y="6041112"/>
              <a:ext cx="2853813" cy="4154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100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www.suny.edu</a:t>
              </a:r>
            </a:p>
          </p:txBody>
        </p:sp>
        <p:pic>
          <p:nvPicPr>
            <p:cNvPr id="25" name="Picture 24">
              <a:extLst>
                <a:ext uri="{FF2B5EF4-FFF2-40B4-BE49-F238E27FC236}">
                  <a16:creationId xmlns:a16="http://schemas.microsoft.com/office/drawing/2014/main" id="{E5D6C94E-DAC3-7947-B8BD-C9AE94196B32}"/>
                </a:ext>
              </a:extLst>
            </p:cNvPr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9367496" y="6062787"/>
              <a:ext cx="413343" cy="416838"/>
            </a:xfrm>
            <a:prstGeom prst="rect">
              <a:avLst/>
            </a:prstGeom>
          </p:spPr>
        </p:pic>
        <p:pic>
          <p:nvPicPr>
            <p:cNvPr id="26" name="Picture 25">
              <a:extLst>
                <a:ext uri="{FF2B5EF4-FFF2-40B4-BE49-F238E27FC236}">
                  <a16:creationId xmlns:a16="http://schemas.microsoft.com/office/drawing/2014/main" id="{6BD4C55E-C976-2644-931A-643E76EEF929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/>
            <a:stretch>
              <a:fillRect/>
            </a:stretch>
          </p:blipFill>
          <p:spPr>
            <a:xfrm>
              <a:off x="11325778" y="6072566"/>
              <a:ext cx="543283" cy="38276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9721702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28180"/>
            <a:ext cx="10515600" cy="854075"/>
          </a:xfrm>
        </p:spPr>
        <p:txBody>
          <a:bodyPr/>
          <a:lstStyle/>
          <a:p>
            <a:r>
              <a:rPr lang="en-US" b="1" dirty="0">
                <a:ea typeface="+mj-lt"/>
                <a:cs typeface="+mj-lt"/>
              </a:rPr>
              <a:t>Fulfillment Analytic Demo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6443" y="1357487"/>
            <a:ext cx="11189076" cy="4467809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Calibri"/>
              </a:rPr>
              <a:t>Physical Items</a:t>
            </a:r>
          </a:p>
          <a:p>
            <a:pPr lvl="1"/>
            <a:r>
              <a:rPr lang="en-US">
                <a:cs typeface="Calibri"/>
              </a:rPr>
              <a:t>Items in Reserves temp location but not attached to active course</a:t>
            </a:r>
          </a:p>
          <a:p>
            <a:r>
              <a:rPr lang="en-US" dirty="0">
                <a:cs typeface="Calibri"/>
              </a:rPr>
              <a:t>Fulfillment</a:t>
            </a:r>
          </a:p>
          <a:p>
            <a:pPr lvl="1"/>
            <a:r>
              <a:rPr lang="en-US" dirty="0">
                <a:cs typeface="Calibri"/>
              </a:rPr>
              <a:t>Average loan length and renewal percentage by user group</a:t>
            </a:r>
          </a:p>
          <a:p>
            <a:r>
              <a:rPr lang="en-US" dirty="0">
                <a:cs typeface="Calibri"/>
              </a:rPr>
              <a:t>Requests</a:t>
            </a:r>
          </a:p>
          <a:p>
            <a:pPr lvl="1"/>
            <a:r>
              <a:rPr lang="en-US" dirty="0">
                <a:cs typeface="Calibri"/>
              </a:rPr>
              <a:t>Items in transit for </a:t>
            </a:r>
            <a:r>
              <a:rPr lang="en-US" dirty="0" err="1">
                <a:cs typeface="Calibri"/>
              </a:rPr>
              <a:t>reshelving</a:t>
            </a:r>
            <a:r>
              <a:rPr lang="en-US" dirty="0">
                <a:cs typeface="Calibri"/>
              </a:rPr>
              <a:t> more than X days</a:t>
            </a:r>
          </a:p>
          <a:p>
            <a:r>
              <a:rPr lang="en-US" dirty="0">
                <a:cs typeface="Calibri"/>
              </a:rPr>
              <a:t>Physical Items Historical Events</a:t>
            </a:r>
          </a:p>
          <a:p>
            <a:pPr lvl="1"/>
            <a:r>
              <a:rPr lang="en-US" dirty="0">
                <a:cs typeface="Calibri"/>
              </a:rPr>
              <a:t>Average hold request turnaround time by location</a:t>
            </a:r>
          </a:p>
          <a:p>
            <a:endParaRPr lang="en-US" dirty="0">
              <a:cs typeface="Calibri"/>
            </a:endParaRPr>
          </a:p>
          <a:p>
            <a:endParaRPr lang="en-US" dirty="0">
              <a:cs typeface="Calibri"/>
            </a:endParaRPr>
          </a:p>
          <a:p>
            <a:endParaRPr lang="en-US" dirty="0">
              <a:cs typeface="Calibri"/>
            </a:endParaRPr>
          </a:p>
          <a:p>
            <a:pPr marL="457200" lvl="1" indent="0">
              <a:buNone/>
            </a:pPr>
            <a:endParaRPr lang="en-US" dirty="0">
              <a:cs typeface="Calibri"/>
            </a:endParaRPr>
          </a:p>
          <a:p>
            <a:pPr marL="914400" lvl="2" indent="0">
              <a:buNone/>
            </a:pPr>
            <a:endParaRPr lang="en-US" dirty="0">
              <a:cs typeface="Calibri"/>
            </a:endParaRPr>
          </a:p>
          <a:p>
            <a:endParaRPr lang="en-US" dirty="0">
              <a:cs typeface="Calibri"/>
            </a:endParaRPr>
          </a:p>
          <a:p>
            <a:endParaRPr lang="en-US" dirty="0">
              <a:cs typeface="Calibri"/>
            </a:endParaRPr>
          </a:p>
          <a:p>
            <a:endParaRPr lang="en-US" dirty="0">
              <a:cs typeface="Calibri"/>
            </a:endParaRPr>
          </a:p>
          <a:p>
            <a:pPr lvl="1"/>
            <a:endParaRPr lang="en-US" dirty="0">
              <a:cs typeface="Calibri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CF832FAC-9066-A54F-B49A-783F72C80A5D}"/>
              </a:ext>
            </a:extLst>
          </p:cNvPr>
          <p:cNvSpPr/>
          <p:nvPr/>
        </p:nvSpPr>
        <p:spPr>
          <a:xfrm>
            <a:off x="0" y="6076335"/>
            <a:ext cx="12192000" cy="781665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7198901C-9CA4-D041-B948-D3B4894B6476}"/>
              </a:ext>
            </a:extLst>
          </p:cNvPr>
          <p:cNvSpPr/>
          <p:nvPr/>
        </p:nvSpPr>
        <p:spPr>
          <a:xfrm>
            <a:off x="1" y="6076334"/>
            <a:ext cx="4531800" cy="781666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BDBFD98D-9C97-DE4A-B29D-544B0AAD154F}"/>
              </a:ext>
            </a:extLst>
          </p:cNvPr>
          <p:cNvGrpSpPr/>
          <p:nvPr/>
        </p:nvGrpSpPr>
        <p:grpSpPr>
          <a:xfrm>
            <a:off x="6276761" y="6251567"/>
            <a:ext cx="5548758" cy="438513"/>
            <a:chOff x="6320303" y="6041112"/>
            <a:chExt cx="5548758" cy="438513"/>
          </a:xfrm>
        </p:grpSpPr>
        <p:pic>
          <p:nvPicPr>
            <p:cNvPr id="22" name="Picture 21">
              <a:extLst>
                <a:ext uri="{FF2B5EF4-FFF2-40B4-BE49-F238E27FC236}">
                  <a16:creationId xmlns:a16="http://schemas.microsoft.com/office/drawing/2014/main" id="{98B1BC77-F5E8-4347-BB4D-7447075C51F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0024677" y="6086656"/>
              <a:ext cx="435078" cy="354589"/>
            </a:xfrm>
            <a:prstGeom prst="rect">
              <a:avLst/>
            </a:prstGeom>
          </p:spPr>
        </p:pic>
        <p:pic>
          <p:nvPicPr>
            <p:cNvPr id="23" name="Picture 22">
              <a:extLst>
                <a:ext uri="{FF2B5EF4-FFF2-40B4-BE49-F238E27FC236}">
                  <a16:creationId xmlns:a16="http://schemas.microsoft.com/office/drawing/2014/main" id="{A94B97D2-B5D9-234A-A702-9B43C3528FB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0660050" y="6064185"/>
              <a:ext cx="413343" cy="413343"/>
            </a:xfrm>
            <a:prstGeom prst="rect">
              <a:avLst/>
            </a:prstGeom>
          </p:spPr>
        </p:pic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2C0BD2C0-D90B-AF4F-BD3E-11D00A38F3B6}"/>
                </a:ext>
              </a:extLst>
            </p:cNvPr>
            <p:cNvSpPr txBox="1"/>
            <p:nvPr/>
          </p:nvSpPr>
          <p:spPr>
            <a:xfrm>
              <a:off x="6320303" y="6041112"/>
              <a:ext cx="2853813" cy="4154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100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www.suny.edu</a:t>
              </a:r>
            </a:p>
          </p:txBody>
        </p:sp>
        <p:pic>
          <p:nvPicPr>
            <p:cNvPr id="25" name="Picture 24">
              <a:extLst>
                <a:ext uri="{FF2B5EF4-FFF2-40B4-BE49-F238E27FC236}">
                  <a16:creationId xmlns:a16="http://schemas.microsoft.com/office/drawing/2014/main" id="{E5D6C94E-DAC3-7947-B8BD-C9AE94196B32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9367496" y="6062787"/>
              <a:ext cx="413343" cy="416838"/>
            </a:xfrm>
            <a:prstGeom prst="rect">
              <a:avLst/>
            </a:prstGeom>
          </p:spPr>
        </p:pic>
        <p:pic>
          <p:nvPicPr>
            <p:cNvPr id="26" name="Picture 25">
              <a:extLst>
                <a:ext uri="{FF2B5EF4-FFF2-40B4-BE49-F238E27FC236}">
                  <a16:creationId xmlns:a16="http://schemas.microsoft.com/office/drawing/2014/main" id="{6BD4C55E-C976-2644-931A-643E76EEF929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1325778" y="6072566"/>
              <a:ext cx="543283" cy="38276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1469819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28180"/>
            <a:ext cx="10515600" cy="854075"/>
          </a:xfrm>
        </p:spPr>
        <p:txBody>
          <a:bodyPr/>
          <a:lstStyle/>
          <a:p>
            <a:r>
              <a:rPr lang="en-US" b="1" dirty="0">
                <a:ea typeface="+mj-lt"/>
                <a:cs typeface="+mj-lt"/>
              </a:rPr>
              <a:t>Agenda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6443" y="1357487"/>
            <a:ext cx="7722366" cy="4467809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Calibri"/>
              </a:rPr>
              <a:t>Fulfillment Analytics Overview</a:t>
            </a:r>
          </a:p>
          <a:p>
            <a:r>
              <a:rPr lang="en-US" dirty="0">
                <a:cs typeface="Calibri"/>
              </a:rPr>
              <a:t>Additional Resources and Documentation</a:t>
            </a:r>
          </a:p>
          <a:p>
            <a:r>
              <a:rPr lang="en-US" dirty="0">
                <a:cs typeface="Calibri"/>
              </a:rPr>
              <a:t>Fulfillment Analytics Demo</a:t>
            </a:r>
          </a:p>
          <a:p>
            <a:r>
              <a:rPr lang="en-US" dirty="0">
                <a:cs typeface="Calibri"/>
              </a:rPr>
              <a:t>Questions</a:t>
            </a:r>
          </a:p>
          <a:p>
            <a:pPr marL="457200" lvl="1" indent="0">
              <a:buNone/>
            </a:pPr>
            <a:endParaRPr lang="en-US" dirty="0">
              <a:cs typeface="Calibri"/>
            </a:endParaRPr>
          </a:p>
          <a:p>
            <a:endParaRPr lang="en-US" dirty="0">
              <a:cs typeface="Calibri"/>
            </a:endParaRPr>
          </a:p>
          <a:p>
            <a:endParaRPr lang="en-US" dirty="0">
              <a:cs typeface="Calibri"/>
            </a:endParaRPr>
          </a:p>
          <a:p>
            <a:endParaRPr lang="en-US" dirty="0">
              <a:cs typeface="Calibri"/>
            </a:endParaRPr>
          </a:p>
          <a:p>
            <a:pPr lvl="1"/>
            <a:endParaRPr lang="en-US" dirty="0">
              <a:cs typeface="Calibri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CF832FAC-9066-A54F-B49A-783F72C80A5D}"/>
              </a:ext>
            </a:extLst>
          </p:cNvPr>
          <p:cNvSpPr/>
          <p:nvPr/>
        </p:nvSpPr>
        <p:spPr>
          <a:xfrm>
            <a:off x="0" y="6076335"/>
            <a:ext cx="12192000" cy="781665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7198901C-9CA4-D041-B948-D3B4894B6476}"/>
              </a:ext>
            </a:extLst>
          </p:cNvPr>
          <p:cNvSpPr/>
          <p:nvPr/>
        </p:nvSpPr>
        <p:spPr>
          <a:xfrm>
            <a:off x="1" y="6076334"/>
            <a:ext cx="4531800" cy="781666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BDBFD98D-9C97-DE4A-B29D-544B0AAD154F}"/>
              </a:ext>
            </a:extLst>
          </p:cNvPr>
          <p:cNvGrpSpPr/>
          <p:nvPr/>
        </p:nvGrpSpPr>
        <p:grpSpPr>
          <a:xfrm>
            <a:off x="6276761" y="6251567"/>
            <a:ext cx="5548758" cy="438513"/>
            <a:chOff x="6320303" y="6041112"/>
            <a:chExt cx="5548758" cy="438513"/>
          </a:xfrm>
        </p:grpSpPr>
        <p:pic>
          <p:nvPicPr>
            <p:cNvPr id="22" name="Picture 21">
              <a:extLst>
                <a:ext uri="{FF2B5EF4-FFF2-40B4-BE49-F238E27FC236}">
                  <a16:creationId xmlns:a16="http://schemas.microsoft.com/office/drawing/2014/main" id="{98B1BC77-F5E8-4347-BB4D-7447075C51F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0024677" y="6086656"/>
              <a:ext cx="435078" cy="354589"/>
            </a:xfrm>
            <a:prstGeom prst="rect">
              <a:avLst/>
            </a:prstGeom>
          </p:spPr>
        </p:pic>
        <p:pic>
          <p:nvPicPr>
            <p:cNvPr id="23" name="Picture 22">
              <a:extLst>
                <a:ext uri="{FF2B5EF4-FFF2-40B4-BE49-F238E27FC236}">
                  <a16:creationId xmlns:a16="http://schemas.microsoft.com/office/drawing/2014/main" id="{A94B97D2-B5D9-234A-A702-9B43C3528FB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0660050" y="6064185"/>
              <a:ext cx="413343" cy="413343"/>
            </a:xfrm>
            <a:prstGeom prst="rect">
              <a:avLst/>
            </a:prstGeom>
          </p:spPr>
        </p:pic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2C0BD2C0-D90B-AF4F-BD3E-11D00A38F3B6}"/>
                </a:ext>
              </a:extLst>
            </p:cNvPr>
            <p:cNvSpPr txBox="1"/>
            <p:nvPr/>
          </p:nvSpPr>
          <p:spPr>
            <a:xfrm>
              <a:off x="6320303" y="6041112"/>
              <a:ext cx="2853813" cy="4154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100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www.suny.edu</a:t>
              </a:r>
            </a:p>
          </p:txBody>
        </p:sp>
        <p:pic>
          <p:nvPicPr>
            <p:cNvPr id="25" name="Picture 24">
              <a:extLst>
                <a:ext uri="{FF2B5EF4-FFF2-40B4-BE49-F238E27FC236}">
                  <a16:creationId xmlns:a16="http://schemas.microsoft.com/office/drawing/2014/main" id="{E5D6C94E-DAC3-7947-B8BD-C9AE94196B32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9367496" y="6062787"/>
              <a:ext cx="413343" cy="416838"/>
            </a:xfrm>
            <a:prstGeom prst="rect">
              <a:avLst/>
            </a:prstGeom>
          </p:spPr>
        </p:pic>
        <p:pic>
          <p:nvPicPr>
            <p:cNvPr id="26" name="Picture 25">
              <a:extLst>
                <a:ext uri="{FF2B5EF4-FFF2-40B4-BE49-F238E27FC236}">
                  <a16:creationId xmlns:a16="http://schemas.microsoft.com/office/drawing/2014/main" id="{6BD4C55E-C976-2644-931A-643E76EEF929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1325778" y="6072566"/>
              <a:ext cx="543283" cy="38276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5543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28180"/>
            <a:ext cx="10515600" cy="854075"/>
          </a:xfrm>
        </p:spPr>
        <p:txBody>
          <a:bodyPr/>
          <a:lstStyle/>
          <a:p>
            <a:r>
              <a:rPr lang="en-US" b="1" dirty="0">
                <a:ea typeface="+mj-lt"/>
                <a:cs typeface="+mj-lt"/>
              </a:rPr>
              <a:t>Resource Sharing Analytics Overview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6442" y="1357487"/>
            <a:ext cx="10717357" cy="4467809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en-US" dirty="0">
                <a:cs typeface="Calibri"/>
              </a:rPr>
              <a:t>Fulfillment analytics can be used for generating statistics, finding problems with physical item records, monitoring staff performance, informing policy and collection development decisions, etc.</a:t>
            </a:r>
          </a:p>
          <a:p>
            <a:r>
              <a:rPr lang="en-US" dirty="0">
                <a:cs typeface="Calibri"/>
              </a:rPr>
              <a:t>Fulfillment Analytics divided into seven subject areas:</a:t>
            </a:r>
          </a:p>
          <a:p>
            <a:pPr lvl="1"/>
            <a:r>
              <a:rPr lang="en-US" dirty="0">
                <a:cs typeface="Calibri"/>
              </a:rPr>
              <a:t>Course Reserves</a:t>
            </a:r>
          </a:p>
          <a:p>
            <a:pPr lvl="1"/>
            <a:r>
              <a:rPr lang="en-US" dirty="0">
                <a:cs typeface="Calibri"/>
              </a:rPr>
              <a:t>Fines and Fees</a:t>
            </a:r>
          </a:p>
          <a:p>
            <a:pPr lvl="1"/>
            <a:r>
              <a:rPr lang="en-US" dirty="0">
                <a:cs typeface="Calibri"/>
              </a:rPr>
              <a:t>Fulfillment</a:t>
            </a:r>
          </a:p>
          <a:p>
            <a:pPr lvl="1"/>
            <a:r>
              <a:rPr lang="en-US" dirty="0">
                <a:cs typeface="Calibri"/>
              </a:rPr>
              <a:t>Physical Items</a:t>
            </a:r>
          </a:p>
          <a:p>
            <a:pPr lvl="1"/>
            <a:r>
              <a:rPr lang="en-US" dirty="0">
                <a:cs typeface="Calibri"/>
              </a:rPr>
              <a:t>Physical Items Historical Events</a:t>
            </a:r>
          </a:p>
          <a:p>
            <a:pPr lvl="1"/>
            <a:r>
              <a:rPr lang="en-US" dirty="0">
                <a:cs typeface="Calibri"/>
              </a:rPr>
              <a:t>Requests</a:t>
            </a:r>
          </a:p>
          <a:p>
            <a:pPr lvl="1"/>
            <a:r>
              <a:rPr lang="en-US" dirty="0">
                <a:cs typeface="Calibri"/>
              </a:rPr>
              <a:t>Users</a:t>
            </a:r>
          </a:p>
          <a:p>
            <a:endParaRPr lang="en-US" dirty="0">
              <a:cs typeface="Calibri"/>
            </a:endParaRPr>
          </a:p>
          <a:p>
            <a:endParaRPr lang="en-US" dirty="0">
              <a:cs typeface="Calibri"/>
            </a:endParaRPr>
          </a:p>
          <a:p>
            <a:endParaRPr lang="en-US" dirty="0">
              <a:cs typeface="Calibri"/>
            </a:endParaRPr>
          </a:p>
          <a:p>
            <a:pPr lvl="1"/>
            <a:endParaRPr lang="en-US" dirty="0">
              <a:cs typeface="Calibri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CF832FAC-9066-A54F-B49A-783F72C80A5D}"/>
              </a:ext>
            </a:extLst>
          </p:cNvPr>
          <p:cNvSpPr/>
          <p:nvPr/>
        </p:nvSpPr>
        <p:spPr>
          <a:xfrm>
            <a:off x="0" y="6076335"/>
            <a:ext cx="12192000" cy="781665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7198901C-9CA4-D041-B948-D3B4894B6476}"/>
              </a:ext>
            </a:extLst>
          </p:cNvPr>
          <p:cNvSpPr/>
          <p:nvPr/>
        </p:nvSpPr>
        <p:spPr>
          <a:xfrm>
            <a:off x="1" y="6076334"/>
            <a:ext cx="4531800" cy="781666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BDBFD98D-9C97-DE4A-B29D-544B0AAD154F}"/>
              </a:ext>
            </a:extLst>
          </p:cNvPr>
          <p:cNvGrpSpPr/>
          <p:nvPr/>
        </p:nvGrpSpPr>
        <p:grpSpPr>
          <a:xfrm>
            <a:off x="6276761" y="6251567"/>
            <a:ext cx="5548758" cy="438513"/>
            <a:chOff x="6320303" y="6041112"/>
            <a:chExt cx="5548758" cy="438513"/>
          </a:xfrm>
        </p:grpSpPr>
        <p:pic>
          <p:nvPicPr>
            <p:cNvPr id="22" name="Picture 21">
              <a:extLst>
                <a:ext uri="{FF2B5EF4-FFF2-40B4-BE49-F238E27FC236}">
                  <a16:creationId xmlns:a16="http://schemas.microsoft.com/office/drawing/2014/main" id="{98B1BC77-F5E8-4347-BB4D-7447075C51F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0024677" y="6086656"/>
              <a:ext cx="435078" cy="354589"/>
            </a:xfrm>
            <a:prstGeom prst="rect">
              <a:avLst/>
            </a:prstGeom>
          </p:spPr>
        </p:pic>
        <p:pic>
          <p:nvPicPr>
            <p:cNvPr id="23" name="Picture 22">
              <a:extLst>
                <a:ext uri="{FF2B5EF4-FFF2-40B4-BE49-F238E27FC236}">
                  <a16:creationId xmlns:a16="http://schemas.microsoft.com/office/drawing/2014/main" id="{A94B97D2-B5D9-234A-A702-9B43C3528FB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0660050" y="6064185"/>
              <a:ext cx="413343" cy="413343"/>
            </a:xfrm>
            <a:prstGeom prst="rect">
              <a:avLst/>
            </a:prstGeom>
          </p:spPr>
        </p:pic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2C0BD2C0-D90B-AF4F-BD3E-11D00A38F3B6}"/>
                </a:ext>
              </a:extLst>
            </p:cNvPr>
            <p:cNvSpPr txBox="1"/>
            <p:nvPr/>
          </p:nvSpPr>
          <p:spPr>
            <a:xfrm>
              <a:off x="6320303" y="6041112"/>
              <a:ext cx="2853813" cy="4154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100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www.suny.edu</a:t>
              </a:r>
            </a:p>
          </p:txBody>
        </p:sp>
        <p:pic>
          <p:nvPicPr>
            <p:cNvPr id="25" name="Picture 24">
              <a:extLst>
                <a:ext uri="{FF2B5EF4-FFF2-40B4-BE49-F238E27FC236}">
                  <a16:creationId xmlns:a16="http://schemas.microsoft.com/office/drawing/2014/main" id="{E5D6C94E-DAC3-7947-B8BD-C9AE94196B32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9367496" y="6062787"/>
              <a:ext cx="413343" cy="416838"/>
            </a:xfrm>
            <a:prstGeom prst="rect">
              <a:avLst/>
            </a:prstGeom>
          </p:spPr>
        </p:pic>
        <p:pic>
          <p:nvPicPr>
            <p:cNvPr id="26" name="Picture 25">
              <a:extLst>
                <a:ext uri="{FF2B5EF4-FFF2-40B4-BE49-F238E27FC236}">
                  <a16:creationId xmlns:a16="http://schemas.microsoft.com/office/drawing/2014/main" id="{6BD4C55E-C976-2644-931A-643E76EEF929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1325778" y="6072566"/>
              <a:ext cx="543283" cy="38276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6006806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28180"/>
            <a:ext cx="10515600" cy="854075"/>
          </a:xfrm>
        </p:spPr>
        <p:txBody>
          <a:bodyPr/>
          <a:lstStyle/>
          <a:p>
            <a:r>
              <a:rPr lang="en-US" b="1" dirty="0">
                <a:ea typeface="+mj-lt"/>
                <a:cs typeface="+mj-lt"/>
              </a:rPr>
              <a:t>Course Reserves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6442" y="1357487"/>
            <a:ext cx="10717357" cy="4467809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Calibri"/>
              </a:rPr>
              <a:t>Contains information on courses, reading lists, and citation lists</a:t>
            </a:r>
          </a:p>
          <a:p>
            <a:r>
              <a:rPr lang="en-US" dirty="0">
                <a:cs typeface="Calibri"/>
              </a:rPr>
              <a:t>Good for obtaining lists of items placed on reserve</a:t>
            </a:r>
          </a:p>
          <a:p>
            <a:r>
              <a:rPr lang="en-US" dirty="0">
                <a:cs typeface="Calibri"/>
              </a:rPr>
              <a:t>Does not contain usage data, but you can obtain those from the Fulfillment subject area</a:t>
            </a:r>
          </a:p>
          <a:p>
            <a:r>
              <a:rPr lang="en-US" dirty="0">
                <a:cs typeface="Calibri"/>
              </a:rPr>
              <a:t>List of all fields available in Course Reserves:</a:t>
            </a:r>
          </a:p>
          <a:p>
            <a:pPr lvl="1"/>
            <a:r>
              <a:rPr lang="en-US" dirty="0">
                <a:cs typeface="Calibri"/>
                <a:hlinkClick r:id="rId2"/>
              </a:rPr>
              <a:t>https://knowledge.exlibrisgroup.com/Alma/Product_Documentation/010Alma_Online_Help_(English)/080Analytics/Alma_Analytics_Subject_Areas/Course_Reserves</a:t>
            </a:r>
            <a:endParaRPr lang="en-US" dirty="0">
              <a:cs typeface="Calibri"/>
            </a:endParaRPr>
          </a:p>
          <a:p>
            <a:pPr marL="457200" lvl="1" indent="0">
              <a:buNone/>
            </a:pPr>
            <a:endParaRPr lang="en-US" dirty="0">
              <a:cs typeface="Calibri"/>
            </a:endParaRPr>
          </a:p>
          <a:p>
            <a:endParaRPr lang="en-US" dirty="0">
              <a:cs typeface="Calibri"/>
            </a:endParaRPr>
          </a:p>
          <a:p>
            <a:endParaRPr lang="en-US" dirty="0">
              <a:cs typeface="Calibri"/>
            </a:endParaRPr>
          </a:p>
          <a:p>
            <a:endParaRPr lang="en-US" dirty="0">
              <a:cs typeface="Calibri"/>
            </a:endParaRPr>
          </a:p>
          <a:p>
            <a:pPr lvl="1"/>
            <a:endParaRPr lang="en-US" dirty="0">
              <a:cs typeface="Calibri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CF832FAC-9066-A54F-B49A-783F72C80A5D}"/>
              </a:ext>
            </a:extLst>
          </p:cNvPr>
          <p:cNvSpPr/>
          <p:nvPr/>
        </p:nvSpPr>
        <p:spPr>
          <a:xfrm>
            <a:off x="0" y="6076335"/>
            <a:ext cx="12192000" cy="781665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7198901C-9CA4-D041-B948-D3B4894B6476}"/>
              </a:ext>
            </a:extLst>
          </p:cNvPr>
          <p:cNvSpPr/>
          <p:nvPr/>
        </p:nvSpPr>
        <p:spPr>
          <a:xfrm>
            <a:off x="1" y="6076334"/>
            <a:ext cx="4531800" cy="781666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BDBFD98D-9C97-DE4A-B29D-544B0AAD154F}"/>
              </a:ext>
            </a:extLst>
          </p:cNvPr>
          <p:cNvGrpSpPr/>
          <p:nvPr/>
        </p:nvGrpSpPr>
        <p:grpSpPr>
          <a:xfrm>
            <a:off x="6276761" y="6251567"/>
            <a:ext cx="5548758" cy="438513"/>
            <a:chOff x="6320303" y="6041112"/>
            <a:chExt cx="5548758" cy="438513"/>
          </a:xfrm>
        </p:grpSpPr>
        <p:pic>
          <p:nvPicPr>
            <p:cNvPr id="22" name="Picture 21">
              <a:extLst>
                <a:ext uri="{FF2B5EF4-FFF2-40B4-BE49-F238E27FC236}">
                  <a16:creationId xmlns:a16="http://schemas.microsoft.com/office/drawing/2014/main" id="{98B1BC77-F5E8-4347-BB4D-7447075C51F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0024677" y="6086656"/>
              <a:ext cx="435078" cy="354589"/>
            </a:xfrm>
            <a:prstGeom prst="rect">
              <a:avLst/>
            </a:prstGeom>
          </p:spPr>
        </p:pic>
        <p:pic>
          <p:nvPicPr>
            <p:cNvPr id="23" name="Picture 22">
              <a:extLst>
                <a:ext uri="{FF2B5EF4-FFF2-40B4-BE49-F238E27FC236}">
                  <a16:creationId xmlns:a16="http://schemas.microsoft.com/office/drawing/2014/main" id="{A94B97D2-B5D9-234A-A702-9B43C3528FB8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0660050" y="6064185"/>
              <a:ext cx="413343" cy="413343"/>
            </a:xfrm>
            <a:prstGeom prst="rect">
              <a:avLst/>
            </a:prstGeom>
          </p:spPr>
        </p:pic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2C0BD2C0-D90B-AF4F-BD3E-11D00A38F3B6}"/>
                </a:ext>
              </a:extLst>
            </p:cNvPr>
            <p:cNvSpPr txBox="1"/>
            <p:nvPr/>
          </p:nvSpPr>
          <p:spPr>
            <a:xfrm>
              <a:off x="6320303" y="6041112"/>
              <a:ext cx="2853813" cy="4154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100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www.suny.edu</a:t>
              </a:r>
            </a:p>
          </p:txBody>
        </p:sp>
        <p:pic>
          <p:nvPicPr>
            <p:cNvPr id="25" name="Picture 24">
              <a:extLst>
                <a:ext uri="{FF2B5EF4-FFF2-40B4-BE49-F238E27FC236}">
                  <a16:creationId xmlns:a16="http://schemas.microsoft.com/office/drawing/2014/main" id="{E5D6C94E-DAC3-7947-B8BD-C9AE94196B32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9367496" y="6062787"/>
              <a:ext cx="413343" cy="416838"/>
            </a:xfrm>
            <a:prstGeom prst="rect">
              <a:avLst/>
            </a:prstGeom>
          </p:spPr>
        </p:pic>
        <p:pic>
          <p:nvPicPr>
            <p:cNvPr id="26" name="Picture 25">
              <a:extLst>
                <a:ext uri="{FF2B5EF4-FFF2-40B4-BE49-F238E27FC236}">
                  <a16:creationId xmlns:a16="http://schemas.microsoft.com/office/drawing/2014/main" id="{6BD4C55E-C976-2644-931A-643E76EEF929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11325778" y="6072566"/>
              <a:ext cx="543283" cy="38276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0474479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28180"/>
            <a:ext cx="10515600" cy="854075"/>
          </a:xfrm>
        </p:spPr>
        <p:txBody>
          <a:bodyPr/>
          <a:lstStyle/>
          <a:p>
            <a:r>
              <a:rPr lang="en-US" b="1" dirty="0">
                <a:ea typeface="+mj-lt"/>
                <a:cs typeface="+mj-lt"/>
              </a:rPr>
              <a:t>Fines and Fees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6442" y="1357487"/>
            <a:ext cx="10989501" cy="4467809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Calibri"/>
              </a:rPr>
              <a:t>Contains information on all fines and fees, including loan info, user info, and library staff</a:t>
            </a:r>
          </a:p>
          <a:p>
            <a:r>
              <a:rPr lang="en-US" dirty="0">
                <a:cs typeface="Calibri"/>
              </a:rPr>
              <a:t>Good for assessing fine/fee structures or auditing fines/fees that </a:t>
            </a:r>
            <a:r>
              <a:rPr lang="en-US">
                <a:cs typeface="Calibri"/>
              </a:rPr>
              <a:t>were waived</a:t>
            </a:r>
            <a:endParaRPr lang="en-US" dirty="0">
              <a:cs typeface="Calibri"/>
            </a:endParaRPr>
          </a:p>
          <a:p>
            <a:r>
              <a:rPr lang="en-US" dirty="0">
                <a:cs typeface="Calibri"/>
              </a:rPr>
              <a:t>List of all fields available in Fines and Fees:</a:t>
            </a:r>
          </a:p>
          <a:p>
            <a:pPr lvl="1"/>
            <a:r>
              <a:rPr lang="en-US" dirty="0">
                <a:cs typeface="Calibri"/>
                <a:hlinkClick r:id="rId2"/>
              </a:rPr>
              <a:t>https://knowledge.exlibrisgroup.com/Alma/Product_Documentation/010Alma_Online_Help_(English)/080Analytics/Alma_Analytics_Subject_Areas/Fines_and_Fees</a:t>
            </a:r>
            <a:endParaRPr lang="en-US" dirty="0">
              <a:cs typeface="Calibri"/>
            </a:endParaRPr>
          </a:p>
          <a:p>
            <a:pPr lvl="1"/>
            <a:endParaRPr lang="en-US" dirty="0">
              <a:cs typeface="Calibri"/>
            </a:endParaRPr>
          </a:p>
          <a:p>
            <a:endParaRPr lang="en-US" dirty="0">
              <a:cs typeface="Calibri"/>
            </a:endParaRPr>
          </a:p>
          <a:p>
            <a:pPr lvl="1"/>
            <a:endParaRPr lang="en-US" dirty="0">
              <a:cs typeface="Calibri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CF832FAC-9066-A54F-B49A-783F72C80A5D}"/>
              </a:ext>
            </a:extLst>
          </p:cNvPr>
          <p:cNvSpPr/>
          <p:nvPr/>
        </p:nvSpPr>
        <p:spPr>
          <a:xfrm>
            <a:off x="0" y="6076335"/>
            <a:ext cx="12192000" cy="781665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7198901C-9CA4-D041-B948-D3B4894B6476}"/>
              </a:ext>
            </a:extLst>
          </p:cNvPr>
          <p:cNvSpPr/>
          <p:nvPr/>
        </p:nvSpPr>
        <p:spPr>
          <a:xfrm>
            <a:off x="1" y="6076334"/>
            <a:ext cx="4531800" cy="781666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BDBFD98D-9C97-DE4A-B29D-544B0AAD154F}"/>
              </a:ext>
            </a:extLst>
          </p:cNvPr>
          <p:cNvGrpSpPr/>
          <p:nvPr/>
        </p:nvGrpSpPr>
        <p:grpSpPr>
          <a:xfrm>
            <a:off x="6276761" y="6251567"/>
            <a:ext cx="5548758" cy="438513"/>
            <a:chOff x="6320303" y="6041112"/>
            <a:chExt cx="5548758" cy="438513"/>
          </a:xfrm>
        </p:grpSpPr>
        <p:pic>
          <p:nvPicPr>
            <p:cNvPr id="22" name="Picture 21">
              <a:extLst>
                <a:ext uri="{FF2B5EF4-FFF2-40B4-BE49-F238E27FC236}">
                  <a16:creationId xmlns:a16="http://schemas.microsoft.com/office/drawing/2014/main" id="{98B1BC77-F5E8-4347-BB4D-7447075C51F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0024677" y="6086656"/>
              <a:ext cx="435078" cy="354589"/>
            </a:xfrm>
            <a:prstGeom prst="rect">
              <a:avLst/>
            </a:prstGeom>
          </p:spPr>
        </p:pic>
        <p:pic>
          <p:nvPicPr>
            <p:cNvPr id="23" name="Picture 22">
              <a:extLst>
                <a:ext uri="{FF2B5EF4-FFF2-40B4-BE49-F238E27FC236}">
                  <a16:creationId xmlns:a16="http://schemas.microsoft.com/office/drawing/2014/main" id="{A94B97D2-B5D9-234A-A702-9B43C3528FB8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0660050" y="6064185"/>
              <a:ext cx="413343" cy="413343"/>
            </a:xfrm>
            <a:prstGeom prst="rect">
              <a:avLst/>
            </a:prstGeom>
          </p:spPr>
        </p:pic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2C0BD2C0-D90B-AF4F-BD3E-11D00A38F3B6}"/>
                </a:ext>
              </a:extLst>
            </p:cNvPr>
            <p:cNvSpPr txBox="1"/>
            <p:nvPr/>
          </p:nvSpPr>
          <p:spPr>
            <a:xfrm>
              <a:off x="6320303" y="6041112"/>
              <a:ext cx="2853813" cy="4154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100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www.suny.edu</a:t>
              </a:r>
            </a:p>
          </p:txBody>
        </p:sp>
        <p:pic>
          <p:nvPicPr>
            <p:cNvPr id="25" name="Picture 24">
              <a:extLst>
                <a:ext uri="{FF2B5EF4-FFF2-40B4-BE49-F238E27FC236}">
                  <a16:creationId xmlns:a16="http://schemas.microsoft.com/office/drawing/2014/main" id="{E5D6C94E-DAC3-7947-B8BD-C9AE94196B32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9367496" y="6062787"/>
              <a:ext cx="413343" cy="416838"/>
            </a:xfrm>
            <a:prstGeom prst="rect">
              <a:avLst/>
            </a:prstGeom>
          </p:spPr>
        </p:pic>
        <p:pic>
          <p:nvPicPr>
            <p:cNvPr id="26" name="Picture 25">
              <a:extLst>
                <a:ext uri="{FF2B5EF4-FFF2-40B4-BE49-F238E27FC236}">
                  <a16:creationId xmlns:a16="http://schemas.microsoft.com/office/drawing/2014/main" id="{6BD4C55E-C976-2644-931A-643E76EEF929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11325778" y="6072566"/>
              <a:ext cx="543283" cy="38276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536663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28180"/>
            <a:ext cx="10515600" cy="854075"/>
          </a:xfrm>
        </p:spPr>
        <p:txBody>
          <a:bodyPr/>
          <a:lstStyle/>
          <a:p>
            <a:r>
              <a:rPr lang="en-US" b="1" dirty="0">
                <a:ea typeface="+mj-lt"/>
                <a:cs typeface="+mj-lt"/>
              </a:rPr>
              <a:t>Fulfillment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6442" y="1357487"/>
            <a:ext cx="10989501" cy="4467809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Calibri"/>
              </a:rPr>
              <a:t>Contains information on all loans, including bib &amp; item info, loan measures, users, and course reserves </a:t>
            </a:r>
          </a:p>
          <a:p>
            <a:r>
              <a:rPr lang="en-US" dirty="0">
                <a:cs typeface="Calibri"/>
              </a:rPr>
              <a:t>Good for obtaining circulation counts and statistics about how long items were on loan </a:t>
            </a:r>
          </a:p>
          <a:p>
            <a:r>
              <a:rPr lang="en-US" dirty="0">
                <a:cs typeface="Calibri"/>
              </a:rPr>
              <a:t>List of all fields available in Fulfillment:</a:t>
            </a:r>
          </a:p>
          <a:p>
            <a:pPr lvl="1"/>
            <a:r>
              <a:rPr lang="en-US" dirty="0">
                <a:cs typeface="Calibri"/>
                <a:hlinkClick r:id="rId2"/>
              </a:rPr>
              <a:t>https://knowledge.exlibrisgroup.com/Alma/Product_Documentation/010Alma_Online_Help_(English)/080Analytics/Alma_Analytics_Subject_Areas/Fines_and_Fees</a:t>
            </a:r>
            <a:endParaRPr lang="en-US" dirty="0">
              <a:cs typeface="Calibri"/>
            </a:endParaRPr>
          </a:p>
          <a:p>
            <a:pPr lvl="1"/>
            <a:endParaRPr lang="en-US" dirty="0">
              <a:cs typeface="Calibri"/>
            </a:endParaRPr>
          </a:p>
          <a:p>
            <a:endParaRPr lang="en-US" dirty="0">
              <a:cs typeface="Calibri"/>
            </a:endParaRPr>
          </a:p>
          <a:p>
            <a:endParaRPr lang="en-US" dirty="0">
              <a:cs typeface="Calibri"/>
            </a:endParaRPr>
          </a:p>
          <a:p>
            <a:pPr lvl="1"/>
            <a:endParaRPr lang="en-US" dirty="0">
              <a:cs typeface="Calibri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CF832FAC-9066-A54F-B49A-783F72C80A5D}"/>
              </a:ext>
            </a:extLst>
          </p:cNvPr>
          <p:cNvSpPr/>
          <p:nvPr/>
        </p:nvSpPr>
        <p:spPr>
          <a:xfrm>
            <a:off x="0" y="6076335"/>
            <a:ext cx="12192000" cy="781665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7198901C-9CA4-D041-B948-D3B4894B6476}"/>
              </a:ext>
            </a:extLst>
          </p:cNvPr>
          <p:cNvSpPr/>
          <p:nvPr/>
        </p:nvSpPr>
        <p:spPr>
          <a:xfrm>
            <a:off x="1" y="6076334"/>
            <a:ext cx="4531800" cy="781666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BDBFD98D-9C97-DE4A-B29D-544B0AAD154F}"/>
              </a:ext>
            </a:extLst>
          </p:cNvPr>
          <p:cNvGrpSpPr/>
          <p:nvPr/>
        </p:nvGrpSpPr>
        <p:grpSpPr>
          <a:xfrm>
            <a:off x="6276761" y="6251567"/>
            <a:ext cx="5548758" cy="438513"/>
            <a:chOff x="6320303" y="6041112"/>
            <a:chExt cx="5548758" cy="438513"/>
          </a:xfrm>
        </p:grpSpPr>
        <p:pic>
          <p:nvPicPr>
            <p:cNvPr id="22" name="Picture 21">
              <a:extLst>
                <a:ext uri="{FF2B5EF4-FFF2-40B4-BE49-F238E27FC236}">
                  <a16:creationId xmlns:a16="http://schemas.microsoft.com/office/drawing/2014/main" id="{98B1BC77-F5E8-4347-BB4D-7447075C51F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0024677" y="6086656"/>
              <a:ext cx="435078" cy="354589"/>
            </a:xfrm>
            <a:prstGeom prst="rect">
              <a:avLst/>
            </a:prstGeom>
          </p:spPr>
        </p:pic>
        <p:pic>
          <p:nvPicPr>
            <p:cNvPr id="23" name="Picture 22">
              <a:extLst>
                <a:ext uri="{FF2B5EF4-FFF2-40B4-BE49-F238E27FC236}">
                  <a16:creationId xmlns:a16="http://schemas.microsoft.com/office/drawing/2014/main" id="{A94B97D2-B5D9-234A-A702-9B43C3528FB8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0660050" y="6064185"/>
              <a:ext cx="413343" cy="413343"/>
            </a:xfrm>
            <a:prstGeom prst="rect">
              <a:avLst/>
            </a:prstGeom>
          </p:spPr>
        </p:pic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2C0BD2C0-D90B-AF4F-BD3E-11D00A38F3B6}"/>
                </a:ext>
              </a:extLst>
            </p:cNvPr>
            <p:cNvSpPr txBox="1"/>
            <p:nvPr/>
          </p:nvSpPr>
          <p:spPr>
            <a:xfrm>
              <a:off x="6320303" y="6041112"/>
              <a:ext cx="2853813" cy="4154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100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www.suny.edu</a:t>
              </a:r>
            </a:p>
          </p:txBody>
        </p:sp>
        <p:pic>
          <p:nvPicPr>
            <p:cNvPr id="25" name="Picture 24">
              <a:extLst>
                <a:ext uri="{FF2B5EF4-FFF2-40B4-BE49-F238E27FC236}">
                  <a16:creationId xmlns:a16="http://schemas.microsoft.com/office/drawing/2014/main" id="{E5D6C94E-DAC3-7947-B8BD-C9AE94196B32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9367496" y="6062787"/>
              <a:ext cx="413343" cy="416838"/>
            </a:xfrm>
            <a:prstGeom prst="rect">
              <a:avLst/>
            </a:prstGeom>
          </p:spPr>
        </p:pic>
        <p:pic>
          <p:nvPicPr>
            <p:cNvPr id="26" name="Picture 25">
              <a:extLst>
                <a:ext uri="{FF2B5EF4-FFF2-40B4-BE49-F238E27FC236}">
                  <a16:creationId xmlns:a16="http://schemas.microsoft.com/office/drawing/2014/main" id="{6BD4C55E-C976-2644-931A-643E76EEF929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11325778" y="6072566"/>
              <a:ext cx="543283" cy="38276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9318572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28180"/>
            <a:ext cx="10515600" cy="854075"/>
          </a:xfrm>
        </p:spPr>
        <p:txBody>
          <a:bodyPr/>
          <a:lstStyle/>
          <a:p>
            <a:r>
              <a:rPr lang="en-US" b="1" dirty="0">
                <a:ea typeface="+mj-lt"/>
                <a:cs typeface="+mj-lt"/>
              </a:rPr>
              <a:t>Physical Items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6442" y="1357487"/>
            <a:ext cx="10821549" cy="4467809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en-US" dirty="0">
                <a:cs typeface="Calibri"/>
              </a:rPr>
              <a:t>Contains information on all items in your collection regardless of loan history, including bib &amp; item info, PO information, and funds information</a:t>
            </a:r>
          </a:p>
          <a:p>
            <a:r>
              <a:rPr lang="en-US" dirty="0">
                <a:cs typeface="Calibri"/>
              </a:rPr>
              <a:t>Does contain some circulation and course reserve data but does not contain user info</a:t>
            </a:r>
          </a:p>
          <a:p>
            <a:r>
              <a:rPr lang="en-US" dirty="0">
                <a:cs typeface="Calibri"/>
              </a:rPr>
              <a:t>Good for obtaining reports on number of items in a location or circulation counts by LC classification</a:t>
            </a:r>
          </a:p>
          <a:p>
            <a:r>
              <a:rPr lang="en-US" dirty="0">
                <a:cs typeface="Calibri"/>
              </a:rPr>
              <a:t>List of all fields available in Physical Items:</a:t>
            </a:r>
          </a:p>
          <a:p>
            <a:pPr lvl="1"/>
            <a:r>
              <a:rPr lang="en-US" dirty="0">
                <a:cs typeface="Calibri"/>
                <a:hlinkClick r:id="rId2"/>
              </a:rPr>
              <a:t>https://knowledge.exlibrisgroup.com/Alma/Product_Documentation/010Alma_Online_Help_(English)/080Analytics/Alma_Analytics_Subject_Areas/Physical_Items</a:t>
            </a:r>
            <a:endParaRPr lang="en-US" dirty="0">
              <a:cs typeface="Calibri"/>
            </a:endParaRPr>
          </a:p>
          <a:p>
            <a:pPr lvl="1"/>
            <a:endParaRPr lang="en-US" dirty="0">
              <a:cs typeface="Calibri"/>
            </a:endParaRPr>
          </a:p>
          <a:p>
            <a:pPr lvl="1"/>
            <a:endParaRPr lang="en-US" dirty="0">
              <a:cs typeface="Calibri"/>
            </a:endParaRPr>
          </a:p>
          <a:p>
            <a:pPr marL="457200" lvl="1" indent="0">
              <a:buNone/>
            </a:pPr>
            <a:endParaRPr lang="en-US" dirty="0">
              <a:cs typeface="Calibri"/>
            </a:endParaRPr>
          </a:p>
          <a:p>
            <a:endParaRPr lang="en-US" dirty="0">
              <a:cs typeface="Calibri"/>
            </a:endParaRPr>
          </a:p>
          <a:p>
            <a:endParaRPr lang="en-US" dirty="0">
              <a:cs typeface="Calibri"/>
            </a:endParaRPr>
          </a:p>
          <a:p>
            <a:endParaRPr lang="en-US" dirty="0">
              <a:cs typeface="Calibri"/>
            </a:endParaRPr>
          </a:p>
          <a:p>
            <a:pPr lvl="1"/>
            <a:endParaRPr lang="en-US" dirty="0">
              <a:cs typeface="Calibri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CF832FAC-9066-A54F-B49A-783F72C80A5D}"/>
              </a:ext>
            </a:extLst>
          </p:cNvPr>
          <p:cNvSpPr/>
          <p:nvPr/>
        </p:nvSpPr>
        <p:spPr>
          <a:xfrm>
            <a:off x="0" y="6076335"/>
            <a:ext cx="12192000" cy="781665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7198901C-9CA4-D041-B948-D3B4894B6476}"/>
              </a:ext>
            </a:extLst>
          </p:cNvPr>
          <p:cNvSpPr/>
          <p:nvPr/>
        </p:nvSpPr>
        <p:spPr>
          <a:xfrm>
            <a:off x="1" y="6076334"/>
            <a:ext cx="4531800" cy="781666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BDBFD98D-9C97-DE4A-B29D-544B0AAD154F}"/>
              </a:ext>
            </a:extLst>
          </p:cNvPr>
          <p:cNvGrpSpPr/>
          <p:nvPr/>
        </p:nvGrpSpPr>
        <p:grpSpPr>
          <a:xfrm>
            <a:off x="6276761" y="6251567"/>
            <a:ext cx="5548758" cy="438513"/>
            <a:chOff x="6320303" y="6041112"/>
            <a:chExt cx="5548758" cy="438513"/>
          </a:xfrm>
        </p:grpSpPr>
        <p:pic>
          <p:nvPicPr>
            <p:cNvPr id="22" name="Picture 21">
              <a:extLst>
                <a:ext uri="{FF2B5EF4-FFF2-40B4-BE49-F238E27FC236}">
                  <a16:creationId xmlns:a16="http://schemas.microsoft.com/office/drawing/2014/main" id="{98B1BC77-F5E8-4347-BB4D-7447075C51F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0024677" y="6086656"/>
              <a:ext cx="435078" cy="354589"/>
            </a:xfrm>
            <a:prstGeom prst="rect">
              <a:avLst/>
            </a:prstGeom>
          </p:spPr>
        </p:pic>
        <p:pic>
          <p:nvPicPr>
            <p:cNvPr id="23" name="Picture 22">
              <a:extLst>
                <a:ext uri="{FF2B5EF4-FFF2-40B4-BE49-F238E27FC236}">
                  <a16:creationId xmlns:a16="http://schemas.microsoft.com/office/drawing/2014/main" id="{A94B97D2-B5D9-234A-A702-9B43C3528FB8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0660050" y="6064185"/>
              <a:ext cx="413343" cy="413343"/>
            </a:xfrm>
            <a:prstGeom prst="rect">
              <a:avLst/>
            </a:prstGeom>
          </p:spPr>
        </p:pic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2C0BD2C0-D90B-AF4F-BD3E-11D00A38F3B6}"/>
                </a:ext>
              </a:extLst>
            </p:cNvPr>
            <p:cNvSpPr txBox="1"/>
            <p:nvPr/>
          </p:nvSpPr>
          <p:spPr>
            <a:xfrm>
              <a:off x="6320303" y="6041112"/>
              <a:ext cx="2853813" cy="4154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100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www.suny.edu</a:t>
              </a:r>
            </a:p>
          </p:txBody>
        </p:sp>
        <p:pic>
          <p:nvPicPr>
            <p:cNvPr id="25" name="Picture 24">
              <a:extLst>
                <a:ext uri="{FF2B5EF4-FFF2-40B4-BE49-F238E27FC236}">
                  <a16:creationId xmlns:a16="http://schemas.microsoft.com/office/drawing/2014/main" id="{E5D6C94E-DAC3-7947-B8BD-C9AE94196B32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9367496" y="6062787"/>
              <a:ext cx="413343" cy="416838"/>
            </a:xfrm>
            <a:prstGeom prst="rect">
              <a:avLst/>
            </a:prstGeom>
          </p:spPr>
        </p:pic>
        <p:pic>
          <p:nvPicPr>
            <p:cNvPr id="26" name="Picture 25">
              <a:extLst>
                <a:ext uri="{FF2B5EF4-FFF2-40B4-BE49-F238E27FC236}">
                  <a16:creationId xmlns:a16="http://schemas.microsoft.com/office/drawing/2014/main" id="{6BD4C55E-C976-2644-931A-643E76EEF929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11325778" y="6072566"/>
              <a:ext cx="543283" cy="38276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0240065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28180"/>
            <a:ext cx="10515600" cy="854075"/>
          </a:xfrm>
        </p:spPr>
        <p:txBody>
          <a:bodyPr/>
          <a:lstStyle/>
          <a:p>
            <a:r>
              <a:rPr lang="en-US" b="1" dirty="0">
                <a:ea typeface="+mj-lt"/>
                <a:cs typeface="+mj-lt"/>
              </a:rPr>
              <a:t>Physical Items Historical Events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6442" y="1357487"/>
            <a:ext cx="10821549" cy="4467809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Calibri"/>
              </a:rPr>
              <a:t>Contains information on item changes, such as transits, temporary location changes, item process status changes</a:t>
            </a:r>
          </a:p>
          <a:p>
            <a:r>
              <a:rPr lang="en-US" dirty="0">
                <a:cs typeface="Calibri"/>
              </a:rPr>
              <a:t>Good for obtaining reports on amount of time needed for particular workflows</a:t>
            </a:r>
          </a:p>
          <a:p>
            <a:r>
              <a:rPr lang="en-US" dirty="0">
                <a:cs typeface="Calibri"/>
              </a:rPr>
              <a:t>List of all fields available in Physical Items Historical Events:</a:t>
            </a:r>
          </a:p>
          <a:p>
            <a:pPr lvl="1"/>
            <a:r>
              <a:rPr lang="en-US" dirty="0">
                <a:cs typeface="Calibri"/>
                <a:hlinkClick r:id="rId2"/>
              </a:rPr>
              <a:t>https://knowledge.exlibrisgroup.com/Alma/Product_Documentation/010Alma_Online_Help_(English)/080Analytics/Alma_Analytics_Subject_Areas/Physical_Items_Historical_Events</a:t>
            </a:r>
            <a:endParaRPr lang="en-US" dirty="0">
              <a:cs typeface="Calibri"/>
            </a:endParaRPr>
          </a:p>
          <a:p>
            <a:pPr lvl="1"/>
            <a:endParaRPr lang="en-US" dirty="0">
              <a:cs typeface="Calibri"/>
            </a:endParaRPr>
          </a:p>
          <a:p>
            <a:pPr lvl="1"/>
            <a:endParaRPr lang="en-US" dirty="0">
              <a:cs typeface="Calibri"/>
            </a:endParaRPr>
          </a:p>
          <a:p>
            <a:pPr lvl="1"/>
            <a:endParaRPr lang="en-US" dirty="0">
              <a:cs typeface="Calibri"/>
            </a:endParaRPr>
          </a:p>
          <a:p>
            <a:pPr marL="457200" lvl="1" indent="0">
              <a:buNone/>
            </a:pPr>
            <a:endParaRPr lang="en-US" dirty="0">
              <a:cs typeface="Calibri"/>
            </a:endParaRPr>
          </a:p>
          <a:p>
            <a:endParaRPr lang="en-US" dirty="0">
              <a:cs typeface="Calibri"/>
            </a:endParaRPr>
          </a:p>
          <a:p>
            <a:endParaRPr lang="en-US" dirty="0">
              <a:cs typeface="Calibri"/>
            </a:endParaRPr>
          </a:p>
          <a:p>
            <a:endParaRPr lang="en-US" dirty="0">
              <a:cs typeface="Calibri"/>
            </a:endParaRPr>
          </a:p>
          <a:p>
            <a:pPr lvl="1"/>
            <a:endParaRPr lang="en-US" dirty="0">
              <a:cs typeface="Calibri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CF832FAC-9066-A54F-B49A-783F72C80A5D}"/>
              </a:ext>
            </a:extLst>
          </p:cNvPr>
          <p:cNvSpPr/>
          <p:nvPr/>
        </p:nvSpPr>
        <p:spPr>
          <a:xfrm>
            <a:off x="0" y="6076335"/>
            <a:ext cx="12192000" cy="781665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7198901C-9CA4-D041-B948-D3B4894B6476}"/>
              </a:ext>
            </a:extLst>
          </p:cNvPr>
          <p:cNvSpPr/>
          <p:nvPr/>
        </p:nvSpPr>
        <p:spPr>
          <a:xfrm>
            <a:off x="1" y="6076334"/>
            <a:ext cx="4531800" cy="781666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BDBFD98D-9C97-DE4A-B29D-544B0AAD154F}"/>
              </a:ext>
            </a:extLst>
          </p:cNvPr>
          <p:cNvGrpSpPr/>
          <p:nvPr/>
        </p:nvGrpSpPr>
        <p:grpSpPr>
          <a:xfrm>
            <a:off x="6276761" y="6251567"/>
            <a:ext cx="5548758" cy="438513"/>
            <a:chOff x="6320303" y="6041112"/>
            <a:chExt cx="5548758" cy="438513"/>
          </a:xfrm>
        </p:grpSpPr>
        <p:pic>
          <p:nvPicPr>
            <p:cNvPr id="22" name="Picture 21">
              <a:extLst>
                <a:ext uri="{FF2B5EF4-FFF2-40B4-BE49-F238E27FC236}">
                  <a16:creationId xmlns:a16="http://schemas.microsoft.com/office/drawing/2014/main" id="{98B1BC77-F5E8-4347-BB4D-7447075C51F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0024677" y="6086656"/>
              <a:ext cx="435078" cy="354589"/>
            </a:xfrm>
            <a:prstGeom prst="rect">
              <a:avLst/>
            </a:prstGeom>
          </p:spPr>
        </p:pic>
        <p:pic>
          <p:nvPicPr>
            <p:cNvPr id="23" name="Picture 22">
              <a:extLst>
                <a:ext uri="{FF2B5EF4-FFF2-40B4-BE49-F238E27FC236}">
                  <a16:creationId xmlns:a16="http://schemas.microsoft.com/office/drawing/2014/main" id="{A94B97D2-B5D9-234A-A702-9B43C3528FB8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0660050" y="6064185"/>
              <a:ext cx="413343" cy="413343"/>
            </a:xfrm>
            <a:prstGeom prst="rect">
              <a:avLst/>
            </a:prstGeom>
          </p:spPr>
        </p:pic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2C0BD2C0-D90B-AF4F-BD3E-11D00A38F3B6}"/>
                </a:ext>
              </a:extLst>
            </p:cNvPr>
            <p:cNvSpPr txBox="1"/>
            <p:nvPr/>
          </p:nvSpPr>
          <p:spPr>
            <a:xfrm>
              <a:off x="6320303" y="6041112"/>
              <a:ext cx="2853813" cy="4154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100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www.suny.edu</a:t>
              </a:r>
            </a:p>
          </p:txBody>
        </p:sp>
        <p:pic>
          <p:nvPicPr>
            <p:cNvPr id="25" name="Picture 24">
              <a:extLst>
                <a:ext uri="{FF2B5EF4-FFF2-40B4-BE49-F238E27FC236}">
                  <a16:creationId xmlns:a16="http://schemas.microsoft.com/office/drawing/2014/main" id="{E5D6C94E-DAC3-7947-B8BD-C9AE94196B32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9367496" y="6062787"/>
              <a:ext cx="413343" cy="416838"/>
            </a:xfrm>
            <a:prstGeom prst="rect">
              <a:avLst/>
            </a:prstGeom>
          </p:spPr>
        </p:pic>
        <p:pic>
          <p:nvPicPr>
            <p:cNvPr id="26" name="Picture 25">
              <a:extLst>
                <a:ext uri="{FF2B5EF4-FFF2-40B4-BE49-F238E27FC236}">
                  <a16:creationId xmlns:a16="http://schemas.microsoft.com/office/drawing/2014/main" id="{6BD4C55E-C976-2644-931A-643E76EEF929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11325778" y="6072566"/>
              <a:ext cx="543283" cy="38276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4397235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28180"/>
            <a:ext cx="10515600" cy="854075"/>
          </a:xfrm>
        </p:spPr>
        <p:txBody>
          <a:bodyPr/>
          <a:lstStyle/>
          <a:p>
            <a:r>
              <a:rPr lang="en-US" b="1" dirty="0">
                <a:ea typeface="+mj-lt"/>
                <a:cs typeface="+mj-lt"/>
              </a:rPr>
              <a:t>Requests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6442" y="1357487"/>
            <a:ext cx="10821549" cy="4467809"/>
          </a:xfrm>
        </p:spPr>
        <p:txBody>
          <a:bodyPr vert="horz" lIns="91440" tIns="45720" rIns="91440" bIns="45720" rtlCol="0" anchor="t">
            <a:normAutofit fontScale="92500" lnSpcReduction="10000"/>
          </a:bodyPr>
          <a:lstStyle/>
          <a:p>
            <a:r>
              <a:rPr lang="en-US" dirty="0">
                <a:cs typeface="Calibri"/>
              </a:rPr>
              <a:t>Contains information on all requests, including bib info, </a:t>
            </a:r>
            <a:r>
              <a:rPr lang="en-US" dirty="0" err="1">
                <a:cs typeface="Calibri"/>
              </a:rPr>
              <a:t>userinfo</a:t>
            </a:r>
            <a:r>
              <a:rPr lang="en-US" dirty="0">
                <a:cs typeface="Calibri"/>
              </a:rPr>
              <a:t>, and turnaround time measures</a:t>
            </a:r>
          </a:p>
          <a:p>
            <a:r>
              <a:rPr lang="en-US" dirty="0">
                <a:cs typeface="Calibri"/>
              </a:rPr>
              <a:t>Good for obtaining reports on requests by user group and request turnaround times</a:t>
            </a:r>
          </a:p>
          <a:p>
            <a:r>
              <a:rPr lang="en-US" dirty="0">
                <a:cs typeface="Calibri"/>
              </a:rPr>
              <a:t>Includes Resource Sharing requests, but there are separate Borrowing Requests and Lending Requests subject areas</a:t>
            </a:r>
          </a:p>
          <a:p>
            <a:r>
              <a:rPr lang="en-US" dirty="0">
                <a:cs typeface="Calibri"/>
              </a:rPr>
              <a:t>RS Analytics Session: </a:t>
            </a:r>
          </a:p>
          <a:p>
            <a:pPr lvl="1"/>
            <a:r>
              <a:rPr lang="en-US" dirty="0">
                <a:cs typeface="Calibri"/>
                <a:hlinkClick r:id="rId2"/>
              </a:rPr>
              <a:t>https://public.3.basecamp.com/p/GeA9FMSck6o8VKcE16Wsxd6v</a:t>
            </a:r>
            <a:endParaRPr lang="en-US" dirty="0">
              <a:cs typeface="Calibri"/>
            </a:endParaRPr>
          </a:p>
          <a:p>
            <a:r>
              <a:rPr lang="en-US" dirty="0">
                <a:cs typeface="Calibri"/>
              </a:rPr>
              <a:t>List of all fields available in Requests:</a:t>
            </a:r>
          </a:p>
          <a:p>
            <a:pPr lvl="1"/>
            <a:r>
              <a:rPr lang="en-US" dirty="0">
                <a:cs typeface="Calibri"/>
                <a:hlinkClick r:id="rId3"/>
              </a:rPr>
              <a:t>https://knowledge.exlibrisgroup.com/Alma/Product_Documentation/010Alma_Online_Help_(English)/080Analytics/Alma_Analytics_Subject_Areas/Requests</a:t>
            </a:r>
            <a:endParaRPr lang="en-US" dirty="0">
              <a:cs typeface="Calibri"/>
            </a:endParaRPr>
          </a:p>
          <a:p>
            <a:pPr lvl="1"/>
            <a:endParaRPr lang="en-US" dirty="0">
              <a:cs typeface="Calibri"/>
            </a:endParaRPr>
          </a:p>
          <a:p>
            <a:pPr lvl="1"/>
            <a:endParaRPr lang="en-US" dirty="0">
              <a:cs typeface="Calibri"/>
            </a:endParaRPr>
          </a:p>
          <a:p>
            <a:pPr lvl="1"/>
            <a:endParaRPr lang="en-US" dirty="0">
              <a:cs typeface="Calibri"/>
            </a:endParaRPr>
          </a:p>
          <a:p>
            <a:pPr lvl="1"/>
            <a:endParaRPr lang="en-US" dirty="0">
              <a:cs typeface="Calibri"/>
            </a:endParaRPr>
          </a:p>
          <a:p>
            <a:pPr marL="457200" lvl="1" indent="0">
              <a:buNone/>
            </a:pPr>
            <a:endParaRPr lang="en-US" dirty="0">
              <a:cs typeface="Calibri"/>
            </a:endParaRPr>
          </a:p>
          <a:p>
            <a:endParaRPr lang="en-US" dirty="0">
              <a:cs typeface="Calibri"/>
            </a:endParaRPr>
          </a:p>
          <a:p>
            <a:endParaRPr lang="en-US" dirty="0">
              <a:cs typeface="Calibri"/>
            </a:endParaRPr>
          </a:p>
          <a:p>
            <a:endParaRPr lang="en-US" dirty="0">
              <a:cs typeface="Calibri"/>
            </a:endParaRPr>
          </a:p>
          <a:p>
            <a:pPr lvl="1"/>
            <a:endParaRPr lang="en-US" dirty="0">
              <a:cs typeface="Calibri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CF832FAC-9066-A54F-B49A-783F72C80A5D}"/>
              </a:ext>
            </a:extLst>
          </p:cNvPr>
          <p:cNvSpPr/>
          <p:nvPr/>
        </p:nvSpPr>
        <p:spPr>
          <a:xfrm>
            <a:off x="0" y="6076335"/>
            <a:ext cx="12192000" cy="781665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7198901C-9CA4-D041-B948-D3B4894B6476}"/>
              </a:ext>
            </a:extLst>
          </p:cNvPr>
          <p:cNvSpPr/>
          <p:nvPr/>
        </p:nvSpPr>
        <p:spPr>
          <a:xfrm>
            <a:off x="1" y="6076334"/>
            <a:ext cx="4531800" cy="781666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BDBFD98D-9C97-DE4A-B29D-544B0AAD154F}"/>
              </a:ext>
            </a:extLst>
          </p:cNvPr>
          <p:cNvGrpSpPr/>
          <p:nvPr/>
        </p:nvGrpSpPr>
        <p:grpSpPr>
          <a:xfrm>
            <a:off x="6276761" y="6251567"/>
            <a:ext cx="5548758" cy="438513"/>
            <a:chOff x="6320303" y="6041112"/>
            <a:chExt cx="5548758" cy="438513"/>
          </a:xfrm>
        </p:grpSpPr>
        <p:pic>
          <p:nvPicPr>
            <p:cNvPr id="22" name="Picture 21">
              <a:extLst>
                <a:ext uri="{FF2B5EF4-FFF2-40B4-BE49-F238E27FC236}">
                  <a16:creationId xmlns:a16="http://schemas.microsoft.com/office/drawing/2014/main" id="{98B1BC77-F5E8-4347-BB4D-7447075C51F7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0024677" y="6086656"/>
              <a:ext cx="435078" cy="354589"/>
            </a:xfrm>
            <a:prstGeom prst="rect">
              <a:avLst/>
            </a:prstGeom>
          </p:spPr>
        </p:pic>
        <p:pic>
          <p:nvPicPr>
            <p:cNvPr id="23" name="Picture 22">
              <a:extLst>
                <a:ext uri="{FF2B5EF4-FFF2-40B4-BE49-F238E27FC236}">
                  <a16:creationId xmlns:a16="http://schemas.microsoft.com/office/drawing/2014/main" id="{A94B97D2-B5D9-234A-A702-9B43C3528FB8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0660050" y="6064185"/>
              <a:ext cx="413343" cy="413343"/>
            </a:xfrm>
            <a:prstGeom prst="rect">
              <a:avLst/>
            </a:prstGeom>
          </p:spPr>
        </p:pic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2C0BD2C0-D90B-AF4F-BD3E-11D00A38F3B6}"/>
                </a:ext>
              </a:extLst>
            </p:cNvPr>
            <p:cNvSpPr txBox="1"/>
            <p:nvPr/>
          </p:nvSpPr>
          <p:spPr>
            <a:xfrm>
              <a:off x="6320303" y="6041112"/>
              <a:ext cx="2853813" cy="4154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100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www.suny.edu</a:t>
              </a:r>
            </a:p>
          </p:txBody>
        </p:sp>
        <p:pic>
          <p:nvPicPr>
            <p:cNvPr id="25" name="Picture 24">
              <a:extLst>
                <a:ext uri="{FF2B5EF4-FFF2-40B4-BE49-F238E27FC236}">
                  <a16:creationId xmlns:a16="http://schemas.microsoft.com/office/drawing/2014/main" id="{E5D6C94E-DAC3-7947-B8BD-C9AE94196B32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9367496" y="6062787"/>
              <a:ext cx="413343" cy="416838"/>
            </a:xfrm>
            <a:prstGeom prst="rect">
              <a:avLst/>
            </a:prstGeom>
          </p:spPr>
        </p:pic>
        <p:pic>
          <p:nvPicPr>
            <p:cNvPr id="26" name="Picture 25">
              <a:extLst>
                <a:ext uri="{FF2B5EF4-FFF2-40B4-BE49-F238E27FC236}">
                  <a16:creationId xmlns:a16="http://schemas.microsoft.com/office/drawing/2014/main" id="{6BD4C55E-C976-2644-931A-643E76EEF929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11325778" y="6072566"/>
              <a:ext cx="543283" cy="38276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2076660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025541735DBF5479A85A0E07C52A45A" ma:contentTypeVersion="9" ma:contentTypeDescription="Create a new document." ma:contentTypeScope="" ma:versionID="cf4e206d0aed1cb5ba3ae77ec89f5497">
  <xsd:schema xmlns:xsd="http://www.w3.org/2001/XMLSchema" xmlns:xs="http://www.w3.org/2001/XMLSchema" xmlns:p="http://schemas.microsoft.com/office/2006/metadata/properties" xmlns:ns2="61ce4d65-48b5-4510-a74e-67217dcdfadf" targetNamespace="http://schemas.microsoft.com/office/2006/metadata/properties" ma:root="true" ma:fieldsID="1a288436851de82893f8bba96f25252d" ns2:_="">
    <xsd:import namespace="61ce4d65-48b5-4510-a74e-67217dcdfad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1ce4d65-48b5-4510-a74e-67217dcdfad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588AD8D-1EF1-40FE-ABB6-5F78DF0AD71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1ce4d65-48b5-4510-a74e-67217dcdfad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2D83235-88EE-4E2B-9FD9-F696DD588AFF}">
  <ds:schemaRefs>
    <ds:schemaRef ds:uri="http://purl.org/dc/elements/1.1/"/>
    <ds:schemaRef ds:uri="http://schemas.microsoft.com/office/infopath/2007/PartnerControls"/>
    <ds:schemaRef ds:uri="http://purl.org/dc/dcmitype/"/>
    <ds:schemaRef ds:uri="http://schemas.microsoft.com/office/2006/metadata/properties"/>
    <ds:schemaRef ds:uri="http://schemas.openxmlformats.org/package/2006/metadata/core-properties"/>
    <ds:schemaRef ds:uri="http://schemas.microsoft.com/office/2006/documentManagement/types"/>
    <ds:schemaRef ds:uri="61ce4d65-48b5-4510-a74e-67217dcdfadf"/>
    <ds:schemaRef ds:uri="http://www.w3.org/XML/1998/namespace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7332B7E1-008C-4875-BAEB-792625A7871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2062</TotalTime>
  <Words>944</Words>
  <Application>Microsoft Office PowerPoint</Application>
  <PresentationFormat>Widescreen</PresentationFormat>
  <Paragraphs>139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PowerPoint Presentation</vt:lpstr>
      <vt:lpstr>Agenda</vt:lpstr>
      <vt:lpstr>Resource Sharing Analytics Overview</vt:lpstr>
      <vt:lpstr>Course Reserves</vt:lpstr>
      <vt:lpstr>Fines and Fees</vt:lpstr>
      <vt:lpstr>Fulfillment</vt:lpstr>
      <vt:lpstr>Physical Items</vt:lpstr>
      <vt:lpstr>Physical Items Historical Events</vt:lpstr>
      <vt:lpstr>Requests</vt:lpstr>
      <vt:lpstr>Users</vt:lpstr>
      <vt:lpstr>Analytics Resources</vt:lpstr>
      <vt:lpstr>Fulfillment Analytic Demo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Pritting, Shannon</dc:creator>
  <cp:lastModifiedBy>Tim Jackson</cp:lastModifiedBy>
  <cp:revision>132</cp:revision>
  <dcterms:created xsi:type="dcterms:W3CDTF">2019-08-22T15:05:39Z</dcterms:created>
  <dcterms:modified xsi:type="dcterms:W3CDTF">2021-07-21T16:59:30Z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0x0101001025541735DBF5479A85A0E07C52A45A</vt:lpwstr>
  </property>
</Properties>
</file>