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38"/>
  </p:notesMasterIdLst>
  <p:sldIdLst>
    <p:sldId id="657" r:id="rId3"/>
    <p:sldId id="658" r:id="rId4"/>
    <p:sldId id="705" r:id="rId5"/>
    <p:sldId id="691" r:id="rId6"/>
    <p:sldId id="709" r:id="rId7"/>
    <p:sldId id="1026" r:id="rId8"/>
    <p:sldId id="1031" r:id="rId9"/>
    <p:sldId id="1033" r:id="rId10"/>
    <p:sldId id="1032" r:id="rId11"/>
    <p:sldId id="710" r:id="rId12"/>
    <p:sldId id="714" r:id="rId13"/>
    <p:sldId id="258" r:id="rId14"/>
    <p:sldId id="600" r:id="rId15"/>
    <p:sldId id="581" r:id="rId16"/>
    <p:sldId id="300" r:id="rId17"/>
    <p:sldId id="1029" r:id="rId18"/>
    <p:sldId id="256" r:id="rId19"/>
    <p:sldId id="257" r:id="rId20"/>
    <p:sldId id="1030" r:id="rId21"/>
    <p:sldId id="260" r:id="rId22"/>
    <p:sldId id="261" r:id="rId23"/>
    <p:sldId id="262" r:id="rId24"/>
    <p:sldId id="263" r:id="rId25"/>
    <p:sldId id="264" r:id="rId26"/>
    <p:sldId id="265" r:id="rId27"/>
    <p:sldId id="266" r:id="rId28"/>
    <p:sldId id="650" r:id="rId29"/>
    <p:sldId id="704" r:id="rId30"/>
    <p:sldId id="269" r:id="rId31"/>
    <p:sldId id="664" r:id="rId32"/>
    <p:sldId id="703" r:id="rId33"/>
    <p:sldId id="713" r:id="rId34"/>
    <p:sldId id="267" r:id="rId35"/>
    <p:sldId id="673" r:id="rId36"/>
    <p:sldId id="1028" r:id="rId37"/>
  </p:sldIdLst>
  <p:sldSz cx="12192000" cy="6858000"/>
  <p:notesSz cx="7077075" cy="9363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F4955753-C45B-4F5D-9E0F-36FC65298905}">
          <p14:sldIdLst>
            <p14:sldId id="657"/>
            <p14:sldId id="658"/>
            <p14:sldId id="705"/>
            <p14:sldId id="691"/>
            <p14:sldId id="709"/>
            <p14:sldId id="1026"/>
            <p14:sldId id="1031"/>
            <p14:sldId id="1033"/>
            <p14:sldId id="1032"/>
            <p14:sldId id="710"/>
            <p14:sldId id="714"/>
            <p14:sldId id="258"/>
            <p14:sldId id="600"/>
            <p14:sldId id="581"/>
            <p14:sldId id="300"/>
            <p14:sldId id="1029"/>
            <p14:sldId id="256"/>
            <p14:sldId id="257"/>
            <p14:sldId id="1030"/>
            <p14:sldId id="260"/>
            <p14:sldId id="261"/>
            <p14:sldId id="262"/>
            <p14:sldId id="263"/>
            <p14:sldId id="264"/>
            <p14:sldId id="265"/>
            <p14:sldId id="266"/>
            <p14:sldId id="650"/>
            <p14:sldId id="704"/>
            <p14:sldId id="269"/>
            <p14:sldId id="664"/>
            <p14:sldId id="703"/>
            <p14:sldId id="713"/>
            <p14:sldId id="267"/>
            <p14:sldId id="673"/>
            <p14:sldId id="102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9ED"/>
    <a:srgbClr val="1C0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8692" autoAdjust="0"/>
  </p:normalViewPr>
  <p:slideViewPr>
    <p:cSldViewPr snapToGrid="0">
      <p:cViewPr varScale="1">
        <p:scale>
          <a:sx n="80" d="100"/>
          <a:sy n="80" d="100"/>
        </p:scale>
        <p:origin x="1584" y="102"/>
      </p:cViewPr>
      <p:guideLst/>
    </p:cSldViewPr>
  </p:slideViewPr>
  <p:notesTextViewPr>
    <p:cViewPr>
      <p:scale>
        <a:sx n="1" d="1"/>
        <a:sy n="1" d="1"/>
      </p:scale>
      <p:origin x="0" y="0"/>
    </p:cViewPr>
  </p:notesTextViewPr>
  <p:sorterViewPr>
    <p:cViewPr>
      <p:scale>
        <a:sx n="150" d="100"/>
        <a:sy n="150" d="100"/>
      </p:scale>
      <p:origin x="0" y="-77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419100" y="703263"/>
            <a:ext cx="6238875" cy="3509962"/>
          </a:xfrm>
          <a:prstGeom prst="rect">
            <a:avLst/>
          </a:prstGeom>
        </p:spPr>
        <p:txBody>
          <a:bodyPr lIns="93935" tIns="46968" rIns="93935" bIns="46968"/>
          <a:lstStyle/>
          <a:p>
            <a:endParaRPr dirty="0"/>
          </a:p>
        </p:txBody>
      </p:sp>
      <p:sp>
        <p:nvSpPr>
          <p:cNvPr id="92" name="Shape 92"/>
          <p:cNvSpPr>
            <a:spLocks noGrp="1"/>
          </p:cNvSpPr>
          <p:nvPr>
            <p:ph type="body" sz="quarter" idx="1"/>
          </p:nvPr>
        </p:nvSpPr>
        <p:spPr>
          <a:xfrm>
            <a:off x="943610" y="4447461"/>
            <a:ext cx="5189855" cy="4213384"/>
          </a:xfrm>
          <a:prstGeom prst="rect">
            <a:avLst/>
          </a:prstGeom>
        </p:spPr>
        <p:txBody>
          <a:bodyPr lIns="93935" tIns="46968" rIns="93935" bIns="46968"/>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trike="noStrike" dirty="0"/>
              <a:t>Sea Base Trip on Jul 29-Aug 3, 2024 - FULL</a:t>
            </a:r>
          </a:p>
          <a:p>
            <a:endParaRPr lang="en-US" dirty="0"/>
          </a:p>
        </p:txBody>
      </p:sp>
    </p:spTree>
    <p:extLst>
      <p:ext uri="{BB962C8B-B14F-4D97-AF65-F5344CB8AC3E}">
        <p14:creationId xmlns:p14="http://schemas.microsoft.com/office/powerpoint/2010/main" val="141730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491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ln>
                  <a:noFill/>
                </a:ln>
                <a:solidFill>
                  <a:schemeClr val="bg1"/>
                </a:solidFill>
              </a:defRPr>
            </a:lvl1pPr>
          </a:lstStyle>
          <a:p>
            <a:r>
              <a:rPr lang="en-US"/>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609600" y="1981200"/>
            <a:ext cx="9448800" cy="37338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91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61989" y="1386101"/>
            <a:ext cx="4071824" cy="1253808"/>
          </a:xfrm>
        </p:spPr>
        <p:txBody>
          <a:bodyPr anchor="b"/>
          <a:lstStyle>
            <a:lvl1pPr algn="l">
              <a:buNone/>
              <a:defRPr sz="2200" b="1">
                <a:ln>
                  <a:noFill/>
                </a:ln>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473851" y="700299"/>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461992" y="2679157"/>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Tree>
    <p:extLst>
      <p:ext uri="{BB962C8B-B14F-4D97-AF65-F5344CB8AC3E}">
        <p14:creationId xmlns:p14="http://schemas.microsoft.com/office/powerpoint/2010/main" val="612811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9956800" cy="3962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282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032000" cy="5211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2117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69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3EDE8271-D91C-74C2-2488-1355C3894B39}"/>
              </a:ext>
            </a:extLst>
          </p:cNvPr>
          <p:cNvSpPr>
            <a:spLocks/>
          </p:cNvSpPr>
          <p:nvPr/>
        </p:nvSpPr>
        <p:spPr bwMode="auto">
          <a:xfrm>
            <a:off x="10871200" y="0"/>
            <a:ext cx="1320800" cy="6858000"/>
          </a:xfrm>
          <a:custGeom>
            <a:avLst/>
            <a:gdLst>
              <a:gd name="T0" fmla="*/ 512689843 w 1914"/>
              <a:gd name="T1" fmla="*/ 22587518 h 4329"/>
              <a:gd name="T2" fmla="*/ 512689843 w 1914"/>
              <a:gd name="T3" fmla="*/ 2147483647 h 4329"/>
              <a:gd name="T4" fmla="*/ 54643960 w 1914"/>
              <a:gd name="T5" fmla="*/ 2147483647 h 4329"/>
              <a:gd name="T6" fmla="*/ 0 w 1914"/>
              <a:gd name="T7" fmla="*/ 0 h 4329"/>
              <a:gd name="T8" fmla="*/ 512689843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med" len="med"/>
            <a:tailEnd type="none" w="med" len="med"/>
          </a:ln>
          <a:effectLst>
            <a:outerShdw blurRad="63500" dist="50800" dir="10800000" algn="ctr" rotWithShape="0">
              <a:srgbClr val="000000">
                <a:alpha val="45000"/>
              </a:srgbClr>
            </a:outerShdw>
          </a:effectLst>
        </p:spPr>
        <p:txBody>
          <a:bodyPr/>
          <a:lstStyle/>
          <a:p>
            <a:pPr eaLnBrk="1" hangingPunct="1">
              <a:defRPr/>
            </a:pPr>
            <a:endParaRPr lang="en-US" sz="1800" dirty="0"/>
          </a:p>
        </p:txBody>
      </p:sp>
      <p:sp>
        <p:nvSpPr>
          <p:cNvPr id="3" name="Freeform 7">
            <a:extLst>
              <a:ext uri="{FF2B5EF4-FFF2-40B4-BE49-F238E27FC236}">
                <a16:creationId xmlns:a16="http://schemas.microsoft.com/office/drawing/2014/main" id="{DA7FD0CD-8854-7F61-1D41-60DA2D967491}"/>
              </a:ext>
            </a:extLst>
          </p:cNvPr>
          <p:cNvSpPr>
            <a:spLocks/>
          </p:cNvSpPr>
          <p:nvPr userDrawn="1"/>
        </p:nvSpPr>
        <p:spPr bwMode="auto">
          <a:xfrm>
            <a:off x="0" y="5181600"/>
            <a:ext cx="12192000" cy="1682750"/>
          </a:xfrm>
          <a:custGeom>
            <a:avLst/>
            <a:gdLst>
              <a:gd name="T0" fmla="*/ 0 w 5760"/>
              <a:gd name="T1" fmla="*/ 1347717 h 1331"/>
              <a:gd name="T2" fmla="*/ 0 w 5760"/>
              <a:gd name="T3" fmla="*/ 1682750 h 1331"/>
              <a:gd name="T4" fmla="*/ 9144000 w 5760"/>
              <a:gd name="T5" fmla="*/ 1682750 h 1331"/>
              <a:gd name="T6" fmla="*/ 9144000 w 5760"/>
              <a:gd name="T7" fmla="*/ 0 h 1331"/>
              <a:gd name="T8" fmla="*/ 0 w 5760"/>
              <a:gd name="T9" fmla="*/ 134771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gradFill rotWithShape="1">
            <a:gsLst>
              <a:gs pos="0">
                <a:srgbClr val="770000"/>
              </a:gs>
              <a:gs pos="50000">
                <a:srgbClr val="AD0000"/>
              </a:gs>
              <a:gs pos="100000">
                <a:srgbClr val="CE0000"/>
              </a:gs>
            </a:gsLst>
            <a:lin ang="18900000" scaled="1"/>
          </a:gradFill>
          <a:ln w="19050" cap="flat" cmpd="sng">
            <a:solidFill>
              <a:srgbClr val="C00000"/>
            </a:solidFill>
            <a:prstDash val="solid"/>
            <a:round/>
            <a:headEnd type="none" w="med" len="med"/>
            <a:tailEnd type="none" w="med" len="med"/>
          </a:ln>
          <a:effectLst>
            <a:outerShdw blurRad="63500" dist="44450" dir="16200000" algn="ctr" rotWithShape="0">
              <a:srgbClr val="000000">
                <a:alpha val="34998"/>
              </a:srgbClr>
            </a:outerShdw>
          </a:effectLst>
        </p:spPr>
        <p:txBody>
          <a:bodyPr/>
          <a:lstStyle/>
          <a:p>
            <a:pPr eaLnBrk="1" hangingPunct="1">
              <a:defRPr/>
            </a:pPr>
            <a:endParaRPr lang="en-US" sz="1800" dirty="0"/>
          </a:p>
        </p:txBody>
      </p:sp>
      <p:pic>
        <p:nvPicPr>
          <p:cNvPr id="4" name="Picture 12">
            <a:extLst>
              <a:ext uri="{FF2B5EF4-FFF2-40B4-BE49-F238E27FC236}">
                <a16:creationId xmlns:a16="http://schemas.microsoft.com/office/drawing/2014/main" id="{15C3C9DE-8964-BBAA-A666-E352D193516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2767" y="6057901"/>
            <a:ext cx="290406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572085" y="3337560"/>
            <a:ext cx="8640064" cy="2301240"/>
          </a:xfrm>
        </p:spPr>
        <p:txBody>
          <a:bodyPr anchor="t"/>
          <a:lstStyle>
            <a:lvl1pPr algn="r">
              <a:defRPr lang="en-US" b="1" cap="all" baseline="0" dirty="0">
                <a:ln w="5000" cmpd="sng">
                  <a:noFill/>
                  <a:prstDash val="solid"/>
                </a:ln>
                <a:solidFill>
                  <a:schemeClr val="tx1"/>
                </a:soli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Tree>
    <p:extLst>
      <p:ext uri="{BB962C8B-B14F-4D97-AF65-F5344CB8AC3E}">
        <p14:creationId xmlns:p14="http://schemas.microsoft.com/office/powerpoint/2010/main" val="408068162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46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583838"/>
            <a:ext cx="8839200" cy="1826363"/>
          </a:xfrm>
        </p:spPr>
        <p:txBody>
          <a:bodyPr tIns="0" bIns="0" anchor="t"/>
          <a:lstStyle>
            <a:lvl1pPr algn="l">
              <a:buNone/>
              <a:defRPr sz="4200" b="1" cap="none" baseline="0">
                <a:ln w="5000" cmpd="sng">
                  <a:noFill/>
                  <a:prstDash val="solid"/>
                </a:ln>
                <a:solidFill>
                  <a:schemeClr val="bg1"/>
                </a:solidFill>
                <a:effectLst>
                  <a:outerShdw blurRad="50800" dist="38100" dir="5400000" algn="t" rotWithShape="0">
                    <a:prstClr val="black">
                      <a:alpha val="5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914400" y="2485800"/>
            <a:ext cx="8839200" cy="1066688"/>
          </a:xfrm>
        </p:spPr>
        <p:txBody>
          <a:bodyPr lIns="45720" tIns="0" rIns="45720" bIns="0" anchor="b"/>
          <a:lstStyle>
            <a:lvl1pPr marL="0" indent="0" algn="l">
              <a:buNone/>
              <a:defRPr sz="2000">
                <a:solidFill>
                  <a:schemeClr val="bg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363484351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48768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89600" y="1600201"/>
            <a:ext cx="4876800" cy="4114800"/>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258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lstStyle>
            <a:lvl1pPr algn="l">
              <a:defRPr sz="4600"/>
            </a:lvl1pPr>
          </a:lstStyle>
          <a:p>
            <a:r>
              <a:rPr lang="en-US"/>
              <a:t>Click to edit Master title style</a:t>
            </a:r>
          </a:p>
        </p:txBody>
      </p:sp>
    </p:spTree>
    <p:extLst>
      <p:ext uri="{BB962C8B-B14F-4D97-AF65-F5344CB8AC3E}">
        <p14:creationId xmlns:p14="http://schemas.microsoft.com/office/powerpoint/2010/main" val="2287936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5E0B4"/>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6" r:id="rId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01DED38-B318-89D5-E8CA-9E860EAABE7D}"/>
              </a:ext>
            </a:extLst>
          </p:cNvPr>
          <p:cNvSpPr>
            <a:spLocks/>
          </p:cNvSpPr>
          <p:nvPr userDrawn="1"/>
        </p:nvSpPr>
        <p:spPr bwMode="auto">
          <a:xfrm>
            <a:off x="10871200" y="-9525"/>
            <a:ext cx="1320800" cy="6858000"/>
          </a:xfrm>
          <a:custGeom>
            <a:avLst/>
            <a:gdLst>
              <a:gd name="T0" fmla="*/ 512689843 w 1914"/>
              <a:gd name="T1" fmla="*/ 22587518 h 4329"/>
              <a:gd name="T2" fmla="*/ 512689843 w 1914"/>
              <a:gd name="T3" fmla="*/ 2147483647 h 4329"/>
              <a:gd name="T4" fmla="*/ 54643960 w 1914"/>
              <a:gd name="T5" fmla="*/ 2147483647 h 4329"/>
              <a:gd name="T6" fmla="*/ 0 w 1914"/>
              <a:gd name="T7" fmla="*/ 0 h 4329"/>
              <a:gd name="T8" fmla="*/ 512689843 w 1914"/>
              <a:gd name="T9" fmla="*/ 22587518 h 43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4" h="4329">
                <a:moveTo>
                  <a:pt x="1914" y="9"/>
                </a:moveTo>
                <a:lnTo>
                  <a:pt x="1914" y="4329"/>
                </a:lnTo>
                <a:lnTo>
                  <a:pt x="204" y="4327"/>
                </a:lnTo>
                <a:cubicBezTo>
                  <a:pt x="1288" y="3574"/>
                  <a:pt x="1608" y="1590"/>
                  <a:pt x="0" y="0"/>
                </a:cubicBezTo>
                <a:lnTo>
                  <a:pt x="1914" y="9"/>
                </a:lnTo>
                <a:close/>
              </a:path>
            </a:pathLst>
          </a:custGeom>
          <a:solidFill>
            <a:srgbClr val="002060"/>
          </a:solidFill>
          <a:ln w="19050" cap="flat" cmpd="sng">
            <a:solidFill>
              <a:srgbClr val="002060"/>
            </a:solidFill>
            <a:prstDash val="solid"/>
            <a:round/>
            <a:headEnd type="none" w="med" len="med"/>
            <a:tailEnd type="none" w="med" len="med"/>
          </a:ln>
          <a:effectLst>
            <a:outerShdw blurRad="63500" dist="50800" dir="10800000" algn="ctr" rotWithShape="0">
              <a:srgbClr val="000000">
                <a:alpha val="45000"/>
              </a:srgbClr>
            </a:outerShdw>
          </a:effectLst>
        </p:spPr>
        <p:txBody>
          <a:bodyPr/>
          <a:lstStyle/>
          <a:p>
            <a:pPr eaLnBrk="1" hangingPunct="1">
              <a:defRPr/>
            </a:pPr>
            <a:endParaRPr lang="en-US" sz="1800" dirty="0"/>
          </a:p>
        </p:txBody>
      </p:sp>
      <p:sp>
        <p:nvSpPr>
          <p:cNvPr id="11" name="Freeform 10">
            <a:extLst>
              <a:ext uri="{FF2B5EF4-FFF2-40B4-BE49-F238E27FC236}">
                <a16:creationId xmlns:a16="http://schemas.microsoft.com/office/drawing/2014/main" id="{C13ED525-B0F5-B80E-0F28-CC2B1C7EBC69}"/>
              </a:ext>
            </a:extLst>
          </p:cNvPr>
          <p:cNvSpPr>
            <a:spLocks/>
          </p:cNvSpPr>
          <p:nvPr userDrawn="1"/>
        </p:nvSpPr>
        <p:spPr bwMode="auto">
          <a:xfrm>
            <a:off x="0" y="5181600"/>
            <a:ext cx="12192000" cy="1682750"/>
          </a:xfrm>
          <a:custGeom>
            <a:avLst/>
            <a:gdLst>
              <a:gd name="T0" fmla="*/ 0 w 5760"/>
              <a:gd name="T1" fmla="*/ 1347717 h 1331"/>
              <a:gd name="T2" fmla="*/ 0 w 5760"/>
              <a:gd name="T3" fmla="*/ 1682750 h 1331"/>
              <a:gd name="T4" fmla="*/ 9144000 w 5760"/>
              <a:gd name="T5" fmla="*/ 1682750 h 1331"/>
              <a:gd name="T6" fmla="*/ 9144000 w 5760"/>
              <a:gd name="T7" fmla="*/ 0 h 1331"/>
              <a:gd name="T8" fmla="*/ 0 w 5760"/>
              <a:gd name="T9" fmla="*/ 1347717 h 1331"/>
              <a:gd name="T10" fmla="*/ 0 60000 65536"/>
              <a:gd name="T11" fmla="*/ 0 60000 65536"/>
              <a:gd name="T12" fmla="*/ 0 60000 65536"/>
              <a:gd name="T13" fmla="*/ 0 60000 65536"/>
              <a:gd name="T14" fmla="*/ 0 60000 65536"/>
              <a:gd name="T15" fmla="*/ 0 w 5760"/>
              <a:gd name="T16" fmla="*/ 0 h 1331"/>
              <a:gd name="T17" fmla="*/ 5760 w 5760"/>
              <a:gd name="T18" fmla="*/ 1331 h 1331"/>
            </a:gdLst>
            <a:ahLst/>
            <a:cxnLst>
              <a:cxn ang="T10">
                <a:pos x="T0" y="T1"/>
              </a:cxn>
              <a:cxn ang="T11">
                <a:pos x="T2" y="T3"/>
              </a:cxn>
              <a:cxn ang="T12">
                <a:pos x="T4" y="T5"/>
              </a:cxn>
              <a:cxn ang="T13">
                <a:pos x="T6" y="T7"/>
              </a:cxn>
              <a:cxn ang="T14">
                <a:pos x="T8" y="T9"/>
              </a:cxn>
            </a:cxnLst>
            <a:rect l="T15" t="T16" r="T17" b="T18"/>
            <a:pathLst>
              <a:path w="5760" h="1331">
                <a:moveTo>
                  <a:pt x="0" y="1066"/>
                </a:moveTo>
                <a:lnTo>
                  <a:pt x="0" y="1331"/>
                </a:lnTo>
                <a:lnTo>
                  <a:pt x="5760" y="1331"/>
                </a:lnTo>
                <a:lnTo>
                  <a:pt x="5760" y="0"/>
                </a:lnTo>
                <a:cubicBezTo>
                  <a:pt x="3220" y="1206"/>
                  <a:pt x="2250" y="1146"/>
                  <a:pt x="0" y="1066"/>
                </a:cubicBezTo>
                <a:close/>
              </a:path>
            </a:pathLst>
          </a:custGeom>
          <a:gradFill rotWithShape="1">
            <a:gsLst>
              <a:gs pos="0">
                <a:srgbClr val="770000"/>
              </a:gs>
              <a:gs pos="50000">
                <a:srgbClr val="AD0000"/>
              </a:gs>
              <a:gs pos="100000">
                <a:srgbClr val="CE0000"/>
              </a:gs>
            </a:gsLst>
            <a:lin ang="18900000" scaled="1"/>
          </a:gradFill>
          <a:ln w="19050" cap="flat" cmpd="sng">
            <a:solidFill>
              <a:srgbClr val="C00000"/>
            </a:solidFill>
            <a:prstDash val="solid"/>
            <a:round/>
            <a:headEnd type="none" w="med" len="med"/>
            <a:tailEnd type="none" w="med" len="med"/>
          </a:ln>
          <a:effectLst>
            <a:outerShdw blurRad="63500" dist="44450" dir="16200000" algn="ctr" rotWithShape="0">
              <a:srgbClr val="000000">
                <a:alpha val="34998"/>
              </a:srgbClr>
            </a:outerShdw>
          </a:effectLst>
        </p:spPr>
        <p:txBody>
          <a:bodyPr/>
          <a:lstStyle/>
          <a:p>
            <a:pPr eaLnBrk="1" hangingPunct="1">
              <a:defRPr/>
            </a:pPr>
            <a:endParaRPr lang="en-US" sz="1800" dirty="0"/>
          </a:p>
        </p:txBody>
      </p:sp>
      <p:sp>
        <p:nvSpPr>
          <p:cNvPr id="1028" name="Title Placeholder 8">
            <a:extLst>
              <a:ext uri="{FF2B5EF4-FFF2-40B4-BE49-F238E27FC236}">
                <a16:creationId xmlns:a16="http://schemas.microsoft.com/office/drawing/2014/main" id="{6B154CBD-D0B9-7017-9306-E6B7748140A8}"/>
              </a:ext>
            </a:extLst>
          </p:cNvPr>
          <p:cNvSpPr>
            <a:spLocks noGrp="1"/>
          </p:cNvSpPr>
          <p:nvPr>
            <p:ph type="title"/>
          </p:nvPr>
        </p:nvSpPr>
        <p:spPr bwMode="auto">
          <a:xfrm>
            <a:off x="609600" y="274638"/>
            <a:ext cx="995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280BA60C-7FFC-F6F2-10E9-30E9C668261A}"/>
              </a:ext>
            </a:extLst>
          </p:cNvPr>
          <p:cNvSpPr>
            <a:spLocks noGrp="1"/>
          </p:cNvSpPr>
          <p:nvPr>
            <p:ph type="body" idx="1"/>
          </p:nvPr>
        </p:nvSpPr>
        <p:spPr bwMode="auto">
          <a:xfrm>
            <a:off x="609600" y="1600200"/>
            <a:ext cx="9956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1">
            <a:extLst>
              <a:ext uri="{FF2B5EF4-FFF2-40B4-BE49-F238E27FC236}">
                <a16:creationId xmlns:a16="http://schemas.microsoft.com/office/drawing/2014/main" id="{C2628EF2-CECF-66E4-2F89-30FE1F87B6D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961967" y="6048376"/>
            <a:ext cx="290406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105464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xStyles>
    <p:titleStyle>
      <a:lvl1pPr algn="l" rtl="0" eaLnBrk="0" fontAlgn="base" hangingPunct="0">
        <a:spcBef>
          <a:spcPct val="0"/>
        </a:spcBef>
        <a:spcAft>
          <a:spcPct val="0"/>
        </a:spcAft>
        <a:defRPr sz="4600" kern="1200">
          <a:solidFill>
            <a:schemeClr val="bg1"/>
          </a:solidFill>
          <a:latin typeface="+mj-lt"/>
          <a:ea typeface="Geneva" charset="0"/>
          <a:cs typeface="+mj-cs"/>
        </a:defRPr>
      </a:lvl1pPr>
      <a:lvl2pPr algn="l" rtl="0" eaLnBrk="0" fontAlgn="base" hangingPunct="0">
        <a:spcBef>
          <a:spcPct val="0"/>
        </a:spcBef>
        <a:spcAft>
          <a:spcPct val="0"/>
        </a:spcAft>
        <a:defRPr sz="4600">
          <a:solidFill>
            <a:schemeClr val="bg1"/>
          </a:solidFill>
          <a:latin typeface="Franklin Gothic Book" charset="0"/>
          <a:ea typeface="Geneva" charset="0"/>
        </a:defRPr>
      </a:lvl2pPr>
      <a:lvl3pPr algn="l" rtl="0" eaLnBrk="0" fontAlgn="base" hangingPunct="0">
        <a:spcBef>
          <a:spcPct val="0"/>
        </a:spcBef>
        <a:spcAft>
          <a:spcPct val="0"/>
        </a:spcAft>
        <a:defRPr sz="4600">
          <a:solidFill>
            <a:schemeClr val="bg1"/>
          </a:solidFill>
          <a:latin typeface="Franklin Gothic Book" charset="0"/>
          <a:ea typeface="Geneva" charset="0"/>
        </a:defRPr>
      </a:lvl3pPr>
      <a:lvl4pPr algn="l" rtl="0" eaLnBrk="0" fontAlgn="base" hangingPunct="0">
        <a:spcBef>
          <a:spcPct val="0"/>
        </a:spcBef>
        <a:spcAft>
          <a:spcPct val="0"/>
        </a:spcAft>
        <a:defRPr sz="4600">
          <a:solidFill>
            <a:schemeClr val="bg1"/>
          </a:solidFill>
          <a:latin typeface="Franklin Gothic Book" charset="0"/>
          <a:ea typeface="Geneva" charset="0"/>
        </a:defRPr>
      </a:lvl4pPr>
      <a:lvl5pPr algn="l" rtl="0" eaLnBrk="0" fontAlgn="base" hangingPunct="0">
        <a:spcBef>
          <a:spcPct val="0"/>
        </a:spcBef>
        <a:spcAft>
          <a:spcPct val="0"/>
        </a:spcAft>
        <a:defRPr sz="4600">
          <a:solidFill>
            <a:schemeClr val="bg1"/>
          </a:solidFill>
          <a:latin typeface="Franklin Gothic Book" charset="0"/>
          <a:ea typeface="Geneva" charset="0"/>
        </a:defRPr>
      </a:lvl5pPr>
      <a:lvl6pPr marL="457200" algn="l" rtl="0" fontAlgn="base">
        <a:spcBef>
          <a:spcPct val="0"/>
        </a:spcBef>
        <a:spcAft>
          <a:spcPct val="0"/>
        </a:spcAft>
        <a:defRPr sz="4600">
          <a:solidFill>
            <a:schemeClr val="bg1"/>
          </a:solidFill>
          <a:latin typeface="Franklin Gothic Book" charset="0"/>
          <a:ea typeface="Geneva" charset="0"/>
        </a:defRPr>
      </a:lvl6pPr>
      <a:lvl7pPr marL="914400" algn="l" rtl="0" fontAlgn="base">
        <a:spcBef>
          <a:spcPct val="0"/>
        </a:spcBef>
        <a:spcAft>
          <a:spcPct val="0"/>
        </a:spcAft>
        <a:defRPr sz="4600">
          <a:solidFill>
            <a:schemeClr val="bg1"/>
          </a:solidFill>
          <a:latin typeface="Franklin Gothic Book" charset="0"/>
          <a:ea typeface="Geneva" charset="0"/>
        </a:defRPr>
      </a:lvl7pPr>
      <a:lvl8pPr marL="1371600" algn="l" rtl="0" fontAlgn="base">
        <a:spcBef>
          <a:spcPct val="0"/>
        </a:spcBef>
        <a:spcAft>
          <a:spcPct val="0"/>
        </a:spcAft>
        <a:defRPr sz="4600">
          <a:solidFill>
            <a:schemeClr val="bg1"/>
          </a:solidFill>
          <a:latin typeface="Franklin Gothic Book" charset="0"/>
          <a:ea typeface="Geneva" charset="0"/>
        </a:defRPr>
      </a:lvl8pPr>
      <a:lvl9pPr marL="1828800" algn="l" rtl="0" fontAlgn="base">
        <a:spcBef>
          <a:spcPct val="0"/>
        </a:spcBef>
        <a:spcAft>
          <a:spcPct val="0"/>
        </a:spcAft>
        <a:defRPr sz="4600">
          <a:solidFill>
            <a:schemeClr val="bg1"/>
          </a:solidFill>
          <a:latin typeface="Franklin Gothic Book" charset="0"/>
          <a:ea typeface="Geneva" charset="0"/>
        </a:defRPr>
      </a:lvl9pPr>
    </p:titleStyle>
    <p:bodyStyle>
      <a:lvl1pPr marL="419100" indent="-382588" algn="l" rtl="0" eaLnBrk="0" fontAlgn="base" hangingPunct="0">
        <a:spcBef>
          <a:spcPct val="20000"/>
        </a:spcBef>
        <a:spcAft>
          <a:spcPct val="0"/>
        </a:spcAft>
        <a:buClr>
          <a:schemeClr val="tx1"/>
        </a:buClr>
        <a:buSzPct val="80000"/>
        <a:buFont typeface="Wingdings 2" panose="05020102010507070707" pitchFamily="18" charset="2"/>
        <a:buChar char=""/>
        <a:defRPr sz="3000" kern="1200">
          <a:solidFill>
            <a:schemeClr val="bg1"/>
          </a:solidFill>
          <a:latin typeface="+mn-lt"/>
          <a:ea typeface="Geneva" charset="0"/>
          <a:cs typeface="+mn-cs"/>
        </a:defRPr>
      </a:lvl1pPr>
      <a:lvl2pPr marL="722313" indent="-273050" algn="l" rtl="0" eaLnBrk="0" fontAlgn="base" hangingPunct="0">
        <a:spcBef>
          <a:spcPct val="20000"/>
        </a:spcBef>
        <a:spcAft>
          <a:spcPct val="0"/>
        </a:spcAft>
        <a:buClr>
          <a:schemeClr val="tx1"/>
        </a:buClr>
        <a:buSzPct val="90000"/>
        <a:buFont typeface="Arial" panose="020B0604020202020204" pitchFamily="34" charset="0"/>
        <a:buChar char="•"/>
        <a:defRPr sz="2600" kern="1200">
          <a:solidFill>
            <a:schemeClr val="bg1"/>
          </a:solidFill>
          <a:latin typeface="+mn-lt"/>
          <a:ea typeface="Geneva" charset="0"/>
          <a:cs typeface="+mn-cs"/>
        </a:defRPr>
      </a:lvl2pPr>
      <a:lvl3pPr marL="1004888" indent="-255588" algn="l" rtl="0" eaLnBrk="0" fontAlgn="base" hangingPunct="0">
        <a:spcBef>
          <a:spcPct val="20000"/>
        </a:spcBef>
        <a:spcAft>
          <a:spcPct val="0"/>
        </a:spcAft>
        <a:buClr>
          <a:schemeClr val="tx1"/>
        </a:buClr>
        <a:buSzPct val="85000"/>
        <a:buFont typeface="Arial" panose="020B0604020202020204" pitchFamily="34" charset="0"/>
        <a:buChar char="○"/>
        <a:defRPr sz="2400" kern="1200">
          <a:solidFill>
            <a:schemeClr val="bg1"/>
          </a:solidFill>
          <a:latin typeface="+mn-lt"/>
          <a:ea typeface="Geneva" charset="0"/>
          <a:cs typeface="+mn-cs"/>
        </a:defRPr>
      </a:lvl3pPr>
      <a:lvl4pPr marL="1279525" indent="-236538" algn="l" rtl="0" eaLnBrk="0" fontAlgn="base" hangingPunct="0">
        <a:spcBef>
          <a:spcPct val="20000"/>
        </a:spcBef>
        <a:spcAft>
          <a:spcPct val="0"/>
        </a:spcAft>
        <a:buClr>
          <a:schemeClr val="tx1"/>
        </a:buClr>
        <a:buSzPct val="90000"/>
        <a:buFont typeface="Wingdings 2" panose="05020102010507070707" pitchFamily="18" charset="2"/>
        <a:buChar char=""/>
        <a:defRPr sz="2000" kern="1200">
          <a:solidFill>
            <a:schemeClr val="bg1"/>
          </a:solidFill>
          <a:latin typeface="+mn-lt"/>
          <a:ea typeface="Geneva" charset="0"/>
          <a:cs typeface="+mn-cs"/>
        </a:defRPr>
      </a:lvl4pPr>
      <a:lvl5pPr marL="1489075" indent="-182563" algn="l" rtl="0" eaLnBrk="0" fontAlgn="base" hangingPunct="0">
        <a:spcBef>
          <a:spcPct val="20000"/>
        </a:spcBef>
        <a:spcAft>
          <a:spcPct val="0"/>
        </a:spcAft>
        <a:buClr>
          <a:schemeClr val="tx1"/>
        </a:buClr>
        <a:buSzPct val="100000"/>
        <a:buFont typeface="Arial" panose="020B0604020202020204" pitchFamily="34" charset="0"/>
        <a:buChar char="-"/>
        <a:defRPr sz="2000" kern="1200">
          <a:solidFill>
            <a:schemeClr val="bg1"/>
          </a:solidFill>
          <a:latin typeface="+mn-lt"/>
          <a:ea typeface="Geneva" charset="0"/>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acbsa.org/george-mason/district-resources/flags-in/" TargetMode="External"/><Relationship Id="rId2" Type="http://schemas.openxmlformats.org/officeDocument/2006/relationships/hyperlink" Target="https://scoutingevent.com/082-82698"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hyperlink" Target="https://scoutingevent.com/082-2024ScoutOrienteering" TargetMode="External"/><Relationship Id="rId2" Type="http://schemas.openxmlformats.org/officeDocument/2006/relationships/hyperlink" Target="https://www.mdsci.org/learn/programs-for-scouts/camp-in/" TargetMode="External"/><Relationship Id="rId1" Type="http://schemas.openxmlformats.org/officeDocument/2006/relationships/slideLayout" Target="../slideLayouts/slideLayout2.xml"/><Relationship Id="rId6" Type="http://schemas.openxmlformats.org/officeDocument/2006/relationships/hyperlink" Target="https://www.ncacbsa.org/wp-content/uploads/2022/09/DC-STEM-Trek-2.pdf" TargetMode="External"/><Relationship Id="rId5" Type="http://schemas.openxmlformats.org/officeDocument/2006/relationships/hyperlink" Target="https://us.engagingnetworks.app/page/email/click/10004/2037650?email=j2mObVAw6OCBePIN6tZ3hlESkN1MQhKC&amp;campid=xocb452w9CaZkArzVWMSmA==" TargetMode="External"/><Relationship Id="rId4" Type="http://schemas.openxmlformats.org/officeDocument/2006/relationships/hyperlink" Target="https://scoutingevent.com/082-STEMsumm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scoutingevent.com/082-82698"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ublic.3.basecamp.com/p/aaRqTLVEuN3oVQt4HEQDAByb" TargetMode="External"/><Relationship Id="rId2" Type="http://schemas.openxmlformats.org/officeDocument/2006/relationships/hyperlink" Target="https://public.3.basecamp.com/p/rgRgxE7vixGzuohk79Qkuim1" TargetMode="Externa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mailto:gm.adultrecognition@gmail.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GM.MB.Dean@hotmail.com" TargetMode="External"/><Relationship Id="rId2" Type="http://schemas.openxmlformats.org/officeDocument/2006/relationships/hyperlink" Target="https://my.scouting.org/VES/OnlineReg/1.0.0/?tu=UF-MB-082gm23"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hyperlink" Target="https://public.3.basecamp.com/p/jtNyQJq5eWoWET3rp7s9SUzW"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scoutingevent.com/082-80564" TargetMode="External"/><Relationship Id="rId13" Type="http://schemas.openxmlformats.org/officeDocument/2006/relationships/hyperlink" Target="https://scoutingevent.com/082-80263" TargetMode="External"/><Relationship Id="rId18" Type="http://schemas.openxmlformats.org/officeDocument/2006/relationships/hyperlink" Target="file:///C:\Users\RusPi\Downloads\33.8%22N+77%25C2%25B012" TargetMode="External"/><Relationship Id="rId26" Type="http://schemas.openxmlformats.org/officeDocument/2006/relationships/hyperlink" Target="https://www.ncacbsa.org/wood-badge/" TargetMode="External"/><Relationship Id="rId3" Type="http://schemas.openxmlformats.org/officeDocument/2006/relationships/image" Target="../media/image20.jpeg"/><Relationship Id="rId21" Type="http://schemas.openxmlformats.org/officeDocument/2006/relationships/hyperlink" Target="https://drive.google.com/file/d/1iHw2RTNIG7CH_KGprjxPYr4cOf3XYsmr/view?usp=drive_link" TargetMode="External"/><Relationship Id="rId7" Type="http://schemas.openxmlformats.org/officeDocument/2006/relationships/hyperlink" Target="https://scoutingevent.com/082-80262" TargetMode="External"/><Relationship Id="rId12" Type="http://schemas.openxmlformats.org/officeDocument/2006/relationships/hyperlink" Target="https://scoutingevent.com/082-sstspring24" TargetMode="External"/><Relationship Id="rId17" Type="http://schemas.openxmlformats.org/officeDocument/2006/relationships/hyperlink" Target="file:///C:\Users\RusPi\Downloads\36.7%22N+77%25C2%25B023" TargetMode="External"/><Relationship Id="rId25" Type="http://schemas.openxmlformats.org/officeDocument/2006/relationships/hyperlink" Target="https://scoutingevent.com/082-WFASpring2024" TargetMode="External"/><Relationship Id="rId2" Type="http://schemas.openxmlformats.org/officeDocument/2006/relationships/hyperlink" Target="https://www.ncacbsa.org/george-mason/training/" TargetMode="External"/><Relationship Id="rId16" Type="http://schemas.openxmlformats.org/officeDocument/2006/relationships/hyperlink" Target="https://drive.google.com/file/d/1M4dRigvijvGzelYlPn89YVOb0YMX735e/view?usp=drive_link" TargetMode="External"/><Relationship Id="rId20" Type="http://schemas.openxmlformats.org/officeDocument/2006/relationships/hyperlink" Target="https://drive.google.com/file/d/185J6vmz_3PzhymcYA3naBvxZ15mO4sFI/view?usp=drive_link" TargetMode="External"/><Relationship Id="rId1" Type="http://schemas.openxmlformats.org/officeDocument/2006/relationships/slideLayout" Target="../slideLayouts/slideLayout2.xml"/><Relationship Id="rId6" Type="http://schemas.openxmlformats.org/officeDocument/2006/relationships/hyperlink" Target="https://scoutingevent.com/082-clstspring24" TargetMode="External"/><Relationship Id="rId11" Type="http://schemas.openxmlformats.org/officeDocument/2006/relationships/hyperlink" Target="https://scoutingevent.com/082-sstmar24" TargetMode="External"/><Relationship Id="rId24" Type="http://schemas.openxmlformats.org/officeDocument/2006/relationships/hyperlink" Target="https://www.ncacbsa.org/national-youth-leadership-training/" TargetMode="External"/><Relationship Id="rId5" Type="http://schemas.openxmlformats.org/officeDocument/2006/relationships/hyperlink" Target="https://scoutingevent.com/082-clstmar24" TargetMode="External"/><Relationship Id="rId15" Type="http://schemas.openxmlformats.org/officeDocument/2006/relationships/hyperlink" Target="file:///C:\Users\RusPi\Downloads\38.2%22N+77%25C2%25B015" TargetMode="External"/><Relationship Id="rId23" Type="http://schemas.openxmlformats.org/officeDocument/2006/relationships/hyperlink" Target="https://www.fairfaxcounty.gov/hscode/ereg/Registration.aspx?groupID=47" TargetMode="External"/><Relationship Id="rId10" Type="http://schemas.openxmlformats.org/officeDocument/2006/relationships/hyperlink" Target="https://scoutingevent.com/082-81718" TargetMode="External"/><Relationship Id="rId19" Type="http://schemas.openxmlformats.org/officeDocument/2006/relationships/hyperlink" Target="https://drive.google.com/file/d/1ScjaVdMtoV9MKApCww7XRCEPsZ8QBfW5/view?usp=drive_link" TargetMode="External"/><Relationship Id="rId4" Type="http://schemas.openxmlformats.org/officeDocument/2006/relationships/hyperlink" Target="https://my.scouting.org/" TargetMode="External"/><Relationship Id="rId9" Type="http://schemas.openxmlformats.org/officeDocument/2006/relationships/hyperlink" Target="https://scoutingevent.com/082-80951" TargetMode="External"/><Relationship Id="rId14" Type="http://schemas.openxmlformats.org/officeDocument/2006/relationships/hyperlink" Target="https://scoutingevent.com/082-81716" TargetMode="External"/><Relationship Id="rId22" Type="http://schemas.openxmlformats.org/officeDocument/2006/relationships/hyperlink" Target="https://drive.google.com/file/d/1yA31KOSFdIahj8BFt46xE-lq0g8GSKYY/view?usp=drive_lin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brian@bkheath.com" TargetMode="External"/><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highadventure@ncacbsa.org" TargetMode="External"/><Relationship Id="rId5" Type="http://schemas.openxmlformats.org/officeDocument/2006/relationships/hyperlink" Target="https://scoutingevent.com/082-75664" TargetMode="External"/><Relationship Id="rId4" Type="http://schemas.openxmlformats.org/officeDocument/2006/relationships/hyperlink" Target="https://www.summitbsa.org/wp-content/uploads/2023/05/INSTRUCTIONS-TO-APPLY-FOR-CAMPERSHIP.pd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public.3.basecamp.com/p/hLgsVbk7Suju6cuDzQQJaEn4" TargetMode="External"/><Relationship Id="rId13" Type="http://schemas.openxmlformats.org/officeDocument/2006/relationships/image" Target="../media/image21.jpeg"/><Relationship Id="rId3" Type="http://schemas.openxmlformats.org/officeDocument/2006/relationships/hyperlink" Target="https://scoutingevent.com/082-79025-191979" TargetMode="External"/><Relationship Id="rId7" Type="http://schemas.openxmlformats.org/officeDocument/2006/relationships/hyperlink" Target="https://www.summitbsa.org/registration/scoutconnections/" TargetMode="External"/><Relationship Id="rId12" Type="http://schemas.openxmlformats.org/officeDocument/2006/relationships/hyperlink" Target="https://public.3.basecamp.com/p/xWpkdrKHKAA9pCzwmHMNdbWb" TargetMode="External"/><Relationship Id="rId2" Type="http://schemas.openxmlformats.org/officeDocument/2006/relationships/hyperlink" Target="https://www.ncacbsa.org/bcols/" TargetMode="External"/><Relationship Id="rId1" Type="http://schemas.openxmlformats.org/officeDocument/2006/relationships/slideLayout" Target="../slideLayouts/slideLayout2.xml"/><Relationship Id="rId6" Type="http://schemas.openxmlformats.org/officeDocument/2006/relationships/hyperlink" Target="https://www.bsaseabase.org/scouts/scout-connections/" TargetMode="External"/><Relationship Id="rId11" Type="http://schemas.openxmlformats.org/officeDocument/2006/relationships/hyperlink" Target="https://www.ncacbsa.org/high-adventure/" TargetMode="External"/><Relationship Id="rId5" Type="http://schemas.openxmlformats.org/officeDocument/2006/relationships/hyperlink" Target="https://www.ntier.org/provisional-scout-connections/" TargetMode="External"/><Relationship Id="rId10" Type="http://schemas.openxmlformats.org/officeDocument/2006/relationships/hyperlink" Target="https://montanabsa.org/camps/high-adventure/" TargetMode="External"/><Relationship Id="rId4" Type="http://schemas.openxmlformats.org/officeDocument/2006/relationships/hyperlink" Target="https://www.philmontscoutranch.org/register/" TargetMode="External"/><Relationship Id="rId9" Type="http://schemas.openxmlformats.org/officeDocument/2006/relationships/hyperlink" Target="https://www.mainehighadventure.org/"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cacbsa.org/george-mason/district-resources/merit-badges/rifle-shotgun-training/" TargetMode="External"/><Relationship Id="rId2" Type="http://schemas.openxmlformats.org/officeDocument/2006/relationships/hyperlink" Target="https://www.scouting.org/outdoor-programs/shooting-sports/"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hyperlink" Target="https://u5354241.ct.sendgrid.net/ls/click?upn=0YlUef6ScEuFGXvSWVsPIggmo1nV-2BFWpCdq1Ye743GJtp-2FK5pnhJlSIN8EoO1dSKhEWL_yuIfwpi4wZF-2FAbB8pnXtOaJ11uHXJIqypi-2B5rFYEvxbjYfSyq8mV65XUAbaBccYxDEXTrMNT-2FmrKbvWT5ZfqxutNqz5t2FJmuFl9Qwjr6ySgFWZEW4xz54LShnaSYBJ488H6zYrG5PB-2BASSu1TZwK-2Bm5pCjzsBH9SysPRzUm0CrYqxTm1poaRE7aTcP1AlDP3KvW2RdNYvEi8coHmxjEF7xl-2BhL31Loz-2FyclRj7K5jMFV8EMvxJAC1A1WxGdTYv800M-2BHCGixndZzerKpsvsq2WdtshNNCIbSr9qU-2BxhXPPPgOzX-2FWaab5QrL54XJMMNMH7bbruOJDJHp-2Fyy34k8fwKY4rVSzO43IX69P2jIREzBgphvq6yF5niYEgtnDLlnkhvu8MaV8p64Kbe7I8sriN1ZtgMl4uXHEB5rU5yBP3ZojwK2-2BZZhMdq73vCjxsjE-2FmMIGgIWXxg7B-2B76z1exQAwCTpympGhRUW5sxSFh6pI-3D" TargetMode="External"/><Relationship Id="rId2" Type="http://schemas.openxmlformats.org/officeDocument/2006/relationships/hyperlink" Target="https://wipit470.org/dues.html" TargetMode="External"/><Relationship Id="rId1" Type="http://schemas.openxmlformats.org/officeDocument/2006/relationships/slideLayout" Target="../slideLayouts/slideLayout2.xml"/><Relationship Id="rId5" Type="http://schemas.openxmlformats.org/officeDocument/2006/relationships/hyperlink" Target="https://wipit470.org/index.html" TargetMode="External"/><Relationship Id="rId4" Type="http://schemas.openxmlformats.org/officeDocument/2006/relationships/hyperlink" Target="mailto:noac2024@wipit470.org"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lodgemaster.oa-bsa.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ublic.3.basecamp.com/p/YEWbXrtoYWU2CNNKE3GXqyG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public.3.basecamp.com/p/GnyfnukRPjVo3zJTHtQ2kaXV"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public.3.basecamp.com/p/s5YCwQQ8e9q5uRcSbTcBgBa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coutingevent.com/082-82688" TargetMode="External"/><Relationship Id="rId2" Type="http://schemas.openxmlformats.org/officeDocument/2006/relationships/hyperlink" Target="https://scoutingevent.com/082-82687" TargetMode="External"/><Relationship Id="rId1" Type="http://schemas.openxmlformats.org/officeDocument/2006/relationships/slideLayout" Target="../slideLayouts/slideLayout2.xml"/><Relationship Id="rId6" Type="http://schemas.openxmlformats.org/officeDocument/2006/relationships/hyperlink" Target="https://scoutingevent.com/082-82692" TargetMode="External"/><Relationship Id="rId5" Type="http://schemas.openxmlformats.org/officeDocument/2006/relationships/hyperlink" Target="https://scoutingevent.com/082-82691" TargetMode="External"/><Relationship Id="rId4" Type="http://schemas.openxmlformats.org/officeDocument/2006/relationships/hyperlink" Target="https://scoutingevent.com/082-8269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p:cNvSpPr txBox="1">
            <a:spLocks noGrp="1"/>
          </p:cNvSpPr>
          <p:nvPr>
            <p:ph type="ctrTitle"/>
          </p:nvPr>
        </p:nvSpPr>
        <p:spPr>
          <a:xfrm>
            <a:off x="326977" y="348974"/>
            <a:ext cx="12024049" cy="2387601"/>
          </a:xfrm>
          <a:prstGeom prst="rect">
            <a:avLst/>
          </a:prstGeom>
        </p:spPr>
        <p:txBody>
          <a:bodyPr>
            <a:normAutofit/>
          </a:bodyPr>
          <a:lstStyle/>
          <a:p>
            <a:r>
              <a:rPr b="1" dirty="0">
                <a:latin typeface="Arial" panose="020B0604020202020204" pitchFamily="34" charset="0"/>
                <a:cs typeface="Arial" panose="020B0604020202020204" pitchFamily="34" charset="0"/>
              </a:rPr>
              <a:t>George Mason District </a:t>
            </a:r>
            <a:br>
              <a:rPr lang="en-US" b="1" dirty="0">
                <a:latin typeface="Arial" panose="020B0604020202020204" pitchFamily="34" charset="0"/>
                <a:cs typeface="Arial" panose="020B0604020202020204" pitchFamily="34" charset="0"/>
              </a:rPr>
            </a:br>
            <a:r>
              <a:rPr b="1" dirty="0">
                <a:latin typeface="Arial" panose="020B0604020202020204" pitchFamily="34" charset="0"/>
                <a:cs typeface="Arial" panose="020B0604020202020204" pitchFamily="34" charset="0"/>
              </a:rPr>
              <a:t>Roundtable</a:t>
            </a:r>
          </a:p>
        </p:txBody>
      </p:sp>
      <p:sp>
        <p:nvSpPr>
          <p:cNvPr id="95" name="Subtitle 2"/>
          <p:cNvSpPr txBox="1">
            <a:spLocks noGrp="1"/>
          </p:cNvSpPr>
          <p:nvPr>
            <p:ph type="subTitle" sz="quarter" idx="1"/>
          </p:nvPr>
        </p:nvSpPr>
        <p:spPr>
          <a:xfrm>
            <a:off x="1635968" y="3060862"/>
            <a:ext cx="9448800" cy="1655762"/>
          </a:xfrm>
          <a:prstGeom prst="rect">
            <a:avLst/>
          </a:prstGeom>
        </p:spPr>
        <p:txBody>
          <a:bodyPr/>
          <a:lstStyle/>
          <a:p>
            <a:r>
              <a:rPr lang="en-US" b="1" dirty="0">
                <a:latin typeface="Arial" panose="020B0604020202020204" pitchFamily="34" charset="0"/>
                <a:cs typeface="Arial" panose="020B0604020202020204" pitchFamily="34" charset="0"/>
              </a:rPr>
              <a:t>March 14,</a:t>
            </a:r>
            <a:r>
              <a:rPr b="1" dirty="0">
                <a:latin typeface="Arial" panose="020B0604020202020204" pitchFamily="34" charset="0"/>
                <a:cs typeface="Arial" panose="020B0604020202020204" pitchFamily="34" charset="0"/>
              </a:rPr>
              <a:t> 202</a:t>
            </a:r>
            <a:r>
              <a:rPr lang="en-US" b="1" dirty="0">
                <a:latin typeface="Arial" panose="020B0604020202020204" pitchFamily="34" charset="0"/>
                <a:cs typeface="Arial" panose="020B0604020202020204" pitchFamily="34" charset="0"/>
              </a:rPr>
              <a:t>4</a:t>
            </a:r>
            <a:endParaRPr b="1" dirty="0">
              <a:latin typeface="Arial" panose="020B0604020202020204" pitchFamily="34" charset="0"/>
              <a:cs typeface="Arial" panose="020B0604020202020204" pitchFamily="34" charset="0"/>
            </a:endParaRPr>
          </a:p>
        </p:txBody>
      </p:sp>
      <p:pic>
        <p:nvPicPr>
          <p:cNvPr id="1028" name="Picture 4" descr="Roundtables - Patriot">
            <a:extLst>
              <a:ext uri="{FF2B5EF4-FFF2-40B4-BE49-F238E27FC236}">
                <a16:creationId xmlns:a16="http://schemas.microsoft.com/office/drawing/2014/main" id="{BECD56B6-7C0E-4BD1-8262-D63277E13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909" y="4028182"/>
            <a:ext cx="5916917" cy="24234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CB29-F0B1-A67E-930B-F8A25F5A4E6A}"/>
              </a:ext>
            </a:extLst>
          </p:cNvPr>
          <p:cNvSpPr>
            <a:spLocks noGrp="1"/>
          </p:cNvSpPr>
          <p:nvPr>
            <p:ph type="title"/>
          </p:nvPr>
        </p:nvSpPr>
        <p:spPr>
          <a:xfrm>
            <a:off x="3190118" y="2602477"/>
            <a:ext cx="6075680" cy="1325563"/>
          </a:xfrm>
        </p:spPr>
        <p:txBody>
          <a:bodyPr/>
          <a:lstStyle/>
          <a:p>
            <a:r>
              <a:rPr lang="en-US" b="1" dirty="0"/>
              <a:t>General Announcements</a:t>
            </a:r>
          </a:p>
        </p:txBody>
      </p:sp>
      <p:sp>
        <p:nvSpPr>
          <p:cNvPr id="3" name="Title 1">
            <a:extLst>
              <a:ext uri="{FF2B5EF4-FFF2-40B4-BE49-F238E27FC236}">
                <a16:creationId xmlns:a16="http://schemas.microsoft.com/office/drawing/2014/main" id="{5B7070C0-C7B9-1B79-C75C-76FE3FA90C17}"/>
              </a:ext>
            </a:extLst>
          </p:cNvPr>
          <p:cNvSpPr txBox="1">
            <a:spLocks/>
          </p:cNvSpPr>
          <p:nvPr/>
        </p:nvSpPr>
        <p:spPr>
          <a:xfrm>
            <a:off x="363281" y="1387530"/>
            <a:ext cx="10515600" cy="47899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marL="339725" lvl="2" indent="-339725" hangingPunct="1">
              <a:buFont typeface="Arial" panose="020B0604020202020204" pitchFamily="34" charset="0"/>
              <a:buChar char="•"/>
            </a:pPr>
            <a:endParaRPr lang="en-US" b="1" dirty="0"/>
          </a:p>
        </p:txBody>
      </p:sp>
      <p:sp>
        <p:nvSpPr>
          <p:cNvPr id="4" name="Text Placeholder 2">
            <a:extLst>
              <a:ext uri="{FF2B5EF4-FFF2-40B4-BE49-F238E27FC236}">
                <a16:creationId xmlns:a16="http://schemas.microsoft.com/office/drawing/2014/main" id="{F403D11F-1C8D-A8EB-09EB-6C789021065F}"/>
              </a:ext>
            </a:extLst>
          </p:cNvPr>
          <p:cNvSpPr>
            <a:spLocks noGrp="1"/>
          </p:cNvSpPr>
          <p:nvPr>
            <p:ph type="body" idx="1"/>
          </p:nvPr>
        </p:nvSpPr>
        <p:spPr>
          <a:xfrm>
            <a:off x="274676" y="1253330"/>
            <a:ext cx="11554043" cy="5054163"/>
          </a:xfrm>
        </p:spPr>
        <p:txBody>
          <a:bodyPr>
            <a:normAutofit/>
          </a:bodyPr>
          <a:lstStyle/>
          <a:p>
            <a:pPr marL="0" marR="0" lvl="0" indent="0">
              <a:lnSpc>
                <a:spcPct val="107000"/>
              </a:lnSpc>
              <a:spcBef>
                <a:spcPts val="0"/>
              </a:spcBef>
              <a:spcAft>
                <a:spcPts val="0"/>
              </a:spcAft>
              <a:buNone/>
            </a:pPr>
            <a:endParaRPr lang="en-US" dirty="0">
              <a:solidFill>
                <a:srgbClr val="060101"/>
              </a:solidFill>
              <a:latin typeface="Arial" panose="020B0604020202020204" pitchFamily="34" charset="0"/>
              <a:cs typeface="Arial" panose="020B0604020202020204" pitchFamily="34" charset="0"/>
            </a:endParaRPr>
          </a:p>
          <a:p>
            <a:pPr marL="0" indent="0" algn="l">
              <a:lnSpc>
                <a:spcPct val="120000"/>
              </a:lnSpc>
              <a:spcBef>
                <a:spcPts val="0"/>
              </a:spcBef>
              <a:buNone/>
            </a:pPr>
            <a:endParaRPr lang="en-US" b="0" i="0" dirty="0">
              <a:solidFill>
                <a:srgbClr val="06010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8460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AC1EF-6F67-9B91-E141-F855F0D8C8D3}"/>
              </a:ext>
            </a:extLst>
          </p:cNvPr>
          <p:cNvSpPr>
            <a:spLocks noGrp="1"/>
          </p:cNvSpPr>
          <p:nvPr>
            <p:ph type="title"/>
          </p:nvPr>
        </p:nvSpPr>
        <p:spPr/>
        <p:txBody>
          <a:bodyPr/>
          <a:lstStyle/>
          <a:p>
            <a:r>
              <a:rPr lang="en-US" b="1" dirty="0"/>
              <a:t>Big Rock - </a:t>
            </a:r>
            <a:r>
              <a:rPr lang="en-US" sz="4400" dirty="0">
                <a:solidFill>
                  <a:srgbClr val="060101"/>
                </a:solidFill>
                <a:effectLst/>
                <a:latin typeface="Times New Roman" panose="02020603050405020304" pitchFamily="18" charset="0"/>
                <a:ea typeface="Times New Roman" panose="02020603050405020304" pitchFamily="18" charset="0"/>
              </a:rPr>
              <a:t>Recruiting-Joint Cub/Troop Event</a:t>
            </a:r>
            <a:br>
              <a:rPr lang="en-US" sz="6000" b="0" i="0" dirty="0">
                <a:solidFill>
                  <a:srgbClr val="060101"/>
                </a:solidFill>
                <a:effectLst/>
                <a:latin typeface="Arial" panose="020B0604020202020204" pitchFamily="34" charset="0"/>
                <a:cs typeface="Arial" panose="020B0604020202020204" pitchFamily="34" charset="0"/>
              </a:rPr>
            </a:br>
            <a:endParaRPr lang="en-US" b="1" dirty="0"/>
          </a:p>
        </p:txBody>
      </p:sp>
      <p:pic>
        <p:nvPicPr>
          <p:cNvPr id="6" name="Picture 5">
            <a:extLst>
              <a:ext uri="{FF2B5EF4-FFF2-40B4-BE49-F238E27FC236}">
                <a16:creationId xmlns:a16="http://schemas.microsoft.com/office/drawing/2014/main" id="{4F4EB7D0-7DD9-027D-3F40-0A9A9205B00D}"/>
              </a:ext>
            </a:extLst>
          </p:cNvPr>
          <p:cNvPicPr>
            <a:picLocks noChangeAspect="1"/>
          </p:cNvPicPr>
          <p:nvPr/>
        </p:nvPicPr>
        <p:blipFill>
          <a:blip r:embed="rId2"/>
          <a:stretch>
            <a:fillRect/>
          </a:stretch>
        </p:blipFill>
        <p:spPr>
          <a:xfrm>
            <a:off x="941385" y="1091381"/>
            <a:ext cx="10309230" cy="4843292"/>
          </a:xfrm>
          <a:prstGeom prst="rect">
            <a:avLst/>
          </a:prstGeom>
        </p:spPr>
      </p:pic>
    </p:spTree>
    <p:extLst>
      <p:ext uri="{BB962C8B-B14F-4D97-AF65-F5344CB8AC3E}">
        <p14:creationId xmlns:p14="http://schemas.microsoft.com/office/powerpoint/2010/main" val="53435517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509951" y="222477"/>
            <a:ext cx="10306522" cy="1325563"/>
          </a:xfrm>
          <a:prstGeom prst="rect">
            <a:avLst/>
          </a:prstGeom>
        </p:spPr>
        <p:txBody>
          <a:bodyPr>
            <a:normAutofit/>
          </a:bodyPr>
          <a:lstStyle>
            <a:lvl1pPr>
              <a:defRPr sz="4000"/>
            </a:lvl1pPr>
          </a:lstStyle>
          <a:p>
            <a:r>
              <a:rPr sz="4400" b="1" dirty="0">
                <a:latin typeface="+mj-lt"/>
              </a:rPr>
              <a:t>Current 202</a:t>
            </a:r>
            <a:r>
              <a:rPr lang="en-US" sz="4400" b="1" dirty="0">
                <a:latin typeface="+mj-lt"/>
              </a:rPr>
              <a:t>4</a:t>
            </a:r>
            <a:r>
              <a:rPr sz="4400" b="1" dirty="0">
                <a:latin typeface="+mj-lt"/>
              </a:rPr>
              <a:t> G</a:t>
            </a:r>
            <a:r>
              <a:rPr lang="en-US" sz="4400" b="1" dirty="0">
                <a:latin typeface="+mj-lt"/>
              </a:rPr>
              <a:t>eorge </a:t>
            </a:r>
            <a:r>
              <a:rPr sz="4400" b="1" dirty="0">
                <a:latin typeface="+mj-lt"/>
              </a:rPr>
              <a:t>M</a:t>
            </a:r>
            <a:r>
              <a:rPr lang="en-US" sz="4400" b="1" dirty="0">
                <a:latin typeface="+mj-lt"/>
              </a:rPr>
              <a:t>ason</a:t>
            </a:r>
            <a:r>
              <a:rPr sz="4400" b="1" dirty="0">
                <a:latin typeface="+mj-lt"/>
              </a:rPr>
              <a:t> Calendar</a:t>
            </a:r>
          </a:p>
        </p:txBody>
      </p:sp>
      <p:sp>
        <p:nvSpPr>
          <p:cNvPr id="112" name="Content Placeholder 2"/>
          <p:cNvSpPr txBox="1">
            <a:spLocks noGrp="1"/>
          </p:cNvSpPr>
          <p:nvPr>
            <p:ph type="body" sz="half" idx="1"/>
          </p:nvPr>
        </p:nvSpPr>
        <p:spPr>
          <a:xfrm>
            <a:off x="358922" y="1548040"/>
            <a:ext cx="8724920" cy="4622024"/>
          </a:xfrm>
          <a:prstGeom prst="rect">
            <a:avLst/>
          </a:prstGeom>
        </p:spPr>
        <p:txBody>
          <a:bodyPr>
            <a:normAutofit/>
          </a:bodyPr>
          <a:lstStyle/>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April 11, 2024 – District Court of Honor (7pm)</a:t>
            </a: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April</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13</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2024 – </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2"/>
              </a:rPr>
              <a:t>GMD Pinewood Derby</a:t>
            </a: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St James, Falls Church, VA</a:t>
            </a: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May 3-5, 2024 – Spring Camporee, 4H</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6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May 27, 2024 – </a:t>
            </a:r>
            <a:r>
              <a:rPr lang="en-US" sz="2400" dirty="0">
                <a:latin typeface="Calibri" panose="020F0502020204030204" pitchFamily="34" charset="0"/>
                <a:ea typeface="Calibri" panose="020F0502020204030204" pitchFamily="34" charset="0"/>
                <a:cs typeface="Times New Roman" panose="02020603050405020304" pitchFamily="18" charset="0"/>
                <a:hlinkClick r:id="rId3"/>
              </a:rPr>
              <a:t>Memorial Day Flags In</a:t>
            </a:r>
            <a:r>
              <a:rPr lang="en-US" sz="2400" dirty="0">
                <a:latin typeface="Calibri" panose="020F0502020204030204" pitchFamily="34" charset="0"/>
                <a:ea typeface="Calibri" panose="020F0502020204030204" pitchFamily="34" charset="0"/>
                <a:cs typeface="Times New Roman" panose="02020603050405020304" pitchFamily="18" charset="0"/>
              </a:rPr>
              <a:t>, Falls Church, VA</a:t>
            </a:r>
          </a:p>
          <a:p>
            <a:pPr marL="342900" indent="-342900">
              <a:lnSpc>
                <a:spcPct val="100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May 29, 2024 – Elks Youth Recognition Dinner for 2023                      Eagle Scouts</a:t>
            </a:r>
          </a:p>
          <a:p>
            <a:pPr marL="0" marR="0" lvl="0" indent="0">
              <a:lnSpc>
                <a:spcPct val="100000"/>
              </a:lnSpc>
              <a:spcBef>
                <a:spcPts val="0"/>
              </a:spcBef>
              <a:spcAft>
                <a:spcPts val="60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3" name="Picture 4" descr="Picture 4"/>
          <p:cNvPicPr>
            <a:picLocks noChangeAspect="1"/>
          </p:cNvPicPr>
          <p:nvPr/>
        </p:nvPicPr>
        <p:blipFill>
          <a:blip r:embed="rId4"/>
          <a:srcRect t="1067"/>
          <a:stretch>
            <a:fillRect/>
          </a:stretch>
        </p:blipFill>
        <p:spPr>
          <a:xfrm>
            <a:off x="8174973" y="2539798"/>
            <a:ext cx="3766389" cy="3248528"/>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C761-6F50-4FF9-B83A-85F4D56E220D}"/>
              </a:ext>
            </a:extLst>
          </p:cNvPr>
          <p:cNvSpPr>
            <a:spLocks noGrp="1"/>
          </p:cNvSpPr>
          <p:nvPr>
            <p:ph type="title"/>
          </p:nvPr>
        </p:nvSpPr>
        <p:spPr/>
        <p:txBody>
          <a:bodyPr/>
          <a:lstStyle/>
          <a:p>
            <a:r>
              <a:rPr lang="en-US" b="1" dirty="0"/>
              <a:t>STEM</a:t>
            </a:r>
          </a:p>
        </p:txBody>
      </p:sp>
      <p:sp>
        <p:nvSpPr>
          <p:cNvPr id="3" name="Content Placeholder 2">
            <a:extLst>
              <a:ext uri="{FF2B5EF4-FFF2-40B4-BE49-F238E27FC236}">
                <a16:creationId xmlns:a16="http://schemas.microsoft.com/office/drawing/2014/main" id="{9050ED84-CA8C-4124-AA00-10F028E32807}"/>
              </a:ext>
            </a:extLst>
          </p:cNvPr>
          <p:cNvSpPr>
            <a:spLocks noGrp="1"/>
          </p:cNvSpPr>
          <p:nvPr>
            <p:ph idx="1"/>
          </p:nvPr>
        </p:nvSpPr>
        <p:spPr>
          <a:xfrm>
            <a:off x="399496" y="1690688"/>
            <a:ext cx="11585358" cy="4967564"/>
          </a:xfrm>
        </p:spPr>
        <p:txBody>
          <a:bodyPr>
            <a:normAutofit fontScale="92500" lnSpcReduction="10000"/>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03/23/24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Maryland Science Center Camp-In</a:t>
            </a:r>
            <a:r>
              <a:rPr lang="en-US" dirty="0">
                <a:effectLst/>
                <a:latin typeface="Calibri" panose="020F0502020204030204" pitchFamily="34" charset="0"/>
                <a:ea typeface="Calibri" panose="020F0502020204030204" pitchFamily="34" charset="0"/>
                <a:cs typeface="Times New Roman" panose="02020603050405020304" pitchFamily="18" charset="0"/>
              </a:rPr>
              <a:t>, Baltimore, MD</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05/04/24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19</a:t>
            </a:r>
            <a:r>
              <a:rPr lang="en-US" u="sng" baseline="300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Annual NCAC Orienteering Meet</a:t>
            </a:r>
            <a:r>
              <a:rPr lang="en-US" dirty="0">
                <a:effectLst/>
                <a:latin typeface="Calibri" panose="020F0502020204030204" pitchFamily="34" charset="0"/>
                <a:ea typeface="Calibri" panose="020F0502020204030204" pitchFamily="34" charset="0"/>
                <a:cs typeface="Times New Roman" panose="02020603050405020304" pitchFamily="18" charset="0"/>
              </a:rPr>
              <a:t>, Prince William Forrest</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07/08/24 – 07/12/24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STEM Summer Workshop</a:t>
            </a:r>
            <a:r>
              <a:rPr lang="en-US" dirty="0">
                <a:effectLst/>
                <a:latin typeface="Calibri" panose="020F0502020204030204" pitchFamily="34" charset="0"/>
                <a:ea typeface="Calibri" panose="020F0502020204030204" pitchFamily="34" charset="0"/>
                <a:cs typeface="Times New Roman" panose="02020603050405020304" pitchFamily="18" charset="0"/>
              </a:rPr>
              <a:t>, Alexandria, VA</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08/05/24 – 08/09/24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STEM Summer Workshop</a:t>
            </a:r>
            <a:r>
              <a:rPr lang="en-US" dirty="0">
                <a:effectLst/>
                <a:latin typeface="Calibri" panose="020F0502020204030204" pitchFamily="34" charset="0"/>
                <a:ea typeface="Calibri" panose="020F0502020204030204" pitchFamily="34" charset="0"/>
                <a:cs typeface="Times New Roman" panose="02020603050405020304" pitchFamily="18" charset="0"/>
              </a:rPr>
              <a:t>, Alexandria, VA</a:t>
            </a: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Ancient Earth:  Birth of the Sky (on PBS)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link</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6858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Anytime   –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DC STEM Trek</a:t>
            </a:r>
            <a:r>
              <a:rPr lang="en-US" dirty="0">
                <a:effectLst/>
                <a:latin typeface="Calibri" panose="020F0502020204030204" pitchFamily="34" charset="0"/>
                <a:ea typeface="Calibri" panose="020F0502020204030204" pitchFamily="34" charset="0"/>
                <a:cs typeface="Times New Roman" panose="02020603050405020304" pitchFamily="18" charset="0"/>
              </a:rPr>
              <a:t>- Showcases 24 government agencies, private organizations and monuments related to the tenets upon which STEM is based.  Two hikes - 10.57 miles, or 4.75 miles</a:t>
            </a:r>
          </a:p>
          <a:p>
            <a:pPr>
              <a:lnSpc>
                <a:spcPct val="100000"/>
              </a:lnSpc>
              <a:spcBef>
                <a:spcPts val="0"/>
              </a:spcBef>
            </a:pPr>
            <a:r>
              <a:rPr lang="en-US" dirty="0">
                <a:effectLst/>
                <a:latin typeface="Arial" panose="020B0604020202020204" pitchFamily="34" charset="0"/>
                <a:ea typeface="Calibri" panose="020F0502020204030204" pitchFamily="34" charset="0"/>
                <a:cs typeface="Arial" panose="020B0604020202020204" pitchFamily="34" charset="0"/>
              </a:rPr>
              <a:t>Ancient Earth:  Birth of the Sky (on PBS) - </a:t>
            </a:r>
            <a:r>
              <a:rPr lang="en-US"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link</a:t>
            </a:r>
            <a:endParaRPr lang="en-US" dirty="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US" dirty="0">
                <a:latin typeface="Arial" panose="020B0604020202020204" pitchFamily="34" charset="0"/>
                <a:cs typeface="Arial" panose="020B0604020202020204" pitchFamily="34" charset="0"/>
              </a:rPr>
              <a:t>Anytime   </a:t>
            </a:r>
            <a:r>
              <a:rPr lang="en-US" b="0" i="0" dirty="0">
                <a:solidFill>
                  <a:srgbClr val="000000"/>
                </a:solidFill>
                <a:effectLst/>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hlinkClick r:id="rId6"/>
              </a:rPr>
              <a:t>DC STEM Trek</a:t>
            </a:r>
            <a:r>
              <a:rPr lang="en-US" dirty="0">
                <a:latin typeface="Arial" panose="020B0604020202020204" pitchFamily="34" charset="0"/>
                <a:cs typeface="Arial" panose="020B0604020202020204" pitchFamily="34" charset="0"/>
              </a:rPr>
              <a:t>- Showcases 24 government agencies, private organizations and monuments related to the tenets upon which STEM is based.  Two hikes - 10.57 miles, or 4.75 miles</a:t>
            </a:r>
          </a:p>
          <a:p>
            <a:endParaRPr lang="en-US" dirty="0"/>
          </a:p>
        </p:txBody>
      </p:sp>
    </p:spTree>
    <p:extLst>
      <p:ext uri="{BB962C8B-B14F-4D97-AF65-F5344CB8AC3E}">
        <p14:creationId xmlns:p14="http://schemas.microsoft.com/office/powerpoint/2010/main" val="216366623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9BC78-53E3-4862-85FC-6D57358EAF67}"/>
              </a:ext>
            </a:extLst>
          </p:cNvPr>
          <p:cNvSpPr>
            <a:spLocks noGrp="1"/>
          </p:cNvSpPr>
          <p:nvPr>
            <p:ph type="title"/>
          </p:nvPr>
        </p:nvSpPr>
        <p:spPr>
          <a:xfrm>
            <a:off x="6017694" y="571733"/>
            <a:ext cx="5221266" cy="1344975"/>
          </a:xfrm>
        </p:spPr>
        <p:txBody>
          <a:bodyPr>
            <a:normAutofit/>
          </a:bodyPr>
          <a:lstStyle/>
          <a:p>
            <a:pPr algn="ctr"/>
            <a:r>
              <a:rPr lang="en-US" sz="4000" b="1" dirty="0">
                <a:latin typeface="+mj-lt"/>
              </a:rPr>
              <a:t>2024 George Mason Pinewood Derby</a:t>
            </a:r>
          </a:p>
        </p:txBody>
      </p:sp>
      <p:pic>
        <p:nvPicPr>
          <p:cNvPr id="7" name="Picture 6" descr="A group of people sitting at a table&#10;&#10;Description automatically generated">
            <a:extLst>
              <a:ext uri="{FF2B5EF4-FFF2-40B4-BE49-F238E27FC236}">
                <a16:creationId xmlns:a16="http://schemas.microsoft.com/office/drawing/2014/main" id="{632C22B8-4915-4458-91ED-2694A43D94DD}"/>
              </a:ext>
            </a:extLst>
          </p:cNvPr>
          <p:cNvPicPr>
            <a:picLocks noChangeAspect="1"/>
          </p:cNvPicPr>
          <p:nvPr/>
        </p:nvPicPr>
        <p:blipFill rotWithShape="1">
          <a:blip r:embed="rId2">
            <a:extLst>
              <a:ext uri="{28A0092B-C50C-407E-A947-70E740481C1C}">
                <a14:useLocalDpi xmlns:a14="http://schemas.microsoft.com/office/drawing/2010/main" val="0"/>
              </a:ext>
            </a:extLst>
          </a:blip>
          <a:srcRect l="1245" r="29588"/>
          <a:stretch/>
        </p:blipFill>
        <p:spPr>
          <a:xfrm>
            <a:off x="484632" y="571733"/>
            <a:ext cx="5126736" cy="5559085"/>
          </a:xfrm>
          <a:prstGeom prst="rect">
            <a:avLst/>
          </a:prstGeom>
        </p:spPr>
      </p:pic>
      <p:sp>
        <p:nvSpPr>
          <p:cNvPr id="3" name="Content Placeholder 2">
            <a:extLst>
              <a:ext uri="{FF2B5EF4-FFF2-40B4-BE49-F238E27FC236}">
                <a16:creationId xmlns:a16="http://schemas.microsoft.com/office/drawing/2014/main" id="{6E7EF146-F2F2-4A05-9228-9C1DB291315B}"/>
              </a:ext>
            </a:extLst>
          </p:cNvPr>
          <p:cNvSpPr>
            <a:spLocks noGrp="1"/>
          </p:cNvSpPr>
          <p:nvPr>
            <p:ph idx="1"/>
          </p:nvPr>
        </p:nvSpPr>
        <p:spPr>
          <a:xfrm>
            <a:off x="5886415" y="1786098"/>
            <a:ext cx="6128107" cy="3773010"/>
          </a:xfrm>
        </p:spPr>
        <p:txBody>
          <a:bodyPr>
            <a:noAutofit/>
          </a:bodyPr>
          <a:lstStyle/>
          <a:p>
            <a:r>
              <a:rPr lang="en-US" sz="2000" dirty="0">
                <a:highlight>
                  <a:srgbClr val="FFFF00"/>
                </a:highlight>
                <a:latin typeface="Arial" panose="020B0604020202020204" pitchFamily="34" charset="0"/>
                <a:cs typeface="Arial" panose="020B0604020202020204" pitchFamily="34" charset="0"/>
              </a:rPr>
              <a:t>Race Day is April 13, 2024</a:t>
            </a:r>
          </a:p>
          <a:p>
            <a:r>
              <a:rPr lang="en-US" sz="2000" dirty="0">
                <a:latin typeface="Arial" panose="020B0604020202020204" pitchFamily="34" charset="0"/>
                <a:cs typeface="Arial" panose="020B0604020202020204" pitchFamily="34" charset="0"/>
              </a:rPr>
              <a:t>All Packs wanting to participate in the 2024 Pinewood Derby MUST hold their Pack Pinewood Derby by April 5, 2024. </a:t>
            </a:r>
          </a:p>
          <a:p>
            <a:r>
              <a:rPr lang="en-US" sz="2000" dirty="0">
                <a:latin typeface="Arial" panose="020B0604020202020204" pitchFamily="34" charset="0"/>
                <a:cs typeface="Arial" panose="020B0604020202020204" pitchFamily="34" charset="0"/>
              </a:rPr>
              <a:t>One unit winner from each age bracket (Lions, Tigers, Wolves, etc.) regardless of gender.</a:t>
            </a:r>
          </a:p>
          <a:p>
            <a:r>
              <a:rPr lang="en-US" sz="2000" dirty="0">
                <a:latin typeface="Arial" panose="020B0604020202020204" pitchFamily="34" charset="0"/>
                <a:cs typeface="Arial" panose="020B0604020202020204" pitchFamily="34" charset="0"/>
              </a:rPr>
              <a:t>Pack winners must register (and pay) on Council website.  $15.00 per entry.  No money collected at door on day of race.  </a:t>
            </a:r>
            <a:r>
              <a:rPr lang="en-US" sz="2000" dirty="0">
                <a:highlight>
                  <a:srgbClr val="FFFF00"/>
                </a:highlight>
                <a:latin typeface="Arial" panose="020B0604020202020204" pitchFamily="34" charset="0"/>
                <a:cs typeface="Arial" panose="020B0604020202020204" pitchFamily="34" charset="0"/>
              </a:rPr>
              <a:t>Must register by 04/06/24</a:t>
            </a:r>
            <a:r>
              <a:rPr lang="en-US" sz="2000" dirty="0">
                <a:latin typeface="Arial" panose="020B0604020202020204" pitchFamily="34" charset="0"/>
                <a:cs typeface="Arial" panose="020B0604020202020204" pitchFamily="34" charset="0"/>
              </a:rPr>
              <a:t>.</a:t>
            </a:r>
          </a:p>
          <a:p>
            <a:r>
              <a:rPr lang="en-US" sz="2000" dirty="0">
                <a:latin typeface="Arial" panose="020B0604020202020204" pitchFamily="34" charset="0"/>
                <a:cs typeface="Arial" panose="020B0604020202020204" pitchFamily="34" charset="0"/>
              </a:rPr>
              <a:t>Register at:  </a:t>
            </a:r>
            <a:r>
              <a:rPr lang="en-US" sz="2000" dirty="0">
                <a:latin typeface="Arial" panose="020B0604020202020204" pitchFamily="34" charset="0"/>
                <a:cs typeface="Arial" panose="020B0604020202020204" pitchFamily="34" charset="0"/>
                <a:hlinkClick r:id="rId3"/>
              </a:rPr>
              <a:t>https://scoutingevent.com/082-82698</a:t>
            </a:r>
            <a:r>
              <a:rPr lang="en-US" sz="2000" dirty="0">
                <a:latin typeface="Arial" panose="020B0604020202020204" pitchFamily="34" charset="0"/>
                <a:cs typeface="Arial" panose="020B0604020202020204" pitchFamily="34" charset="0"/>
              </a:rPr>
              <a:t> </a:t>
            </a:r>
            <a:endParaRPr lang="en-US" sz="2000" dirty="0">
              <a:solidFill>
                <a:srgbClr val="1C07B9"/>
              </a:solidFill>
              <a:highlight>
                <a:srgbClr val="FFFF00"/>
              </a:highlight>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Race will be held at </a:t>
            </a:r>
            <a:r>
              <a:rPr lang="en-US" sz="2000" dirty="0">
                <a:highlight>
                  <a:srgbClr val="FFFF00"/>
                </a:highlight>
                <a:latin typeface="Arial" panose="020B0604020202020204" pitchFamily="34" charset="0"/>
                <a:cs typeface="Arial" panose="020B0604020202020204" pitchFamily="34" charset="0"/>
              </a:rPr>
              <a:t>St James Catholic Church</a:t>
            </a:r>
            <a:r>
              <a:rPr lang="en-US" sz="2000" dirty="0">
                <a:latin typeface="Arial" panose="020B0604020202020204" pitchFamily="34" charset="0"/>
                <a:cs typeface="Arial" panose="020B0604020202020204" pitchFamily="34" charset="0"/>
              </a:rPr>
              <a:t>, Falls Church, VA. </a:t>
            </a:r>
          </a:p>
          <a:p>
            <a:r>
              <a:rPr lang="en-US" sz="2000" dirty="0">
                <a:latin typeface="Arial" panose="020B0604020202020204" pitchFamily="34" charset="0"/>
                <a:cs typeface="Arial" panose="020B0604020202020204" pitchFamily="34" charset="0"/>
              </a:rPr>
              <a:t>For questions, contact Pat Berney. </a:t>
            </a:r>
          </a:p>
        </p:txBody>
      </p:sp>
    </p:spTree>
    <p:extLst>
      <p:ext uri="{BB962C8B-B14F-4D97-AF65-F5344CB8AC3E}">
        <p14:creationId xmlns:p14="http://schemas.microsoft.com/office/powerpoint/2010/main" val="401377235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F904C-D1C5-4BD9-87AE-980D9DE5BF30}"/>
              </a:ext>
            </a:extLst>
          </p:cNvPr>
          <p:cNvSpPr>
            <a:spLocks noGrp="1"/>
          </p:cNvSpPr>
          <p:nvPr>
            <p:ph type="title"/>
          </p:nvPr>
        </p:nvSpPr>
        <p:spPr>
          <a:xfrm>
            <a:off x="655320" y="365125"/>
            <a:ext cx="5120114" cy="1692794"/>
          </a:xfrm>
        </p:spPr>
        <p:txBody>
          <a:bodyPr>
            <a:normAutofit/>
          </a:bodyPr>
          <a:lstStyle/>
          <a:p>
            <a:r>
              <a:rPr lang="en-US" b="1" dirty="0"/>
              <a:t>District Court of Honor</a:t>
            </a:r>
            <a:r>
              <a:rPr lang="en-US" dirty="0"/>
              <a:t>	</a:t>
            </a:r>
          </a:p>
        </p:txBody>
      </p:sp>
      <p:sp>
        <p:nvSpPr>
          <p:cNvPr id="3" name="Content Placeholder 2">
            <a:extLst>
              <a:ext uri="{FF2B5EF4-FFF2-40B4-BE49-F238E27FC236}">
                <a16:creationId xmlns:a16="http://schemas.microsoft.com/office/drawing/2014/main" id="{E7B4CD6A-A9F6-47EF-9FA1-FDDD9EE8E628}"/>
              </a:ext>
            </a:extLst>
          </p:cNvPr>
          <p:cNvSpPr>
            <a:spLocks noGrp="1"/>
          </p:cNvSpPr>
          <p:nvPr>
            <p:ph idx="1"/>
          </p:nvPr>
        </p:nvSpPr>
        <p:spPr>
          <a:xfrm>
            <a:off x="443329" y="1498082"/>
            <a:ext cx="5544095" cy="4660122"/>
          </a:xfrm>
        </p:spPr>
        <p:txBody>
          <a:bodyPr>
            <a:normAutofit lnSpcReduction="10000"/>
          </a:bodyPr>
          <a:lstStyle/>
          <a:p>
            <a:r>
              <a:rPr lang="en-US" sz="1800" dirty="0"/>
              <a:t>To recognize adults who served/are serving at the unit level.</a:t>
            </a:r>
          </a:p>
          <a:p>
            <a:r>
              <a:rPr lang="en-US" sz="1800" dirty="0"/>
              <a:t>Two awards:</a:t>
            </a:r>
          </a:p>
          <a:p>
            <a:pPr lvl="1"/>
            <a:r>
              <a:rPr lang="en-US" sz="1800" dirty="0">
                <a:hlinkClick r:id="rId2"/>
              </a:rPr>
              <a:t>Unit Commissioner’s Unit Scouter Award </a:t>
            </a:r>
            <a:r>
              <a:rPr lang="en-US" sz="1800" dirty="0"/>
              <a:t>– 1 per unit</a:t>
            </a:r>
          </a:p>
          <a:p>
            <a:pPr lvl="1"/>
            <a:r>
              <a:rPr lang="en-US" sz="1800" dirty="0">
                <a:hlinkClick r:id="rId3"/>
              </a:rPr>
              <a:t>Unit Appreciation Award </a:t>
            </a:r>
            <a:r>
              <a:rPr lang="en-US" sz="1800" dirty="0"/>
              <a:t>– Maximum 8 per unit.</a:t>
            </a:r>
          </a:p>
          <a:p>
            <a:r>
              <a:rPr lang="en-US" sz="1800" dirty="0"/>
              <a:t>Please provide a sentence or two describing the individual’s service.</a:t>
            </a:r>
          </a:p>
          <a:p>
            <a:r>
              <a:rPr lang="en-US" sz="1800" dirty="0"/>
              <a:t>Submit Unit Commissioner’s Unit Scouter Award to Unit Commissioner.</a:t>
            </a:r>
          </a:p>
          <a:p>
            <a:r>
              <a:rPr lang="en-US" sz="1800" dirty="0"/>
              <a:t>Unit Appreciate Award to </a:t>
            </a:r>
            <a:r>
              <a:rPr lang="en-US" sz="1800" dirty="0">
                <a:hlinkClick r:id="rId4"/>
              </a:rPr>
              <a:t>gm.adultrecognition@gmail.com</a:t>
            </a:r>
            <a:endParaRPr lang="en-US" sz="1800" dirty="0"/>
          </a:p>
          <a:p>
            <a:r>
              <a:rPr lang="en-US" sz="1800" dirty="0">
                <a:highlight>
                  <a:srgbClr val="FFFF00"/>
                </a:highlight>
              </a:rPr>
              <a:t>Must have all submissions by no later than March 22, 2024.</a:t>
            </a:r>
          </a:p>
          <a:p>
            <a:r>
              <a:rPr lang="en-US" sz="1800" dirty="0"/>
              <a:t>Will confer awards at District COH/April Roundtable.</a:t>
            </a:r>
          </a:p>
        </p:txBody>
      </p:sp>
      <p:pic>
        <p:nvPicPr>
          <p:cNvPr id="5" name="Picture 4" descr="A picture containing text, shirt&#10;&#10;Description automatically generated">
            <a:extLst>
              <a:ext uri="{FF2B5EF4-FFF2-40B4-BE49-F238E27FC236}">
                <a16:creationId xmlns:a16="http://schemas.microsoft.com/office/drawing/2014/main" id="{43ED6D7D-E164-43C0-98BD-D9EF22C9CD7B}"/>
              </a:ext>
            </a:extLst>
          </p:cNvPr>
          <p:cNvPicPr>
            <a:picLocks noChangeAspect="1"/>
          </p:cNvPicPr>
          <p:nvPr/>
        </p:nvPicPr>
        <p:blipFill rotWithShape="1">
          <a:blip r:embed="rId5">
            <a:extLst>
              <a:ext uri="{28A0092B-C50C-407E-A947-70E740481C1C}">
                <a14:useLocalDpi xmlns:a14="http://schemas.microsoft.com/office/drawing/2010/main" val="0"/>
              </a:ext>
            </a:extLst>
          </a:blip>
          <a:srcRect l="12584" r="25968"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563438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4ABD-7702-5598-EBF9-111C4FFE493D}"/>
              </a:ext>
            </a:extLst>
          </p:cNvPr>
          <p:cNvSpPr>
            <a:spLocks noGrp="1"/>
          </p:cNvSpPr>
          <p:nvPr>
            <p:ph type="title"/>
          </p:nvPr>
        </p:nvSpPr>
        <p:spPr>
          <a:xfrm>
            <a:off x="5173578" y="365125"/>
            <a:ext cx="6180221" cy="1325563"/>
          </a:xfrm>
        </p:spPr>
        <p:txBody>
          <a:bodyPr>
            <a:normAutofit fontScale="90000"/>
          </a:bodyPr>
          <a:lstStyle/>
          <a:p>
            <a:pPr algn="ctr"/>
            <a:r>
              <a:rPr lang="en-US" sz="4800" b="1" dirty="0"/>
              <a:t>Elks Youth </a:t>
            </a:r>
            <a:br>
              <a:rPr lang="en-US" sz="4800" b="1" dirty="0"/>
            </a:br>
            <a:r>
              <a:rPr lang="en-US" sz="4800" b="1" dirty="0"/>
              <a:t>Recognition Dinner</a:t>
            </a:r>
          </a:p>
        </p:txBody>
      </p:sp>
      <p:sp>
        <p:nvSpPr>
          <p:cNvPr id="3" name="Text Placeholder 2">
            <a:extLst>
              <a:ext uri="{FF2B5EF4-FFF2-40B4-BE49-F238E27FC236}">
                <a16:creationId xmlns:a16="http://schemas.microsoft.com/office/drawing/2014/main" id="{63B23280-2C7B-7B4A-BD19-FB3551E75772}"/>
              </a:ext>
            </a:extLst>
          </p:cNvPr>
          <p:cNvSpPr>
            <a:spLocks noGrp="1"/>
          </p:cNvSpPr>
          <p:nvPr>
            <p:ph type="body" idx="1"/>
          </p:nvPr>
        </p:nvSpPr>
        <p:spPr>
          <a:xfrm>
            <a:off x="5329989" y="1897814"/>
            <a:ext cx="6288505" cy="4351338"/>
          </a:xfrm>
        </p:spPr>
        <p:txBody>
          <a:bodyPr>
            <a:normAutofit fontScale="92500" lnSpcReduction="10000"/>
          </a:bodyPr>
          <a:lstStyle/>
          <a:p>
            <a:pPr>
              <a:buFont typeface="Arial" panose="020B0604020202020204" pitchFamily="34" charset="0"/>
              <a:buChar char="•"/>
            </a:pPr>
            <a:r>
              <a:rPr lang="en-US" sz="2800" kern="1200" dirty="0">
                <a:solidFill>
                  <a:schemeClr val="tx1"/>
                </a:solidFill>
                <a:latin typeface="+mn-lt"/>
                <a:ea typeface="+mn-ea"/>
                <a:cs typeface="+mn-cs"/>
              </a:rPr>
              <a:t>For youth that earned Eagle in 2023 (i.e. their Eagle Board of Review was held in the 2023 calendar year) and their Scoutmasters.</a:t>
            </a:r>
          </a:p>
          <a:p>
            <a:pPr>
              <a:buFont typeface="Arial" panose="020B0604020202020204" pitchFamily="34" charset="0"/>
              <a:buChar char="•"/>
            </a:pPr>
            <a:r>
              <a:rPr lang="en-US" sz="2800" kern="1200" dirty="0">
                <a:solidFill>
                  <a:schemeClr val="tx1"/>
                </a:solidFill>
                <a:latin typeface="+mn-lt"/>
                <a:ea typeface="+mn-ea"/>
                <a:cs typeface="+mn-cs"/>
              </a:rPr>
              <a:t>Thursday, May 29, 2024</a:t>
            </a:r>
          </a:p>
          <a:p>
            <a:pPr>
              <a:buFont typeface="Arial" panose="020B0604020202020204" pitchFamily="34" charset="0"/>
              <a:buChar char="•"/>
            </a:pPr>
            <a:r>
              <a:rPr lang="en-US" sz="2800" kern="1200" dirty="0">
                <a:solidFill>
                  <a:schemeClr val="tx1"/>
                </a:solidFill>
                <a:latin typeface="+mn-lt"/>
                <a:ea typeface="+mn-ea"/>
                <a:cs typeface="+mn-cs"/>
              </a:rPr>
              <a:t>Elks Lodge - 2188, 8421 Arlington Blvd., Fairfax, VA.</a:t>
            </a:r>
          </a:p>
          <a:p>
            <a:pPr>
              <a:buFont typeface="Arial" panose="020B0604020202020204" pitchFamily="34" charset="0"/>
              <a:buChar char="•"/>
            </a:pPr>
            <a:r>
              <a:rPr lang="en-US" sz="2800" kern="1200" dirty="0">
                <a:solidFill>
                  <a:schemeClr val="tx1"/>
                </a:solidFill>
                <a:latin typeface="+mn-lt"/>
                <a:ea typeface="+mn-ea"/>
                <a:cs typeface="+mn-cs"/>
              </a:rPr>
              <a:t>Will need unit leader help in contacting Scouts and obtaining an RSVP.</a:t>
            </a:r>
          </a:p>
          <a:p>
            <a:pPr>
              <a:buFont typeface="Arial" panose="020B0604020202020204" pitchFamily="34" charset="0"/>
              <a:buChar char="•"/>
            </a:pPr>
            <a:r>
              <a:rPr lang="en-US" sz="2800" kern="1200" dirty="0">
                <a:solidFill>
                  <a:schemeClr val="tx1"/>
                </a:solidFill>
                <a:latin typeface="+mn-lt"/>
                <a:ea typeface="+mn-ea"/>
                <a:cs typeface="+mn-cs"/>
              </a:rPr>
              <a:t>Scoutmaster are invited at no cost to them.</a:t>
            </a:r>
          </a:p>
          <a:p>
            <a:endParaRPr lang="en-US" dirty="0"/>
          </a:p>
        </p:txBody>
      </p:sp>
      <p:pic>
        <p:nvPicPr>
          <p:cNvPr id="5" name="Picture 4" descr="A close up of a logo&#10;&#10;Description automatically generated">
            <a:extLst>
              <a:ext uri="{FF2B5EF4-FFF2-40B4-BE49-F238E27FC236}">
                <a16:creationId xmlns:a16="http://schemas.microsoft.com/office/drawing/2014/main" id="{3EFF6D63-FC17-4A51-A718-29829B96C2D8}"/>
              </a:ext>
            </a:extLst>
          </p:cNvPr>
          <p:cNvPicPr>
            <a:picLocks noChangeAspect="1"/>
          </p:cNvPicPr>
          <p:nvPr/>
        </p:nvPicPr>
        <p:blipFill rotWithShape="1">
          <a:blip r:embed="rId2">
            <a:extLst>
              <a:ext uri="{28A0092B-C50C-407E-A947-70E740481C1C}">
                <a14:useLocalDpi xmlns:a14="http://schemas.microsoft.com/office/drawing/2010/main" val="0"/>
              </a:ext>
            </a:extLst>
          </a:blip>
          <a:srcRect t="8616" r="1" b="13711"/>
          <a:stretch/>
        </p:blipFill>
        <p:spPr>
          <a:xfrm>
            <a:off x="0" y="12042"/>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56992405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7F36-5022-6218-0704-0B6E57AFBFE1}"/>
              </a:ext>
            </a:extLst>
          </p:cNvPr>
          <p:cNvSpPr>
            <a:spLocks noGrp="1"/>
          </p:cNvSpPr>
          <p:nvPr>
            <p:ph type="ctrTitle"/>
          </p:nvPr>
        </p:nvSpPr>
        <p:spPr>
          <a:xfrm>
            <a:off x="3200401" y="4343401"/>
            <a:ext cx="6480175" cy="2301875"/>
          </a:xfrm>
        </p:spPr>
        <p:txBody>
          <a:bodyPr>
            <a:normAutofit/>
          </a:bodyPr>
          <a:lstStyle/>
          <a:p>
            <a:pPr eaLnBrk="1" fontAlgn="auto" hangingPunct="1">
              <a:spcAft>
                <a:spcPts val="0"/>
              </a:spcAft>
              <a:defRPr/>
            </a:pPr>
            <a:br>
              <a:rPr sz="2400" dirty="0">
                <a:ea typeface="+mj-ea"/>
              </a:rPr>
            </a:br>
            <a:r>
              <a:rPr sz="2400" dirty="0">
                <a:ea typeface="+mj-ea"/>
              </a:rPr>
              <a:t>George Mason District Roundtable</a:t>
            </a:r>
            <a:br>
              <a:rPr sz="2400" dirty="0">
                <a:ea typeface="+mj-ea"/>
              </a:rPr>
            </a:br>
            <a:r>
              <a:rPr sz="2400" dirty="0">
                <a:ea typeface="+mj-ea"/>
              </a:rPr>
              <a:t>MARCH 7, 2024</a:t>
            </a:r>
          </a:p>
        </p:txBody>
      </p:sp>
      <p:sp>
        <p:nvSpPr>
          <p:cNvPr id="3074" name="Subtitle 2">
            <a:extLst>
              <a:ext uri="{FF2B5EF4-FFF2-40B4-BE49-F238E27FC236}">
                <a16:creationId xmlns:a16="http://schemas.microsoft.com/office/drawing/2014/main" id="{3BD6313E-1B34-5FD3-C476-455AD57BE6C9}"/>
              </a:ext>
            </a:extLst>
          </p:cNvPr>
          <p:cNvSpPr>
            <a:spLocks noGrp="1"/>
          </p:cNvSpPr>
          <p:nvPr>
            <p:ph type="subTitle" idx="1"/>
          </p:nvPr>
        </p:nvSpPr>
        <p:spPr>
          <a:xfrm>
            <a:off x="2209800" y="2335214"/>
            <a:ext cx="7239000" cy="2187575"/>
          </a:xfrm>
        </p:spPr>
        <p:txBody>
          <a:bodyPr/>
          <a:lstStyle/>
          <a:p>
            <a:pPr algn="ctr" eaLnBrk="1" hangingPunct="1">
              <a:defRPr/>
            </a:pPr>
            <a:r>
              <a:rPr lang="en-US" altLang="en-US" sz="4800" b="1" dirty="0">
                <a:latin typeface="Algerian" panose="04020705040A02060702" pitchFamily="82" charset="0"/>
                <a:ea typeface="Geneva" charset="-128"/>
              </a:rPr>
              <a:t>GREEKS</a:t>
            </a:r>
            <a:r>
              <a:rPr lang="en-US" altLang="en-US" sz="4800" b="1" dirty="0">
                <a:latin typeface="+mj-lt"/>
                <a:ea typeface="Geneva" charset="-128"/>
              </a:rPr>
              <a:t> </a:t>
            </a:r>
            <a:r>
              <a:rPr lang="en-US" altLang="en-US" sz="2800" b="1" dirty="0">
                <a:latin typeface="+mj-lt"/>
                <a:ea typeface="Geneva" charset="-128"/>
              </a:rPr>
              <a:t>VERSUS</a:t>
            </a:r>
            <a:r>
              <a:rPr lang="en-US" altLang="en-US" sz="4800" b="1" dirty="0">
                <a:latin typeface="+mj-lt"/>
                <a:ea typeface="Geneva" charset="-128"/>
              </a:rPr>
              <a:t> </a:t>
            </a:r>
            <a:r>
              <a:rPr lang="en-US" altLang="en-US" sz="4800" b="1" dirty="0">
                <a:latin typeface="Times New Roman" panose="02020603050405020304" pitchFamily="18" charset="0"/>
                <a:ea typeface="Geneva" charset="-128"/>
                <a:cs typeface="Times New Roman" panose="02020603050405020304" pitchFamily="18" charset="0"/>
              </a:rPr>
              <a:t>ROMANS</a:t>
            </a:r>
          </a:p>
          <a:p>
            <a:pPr algn="ctr" eaLnBrk="1" hangingPunct="1">
              <a:defRPr/>
            </a:pPr>
            <a:r>
              <a:rPr lang="en-US" altLang="en-US" sz="4800" b="1" dirty="0">
                <a:latin typeface="+mj-lt"/>
                <a:ea typeface="Geneva" charset="-128"/>
                <a:cs typeface="Times New Roman" panose="02020603050405020304" pitchFamily="18" charset="0"/>
              </a:rPr>
              <a:t>SPRING CAMPOREE</a:t>
            </a:r>
          </a:p>
        </p:txBody>
      </p:sp>
      <p:pic>
        <p:nvPicPr>
          <p:cNvPr id="4100" name="Picture 3" descr="Related image">
            <a:extLst>
              <a:ext uri="{FF2B5EF4-FFF2-40B4-BE49-F238E27FC236}">
                <a16:creationId xmlns:a16="http://schemas.microsoft.com/office/drawing/2014/main" id="{77EC28C7-2568-6945-6B20-D798734DC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326" y="838201"/>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descr="Image result for roman helmet">
            <a:extLst>
              <a:ext uri="{FF2B5EF4-FFF2-40B4-BE49-F238E27FC236}">
                <a16:creationId xmlns:a16="http://schemas.microsoft.com/office/drawing/2014/main" id="{CF72FB5C-B523-6744-5C70-8E2B6BBBF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838201"/>
            <a:ext cx="15589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CF74CB30-2BEB-E83A-00CE-1BB079883C5B}"/>
              </a:ext>
            </a:extLst>
          </p:cNvPr>
          <p:cNvSpPr>
            <a:spLocks noGrp="1"/>
          </p:cNvSpPr>
          <p:nvPr>
            <p:ph type="title"/>
          </p:nvPr>
        </p:nvSpPr>
        <p:spPr/>
        <p:txBody>
          <a:bodyPr/>
          <a:lstStyle/>
          <a:p>
            <a:pPr algn="ctr"/>
            <a:r>
              <a:rPr lang="en-US" altLang="en-US" b="1" dirty="0">
                <a:ea typeface="Geneva" charset="-128"/>
              </a:rPr>
              <a:t>A Game with a Purpose</a:t>
            </a:r>
          </a:p>
        </p:txBody>
      </p:sp>
      <p:sp>
        <p:nvSpPr>
          <p:cNvPr id="5123" name="Content Placeholder 2">
            <a:extLst>
              <a:ext uri="{FF2B5EF4-FFF2-40B4-BE49-F238E27FC236}">
                <a16:creationId xmlns:a16="http://schemas.microsoft.com/office/drawing/2014/main" id="{2B719A01-BB4A-8297-BA53-28F7346692E3}"/>
              </a:ext>
            </a:extLst>
          </p:cNvPr>
          <p:cNvSpPr>
            <a:spLocks noGrp="1"/>
          </p:cNvSpPr>
          <p:nvPr>
            <p:ph idx="1"/>
          </p:nvPr>
        </p:nvSpPr>
        <p:spPr/>
        <p:txBody>
          <a:bodyPr/>
          <a:lstStyle/>
          <a:p>
            <a:pPr>
              <a:buClrTx/>
              <a:buFont typeface="Arial" panose="020B0604020202020204" pitchFamily="34" charset="0"/>
              <a:buChar char="•"/>
            </a:pPr>
            <a:r>
              <a:rPr lang="en-US" altLang="en-US" dirty="0">
                <a:ea typeface="Geneva" charset="-128"/>
              </a:rPr>
              <a:t>Practice and Apply Scout Skills</a:t>
            </a:r>
          </a:p>
          <a:p>
            <a:pPr>
              <a:buClrTx/>
              <a:buFont typeface="Arial" panose="020B0604020202020204" pitchFamily="34" charset="0"/>
              <a:buChar char="•"/>
            </a:pPr>
            <a:r>
              <a:rPr lang="en-US" altLang="en-US" dirty="0">
                <a:ea typeface="Geneva" charset="-128"/>
              </a:rPr>
              <a:t>Fulfill Rank Requirements</a:t>
            </a:r>
          </a:p>
          <a:p>
            <a:pPr>
              <a:buClrTx/>
              <a:buFont typeface="Arial" panose="020B0604020202020204" pitchFamily="34" charset="0"/>
              <a:buChar char="•"/>
            </a:pPr>
            <a:r>
              <a:rPr lang="en-US" altLang="en-US" dirty="0">
                <a:ea typeface="Geneva" charset="-128"/>
              </a:rPr>
              <a:t>Learn and Appreciate Ancient History and Culture</a:t>
            </a:r>
          </a:p>
          <a:p>
            <a:pPr>
              <a:buClrTx/>
              <a:buFont typeface="Arial" panose="020B0604020202020204" pitchFamily="34" charset="0"/>
              <a:buChar char="•"/>
            </a:pPr>
            <a:r>
              <a:rPr lang="en-US" altLang="en-US" dirty="0">
                <a:ea typeface="Geneva" charset="-128"/>
              </a:rPr>
              <a:t>Exercise Creativity and Ingenuity</a:t>
            </a:r>
          </a:p>
          <a:p>
            <a:pPr>
              <a:buFont typeface="Arial" panose="020B0604020202020204" pitchFamily="34" charset="0"/>
              <a:buChar char="•"/>
            </a:pPr>
            <a:endParaRPr lang="en-US" altLang="en-US" dirty="0">
              <a:ea typeface="Geneva"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90419BE-643E-1484-155A-ECE692E9F5AB}"/>
              </a:ext>
            </a:extLst>
          </p:cNvPr>
          <p:cNvSpPr>
            <a:spLocks noGrp="1"/>
          </p:cNvSpPr>
          <p:nvPr>
            <p:ph type="title"/>
          </p:nvPr>
        </p:nvSpPr>
        <p:spPr/>
        <p:txBody>
          <a:bodyPr/>
          <a:lstStyle/>
          <a:p>
            <a:pPr algn="ctr"/>
            <a:r>
              <a:rPr lang="en-US" altLang="en-US" b="1" dirty="0">
                <a:ea typeface="Geneva" charset="-128"/>
              </a:rPr>
              <a:t>The Details</a:t>
            </a:r>
          </a:p>
        </p:txBody>
      </p:sp>
      <p:sp>
        <p:nvSpPr>
          <p:cNvPr id="6147" name="Content Placeholder 2">
            <a:extLst>
              <a:ext uri="{FF2B5EF4-FFF2-40B4-BE49-F238E27FC236}">
                <a16:creationId xmlns:a16="http://schemas.microsoft.com/office/drawing/2014/main" id="{66DF1DF6-03FA-DFC5-0E37-0960F7C5E036}"/>
              </a:ext>
            </a:extLst>
          </p:cNvPr>
          <p:cNvSpPr>
            <a:spLocks noGrp="1"/>
          </p:cNvSpPr>
          <p:nvPr>
            <p:ph idx="1"/>
          </p:nvPr>
        </p:nvSpPr>
        <p:spPr>
          <a:xfrm>
            <a:off x="1981200" y="1600200"/>
            <a:ext cx="7772400" cy="4114800"/>
          </a:xfrm>
        </p:spPr>
        <p:txBody>
          <a:bodyPr/>
          <a:lstStyle/>
          <a:p>
            <a:pPr>
              <a:buClrTx/>
              <a:buFont typeface="Arial" panose="020B0604020202020204" pitchFamily="34" charset="0"/>
              <a:buChar char="•"/>
            </a:pPr>
            <a:r>
              <a:rPr lang="en-US" altLang="en-US" sz="2400" dirty="0">
                <a:ea typeface="Geneva" charset="-128"/>
              </a:rPr>
              <a:t>When:  May 3-5, 2024</a:t>
            </a:r>
          </a:p>
          <a:p>
            <a:pPr>
              <a:buClrTx/>
              <a:buFont typeface="Arial" panose="020B0604020202020204" pitchFamily="34" charset="0"/>
              <a:buChar char="•"/>
            </a:pPr>
            <a:r>
              <a:rPr lang="en-US" altLang="en-US" sz="2400" dirty="0">
                <a:ea typeface="Geneva" charset="-128"/>
              </a:rPr>
              <a:t>Where:  4-H Camp, 600 4H Center Drive, Front Royal, VA 22630</a:t>
            </a:r>
          </a:p>
          <a:p>
            <a:pPr>
              <a:buClrTx/>
              <a:buFont typeface="Arial" panose="020B0604020202020204" pitchFamily="34" charset="0"/>
              <a:buChar char="•"/>
            </a:pPr>
            <a:r>
              <a:rPr lang="en-US" altLang="en-US" sz="2400" dirty="0">
                <a:ea typeface="Geneva" charset="-128"/>
              </a:rPr>
              <a:t>Cost:   </a:t>
            </a:r>
          </a:p>
          <a:p>
            <a:pPr lvl="1">
              <a:buClrTx/>
            </a:pPr>
            <a:r>
              <a:rPr lang="en-US" altLang="en-US" sz="2000" dirty="0">
                <a:ea typeface="Geneva" charset="-128"/>
              </a:rPr>
              <a:t>Scouts: $</a:t>
            </a:r>
          </a:p>
          <a:p>
            <a:pPr lvl="1">
              <a:buClrTx/>
            </a:pPr>
            <a:r>
              <a:rPr lang="en-US" altLang="en-US" sz="2000" dirty="0">
                <a:ea typeface="Geneva" charset="-128"/>
              </a:rPr>
              <a:t>Adults: $</a:t>
            </a:r>
          </a:p>
          <a:p>
            <a:pPr lvl="1">
              <a:buClrTx/>
            </a:pPr>
            <a:r>
              <a:rPr lang="en-US" altLang="en-US" sz="2000" dirty="0">
                <a:ea typeface="Geneva" charset="-128"/>
              </a:rPr>
              <a:t>Staff:</a:t>
            </a:r>
          </a:p>
          <a:p>
            <a:pPr>
              <a:buClrTx/>
              <a:buFont typeface="Arial" panose="020B0604020202020204" pitchFamily="34" charset="0"/>
              <a:buChar char="•"/>
            </a:pPr>
            <a:r>
              <a:rPr lang="en-US" altLang="en-US" sz="2400" dirty="0">
                <a:ea typeface="Geneva" charset="-128"/>
              </a:rPr>
              <a:t>Program:  I’m glad you asked…</a:t>
            </a:r>
          </a:p>
          <a:p>
            <a:endParaRPr lang="en-US" altLang="en-US" sz="2400" dirty="0">
              <a:ea typeface="Geneva" charset="-128"/>
            </a:endParaRPr>
          </a:p>
        </p:txBody>
      </p:sp>
      <p:pic>
        <p:nvPicPr>
          <p:cNvPr id="6148" name="Picture 5" descr="Image result for spartan shield">
            <a:extLst>
              <a:ext uri="{FF2B5EF4-FFF2-40B4-BE49-F238E27FC236}">
                <a16:creationId xmlns:a16="http://schemas.microsoft.com/office/drawing/2014/main" id="{9EBC6DE7-A578-1A71-4B91-A5816C113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1113" y="3427413"/>
            <a:ext cx="20955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5B3B2-30D6-7F35-2D15-590CF3845E42}"/>
              </a:ext>
            </a:extLst>
          </p:cNvPr>
          <p:cNvSpPr>
            <a:spLocks noGrp="1"/>
          </p:cNvSpPr>
          <p:nvPr>
            <p:ph type="title"/>
          </p:nvPr>
        </p:nvSpPr>
        <p:spPr>
          <a:xfrm>
            <a:off x="838201" y="743447"/>
            <a:ext cx="3597320" cy="3692028"/>
          </a:xfrm>
          <a:noFill/>
        </p:spPr>
        <p:txBody>
          <a:bodyPr vert="horz" lIns="91440" tIns="45720" rIns="91440" bIns="45720" rtlCol="0" anchor="b">
            <a:normAutofit/>
          </a:bodyPr>
          <a:lstStyle/>
          <a:p>
            <a:pPr>
              <a:spcBef>
                <a:spcPct val="0"/>
              </a:spcBef>
            </a:pPr>
            <a:r>
              <a:rPr lang="en-US" sz="5200" b="1" kern="1200" dirty="0">
                <a:solidFill>
                  <a:schemeClr val="tx1"/>
                </a:solidFill>
                <a:latin typeface="+mj-lt"/>
                <a:ea typeface="+mj-ea"/>
                <a:cs typeface="+mj-cs"/>
              </a:rPr>
              <a:t>Pledge</a:t>
            </a:r>
          </a:p>
        </p:txBody>
      </p:sp>
      <p:pic>
        <p:nvPicPr>
          <p:cNvPr id="5" name="Picture 4">
            <a:extLst>
              <a:ext uri="{FF2B5EF4-FFF2-40B4-BE49-F238E27FC236}">
                <a16:creationId xmlns:a16="http://schemas.microsoft.com/office/drawing/2014/main" id="{C069EEA5-4EDE-2A18-9827-DD8C097618CD}"/>
              </a:ext>
            </a:extLst>
          </p:cNvPr>
          <p:cNvPicPr>
            <a:picLocks noChangeAspect="1"/>
          </p:cNvPicPr>
          <p:nvPr/>
        </p:nvPicPr>
        <p:blipFill rotWithShape="1">
          <a:blip r:embed="rId2"/>
          <a:srcRect l="7310" r="7144" b="-1"/>
          <a:stretch/>
        </p:blipFill>
        <p:spPr>
          <a:xfrm>
            <a:off x="5170507" y="484633"/>
            <a:ext cx="6542215" cy="5888736"/>
          </a:xfrm>
          <a:prstGeom prst="rect">
            <a:avLst/>
          </a:prstGeom>
        </p:spPr>
      </p:pic>
    </p:spTree>
    <p:extLst>
      <p:ext uri="{BB962C8B-B14F-4D97-AF65-F5344CB8AC3E}">
        <p14:creationId xmlns:p14="http://schemas.microsoft.com/office/powerpoint/2010/main" val="26431878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E64939CC-D650-1476-4699-ECFCBADF972F}"/>
              </a:ext>
            </a:extLst>
          </p:cNvPr>
          <p:cNvSpPr>
            <a:spLocks noGrp="1"/>
          </p:cNvSpPr>
          <p:nvPr>
            <p:ph type="title"/>
          </p:nvPr>
        </p:nvSpPr>
        <p:spPr/>
        <p:txBody>
          <a:bodyPr/>
          <a:lstStyle/>
          <a:p>
            <a:pPr algn="ctr"/>
            <a:r>
              <a:rPr lang="en-US" altLang="en-US" b="1" dirty="0">
                <a:ea typeface="Geneva" charset="-128"/>
              </a:rPr>
              <a:t>The Chariot Race</a:t>
            </a:r>
          </a:p>
        </p:txBody>
      </p:sp>
      <p:sp>
        <p:nvSpPr>
          <p:cNvPr id="7171" name="Content Placeholder 2">
            <a:extLst>
              <a:ext uri="{FF2B5EF4-FFF2-40B4-BE49-F238E27FC236}">
                <a16:creationId xmlns:a16="http://schemas.microsoft.com/office/drawing/2014/main" id="{66B9491F-2523-174C-6853-F1152A6BCA66}"/>
              </a:ext>
            </a:extLst>
          </p:cNvPr>
          <p:cNvSpPr>
            <a:spLocks noGrp="1"/>
          </p:cNvSpPr>
          <p:nvPr>
            <p:ph idx="1"/>
          </p:nvPr>
        </p:nvSpPr>
        <p:spPr/>
        <p:txBody>
          <a:bodyPr/>
          <a:lstStyle/>
          <a:p>
            <a:r>
              <a:rPr lang="en-US" altLang="en-US" dirty="0">
                <a:ea typeface="Geneva" charset="-128"/>
              </a:rPr>
              <a:t>Like a Klondike Derby, Patrols will build and race Chariots, pulled by Scouts.</a:t>
            </a:r>
          </a:p>
        </p:txBody>
      </p:sp>
      <p:pic>
        <p:nvPicPr>
          <p:cNvPr id="7172" name="Picture 7" descr="Image result for greek chariot">
            <a:extLst>
              <a:ext uri="{FF2B5EF4-FFF2-40B4-BE49-F238E27FC236}">
                <a16:creationId xmlns:a16="http://schemas.microsoft.com/office/drawing/2014/main" id="{7847F4E6-ECD2-755D-A97E-1491A8D24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3850" y="3205163"/>
            <a:ext cx="39243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DB4342A-CF6C-0BED-341E-4C377DC4D026}"/>
              </a:ext>
            </a:extLst>
          </p:cNvPr>
          <p:cNvSpPr>
            <a:spLocks noGrp="1"/>
          </p:cNvSpPr>
          <p:nvPr>
            <p:ph type="title"/>
          </p:nvPr>
        </p:nvSpPr>
        <p:spPr/>
        <p:txBody>
          <a:bodyPr/>
          <a:lstStyle/>
          <a:p>
            <a:pPr algn="ctr"/>
            <a:r>
              <a:rPr lang="en-US" altLang="en-US" b="1" dirty="0">
                <a:ea typeface="Geneva" charset="-128"/>
              </a:rPr>
              <a:t>Olympic Running</a:t>
            </a:r>
          </a:p>
        </p:txBody>
      </p:sp>
      <p:sp>
        <p:nvSpPr>
          <p:cNvPr id="8195" name="Content Placeholder 2">
            <a:extLst>
              <a:ext uri="{FF2B5EF4-FFF2-40B4-BE49-F238E27FC236}">
                <a16:creationId xmlns:a16="http://schemas.microsoft.com/office/drawing/2014/main" id="{3E045B3A-1949-CF41-C953-D5DA0FC5800F}"/>
              </a:ext>
            </a:extLst>
          </p:cNvPr>
          <p:cNvSpPr>
            <a:spLocks noGrp="1"/>
          </p:cNvSpPr>
          <p:nvPr>
            <p:ph idx="1"/>
          </p:nvPr>
        </p:nvSpPr>
        <p:spPr>
          <a:xfrm>
            <a:off x="2006600" y="1497013"/>
            <a:ext cx="7467600" cy="4114800"/>
          </a:xfrm>
        </p:spPr>
        <p:txBody>
          <a:bodyPr/>
          <a:lstStyle/>
          <a:p>
            <a:r>
              <a:rPr lang="en-US" altLang="en-US" dirty="0">
                <a:ea typeface="Geneva" charset="-128"/>
              </a:rPr>
              <a:t>A one-mile run for either the “before” or “after” section of Tenderfoot requirement 6a.</a:t>
            </a:r>
          </a:p>
        </p:txBody>
      </p:sp>
      <p:pic>
        <p:nvPicPr>
          <p:cNvPr id="8196" name="Picture 2" descr="Image result for ancient greek runners">
            <a:extLst>
              <a:ext uri="{FF2B5EF4-FFF2-40B4-BE49-F238E27FC236}">
                <a16:creationId xmlns:a16="http://schemas.microsoft.com/office/drawing/2014/main" id="{AD0F0376-E84E-408B-3B4F-565580239A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1" y="3124200"/>
            <a:ext cx="23399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04DDD35-06C0-E941-B6B8-51B3A55EE655}"/>
              </a:ext>
            </a:extLst>
          </p:cNvPr>
          <p:cNvSpPr>
            <a:spLocks noGrp="1"/>
          </p:cNvSpPr>
          <p:nvPr>
            <p:ph type="title"/>
          </p:nvPr>
        </p:nvSpPr>
        <p:spPr/>
        <p:txBody>
          <a:bodyPr/>
          <a:lstStyle/>
          <a:p>
            <a:pPr algn="ctr"/>
            <a:r>
              <a:rPr lang="en-US" altLang="en-US" b="1" dirty="0">
                <a:ea typeface="Geneva" charset="-128"/>
              </a:rPr>
              <a:t>Crossing the Rhine</a:t>
            </a:r>
          </a:p>
        </p:txBody>
      </p:sp>
      <p:sp>
        <p:nvSpPr>
          <p:cNvPr id="9219" name="Content Placeholder 2">
            <a:extLst>
              <a:ext uri="{FF2B5EF4-FFF2-40B4-BE49-F238E27FC236}">
                <a16:creationId xmlns:a16="http://schemas.microsoft.com/office/drawing/2014/main" id="{BFC02675-F599-F224-CD84-33F3FAC4E88F}"/>
              </a:ext>
            </a:extLst>
          </p:cNvPr>
          <p:cNvSpPr>
            <a:spLocks noGrp="1"/>
          </p:cNvSpPr>
          <p:nvPr>
            <p:ph idx="1"/>
          </p:nvPr>
        </p:nvSpPr>
        <p:spPr>
          <a:xfrm>
            <a:off x="2000250" y="1417638"/>
            <a:ext cx="7467600" cy="4114800"/>
          </a:xfrm>
        </p:spPr>
        <p:txBody>
          <a:bodyPr/>
          <a:lstStyle/>
          <a:p>
            <a:r>
              <a:rPr lang="en-US" altLang="en-US" dirty="0">
                <a:ea typeface="Geneva" charset="-128"/>
              </a:rPr>
              <a:t>Use lashings to build a bridge to carry Caesar’s troops to Rome (First Class Requirement 3b, 3c, 3d).</a:t>
            </a:r>
          </a:p>
        </p:txBody>
      </p:sp>
      <p:pic>
        <p:nvPicPr>
          <p:cNvPr id="9220" name="Picture 2" descr="Image result for caesar crossing the rubicon">
            <a:extLst>
              <a:ext uri="{FF2B5EF4-FFF2-40B4-BE49-F238E27FC236}">
                <a16:creationId xmlns:a16="http://schemas.microsoft.com/office/drawing/2014/main" id="{93F911C1-BB03-5458-3867-53E590E58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639" y="3400426"/>
            <a:ext cx="3260725"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E50E86E-72D3-0836-54DB-65FE30A0D183}"/>
              </a:ext>
            </a:extLst>
          </p:cNvPr>
          <p:cNvSpPr>
            <a:spLocks noGrp="1"/>
          </p:cNvSpPr>
          <p:nvPr>
            <p:ph type="title"/>
          </p:nvPr>
        </p:nvSpPr>
        <p:spPr/>
        <p:txBody>
          <a:bodyPr/>
          <a:lstStyle/>
          <a:p>
            <a:pPr algn="ctr"/>
            <a:r>
              <a:rPr lang="en-US" altLang="en-US" b="1" dirty="0">
                <a:ea typeface="Geneva" charset="-128"/>
              </a:rPr>
              <a:t>Hoplite Down!</a:t>
            </a:r>
          </a:p>
        </p:txBody>
      </p:sp>
      <p:sp>
        <p:nvSpPr>
          <p:cNvPr id="10243" name="Content Placeholder 2">
            <a:extLst>
              <a:ext uri="{FF2B5EF4-FFF2-40B4-BE49-F238E27FC236}">
                <a16:creationId xmlns:a16="http://schemas.microsoft.com/office/drawing/2014/main" id="{AE7E6D37-A9B3-2733-42F8-4A4314D12EE8}"/>
              </a:ext>
            </a:extLst>
          </p:cNvPr>
          <p:cNvSpPr>
            <a:spLocks noGrp="1"/>
          </p:cNvSpPr>
          <p:nvPr>
            <p:ph idx="1"/>
          </p:nvPr>
        </p:nvSpPr>
        <p:spPr>
          <a:xfrm>
            <a:off x="2000250" y="1417638"/>
            <a:ext cx="7467600" cy="4114800"/>
          </a:xfrm>
        </p:spPr>
        <p:txBody>
          <a:bodyPr/>
          <a:lstStyle/>
          <a:p>
            <a:r>
              <a:rPr lang="en-US" altLang="en-US" dirty="0">
                <a:ea typeface="Geneva" charset="-128"/>
              </a:rPr>
              <a:t>Triage, deliver first aid, and transport a wounded Greek soldier </a:t>
            </a:r>
            <a:r>
              <a:rPr lang="en-US" altLang="en-US" u="sng" dirty="0">
                <a:ea typeface="Geneva" charset="-128"/>
              </a:rPr>
              <a:t>(Second Class, 6a, 6b; First Class, 7a, 7b)</a:t>
            </a:r>
            <a:endParaRPr lang="en-US" altLang="en-US" dirty="0">
              <a:ea typeface="Geneva" charset="-128"/>
            </a:endParaRPr>
          </a:p>
        </p:txBody>
      </p:sp>
      <p:pic>
        <p:nvPicPr>
          <p:cNvPr id="10244" name="Picture 2" descr="Image result for wounded spartan">
            <a:extLst>
              <a:ext uri="{FF2B5EF4-FFF2-40B4-BE49-F238E27FC236}">
                <a16:creationId xmlns:a16="http://schemas.microsoft.com/office/drawing/2014/main" id="{0980B694-28D7-B18B-B484-A416E98D75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789" y="3397250"/>
            <a:ext cx="3690937"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9A9DD3E-2061-20C4-4A1A-DFBB53A53B15}"/>
              </a:ext>
            </a:extLst>
          </p:cNvPr>
          <p:cNvSpPr>
            <a:spLocks noGrp="1"/>
          </p:cNvSpPr>
          <p:nvPr>
            <p:ph type="title"/>
          </p:nvPr>
        </p:nvSpPr>
        <p:spPr/>
        <p:txBody>
          <a:bodyPr/>
          <a:lstStyle/>
          <a:p>
            <a:pPr algn="ctr"/>
            <a:r>
              <a:rPr lang="en-US" altLang="en-US" b="1" dirty="0">
                <a:ea typeface="Geneva" charset="-128"/>
              </a:rPr>
              <a:t>Shield Wall Drills</a:t>
            </a:r>
          </a:p>
        </p:txBody>
      </p:sp>
      <p:sp>
        <p:nvSpPr>
          <p:cNvPr id="11267" name="Content Placeholder 2">
            <a:extLst>
              <a:ext uri="{FF2B5EF4-FFF2-40B4-BE49-F238E27FC236}">
                <a16:creationId xmlns:a16="http://schemas.microsoft.com/office/drawing/2014/main" id="{8E931D97-9D62-0082-A331-3438F00CFFCE}"/>
              </a:ext>
            </a:extLst>
          </p:cNvPr>
          <p:cNvSpPr>
            <a:spLocks noGrp="1"/>
          </p:cNvSpPr>
          <p:nvPr>
            <p:ph idx="1"/>
          </p:nvPr>
        </p:nvSpPr>
        <p:spPr>
          <a:xfrm>
            <a:off x="2000250" y="1417638"/>
            <a:ext cx="7467600" cy="4114800"/>
          </a:xfrm>
        </p:spPr>
        <p:txBody>
          <a:bodyPr/>
          <a:lstStyle/>
          <a:p>
            <a:r>
              <a:rPr lang="en-US" altLang="en-US" dirty="0">
                <a:ea typeface="Geneva" charset="-128"/>
              </a:rPr>
              <a:t>Learn how Greek and Roman soldiers used teamwork to protect themselves and defeat their enemies.</a:t>
            </a:r>
          </a:p>
        </p:txBody>
      </p:sp>
      <p:pic>
        <p:nvPicPr>
          <p:cNvPr id="11268" name="Picture 2" descr="Image result for spartan phalanx">
            <a:extLst>
              <a:ext uri="{FF2B5EF4-FFF2-40B4-BE49-F238E27FC236}">
                <a16:creationId xmlns:a16="http://schemas.microsoft.com/office/drawing/2014/main" id="{FF9DE1AD-BB4B-C00A-2578-FE9AE1C13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789488"/>
            <a:ext cx="42672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4" descr="Image result for roman shield wall">
            <a:extLst>
              <a:ext uri="{FF2B5EF4-FFF2-40B4-BE49-F238E27FC236}">
                <a16:creationId xmlns:a16="http://schemas.microsoft.com/office/drawing/2014/main" id="{48876E05-3E79-F6DB-66AE-D871BC409A68}"/>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0" fontAlgn="base">
              <a:spcBef>
                <a:spcPct val="0"/>
              </a:spcBef>
              <a:spcAft>
                <a:spcPct val="0"/>
              </a:spcAft>
            </a:pPr>
            <a:endParaRPr lang="en-US" altLang="en-US" kern="1200" dirty="0">
              <a:solidFill>
                <a:prstClr val="white"/>
              </a:solidFill>
              <a:cs typeface="+mn-cs"/>
            </a:endParaRPr>
          </a:p>
        </p:txBody>
      </p:sp>
      <p:pic>
        <p:nvPicPr>
          <p:cNvPr id="11270" name="Picture 8" descr="http://www.civil-defence.co.uk/wpimages/wp24a650b1_05_06.jpg">
            <a:extLst>
              <a:ext uri="{FF2B5EF4-FFF2-40B4-BE49-F238E27FC236}">
                <a16:creationId xmlns:a16="http://schemas.microsoft.com/office/drawing/2014/main" id="{5BC5B040-3E07-EF83-AB67-F4EF4B48B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951163"/>
            <a:ext cx="392271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A4F3658-37AB-25F9-A74E-D0763CE994AE}"/>
              </a:ext>
            </a:extLst>
          </p:cNvPr>
          <p:cNvSpPr>
            <a:spLocks noGrp="1"/>
          </p:cNvSpPr>
          <p:nvPr>
            <p:ph type="title"/>
          </p:nvPr>
        </p:nvSpPr>
        <p:spPr/>
        <p:txBody>
          <a:bodyPr/>
          <a:lstStyle/>
          <a:p>
            <a:pPr algn="ctr"/>
            <a:r>
              <a:rPr lang="en-US" altLang="en-US" b="1" dirty="0">
                <a:ea typeface="Geneva" charset="-128"/>
              </a:rPr>
              <a:t>Culture Competition</a:t>
            </a:r>
          </a:p>
        </p:txBody>
      </p:sp>
      <p:sp>
        <p:nvSpPr>
          <p:cNvPr id="12291" name="Content Placeholder 2">
            <a:extLst>
              <a:ext uri="{FF2B5EF4-FFF2-40B4-BE49-F238E27FC236}">
                <a16:creationId xmlns:a16="http://schemas.microsoft.com/office/drawing/2014/main" id="{EA0D8FC5-CF4D-CEDA-8E87-39FAA28455A3}"/>
              </a:ext>
            </a:extLst>
          </p:cNvPr>
          <p:cNvSpPr>
            <a:spLocks noGrp="1"/>
          </p:cNvSpPr>
          <p:nvPr>
            <p:ph idx="1"/>
          </p:nvPr>
        </p:nvSpPr>
        <p:spPr>
          <a:xfrm>
            <a:off x="2000250" y="1417638"/>
            <a:ext cx="7467600" cy="4114800"/>
          </a:xfrm>
        </p:spPr>
        <p:txBody>
          <a:bodyPr/>
          <a:lstStyle/>
          <a:p>
            <a:pPr>
              <a:buClrTx/>
              <a:buFont typeface="Arial" panose="020B0604020202020204" pitchFamily="34" charset="0"/>
              <a:buChar char="•"/>
            </a:pPr>
            <a:r>
              <a:rPr lang="en-US" altLang="en-US" dirty="0">
                <a:ea typeface="Geneva" charset="-128"/>
              </a:rPr>
              <a:t>Decorate your campsite in Greek or Roman fashion!  </a:t>
            </a:r>
          </a:p>
          <a:p>
            <a:pPr>
              <a:buClrTx/>
              <a:buFont typeface="Arial" panose="020B0604020202020204" pitchFamily="34" charset="0"/>
              <a:buChar char="•"/>
            </a:pPr>
            <a:r>
              <a:rPr lang="en-US" altLang="en-US" dirty="0">
                <a:ea typeface="Geneva" charset="-128"/>
              </a:rPr>
              <a:t>Perform themed skits at the Campfire!</a:t>
            </a:r>
          </a:p>
          <a:p>
            <a:pPr>
              <a:buClrTx/>
              <a:buFont typeface="Arial" panose="020B0604020202020204" pitchFamily="34" charset="0"/>
              <a:buChar char="•"/>
            </a:pPr>
            <a:r>
              <a:rPr lang="en-US" altLang="en-US" dirty="0">
                <a:ea typeface="Geneva" charset="-128"/>
              </a:rPr>
              <a:t>Experiment with Greek or Roman camp dishes!</a:t>
            </a:r>
          </a:p>
        </p:txBody>
      </p:sp>
      <p:sp>
        <p:nvSpPr>
          <p:cNvPr id="12292" name="AutoShape 4" descr="Image result for roman shield wall">
            <a:extLst>
              <a:ext uri="{FF2B5EF4-FFF2-40B4-BE49-F238E27FC236}">
                <a16:creationId xmlns:a16="http://schemas.microsoft.com/office/drawing/2014/main" id="{B7BF9546-9466-D02B-4BC6-C9B8D7862B91}"/>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0" fontAlgn="base">
              <a:spcBef>
                <a:spcPct val="0"/>
              </a:spcBef>
              <a:spcAft>
                <a:spcPct val="0"/>
              </a:spcAft>
            </a:pPr>
            <a:endParaRPr lang="en-US" altLang="en-US" kern="1200" dirty="0">
              <a:solidFill>
                <a:prstClr val="white"/>
              </a:solidFill>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944E13E-0390-C0A2-28FD-79BBC439FA40}"/>
              </a:ext>
            </a:extLst>
          </p:cNvPr>
          <p:cNvSpPr>
            <a:spLocks noGrp="1"/>
          </p:cNvSpPr>
          <p:nvPr>
            <p:ph type="title"/>
          </p:nvPr>
        </p:nvSpPr>
        <p:spPr/>
        <p:txBody>
          <a:bodyPr/>
          <a:lstStyle/>
          <a:p>
            <a:pPr algn="ctr"/>
            <a:r>
              <a:rPr lang="en-US" altLang="en-US" b="1" dirty="0">
                <a:ea typeface="Geneva" charset="-128"/>
              </a:rPr>
              <a:t>What Do We Need From You?</a:t>
            </a:r>
          </a:p>
        </p:txBody>
      </p:sp>
      <p:sp>
        <p:nvSpPr>
          <p:cNvPr id="13315" name="Content Placeholder 2">
            <a:extLst>
              <a:ext uri="{FF2B5EF4-FFF2-40B4-BE49-F238E27FC236}">
                <a16:creationId xmlns:a16="http://schemas.microsoft.com/office/drawing/2014/main" id="{D6410FC2-16F7-A0B7-9536-F6E706246E31}"/>
              </a:ext>
            </a:extLst>
          </p:cNvPr>
          <p:cNvSpPr>
            <a:spLocks noGrp="1"/>
          </p:cNvSpPr>
          <p:nvPr>
            <p:ph idx="1"/>
          </p:nvPr>
        </p:nvSpPr>
        <p:spPr>
          <a:xfrm>
            <a:off x="2000250" y="1417638"/>
            <a:ext cx="7467600" cy="4114800"/>
          </a:xfrm>
        </p:spPr>
        <p:txBody>
          <a:bodyPr/>
          <a:lstStyle/>
          <a:p>
            <a:pPr>
              <a:buClrTx/>
              <a:buFont typeface="Arial" panose="020B0604020202020204" pitchFamily="34" charset="0"/>
              <a:buChar char="•"/>
            </a:pPr>
            <a:r>
              <a:rPr lang="en-US" altLang="en-US" dirty="0">
                <a:ea typeface="Geneva" charset="-128"/>
              </a:rPr>
              <a:t>Make cardboard shields to bring (instructions provided)</a:t>
            </a:r>
          </a:p>
          <a:p>
            <a:pPr>
              <a:buClrTx/>
              <a:buFont typeface="Arial" panose="020B0604020202020204" pitchFamily="34" charset="0"/>
              <a:buChar char="•"/>
            </a:pPr>
            <a:r>
              <a:rPr lang="en-US" altLang="en-US" dirty="0">
                <a:ea typeface="Geneva" charset="-128"/>
              </a:rPr>
              <a:t>Build a chariot</a:t>
            </a:r>
          </a:p>
        </p:txBody>
      </p:sp>
      <p:sp>
        <p:nvSpPr>
          <p:cNvPr id="13316" name="AutoShape 4" descr="Image result for roman shield wall">
            <a:extLst>
              <a:ext uri="{FF2B5EF4-FFF2-40B4-BE49-F238E27FC236}">
                <a16:creationId xmlns:a16="http://schemas.microsoft.com/office/drawing/2014/main" id="{6D490812-4159-6F51-1E97-504E7BDD5184}"/>
              </a:ext>
            </a:extLst>
          </p:cNvPr>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Geneva" charset="-128"/>
              </a:defRPr>
            </a:lvl1pPr>
            <a:lvl2pPr marL="742950" indent="-285750">
              <a:defRPr>
                <a:solidFill>
                  <a:schemeClr val="tx1"/>
                </a:solidFill>
                <a:latin typeface="Arial" panose="020B0604020202020204" pitchFamily="34" charset="0"/>
                <a:ea typeface="Geneva" charset="-128"/>
              </a:defRPr>
            </a:lvl2pPr>
            <a:lvl3pPr marL="1143000" indent="-228600">
              <a:defRPr>
                <a:solidFill>
                  <a:schemeClr val="tx1"/>
                </a:solidFill>
                <a:latin typeface="Arial" panose="020B0604020202020204" pitchFamily="34" charset="0"/>
                <a:ea typeface="Geneva" charset="-128"/>
              </a:defRPr>
            </a:lvl3pPr>
            <a:lvl4pPr marL="1600200" indent="-228600">
              <a:defRPr>
                <a:solidFill>
                  <a:schemeClr val="tx1"/>
                </a:solidFill>
                <a:latin typeface="Arial" panose="020B0604020202020204" pitchFamily="34" charset="0"/>
                <a:ea typeface="Geneva" charset="-128"/>
              </a:defRPr>
            </a:lvl4pPr>
            <a:lvl5pPr marL="2057400" indent="-228600">
              <a:defRPr>
                <a:solidFill>
                  <a:schemeClr val="tx1"/>
                </a:solidFill>
                <a:latin typeface="Arial" panose="020B0604020202020204" pitchFamily="34" charset="0"/>
                <a:ea typeface="Geneva"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Geneva"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Geneva"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Geneva"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Geneva" charset="-128"/>
              </a:defRPr>
            </a:lvl9pPr>
          </a:lstStyle>
          <a:p>
            <a:pPr eaLnBrk="0" fontAlgn="base">
              <a:spcBef>
                <a:spcPct val="0"/>
              </a:spcBef>
              <a:spcAft>
                <a:spcPct val="0"/>
              </a:spcAft>
            </a:pPr>
            <a:endParaRPr lang="en-US" altLang="en-US" kern="1200" dirty="0">
              <a:solidFill>
                <a:prstClr val="white"/>
              </a:solidFill>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42ED717A-FA3A-4F58-94D8-DC7773E84FB4}"/>
              </a:ext>
            </a:extLst>
          </p:cNvPr>
          <p:cNvSpPr>
            <a:spLocks noGrp="1"/>
          </p:cNvSpPr>
          <p:nvPr>
            <p:ph type="title"/>
          </p:nvPr>
        </p:nvSpPr>
        <p:spPr/>
        <p:txBody>
          <a:bodyPr/>
          <a:lstStyle/>
          <a:p>
            <a:r>
              <a:rPr lang="en-US" altLang="en-US" b="1" dirty="0">
                <a:latin typeface="Arial" panose="020B0604020202020204" pitchFamily="34" charset="0"/>
                <a:ea typeface="ヒラギノ角ゴ Pro W3" charset="-128"/>
                <a:cs typeface="Arial" panose="020B0604020202020204" pitchFamily="34" charset="0"/>
              </a:rPr>
              <a:t>Time for Cracker Barrel</a:t>
            </a:r>
          </a:p>
        </p:txBody>
      </p:sp>
      <p:sp>
        <p:nvSpPr>
          <p:cNvPr id="3" name="Content Placeholder 2">
            <a:extLst>
              <a:ext uri="{FF2B5EF4-FFF2-40B4-BE49-F238E27FC236}">
                <a16:creationId xmlns:a16="http://schemas.microsoft.com/office/drawing/2014/main" id="{F199C177-CE9F-403A-9687-7FCF2C8307AC}"/>
              </a:ext>
            </a:extLst>
          </p:cNvPr>
          <p:cNvSpPr>
            <a:spLocks noGrp="1"/>
          </p:cNvSpPr>
          <p:nvPr>
            <p:ph idx="1"/>
          </p:nvPr>
        </p:nvSpPr>
        <p:spPr>
          <a:xfrm>
            <a:off x="838200" y="1502875"/>
            <a:ext cx="10515600" cy="5079080"/>
          </a:xfrm>
        </p:spPr>
        <p:txBody>
          <a:bodyPr>
            <a:normAutofit/>
          </a:bodyPr>
          <a:lstStyle/>
          <a:p>
            <a:pPr marL="0" indent="0">
              <a:buNone/>
              <a:defRPr/>
            </a:pPr>
            <a:endParaRPr lang="en-US"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Minutes and slides available on the </a:t>
            </a:r>
            <a:r>
              <a:rPr lang="en-US" i="1" dirty="0">
                <a:latin typeface="Arial" panose="020B0604020202020204" pitchFamily="34" charset="0"/>
                <a:cs typeface="Arial" panose="020B0604020202020204" pitchFamily="34" charset="0"/>
                <a:hlinkClick r:id="rId2"/>
              </a:rPr>
              <a:t>GMD web site </a:t>
            </a:r>
            <a:r>
              <a:rPr lang="en-US" i="1" dirty="0">
                <a:latin typeface="Arial" panose="020B0604020202020204" pitchFamily="34" charset="0"/>
                <a:cs typeface="Arial" panose="020B0604020202020204" pitchFamily="34" charset="0"/>
              </a:rPr>
              <a:t>(District Resources, Roundtable).  Password is “GMDRT”</a:t>
            </a:r>
          </a:p>
          <a:p>
            <a:pPr>
              <a:defRPr/>
            </a:pPr>
            <a:endParaRPr lang="en-US" i="1" dirty="0">
              <a:latin typeface="Arial" panose="020B0604020202020204" pitchFamily="34" charset="0"/>
              <a:cs typeface="Arial" panose="020B0604020202020204" pitchFamily="34" charset="0"/>
            </a:endParaRPr>
          </a:p>
          <a:p>
            <a:pPr>
              <a:defRPr/>
            </a:pPr>
            <a:r>
              <a:rPr lang="en-US" i="1" dirty="0">
                <a:latin typeface="Arial" panose="020B0604020202020204" pitchFamily="34" charset="0"/>
                <a:cs typeface="Arial" panose="020B0604020202020204" pitchFamily="34" charset="0"/>
              </a:rPr>
              <a:t>Next meeting – April 11, 2024, at Thoreau MS</a:t>
            </a:r>
          </a:p>
          <a:p>
            <a:pPr lvl="1">
              <a:defRPr/>
            </a:pPr>
            <a:r>
              <a:rPr lang="en-US" i="1" dirty="0">
                <a:latin typeface="Arial" panose="020B0604020202020204" pitchFamily="34" charset="0"/>
                <a:cs typeface="Arial" panose="020B0604020202020204" pitchFamily="34" charset="0"/>
              </a:rPr>
              <a:t>District Court of Honor – 7pm</a:t>
            </a:r>
          </a:p>
          <a:p>
            <a:pPr lvl="1">
              <a:defRPr/>
            </a:pPr>
            <a:r>
              <a:rPr lang="en-US" i="1" dirty="0">
                <a:latin typeface="Arial" panose="020B0604020202020204" pitchFamily="34" charset="0"/>
                <a:cs typeface="Arial" panose="020B0604020202020204" pitchFamily="34" charset="0"/>
              </a:rPr>
              <a:t>Roundtable – 8pm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3DE16-04C7-FA87-CFA2-1F11DF49EFE9}"/>
              </a:ext>
            </a:extLst>
          </p:cNvPr>
          <p:cNvSpPr>
            <a:spLocks noGrp="1"/>
          </p:cNvSpPr>
          <p:nvPr>
            <p:ph type="title"/>
          </p:nvPr>
        </p:nvSpPr>
        <p:spPr>
          <a:xfrm>
            <a:off x="4527698" y="2629860"/>
            <a:ext cx="3765698" cy="1325563"/>
          </a:xfrm>
        </p:spPr>
        <p:txBody>
          <a:bodyPr/>
          <a:lstStyle/>
          <a:p>
            <a:r>
              <a:rPr lang="en-US" b="1" dirty="0"/>
              <a:t>Backup Slides</a:t>
            </a:r>
          </a:p>
        </p:txBody>
      </p:sp>
    </p:spTree>
    <p:extLst>
      <p:ext uri="{BB962C8B-B14F-4D97-AF65-F5344CB8AC3E}">
        <p14:creationId xmlns:p14="http://schemas.microsoft.com/office/powerpoint/2010/main" val="16632959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itle 1"/>
          <p:cNvSpPr txBox="1">
            <a:spLocks noGrp="1"/>
          </p:cNvSpPr>
          <p:nvPr>
            <p:ph type="title"/>
          </p:nvPr>
        </p:nvSpPr>
        <p:spPr>
          <a:xfrm>
            <a:off x="629194" y="157713"/>
            <a:ext cx="10515601" cy="765314"/>
          </a:xfrm>
          <a:prstGeom prst="rect">
            <a:avLst/>
          </a:prstGeom>
        </p:spPr>
        <p:txBody>
          <a:bodyPr/>
          <a:lstStyle/>
          <a:p>
            <a:r>
              <a:rPr b="1" dirty="0"/>
              <a:t>Merit Badges</a:t>
            </a:r>
          </a:p>
        </p:txBody>
      </p:sp>
      <p:sp>
        <p:nvSpPr>
          <p:cNvPr id="161" name="Content Placeholder 2"/>
          <p:cNvSpPr txBox="1">
            <a:spLocks noGrp="1"/>
          </p:cNvSpPr>
          <p:nvPr>
            <p:ph type="body" sz="half" idx="1"/>
          </p:nvPr>
        </p:nvSpPr>
        <p:spPr>
          <a:xfrm>
            <a:off x="629194" y="836763"/>
            <a:ext cx="10196957" cy="6124754"/>
          </a:xfrm>
          <a:prstGeom prst="rect">
            <a:avLst/>
          </a:prstGeom>
        </p:spPr>
        <p:txBody>
          <a:bodyPr>
            <a:normAutofit/>
          </a:bodyPr>
          <a:lstStyle/>
          <a:p>
            <a:pPr>
              <a:lnSpc>
                <a:spcPct val="100000"/>
              </a:lnSpc>
              <a:spcBef>
                <a:spcPts val="0"/>
              </a:spcBef>
              <a:defRPr sz="1700"/>
            </a:pPr>
            <a:r>
              <a:rPr sz="1800" dirty="0"/>
              <a:t>The online Merit Badge Counselor </a:t>
            </a:r>
            <a:r>
              <a:rPr sz="1800" u="sng" dirty="0">
                <a:solidFill>
                  <a:srgbClr val="0563C1"/>
                </a:solidFill>
                <a:uFill>
                  <a:solidFill>
                    <a:srgbClr val="0563C1"/>
                  </a:solidFill>
                </a:uFill>
                <a:hlinkClick r:id="rId2"/>
              </a:rPr>
              <a:t>registration</a:t>
            </a:r>
            <a:r>
              <a:rPr sz="1800" dirty="0"/>
              <a:t> works for all Scouters who do not already hold another District position.  </a:t>
            </a:r>
            <a:endParaRPr lang="en-US" sz="1800" dirty="0"/>
          </a:p>
          <a:p>
            <a:pPr>
              <a:lnSpc>
                <a:spcPct val="100000"/>
              </a:lnSpc>
              <a:spcBef>
                <a:spcPts val="0"/>
              </a:spcBef>
              <a:defRPr sz="1700"/>
            </a:pPr>
            <a:r>
              <a:rPr lang="en-US" sz="1800" dirty="0"/>
              <a:t>New Merit Badge Counselors must complete online merit badge counselor training, in addition to YPT. </a:t>
            </a:r>
            <a:r>
              <a:rPr sz="1800" dirty="0"/>
              <a:t>Be sure the counselor uses his/her legal name – no nicknames.</a:t>
            </a:r>
          </a:p>
          <a:p>
            <a:pPr>
              <a:lnSpc>
                <a:spcPct val="100000"/>
              </a:lnSpc>
              <a:spcBef>
                <a:spcPts val="0"/>
              </a:spcBef>
              <a:defRPr sz="1700"/>
            </a:pPr>
            <a:r>
              <a:rPr sz="1800" dirty="0"/>
              <a:t>Merit Badge Counselors, or the unit Dean/Leader, also need to scan and send Margee the Merit Badge application form listing the badges the counselor is applying to teach and providing a justification of his/her qualifications.</a:t>
            </a:r>
          </a:p>
          <a:p>
            <a:pPr>
              <a:lnSpc>
                <a:spcPct val="100000"/>
              </a:lnSpc>
              <a:spcBef>
                <a:spcPts val="0"/>
              </a:spcBef>
              <a:defRPr sz="1700"/>
            </a:pPr>
            <a:r>
              <a:rPr sz="1800" dirty="0"/>
              <a:t>Youth Protection Training is the essential first step.  Don’t hit “send” on the application without it!</a:t>
            </a:r>
          </a:p>
          <a:p>
            <a:pPr>
              <a:lnSpc>
                <a:spcPct val="100000"/>
              </a:lnSpc>
              <a:spcBef>
                <a:spcPts val="0"/>
              </a:spcBef>
              <a:defRPr sz="1700"/>
            </a:pPr>
            <a:r>
              <a:rPr sz="1800" dirty="0"/>
              <a:t>Contact Margee if you have questions at </a:t>
            </a:r>
            <a:r>
              <a:rPr sz="1800" u="sng" dirty="0">
                <a:solidFill>
                  <a:srgbClr val="0563C1"/>
                </a:solidFill>
                <a:uFill>
                  <a:solidFill>
                    <a:srgbClr val="0563C1"/>
                  </a:solidFill>
                </a:uFill>
                <a:hlinkClick r:id="rId3"/>
              </a:rPr>
              <a:t>GM.MB.Dean@hotmail.com</a:t>
            </a:r>
            <a:r>
              <a:rPr sz="1800" dirty="0"/>
              <a:t>. </a:t>
            </a:r>
            <a:br>
              <a:rPr lang="en-US" sz="1800" dirty="0"/>
            </a:br>
            <a:endParaRPr lang="en-US" sz="1800" dirty="0"/>
          </a:p>
          <a:p>
            <a:pPr marL="0" indent="0">
              <a:lnSpc>
                <a:spcPct val="100000"/>
              </a:lnSpc>
              <a:spcBef>
                <a:spcPts val="0"/>
              </a:spcBef>
              <a:buNone/>
              <a:defRPr sz="1700"/>
            </a:pPr>
            <a:r>
              <a:rPr lang="en-US" sz="1800" b="1" i="1" dirty="0"/>
              <a:t>Did you know</a:t>
            </a:r>
            <a:r>
              <a:rPr lang="en-US" sz="1800" dirty="0"/>
              <a:t>:</a:t>
            </a:r>
          </a:p>
          <a:p>
            <a:pPr>
              <a:lnSpc>
                <a:spcPct val="100000"/>
              </a:lnSpc>
              <a:spcBef>
                <a:spcPts val="0"/>
              </a:spcBef>
              <a:defRPr sz="1700"/>
            </a:pPr>
            <a:r>
              <a:rPr lang="en-US" sz="1800" dirty="0"/>
              <a:t>The National Council does not limit the number of merit badges a youth may earn from one counselor, though a </a:t>
            </a:r>
            <a:r>
              <a:rPr lang="en-US" sz="1800" b="1" u="sng" dirty="0"/>
              <a:t>unit leader is permitted to do so</a:t>
            </a:r>
            <a:r>
              <a:rPr lang="en-US" sz="1800" dirty="0"/>
              <a:t>, as long as the same limit applies to all Scouts in the unit. Ideally, Scouts should work with a variety of adults. (GTA 7.0.0.3)</a:t>
            </a:r>
          </a:p>
          <a:p>
            <a:pPr>
              <a:lnSpc>
                <a:spcPct val="100000"/>
              </a:lnSpc>
              <a:spcBef>
                <a:spcPts val="0"/>
              </a:spcBef>
              <a:defRPr sz="1700"/>
            </a:pPr>
            <a:r>
              <a:rPr lang="en-US" sz="1800" dirty="0"/>
              <a:t>Partial Merit Badges have no expiration except the Scout’s 18th birthday. (GTA 7.0.3.3)</a:t>
            </a:r>
          </a:p>
          <a:p>
            <a:pPr>
              <a:lnSpc>
                <a:spcPct val="100000"/>
              </a:lnSpc>
              <a:spcBef>
                <a:spcPts val="0"/>
              </a:spcBef>
              <a:defRPr sz="1700"/>
            </a:pPr>
            <a:r>
              <a:rPr lang="en-US" sz="1800" dirty="0"/>
              <a:t>Due to the BSA policies related to Youth Protection and two-deep leadership, a merit badge counselor must have another adult present during all merit badge counseling sessions. However, the parent or legal guardian of the Scout may serve as the second adult. </a:t>
            </a:r>
            <a:r>
              <a:rPr lang="en-US" sz="1800" b="1" u="sng" dirty="0"/>
              <a:t>This parent or legal guardian does not have to be a registered leader</a:t>
            </a:r>
            <a:r>
              <a:rPr lang="en-US" sz="1800" dirty="0"/>
              <a:t>.</a:t>
            </a:r>
          </a:p>
          <a:p>
            <a:pPr>
              <a:lnSpc>
                <a:spcPct val="100000"/>
              </a:lnSpc>
              <a:spcBef>
                <a:spcPts val="0"/>
              </a:spcBef>
              <a:defRPr sz="1700"/>
            </a:pPr>
            <a:r>
              <a:rPr lang="en-US" sz="1800" dirty="0"/>
              <a:t>If the requirements for a merit badge differ between the merit badge pamphlet and the current edition of Scouts BSA Requirements, the requirements in the Scouts BSA Requirements book supersede all others. </a:t>
            </a:r>
          </a:p>
        </p:txBody>
      </p:sp>
      <p:pic>
        <p:nvPicPr>
          <p:cNvPr id="162" name="Picture 4" descr="Picture 4"/>
          <p:cNvPicPr>
            <a:picLocks noChangeAspect="1"/>
          </p:cNvPicPr>
          <p:nvPr/>
        </p:nvPicPr>
        <p:blipFill>
          <a:blip r:embed="rId4"/>
          <a:stretch>
            <a:fillRect/>
          </a:stretch>
        </p:blipFill>
        <p:spPr>
          <a:xfrm>
            <a:off x="10906125" y="740665"/>
            <a:ext cx="895350" cy="2733676"/>
          </a:xfrm>
          <a:prstGeom prst="rect">
            <a:avLst/>
          </a:prstGeom>
          <a:ln w="12700">
            <a:miter lim="400000"/>
          </a:ln>
        </p:spPr>
      </p:pic>
      <p:pic>
        <p:nvPicPr>
          <p:cNvPr id="163" name="Picture 5" descr="Picture 5"/>
          <p:cNvPicPr>
            <a:picLocks noChangeAspect="1"/>
          </p:cNvPicPr>
          <p:nvPr/>
        </p:nvPicPr>
        <p:blipFill>
          <a:blip r:embed="rId5"/>
          <a:stretch>
            <a:fillRect/>
          </a:stretch>
        </p:blipFill>
        <p:spPr>
          <a:xfrm>
            <a:off x="10906125" y="3474339"/>
            <a:ext cx="904875" cy="271462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E662D-4172-0AED-8B61-0744B57AC1D3}"/>
              </a:ext>
            </a:extLst>
          </p:cNvPr>
          <p:cNvSpPr>
            <a:spLocks noGrp="1"/>
          </p:cNvSpPr>
          <p:nvPr>
            <p:ph type="title"/>
          </p:nvPr>
        </p:nvSpPr>
        <p:spPr/>
        <p:txBody>
          <a:bodyPr/>
          <a:lstStyle/>
          <a:p>
            <a:r>
              <a:rPr lang="en-US" b="1" dirty="0"/>
              <a:t>Agenda</a:t>
            </a:r>
          </a:p>
        </p:txBody>
      </p:sp>
      <p:sp>
        <p:nvSpPr>
          <p:cNvPr id="3" name="Text Placeholder 2">
            <a:extLst>
              <a:ext uri="{FF2B5EF4-FFF2-40B4-BE49-F238E27FC236}">
                <a16:creationId xmlns:a16="http://schemas.microsoft.com/office/drawing/2014/main" id="{D3336869-9FB0-BF0A-35BE-3C5777ED12E0}"/>
              </a:ext>
            </a:extLst>
          </p:cNvPr>
          <p:cNvSpPr>
            <a:spLocks noGrp="1"/>
          </p:cNvSpPr>
          <p:nvPr>
            <p:ph type="body" idx="1"/>
          </p:nvPr>
        </p:nvSpPr>
        <p:spPr>
          <a:xfrm>
            <a:off x="838200" y="1452401"/>
            <a:ext cx="10515600" cy="4780448"/>
          </a:xfrm>
        </p:spPr>
        <p:txBody>
          <a:bodyPr>
            <a:normAutofit/>
          </a:bodyPr>
          <a:lstStyle/>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Welcome and Pledge</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Questions about </a:t>
            </a:r>
            <a:r>
              <a:rPr lang="en-US" b="0" i="0" u="sng" dirty="0">
                <a:solidFill>
                  <a:srgbClr val="0A16F6"/>
                </a:solidFill>
                <a:effectLst/>
                <a:latin typeface="Arial" panose="020B0604020202020204" pitchFamily="34" charset="0"/>
                <a:cs typeface="Arial" panose="020B0604020202020204" pitchFamily="34" charset="0"/>
                <a:hlinkClick r:id="rId2"/>
              </a:rPr>
              <a:t>Read-ahead</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Award(s)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General Announcements</a:t>
            </a:r>
          </a:p>
          <a:p>
            <a:pPr algn="l">
              <a:lnSpc>
                <a:spcPct val="120000"/>
              </a:lnSpc>
              <a:spcBef>
                <a:spcPts val="0"/>
              </a:spcBef>
              <a:buFont typeface="Arial" panose="020B0604020202020204" pitchFamily="34" charset="0"/>
              <a:buChar char="•"/>
            </a:pPr>
            <a:r>
              <a:rPr lang="en-US" dirty="0">
                <a:solidFill>
                  <a:srgbClr val="090000"/>
                </a:solidFill>
                <a:latin typeface="Arial" panose="020B0604020202020204" pitchFamily="34" charset="0"/>
                <a:cs typeface="Arial" panose="020B0604020202020204" pitchFamily="34" charset="0"/>
              </a:rPr>
              <a:t>Council Announcements</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Program Announcements</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60101"/>
                </a:solidFill>
                <a:effectLst/>
                <a:latin typeface="Arial" panose="020B0604020202020204" pitchFamily="34" charset="0"/>
                <a:cs typeface="Arial" panose="020B0604020202020204" pitchFamily="34" charset="0"/>
              </a:rPr>
              <a:t>Joint Session</a:t>
            </a:r>
            <a:r>
              <a:rPr lang="en-US" dirty="0">
                <a:solidFill>
                  <a:srgbClr val="060101"/>
                </a:solidFill>
                <a:latin typeface="Arial" panose="020B0604020202020204" pitchFamily="34" charset="0"/>
                <a:cs typeface="Arial" panose="020B0604020202020204" pitchFamily="34" charset="0"/>
              </a:rPr>
              <a:t>:  Recruiting – Joint Cub/Troop Event</a:t>
            </a: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Cracker Barrel/Networking (Optional; NLT 9pm)</a:t>
            </a:r>
            <a:endParaRPr lang="en-US" b="0" i="0" dirty="0">
              <a:solidFill>
                <a:srgbClr val="836363"/>
              </a:solidFill>
              <a:effectLst/>
              <a:latin typeface="Arial" panose="020B0604020202020204" pitchFamily="34" charset="0"/>
              <a:cs typeface="Arial" panose="020B0604020202020204" pitchFamily="34" charset="0"/>
            </a:endParaRPr>
          </a:p>
          <a:p>
            <a:pPr algn="l">
              <a:lnSpc>
                <a:spcPct val="120000"/>
              </a:lnSpc>
              <a:spcBef>
                <a:spcPts val="0"/>
              </a:spcBef>
              <a:buFont typeface="Arial" panose="020B0604020202020204" pitchFamily="34" charset="0"/>
              <a:buChar char="•"/>
            </a:pPr>
            <a:r>
              <a:rPr lang="en-US" b="0" i="0" dirty="0">
                <a:solidFill>
                  <a:srgbClr val="090000"/>
                </a:solidFill>
                <a:effectLst/>
                <a:latin typeface="Arial" panose="020B0604020202020204" pitchFamily="34" charset="0"/>
                <a:cs typeface="Arial" panose="020B0604020202020204" pitchFamily="34" charset="0"/>
              </a:rPr>
              <a:t>Next Meeting: </a:t>
            </a:r>
            <a:r>
              <a:rPr lang="en-US" dirty="0">
                <a:solidFill>
                  <a:srgbClr val="090000"/>
                </a:solidFill>
                <a:latin typeface="Arial" panose="020B0604020202020204" pitchFamily="34" charset="0"/>
                <a:cs typeface="Arial" panose="020B0604020202020204" pitchFamily="34" charset="0"/>
              </a:rPr>
              <a:t>April 11</a:t>
            </a:r>
            <a:r>
              <a:rPr lang="en-US" b="0" i="0" dirty="0">
                <a:solidFill>
                  <a:srgbClr val="090000"/>
                </a:solidFill>
                <a:effectLst/>
                <a:latin typeface="Arial" panose="020B0604020202020204" pitchFamily="34" charset="0"/>
                <a:cs typeface="Arial" panose="020B0604020202020204" pitchFamily="34" charset="0"/>
              </a:rPr>
              <a:t>, 2024 (DCOH 7:00pm, RT 8pm)</a:t>
            </a:r>
            <a:endParaRPr lang="en-US" b="0" i="0" dirty="0">
              <a:solidFill>
                <a:srgbClr val="83636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147231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138093" y="-187823"/>
            <a:ext cx="7973866" cy="1097281"/>
          </a:xfrm>
          <a:prstGeom prst="rect">
            <a:avLst/>
          </a:prstGeom>
        </p:spPr>
        <p:txBody>
          <a:bodyPr>
            <a:normAutofit/>
          </a:bodyPr>
          <a:lstStyle/>
          <a:p>
            <a:r>
              <a:rPr b="1" dirty="0"/>
              <a:t>Training</a:t>
            </a:r>
            <a:r>
              <a:rPr lang="en-US" b="1" dirty="0"/>
              <a:t> </a:t>
            </a:r>
            <a:r>
              <a:rPr lang="en-US" sz="2200" b="1" dirty="0">
                <a:solidFill>
                  <a:schemeClr val="tx1"/>
                </a:solidFill>
              </a:rPr>
              <a:t>(</a:t>
            </a:r>
            <a:r>
              <a:rPr lang="en-US" sz="2200" b="1" dirty="0">
                <a:solidFill>
                  <a:schemeClr val="tx1"/>
                </a:solidFill>
                <a:hlinkClick r:id="rId2"/>
              </a:rPr>
              <a:t>https://www.ncacbsa.org/george-mason/training/</a:t>
            </a:r>
            <a:r>
              <a:rPr lang="en-US" sz="2200" b="1" dirty="0">
                <a:solidFill>
                  <a:schemeClr val="tx1"/>
                </a:solidFill>
              </a:rPr>
              <a:t>)</a:t>
            </a:r>
            <a:endParaRPr b="1" dirty="0">
              <a:solidFill>
                <a:schemeClr val="tx1"/>
              </a:solidFill>
            </a:endParaRPr>
          </a:p>
        </p:txBody>
      </p:sp>
      <p:pic>
        <p:nvPicPr>
          <p:cNvPr id="140" name="Picture 4" descr="Picture 4"/>
          <p:cNvPicPr>
            <a:picLocks noChangeAspect="1"/>
          </p:cNvPicPr>
          <p:nvPr/>
        </p:nvPicPr>
        <p:blipFill>
          <a:blip r:embed="rId3"/>
          <a:srcRect l="4616" r="15757"/>
          <a:stretch>
            <a:fillRect/>
          </a:stretch>
        </p:blipFill>
        <p:spPr>
          <a:xfrm>
            <a:off x="8051765" y="54038"/>
            <a:ext cx="4204434" cy="5749635"/>
          </a:xfrm>
          <a:custGeom>
            <a:avLst/>
            <a:gdLst/>
            <a:ahLst/>
            <a:cxnLst>
              <a:cxn ang="0">
                <a:pos x="wd2" y="hd2"/>
              </a:cxn>
              <a:cxn ang="5400000">
                <a:pos x="wd2" y="hd2"/>
              </a:cxn>
              <a:cxn ang="10800000">
                <a:pos x="wd2" y="hd2"/>
              </a:cxn>
              <a:cxn ang="16200000">
                <a:pos x="wd2" y="hd2"/>
              </a:cxn>
            </a:cxnLst>
            <a:rect l="0" t="0" r="r" b="b"/>
            <a:pathLst>
              <a:path w="21600" h="21600" extrusionOk="0">
                <a:moveTo>
                  <a:pt x="224" y="0"/>
                </a:moveTo>
                <a:lnTo>
                  <a:pt x="107" y="900"/>
                </a:lnTo>
                <a:cubicBezTo>
                  <a:pt x="36" y="1590"/>
                  <a:pt x="0" y="2290"/>
                  <a:pt x="0" y="2998"/>
                </a:cubicBezTo>
                <a:cubicBezTo>
                  <a:pt x="0" y="10781"/>
                  <a:pt x="4417" y="17615"/>
                  <a:pt x="11071" y="21490"/>
                </a:cubicBezTo>
                <a:lnTo>
                  <a:pt x="11271" y="21600"/>
                </a:lnTo>
                <a:lnTo>
                  <a:pt x="21600" y="21600"/>
                </a:lnTo>
                <a:lnTo>
                  <a:pt x="21600" y="0"/>
                </a:lnTo>
                <a:lnTo>
                  <a:pt x="224" y="0"/>
                </a:lnTo>
                <a:close/>
              </a:path>
            </a:pathLst>
          </a:custGeom>
          <a:ln w="12700">
            <a:miter lim="400000"/>
          </a:ln>
        </p:spPr>
      </p:pic>
      <p:sp>
        <p:nvSpPr>
          <p:cNvPr id="2" name="Content Placeholder 2">
            <a:extLst>
              <a:ext uri="{FF2B5EF4-FFF2-40B4-BE49-F238E27FC236}">
                <a16:creationId xmlns:a16="http://schemas.microsoft.com/office/drawing/2014/main" id="{0042770D-65FD-875A-7687-305719AAC6C1}"/>
              </a:ext>
            </a:extLst>
          </p:cNvPr>
          <p:cNvSpPr txBox="1">
            <a:spLocks/>
          </p:cNvSpPr>
          <p:nvPr/>
        </p:nvSpPr>
        <p:spPr>
          <a:xfrm>
            <a:off x="222977" y="707365"/>
            <a:ext cx="8588774" cy="58828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lvl1pPr marL="0" marR="0" indent="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1pPr>
            <a:lvl2pPr marL="0" marR="0" indent="4572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2pPr>
            <a:lvl3pPr marL="0" marR="0" indent="9144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3pPr>
            <a:lvl4pPr marL="0" marR="0" indent="13716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4pPr>
            <a:lvl5pPr marL="0" marR="0" indent="1828800" algn="l" defTabSz="914400" rtl="0" latinLnBrk="0">
              <a:lnSpc>
                <a:spcPct val="90000"/>
              </a:lnSpc>
              <a:spcBef>
                <a:spcPts val="1000"/>
              </a:spcBef>
              <a:spcAft>
                <a:spcPts val="0"/>
              </a:spcAft>
              <a:buClrTx/>
              <a:buSzTx/>
              <a:buFontTx/>
              <a:buNone/>
              <a:tabLst/>
              <a:defRPr sz="2400" b="0" i="0" u="none" strike="noStrike" cap="none" spc="0" baseline="0">
                <a:solidFill>
                  <a:srgbClr val="888888"/>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a:lstStyle>
          <a:p>
            <a:pPr lvl="4" indent="0" hangingPunct="1">
              <a:lnSpc>
                <a:spcPct val="120000"/>
              </a:lnSpc>
              <a:spcBef>
                <a:spcPts val="0"/>
              </a:spcBef>
              <a:defRPr sz="3600"/>
            </a:pPr>
            <a:endParaRPr lang="en-US" sz="1000" b="1" dirty="0">
              <a:solidFill>
                <a:schemeClr val="tx1"/>
              </a:solidFill>
            </a:endParaRPr>
          </a:p>
        </p:txBody>
      </p:sp>
      <p:sp>
        <p:nvSpPr>
          <p:cNvPr id="7" name="Rectangle 5">
            <a:extLst>
              <a:ext uri="{FF2B5EF4-FFF2-40B4-BE49-F238E27FC236}">
                <a16:creationId xmlns:a16="http://schemas.microsoft.com/office/drawing/2014/main" id="{617A6071-4100-68B7-4402-77AE0C7737AB}"/>
              </a:ext>
            </a:extLst>
          </p:cNvPr>
          <p:cNvSpPr>
            <a:spLocks noChangeArrowheads="1"/>
          </p:cNvSpPr>
          <p:nvPr/>
        </p:nvSpPr>
        <p:spPr bwMode="auto">
          <a:xfrm>
            <a:off x="0" y="-184666"/>
            <a:ext cx="2487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00374C88-8FF2-86A2-41C5-01CE209C0D9B}"/>
              </a:ext>
            </a:extLst>
          </p:cNvPr>
          <p:cNvSpPr txBox="1"/>
          <p:nvPr/>
        </p:nvSpPr>
        <p:spPr>
          <a:xfrm>
            <a:off x="460119" y="610728"/>
            <a:ext cx="7591646" cy="59142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b="1" dirty="0">
                <a:solidFill>
                  <a:srgbClr val="000000"/>
                </a:solidFill>
                <a:effectLst/>
                <a:latin typeface="Arial" panose="020B0604020202020204" pitchFamily="34" charset="0"/>
                <a:cs typeface="Arial" panose="020B0604020202020204" pitchFamily="34" charset="0"/>
              </a:rPr>
              <a:t>Cub Scout Den Leader Specific (C42)</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4"/>
              </a:rPr>
              <a:t>Available on-line (125 min</a:t>
            </a:r>
            <a:r>
              <a:rPr lang="en-US" sz="1000" dirty="0">
                <a:solidFill>
                  <a:srgbClr val="0000FF"/>
                </a:solidFill>
                <a:effectLst/>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5"/>
              </a:rPr>
              <a:t>03/02/24 - Alexandria, VA</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6"/>
              </a:rPr>
              <a:t>04/06/24 - Alexandria, VA</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6"/>
              </a:rPr>
              <a:t>05/04/24 - Alexandria, VA</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7"/>
              </a:rPr>
              <a:t>05/04/24 - Herndon, VA</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6"/>
              </a:rPr>
              <a:t>06/01/24 - Alexandria, VA</a:t>
            </a:r>
            <a:endParaRPr lang="en-US" sz="1000" b="1" dirty="0">
              <a:solidFill>
                <a:srgbClr val="0000FF"/>
              </a:solidFill>
              <a:effectLst/>
              <a:latin typeface="Arial" panose="020B0604020202020204" pitchFamily="34" charset="0"/>
              <a:cs typeface="Arial" panose="020B0604020202020204" pitchFamily="34" charset="0"/>
            </a:endParaRPr>
          </a:p>
          <a:p>
            <a:pPr marL="457200" lvl="1" indent="0"/>
            <a:endParaRPr lang="en-US" sz="10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000" b="1" i="1" dirty="0">
                <a:solidFill>
                  <a:srgbClr val="000000"/>
                </a:solidFill>
                <a:effectLst/>
                <a:latin typeface="Arial" panose="020B0604020202020204" pitchFamily="34" charset="0"/>
                <a:cs typeface="Arial" panose="020B0604020202020204" pitchFamily="34" charset="0"/>
              </a:rPr>
              <a:t>Basic Adult Leader Outdoor Orientation </a:t>
            </a:r>
            <a:r>
              <a:rPr lang="en-US" sz="1000" i="1" dirty="0">
                <a:solidFill>
                  <a:srgbClr val="000000"/>
                </a:solidFill>
                <a:effectLst/>
                <a:latin typeface="Arial" panose="020B0604020202020204" pitchFamily="34" charset="0"/>
                <a:cs typeface="Arial" panose="020B0604020202020204" pitchFamily="34" charset="0"/>
              </a:rPr>
              <a:t>(</a:t>
            </a:r>
            <a:r>
              <a:rPr lang="en-US" sz="1000" b="1" i="1" dirty="0">
                <a:solidFill>
                  <a:srgbClr val="000000"/>
                </a:solidFill>
                <a:effectLst/>
                <a:latin typeface="Arial" panose="020B0604020202020204" pitchFamily="34" charset="0"/>
                <a:cs typeface="Arial" panose="020B0604020202020204" pitchFamily="34" charset="0"/>
              </a:rPr>
              <a:t>BALOO;C32) -</a:t>
            </a:r>
            <a:r>
              <a:rPr lang="en-US" sz="1000" dirty="0">
                <a:solidFill>
                  <a:srgbClr val="000000"/>
                </a:solidFill>
                <a:effectLst/>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8"/>
              </a:rPr>
              <a:t>03/16/24 - 03/17/24 - Haymarket, VA</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9"/>
              </a:rPr>
              <a:t>05/04/24 - 05/05/24 - Gaithersburg, MD</a:t>
            </a:r>
            <a:endParaRPr lang="en-US" sz="1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sz="1000" b="1" dirty="0">
                <a:solidFill>
                  <a:srgbClr val="0000FF"/>
                </a:solidFill>
                <a:effectLst/>
                <a:latin typeface="Arial" panose="020B0604020202020204" pitchFamily="34" charset="0"/>
                <a:cs typeface="Arial" panose="020B0604020202020204" pitchFamily="34" charset="0"/>
                <a:hlinkClick r:id="rId10"/>
              </a:rPr>
              <a:t>05/10/24 - 05/11/24 - Fredericksburg, VA </a:t>
            </a:r>
            <a:endParaRPr lang="en-US" sz="1000" dirty="0">
              <a:latin typeface="Arial" panose="020B0604020202020204" pitchFamily="34" charset="0"/>
              <a:cs typeface="Arial" panose="020B0604020202020204" pitchFamily="34" charset="0"/>
            </a:endParaRPr>
          </a:p>
          <a:p>
            <a:pPr marR="0" lvl="0">
              <a:lnSpc>
                <a:spcPct val="107000"/>
              </a:lnSpc>
              <a:spcBef>
                <a:spcPts val="0"/>
              </a:spcBef>
              <a:spcAft>
                <a:spcPts val="0"/>
              </a:spcAft>
              <a:tabLst>
                <a:tab pos="457200" algn="l"/>
              </a:tabLst>
            </a:pP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l">
              <a:buFont typeface="Arial" panose="020B0604020202020204" pitchFamily="34" charset="0"/>
              <a:buChar char="•"/>
            </a:pPr>
            <a:r>
              <a:rPr lang="en-US" sz="1000" b="1" i="1" dirty="0">
                <a:solidFill>
                  <a:srgbClr val="000000"/>
                </a:solidFill>
                <a:effectLst/>
                <a:latin typeface="Arial" panose="020B0604020202020204" pitchFamily="34" charset="0"/>
                <a:cs typeface="Arial" panose="020B0604020202020204" pitchFamily="34" charset="0"/>
              </a:rPr>
              <a:t>Scoutmaster Position Specific Training(S24)</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4"/>
              </a:rPr>
              <a:t>Available on-line</a:t>
            </a:r>
            <a:r>
              <a:rPr lang="en-US" sz="1000" b="1" i="0" dirty="0">
                <a:solidFill>
                  <a:srgbClr val="0000FF"/>
                </a:solidFill>
                <a:effectLst/>
                <a:latin typeface="Arial" panose="020B0604020202020204" pitchFamily="34" charset="0"/>
                <a:cs typeface="Arial" panose="020B0604020202020204" pitchFamily="34" charset="0"/>
              </a:rPr>
              <a:t> (192 min)</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11"/>
              </a:rPr>
              <a:t>03/02/24 - Alexandria,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12"/>
              </a:rPr>
              <a:t>04/06/24 - Alexandria,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12"/>
              </a:rPr>
              <a:t>05/06/24 - Alexandria,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13"/>
              </a:rPr>
              <a:t>05/04/24 - Herndon,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12"/>
              </a:rPr>
              <a:t>06/01/24 - Alexandria, VA</a:t>
            </a:r>
            <a:endParaRPr lang="en-US" sz="1000" b="1" i="0" u="none" strike="noStrike" dirty="0">
              <a:solidFill>
                <a:srgbClr val="0000FF"/>
              </a:solidFill>
              <a:effectLst/>
              <a:latin typeface="Arial" panose="020B0604020202020204" pitchFamily="34" charset="0"/>
              <a:cs typeface="Arial" panose="020B0604020202020204" pitchFamily="34" charset="0"/>
            </a:endParaRPr>
          </a:p>
          <a:p>
            <a:pPr marL="457200" lvl="1" indent="0" algn="l"/>
            <a:endParaRPr lang="en-US" sz="1000" b="0" i="0" dirty="0">
              <a:solidFill>
                <a:srgbClr val="7A7A7A"/>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sz="1000" b="1" i="1" dirty="0">
                <a:solidFill>
                  <a:srgbClr val="000000"/>
                </a:solidFill>
                <a:effectLst/>
                <a:latin typeface="Arial" panose="020B0604020202020204" pitchFamily="34" charset="0"/>
                <a:cs typeface="Arial" panose="020B0604020202020204" pitchFamily="34" charset="0"/>
              </a:rPr>
              <a:t>Introduction to Outdoor Leadership Skills (IOLS; S11)</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14"/>
              </a:rPr>
              <a:t>04/19/24 - Stafford,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9"/>
              </a:rPr>
              <a:t>05/04/24 - 05/05/24 - Gaithersburg, VA</a:t>
            </a:r>
            <a:endParaRPr lang="en-US" sz="1000" b="0" i="0" dirty="0">
              <a:solidFill>
                <a:srgbClr val="7A7A7A"/>
              </a:solidFill>
              <a:effectLst/>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pPr>
            <a:r>
              <a:rPr lang="en-US" sz="1000" b="1" i="0" u="none" strike="noStrike" dirty="0">
                <a:solidFill>
                  <a:srgbClr val="0000FF"/>
                </a:solidFill>
                <a:effectLst/>
                <a:latin typeface="Arial" panose="020B0604020202020204" pitchFamily="34" charset="0"/>
                <a:cs typeface="Arial" panose="020B0604020202020204" pitchFamily="34" charset="0"/>
                <a:hlinkClick r:id="rId10"/>
              </a:rPr>
              <a:t>05/10/24 - 05/11/24 - Fredericksburg, VA </a:t>
            </a:r>
            <a:endParaRPr lang="en-US" sz="1000" b="0" i="0" dirty="0">
              <a:solidFill>
                <a:srgbClr val="7A7A7A"/>
              </a:solidFill>
              <a:effectLst/>
              <a:latin typeface="Arial" panose="020B0604020202020204" pitchFamily="34" charset="0"/>
              <a:cs typeface="Arial" panose="020B0604020202020204" pitchFamily="34" charset="0"/>
            </a:endParaRPr>
          </a:p>
          <a:p>
            <a:pPr marR="0" lvl="0">
              <a:lnSpc>
                <a:spcPct val="107000"/>
              </a:lnSpc>
              <a:spcBef>
                <a:spcPts val="0"/>
              </a:spcBef>
              <a:spcAft>
                <a:spcPts val="0"/>
              </a:spcAft>
              <a:tabLst>
                <a:tab pos="457200" algn="l"/>
              </a:tabLst>
            </a:pP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57200" algn="l"/>
              </a:tabLs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Climbing Level 1 Instructor</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April 20-21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5"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5" action="ppaction://hlinkfile"/>
              </a:rPr>
              <a:t>Great Falls Park</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6"/>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April 27-28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7"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8" action="ppaction://hlinkfile"/>
              </a:rPr>
              <a:t>Carderock Rec Area</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8:00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9"/>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June 15-16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5"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5" action="ppaction://hlinkfile"/>
              </a:rPr>
              <a:t>Great Falls Park</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20"/>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Sept 7-8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5"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5" action="ppaction://hlinkfile"/>
              </a:rPr>
              <a:t>Great Falls Park</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7:30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21"/>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fontAlgn="base">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Sept 21-22 at</a:t>
            </a:r>
            <a:r>
              <a:rPr lang="en-US" sz="10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17" action="ppaction://hlinkfile"/>
              </a:rPr>
              <a:t> </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17" action="ppaction://hlinkfile"/>
              </a:rPr>
              <a:t>Sugarloaf Mountain</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8:15 AM to 5:00 PM.</a:t>
            </a:r>
            <a:r>
              <a:rPr lang="en-US" sz="1000" u="sng" dirty="0">
                <a:solidFill>
                  <a:srgbClr val="1155CC"/>
                </a:solidFill>
                <a:effectLst/>
                <a:latin typeface="Arial" panose="020B0604020202020204" pitchFamily="34" charset="0"/>
                <a:ea typeface="Calibri" panose="020F0502020204030204" pitchFamily="34" charset="0"/>
                <a:cs typeface="Arial" panose="020B0604020202020204" pitchFamily="34" charset="0"/>
                <a:hlinkClick r:id="rId22"/>
              </a:rPr>
              <a:t> Logistics memo</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57200" algn="l"/>
              </a:tabLst>
            </a:pP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457200" algn="l"/>
              </a:tabLs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Mental Health First Aid </a:t>
            </a:r>
          </a:p>
          <a:p>
            <a:pPr marR="0" lvl="0">
              <a:lnSpc>
                <a:spcPct val="107000"/>
              </a:lnSpc>
              <a:spcBef>
                <a:spcPts val="0"/>
              </a:spcBef>
              <a:spcAft>
                <a:spcPts val="0"/>
              </a:spcAft>
              <a:tabLst>
                <a:tab pos="457200" algn="l"/>
              </a:tabLst>
            </a:pPr>
            <a:r>
              <a:rPr lang="en-US" sz="1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3"/>
              </a:rPr>
              <a:t>https://www.fairfaxcounty.gov/hscode/ereg/Registration.aspx?groupID=47</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endParaRPr lang="en-US"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C51F8F3E-8B04-645C-94A6-4CE0128FFC8B}"/>
              </a:ext>
            </a:extLst>
          </p:cNvPr>
          <p:cNvSpPr txBox="1"/>
          <p:nvPr/>
        </p:nvSpPr>
        <p:spPr>
          <a:xfrm>
            <a:off x="5023413" y="4303792"/>
            <a:ext cx="4466926" cy="25001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R="0" lvl="0">
              <a:lnSpc>
                <a:spcPct val="107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NYLT </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4"/>
              </a:rPr>
              <a:t>https://www.ncacbsa.org/national-youth-leadership-training/</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0">
              <a:lnSpc>
                <a:spcPct val="107000"/>
              </a:lnSpc>
              <a:spcBef>
                <a:spcPts val="0"/>
              </a:spcBef>
              <a:spcAft>
                <a:spcPts val="0"/>
              </a:spcAft>
            </a:pPr>
            <a:r>
              <a:rPr lang="en-US" sz="1000" dirty="0">
                <a:latin typeface="Arial" panose="020B0604020202020204" pitchFamily="34" charset="0"/>
                <a:ea typeface="Calibri" panose="020F0502020204030204" pitchFamily="34" charset="0"/>
                <a:cs typeface="Arial" panose="020B0604020202020204" pitchFamily="34" charset="0"/>
              </a:rPr>
              <a:t>  2</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4.2:  06/16/24-06/21/24</a:t>
            </a:r>
            <a:endParaRPr lang="en-US" sz="10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24.3:  06/23/24-06/28/24</a:t>
            </a:r>
            <a:endParaRPr lang="en-US" sz="10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24.4:  07/28/24-08/02/24</a:t>
            </a:r>
            <a:endParaRPr lang="en-US" sz="10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24.5:  07/28/24-08/02/24</a:t>
            </a:r>
            <a:endParaRPr lang="en-US" sz="1000" dirty="0">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Registration is open. Some seats are still available. There may be a wait list.</a:t>
            </a:r>
          </a:p>
          <a:p>
            <a:pPr marR="0" lvl="0">
              <a:lnSpc>
                <a:spcPct val="107000"/>
              </a:lnSpc>
              <a:spcBef>
                <a:spcPts val="0"/>
              </a:spcBef>
              <a:spcAft>
                <a:spcPts val="0"/>
              </a:spcAft>
            </a:pPr>
            <a:endPar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Wilderness First Aid (N02) </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5"/>
              </a:rPr>
              <a:t>https://scoutingevent.com/082-WFASpring2024</a:t>
            </a: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R="0" lvl="0">
              <a:lnSpc>
                <a:spcPct val="107000"/>
              </a:lnSpc>
              <a:spcBef>
                <a:spcPts val="0"/>
              </a:spcBef>
              <a:spcAft>
                <a:spcPts val="0"/>
              </a:spcAft>
            </a:pPr>
            <a:r>
              <a:rPr lang="en-US" sz="1000" dirty="0">
                <a:latin typeface="Arial" panose="020B0604020202020204" pitchFamily="34" charset="0"/>
                <a:ea typeface="Calibri" panose="020F0502020204030204" pitchFamily="34" charset="0"/>
                <a:cs typeface="Arial" panose="020B0604020202020204" pitchFamily="34" charset="0"/>
              </a:rPr>
              <a:t>  03/23/24 – 03/24/24 – Camp Snyder</a:t>
            </a:r>
          </a:p>
          <a:p>
            <a:pPr marR="0" lvl="0">
              <a:lnSpc>
                <a:spcPct val="107000"/>
              </a:lnSpc>
              <a:spcBef>
                <a:spcPts val="0"/>
              </a:spcBef>
              <a:spcAft>
                <a:spcPts val="0"/>
              </a:spcAf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04/27/24 – 04/28/24 – Camp Snyder</a:t>
            </a:r>
          </a:p>
          <a:p>
            <a:pPr marR="0" lvl="0">
              <a:lnSpc>
                <a:spcPct val="107000"/>
              </a:lnSpc>
              <a:spcBef>
                <a:spcPts val="0"/>
              </a:spcBef>
              <a:spcAft>
                <a:spcPts val="0"/>
              </a:spcAft>
            </a:pPr>
            <a:endPar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pPr>
            <a:r>
              <a:rPr lang="en-US"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Wood Badge (A90) </a:t>
            </a:r>
            <a:r>
              <a:rPr lang="en-US" sz="1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6"/>
              </a:rPr>
              <a:t>https://www.ncacbsa.org/wood-badge/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04/12/24 – 04/14/24 &amp; 05/04/24 – 05/05/24</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800"/>
              </a:spcAft>
              <a:tabLst>
                <a:tab pos="685800" algn="l"/>
              </a:tabLst>
            </a:pPr>
            <a:r>
              <a:rPr lang="en-US"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10/14/24 – 10/15/24</a:t>
            </a:r>
            <a:endParaRPr kumimoji="0" lang="en-US" sz="1000" b="0" i="0" u="none" strike="noStrike" cap="none" spc="0" normalizeH="0" baseline="0" dirty="0">
              <a:ln>
                <a:noFill/>
              </a:ln>
              <a:solidFill>
                <a:srgbClr val="000000"/>
              </a:solidFill>
              <a:effectLst/>
              <a:uFillTx/>
              <a:latin typeface="+mj-lt"/>
              <a:ea typeface="+mj-ea"/>
              <a:cs typeface="+mj-cs"/>
              <a:sym typeface="Calibri"/>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11B45-EE0C-409A-B547-13E58D36B4B4}"/>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sp>
        <p:nvSpPr>
          <p:cNvPr id="6" name="Text Placeholder 5">
            <a:extLst>
              <a:ext uri="{FF2B5EF4-FFF2-40B4-BE49-F238E27FC236}">
                <a16:creationId xmlns:a16="http://schemas.microsoft.com/office/drawing/2014/main" id="{CD31A3F2-6C95-C6CE-C3EC-C8EAFF70F67D}"/>
              </a:ext>
            </a:extLst>
          </p:cNvPr>
          <p:cNvSpPr>
            <a:spLocks noGrp="1"/>
          </p:cNvSpPr>
          <p:nvPr>
            <p:ph type="body" idx="1"/>
          </p:nvPr>
        </p:nvSpPr>
        <p:spPr>
          <a:xfrm>
            <a:off x="2980062" y="94531"/>
            <a:ext cx="8858907" cy="6668937"/>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Members of the High Adventure Committee are available to assist units in planning and training for their upcoming high adventure trips – Contact </a:t>
            </a:r>
            <a:r>
              <a:rPr lang="en-US"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Brian Heath</a:t>
            </a: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for more information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Important notes for this month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for BSA’s high adventure bases - https://www.scouting.org/outdooradventures/open4adventure/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2024 treks – Most BSA High Adventure bases still have availability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2025 treks – Registration for all high adventure bases are now open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effectLst/>
                <a:latin typeface="Calibri Light" panose="020F0302020204030204" pitchFamily="34" charset="0"/>
                <a:ea typeface="Times New Roman" panose="02020603050405020304" pitchFamily="18" charset="0"/>
                <a:cs typeface="Times New Roman" panose="02020603050405020304" pitchFamily="18" charset="0"/>
              </a:rPr>
              <a:t>2024 National High Adventure Base Scholarships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SUMMIT: Submit by 3/31/24. Go </a:t>
            </a:r>
            <a:r>
              <a:rPr lang="en-US" sz="1600" u="none" strike="noStrike"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hlinkClick r:id="rId4"/>
              </a:rPr>
              <a:t>here</a:t>
            </a:r>
            <a:r>
              <a:rPr lang="en-US" sz="1600" u="none" strike="noStrike" dirty="0">
                <a:solidFill>
                  <a:srgbClr val="0563C1"/>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for the application.</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The deadlines for all other bases have already passed.</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NCAC-Organized High Adventure Trips - 2024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Lenhok’sin – James River Canoeing Trek - July 7-13, 2024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Crew of 6-12 - $475 per participant – 5 slots remaining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Registration: </a:t>
            </a:r>
            <a:r>
              <a:rPr lang="en-US" sz="1600" u="sng" dirty="0">
                <a:solidFill>
                  <a:srgbClr val="0563C1"/>
                </a:solidFill>
                <a:effectLst/>
                <a:latin typeface="Calibri Light" panose="020F0302020204030204" pitchFamily="34" charset="0"/>
                <a:ea typeface="Times New Roman" panose="02020603050405020304" pitchFamily="18" charset="0"/>
                <a:cs typeface="Times New Roman" panose="02020603050405020304" pitchFamily="18" charset="0"/>
                <a:hlinkClick r:id="rId5"/>
              </a:rPr>
              <a:t>https://scoutingevent.com/082-75664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For more information, e-mail </a:t>
            </a:r>
            <a:r>
              <a:rPr lang="en-US" sz="16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6"/>
              </a:rPr>
              <a:t>highadventure@ncacbsa.org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effectLst/>
                <a:latin typeface="Calibri Light" panose="020F0302020204030204" pitchFamily="34" charset="0"/>
                <a:ea typeface="Times New Roman" panose="02020603050405020304" pitchFamily="18" charset="0"/>
                <a:cs typeface="Times New Roman" panose="02020603050405020304" pitchFamily="18" charset="0"/>
              </a:rPr>
              <a:t>Joshua Tree with Climbing Committee - Winter Break 2024/25 (Tentative)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6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Wind River Range, WY: 06/22 to 06/30/24 – Registration is Full</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All NCAC-sponsored trips for Philmont, Northern Tier &amp; Sea Base are already full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NCAC-Organized High Adventure Trips - 2025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685800" algn="l"/>
                <a:tab pos="1143000" algn="l"/>
              </a:tabLs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Sawtooth Mountain Trip 06/21 to 06/29 2025</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Arial" panose="020B0604020202020204" pitchFamily="34" charset="0"/>
              <a:buChar char="•"/>
              <a:tabLst>
                <a:tab pos="685800" algn="l"/>
                <a:tab pos="1600200" algn="l"/>
              </a:tabLst>
            </a:pP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Registration begins June 1, 2024 </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$1,165 per person – Ask for details</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High Adventure Preparation Training - Open to all NCAC Scouts &amp; adults that are participating in HA trips in the next few years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2024 Sessions: IIIa – 03/24/24 (virtual); </a:t>
            </a:r>
            <a:r>
              <a:rPr lang="en-US" sz="1600" dirty="0" err="1">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IIIb</a:t>
            </a: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 04/06/24 (in-person)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 Advisor Hikes: Sun 3/17/24, 8:00am – Catoctin Mt Park, Thurmont, MD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Northern Tier: Sat, 04/06/24 (in-person); Sat, 04/20/24 (virtual)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FB47561B-52C9-4F94-AC17-0B8495C9642E}"/>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Mar 2024</a:t>
            </a:r>
          </a:p>
        </p:txBody>
      </p:sp>
      <p:pic>
        <p:nvPicPr>
          <p:cNvPr id="3" name="Picture 2">
            <a:extLst>
              <a:ext uri="{FF2B5EF4-FFF2-40B4-BE49-F238E27FC236}">
                <a16:creationId xmlns:a16="http://schemas.microsoft.com/office/drawing/2014/main" id="{7428E01A-EEFA-63FA-1510-3EC662CAA19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Tree>
    <p:extLst>
      <p:ext uri="{BB962C8B-B14F-4D97-AF65-F5344CB8AC3E}">
        <p14:creationId xmlns:p14="http://schemas.microsoft.com/office/powerpoint/2010/main" val="160392493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FB6EF1-4FB9-84FB-000E-FCE5E0F092A9}"/>
              </a:ext>
            </a:extLst>
          </p:cNvPr>
          <p:cNvSpPr>
            <a:spLocks noGrp="1"/>
          </p:cNvSpPr>
          <p:nvPr>
            <p:ph type="body" idx="1"/>
          </p:nvPr>
        </p:nvSpPr>
        <p:spPr>
          <a:xfrm>
            <a:off x="3453858" y="481028"/>
            <a:ext cx="8385111" cy="6189482"/>
          </a:xfrm>
        </p:spPr>
        <p:txBody>
          <a:bodyPr>
            <a:noAutofit/>
          </a:bodyPr>
          <a:lstStyle/>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Training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Back Country Outdoor Leadership Skills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Maryland session, Spring 2024: 03/02/24 (classroom), 04/27-28 (overnight), </a:t>
            </a:r>
            <a:r>
              <a:rPr lang="en-US" sz="16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https://scoutingevent.com/082-79025-191979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Arial" panose="020B0604020202020204" pitchFamily="34" charset="0"/>
              <a:buChar char="•"/>
              <a:tabLst>
                <a:tab pos="16002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Virginia session, Fall 2024: 9/21/2024 (classroom), 10/19-20 (overnight)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Paddle Craft Safety Training Sessions (2024): May 18-19, June 1-2, August 24-25, September 7-8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National High Adventure Base Quick Links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Philmont:</a:t>
            </a:r>
            <a:r>
              <a:rPr lang="en-US" sz="16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6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https://www.philmontscoutranch.org/register/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Northern Tier: </a:t>
            </a:r>
            <a:r>
              <a:rPr lang="en-US" sz="16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https://www.ntier.org/provisional-scout-connections/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Sea Base:</a:t>
            </a:r>
            <a:r>
              <a:rPr lang="en-US" sz="16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6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https://www.bsaseabase.org/scouts/scout-connections/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Summit:</a:t>
            </a:r>
            <a:r>
              <a:rPr lang="en-US" sz="1600"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6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https://www.summitbsa.org/registration/scoutconnections/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High Adventure Bases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Adirondack High Adventure Area: </a:t>
            </a:r>
            <a:r>
              <a:rPr lang="en-US" sz="16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8"/>
              </a:rPr>
              <a:t>https://public.3.basecamp.com/p/hLgsVbk7Suju6cuDzQQJaEn4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Maine High Adventure Area: </a:t>
            </a:r>
            <a:r>
              <a:rPr lang="en-US" sz="16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9"/>
              </a:rPr>
              <a:t>https://www.mainehighadventure.org/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Montana Outdoor High Adventure Base: </a:t>
            </a:r>
            <a:r>
              <a:rPr lang="en-US" sz="1600" u="sng" dirty="0">
                <a:solidFill>
                  <a:srgbClr val="0070C0"/>
                </a:solidFill>
                <a:effectLst/>
                <a:latin typeface="Calibri Light" panose="020F0302020204030204" pitchFamily="34" charset="0"/>
                <a:ea typeface="Calibri" panose="020F0502020204030204" pitchFamily="34" charset="0"/>
                <a:cs typeface="Times New Roman" panose="02020603050405020304" pitchFamily="18" charset="0"/>
                <a:hlinkClick r:id="rId10"/>
              </a:rPr>
              <a:t>https://montanabsa.org/camps/high-adventure/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tabLst>
                <a:tab pos="685800" algn="l"/>
              </a:tabLst>
            </a:pPr>
            <a:r>
              <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 useful links for high adventure information and opportunities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NCAC High Adventure website - </a:t>
            </a:r>
            <a:r>
              <a:rPr lang="en-US" sz="16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1"/>
              </a:rPr>
              <a:t>https://www.ncacbsa.org/high-adventure/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1143000" algn="l"/>
              </a:tabLst>
            </a:pPr>
            <a:r>
              <a:rPr lang="en-US" sz="16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List of units with available slots in their upcoming high adventure trips - </a:t>
            </a:r>
            <a:r>
              <a:rPr lang="en-US" sz="1600" u="sng"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12"/>
              </a:rPr>
              <a:t>https://public.3.basecamp.com/p/xWpkdrKHKAA9pCzwmHMNdbWb</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99F1E660-4C26-98FE-F42C-46ACAB6E4A9D}"/>
              </a:ext>
            </a:extLst>
          </p:cNvPr>
          <p:cNvSpPr>
            <a:spLocks noGrp="1"/>
          </p:cNvSpPr>
          <p:nvPr>
            <p:ph type="title"/>
          </p:nvPr>
        </p:nvSpPr>
        <p:spPr>
          <a:xfrm>
            <a:off x="554966" y="811694"/>
            <a:ext cx="2583028" cy="774358"/>
          </a:xfrm>
        </p:spPr>
        <p:txBody>
          <a:bodyPr>
            <a:normAutofit fontScale="90000"/>
          </a:bodyPr>
          <a:lstStyle/>
          <a:p>
            <a:r>
              <a:rPr lang="en-US" b="1" dirty="0"/>
              <a:t>GM High </a:t>
            </a:r>
            <a:br>
              <a:rPr lang="en-US" b="1" dirty="0"/>
            </a:br>
            <a:r>
              <a:rPr lang="en-US" b="1" dirty="0"/>
              <a:t>Adventure</a:t>
            </a:r>
          </a:p>
        </p:txBody>
      </p:sp>
      <p:pic>
        <p:nvPicPr>
          <p:cNvPr id="5" name="Picture 4">
            <a:extLst>
              <a:ext uri="{FF2B5EF4-FFF2-40B4-BE49-F238E27FC236}">
                <a16:creationId xmlns:a16="http://schemas.microsoft.com/office/drawing/2014/main" id="{DBA81C11-A72B-1480-4AA7-4BEE19075BBC}"/>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353031" y="1971739"/>
            <a:ext cx="2583028" cy="2583028"/>
          </a:xfrm>
          <a:prstGeom prst="rect">
            <a:avLst/>
          </a:prstGeom>
          <a:effectLst/>
        </p:spPr>
      </p:pic>
      <p:sp>
        <p:nvSpPr>
          <p:cNvPr id="6" name="Title 1">
            <a:extLst>
              <a:ext uri="{FF2B5EF4-FFF2-40B4-BE49-F238E27FC236}">
                <a16:creationId xmlns:a16="http://schemas.microsoft.com/office/drawing/2014/main" id="{C0D4F39A-7A36-2A78-9150-D26D6F948F42}"/>
              </a:ext>
            </a:extLst>
          </p:cNvPr>
          <p:cNvSpPr txBox="1">
            <a:spLocks/>
          </p:cNvSpPr>
          <p:nvPr/>
        </p:nvSpPr>
        <p:spPr>
          <a:xfrm>
            <a:off x="195099" y="4554767"/>
            <a:ext cx="2898892" cy="9096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2400"/>
              </a:spcAft>
            </a:pPr>
            <a:r>
              <a:rPr lang="en-US" sz="2800" b="1" dirty="0">
                <a:cs typeface="Times New Roman" panose="02020603050405020304" pitchFamily="18" charset="0"/>
              </a:rPr>
              <a:t>Mar 2024 (cont.)</a:t>
            </a:r>
          </a:p>
        </p:txBody>
      </p:sp>
    </p:spTree>
    <p:extLst>
      <p:ext uri="{BB962C8B-B14F-4D97-AF65-F5344CB8AC3E}">
        <p14:creationId xmlns:p14="http://schemas.microsoft.com/office/powerpoint/2010/main" val="317939510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838200" y="365125"/>
            <a:ext cx="10515600" cy="1325563"/>
          </a:xfrm>
          <a:prstGeom prst="rect">
            <a:avLst/>
          </a:prstGeom>
        </p:spPr>
        <p:txBody>
          <a:bodyPr/>
          <a:lstStyle/>
          <a:p>
            <a:r>
              <a:rPr b="1" dirty="0"/>
              <a:t>Shooting Sports</a:t>
            </a:r>
          </a:p>
        </p:txBody>
      </p:sp>
      <p:sp>
        <p:nvSpPr>
          <p:cNvPr id="150" name="Content Placeholder 2"/>
          <p:cNvSpPr txBox="1">
            <a:spLocks noGrp="1"/>
          </p:cNvSpPr>
          <p:nvPr>
            <p:ph type="body" idx="1"/>
          </p:nvPr>
        </p:nvSpPr>
        <p:spPr>
          <a:xfrm>
            <a:off x="838200" y="1379629"/>
            <a:ext cx="10515600" cy="4351338"/>
          </a:xfrm>
          <a:prstGeom prst="rect">
            <a:avLst/>
          </a:prstGeom>
        </p:spPr>
        <p:txBody>
          <a:bodyPr>
            <a:normAutofit/>
          </a:bodyPr>
          <a:lstStyle/>
          <a:p>
            <a:pPr>
              <a:lnSpc>
                <a:spcPct val="81000"/>
              </a:lnSpc>
            </a:pPr>
            <a:r>
              <a:rPr dirty="0"/>
              <a:t>Requests for Shooting Events – Lead Time!</a:t>
            </a:r>
          </a:p>
          <a:p>
            <a:pPr marL="685800" lvl="1" indent="-228600">
              <a:lnSpc>
                <a:spcPct val="81000"/>
              </a:lnSpc>
              <a:spcBef>
                <a:spcPts val="500"/>
              </a:spcBef>
              <a:defRPr sz="2400"/>
            </a:pPr>
            <a:r>
              <a:rPr dirty="0"/>
              <a:t>50+ scouts - 6mos</a:t>
            </a:r>
          </a:p>
          <a:p>
            <a:pPr marL="685800" lvl="1" indent="-228600">
              <a:lnSpc>
                <a:spcPct val="81000"/>
              </a:lnSpc>
              <a:spcBef>
                <a:spcPts val="500"/>
              </a:spcBef>
              <a:defRPr sz="2400"/>
            </a:pPr>
            <a:r>
              <a:rPr dirty="0"/>
              <a:t>Less than 50 scouts -  3mos</a:t>
            </a:r>
          </a:p>
          <a:p>
            <a:pPr>
              <a:lnSpc>
                <a:spcPct val="81000"/>
              </a:lnSpc>
            </a:pPr>
            <a:r>
              <a:rPr dirty="0"/>
              <a:t>Shooting on private land: </a:t>
            </a:r>
          </a:p>
          <a:p>
            <a:pPr marL="685800" lvl="1" indent="-228600">
              <a:lnSpc>
                <a:spcPct val="81000"/>
              </a:lnSpc>
              <a:spcBef>
                <a:spcPts val="500"/>
              </a:spcBef>
              <a:defRPr sz="2400"/>
            </a:pPr>
            <a:r>
              <a:rPr dirty="0"/>
              <a:t>Requirements</a:t>
            </a:r>
          </a:p>
          <a:p>
            <a:pPr marL="685800" lvl="1" indent="-228600">
              <a:lnSpc>
                <a:spcPct val="81000"/>
              </a:lnSpc>
              <a:spcBef>
                <a:spcPts val="500"/>
              </a:spcBef>
              <a:defRPr sz="2400"/>
            </a:pPr>
            <a:r>
              <a:rPr dirty="0"/>
              <a:t>Permissions/protocols</a:t>
            </a:r>
          </a:p>
          <a:p>
            <a:pPr>
              <a:lnSpc>
                <a:spcPct val="81000"/>
              </a:lnSpc>
            </a:pPr>
            <a:r>
              <a:rPr dirty="0"/>
              <a:t>Shooting Sports </a:t>
            </a:r>
            <a:r>
              <a:rPr u="sng" dirty="0">
                <a:solidFill>
                  <a:srgbClr val="0563C1"/>
                </a:solidFill>
                <a:uFill>
                  <a:solidFill>
                    <a:srgbClr val="0563C1"/>
                  </a:solidFill>
                </a:uFill>
                <a:hlinkClick r:id="rId2"/>
              </a:rPr>
              <a:t>web page</a:t>
            </a:r>
            <a:endParaRPr dirty="0">
              <a:solidFill>
                <a:srgbClr val="002060"/>
              </a:solidFill>
            </a:endParaRPr>
          </a:p>
          <a:p>
            <a:pPr>
              <a:lnSpc>
                <a:spcPct val="81000"/>
              </a:lnSpc>
            </a:pPr>
            <a:r>
              <a:rPr dirty="0"/>
              <a:t>Shooting Sports Instructor Classes:</a:t>
            </a:r>
          </a:p>
          <a:p>
            <a:pPr marL="685800" lvl="1" indent="-228600">
              <a:lnSpc>
                <a:spcPct val="81000"/>
              </a:lnSpc>
              <a:spcBef>
                <a:spcPts val="500"/>
              </a:spcBef>
              <a:defRPr sz="2400">
                <a:solidFill>
                  <a:srgbClr val="002060"/>
                </a:solidFill>
              </a:defRPr>
            </a:pPr>
            <a:r>
              <a:rPr u="sng" dirty="0">
                <a:solidFill>
                  <a:srgbClr val="0563C1"/>
                </a:solidFill>
                <a:uFill>
                  <a:solidFill>
                    <a:srgbClr val="0563C1"/>
                  </a:solidFill>
                </a:uFill>
                <a:hlinkClick r:id="rId3"/>
              </a:rPr>
              <a:t>Rifle/Shotgun</a:t>
            </a:r>
            <a:r>
              <a:rPr dirty="0">
                <a:hlinkClick r:id="rId3"/>
              </a:rPr>
              <a:t>  </a:t>
            </a:r>
            <a:r>
              <a:rPr lang="en-US" dirty="0">
                <a:hlinkClick r:id="rId3"/>
              </a:rPr>
              <a:t>- 04/27/24, 07/20/24, 08/24/24</a:t>
            </a:r>
            <a:r>
              <a:rPr dirty="0">
                <a:hlinkClick r:id="rId3"/>
              </a:rPr>
              <a:t>     </a:t>
            </a:r>
            <a:endParaRPr dirty="0"/>
          </a:p>
          <a:p>
            <a:pPr marL="685800" lvl="1" indent="-228600">
              <a:lnSpc>
                <a:spcPct val="81000"/>
              </a:lnSpc>
              <a:spcBef>
                <a:spcPts val="500"/>
              </a:spcBef>
              <a:defRPr sz="2400">
                <a:solidFill>
                  <a:srgbClr val="002060"/>
                </a:solidFill>
              </a:defRPr>
            </a:pPr>
            <a:r>
              <a:rPr u="sng" dirty="0">
                <a:solidFill>
                  <a:srgbClr val="2409ED"/>
                </a:solidFill>
                <a:uFill>
                  <a:solidFill>
                    <a:srgbClr val="0563C1"/>
                  </a:solidFill>
                </a:uFill>
                <a:hlinkClick r:id="rId3"/>
              </a:rPr>
              <a:t>Archery</a:t>
            </a:r>
            <a:r>
              <a:rPr lang="en-US" u="sng" dirty="0">
                <a:solidFill>
                  <a:srgbClr val="2409ED"/>
                </a:solidFill>
                <a:uFill>
                  <a:solidFill>
                    <a:srgbClr val="0563C1"/>
                  </a:solidFill>
                </a:uFill>
                <a:hlinkClick r:id="rId3"/>
              </a:rPr>
              <a:t> – 04/06/24 &amp; 05/04/24</a:t>
            </a:r>
            <a:endParaRPr dirty="0">
              <a:solidFill>
                <a:srgbClr val="2409ED"/>
              </a:solidFill>
            </a:endParaRPr>
          </a:p>
        </p:txBody>
      </p:sp>
      <p:pic>
        <p:nvPicPr>
          <p:cNvPr id="151" name="Picture 3" descr="Picture 3"/>
          <p:cNvPicPr>
            <a:picLocks noChangeAspect="1"/>
          </p:cNvPicPr>
          <p:nvPr/>
        </p:nvPicPr>
        <p:blipFill>
          <a:blip r:embed="rId4"/>
          <a:stretch>
            <a:fillRect/>
          </a:stretch>
        </p:blipFill>
        <p:spPr>
          <a:xfrm>
            <a:off x="7449014" y="814852"/>
            <a:ext cx="4138962" cy="2605510"/>
          </a:xfrm>
          <a:prstGeom prst="rect">
            <a:avLst/>
          </a:prstGeom>
          <a:ln w="12700">
            <a:miter lim="400000"/>
          </a:ln>
        </p:spPr>
      </p:pic>
      <p:pic>
        <p:nvPicPr>
          <p:cNvPr id="152" name="Picture 5" descr="Picture 5"/>
          <p:cNvPicPr>
            <a:picLocks noChangeAspect="1"/>
          </p:cNvPicPr>
          <p:nvPr/>
        </p:nvPicPr>
        <p:blipFill>
          <a:blip r:embed="rId5"/>
          <a:stretch>
            <a:fillRect/>
          </a:stretch>
        </p:blipFill>
        <p:spPr>
          <a:xfrm>
            <a:off x="9199756" y="3555298"/>
            <a:ext cx="2690813" cy="2315208"/>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DA58-5366-C787-E101-5D6341805E84}"/>
              </a:ext>
            </a:extLst>
          </p:cNvPr>
          <p:cNvSpPr>
            <a:spLocks noGrp="1"/>
          </p:cNvSpPr>
          <p:nvPr>
            <p:ph type="title"/>
          </p:nvPr>
        </p:nvSpPr>
        <p:spPr/>
        <p:txBody>
          <a:bodyPr/>
          <a:lstStyle/>
          <a:p>
            <a:r>
              <a:rPr lang="en-US" b="1" dirty="0">
                <a:solidFill>
                  <a:schemeClr val="tx1"/>
                </a:solidFill>
              </a:rPr>
              <a:t>Order of the Arrow</a:t>
            </a:r>
          </a:p>
        </p:txBody>
      </p:sp>
      <p:sp>
        <p:nvSpPr>
          <p:cNvPr id="3" name="Text Placeholder 2">
            <a:extLst>
              <a:ext uri="{FF2B5EF4-FFF2-40B4-BE49-F238E27FC236}">
                <a16:creationId xmlns:a16="http://schemas.microsoft.com/office/drawing/2014/main" id="{1EE04DEF-0CEB-23AE-0F10-6D74CD4E9750}"/>
              </a:ext>
            </a:extLst>
          </p:cNvPr>
          <p:cNvSpPr>
            <a:spLocks noGrp="1"/>
          </p:cNvSpPr>
          <p:nvPr>
            <p:ph type="body" idx="1"/>
          </p:nvPr>
        </p:nvSpPr>
        <p:spPr>
          <a:xfrm>
            <a:off x="838200" y="1472538"/>
            <a:ext cx="10515600" cy="5292156"/>
          </a:xfrm>
        </p:spPr>
        <p:txBody>
          <a:bodyPr>
            <a:normAutofit fontScale="70000" lnSpcReduction="20000"/>
          </a:bodyPr>
          <a:lstStyle/>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Brian Fleck is Chapter Advisor.</a:t>
            </a:r>
          </a:p>
          <a:p>
            <a:pPr marL="233363" marR="0" lvl="1" indent="-233363">
              <a:lnSpc>
                <a:spcPct val="120000"/>
              </a:lnSpc>
              <a:spcBef>
                <a:spcPts val="0"/>
              </a:spcBef>
              <a:spcAft>
                <a:spcPts val="0"/>
              </a:spcAft>
              <a:buFont typeface="Symbol" panose="05050102010706020507" pitchFamily="18" charset="2"/>
              <a:buChar char=""/>
            </a:pPr>
            <a:r>
              <a:rPr lang="en-US" sz="2900" dirty="0">
                <a:effectLst/>
                <a:latin typeface="Calibri" panose="020F0502020204030204" pitchFamily="34" charset="0"/>
                <a:ea typeface="Calibri" panose="020F0502020204030204" pitchFamily="34" charset="0"/>
                <a:cs typeface="Times New Roman" panose="02020603050405020304" pitchFamily="18" charset="0"/>
              </a:rPr>
              <a:t>2024 Dues can be paid online:  </a:t>
            </a:r>
            <a:r>
              <a:rPr lang="en-US" sz="29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https://wipit470.org/dues.html</a:t>
            </a:r>
            <a:r>
              <a:rPr lang="en-US" sz="2900" dirty="0">
                <a:effectLst/>
                <a:latin typeface="Calibri" panose="020F0502020204030204" pitchFamily="34" charset="0"/>
                <a:ea typeface="Calibri" panose="020F0502020204030204" pitchFamily="34" charset="0"/>
                <a:cs typeface="Times New Roman" panose="02020603050405020304" pitchFamily="18" charset="0"/>
              </a:rPr>
              <a:t> </a:t>
            </a:r>
          </a:p>
          <a:p>
            <a:pPr marL="233363" marR="0" lvl="1" indent="-233363">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The Amangamek-Wipit Lodge will be sending a contingent to the one-and-only National Order of the Arrow Conference (NOAC) next summer and we want you to join us! Registration is now open! Follow the directions below to register for the one and only 2024 National Order of the Arrow Conference (NOAC) at the University of Colorado at Boulder.   Here are the steps to register for this once-in-a-lifetime opportunity!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1: </a:t>
            </a:r>
            <a:r>
              <a:rPr lang="en-US" sz="2900" u="sng" dirty="0">
                <a:solidFill>
                  <a:srgbClr val="000000"/>
                </a:solidFill>
                <a:effectLst/>
                <a:latin typeface="Calibri" panose="020F0502020204030204" pitchFamily="34" charset="0"/>
                <a:ea typeface="Times New Roman" panose="02020603050405020304" pitchFamily="18" charset="0"/>
                <a:hlinkClick r:id="rId3"/>
              </a:rPr>
              <a:t>Click the registration link here!</a:t>
            </a:r>
            <a:r>
              <a:rPr lang="en-US" sz="2900" dirty="0">
                <a:solidFill>
                  <a:srgbClr val="000000"/>
                </a:solidFill>
                <a:effectLst/>
                <a:latin typeface="Calibri" panose="020F050202020403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2:  Fill out all information for the registration form.</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Step 3: Congrats! You have reserved your spot for the 2024 NOAC! Look out for other emails in regard to both national registration AND further payments you may need to make! Can’t wait to see you there!! </a:t>
            </a:r>
            <a:endParaRPr lang="en-US" sz="4000" dirty="0">
              <a:effectLst/>
              <a:latin typeface="Times New Roman" panose="02020603050405020304" pitchFamily="18" charset="0"/>
              <a:ea typeface="Times New Roman" panose="02020603050405020304" pitchFamily="18" charset="0"/>
            </a:endParaRPr>
          </a:p>
          <a:p>
            <a:pPr marL="457200" marR="0" lvl="0" indent="-223838">
              <a:lnSpc>
                <a:spcPct val="120000"/>
              </a:lnSpc>
              <a:spcBef>
                <a:spcPts val="0"/>
              </a:spcBef>
              <a:spcAft>
                <a:spcPts val="0"/>
              </a:spcAft>
              <a:buFont typeface="Symbol" panose="05050102010706020507" pitchFamily="18" charset="2"/>
              <a:buChar char=""/>
            </a:pPr>
            <a:r>
              <a:rPr lang="en-US" sz="2900" dirty="0">
                <a:solidFill>
                  <a:srgbClr val="000000"/>
                </a:solidFill>
                <a:effectLst/>
                <a:latin typeface="Calibri" panose="020F0502020204030204" pitchFamily="34" charset="0"/>
                <a:ea typeface="Times New Roman" panose="02020603050405020304" pitchFamily="18" charset="0"/>
              </a:rPr>
              <a:t>If you have any questions regarding the National Order of the Arrow Conference email </a:t>
            </a:r>
            <a:r>
              <a:rPr lang="en-US" sz="2900" u="sng" dirty="0">
                <a:solidFill>
                  <a:srgbClr val="000000"/>
                </a:solidFill>
                <a:effectLst/>
                <a:latin typeface="Calibri" panose="020F0502020204030204" pitchFamily="34" charset="0"/>
                <a:ea typeface="Times New Roman" panose="02020603050405020304" pitchFamily="18" charset="0"/>
                <a:hlinkClick r:id="rId4"/>
              </a:rPr>
              <a:t>noac2024@wipit470.org</a:t>
            </a:r>
            <a:endParaRPr lang="en-US" sz="4000" dirty="0">
              <a:effectLst/>
              <a:latin typeface="Times New Roman" panose="02020603050405020304" pitchFamily="18" charset="0"/>
              <a:ea typeface="Times New Roman" panose="02020603050405020304" pitchFamily="18" charset="0"/>
            </a:endParaRPr>
          </a:p>
          <a:p>
            <a:pPr marL="457200" lvl="1" indent="0">
              <a:lnSpc>
                <a:spcPct val="120000"/>
              </a:lnSpc>
              <a:spcBef>
                <a:spcPts val="0"/>
              </a:spcBef>
              <a:buNone/>
            </a:pPr>
            <a:endParaRPr lang="en-US" sz="4000" dirty="0"/>
          </a:p>
          <a:p>
            <a:pPr lvl="1">
              <a:lnSpc>
                <a:spcPct val="120000"/>
              </a:lnSpc>
              <a:spcBef>
                <a:spcPts val="0"/>
              </a:spcBef>
              <a:buFont typeface="Arial" panose="020B0604020202020204" pitchFamily="34" charset="0"/>
              <a:buChar char="•"/>
            </a:pPr>
            <a:r>
              <a:rPr lang="en-US" sz="3400" dirty="0"/>
              <a:t>Registrations open online </a:t>
            </a:r>
            <a:r>
              <a:rPr lang="en-US" sz="3400" dirty="0">
                <a:hlinkClick r:id="rId5"/>
              </a:rPr>
              <a:t>https://wipit470.org/index.html</a:t>
            </a:r>
            <a:r>
              <a:rPr lang="en-US" sz="3400" dirty="0"/>
              <a:t> under “Events”</a:t>
            </a:r>
          </a:p>
          <a:p>
            <a:pPr lvl="1"/>
            <a:endParaRPr lang="en-US" dirty="0"/>
          </a:p>
        </p:txBody>
      </p:sp>
    </p:spTree>
    <p:extLst>
      <p:ext uri="{BB962C8B-B14F-4D97-AF65-F5344CB8AC3E}">
        <p14:creationId xmlns:p14="http://schemas.microsoft.com/office/powerpoint/2010/main" val="58687024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5D31-BB71-D093-F8D0-8621F2DB4E41}"/>
              </a:ext>
            </a:extLst>
          </p:cNvPr>
          <p:cNvSpPr>
            <a:spLocks noGrp="1"/>
          </p:cNvSpPr>
          <p:nvPr>
            <p:ph type="title"/>
          </p:nvPr>
        </p:nvSpPr>
        <p:spPr>
          <a:xfrm>
            <a:off x="838200" y="18255"/>
            <a:ext cx="10515600" cy="1325563"/>
          </a:xfrm>
        </p:spPr>
        <p:txBody>
          <a:bodyPr/>
          <a:lstStyle/>
          <a:p>
            <a:r>
              <a:rPr lang="en-US" b="1" dirty="0"/>
              <a:t>OA – Lodge Master</a:t>
            </a:r>
          </a:p>
        </p:txBody>
      </p:sp>
      <p:sp>
        <p:nvSpPr>
          <p:cNvPr id="3" name="Text Placeholder 2">
            <a:extLst>
              <a:ext uri="{FF2B5EF4-FFF2-40B4-BE49-F238E27FC236}">
                <a16:creationId xmlns:a16="http://schemas.microsoft.com/office/drawing/2014/main" id="{8CE12A9E-46A8-4176-4CAF-17FF1A401D0D}"/>
              </a:ext>
            </a:extLst>
          </p:cNvPr>
          <p:cNvSpPr>
            <a:spLocks noGrp="1"/>
          </p:cNvSpPr>
          <p:nvPr>
            <p:ph type="body" idx="1"/>
          </p:nvPr>
        </p:nvSpPr>
        <p:spPr>
          <a:xfrm>
            <a:off x="838200" y="1022684"/>
            <a:ext cx="10515600" cy="5474369"/>
          </a:xfrm>
        </p:spPr>
        <p:txBody>
          <a:bodyPr>
            <a:normAutofit fontScale="85000" lnSpcReduction="10000"/>
          </a:bodyPr>
          <a:lstStyle/>
          <a:p>
            <a:pPr marL="0" marR="0" indent="0">
              <a:lnSpc>
                <a:spcPct val="110000"/>
              </a:lnSpc>
              <a:spcBef>
                <a:spcPts val="0"/>
              </a:spcBef>
              <a:spcAft>
                <a:spcPts val="0"/>
              </a:spcAft>
              <a:buNone/>
            </a:pPr>
            <a:r>
              <a:rPr lang="en-US" sz="1800" dirty="0">
                <a:latin typeface="Arial" panose="020B0604020202020204" pitchFamily="34" charset="0"/>
                <a:ea typeface="Aptos" panose="020B0004020202020204" pitchFamily="34" charset="0"/>
                <a:cs typeface="Arial" panose="020B0604020202020204" pitchFamily="34" charset="0"/>
              </a:rPr>
              <a:t>I</a:t>
            </a:r>
            <a:r>
              <a:rPr lang="en-US" sz="1800" dirty="0">
                <a:effectLst/>
                <a:latin typeface="Arial" panose="020B0604020202020204" pitchFamily="34" charset="0"/>
                <a:ea typeface="Aptos" panose="020B0004020202020204" pitchFamily="34" charset="0"/>
                <a:cs typeface="Arial" panose="020B0604020202020204" pitchFamily="34" charset="0"/>
              </a:rPr>
              <a:t>nstructions for setting up a Troop in Lodge Master for upcoming O/A elections.  They should have their election dates confirmed prior to setting this up.</a:t>
            </a:r>
          </a:p>
          <a:p>
            <a:pPr marL="0" marR="0">
              <a:lnSpc>
                <a:spcPct val="110000"/>
              </a:lnSpc>
              <a:spcBef>
                <a:spcPts val="0"/>
              </a:spcBef>
              <a:spcAft>
                <a:spcPts val="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495300" lvl="1">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Log into Lodge Master (</a:t>
            </a:r>
            <a:r>
              <a:rPr lang="en-US" sz="1800" dirty="0">
                <a:effectLst/>
                <a:latin typeface="Arial" panose="020B0604020202020204" pitchFamily="34" charset="0"/>
                <a:ea typeface="Aptos" panose="020B0004020202020204" pitchFamily="34" charset="0"/>
                <a:cs typeface="Arial" panose="020B0604020202020204" pitchFamily="34" charset="0"/>
                <a:hlinkClick r:id="rId2"/>
              </a:rPr>
              <a:t>https://lodgemaster.oa-bsa.org/</a:t>
            </a:r>
            <a:r>
              <a:rPr lang="en-US" sz="1800" dirty="0">
                <a:effectLst/>
                <a:latin typeface="Arial" panose="020B0604020202020204" pitchFamily="34" charset="0"/>
                <a:ea typeface="Aptos" panose="020B0004020202020204" pitchFamily="34" charset="0"/>
                <a:cs typeface="Arial" panose="020B0604020202020204" pitchFamily="34" charset="0"/>
              </a:rPr>
              <a:t>) </a:t>
            </a: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Select “Inductions”</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latin typeface="Arial" panose="020B0604020202020204" pitchFamily="34" charset="0"/>
                <a:ea typeface="Times New Roman" panose="02020603050405020304" pitchFamily="18" charset="0"/>
                <a:cs typeface="Arial" panose="020B0604020202020204" pitchFamily="34" charset="0"/>
              </a:rPr>
              <a:t>S</a:t>
            </a:r>
            <a:r>
              <a:rPr lang="en-US" sz="1800" dirty="0">
                <a:effectLst/>
                <a:latin typeface="Arial" panose="020B0604020202020204" pitchFamily="34" charset="0"/>
                <a:ea typeface="Times New Roman" panose="02020603050405020304" pitchFamily="18" charset="0"/>
                <a:cs typeface="Arial" panose="020B0604020202020204" pitchFamily="34" charset="0"/>
              </a:rPr>
              <a:t>elect “Visit &amp; Election Management” (right side of the screen)</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Filter on “George Mason”</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Find your Troop and select “Edit”</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2500" lvl="1">
              <a:lnSpc>
                <a:spcPct val="110000"/>
              </a:lnSpc>
              <a:spcBef>
                <a:spcPts val="0"/>
              </a:spcBef>
              <a:buFont typeface="+mj-lt"/>
              <a:buAutoNum type="arabicPeriod"/>
            </a:pPr>
            <a:r>
              <a:rPr lang="en-US" sz="1800" dirty="0">
                <a:effectLst/>
                <a:latin typeface="Arial" panose="020B0604020202020204" pitchFamily="34" charset="0"/>
                <a:ea typeface="Times New Roman" panose="02020603050405020304" pitchFamily="18" charset="0"/>
                <a:cs typeface="Arial" panose="020B0604020202020204" pitchFamily="34" charset="0"/>
              </a:rPr>
              <a:t>Scroll to the bottom of the page and enter your eligible Scouts information.</a:t>
            </a: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958850" lvl="1" indent="219075">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Please include e-mail addresses for both the Scout and Parent.  If no Scout e-mail is available, add the parents.</a:t>
            </a:r>
          </a:p>
          <a:p>
            <a:pPr marL="958850" lvl="1" indent="219075">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Please add phone numbers.</a:t>
            </a:r>
          </a:p>
          <a:p>
            <a:pPr marL="495300" lvl="1">
              <a:lnSpc>
                <a:spcPct val="110000"/>
              </a:lnSpc>
              <a:spcBef>
                <a:spcPts val="0"/>
              </a:spcBef>
            </a:pPr>
            <a:r>
              <a:rPr lang="en-US" sz="1800" dirty="0">
                <a:effectLst/>
                <a:latin typeface="Arial" panose="020B0604020202020204" pitchFamily="34" charset="0"/>
                <a:ea typeface="Aptos" panose="020B0004020202020204" pitchFamily="34" charset="0"/>
                <a:cs typeface="Arial" panose="020B0604020202020204" pitchFamily="34" charset="0"/>
              </a:rPr>
              <a:t>SAVE</a:t>
            </a:r>
          </a:p>
          <a:p>
            <a:pPr marL="0" marR="0" indent="0">
              <a:lnSpc>
                <a:spcPct val="110000"/>
              </a:lnSpc>
              <a:spcBef>
                <a:spcPts val="0"/>
              </a:spcBef>
              <a:spcAft>
                <a:spcPts val="0"/>
              </a:spcAft>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You should be back at the 2024 Inductions page. If you are not, go back and repeat steps 1-4.  At the top in the red banner, click on “Reports”</a:t>
            </a:r>
          </a:p>
          <a:p>
            <a:pPr marL="0" marR="0">
              <a:lnSpc>
                <a:spcPct val="110000"/>
              </a:lnSpc>
              <a:spcBef>
                <a:spcPts val="0"/>
              </a:spcBef>
              <a:spcAft>
                <a:spcPts val="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 Print 2 copies of the Unit Election Report. The Election Team will sign both and give one to you at the conclusion of the election.</a:t>
            </a:r>
          </a:p>
          <a:p>
            <a:pPr marL="0" marR="0">
              <a:lnSpc>
                <a:spcPct val="110000"/>
              </a:lnSpc>
              <a:spcBef>
                <a:spcPts val="0"/>
              </a:spcBef>
              <a:spcAft>
                <a:spcPts val="0"/>
              </a:spcAft>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Print 1 copy of the Candidate Information Form.  This is for the Election Team to use to verify the election results.</a:t>
            </a:r>
          </a:p>
          <a:p>
            <a:pPr marL="0" marR="0" indent="0">
              <a:lnSpc>
                <a:spcPct val="110000"/>
              </a:lnSpc>
              <a:spcBef>
                <a:spcPts val="0"/>
              </a:spcBef>
              <a:spcAft>
                <a:spcPts val="0"/>
              </a:spcAft>
              <a:buNone/>
            </a:pPr>
            <a:endParaRPr lang="en-US" sz="1800" dirty="0">
              <a:effectLst/>
              <a:latin typeface="Arial" panose="020B0604020202020204" pitchFamily="34" charset="0"/>
              <a:ea typeface="Aptos" panose="020B0004020202020204" pitchFamily="34" charset="0"/>
              <a:cs typeface="Arial" panose="020B0604020202020204" pitchFamily="34" charset="0"/>
            </a:endParaRPr>
          </a:p>
          <a:p>
            <a:pPr marL="0" marR="0">
              <a:lnSpc>
                <a:spcPct val="110000"/>
              </a:lnSpc>
              <a:spcBef>
                <a:spcPts val="0"/>
              </a:spcBef>
              <a:spcAft>
                <a:spcPts val="0"/>
              </a:spcAft>
            </a:pPr>
            <a:r>
              <a:rPr lang="en-US" sz="1800" dirty="0">
                <a:effectLst/>
                <a:latin typeface="Arial" panose="020B0604020202020204" pitchFamily="34" charset="0"/>
                <a:ea typeface="Aptos" panose="020B0004020202020204" pitchFamily="34" charset="0"/>
                <a:cs typeface="Arial" panose="020B0604020202020204" pitchFamily="34" charset="0"/>
              </a:rPr>
              <a:t>Click on the Unit Election Ballots and print that as many times as you need for all the Scouts in the Troop.</a:t>
            </a:r>
          </a:p>
          <a:p>
            <a:endParaRPr lang="en-US" dirty="0"/>
          </a:p>
        </p:txBody>
      </p:sp>
    </p:spTree>
    <p:extLst>
      <p:ext uri="{BB962C8B-B14F-4D97-AF65-F5344CB8AC3E}">
        <p14:creationId xmlns:p14="http://schemas.microsoft.com/office/powerpoint/2010/main" val="420668068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C64A6-31A9-D8E7-3AF2-E08FC96C1C65}"/>
              </a:ext>
            </a:extLst>
          </p:cNvPr>
          <p:cNvSpPr>
            <a:spLocks noGrp="1"/>
          </p:cNvSpPr>
          <p:nvPr>
            <p:ph type="title"/>
          </p:nvPr>
        </p:nvSpPr>
        <p:spPr/>
        <p:txBody>
          <a:bodyPr>
            <a:normAutofit/>
          </a:bodyPr>
          <a:lstStyle/>
          <a:p>
            <a:pPr algn="ctr"/>
            <a:r>
              <a:rPr lang="en-US" sz="6600" b="1" dirty="0"/>
              <a:t>Welcome</a:t>
            </a:r>
          </a:p>
        </p:txBody>
      </p:sp>
      <p:sp>
        <p:nvSpPr>
          <p:cNvPr id="3" name="Text Placeholder 2">
            <a:extLst>
              <a:ext uri="{FF2B5EF4-FFF2-40B4-BE49-F238E27FC236}">
                <a16:creationId xmlns:a16="http://schemas.microsoft.com/office/drawing/2014/main" id="{0BFB0795-7DF0-E9F8-3FEB-4F82402B7C8A}"/>
              </a:ext>
            </a:extLst>
          </p:cNvPr>
          <p:cNvSpPr>
            <a:spLocks noGrp="1"/>
          </p:cNvSpPr>
          <p:nvPr>
            <p:ph type="body" idx="1"/>
          </p:nvPr>
        </p:nvSpPr>
        <p:spPr>
          <a:xfrm>
            <a:off x="838200" y="3183147"/>
            <a:ext cx="10515600" cy="2993816"/>
          </a:xfrm>
        </p:spPr>
        <p:txBody>
          <a:bodyPr>
            <a:normAutofit/>
          </a:bodyPr>
          <a:lstStyle/>
          <a:p>
            <a:pPr marL="0" indent="0" algn="ctr">
              <a:buNone/>
            </a:pPr>
            <a:r>
              <a:rPr lang="en-US" sz="6000" dirty="0"/>
              <a:t>New to Roundtable?  </a:t>
            </a:r>
          </a:p>
          <a:p>
            <a:pPr marL="0" indent="0" algn="ctr">
              <a:buNone/>
            </a:pPr>
            <a:r>
              <a:rPr lang="en-US" sz="6000" dirty="0"/>
              <a:t>Please introduce yourself!</a:t>
            </a:r>
          </a:p>
        </p:txBody>
      </p:sp>
    </p:spTree>
    <p:extLst>
      <p:ext uri="{BB962C8B-B14F-4D97-AF65-F5344CB8AC3E}">
        <p14:creationId xmlns:p14="http://schemas.microsoft.com/office/powerpoint/2010/main" val="395009250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96D0-C19F-7DC1-68B4-DF4B09E682A5}"/>
              </a:ext>
            </a:extLst>
          </p:cNvPr>
          <p:cNvSpPr>
            <a:spLocks noGrp="1"/>
          </p:cNvSpPr>
          <p:nvPr>
            <p:ph type="title"/>
          </p:nvPr>
        </p:nvSpPr>
        <p:spPr>
          <a:xfrm>
            <a:off x="1412358" y="2895674"/>
            <a:ext cx="10515600" cy="1325563"/>
          </a:xfrm>
        </p:spPr>
        <p:txBody>
          <a:bodyPr/>
          <a:lstStyle/>
          <a:p>
            <a:r>
              <a:rPr lang="en-US" b="1" dirty="0"/>
              <a:t>Questions/Clarification about </a:t>
            </a:r>
            <a:r>
              <a:rPr lang="en-US" b="1" dirty="0">
                <a:hlinkClick r:id="rId2"/>
              </a:rPr>
              <a:t>Read-ahead</a:t>
            </a:r>
            <a:r>
              <a:rPr lang="en-US" b="1" dirty="0"/>
              <a:t>?</a:t>
            </a:r>
          </a:p>
        </p:txBody>
      </p:sp>
    </p:spTree>
    <p:extLst>
      <p:ext uri="{BB962C8B-B14F-4D97-AF65-F5344CB8AC3E}">
        <p14:creationId xmlns:p14="http://schemas.microsoft.com/office/powerpoint/2010/main" val="6839352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B35A-9EEF-E671-A8DF-1125B17B4A27}"/>
              </a:ext>
            </a:extLst>
          </p:cNvPr>
          <p:cNvSpPr>
            <a:spLocks noGrp="1"/>
          </p:cNvSpPr>
          <p:nvPr>
            <p:ph type="title"/>
          </p:nvPr>
        </p:nvSpPr>
        <p:spPr>
          <a:xfrm>
            <a:off x="4688840" y="2569845"/>
            <a:ext cx="2626360" cy="1325563"/>
          </a:xfrm>
        </p:spPr>
        <p:txBody>
          <a:bodyPr/>
          <a:lstStyle/>
          <a:p>
            <a:r>
              <a:rPr lang="en-US" b="1" dirty="0"/>
              <a:t>Award(s)</a:t>
            </a:r>
          </a:p>
        </p:txBody>
      </p:sp>
    </p:spTree>
    <p:extLst>
      <p:ext uri="{BB962C8B-B14F-4D97-AF65-F5344CB8AC3E}">
        <p14:creationId xmlns:p14="http://schemas.microsoft.com/office/powerpoint/2010/main" val="5065619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C8BE-3441-AEB4-DE6F-C73628AF7C86}"/>
              </a:ext>
            </a:extLst>
          </p:cNvPr>
          <p:cNvSpPr>
            <a:spLocks noGrp="1"/>
          </p:cNvSpPr>
          <p:nvPr>
            <p:ph type="title"/>
          </p:nvPr>
        </p:nvSpPr>
        <p:spPr>
          <a:xfrm>
            <a:off x="729916" y="0"/>
            <a:ext cx="10515600" cy="1325563"/>
          </a:xfrm>
        </p:spPr>
        <p:txBody>
          <a:bodyPr/>
          <a:lstStyle/>
          <a:p>
            <a:r>
              <a:rPr lang="en-US" b="1" dirty="0"/>
              <a:t>Council Update - Alignment</a:t>
            </a:r>
          </a:p>
        </p:txBody>
      </p:sp>
      <p:sp>
        <p:nvSpPr>
          <p:cNvPr id="3" name="Text Placeholder 2">
            <a:extLst>
              <a:ext uri="{FF2B5EF4-FFF2-40B4-BE49-F238E27FC236}">
                <a16:creationId xmlns:a16="http://schemas.microsoft.com/office/drawing/2014/main" id="{D0D4AFA4-F105-E812-C8CC-958DCC5F9E4D}"/>
              </a:ext>
            </a:extLst>
          </p:cNvPr>
          <p:cNvSpPr>
            <a:spLocks noGrp="1"/>
          </p:cNvSpPr>
          <p:nvPr>
            <p:ph type="body" idx="1"/>
          </p:nvPr>
        </p:nvSpPr>
        <p:spPr>
          <a:xfrm>
            <a:off x="549442" y="977977"/>
            <a:ext cx="10515600" cy="5880023"/>
          </a:xfrm>
        </p:spPr>
        <p:txBody>
          <a:bodyPr>
            <a:normAutofit fontScale="92500" lnSpcReduction="20000"/>
          </a:bodyPr>
          <a:lstStyle/>
          <a:p>
            <a:pPr>
              <a:lnSpc>
                <a:spcPct val="110000"/>
              </a:lnSpc>
              <a:spcBef>
                <a:spcPts val="0"/>
              </a:spcBef>
            </a:pPr>
            <a:r>
              <a:rPr lang="en-US" dirty="0">
                <a:hlinkClick r:id="rId2"/>
              </a:rPr>
              <a:t>Organizational Alignment Committee Recommendations</a:t>
            </a:r>
            <a:endParaRPr lang="en-US" dirty="0"/>
          </a:p>
          <a:p>
            <a:pPr marL="463550" lvl="1" indent="-238125">
              <a:lnSpc>
                <a:spcPct val="110000"/>
              </a:lnSpc>
              <a:spcBef>
                <a:spcPts val="0"/>
              </a:spcBef>
            </a:pPr>
            <a:r>
              <a:rPr lang="en-US" u="sng" dirty="0"/>
              <a:t>Goal</a:t>
            </a:r>
            <a:r>
              <a:rPr lang="en-US" dirty="0"/>
              <a:t> - Align with High School boundaries and provide optimal service to units by balancing professional workload.</a:t>
            </a:r>
          </a:p>
          <a:p>
            <a:pPr marL="463550" lvl="1" indent="-238125">
              <a:lnSpc>
                <a:spcPct val="110000"/>
              </a:lnSpc>
              <a:spcBef>
                <a:spcPts val="0"/>
              </a:spcBef>
            </a:pPr>
            <a:r>
              <a:rPr lang="en-US" u="sng" dirty="0"/>
              <a:t>Draft Plan </a:t>
            </a:r>
            <a:r>
              <a:rPr lang="en-US" dirty="0"/>
              <a:t>(give us your comments)</a:t>
            </a:r>
          </a:p>
          <a:p>
            <a:pPr marL="920750" lvl="2" indent="-457200">
              <a:lnSpc>
                <a:spcPct val="110000"/>
              </a:lnSpc>
              <a:spcBef>
                <a:spcPts val="0"/>
              </a:spcBef>
              <a:buFont typeface="+mj-lt"/>
              <a:buAutoNum type="arabicPeriod"/>
            </a:pPr>
            <a:r>
              <a:rPr lang="en-US" sz="2400" dirty="0">
                <a:effectLst/>
                <a:latin typeface="Helvetica Neue"/>
                <a:ea typeface="Times New Roman" panose="02020603050405020304" pitchFamily="18" charset="0"/>
                <a:cs typeface="Aptos" panose="020B0004020202020204" pitchFamily="34" charset="0"/>
              </a:rPr>
              <a:t>This plan is membership driven. The council membership has dropped 33% since 2017. The plan is an attempt to align council resources in a way to drive new membership at a rate far above past goals of 3% per year. </a:t>
            </a:r>
          </a:p>
          <a:p>
            <a:pPr marL="920750" lvl="2" indent="-457200">
              <a:lnSpc>
                <a:spcPct val="110000"/>
              </a:lnSpc>
              <a:spcBef>
                <a:spcPts val="0"/>
              </a:spcBef>
              <a:buFont typeface="+mj-lt"/>
              <a:buAutoNum type="arabicPeriod"/>
            </a:pPr>
            <a:r>
              <a:rPr lang="en-US" sz="2400" dirty="0">
                <a:effectLst/>
                <a:latin typeface="Helvetica Neue"/>
                <a:ea typeface="Times New Roman" panose="02020603050405020304" pitchFamily="18" charset="0"/>
                <a:cs typeface="Aptos" panose="020B0004020202020204" pitchFamily="34" charset="0"/>
              </a:rPr>
              <a:t>The plan calls for renaming most districts. The districts will choose their own names.</a:t>
            </a:r>
          </a:p>
          <a:p>
            <a:pPr marL="920750" lvl="2" indent="-457200">
              <a:lnSpc>
                <a:spcPct val="110000"/>
              </a:lnSpc>
              <a:spcBef>
                <a:spcPts val="0"/>
              </a:spcBef>
              <a:buFont typeface="+mj-lt"/>
              <a:buAutoNum type="arabicPeriod"/>
            </a:pPr>
            <a:r>
              <a:rPr lang="en-US" sz="2400" dirty="0">
                <a:effectLst/>
                <a:latin typeface="Helvetica Neue"/>
                <a:ea typeface="Times New Roman" panose="02020603050405020304" pitchFamily="18" charset="0"/>
                <a:cs typeface="Aptos" panose="020B0004020202020204" pitchFamily="34" charset="0"/>
              </a:rPr>
              <a:t>Individuals are not tied to any particular district. They can choose where to volunteer regardless of where they reside.</a:t>
            </a:r>
          </a:p>
          <a:p>
            <a:pPr marL="920750" lvl="2" indent="-457200">
              <a:lnSpc>
                <a:spcPct val="110000"/>
              </a:lnSpc>
              <a:spcBef>
                <a:spcPts val="0"/>
              </a:spcBef>
              <a:buFont typeface="+mj-lt"/>
              <a:buAutoNum type="arabicPeriod"/>
            </a:pPr>
            <a:r>
              <a:rPr lang="en-US" sz="2400" dirty="0">
                <a:effectLst/>
                <a:latin typeface="Helvetica Neue"/>
                <a:ea typeface="Times New Roman" panose="02020603050405020304" pitchFamily="18" charset="0"/>
                <a:cs typeface="Aptos" panose="020B0004020202020204" pitchFamily="34" charset="0"/>
              </a:rPr>
              <a:t>Units affected will have their charter renewal process through their new district and be served by the District Executive in the new district. They may choose to participate in activities such as Roundtable in a different district if that better serves their needs. </a:t>
            </a:r>
          </a:p>
          <a:p>
            <a:pPr marL="920750" lvl="2" indent="-457200">
              <a:lnSpc>
                <a:spcPct val="110000"/>
              </a:lnSpc>
              <a:spcBef>
                <a:spcPts val="0"/>
              </a:spcBef>
              <a:buFont typeface="+mj-lt"/>
              <a:buAutoNum type="arabicPeriod"/>
            </a:pPr>
            <a:r>
              <a:rPr lang="en-US" sz="2400" dirty="0">
                <a:effectLst/>
                <a:latin typeface="Helvetica Neue"/>
                <a:ea typeface="Times New Roman" panose="02020603050405020304" pitchFamily="18" charset="0"/>
                <a:cs typeface="Aptos" panose="020B0004020202020204" pitchFamily="34" charset="0"/>
              </a:rPr>
              <a:t>The plan, if adopted, will likely be implemented this spring so that all  elements can be in place for a robust fall recruitment season and in time for the program launch in the districts.</a:t>
            </a:r>
            <a:endParaRPr lang="en-US" sz="3600" dirty="0"/>
          </a:p>
        </p:txBody>
      </p:sp>
    </p:spTree>
    <p:extLst>
      <p:ext uri="{BB962C8B-B14F-4D97-AF65-F5344CB8AC3E}">
        <p14:creationId xmlns:p14="http://schemas.microsoft.com/office/powerpoint/2010/main" val="26493147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EFD5-F287-EA5C-B3F0-3F2D9F56B7D3}"/>
              </a:ext>
            </a:extLst>
          </p:cNvPr>
          <p:cNvSpPr>
            <a:spLocks noGrp="1"/>
          </p:cNvSpPr>
          <p:nvPr>
            <p:ph type="title"/>
          </p:nvPr>
        </p:nvSpPr>
        <p:spPr/>
        <p:txBody>
          <a:bodyPr/>
          <a:lstStyle/>
          <a:p>
            <a:r>
              <a:rPr lang="en-US" b="1" dirty="0"/>
              <a:t>Council Update – Misc.</a:t>
            </a:r>
          </a:p>
        </p:txBody>
      </p:sp>
      <p:sp>
        <p:nvSpPr>
          <p:cNvPr id="3" name="Text Placeholder 2">
            <a:extLst>
              <a:ext uri="{FF2B5EF4-FFF2-40B4-BE49-F238E27FC236}">
                <a16:creationId xmlns:a16="http://schemas.microsoft.com/office/drawing/2014/main" id="{7AC66B44-FC21-4C46-CFE6-3E954E5CE017}"/>
              </a:ext>
            </a:extLst>
          </p:cNvPr>
          <p:cNvSpPr>
            <a:spLocks noGrp="1"/>
          </p:cNvSpPr>
          <p:nvPr>
            <p:ph type="body" idx="1"/>
          </p:nvPr>
        </p:nvSpPr>
        <p:spPr>
          <a:xfrm>
            <a:off x="838200" y="1452646"/>
            <a:ext cx="10515600" cy="4827838"/>
          </a:xfrm>
        </p:spPr>
        <p:txBody>
          <a:bodyPr>
            <a:normAutofit/>
          </a:bodyPr>
          <a:lstStyle/>
          <a:p>
            <a:pPr marL="342900" marR="0" lvl="0" indent="-342900">
              <a:lnSpc>
                <a:spcPct val="107000"/>
              </a:lnSpc>
              <a:spcBef>
                <a:spcPts val="0"/>
              </a:spcBef>
              <a:spcAft>
                <a:spcPts val="0"/>
              </a:spcAft>
              <a:buFont typeface="Arial" panose="020B0604020202020204" pitchFamily="34" charset="0"/>
              <a:buChar char="•"/>
              <a:tabLst>
                <a:tab pos="342900" algn="l"/>
              </a:tabLs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Jamboree-on-the-Water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Just as there is a Jamboree-on-the-Air/Jamboree-on-the-Internet, this year scouts are invited to plan an activity on the water in the second weekend in July.  More information and a web site will be coming out soon. [</a:t>
            </a:r>
            <a:r>
              <a:rPr lang="en-US" sz="2000" u="sng" dirty="0">
                <a:solidFill>
                  <a:srgbClr val="1C07B9"/>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Flyer</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Arial" panose="020B0604020202020204" pitchFamily="34" charset="0"/>
              <a:buChar char="•"/>
              <a:tabLst>
                <a:tab pos="342900" algn="l"/>
              </a:tabLs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Member Renewals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Beginning March 1, 2024, all members renew using the new “Yearly Membership” process. Renewals open two months before your expiration date. You can find your pending renewal by clicking on the “My Applications” tab found above and then click “My Renewals”. Check with your unit before you renew, some units are choosing to process the renewal for the members.</a:t>
            </a:r>
          </a:p>
          <a:p>
            <a:pPr marL="342900" marR="0" lvl="0" indent="-342900">
              <a:lnSpc>
                <a:spcPct val="107000"/>
              </a:lnSpc>
              <a:spcBef>
                <a:spcPts val="0"/>
              </a:spcBef>
              <a:spcAft>
                <a:spcPts val="0"/>
              </a:spcAft>
              <a:buFont typeface="Arial" panose="020B0604020202020204" pitchFamily="34" charset="0"/>
              <a:buChar char="•"/>
              <a:tabLst>
                <a:tab pos="342900" algn="l"/>
              </a:tabLs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AOL Transfers to Troops –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Paper is fine.  However, online will probably be faster.  If the transfer is done online, some units are seeing duplicates.  Just mark them as “Duplicate” in the comments and transfer them to the District.  This will stop the reminders that your Key 3 will receive.</a:t>
            </a:r>
          </a:p>
          <a:p>
            <a:pPr marL="342900" marR="0" lvl="0" indent="-342900">
              <a:lnSpc>
                <a:spcPct val="107000"/>
              </a:lnSpc>
              <a:spcBef>
                <a:spcPts val="0"/>
              </a:spcBef>
              <a:spcAft>
                <a:spcPts val="0"/>
              </a:spcAft>
              <a:buFont typeface="Arial" panose="020B0604020202020204" pitchFamily="34" charset="0"/>
              <a:buChar char="•"/>
              <a:tabLst>
                <a:tab pos="342900" algn="l"/>
              </a:tabLst>
            </a:pPr>
            <a:r>
              <a:rPr lang="en-US"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Flyers from the Elementary Schools –</a:t>
            </a:r>
            <a:r>
              <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 Scout Executive and the NCAC President met with Dr. Michelle Reid, Fairfax County School Superintendent this week.  She is willing to support flyer distribution across all the elementary schools.  More details will follow.</a:t>
            </a:r>
          </a:p>
          <a:p>
            <a:endParaRPr lang="en-US" sz="3200" dirty="0"/>
          </a:p>
        </p:txBody>
      </p:sp>
    </p:spTree>
    <p:extLst>
      <p:ext uri="{BB962C8B-B14F-4D97-AF65-F5344CB8AC3E}">
        <p14:creationId xmlns:p14="http://schemas.microsoft.com/office/powerpoint/2010/main" val="47601302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7E08-4010-23AD-F68E-7E98E8C062D7}"/>
              </a:ext>
            </a:extLst>
          </p:cNvPr>
          <p:cNvSpPr>
            <a:spLocks noGrp="1"/>
          </p:cNvSpPr>
          <p:nvPr>
            <p:ph type="title"/>
          </p:nvPr>
        </p:nvSpPr>
        <p:spPr/>
        <p:txBody>
          <a:bodyPr/>
          <a:lstStyle/>
          <a:p>
            <a:r>
              <a:rPr lang="en-US" b="1" dirty="0"/>
              <a:t>Council Update - Aquatics Committee</a:t>
            </a:r>
          </a:p>
        </p:txBody>
      </p:sp>
      <p:sp>
        <p:nvSpPr>
          <p:cNvPr id="3" name="Text Placeholder 2">
            <a:extLst>
              <a:ext uri="{FF2B5EF4-FFF2-40B4-BE49-F238E27FC236}">
                <a16:creationId xmlns:a16="http://schemas.microsoft.com/office/drawing/2014/main" id="{877D3999-1CAA-82B5-F6A1-F17AB6C3F244}"/>
              </a:ext>
            </a:extLst>
          </p:cNvPr>
          <p:cNvSpPr>
            <a:spLocks noGrp="1"/>
          </p:cNvSpPr>
          <p:nvPr>
            <p:ph type="body" idx="1"/>
          </p:nvPr>
        </p:nvSpPr>
        <p:spPr>
          <a:xfrm>
            <a:off x="838200" y="1464677"/>
            <a:ext cx="10988842" cy="5028197"/>
          </a:xfrm>
        </p:spPr>
        <p:txBody>
          <a:bodyPr>
            <a:normAutofit/>
          </a:bodyPr>
          <a:lstStyle/>
          <a:p>
            <a:r>
              <a:rPr lang="en-US" u="sng" dirty="0"/>
              <a:t>Paddle Craft Safety </a:t>
            </a:r>
            <a:r>
              <a:rPr lang="en-US" dirty="0"/>
              <a:t>– Still water (Camp Snyder) &amp; Moving Water (Ryan’s Lock)</a:t>
            </a:r>
          </a:p>
          <a:p>
            <a:pPr lvl="1"/>
            <a:r>
              <a:rPr lang="en-US" dirty="0"/>
              <a:t>May 18-18:  </a:t>
            </a:r>
            <a:r>
              <a:rPr lang="en-US" dirty="0">
                <a:solidFill>
                  <a:srgbClr val="FF0000"/>
                </a:solidFill>
                <a:effectLst/>
                <a:ea typeface="Calibri" panose="020F0502020204030204" pitchFamily="34" charset="0"/>
              </a:rPr>
              <a:t> </a:t>
            </a:r>
            <a:r>
              <a:rPr lang="en-US" u="sng" dirty="0">
                <a:solidFill>
                  <a:srgbClr val="0563C1"/>
                </a:solidFill>
                <a:effectLst/>
                <a:ea typeface="Calibri" panose="020F0502020204030204" pitchFamily="34" charset="0"/>
                <a:cs typeface="Calibri" panose="020F0502020204030204" pitchFamily="34" charset="0"/>
                <a:hlinkClick r:id="rId2"/>
              </a:rPr>
              <a:t>https://scoutingevent.com/082-82687</a:t>
            </a:r>
            <a:endParaRPr lang="en-US" u="sng" dirty="0">
              <a:solidFill>
                <a:srgbClr val="0563C1"/>
              </a:solidFill>
              <a:effectLst/>
              <a:ea typeface="Calibri" panose="020F0502020204030204" pitchFamily="34" charset="0"/>
              <a:cs typeface="Calibri" panose="020F0502020204030204" pitchFamily="34" charset="0"/>
            </a:endParaRPr>
          </a:p>
          <a:p>
            <a:pPr lvl="1"/>
            <a:r>
              <a:rPr lang="en-US" dirty="0"/>
              <a:t>Jun 1-2:  </a:t>
            </a:r>
            <a:r>
              <a:rPr lang="en-US" u="sng" dirty="0">
                <a:solidFill>
                  <a:srgbClr val="0563C1"/>
                </a:solidFill>
                <a:effectLst/>
                <a:ea typeface="Calibri" panose="020F0502020204030204" pitchFamily="34" charset="0"/>
                <a:cs typeface="Calibri" panose="020F0502020204030204" pitchFamily="34" charset="0"/>
                <a:hlinkClick r:id="rId3"/>
              </a:rPr>
              <a:t>https://scoutingevent.com/082-82688</a:t>
            </a:r>
            <a:r>
              <a:rPr lang="en-US" dirty="0">
                <a:solidFill>
                  <a:srgbClr val="FF0000"/>
                </a:solidFill>
                <a:effectLst/>
                <a:ea typeface="Calibri" panose="020F0502020204030204" pitchFamily="34" charset="0"/>
              </a:rPr>
              <a:t> </a:t>
            </a:r>
          </a:p>
          <a:p>
            <a:pPr lvl="1"/>
            <a:r>
              <a:rPr lang="en-US" dirty="0"/>
              <a:t>Aug 24-25:  </a:t>
            </a:r>
            <a:r>
              <a:rPr lang="en-US" u="sng" dirty="0">
                <a:solidFill>
                  <a:srgbClr val="2409ED"/>
                </a:solidFill>
                <a:ea typeface="Calibri" panose="020F0502020204030204" pitchFamily="34" charset="0"/>
                <a:cs typeface="Calibri" panose="020F0502020204030204" pitchFamily="34" charset="0"/>
              </a:rPr>
              <a:t>https://scoutingevent.com/</a:t>
            </a:r>
            <a:r>
              <a:rPr lang="en-US" u="sng">
                <a:solidFill>
                  <a:srgbClr val="2409ED"/>
                </a:solidFill>
                <a:ea typeface="Calibri" panose="020F0502020204030204" pitchFamily="34" charset="0"/>
                <a:cs typeface="Calibri" panose="020F0502020204030204" pitchFamily="34" charset="0"/>
              </a:rPr>
              <a:t>082-82689</a:t>
            </a:r>
            <a:r>
              <a:rPr lang="en-US">
                <a:solidFill>
                  <a:srgbClr val="2409ED"/>
                </a:solidFill>
              </a:rPr>
              <a:t> - </a:t>
            </a:r>
            <a:r>
              <a:rPr lang="en-US"/>
              <a:t>Opens </a:t>
            </a:r>
            <a:r>
              <a:rPr lang="en-US" dirty="0"/>
              <a:t>June 2</a:t>
            </a:r>
            <a:r>
              <a:rPr lang="en-US" baseline="30000" dirty="0"/>
              <a:t>nd</a:t>
            </a:r>
            <a:endParaRPr lang="en-US" dirty="0"/>
          </a:p>
          <a:p>
            <a:pPr lvl="1"/>
            <a:r>
              <a:rPr lang="en-US" dirty="0"/>
              <a:t>Sept 7-8:  </a:t>
            </a:r>
            <a:r>
              <a:rPr lang="en-US" u="sng" dirty="0">
                <a:solidFill>
                  <a:srgbClr val="0563C1"/>
                </a:solidFill>
                <a:effectLst/>
                <a:ea typeface="Calibri" panose="020F0502020204030204" pitchFamily="34" charset="0"/>
                <a:cs typeface="Calibri" panose="020F0502020204030204" pitchFamily="34" charset="0"/>
                <a:hlinkClick r:id="rId4"/>
              </a:rPr>
              <a:t>https://scoutingevent.com/082-82690</a:t>
            </a:r>
            <a:r>
              <a:rPr lang="en-US" dirty="0"/>
              <a:t> - Opens June 28</a:t>
            </a:r>
            <a:r>
              <a:rPr lang="en-US" baseline="30000" dirty="0"/>
              <a:t>th</a:t>
            </a:r>
            <a:endParaRPr lang="en-US" dirty="0"/>
          </a:p>
          <a:p>
            <a:pPr marL="419100" indent="-457200"/>
            <a:r>
              <a:rPr lang="en-US" u="sng" dirty="0"/>
              <a:t>Pre-Camp Swim Tests </a:t>
            </a:r>
            <a:r>
              <a:rPr lang="en-US" dirty="0"/>
              <a:t>– Camp Snyder</a:t>
            </a:r>
          </a:p>
          <a:p>
            <a:pPr marL="914400" lvl="1" indent="-457200"/>
            <a:r>
              <a:rPr lang="en-US" dirty="0"/>
              <a:t>June 1: </a:t>
            </a:r>
            <a:r>
              <a:rPr lang="en-US" u="sng" dirty="0">
                <a:solidFill>
                  <a:srgbClr val="0563C1"/>
                </a:solidFill>
                <a:effectLst/>
                <a:ea typeface="Calibri" panose="020F0502020204030204" pitchFamily="34" charset="0"/>
                <a:cs typeface="Calibri" panose="020F0502020204030204" pitchFamily="34" charset="0"/>
                <a:hlinkClick r:id="rId5"/>
              </a:rPr>
              <a:t>https://scoutingevent.com/082-82691</a:t>
            </a:r>
            <a:endParaRPr lang="en-US" u="sng" dirty="0">
              <a:solidFill>
                <a:srgbClr val="0563C1"/>
              </a:solidFill>
              <a:ea typeface="Calibri" panose="020F0502020204030204" pitchFamily="34" charset="0"/>
              <a:cs typeface="Calibri" panose="020F0502020204030204" pitchFamily="34" charset="0"/>
            </a:endParaRPr>
          </a:p>
          <a:p>
            <a:pPr marL="914400" lvl="1" indent="-457200"/>
            <a:r>
              <a:rPr lang="en-US" dirty="0"/>
              <a:t>June 2:  </a:t>
            </a:r>
            <a:r>
              <a:rPr lang="en-US" u="sng" dirty="0">
                <a:solidFill>
                  <a:srgbClr val="0563C1"/>
                </a:solidFill>
                <a:effectLst/>
                <a:ea typeface="Calibri" panose="020F0502020204030204" pitchFamily="34" charset="0"/>
                <a:cs typeface="Calibri" panose="020F0502020204030204" pitchFamily="34" charset="0"/>
                <a:hlinkClick r:id="rId6"/>
              </a:rPr>
              <a:t>https://scoutingevent.com/082-82692</a:t>
            </a:r>
            <a:endParaRPr lang="en-US" u="sng" dirty="0">
              <a:solidFill>
                <a:srgbClr val="0563C1"/>
              </a:solidFill>
              <a:effectLst/>
              <a:ea typeface="Calibri" panose="020F0502020204030204" pitchFamily="34" charset="0"/>
              <a:cs typeface="Calibri" panose="020F0502020204030204" pitchFamily="34" charset="0"/>
            </a:endParaRPr>
          </a:p>
          <a:p>
            <a:pPr marL="914400" lvl="1" indent="-457200"/>
            <a:r>
              <a:rPr lang="en-US" u="sng" dirty="0"/>
              <a:t>Partial MB Completion Day </a:t>
            </a:r>
            <a:r>
              <a:rPr lang="en-US" dirty="0"/>
              <a:t>– First weekend in Oct?</a:t>
            </a:r>
          </a:p>
          <a:p>
            <a:pPr lvl="1"/>
            <a:endParaRPr lang="en-US" dirty="0"/>
          </a:p>
        </p:txBody>
      </p:sp>
    </p:spTree>
    <p:extLst>
      <p:ext uri="{BB962C8B-B14F-4D97-AF65-F5344CB8AC3E}">
        <p14:creationId xmlns:p14="http://schemas.microsoft.com/office/powerpoint/2010/main" val="146858649"/>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C5E0B4"/>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otalTime>14142</TotalTime>
  <Words>3082</Words>
  <Application>Microsoft Office PowerPoint</Application>
  <PresentationFormat>Widescreen</PresentationFormat>
  <Paragraphs>273</Paragraphs>
  <Slides>35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Algerian</vt:lpstr>
      <vt:lpstr>Arial</vt:lpstr>
      <vt:lpstr>Calibri</vt:lpstr>
      <vt:lpstr>Calibri Light</vt:lpstr>
      <vt:lpstr>Franklin Gothic Book</vt:lpstr>
      <vt:lpstr>Geneva</vt:lpstr>
      <vt:lpstr>Helvetica Neue</vt:lpstr>
      <vt:lpstr>Symbol</vt:lpstr>
      <vt:lpstr>Times New Roman</vt:lpstr>
      <vt:lpstr>Wingdings 2</vt:lpstr>
      <vt:lpstr>Office Theme</vt:lpstr>
      <vt:lpstr>Technic</vt:lpstr>
      <vt:lpstr>George Mason District  Roundtable</vt:lpstr>
      <vt:lpstr>Pledge</vt:lpstr>
      <vt:lpstr>Agenda</vt:lpstr>
      <vt:lpstr>Welcome</vt:lpstr>
      <vt:lpstr>Questions/Clarification about Read-ahead?</vt:lpstr>
      <vt:lpstr>Award(s)</vt:lpstr>
      <vt:lpstr>Council Update - Alignment</vt:lpstr>
      <vt:lpstr>Council Update – Misc.</vt:lpstr>
      <vt:lpstr>Council Update - Aquatics Committee</vt:lpstr>
      <vt:lpstr>General Announcements</vt:lpstr>
      <vt:lpstr>Big Rock - Recruiting-Joint Cub/Troop Event </vt:lpstr>
      <vt:lpstr>Current 2024 George Mason Calendar</vt:lpstr>
      <vt:lpstr>STEM</vt:lpstr>
      <vt:lpstr>2024 George Mason Pinewood Derby</vt:lpstr>
      <vt:lpstr>District Court of Honor </vt:lpstr>
      <vt:lpstr>Elks Youth  Recognition Dinner</vt:lpstr>
      <vt:lpstr> George Mason District Roundtable MARCH 7, 2024</vt:lpstr>
      <vt:lpstr>A Game with a Purpose</vt:lpstr>
      <vt:lpstr>The Details</vt:lpstr>
      <vt:lpstr>The Chariot Race</vt:lpstr>
      <vt:lpstr>Olympic Running</vt:lpstr>
      <vt:lpstr>Crossing the Rhine</vt:lpstr>
      <vt:lpstr>Hoplite Down!</vt:lpstr>
      <vt:lpstr>Shield Wall Drills</vt:lpstr>
      <vt:lpstr>Culture Competition</vt:lpstr>
      <vt:lpstr>What Do We Need From You?</vt:lpstr>
      <vt:lpstr>Time for Cracker Barrel</vt:lpstr>
      <vt:lpstr>Backup Slides</vt:lpstr>
      <vt:lpstr>Merit Badges</vt:lpstr>
      <vt:lpstr>Training (https://www.ncacbsa.org/george-mason/training/)</vt:lpstr>
      <vt:lpstr>GM High  Adventure</vt:lpstr>
      <vt:lpstr>GM High  Adventure</vt:lpstr>
      <vt:lpstr>Shooting Sports</vt:lpstr>
      <vt:lpstr>Order of the Arrow</vt:lpstr>
      <vt:lpstr>OA – Lodge Master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 Mason  District Roundtable</dc:title>
  <dc:creator>TPH</dc:creator>
  <cp:lastModifiedBy>Russell Pittman</cp:lastModifiedBy>
  <cp:revision>247</cp:revision>
  <cp:lastPrinted>2023-01-07T14:23:26Z</cp:lastPrinted>
  <dcterms:modified xsi:type="dcterms:W3CDTF">2024-03-16T15:18:40Z</dcterms:modified>
</cp:coreProperties>
</file>