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59" r:id="rId4"/>
    <p:sldId id="257" r:id="rId5"/>
    <p:sldId id="267" r:id="rId6"/>
    <p:sldId id="268" r:id="rId7"/>
    <p:sldId id="258" r:id="rId8"/>
    <p:sldId id="261" r:id="rId9"/>
    <p:sldId id="262" r:id="rId10"/>
    <p:sldId id="264" r:id="rId11"/>
    <p:sldId id="273" r:id="rId12"/>
    <p:sldId id="269" r:id="rId13"/>
    <p:sldId id="278" r:id="rId14"/>
    <p:sldId id="265" r:id="rId15"/>
    <p:sldId id="270" r:id="rId16"/>
    <p:sldId id="274" r:id="rId17"/>
    <p:sldId id="276" r:id="rId18"/>
    <p:sldId id="277" r:id="rId19"/>
    <p:sldId id="281" r:id="rId20"/>
    <p:sldId id="279" r:id="rId21"/>
    <p:sldId id="284" r:id="rId22"/>
    <p:sldId id="283" r:id="rId23"/>
    <p:sldId id="280" r:id="rId24"/>
    <p:sldId id="282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96"/>
    </p:cViewPr>
  </p:sorterViewPr>
  <p:notesViewPr>
    <p:cSldViewPr snapToGrid="0">
      <p:cViewPr varScale="1">
        <p:scale>
          <a:sx n="87" d="100"/>
          <a:sy n="87" d="100"/>
        </p:scale>
        <p:origin x="380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8CAE25-CD1E-488B-98B9-62A72650B55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9B25AC-16E7-4BFE-85A7-420DA543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12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Highly recommend reviewing David Schuster’s excellent ENUG 2018  presentation “Primo and Alma Working Together for Access” ; He goes into greater detail re: the technical details of activating resources in the PCI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18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Highly recommend reviewing David Schuster’s excellent ENUG 2018  presentation “Primo and Alma Working Together for Access” ; He goes into greater detail re: the technical details of activating resources in the PCI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49" y="4949729"/>
            <a:ext cx="2917060" cy="2570818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83698"/>
          </a:xfrm>
        </p:spPr>
        <p:txBody>
          <a:bodyPr/>
          <a:lstStyle/>
          <a:p>
            <a:r>
              <a:rPr lang="en-US" dirty="0"/>
              <a:t>Might require an additional step to activate in </a:t>
            </a:r>
            <a:r>
              <a:rPr lang="en-US" dirty="0" smtClean="0"/>
              <a:t>Primo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5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Highly recommend reviewing David Schuster’s excellent ENUG 2018  presentation “Primo and Alma Working Together for Access” ; He goes into greater detail re: the technical details of activating resources in the PCI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2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Highly recommend reviewing David Schuster’s excellent ENUG 2018  presentation “Primo and Alma Working Together for Access” ; He goes into greater detail re: the technical details of activating resources in the PCI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7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Highly recommend reviewing David Schuster’s excellent ENUG 2018  presentation “Primo and Alma Working Together for Access” ; He goes into greater detail re: the technical details of activating resources in the PCI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58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Highly recommend reviewing David Schuster’s excellent ENUG 2018  presentation “Primo and Alma Working Together for Access” ; He goes into greater detail re: the technical details of activating resources in the PCI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34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Highly recommend reviewing David Schuster’s excellent ENUG 2018  presentation “Primo and Alma Working Together for Access” ; He goes into greater detail re: the technical details of activating resources in the PCI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6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Highly recommend reviewing David Schuster’s excellent ENUG 2018  presentation “Primo and Alma Working Together for Access” ; He goes into greater detail re: the technical details of activating resources in the PCI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2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Highly recommend reviewing David Schuster’s excellent ENUG 2018  presentation “Primo and Alma Working Together for Access” ; He goes into greater detail re: the technical details of activating resources in the PCI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6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2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3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8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5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9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3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2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3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D4656-29C3-43E3-82CA-15D0A51F327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7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lcny.libguides.com/training?b=g&amp;d=a&amp;group_id=1637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lcny.libguides.com/eresourcesw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10Getting_Started/060Electronic_Resources_%E2%80%93_Scenarios_and_Workflow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lcny.libguides.com/c.php?g=777084&amp;p=570958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nowledge.exlibrisgroup.com/Alma/Product_Documentation/010Alma_Online_Help_(English)/040Resource_Management/050Inventory/020Managing_Electronic_Resources#Activating_an_Electronic_Collection_Using_the_Activation_Wizard" TargetMode="External"/><Relationship Id="rId4" Type="http://schemas.openxmlformats.org/officeDocument/2006/relationships/hyperlink" Target="https://knowledge.exlibrisgroup.com/Alma/Product_Documentation/010Alma_Online_Help_(English)/040Resource_Management/050Inventory/100Working_with_Electronic_Collection_Bibliographic_Records_and_URLs_Added_to_the_Community_Zon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Training/Alma_Essentials/Alma_Essentials_-_English/E_Resource_Management/06_Electronic_Resources_Conceptual_Background_(15_min)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owledge.exlibrisgroup.com/Alma/Training/Alma_Essentials/Alma_Essentials_-_English/D_Acquisitions/03_Activation_Workflow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Training/Alma_Essentials/Alma_Essentials_-_English/D_Acquisitions/03_Activation_Workflow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Primo" TargetMode="External"/><Relationship Id="rId2" Type="http://schemas.openxmlformats.org/officeDocument/2006/relationships/hyperlink" Target="https://knowledge.exlibrisgroup.com/Primo/Content_Corner/Product_Documentation/Primo_Central_Index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knowledge.exlibrisgroup.com/Primo/Content_Corner/Product_Documentation/Primo_Central_Index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10Getting_Started/010Alma_Introduction/010Alma_Overvie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owledge.exlibrisgroup.com/Alma/Training/Alma_Essentials/Alma_Essentials_-_English/H_Alma-Primo_Interoperabili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1534" y="329512"/>
            <a:ext cx="9144000" cy="667909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ERM Overview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1534" y="1293340"/>
            <a:ext cx="10000734" cy="499213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presentation: </a:t>
            </a:r>
          </a:p>
          <a:p>
            <a:pPr algn="l"/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broad overview of where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e-resources reside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Show how PCI and Alma components interconnect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Suggest helpful documentation (Basecamp, SUNY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LibGuides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Ex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ecommend authorization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roles for performing ERM activities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Alma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 possible workflows for some common ERM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tasks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Alma</a:t>
            </a:r>
          </a:p>
          <a:p>
            <a:pPr lvl="1" algn="l"/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arrangement of portfolios and collection; selective packages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Linking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community zone and what that process entails (what CZ linking does)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Activate full-text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and select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packages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&amp; manage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profiles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099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SLC Training Guide @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://slcny.libguides.com/training?b=g&amp;d=a&amp;group_id=16376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847767"/>
            <a:ext cx="10167851" cy="58001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1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341" y="0"/>
            <a:ext cx="10515600" cy="697556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ERM Working Group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LibGuide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https://slcny.libguides.com/eresourceswg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838" y="697556"/>
            <a:ext cx="10552670" cy="58103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ed Rectangle 2"/>
          <p:cNvSpPr/>
          <p:nvPr/>
        </p:nvSpPr>
        <p:spPr>
          <a:xfrm>
            <a:off x="1466335" y="2603157"/>
            <a:ext cx="1779373" cy="3212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002" y="566478"/>
            <a:ext cx="10515600" cy="659026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Authorization Roles needed for ERM in Alma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465" y="1806275"/>
            <a:ext cx="1142067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profile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collection of roles, grouped according to job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  <a:p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profiles make it easy to add a commonly select list of roles to a user when adding a new user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assigning the user a job category or user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</a:p>
          <a:p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 role profiles on the Profiles List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page: 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Configuration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Menu &gt; User Management &gt; Roles and Registration &gt;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</a:p>
          <a:p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configure role profiles, you must have one of the following roles: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User Administrator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System Administrator</a:t>
            </a:r>
          </a:p>
          <a:p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7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600" y="67733"/>
            <a:ext cx="10515600" cy="499533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Configuring Roles in Alma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67" y="659026"/>
            <a:ext cx="11559066" cy="60293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ounded Rectangle 6"/>
          <p:cNvSpPr/>
          <p:nvPr/>
        </p:nvSpPr>
        <p:spPr>
          <a:xfrm>
            <a:off x="1556951" y="659026"/>
            <a:ext cx="345989" cy="3954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4611" y="3962400"/>
            <a:ext cx="1244146" cy="3295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9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923" y="0"/>
            <a:ext cx="8487032" cy="1325563"/>
          </a:xfrm>
        </p:spPr>
        <p:txBody>
          <a:bodyPr>
            <a:normAutofit/>
          </a:bodyPr>
          <a:lstStyle/>
          <a:p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Authorization Roles needed for ERM in Alma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200" y="1021491"/>
            <a:ext cx="10820862" cy="55358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ounded Rectangle 4"/>
          <p:cNvSpPr/>
          <p:nvPr/>
        </p:nvSpPr>
        <p:spPr>
          <a:xfrm>
            <a:off x="762000" y="4148051"/>
            <a:ext cx="10302240" cy="6948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94821" y="947351"/>
            <a:ext cx="382260" cy="4613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4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57" y="770037"/>
            <a:ext cx="11135012" cy="59270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323" y="143503"/>
            <a:ext cx="8487032" cy="626534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Authorization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Roles: Templates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614616" y="770037"/>
            <a:ext cx="436606" cy="4613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75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011" y="90617"/>
            <a:ext cx="10515600" cy="659026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Authorization Roles: Reports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1305" y="825716"/>
            <a:ext cx="10767011" cy="57727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ounded Rectangle 4"/>
          <p:cNvSpPr/>
          <p:nvPr/>
        </p:nvSpPr>
        <p:spPr>
          <a:xfrm>
            <a:off x="1795849" y="749643"/>
            <a:ext cx="345989" cy="4613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6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50" y="-152353"/>
            <a:ext cx="10849170" cy="1183757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Workflows: Ex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Libris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70" y="781050"/>
            <a:ext cx="11176130" cy="59054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5519651" y="3782291"/>
            <a:ext cx="575240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://knowledge.exlibrisgroup.com/Alma/Product_Documentation/010Alma_Online_Help_(English)/010Getting_Started/060Electronic_Resources_%E2%80%93_Scenarios_and_Workflows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35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0" y="76248"/>
            <a:ext cx="11030339" cy="890357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Workflows: ERM Working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620" y="1399592"/>
            <a:ext cx="11244943" cy="4637412"/>
          </a:xfrm>
        </p:spPr>
        <p:txBody>
          <a:bodyPr>
            <a:normAutofit/>
          </a:bodyPr>
          <a:lstStyle/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91" y="874343"/>
            <a:ext cx="10714275" cy="56780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5094072" y="3713348"/>
            <a:ext cx="6438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://slcny.libguides.com/c.php?g=777084&amp;p=5709582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93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96" y="681868"/>
            <a:ext cx="10655718" cy="60277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628" y="4028302"/>
            <a:ext cx="5420496" cy="1779373"/>
          </a:xfrm>
        </p:spPr>
        <p:txBody>
          <a:bodyPr>
            <a:no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https://knowledge.exlibrisgroup.com/Alma/Product_Documentation/010Alma_Online_Help_(English)/040Resource_Management/050Inventory/100Working_with_Electronic_Collection_Bibliographic_Records_and_URLs_Added_to_the_Community_Zone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US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://knowledge.exlibrisgroup.com/Alma/Product_Documentation/010Alma_Online_Help_(English)/040Resource_Management/050Inventory/020Managing_Electronic_Resources#Activating_an_Electronic_Collection_Using_the_Activation_Wizard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160" y="8313"/>
            <a:ext cx="11252662" cy="847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Working with Electronic Collection Bibliographic Records and URLs Added to the Community Zone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V="1">
            <a:off x="4819135" y="6310184"/>
            <a:ext cx="3805881" cy="1710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 flipH="1">
            <a:off x="6989806" y="5908546"/>
            <a:ext cx="568413" cy="131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19" y="164756"/>
            <a:ext cx="10515600" cy="593125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ERM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Life Cycle &amp; Alma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465" y="848497"/>
            <a:ext cx="1157416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Definition of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ERM:</a:t>
            </a:r>
          </a:p>
          <a:p>
            <a:endParaRPr lang="en-US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“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Tools for managing the license agreements, related administrative information, and internal processes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associated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with collections of licensed electronic resources”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	- Ellen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Duranceau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Against the Grain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June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E-resource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Lifecycle: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process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Evaluation/Renewal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Resources Conceptual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available @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://knowledge.exlibrisgroup.com/Alma/Training/Alma_Essentials/Alma_Essentials_-_English/E_Resource_Management/06_Electronic_Resources_Conceptual_Background_(15_min)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011" y="90617"/>
            <a:ext cx="10515600" cy="659026"/>
          </a:xfrm>
        </p:spPr>
        <p:txBody>
          <a:bodyPr>
            <a:normAutofit fontScale="90000"/>
          </a:bodyPr>
          <a:lstStyle/>
          <a:p>
            <a:pPr marL="914400" lvl="2" algn="ctr"/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Activate full-text services for aggregator package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36" y="717890"/>
            <a:ext cx="10861675" cy="57012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4522572" y="4921247"/>
            <a:ext cx="5964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ExLibris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Documentation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Activation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Workflows @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https://knowledge.exlibrisgroup.com/Alma/Training/Alma_Essentials/Alma_Essentials_-_English/D_Acquisitions/03_Activation_Workflows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V="1">
            <a:off x="3253945" y="3080952"/>
            <a:ext cx="782596" cy="4283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flipV="1">
            <a:off x="9704171" y="4312509"/>
            <a:ext cx="1499288" cy="4283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61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75" y="855038"/>
            <a:ext cx="10134071" cy="5638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011" y="90617"/>
            <a:ext cx="10515600" cy="659026"/>
          </a:xfrm>
        </p:spPr>
        <p:txBody>
          <a:bodyPr>
            <a:normAutofit fontScale="90000"/>
          </a:bodyPr>
          <a:lstStyle/>
          <a:p>
            <a:pPr marL="914400" lvl="2" algn="ctr"/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Portfolios in an aggregator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V="1">
            <a:off x="10511481" y="2479589"/>
            <a:ext cx="271850" cy="3057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flipV="1">
            <a:off x="9976021" y="1713470"/>
            <a:ext cx="1145825" cy="3542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64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871" y="131292"/>
            <a:ext cx="6295767" cy="659026"/>
          </a:xfrm>
        </p:spPr>
        <p:txBody>
          <a:bodyPr>
            <a:normAutofit fontScale="90000"/>
          </a:bodyPr>
          <a:lstStyle/>
          <a:p>
            <a:pPr marL="914400" lvl="2" algn="ctr"/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Activate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Confirmation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2572" y="4921247"/>
            <a:ext cx="5964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ExLibris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Documentation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Activation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Workflows @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knowledgeexlibrisgroup.com/Alma/Training/Alma_Essentials/Alma_Essentials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_-_English/D_Acquisitions/03_Activation_Workflows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V="1">
            <a:off x="3253945" y="3080952"/>
            <a:ext cx="782596" cy="4283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83" y="641565"/>
            <a:ext cx="10404390" cy="599813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122140" y="856735"/>
            <a:ext cx="7241059" cy="16393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40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22" y="613846"/>
            <a:ext cx="10323958" cy="59928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09333" y="0"/>
            <a:ext cx="5594408" cy="671512"/>
          </a:xfrm>
        </p:spPr>
        <p:txBody>
          <a:bodyPr>
            <a:normAutofit fontScale="90000"/>
          </a:bodyPr>
          <a:lstStyle/>
          <a:p>
            <a:pPr marL="914400" lvl="2" algn="ctr"/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Workflows: Create and Manage Inventory 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V="1">
            <a:off x="3723501" y="3344563"/>
            <a:ext cx="1968845" cy="26113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51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346" y="65903"/>
            <a:ext cx="5298989" cy="510746"/>
          </a:xfrm>
        </p:spPr>
        <p:txBody>
          <a:bodyPr>
            <a:normAutofit/>
          </a:bodyPr>
          <a:lstStyle/>
          <a:p>
            <a:pPr marL="914400" lvl="2" algn="ctr"/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Workflows: Import profiles 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12" y="701464"/>
            <a:ext cx="10971656" cy="56840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ounded Rectangle 3"/>
          <p:cNvSpPr/>
          <p:nvPr/>
        </p:nvSpPr>
        <p:spPr>
          <a:xfrm flipV="1">
            <a:off x="4382528" y="2743201"/>
            <a:ext cx="1532239" cy="17628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0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16" y="636974"/>
            <a:ext cx="10515600" cy="48337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Where does our data reside?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22" y="1458097"/>
            <a:ext cx="11368216" cy="4423719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Sources – Aleph, ERM systems (in a few cases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), miscellaneous localities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Alma 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Manages print, electronic, &amp; digital holdings; Publishes to Primo; Defines services available per user per record</a:t>
            </a:r>
          </a:p>
          <a:p>
            <a:pPr marL="457200" lvl="1" indent="0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Primo 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Front end interface for Discovery and Delivery as well as Alma Link Resolver services</a:t>
            </a:r>
          </a:p>
          <a:p>
            <a:pPr marL="0" indent="0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** Consider impact on workflow as we walk through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24" y="387178"/>
            <a:ext cx="10515600" cy="856735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Primo: What is it?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97" y="1301579"/>
            <a:ext cx="10793627" cy="472028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Primo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Front end interface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Discovery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Delivery as well as Alma Link Resolver services</a:t>
            </a:r>
          </a:p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Central Index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(PCI) is a centralized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Primo index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that encompasses hundreds of millions of records of global or regional significance that are harvested from primary and secondary publishers and aggregators.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full text in PCI is indexed and used for discovery, not for delivery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The number of resources and records added to PCI grows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continually.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Product/ database lists available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knowledge.exlibrisgroup.com/Primo/Content_Corner/Product_Documentation/Primo_Central_Indexing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ExLibris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documentation @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knowledge.exlibrisgroup.com/Primo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70466" y="68793"/>
            <a:ext cx="10515600" cy="474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Primo: What’s in it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1629" y="685801"/>
            <a:ext cx="10344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://knowledge.exlibrisgroup.com/Primo/Content_Corner/Product_Documentation/Primo_Central_Indexing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43" y="1135682"/>
            <a:ext cx="10099711" cy="54813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234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19" y="771525"/>
            <a:ext cx="9719156" cy="59015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70466" y="68793"/>
            <a:ext cx="10515600" cy="61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E.g. PCI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Database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39" y="0"/>
            <a:ext cx="10515600" cy="542925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Alma: What is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it?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36" y="1253477"/>
            <a:ext cx="10273005" cy="53920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940836" y="410038"/>
            <a:ext cx="10498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https://knowledge.exlibrisgroup.com/Alma/Product_Documentation/010Alma_Online_Help_(English)/010Getting_Started/010Alma_Introduction/010Alma_Overview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836" y="243829"/>
            <a:ext cx="10515600" cy="761188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Alma: What’s in it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119" y="1128583"/>
            <a:ext cx="10937033" cy="461318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Alma 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Manages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print, electronic, &amp; digital holdings; Publishes to Primo; Defines services available per user per record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Knowledge Base (CKB)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Describes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vendor offerings for electronic resources and is maintained by Ex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Libris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By integrating the CKB into the data services environment (the Community Zone), Alma allows libraries to eliminate the need to manually synchronize records for electronic resources into the local catalog. When a complete or partial package is activated in the CKB, the individual titles in that package are immediately available in the library’s inventory.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Breakdown by zone: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Records for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 own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Institutional Zone (IZ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), i.e. Inventory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Zone (CZ)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Records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access, including e-books, e-journals,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packages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*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CZ records to create links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online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Network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Zone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(NZ)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Records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 materials owned by campuses included in the SUNY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70" y="-7781"/>
            <a:ext cx="10515600" cy="998710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Alma &amp; Primo: How do they interact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627" y="922638"/>
            <a:ext cx="9648495" cy="49779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1003028" y="6195194"/>
            <a:ext cx="10840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https://knowledge.exlibrisgroup.com/Alma/Training/Alma_Essentials/Alma_Essentials_-_English/H_Alma-Primo_Interoperability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902</Words>
  <Application>Microsoft Office PowerPoint</Application>
  <PresentationFormat>Widescreen</PresentationFormat>
  <Paragraphs>129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ERM Overview</vt:lpstr>
      <vt:lpstr>ERM Life Cycle &amp; Alma</vt:lpstr>
      <vt:lpstr>Where does our data reside?</vt:lpstr>
      <vt:lpstr>Primo: What is it?</vt:lpstr>
      <vt:lpstr>PowerPoint Presentation</vt:lpstr>
      <vt:lpstr>PowerPoint Presentation</vt:lpstr>
      <vt:lpstr>Alma: What is it?</vt:lpstr>
      <vt:lpstr>Alma: What’s in it</vt:lpstr>
      <vt:lpstr>Alma &amp; Primo: How do they interact</vt:lpstr>
      <vt:lpstr>SLC Training Guide @ https://slcny.libguides.com/training?b=g&amp;d=a&amp;group_id=16376</vt:lpstr>
      <vt:lpstr>ERM Working Group LibGuide @ https://slcny.libguides.com/eresourceswg</vt:lpstr>
      <vt:lpstr>Authorization Roles needed for ERM in Alma</vt:lpstr>
      <vt:lpstr>Configuring Roles in Alma</vt:lpstr>
      <vt:lpstr>Authorization Roles needed for ERM in Alma</vt:lpstr>
      <vt:lpstr>Authorization Roles: Templates</vt:lpstr>
      <vt:lpstr>Authorization Roles: Reports</vt:lpstr>
      <vt:lpstr>Workflows: Ex Libris documentation</vt:lpstr>
      <vt:lpstr>Workflows: ERM Working Group Documentation</vt:lpstr>
      <vt:lpstr>See https://knowledge.exlibrisgroup.com/Alma/Product_Documentation/010Alma_Online_Help_(English)/040Resource_Management/050Inventory/100Working_with_Electronic_Collection_Bibliographic_Records_and_URLs_Added_to_the_Community_Zone   See https://knowledge.exlibrisgroup.com/Alma/Product_Documentation/010Alma_Online_Help_(English)/040Resource_Management/050Inventory/020Managing_Electronic_Resources#Activating_an_Electronic_Collection_Using_the_Activation_Wizard</vt:lpstr>
      <vt:lpstr>Activate full-text services for aggregator package </vt:lpstr>
      <vt:lpstr>Portfolios in an aggregator package </vt:lpstr>
      <vt:lpstr>Activate Confirmation </vt:lpstr>
      <vt:lpstr>Workflows: Create and Manage Inventory </vt:lpstr>
      <vt:lpstr>Workflows: Import profiles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ERM Overview</dc:title>
  <dc:creator>Hess, Stephanie</dc:creator>
  <cp:lastModifiedBy>Hess, Stephanie</cp:lastModifiedBy>
  <cp:revision>142</cp:revision>
  <cp:lastPrinted>2019-03-20T12:17:34Z</cp:lastPrinted>
  <dcterms:created xsi:type="dcterms:W3CDTF">2019-03-18T21:44:10Z</dcterms:created>
  <dcterms:modified xsi:type="dcterms:W3CDTF">2019-03-20T20:30:58Z</dcterms:modified>
</cp:coreProperties>
</file>