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8" r:id="rId5"/>
    <p:sldId id="389" r:id="rId6"/>
    <p:sldId id="390" r:id="rId7"/>
    <p:sldId id="392" r:id="rId8"/>
    <p:sldId id="394" r:id="rId9"/>
    <p:sldId id="393" r:id="rId10"/>
    <p:sldId id="391" r:id="rId11"/>
    <p:sldId id="3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Kristy" initials="LK" lastIdx="1" clrIdx="0">
    <p:extLst>
      <p:ext uri="{19B8F6BF-5375-455C-9EA6-DF929625EA0E}">
        <p15:presenceInfo xmlns:p15="http://schemas.microsoft.com/office/powerpoint/2012/main" userId="S::kristy.lee@suny.edu::2d31e6a3-3620-42ae-af19-7fd6f5c2456c" providerId="AD"/>
      </p:ext>
    </p:extLst>
  </p:cmAuthor>
  <p:cmAuthor id="2" name="Perry, Susan" initials="PS" lastIdx="1" clrIdx="1">
    <p:extLst>
      <p:ext uri="{19B8F6BF-5375-455C-9EA6-DF929625EA0E}">
        <p15:presenceInfo xmlns:p15="http://schemas.microsoft.com/office/powerpoint/2012/main" userId="S::susan.perry@suny.edu::ea21311d-03e0-498d-b20b-c0d2cb5e17f1" providerId="AD"/>
      </p:ext>
    </p:extLst>
  </p:cmAuthor>
  <p:cmAuthor id="3" name="Pritting, Shannon" initials="PS" lastIdx="1" clrIdx="2">
    <p:extLst>
      <p:ext uri="{19B8F6BF-5375-455C-9EA6-DF929625EA0E}">
        <p15:presenceInfo xmlns:p15="http://schemas.microsoft.com/office/powerpoint/2012/main" userId="S::shannon.pritting@suny.edu::b6acce8b-3193-4a7b-b3b8-1dc43a9f8d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7596-2E5D-A648-9D56-B43760903CF3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1646-246F-1A4A-9F1A-C1A4DCB7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8F28-12E3-2346-8468-5E332CA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E54A2-3CEA-D64F-BDF1-5C2CF89B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2F2-DA96-4B48-966C-1712BD7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8E33-77B4-8440-BDDC-85C7288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32F3-0ED7-E04C-85E3-F181025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79CE-6C58-3342-A1D4-8F6B3C38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EFEC-5848-4748-89E1-E06FB4F2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53D-E482-CC46-91CA-DCECE43C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73DF-FA0A-784E-B88F-4117FF19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67CE-8B2D-FF45-B20B-90E1F69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0185A-8750-7D49-995C-97212AD6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6BCE-4049-FD49-8A07-D29BD4422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9774-9B12-3345-9F2A-86977C7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8FC2-D326-264B-A117-CEB090C1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C95C-6D5B-0540-A2E4-732FD52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6AE8-4C38-5642-A29A-76652C1B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A3F8-9FBC-A544-9F3C-423BF0AE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E0B57-3748-0742-A518-EE3FB79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04F-884B-954F-8038-5822E4FC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475-94DB-3441-A191-0B20DF1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1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1C42-1CF5-614B-81F4-D92CE5C2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C5979-34E4-F04E-990E-20ADAFC2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6926-B1C5-1948-9F65-207F70D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D53C-CBF2-CF4B-AF34-4FAF8EF5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4400-66F7-6041-9F65-775E3F7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2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4AFB-8F5D-AE4C-8111-8E206AB4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44A3-FC0F-A249-9056-963BE5B4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8978-AC6F-4549-BD4C-33EAA349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8CB-F251-614F-988A-B3654DC6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F20D-3B44-B14C-8813-9836981F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DCD8-AC3E-D94C-8355-111C85A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4B95-C19F-6B4E-9C62-51076B8B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B49BB-A0D4-DE43-BB16-B35A236B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2B65-A596-0E45-BFB8-51E87DC8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6EDC8-E086-3A49-9703-13BC8C13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3776D-9DAB-C24C-A0A3-E9E963935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72B0D-78CE-8949-85CC-2ED77577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43-74C5-F04C-9150-07E5B98D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B707-4AC7-AB43-B5AF-B840B22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B91-BAAB-D444-B955-82D8FF59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3B7E-E68E-5C48-9EAB-35FEA82A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88CC-9599-BB4A-A70D-18A2E890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E7BD-C751-8F4B-BC2F-6A107CC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BFC1-7AF0-F04E-B50D-8B334268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D6BC3-6F66-784C-94DD-BB108C47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8134A-C3EA-9540-9873-8F73E3A8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87A3-FDD6-F047-89DC-FFE35E8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2E0C-918D-F14A-B2F1-34DB0BE0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19478-D8FC-8540-B1DE-D9776EA3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1157-D5C7-384F-AE06-F4E87DE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2FBF-782B-534C-A02F-F2714756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55E-5275-4348-9DCC-BEC02BE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FF70-8336-4046-BFFD-289949E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F3680-683A-1E46-A4EE-10A07D3CA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1DC8B-2066-A74C-9445-1DD26885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8219-F995-6C45-9DBB-54951E26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04B2-B36F-8349-A0A1-8F4D3D66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DC62-7C92-4641-83BB-B9607906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D5E0F-94CE-AB49-B139-C62CE75B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7A46-1791-D745-B0A3-EEFCED61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DB2-0886-7B48-A6F3-BF7FC8C28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888D-4A71-2541-BE8B-529F9732D0D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1CAB-8B90-B745-93D7-50094F1C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1977-B5CB-2A4B-ADE2-C2BF4090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hyperlink" Target="https://knowledge.exlibrisgroup.com/Alma/Product_Documentation/010Alma_Online_Help_(English)/080Analytics/Alma_Analytics_Subject_Areas/Borrowing_Requests" TargetMode="External"/><Relationship Id="rId7" Type="http://schemas.openxmlformats.org/officeDocument/2006/relationships/image" Target="../media/image3.emf"/><Relationship Id="rId2" Type="http://schemas.openxmlformats.org/officeDocument/2006/relationships/hyperlink" Target="https://slcny.libguides.com/training-analy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hyperlink" Target="mailto:info@slcny.libanswers.com" TargetMode="External"/><Relationship Id="rId4" Type="http://schemas.openxmlformats.org/officeDocument/2006/relationships/hyperlink" Target="https://knowledge.exlibrisgroup.com/Alma/Product_Documentation/010Alma_Online_Help_(English)/080Analytics/Alma_Analytics_Subject_Areas/Lending_Requests" TargetMode="Externa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-22204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5158050" y="838495"/>
            <a:ext cx="63632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Resource Sharing Analytics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8" y="5437034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8339695" y="4883949"/>
            <a:ext cx="3088339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2100" dirty="0">
                <a:solidFill>
                  <a:schemeClr val="bg1"/>
                </a:solidFill>
              </a:rPr>
              <a:t>July 14, 2021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  <a:endParaRPr lang="en-US" sz="2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943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7722366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Resource Sharing Analytics Overview</a:t>
            </a:r>
          </a:p>
          <a:p>
            <a:r>
              <a:rPr lang="en-US" dirty="0">
                <a:cs typeface="Calibri"/>
              </a:rPr>
              <a:t>Additional Resources and Documentation</a:t>
            </a:r>
          </a:p>
          <a:p>
            <a:r>
              <a:rPr lang="en-US" dirty="0">
                <a:cs typeface="Calibri"/>
              </a:rPr>
              <a:t>Borrowing Analytics Demo</a:t>
            </a:r>
          </a:p>
          <a:p>
            <a:r>
              <a:rPr lang="en-US" dirty="0">
                <a:cs typeface="Calibri"/>
              </a:rPr>
              <a:t>Lending Analytics Demo</a:t>
            </a:r>
          </a:p>
          <a:p>
            <a:r>
              <a:rPr lang="en-US" dirty="0">
                <a:cs typeface="Calibri"/>
              </a:rPr>
              <a:t>Questions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Resource Sharing Analytics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717357" cy="44678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Possible to obtain a wide variety of reports for both borrowing and lending</a:t>
            </a:r>
          </a:p>
          <a:p>
            <a:r>
              <a:rPr lang="en-US" dirty="0">
                <a:cs typeface="Calibri"/>
              </a:rPr>
              <a:t>Analytics reports will be limited to your borrowing and lending requests</a:t>
            </a:r>
          </a:p>
          <a:p>
            <a:pPr lvl="1"/>
            <a:r>
              <a:rPr lang="en-US" dirty="0">
                <a:cs typeface="Calibri"/>
              </a:rPr>
              <a:t>Possible to obtain data for all of SUNY from the Network Zone</a:t>
            </a:r>
          </a:p>
          <a:p>
            <a:pPr lvl="1"/>
            <a:r>
              <a:rPr lang="en-US" dirty="0">
                <a:cs typeface="Calibri"/>
              </a:rPr>
              <a:t>Institution fields you’ll see during today’s demos not available in Institution Zones</a:t>
            </a:r>
          </a:p>
          <a:p>
            <a:r>
              <a:rPr lang="en-US" dirty="0">
                <a:cs typeface="Calibri"/>
              </a:rPr>
              <a:t>Analytics does not provide real time data (reports based on data from previous evening)</a:t>
            </a:r>
          </a:p>
          <a:p>
            <a:r>
              <a:rPr lang="en-US" dirty="0">
                <a:cs typeface="Calibri"/>
              </a:rPr>
              <a:t>Things to consider when generating resource sharing reports in Analytics</a:t>
            </a:r>
          </a:p>
          <a:p>
            <a:pPr lvl="1"/>
            <a:r>
              <a:rPr lang="en-US" dirty="0">
                <a:cs typeface="Calibri"/>
              </a:rPr>
              <a:t>Resource Sharing Request Cleanup Job</a:t>
            </a:r>
          </a:p>
          <a:p>
            <a:pPr lvl="1"/>
            <a:r>
              <a:rPr lang="en-US" dirty="0" err="1">
                <a:cs typeface="Calibri"/>
              </a:rPr>
              <a:t>ILLiad</a:t>
            </a:r>
            <a:r>
              <a:rPr lang="en-US" dirty="0">
                <a:cs typeface="Calibri"/>
              </a:rPr>
              <a:t> integration</a:t>
            </a:r>
          </a:p>
          <a:p>
            <a:pPr lvl="1"/>
            <a:r>
              <a:rPr lang="en-US" dirty="0">
                <a:cs typeface="Calibri"/>
              </a:rPr>
              <a:t>Digital vs. physical requests</a:t>
            </a:r>
          </a:p>
          <a:p>
            <a:pPr lvl="1"/>
            <a:r>
              <a:rPr lang="en-US" dirty="0">
                <a:cs typeface="Calibri"/>
              </a:rPr>
              <a:t>Non-SUNY borrowing and lending</a:t>
            </a:r>
          </a:p>
          <a:p>
            <a:pPr lvl="1"/>
            <a:r>
              <a:rPr lang="en-US" dirty="0">
                <a:cs typeface="Calibri"/>
              </a:rPr>
              <a:t>How borrowing </a:t>
            </a:r>
            <a:r>
              <a:rPr lang="en-US" dirty="0" err="1">
                <a:cs typeface="Calibri"/>
              </a:rPr>
              <a:t>rotas</a:t>
            </a:r>
            <a:r>
              <a:rPr lang="en-US" dirty="0">
                <a:cs typeface="Calibri"/>
              </a:rPr>
              <a:t> work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68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Resource Sharing Analytics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717357" cy="44678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Deletes requests from your borrowing and lending request lists after they’ve been completed</a:t>
            </a:r>
          </a:p>
          <a:p>
            <a:pPr lvl="1"/>
            <a:r>
              <a:rPr lang="en-US" dirty="0">
                <a:cs typeface="Calibri"/>
              </a:rPr>
              <a:t>Configuration | Fulfillment | General | Fulfillment Jobs Configuration</a:t>
            </a:r>
          </a:p>
          <a:p>
            <a:pPr lvl="1"/>
            <a:r>
              <a:rPr lang="en-US" dirty="0">
                <a:cs typeface="Calibri"/>
              </a:rPr>
              <a:t>Number of days before a completed request is deleted is configurable</a:t>
            </a:r>
          </a:p>
          <a:p>
            <a:pPr lvl="1"/>
            <a:r>
              <a:rPr lang="en-US" dirty="0">
                <a:cs typeface="Calibri"/>
              </a:rPr>
              <a:t>Also possible to turn off job</a:t>
            </a:r>
          </a:p>
          <a:p>
            <a:r>
              <a:rPr lang="en-US" dirty="0">
                <a:cs typeface="Calibri"/>
              </a:rPr>
              <a:t>The job changes the status of every cleaned up request to “Deleted”</a:t>
            </a:r>
          </a:p>
          <a:p>
            <a:r>
              <a:rPr lang="en-US" dirty="0">
                <a:cs typeface="Calibri"/>
              </a:rPr>
              <a:t>Can’t run Analytics reports on cleaned up requests based on status</a:t>
            </a:r>
          </a:p>
          <a:p>
            <a:r>
              <a:rPr lang="en-US" dirty="0">
                <a:cs typeface="Calibri"/>
              </a:rPr>
              <a:t>Examples of alternatives to request status</a:t>
            </a:r>
          </a:p>
          <a:p>
            <a:pPr lvl="1"/>
            <a:r>
              <a:rPr lang="en-US" dirty="0">
                <a:cs typeface="Calibri"/>
              </a:rPr>
              <a:t>Filled borrowing requests – use “Item Arrival Date” (null for unfilled requests) or “Partner Name” (fallback partner for unfilled requests)</a:t>
            </a:r>
          </a:p>
          <a:p>
            <a:pPr lvl="1"/>
            <a:r>
              <a:rPr lang="en-US" dirty="0">
                <a:cs typeface="Calibri"/>
              </a:rPr>
              <a:t>Filled lending requests – use “Actual Shipped Format” or “Item Sent Date” (both null for unfilled requests)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744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Resource Sharing Analytics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989501" cy="44678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If you use borrowing and/or lending </a:t>
            </a:r>
            <a:r>
              <a:rPr lang="en-US" dirty="0" err="1">
                <a:cs typeface="Calibri"/>
              </a:rPr>
              <a:t>ILLiad</a:t>
            </a:r>
            <a:r>
              <a:rPr lang="en-US" dirty="0">
                <a:cs typeface="Calibri"/>
              </a:rPr>
              <a:t> NCIP integration, your </a:t>
            </a:r>
            <a:r>
              <a:rPr lang="en-US" dirty="0" err="1">
                <a:cs typeface="Calibri"/>
              </a:rPr>
              <a:t>ILLiad</a:t>
            </a:r>
            <a:r>
              <a:rPr lang="en-US" dirty="0">
                <a:cs typeface="Calibri"/>
              </a:rPr>
              <a:t> requests will appear in Analytics reports</a:t>
            </a:r>
          </a:p>
          <a:p>
            <a:pPr lvl="1"/>
            <a:r>
              <a:rPr lang="en-US" dirty="0">
                <a:cs typeface="Calibri"/>
              </a:rPr>
              <a:t>Will need to filter on “External Identifier” to differentiate Alma requests exported to </a:t>
            </a:r>
            <a:r>
              <a:rPr lang="en-US" dirty="0" err="1">
                <a:cs typeface="Calibri"/>
              </a:rPr>
              <a:t>ILLiad</a:t>
            </a:r>
            <a:r>
              <a:rPr lang="en-US" dirty="0">
                <a:cs typeface="Calibri"/>
              </a:rPr>
              <a:t> from requests imported from </a:t>
            </a:r>
            <a:r>
              <a:rPr lang="en-US" dirty="0" err="1">
                <a:cs typeface="Calibri"/>
              </a:rPr>
              <a:t>ILLiad</a:t>
            </a:r>
            <a:r>
              <a:rPr lang="en-US" dirty="0">
                <a:cs typeface="Calibri"/>
              </a:rPr>
              <a:t> to Alma via NCIP (exported requests start with “01SUNY…”)</a:t>
            </a:r>
          </a:p>
          <a:p>
            <a:r>
              <a:rPr lang="en-US" dirty="0">
                <a:cs typeface="Calibri"/>
              </a:rPr>
              <a:t>Libraries that borrow and/or lending articles in Alma will need to filter on “Requested Format” field if you want to generate reports for on only physical or digital requests</a:t>
            </a:r>
          </a:p>
          <a:p>
            <a:r>
              <a:rPr lang="en-US" dirty="0">
                <a:cs typeface="Calibri"/>
              </a:rPr>
              <a:t>Libraries that borrow from or lend to non-SUNY libraries in Alma will need to filter on “External Identifier” or “Partner” if they want to exclude non-SUNY requests from reports</a:t>
            </a:r>
          </a:p>
          <a:p>
            <a:pPr lvl="1"/>
            <a:r>
              <a:rPr lang="en-US" dirty="0">
                <a:cs typeface="Calibri"/>
              </a:rPr>
              <a:t>“Partner Code” for all SUNY libraries begins with “SUNY…”</a:t>
            </a:r>
          </a:p>
          <a:p>
            <a:pPr lvl="1"/>
            <a:r>
              <a:rPr lang="en-US" dirty="0">
                <a:cs typeface="Calibri"/>
              </a:rPr>
              <a:t>“External Identifier” of lending </a:t>
            </a:r>
            <a:r>
              <a:rPr lang="en-US" dirty="0" err="1">
                <a:cs typeface="Calibri"/>
              </a:rPr>
              <a:t>reqeusts</a:t>
            </a:r>
            <a:r>
              <a:rPr lang="en-US" dirty="0">
                <a:cs typeface="Calibri"/>
              </a:rPr>
              <a:t> begins with “01SUNY…” </a:t>
            </a: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366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Resource Sharing Analytics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2" y="1357487"/>
            <a:ext cx="10989501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All borrowing reports need to contain a filter “Partner Active Status = Active” </a:t>
            </a:r>
          </a:p>
          <a:p>
            <a:pPr lvl="1"/>
            <a:r>
              <a:rPr lang="en-US" dirty="0">
                <a:cs typeface="Calibri"/>
              </a:rPr>
              <a:t>Each borrowing request is actually a series of requests with the same External Identifier, one for each library in </a:t>
            </a:r>
            <a:r>
              <a:rPr lang="en-US" dirty="0" err="1">
                <a:cs typeface="Calibri"/>
              </a:rPr>
              <a:t>rota</a:t>
            </a:r>
            <a:r>
              <a:rPr lang="en-US" dirty="0">
                <a:cs typeface="Calibri"/>
              </a:rPr>
              <a:t> </a:t>
            </a:r>
          </a:p>
          <a:p>
            <a:pPr lvl="1"/>
            <a:r>
              <a:rPr lang="en-US" dirty="0">
                <a:cs typeface="Calibri"/>
              </a:rPr>
              <a:t>“Partner Active Status” of individual requests change from Inactive to Active as the request passes trough the </a:t>
            </a:r>
            <a:r>
              <a:rPr lang="en-US" dirty="0" err="1">
                <a:cs typeface="Calibri"/>
              </a:rPr>
              <a:t>rota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All of these individual requests are in Analytics and can show up in report results</a:t>
            </a:r>
          </a:p>
          <a:p>
            <a:pPr lvl="1"/>
            <a:r>
              <a:rPr lang="en-US" dirty="0">
                <a:cs typeface="Calibri"/>
              </a:rPr>
              <a:t>Forgetting to filter on “Partner Active Status” will result in highly inflated borrowing volumes</a:t>
            </a:r>
          </a:p>
          <a:p>
            <a:pPr lvl="1"/>
            <a:r>
              <a:rPr lang="en-US" dirty="0">
                <a:cs typeface="Calibri"/>
              </a:rPr>
              <a:t>Not a problem for Lending reports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185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Analytics Demo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7722366" cy="4467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Borrowing reports</a:t>
            </a:r>
          </a:p>
          <a:p>
            <a:pPr lvl="1"/>
            <a:r>
              <a:rPr lang="en-US" dirty="0">
                <a:cs typeface="Calibri"/>
              </a:rPr>
              <a:t>Fill rate</a:t>
            </a:r>
          </a:p>
          <a:p>
            <a:pPr lvl="1"/>
            <a:r>
              <a:rPr lang="en-US" dirty="0">
                <a:cs typeface="Calibri"/>
              </a:rPr>
              <a:t>Borrowing volume broken down by lender </a:t>
            </a:r>
          </a:p>
          <a:p>
            <a:pPr lvl="1"/>
            <a:r>
              <a:rPr lang="en-US" dirty="0">
                <a:cs typeface="Calibri"/>
              </a:rPr>
              <a:t>Turnaround time</a:t>
            </a:r>
          </a:p>
          <a:p>
            <a:r>
              <a:rPr lang="en-US" dirty="0">
                <a:cs typeface="Calibri"/>
              </a:rPr>
              <a:t>Lending reports</a:t>
            </a:r>
          </a:p>
          <a:p>
            <a:pPr lvl="1"/>
            <a:r>
              <a:rPr lang="en-US" dirty="0">
                <a:cs typeface="Calibri"/>
              </a:rPr>
              <a:t>Lending volume broken down by borrower</a:t>
            </a:r>
          </a:p>
          <a:p>
            <a:pPr lvl="1"/>
            <a:r>
              <a:rPr lang="en-US" dirty="0">
                <a:cs typeface="Calibri"/>
              </a:rPr>
              <a:t>Lending turnaround time</a:t>
            </a:r>
          </a:p>
          <a:p>
            <a:pPr lvl="1"/>
            <a:r>
              <a:rPr lang="en-US" dirty="0">
                <a:cs typeface="Calibri"/>
              </a:rPr>
              <a:t>Lending return time</a:t>
            </a: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400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854075"/>
          </a:xfrm>
        </p:spPr>
        <p:txBody>
          <a:bodyPr/>
          <a:lstStyle/>
          <a:p>
            <a:r>
              <a:rPr lang="en-US" b="1" dirty="0">
                <a:ea typeface="+mj-lt"/>
                <a:cs typeface="+mj-lt"/>
              </a:rPr>
              <a:t>Analytics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43" y="1357487"/>
            <a:ext cx="11189076" cy="44678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Shared Reports</a:t>
            </a:r>
          </a:p>
          <a:p>
            <a:pPr lvl="1"/>
            <a:r>
              <a:rPr lang="en-US" dirty="0">
                <a:cs typeface="Calibri"/>
              </a:rPr>
              <a:t>Shared Folders - Community - Reports - Consortia - SUNY - Resource Sharing</a:t>
            </a:r>
          </a:p>
          <a:p>
            <a:r>
              <a:rPr lang="en-US" dirty="0">
                <a:cs typeface="Calibri"/>
              </a:rPr>
              <a:t>SLSS Analytics Training Guide:</a:t>
            </a:r>
          </a:p>
          <a:p>
            <a:pPr lvl="1"/>
            <a:r>
              <a:rPr lang="en-US" dirty="0">
                <a:cs typeface="Calibri"/>
                <a:hlinkClick r:id="rId2"/>
              </a:rPr>
              <a:t>https://slcny.libguides.com/training-analytics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 Libris documentation</a:t>
            </a:r>
          </a:p>
          <a:p>
            <a:pPr lvl="1"/>
            <a:r>
              <a:rPr lang="en-US" dirty="0"/>
              <a:t>Borrowing: </a:t>
            </a:r>
            <a:r>
              <a:rPr lang="en-US" dirty="0">
                <a:hlinkClick r:id="rId3"/>
              </a:rPr>
              <a:t>https://knowledge.exlibrisgroup.com/Alma/Product_Documentation/010Alma_Online_Help_(English)/080Analytics/Alma_Analytics_Subject_Areas/Borrowing_Requests</a:t>
            </a:r>
            <a:endParaRPr lang="en-US" dirty="0"/>
          </a:p>
          <a:p>
            <a:pPr lvl="1"/>
            <a:r>
              <a:rPr lang="en-US" dirty="0"/>
              <a:t>Lending:</a:t>
            </a:r>
          </a:p>
          <a:p>
            <a:pPr lvl="1"/>
            <a:r>
              <a:rPr lang="en-US" dirty="0">
                <a:hlinkClick r:id="rId4"/>
              </a:rPr>
              <a:t>https://knowledge.exlibrisgroup.com/Alma/Product_Documentation/010Alma_Online_Help_(English)/080Analytics/Alma_Analytics_Subject_Areas/Lending_Requests</a:t>
            </a:r>
            <a:endParaRPr lang="en-US" dirty="0"/>
          </a:p>
          <a:p>
            <a:r>
              <a:rPr lang="en-US" dirty="0"/>
              <a:t>Email </a:t>
            </a:r>
            <a:r>
              <a:rPr lang="en-US" dirty="0">
                <a:hlinkClick r:id="rId5"/>
              </a:rPr>
              <a:t>info@slcny.libanswers.com</a:t>
            </a:r>
            <a:r>
              <a:rPr lang="en-US" dirty="0"/>
              <a:t> for help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914400" lvl="2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832FAC-9066-A54F-B49A-783F72C80A5D}"/>
              </a:ext>
            </a:extLst>
          </p:cNvPr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98901C-9CA4-D041-B948-D3B4894B6476}"/>
              </a:ext>
            </a:extLst>
          </p:cNvPr>
          <p:cNvSpPr/>
          <p:nvPr/>
        </p:nvSpPr>
        <p:spPr>
          <a:xfrm>
            <a:off x="1" y="6076334"/>
            <a:ext cx="4531800" cy="7816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BFD98D-9C97-DE4A-B29D-544B0AAD154F}"/>
              </a:ext>
            </a:extLst>
          </p:cNvPr>
          <p:cNvGrpSpPr/>
          <p:nvPr/>
        </p:nvGrpSpPr>
        <p:grpSpPr>
          <a:xfrm>
            <a:off x="6276761" y="6251567"/>
            <a:ext cx="5548758" cy="438513"/>
            <a:chOff x="6320303" y="6041112"/>
            <a:chExt cx="5548758" cy="43851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8B1BC77-F5E8-4347-BB4D-7447075C5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94B97D2-B5D9-234A-A702-9B43C3528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0BD2C0-D90B-AF4F-BD3E-11D00A38F3B6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10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www.suny.edu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5D6C94E-DAC3-7947-B8BD-C9AE94196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BD4C55E-C976-2644-931A-643E76EEF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217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9" ma:contentTypeDescription="Create a new document." ma:contentTypeScope="" ma:versionID="cf4e206d0aed1cb5ba3ae77ec89f5497">
  <xsd:schema xmlns:xsd="http://www.w3.org/2001/XMLSchema" xmlns:xs="http://www.w3.org/2001/XMLSchema" xmlns:p="http://schemas.microsoft.com/office/2006/metadata/properties" xmlns:ns2="61ce4d65-48b5-4510-a74e-67217dcdfadf" targetNamespace="http://schemas.microsoft.com/office/2006/metadata/properties" ma:root="true" ma:fieldsID="1a288436851de82893f8bba96f25252d" ns2:_="">
    <xsd:import namespace="61ce4d65-48b5-4510-a74e-67217dcdfa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8AD8D-1EF1-40FE-ABB6-5F78DF0AD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D83235-88EE-4E2B-9FD9-F696DD588AFF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1ce4d65-48b5-4510-a74e-67217dcdfadf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32B7E1-008C-4875-BAEB-792625A787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677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Agenda</vt:lpstr>
      <vt:lpstr>Resource Sharing Analytics Overview</vt:lpstr>
      <vt:lpstr>Resource Sharing Analytics Overview</vt:lpstr>
      <vt:lpstr>Resource Sharing Analytics Overview</vt:lpstr>
      <vt:lpstr>Resource Sharing Analytics Overview</vt:lpstr>
      <vt:lpstr>Analytics Demo</vt:lpstr>
      <vt:lpstr>Analytics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Pritting, Shannon</dc:creator>
  <cp:lastModifiedBy>Tim Jackson</cp:lastModifiedBy>
  <cp:revision>103</cp:revision>
  <dcterms:created xsi:type="dcterms:W3CDTF">2019-08-22T15:05:39Z</dcterms:created>
  <dcterms:modified xsi:type="dcterms:W3CDTF">2021-07-14T19:18:19Z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