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EB Garamond SemiBold"/>
      <p:regular r:id="rId32"/>
      <p:bold r:id="rId33"/>
      <p:italic r:id="rId34"/>
      <p:boldItalic r:id="rId35"/>
    </p:embeddedFont>
    <p:embeddedFont>
      <p:font typeface="EB Garamond"/>
      <p:regular r:id="rId36"/>
      <p:bold r:id="rId37"/>
      <p:italic r:id="rId38"/>
      <p:boldItalic r:id="rId39"/>
    </p:embeddedFont>
    <p:embeddedFont>
      <p:font typeface="Helvetica Neue"/>
      <p:regular r:id="rId40"/>
      <p:bold r:id="rId41"/>
      <p:italic r:id="rId42"/>
      <p:boldItalic r:id="rId43"/>
    </p:embeddedFont>
    <p:embeddedFont>
      <p:font typeface="Helvetica Neue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KWYy7xrVoKxKVYjc3ylIYLJe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schemas.openxmlformats.org/officeDocument/2006/relationships/font" Target="fonts/HelveticaNeueLight-regular.fnt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46" Type="http://schemas.openxmlformats.org/officeDocument/2006/relationships/font" Target="fonts/HelveticaNeueLight-italic.fntdata"/><Relationship Id="rId23" Type="http://schemas.openxmlformats.org/officeDocument/2006/relationships/slide" Target="slides/slide18.xml"/><Relationship Id="rId45" Type="http://schemas.openxmlformats.org/officeDocument/2006/relationships/font" Target="fonts/HelveticaNeueLight-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HelveticaNeue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BGaramondSemiBold-bold.fntdata"/><Relationship Id="rId10" Type="http://schemas.openxmlformats.org/officeDocument/2006/relationships/slide" Target="slides/slide5.xml"/><Relationship Id="rId32" Type="http://schemas.openxmlformats.org/officeDocument/2006/relationships/font" Target="fonts/EBGaramondSemiBold-regular.fntdata"/><Relationship Id="rId13" Type="http://schemas.openxmlformats.org/officeDocument/2006/relationships/slide" Target="slides/slide8.xml"/><Relationship Id="rId35" Type="http://schemas.openxmlformats.org/officeDocument/2006/relationships/font" Target="fonts/EBGaramondSemiBold-boldItalic.fntdata"/><Relationship Id="rId12" Type="http://schemas.openxmlformats.org/officeDocument/2006/relationships/slide" Target="slides/slide7.xml"/><Relationship Id="rId34" Type="http://schemas.openxmlformats.org/officeDocument/2006/relationships/font" Target="fonts/EBGaramondSemiBold-italic.fntdata"/><Relationship Id="rId15" Type="http://schemas.openxmlformats.org/officeDocument/2006/relationships/slide" Target="slides/slide10.xml"/><Relationship Id="rId37" Type="http://schemas.openxmlformats.org/officeDocument/2006/relationships/font" Target="fonts/EBGaramond-bold.fntdata"/><Relationship Id="rId14" Type="http://schemas.openxmlformats.org/officeDocument/2006/relationships/slide" Target="slides/slide9.xml"/><Relationship Id="rId36" Type="http://schemas.openxmlformats.org/officeDocument/2006/relationships/font" Target="fonts/EBGaramond-regular.fntdata"/><Relationship Id="rId17" Type="http://schemas.openxmlformats.org/officeDocument/2006/relationships/slide" Target="slides/slide12.xml"/><Relationship Id="rId39" Type="http://schemas.openxmlformats.org/officeDocument/2006/relationships/font" Target="fonts/EBGaramond-boldItalic.fntdata"/><Relationship Id="rId16" Type="http://schemas.openxmlformats.org/officeDocument/2006/relationships/slide" Target="slides/slide11.xml"/><Relationship Id="rId38" Type="http://schemas.openxmlformats.org/officeDocument/2006/relationships/font" Target="fonts/EBGaramon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3e72e37d2e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3e72e37d2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23e72e37d2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c8036b24b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2c8036b24b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2c8036b24b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c8036b24b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2c8036b24b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22c8036b24b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d275bd43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1d275bd43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21d275bd43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373daae800_1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2373daae800_1_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373daae800_1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2373daae800_1_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373daae800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g2373daae800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373daae800_1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2373daae800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373daae800_1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2373daae800_1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373daae800_1_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2373daae800_1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373daae800_1_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2373daae800_1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7ed3f8bb4e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27ed3f8bb4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373daae800_1_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g2373daae800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373daae800_1_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2373daae800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373daae800_1_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2373daae800_1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373daae800_1_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g2373daae800_1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3b2652b2f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3b2652b2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23b2652b2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c8036b24b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2c8036b24b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22c8036b24b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3e72e37d2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3e72e37d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g23e72e37d2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e72e37d2e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3e72e37d2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3e72e37d2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c8036b24b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2c8036b24b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22c8036b24b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2c8036b24b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2c8036b24b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22c8036b24b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3e72e37d2e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3e72e37d2e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23e72e37d2e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002060"/>
        </a:solidFill>
      </p:bgPr>
    </p:bg>
    <p:spTree>
      <p:nvGrpSpPr>
        <p:cNvPr id="10" name="Shape 10"/>
        <p:cNvGrpSpPr/>
        <p:nvPr/>
      </p:nvGrpSpPr>
      <p:grpSpPr>
        <a:xfrm>
          <a:off x="0" y="0"/>
          <a:ext cx="0" cy="0"/>
          <a:chOff x="0" y="0"/>
          <a:chExt cx="0" cy="0"/>
        </a:xfrm>
      </p:grpSpPr>
      <p:sp>
        <p:nvSpPr>
          <p:cNvPr id="11" name="Google Shape;11;p24"/>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ype slide">
  <p:cSld name="1_Type slide">
    <p:bg>
      <p:bgPr>
        <a:solidFill>
          <a:srgbClr val="002060"/>
        </a:solidFill>
      </p:bgPr>
    </p:bg>
    <p:spTree>
      <p:nvGrpSpPr>
        <p:cNvPr id="46" name="Shape 46"/>
        <p:cNvGrpSpPr/>
        <p:nvPr/>
      </p:nvGrpSpPr>
      <p:grpSpPr>
        <a:xfrm>
          <a:off x="0" y="0"/>
          <a:ext cx="0" cy="0"/>
          <a:chOff x="0" y="0"/>
          <a:chExt cx="0" cy="0"/>
        </a:xfrm>
      </p:grpSpPr>
      <p:sp>
        <p:nvSpPr>
          <p:cNvPr id="47" name="Google Shape;47;p43"/>
          <p:cNvSpPr/>
          <p:nvPr/>
        </p:nvSpPr>
        <p:spPr>
          <a:xfrm>
            <a:off x="0" y="0"/>
            <a:ext cx="6096000" cy="6858000"/>
          </a:xfrm>
          <a:prstGeom prst="rect">
            <a:avLst/>
          </a:prstGeom>
          <a:solidFill>
            <a:srgbClr val="FF00A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48" name="Google Shape;48;p43"/>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49" name="Google Shape;49;p43"/>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3"/>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ype slide">
  <p:cSld name="7_Type slide">
    <p:bg>
      <p:bgPr>
        <a:solidFill>
          <a:srgbClr val="002060"/>
        </a:solidFill>
      </p:bgPr>
    </p:bg>
    <p:spTree>
      <p:nvGrpSpPr>
        <p:cNvPr id="51" name="Shape 51"/>
        <p:cNvGrpSpPr/>
        <p:nvPr/>
      </p:nvGrpSpPr>
      <p:grpSpPr>
        <a:xfrm>
          <a:off x="0" y="0"/>
          <a:ext cx="0" cy="0"/>
          <a:chOff x="0" y="0"/>
          <a:chExt cx="0" cy="0"/>
        </a:xfrm>
      </p:grpSpPr>
      <p:pic>
        <p:nvPicPr>
          <p:cNvPr descr="A picture containing person, crowd, outdoor, watching&#10;&#10;Description automatically generated" id="52" name="Google Shape;52;p44"/>
          <p:cNvPicPr preferRelativeResize="0"/>
          <p:nvPr/>
        </p:nvPicPr>
        <p:blipFill rotWithShape="1">
          <a:blip r:embed="rId2">
            <a:alphaModFix/>
          </a:blip>
          <a:srcRect b="0" l="0" r="0" t="0"/>
          <a:stretch/>
        </p:blipFill>
        <p:spPr>
          <a:xfrm>
            <a:off x="0" y="-1038056"/>
            <a:ext cx="12344400" cy="8219156"/>
          </a:xfrm>
          <a:prstGeom prst="rect">
            <a:avLst/>
          </a:prstGeom>
          <a:noFill/>
          <a:ln>
            <a:noFill/>
          </a:ln>
        </p:spPr>
      </p:pic>
      <p:pic>
        <p:nvPicPr>
          <p:cNvPr descr="Logo&#10;&#10;Description automatically generated" id="53" name="Google Shape;53;p44"/>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54" name="Google Shape;54;p44"/>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44"/>
          <p:cNvSpPr txBox="1"/>
          <p:nvPr/>
        </p:nvSpPr>
        <p:spPr>
          <a:xfrm>
            <a:off x="7630961" y="719704"/>
            <a:ext cx="4276427" cy="563231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THIS IS WHERE YOU WANT </a:t>
            </a:r>
            <a:br>
              <a:rPr b="0" i="0" lang="en-US" sz="7200" u="none" cap="none" strike="noStrike">
                <a:solidFill>
                  <a:schemeClr val="lt1"/>
                </a:solidFill>
                <a:latin typeface="Helvetica Neue Light"/>
                <a:ea typeface="Helvetica Neue Light"/>
                <a:cs typeface="Helvetica Neue Light"/>
                <a:sym typeface="Helvetica Neue Light"/>
              </a:rPr>
            </a:br>
            <a:r>
              <a:rPr b="0" i="0" lang="en-US" sz="7200" u="none" cap="none" strike="noStrike">
                <a:solidFill>
                  <a:schemeClr val="lt1"/>
                </a:solidFill>
                <a:latin typeface="Helvetica Neue Light"/>
                <a:ea typeface="Helvetica Neue Light"/>
                <a:cs typeface="Helvetica Neue Light"/>
                <a:sym typeface="Helvetica Neue Light"/>
              </a:rPr>
              <a:t>TO BE.</a:t>
            </a:r>
            <a:endParaRPr b="0" i="0" sz="1400" u="none" cap="none" strike="noStrike">
              <a:solidFill>
                <a:srgbClr val="000000"/>
              </a:solidFill>
              <a:latin typeface="Arial"/>
              <a:ea typeface="Arial"/>
              <a:cs typeface="Arial"/>
              <a:sym typeface="Arial"/>
            </a:endParaRPr>
          </a:p>
        </p:txBody>
      </p:sp>
      <p:sp>
        <p:nvSpPr>
          <p:cNvPr id="56" name="Google Shape;56;p44"/>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ype slide">
  <p:cSld name="3_Type slide">
    <p:bg>
      <p:bgPr>
        <a:solidFill>
          <a:srgbClr val="002060"/>
        </a:solidFill>
      </p:bgPr>
    </p:bg>
    <p:spTree>
      <p:nvGrpSpPr>
        <p:cNvPr id="57" name="Shape 57"/>
        <p:cNvGrpSpPr/>
        <p:nvPr/>
      </p:nvGrpSpPr>
      <p:grpSpPr>
        <a:xfrm>
          <a:off x="0" y="0"/>
          <a:ext cx="0" cy="0"/>
          <a:chOff x="0" y="0"/>
          <a:chExt cx="0" cy="0"/>
        </a:xfrm>
      </p:grpSpPr>
      <p:pic>
        <p:nvPicPr>
          <p:cNvPr descr="A picture containing text, indoor, person&#10;&#10;Description automatically generated" id="58" name="Google Shape;58;p45"/>
          <p:cNvPicPr preferRelativeResize="0"/>
          <p:nvPr/>
        </p:nvPicPr>
        <p:blipFill rotWithShape="1">
          <a:blip r:embed="rId2">
            <a:alphaModFix/>
          </a:blip>
          <a:srcRect b="0" l="0" r="0" t="0"/>
          <a:stretch/>
        </p:blipFill>
        <p:spPr>
          <a:xfrm>
            <a:off x="-40640" y="-435187"/>
            <a:ext cx="12273280" cy="8182187"/>
          </a:xfrm>
          <a:prstGeom prst="rect">
            <a:avLst/>
          </a:prstGeom>
          <a:noFill/>
          <a:ln>
            <a:noFill/>
          </a:ln>
        </p:spPr>
      </p:pic>
      <p:pic>
        <p:nvPicPr>
          <p:cNvPr descr="Logo&#10;&#10;Description automatically generated" id="59" name="Google Shape;59;p45"/>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60" name="Google Shape;60;p45"/>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45"/>
          <p:cNvSpPr txBox="1"/>
          <p:nvPr/>
        </p:nvSpPr>
        <p:spPr>
          <a:xfrm>
            <a:off x="467416" y="1985837"/>
            <a:ext cx="61468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MOVE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WARD.</a:t>
            </a:r>
            <a:endParaRPr b="0" i="0" sz="1400" u="none" cap="none" strike="noStrike">
              <a:solidFill>
                <a:srgbClr val="000000"/>
              </a:solidFill>
              <a:latin typeface="Arial"/>
              <a:ea typeface="Arial"/>
              <a:cs typeface="Arial"/>
              <a:sym typeface="Arial"/>
            </a:endParaRPr>
          </a:p>
        </p:txBody>
      </p:sp>
      <p:sp>
        <p:nvSpPr>
          <p:cNvPr id="62" name="Google Shape;62;p45"/>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ype slide">
  <p:cSld name="8_Type slide">
    <p:bg>
      <p:bgPr>
        <a:solidFill>
          <a:srgbClr val="002060"/>
        </a:solidFill>
      </p:bgPr>
    </p:bg>
    <p:spTree>
      <p:nvGrpSpPr>
        <p:cNvPr id="63" name="Shape 63"/>
        <p:cNvGrpSpPr/>
        <p:nvPr/>
      </p:nvGrpSpPr>
      <p:grpSpPr>
        <a:xfrm>
          <a:off x="0" y="0"/>
          <a:ext cx="0" cy="0"/>
          <a:chOff x="0" y="0"/>
          <a:chExt cx="0" cy="0"/>
        </a:xfrm>
      </p:grpSpPr>
      <p:pic>
        <p:nvPicPr>
          <p:cNvPr descr="A picture containing floor, person, nature, dancer&#10;&#10;Description automatically generated" id="64" name="Google Shape;64;p46"/>
          <p:cNvPicPr preferRelativeResize="0"/>
          <p:nvPr/>
        </p:nvPicPr>
        <p:blipFill rotWithShape="1">
          <a:blip r:embed="rId2">
            <a:alphaModFix/>
          </a:blip>
          <a:srcRect b="0" l="0" r="0" t="0"/>
          <a:stretch/>
        </p:blipFill>
        <p:spPr>
          <a:xfrm>
            <a:off x="-909006" y="-360265"/>
            <a:ext cx="13253406" cy="8817196"/>
          </a:xfrm>
          <a:prstGeom prst="rect">
            <a:avLst/>
          </a:prstGeom>
          <a:noFill/>
          <a:ln>
            <a:noFill/>
          </a:ln>
        </p:spPr>
      </p:pic>
      <p:pic>
        <p:nvPicPr>
          <p:cNvPr descr="Logo&#10;&#10;Description automatically generated" id="65" name="Google Shape;65;p46"/>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66" name="Google Shape;66;p46"/>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46"/>
          <p:cNvSpPr txBox="1"/>
          <p:nvPr/>
        </p:nvSpPr>
        <p:spPr>
          <a:xfrm>
            <a:off x="7611911" y="262681"/>
            <a:ext cx="4276427" cy="378565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Helvetica Neue Light"/>
                <a:ea typeface="Helvetica Neue Light"/>
                <a:cs typeface="Helvetica Neue Light"/>
                <a:sym typeface="Helvetica Neue Light"/>
              </a:rPr>
              <a:t>TO BREAK OUT.</a:t>
            </a:r>
            <a:endParaRPr b="0" i="0" sz="1400" u="none" cap="none" strike="noStrike">
              <a:solidFill>
                <a:srgbClr val="000000"/>
              </a:solidFill>
              <a:latin typeface="Arial"/>
              <a:ea typeface="Arial"/>
              <a:cs typeface="Arial"/>
              <a:sym typeface="Arial"/>
            </a:endParaRPr>
          </a:p>
        </p:txBody>
      </p:sp>
      <p:sp>
        <p:nvSpPr>
          <p:cNvPr id="68" name="Google Shape;68;p46"/>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ype slide">
  <p:cSld name="2_Type slide">
    <p:bg>
      <p:bgPr>
        <a:solidFill>
          <a:srgbClr val="002060"/>
        </a:solidFill>
      </p:bgPr>
    </p:bg>
    <p:spTree>
      <p:nvGrpSpPr>
        <p:cNvPr id="69" name="Shape 69"/>
        <p:cNvGrpSpPr/>
        <p:nvPr/>
      </p:nvGrpSpPr>
      <p:grpSpPr>
        <a:xfrm>
          <a:off x="0" y="0"/>
          <a:ext cx="0" cy="0"/>
          <a:chOff x="0" y="0"/>
          <a:chExt cx="0" cy="0"/>
        </a:xfrm>
      </p:grpSpPr>
      <p:pic>
        <p:nvPicPr>
          <p:cNvPr descr="A picture containing person, cellphone, outdoor, phone&#10;&#10;Description automatically generated" id="70" name="Google Shape;70;p47"/>
          <p:cNvPicPr preferRelativeResize="0"/>
          <p:nvPr/>
        </p:nvPicPr>
        <p:blipFill rotWithShape="1">
          <a:blip r:embed="rId2">
            <a:alphaModFix/>
          </a:blip>
          <a:srcRect b="0" l="0" r="0" t="0"/>
          <a:stretch/>
        </p:blipFill>
        <p:spPr>
          <a:xfrm>
            <a:off x="0" y="-598078"/>
            <a:ext cx="12192000" cy="8128000"/>
          </a:xfrm>
          <a:prstGeom prst="rect">
            <a:avLst/>
          </a:prstGeom>
          <a:noFill/>
          <a:ln>
            <a:noFill/>
          </a:ln>
        </p:spPr>
      </p:pic>
      <p:pic>
        <p:nvPicPr>
          <p:cNvPr descr="Logo&#10;&#10;Description automatically generated" id="71" name="Google Shape;71;p47"/>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72" name="Google Shape;72;p47"/>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47"/>
          <p:cNvSpPr txBox="1"/>
          <p:nvPr/>
        </p:nvSpPr>
        <p:spPr>
          <a:xfrm>
            <a:off x="467416" y="3308330"/>
            <a:ext cx="6146800"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DIS-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COVER</a:t>
            </a:r>
            <a:r>
              <a:rPr b="0" i="0" lang="en-US" sz="7200" u="none" cap="none" strike="noStrike">
                <a:solidFill>
                  <a:schemeClr val="lt1"/>
                </a:solidFill>
                <a:latin typeface="Helvetica Neue"/>
                <a:ea typeface="Helvetica Neue"/>
                <a:cs typeface="Helvetica Neue"/>
                <a:sym typeface="Helvetica Neue"/>
              </a:rPr>
              <a:t>.</a:t>
            </a:r>
            <a:endParaRPr b="0" i="0" sz="1400" u="none" cap="none" strike="noStrike">
              <a:solidFill>
                <a:srgbClr val="000000"/>
              </a:solidFill>
              <a:latin typeface="Arial"/>
              <a:ea typeface="Arial"/>
              <a:cs typeface="Arial"/>
              <a:sym typeface="Arial"/>
            </a:endParaRPr>
          </a:p>
        </p:txBody>
      </p:sp>
      <p:sp>
        <p:nvSpPr>
          <p:cNvPr id="74" name="Google Shape;74;p47"/>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ype slide">
  <p:cSld name="4_Type slide">
    <p:bg>
      <p:bgPr>
        <a:solidFill>
          <a:srgbClr val="002060"/>
        </a:solidFill>
      </p:bgPr>
    </p:bg>
    <p:spTree>
      <p:nvGrpSpPr>
        <p:cNvPr id="75" name="Shape 75"/>
        <p:cNvGrpSpPr/>
        <p:nvPr/>
      </p:nvGrpSpPr>
      <p:grpSpPr>
        <a:xfrm>
          <a:off x="0" y="0"/>
          <a:ext cx="0" cy="0"/>
          <a:chOff x="0" y="0"/>
          <a:chExt cx="0" cy="0"/>
        </a:xfrm>
      </p:grpSpPr>
      <p:pic>
        <p:nvPicPr>
          <p:cNvPr descr="A picture containing outdoor, empty&#10;&#10;Description automatically generated" id="76" name="Google Shape;76;p48"/>
          <p:cNvPicPr preferRelativeResize="0"/>
          <p:nvPr/>
        </p:nvPicPr>
        <p:blipFill rotWithShape="1">
          <a:blip r:embed="rId2">
            <a:alphaModFix/>
          </a:blip>
          <a:srcRect b="0" l="0" r="0" t="0"/>
          <a:stretch/>
        </p:blipFill>
        <p:spPr>
          <a:xfrm>
            <a:off x="-364781" y="-608988"/>
            <a:ext cx="12921561" cy="8075975"/>
          </a:xfrm>
          <a:prstGeom prst="rect">
            <a:avLst/>
          </a:prstGeom>
          <a:noFill/>
          <a:ln>
            <a:noFill/>
          </a:ln>
        </p:spPr>
      </p:pic>
      <p:pic>
        <p:nvPicPr>
          <p:cNvPr descr="Logo&#10;&#10;Description automatically generated" id="77" name="Google Shape;77;p48"/>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78" name="Google Shape;78;p48"/>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 name="Google Shape;79;p48"/>
          <p:cNvSpPr txBox="1"/>
          <p:nvPr/>
        </p:nvSpPr>
        <p:spPr>
          <a:xfrm>
            <a:off x="562536" y="2200335"/>
            <a:ext cx="4181307"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BUILD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YOUR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FUTURE.</a:t>
            </a:r>
            <a:endParaRPr b="0" i="0" sz="1400" u="none" cap="none" strike="noStrike">
              <a:solidFill>
                <a:srgbClr val="000000"/>
              </a:solidFill>
              <a:latin typeface="Arial"/>
              <a:ea typeface="Arial"/>
              <a:cs typeface="Arial"/>
              <a:sym typeface="Arial"/>
            </a:endParaRPr>
          </a:p>
        </p:txBody>
      </p:sp>
      <p:sp>
        <p:nvSpPr>
          <p:cNvPr id="80" name="Google Shape;80;p48"/>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ype slide">
  <p:cSld name="9_Type slide">
    <p:bg>
      <p:bgPr>
        <a:solidFill>
          <a:srgbClr val="002060"/>
        </a:solidFill>
      </p:bgPr>
    </p:bg>
    <p:spTree>
      <p:nvGrpSpPr>
        <p:cNvPr id="81" name="Shape 81"/>
        <p:cNvGrpSpPr/>
        <p:nvPr/>
      </p:nvGrpSpPr>
      <p:grpSpPr>
        <a:xfrm>
          <a:off x="0" y="0"/>
          <a:ext cx="0" cy="0"/>
          <a:chOff x="0" y="0"/>
          <a:chExt cx="0" cy="0"/>
        </a:xfrm>
      </p:grpSpPr>
      <p:pic>
        <p:nvPicPr>
          <p:cNvPr id="82" name="Google Shape;82;p49"/>
          <p:cNvPicPr preferRelativeResize="0"/>
          <p:nvPr/>
        </p:nvPicPr>
        <p:blipFill rotWithShape="1">
          <a:blip r:embed="rId2">
            <a:alphaModFix/>
          </a:blip>
          <a:srcRect b="0" l="0" r="0" t="0"/>
          <a:stretch/>
        </p:blipFill>
        <p:spPr>
          <a:xfrm>
            <a:off x="0" y="-1042988"/>
            <a:ext cx="12387263" cy="8258175"/>
          </a:xfrm>
          <a:prstGeom prst="rect">
            <a:avLst/>
          </a:prstGeom>
          <a:noFill/>
          <a:ln>
            <a:noFill/>
          </a:ln>
        </p:spPr>
      </p:pic>
      <p:pic>
        <p:nvPicPr>
          <p:cNvPr descr="Logo&#10;&#10;Description automatically generated" id="83" name="Google Shape;83;p49"/>
          <p:cNvPicPr preferRelativeResize="0"/>
          <p:nvPr/>
        </p:nvPicPr>
        <p:blipFill rotWithShape="1">
          <a:blip r:embed="rId3">
            <a:alphaModFix/>
          </a:blip>
          <a:srcRect b="0" l="0" r="0" t="0"/>
          <a:stretch/>
        </p:blipFill>
        <p:spPr>
          <a:xfrm>
            <a:off x="467416" y="337163"/>
            <a:ext cx="1185578" cy="1185578"/>
          </a:xfrm>
          <a:prstGeom prst="rect">
            <a:avLst/>
          </a:prstGeom>
          <a:noFill/>
          <a:ln>
            <a:noFill/>
          </a:ln>
        </p:spPr>
      </p:pic>
      <p:sp>
        <p:nvSpPr>
          <p:cNvPr id="84" name="Google Shape;84;p49"/>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49"/>
          <p:cNvSpPr txBox="1"/>
          <p:nvPr/>
        </p:nvSpPr>
        <p:spPr>
          <a:xfrm>
            <a:off x="467416" y="1816135"/>
            <a:ext cx="3947422"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THIS IS SUNY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ALL.</a:t>
            </a:r>
            <a:endParaRPr b="0" i="0" sz="1400" u="none" cap="none" strike="noStrike">
              <a:solidFill>
                <a:srgbClr val="000000"/>
              </a:solidFill>
              <a:latin typeface="Arial"/>
              <a:ea typeface="Arial"/>
              <a:cs typeface="Arial"/>
              <a:sym typeface="Arial"/>
            </a:endParaRPr>
          </a:p>
        </p:txBody>
      </p:sp>
      <p:sp>
        <p:nvSpPr>
          <p:cNvPr id="86" name="Google Shape;86;p49"/>
          <p:cNvSpPr txBox="1"/>
          <p:nvPr/>
        </p:nvSpPr>
        <p:spPr>
          <a:xfrm>
            <a:off x="7431536" y="1816135"/>
            <a:ext cx="4589503" cy="452431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THIS IS SUNY</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7200"/>
              <a:buFont typeface="Arial"/>
              <a:buNone/>
            </a:pPr>
            <a:r>
              <a:rPr b="0" i="0" lang="en-US" sz="7200" u="none" cap="none" strike="noStrike">
                <a:solidFill>
                  <a:schemeClr val="lt1"/>
                </a:solidFill>
                <a:latin typeface="Helvetica Neue Light"/>
                <a:ea typeface="Helvetica Neue Light"/>
                <a:cs typeface="Helvetica Neue Light"/>
                <a:sym typeface="Helvetica Neue Light"/>
              </a:rPr>
              <a:t>FOR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7200"/>
              <a:buFont typeface="Arial"/>
              <a:buNone/>
            </a:pPr>
            <a:r>
              <a:rPr b="1" i="0" lang="en-US" sz="7200" u="none" cap="none" strike="noStrike">
                <a:solidFill>
                  <a:schemeClr val="lt1"/>
                </a:solidFill>
                <a:latin typeface="Helvetica Neue Light"/>
                <a:ea typeface="Helvetica Neue Light"/>
                <a:cs typeface="Helvetica Neue Light"/>
                <a:sym typeface="Helvetica Neue Light"/>
              </a:rPr>
              <a:t>YOU.</a:t>
            </a:r>
            <a:endParaRPr b="0" i="0" sz="1400" u="none" cap="none" strike="noStrike">
              <a:solidFill>
                <a:srgbClr val="000000"/>
              </a:solidFill>
              <a:latin typeface="Arial"/>
              <a:ea typeface="Arial"/>
              <a:cs typeface="Arial"/>
              <a:sym typeface="Arial"/>
            </a:endParaRPr>
          </a:p>
        </p:txBody>
      </p:sp>
      <p:sp>
        <p:nvSpPr>
          <p:cNvPr id="87" name="Google Shape;87;p49"/>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g2373daae800_1_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0" name="Google Shape;90;g2373daae800_1_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91" name="Google Shape;91;g2373daae800_1_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g2373daae800_1_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g2373daae800_1_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g2373daae800_1_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Calibri"/>
              <a:buChar char="●"/>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 name="Google Shape;96;g2373daae800_1_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97" name="Google Shape;97;g2373daae800_1_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g2373daae800_1_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9" name="Google Shape;99;g2373daae800_1_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g2373daae800_1_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2" name="Google Shape;102;g2373daae800_1_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g2373daae800_1_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solidFill>
          <a:srgbClr val="002060"/>
        </a:solidFill>
      </p:bgPr>
    </p:bg>
    <p:spTree>
      <p:nvGrpSpPr>
        <p:cNvPr id="12" name="Shape 12"/>
        <p:cNvGrpSpPr/>
        <p:nvPr/>
      </p:nvGrpSpPr>
      <p:grpSpPr>
        <a:xfrm>
          <a:off x="0" y="0"/>
          <a:ext cx="0" cy="0"/>
          <a:chOff x="0" y="0"/>
          <a:chExt cx="0" cy="0"/>
        </a:xfrm>
      </p:grpSpPr>
      <p:sp>
        <p:nvSpPr>
          <p:cNvPr id="13" name="Google Shape;13;p35"/>
          <p:cNvSpPr/>
          <p:nvPr/>
        </p:nvSpPr>
        <p:spPr>
          <a:xfrm>
            <a:off x="4646950" y="0"/>
            <a:ext cx="75450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35"/>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5" name="Google Shape;15;p35"/>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16" name="Google Shape;16;p35"/>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2060"/>
                </a:solidFill>
                <a:latin typeface="Helvetica Neue"/>
                <a:ea typeface="Helvetica Neue"/>
                <a:cs typeface="Helvetica Neue"/>
                <a:sym typeface="Helvetica Neue"/>
              </a:rPr>
              <a:t>SUNY</a:t>
            </a:r>
            <a:r>
              <a:rPr b="0" i="0" lang="en-US" sz="1600" u="none" cap="none" strike="noStrike">
                <a:solidFill>
                  <a:srgbClr val="002060"/>
                </a:solidFill>
                <a:latin typeface="Helvetica Neue"/>
                <a:ea typeface="Helvetica Neue"/>
                <a:cs typeface="Helvetica Neue"/>
                <a:sym typeface="Helvetica Neue"/>
              </a:rPr>
              <a:t> </a:t>
            </a:r>
            <a:r>
              <a:rPr b="0" i="0" lang="en-US" sz="1600" u="none" cap="none" strike="noStrike">
                <a:solidFill>
                  <a:srgbClr val="002060"/>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lt1"/>
        </a:solidFill>
      </p:bgPr>
    </p:bg>
    <p:spTree>
      <p:nvGrpSpPr>
        <p:cNvPr id="110" name="Shape 110"/>
        <p:cNvGrpSpPr/>
        <p:nvPr/>
      </p:nvGrpSpPr>
      <p:grpSpPr>
        <a:xfrm>
          <a:off x="0" y="0"/>
          <a:ext cx="0" cy="0"/>
          <a:chOff x="0" y="0"/>
          <a:chExt cx="0" cy="0"/>
        </a:xfrm>
      </p:grpSpPr>
      <p:pic>
        <p:nvPicPr>
          <p:cNvPr id="111" name="Google Shape;111;p28"/>
          <p:cNvPicPr preferRelativeResize="0"/>
          <p:nvPr/>
        </p:nvPicPr>
        <p:blipFill rotWithShape="1">
          <a:blip r:embed="rId2">
            <a:alphaModFix/>
          </a:blip>
          <a:srcRect b="0" l="0" r="0" t="0"/>
          <a:stretch/>
        </p:blipFill>
        <p:spPr>
          <a:xfrm>
            <a:off x="467416" y="337162"/>
            <a:ext cx="1185579" cy="1185579"/>
          </a:xfrm>
          <a:prstGeom prst="rect">
            <a:avLst/>
          </a:prstGeom>
          <a:noFill/>
          <a:ln>
            <a:noFill/>
          </a:ln>
        </p:spPr>
      </p:pic>
      <p:sp>
        <p:nvSpPr>
          <p:cNvPr id="112" name="Google Shape;112;p28"/>
          <p:cNvSpPr/>
          <p:nvPr/>
        </p:nvSpPr>
        <p:spPr>
          <a:xfrm>
            <a:off x="123288" y="133351"/>
            <a:ext cx="11945427"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28"/>
          <p:cNvSpPr txBox="1"/>
          <p:nvPr/>
        </p:nvSpPr>
        <p:spPr>
          <a:xfrm>
            <a:off x="7448158" y="6256766"/>
            <a:ext cx="46039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2060"/>
                </a:solidFill>
                <a:latin typeface="Helvetica Neue"/>
                <a:ea typeface="Helvetica Neue"/>
                <a:cs typeface="Helvetica Neue"/>
                <a:sym typeface="Helvetica Neue"/>
              </a:rPr>
              <a:t>SUNY</a:t>
            </a:r>
            <a:r>
              <a:rPr b="0" i="0" lang="en-US" sz="1600" u="none" cap="none" strike="noStrike">
                <a:solidFill>
                  <a:srgbClr val="002060"/>
                </a:solidFill>
                <a:latin typeface="Helvetica Neue"/>
                <a:ea typeface="Helvetica Neue"/>
                <a:cs typeface="Helvetica Neue"/>
                <a:sym typeface="Helvetica Neue"/>
              </a:rPr>
              <a:t> </a:t>
            </a:r>
            <a:r>
              <a:rPr b="0" i="0" lang="en-US" sz="1600" u="none" cap="none" strike="noStrike">
                <a:solidFill>
                  <a:srgbClr val="002060"/>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002060"/>
        </a:solidFill>
      </p:bgPr>
    </p:bg>
    <p:spTree>
      <p:nvGrpSpPr>
        <p:cNvPr id="114" name="Shape 114"/>
        <p:cNvGrpSpPr/>
        <p:nvPr/>
      </p:nvGrpSpPr>
      <p:grpSpPr>
        <a:xfrm>
          <a:off x="0" y="0"/>
          <a:ext cx="0" cy="0"/>
          <a:chOff x="0" y="0"/>
          <a:chExt cx="0" cy="0"/>
        </a:xfrm>
      </p:grpSpPr>
      <p:sp>
        <p:nvSpPr>
          <p:cNvPr id="115" name="Google Shape;115;p26"/>
          <p:cNvSpPr/>
          <p:nvPr/>
        </p:nvSpPr>
        <p:spPr>
          <a:xfrm>
            <a:off x="123288" y="133351"/>
            <a:ext cx="11945427"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bg>
      <p:bgPr>
        <a:solidFill>
          <a:srgbClr val="002060"/>
        </a:solidFill>
      </p:bgPr>
    </p:bg>
    <p:spTree>
      <p:nvGrpSpPr>
        <p:cNvPr id="116" name="Shape 116"/>
        <p:cNvGrpSpPr/>
        <p:nvPr/>
      </p:nvGrpSpPr>
      <p:grpSpPr>
        <a:xfrm>
          <a:off x="0" y="0"/>
          <a:ext cx="0" cy="0"/>
          <a:chOff x="0" y="0"/>
          <a:chExt cx="0" cy="0"/>
        </a:xfrm>
      </p:grpSpPr>
      <p:sp>
        <p:nvSpPr>
          <p:cNvPr id="117" name="Google Shape;117;p27"/>
          <p:cNvSpPr/>
          <p:nvPr/>
        </p:nvSpPr>
        <p:spPr>
          <a:xfrm>
            <a:off x="0" y="3572933"/>
            <a:ext cx="12192000" cy="3285067"/>
          </a:xfrm>
          <a:prstGeom prst="rect">
            <a:avLst/>
          </a:prstGeom>
          <a:solidFill>
            <a:srgbClr val="004D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27"/>
          <p:cNvSpPr/>
          <p:nvPr/>
        </p:nvSpPr>
        <p:spPr>
          <a:xfrm>
            <a:off x="123288" y="133351"/>
            <a:ext cx="11945427"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19" name="Google Shape;119;p27"/>
          <p:cNvPicPr preferRelativeResize="0"/>
          <p:nvPr/>
        </p:nvPicPr>
        <p:blipFill rotWithShape="1">
          <a:blip r:embed="rId2">
            <a:alphaModFix/>
          </a:blip>
          <a:srcRect b="0" l="0" r="0" t="0"/>
          <a:stretch/>
        </p:blipFill>
        <p:spPr>
          <a:xfrm>
            <a:off x="467416" y="337162"/>
            <a:ext cx="1185579" cy="1185579"/>
          </a:xfrm>
          <a:prstGeom prst="rect">
            <a:avLst/>
          </a:prstGeom>
          <a:noFill/>
          <a:ln>
            <a:noFill/>
          </a:ln>
        </p:spPr>
      </p:pic>
      <p:sp>
        <p:nvSpPr>
          <p:cNvPr id="120" name="Google Shape;120;p27"/>
          <p:cNvSpPr txBox="1"/>
          <p:nvPr/>
        </p:nvSpPr>
        <p:spPr>
          <a:xfrm>
            <a:off x="7448158" y="6256766"/>
            <a:ext cx="46039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29"/>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9"/>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3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7" name="Google Shape;127;p30"/>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2133"/>
              </a:spcBef>
              <a:spcAft>
                <a:spcPts val="0"/>
              </a:spcAft>
              <a:buClr>
                <a:schemeClr val="dk1"/>
              </a:buClr>
              <a:buSzPts val="1400"/>
              <a:buChar char="○"/>
              <a:defRPr/>
            </a:lvl2pPr>
            <a:lvl3pPr indent="-317500" lvl="2" marL="1371600" algn="l">
              <a:lnSpc>
                <a:spcPct val="90000"/>
              </a:lnSpc>
              <a:spcBef>
                <a:spcPts val="2133"/>
              </a:spcBef>
              <a:spcAft>
                <a:spcPts val="0"/>
              </a:spcAft>
              <a:buClr>
                <a:schemeClr val="dk1"/>
              </a:buClr>
              <a:buSzPts val="1400"/>
              <a:buChar char="■"/>
              <a:defRPr/>
            </a:lvl3pPr>
            <a:lvl4pPr indent="-317500" lvl="3" marL="1828800" algn="l">
              <a:lnSpc>
                <a:spcPct val="90000"/>
              </a:lnSpc>
              <a:spcBef>
                <a:spcPts val="2133"/>
              </a:spcBef>
              <a:spcAft>
                <a:spcPts val="0"/>
              </a:spcAft>
              <a:buClr>
                <a:schemeClr val="dk1"/>
              </a:buClr>
              <a:buSzPts val="1400"/>
              <a:buChar char="●"/>
              <a:defRPr/>
            </a:lvl4pPr>
            <a:lvl5pPr indent="-317500" lvl="4" marL="2286000" algn="l">
              <a:lnSpc>
                <a:spcPct val="90000"/>
              </a:lnSpc>
              <a:spcBef>
                <a:spcPts val="2133"/>
              </a:spcBef>
              <a:spcAft>
                <a:spcPts val="0"/>
              </a:spcAft>
              <a:buClr>
                <a:schemeClr val="dk1"/>
              </a:buClr>
              <a:buSzPts val="1400"/>
              <a:buChar char="○"/>
              <a:defRPr/>
            </a:lvl5pPr>
            <a:lvl6pPr indent="-317500" lvl="5" marL="2743200" algn="l">
              <a:lnSpc>
                <a:spcPct val="90000"/>
              </a:lnSpc>
              <a:spcBef>
                <a:spcPts val="2133"/>
              </a:spcBef>
              <a:spcAft>
                <a:spcPts val="0"/>
              </a:spcAft>
              <a:buClr>
                <a:schemeClr val="dk1"/>
              </a:buClr>
              <a:buSzPts val="1400"/>
              <a:buChar char="■"/>
              <a:defRPr/>
            </a:lvl6pPr>
            <a:lvl7pPr indent="-317500" lvl="6" marL="3200400" algn="l">
              <a:lnSpc>
                <a:spcPct val="90000"/>
              </a:lnSpc>
              <a:spcBef>
                <a:spcPts val="2133"/>
              </a:spcBef>
              <a:spcAft>
                <a:spcPts val="0"/>
              </a:spcAft>
              <a:buClr>
                <a:schemeClr val="dk1"/>
              </a:buClr>
              <a:buSzPts val="1400"/>
              <a:buChar char="●"/>
              <a:defRPr/>
            </a:lvl7pPr>
            <a:lvl8pPr indent="-317500" lvl="7" marL="3657600" algn="l">
              <a:lnSpc>
                <a:spcPct val="90000"/>
              </a:lnSpc>
              <a:spcBef>
                <a:spcPts val="2133"/>
              </a:spcBef>
              <a:spcAft>
                <a:spcPts val="0"/>
              </a:spcAft>
              <a:buClr>
                <a:schemeClr val="dk1"/>
              </a:buClr>
              <a:buSzPts val="1400"/>
              <a:buChar char="○"/>
              <a:defRPr/>
            </a:lvl8pPr>
            <a:lvl9pPr indent="-317500" lvl="8" marL="4114800" algn="l">
              <a:lnSpc>
                <a:spcPct val="90000"/>
              </a:lnSpc>
              <a:spcBef>
                <a:spcPts val="2133"/>
              </a:spcBef>
              <a:spcAft>
                <a:spcPts val="2133"/>
              </a:spcAft>
              <a:buClr>
                <a:schemeClr val="dk1"/>
              </a:buClr>
              <a:buSzPts val="1400"/>
              <a:buChar char="■"/>
              <a:defRPr/>
            </a:lvl9pPr>
          </a:lstStyle>
          <a:p/>
        </p:txBody>
      </p:sp>
      <p:sp>
        <p:nvSpPr>
          <p:cNvPr id="128" name="Google Shape;128;p3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3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bg>
      <p:bgPr>
        <a:solidFill>
          <a:srgbClr val="0070C0">
            <a:alpha val="99215"/>
          </a:srgbClr>
        </a:solidFill>
      </p:bgPr>
    </p:bg>
    <p:spTree>
      <p:nvGrpSpPr>
        <p:cNvPr id="134" name="Shape 134"/>
        <p:cNvGrpSpPr/>
        <p:nvPr/>
      </p:nvGrpSpPr>
      <p:grpSpPr>
        <a:xfrm>
          <a:off x="0" y="0"/>
          <a:ext cx="0" cy="0"/>
          <a:chOff x="0" y="0"/>
          <a:chExt cx="0" cy="0"/>
        </a:xfrm>
      </p:grpSpPr>
      <p:sp>
        <p:nvSpPr>
          <p:cNvPr id="135" name="Google Shape;135;p32"/>
          <p:cNvSpPr/>
          <p:nvPr/>
        </p:nvSpPr>
        <p:spPr>
          <a:xfrm>
            <a:off x="123288" y="133351"/>
            <a:ext cx="11945427" cy="65913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32"/>
          <p:cNvSpPr/>
          <p:nvPr/>
        </p:nvSpPr>
        <p:spPr>
          <a:xfrm>
            <a:off x="6883006" y="-4517756"/>
            <a:ext cx="759417" cy="705173"/>
          </a:xfrm>
          <a:prstGeom prst="rect">
            <a:avLst/>
          </a:prstGeom>
          <a:solidFill>
            <a:srgbClr val="024D9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7" name="Shape 137"/>
        <p:cNvGrpSpPr/>
        <p:nvPr/>
      </p:nvGrpSpPr>
      <p:grpSpPr>
        <a:xfrm>
          <a:off x="0" y="0"/>
          <a:ext cx="0" cy="0"/>
          <a:chOff x="0" y="0"/>
          <a:chExt cx="0" cy="0"/>
        </a:xfrm>
      </p:grpSpPr>
      <p:sp>
        <p:nvSpPr>
          <p:cNvPr id="138" name="Google Shape;138;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3"/>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2400"/>
              <a:buNone/>
              <a:defRPr sz="2400"/>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sp>
        <p:nvSpPr>
          <p:cNvPr id="140" name="Google Shape;140;p3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43" name="Shape 143"/>
        <p:cNvGrpSpPr/>
        <p:nvPr/>
      </p:nvGrpSpPr>
      <p:grpSpPr>
        <a:xfrm>
          <a:off x="0" y="0"/>
          <a:ext cx="0" cy="0"/>
          <a:chOff x="0" y="0"/>
          <a:chExt cx="0" cy="0"/>
        </a:xfrm>
      </p:grpSpPr>
      <p:sp>
        <p:nvSpPr>
          <p:cNvPr id="144" name="Google Shape;144;p34"/>
          <p:cNvSpPr txBox="1"/>
          <p:nvPr/>
        </p:nvSpPr>
        <p:spPr>
          <a:xfrm flipH="1" rot="10800000">
            <a:off x="0" y="0"/>
            <a:ext cx="12192000" cy="62612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145" name="Google Shape;145;p34"/>
          <p:cNvSpPr/>
          <p:nvPr/>
        </p:nvSpPr>
        <p:spPr>
          <a:xfrm flipH="1" rot="10800000">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146" name="Google Shape;146;p34"/>
          <p:cNvSpPr txBox="1"/>
          <p:nvPr>
            <p:ph idx="1" type="body"/>
          </p:nvPr>
        </p:nvSpPr>
        <p:spPr>
          <a:xfrm>
            <a:off x="76200" y="6262433"/>
            <a:ext cx="11176000" cy="5956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200"/>
              <a:buNone/>
              <a:defRPr sz="1600">
                <a:solidFill>
                  <a:schemeClr val="lt1"/>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7" name="Google Shape;147;p34"/>
          <p:cNvSpPr txBox="1"/>
          <p:nvPr>
            <p:ph idx="12" type="sldNum"/>
          </p:nvPr>
        </p:nvSpPr>
        <p:spPr>
          <a:xfrm>
            <a:off x="11364721" y="6260831"/>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lt1"/>
        </a:solidFill>
      </p:bgPr>
    </p:bg>
    <p:spTree>
      <p:nvGrpSpPr>
        <p:cNvPr id="17" name="Shape 17"/>
        <p:cNvGrpSpPr/>
        <p:nvPr/>
      </p:nvGrpSpPr>
      <p:grpSpPr>
        <a:xfrm>
          <a:off x="0" y="0"/>
          <a:ext cx="0" cy="0"/>
          <a:chOff x="0" y="0"/>
          <a:chExt cx="0" cy="0"/>
        </a:xfrm>
      </p:grpSpPr>
      <p:pic>
        <p:nvPicPr>
          <p:cNvPr id="18" name="Google Shape;18;p40"/>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19" name="Google Shape;19;p40"/>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 name="Google Shape;20;p40"/>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2060"/>
                </a:solidFill>
                <a:latin typeface="Helvetica Neue"/>
                <a:ea typeface="Helvetica Neue"/>
                <a:cs typeface="Helvetica Neue"/>
                <a:sym typeface="Helvetica Neue"/>
              </a:rPr>
              <a:t>SUNY</a:t>
            </a:r>
            <a:r>
              <a:rPr b="0" i="0" lang="en-US" sz="1600" u="none" cap="none" strike="noStrike">
                <a:solidFill>
                  <a:srgbClr val="002060"/>
                </a:solidFill>
                <a:latin typeface="Helvetica Neue"/>
                <a:ea typeface="Helvetica Neue"/>
                <a:cs typeface="Helvetica Neue"/>
                <a:sym typeface="Helvetica Neue"/>
              </a:rPr>
              <a:t> </a:t>
            </a:r>
            <a:r>
              <a:rPr b="0" i="0" lang="en-US" sz="1600" u="none" cap="none" strike="noStrike">
                <a:solidFill>
                  <a:srgbClr val="002060"/>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bg>
      <p:bgPr>
        <a:solidFill>
          <a:srgbClr val="0070C0">
            <a:alpha val="99215"/>
          </a:srgbClr>
        </a:solidFill>
      </p:bgPr>
    </p:bg>
    <p:spTree>
      <p:nvGrpSpPr>
        <p:cNvPr id="21" name="Shape 21"/>
        <p:cNvGrpSpPr/>
        <p:nvPr/>
      </p:nvGrpSpPr>
      <p:grpSpPr>
        <a:xfrm>
          <a:off x="0" y="0"/>
          <a:ext cx="0" cy="0"/>
          <a:chOff x="0" y="0"/>
          <a:chExt cx="0" cy="0"/>
        </a:xfrm>
      </p:grpSpPr>
      <p:sp>
        <p:nvSpPr>
          <p:cNvPr id="22" name="Google Shape;22;p36"/>
          <p:cNvSpPr/>
          <p:nvPr/>
        </p:nvSpPr>
        <p:spPr>
          <a:xfrm>
            <a:off x="123288" y="133350"/>
            <a:ext cx="11945426" cy="65913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36"/>
          <p:cNvSpPr/>
          <p:nvPr/>
        </p:nvSpPr>
        <p:spPr>
          <a:xfrm>
            <a:off x="6883005" y="-4517756"/>
            <a:ext cx="759417" cy="705173"/>
          </a:xfrm>
          <a:prstGeom prst="rect">
            <a:avLst/>
          </a:prstGeom>
          <a:solidFill>
            <a:srgbClr val="024D9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slide">
  <p:cSld name="New section slide">
    <p:bg>
      <p:bgPr>
        <a:solidFill>
          <a:srgbClr val="004D94"/>
        </a:solidFill>
      </p:bgPr>
    </p:bg>
    <p:spTree>
      <p:nvGrpSpPr>
        <p:cNvPr id="24" name="Shape 24"/>
        <p:cNvGrpSpPr/>
        <p:nvPr/>
      </p:nvGrpSpPr>
      <p:grpSpPr>
        <a:xfrm>
          <a:off x="0" y="0"/>
          <a:ext cx="0" cy="0"/>
          <a:chOff x="0" y="0"/>
          <a:chExt cx="0" cy="0"/>
        </a:xfrm>
      </p:grpSpPr>
      <p:sp>
        <p:nvSpPr>
          <p:cNvPr id="25" name="Google Shape;25;p37"/>
          <p:cNvSpPr/>
          <p:nvPr/>
        </p:nvSpPr>
        <p:spPr>
          <a:xfrm>
            <a:off x="123288" y="133350"/>
            <a:ext cx="11945426" cy="65913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7"/>
          <p:cNvSpPr/>
          <p:nvPr/>
        </p:nvSpPr>
        <p:spPr>
          <a:xfrm>
            <a:off x="6883005" y="-4517756"/>
            <a:ext cx="759417" cy="705173"/>
          </a:xfrm>
          <a:prstGeom prst="rect">
            <a:avLst/>
          </a:prstGeom>
          <a:solidFill>
            <a:srgbClr val="024D9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27" name="Google Shape;27;p37"/>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28" name="Google Shape;28;p37"/>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bg>
      <p:bgPr>
        <a:solidFill>
          <a:srgbClr val="002060"/>
        </a:solidFill>
      </p:bgPr>
    </p:bg>
    <p:spTree>
      <p:nvGrpSpPr>
        <p:cNvPr id="29" name="Shape 29"/>
        <p:cNvGrpSpPr/>
        <p:nvPr/>
      </p:nvGrpSpPr>
      <p:grpSpPr>
        <a:xfrm>
          <a:off x="0" y="0"/>
          <a:ext cx="0" cy="0"/>
          <a:chOff x="0" y="0"/>
          <a:chExt cx="0" cy="0"/>
        </a:xfrm>
      </p:grpSpPr>
      <p:sp>
        <p:nvSpPr>
          <p:cNvPr id="30" name="Google Shape;30;p38"/>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31" name="Google Shape;31;p38"/>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32" name="Google Shape;32;p38"/>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bg>
      <p:bgPr>
        <a:solidFill>
          <a:srgbClr val="002060"/>
        </a:solidFill>
      </p:bgPr>
    </p:bg>
    <p:spTree>
      <p:nvGrpSpPr>
        <p:cNvPr id="33" name="Shape 33"/>
        <p:cNvGrpSpPr/>
        <p:nvPr/>
      </p:nvGrpSpPr>
      <p:grpSpPr>
        <a:xfrm>
          <a:off x="0" y="0"/>
          <a:ext cx="0" cy="0"/>
          <a:chOff x="0" y="0"/>
          <a:chExt cx="0" cy="0"/>
        </a:xfrm>
      </p:grpSpPr>
      <p:sp>
        <p:nvSpPr>
          <p:cNvPr id="34" name="Google Shape;34;p39"/>
          <p:cNvSpPr/>
          <p:nvPr/>
        </p:nvSpPr>
        <p:spPr>
          <a:xfrm>
            <a:off x="0" y="3572933"/>
            <a:ext cx="12192000" cy="3285067"/>
          </a:xfrm>
          <a:prstGeom prst="rect">
            <a:avLst/>
          </a:prstGeom>
          <a:solidFill>
            <a:srgbClr val="004D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36" name="Google Shape;36;p39"/>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37" name="Google Shape;37;p39"/>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bg>
      <p:bgPr>
        <a:solidFill>
          <a:srgbClr val="002060"/>
        </a:solidFill>
      </p:bgPr>
    </p:bg>
    <p:spTree>
      <p:nvGrpSpPr>
        <p:cNvPr id="38" name="Shape 38"/>
        <p:cNvGrpSpPr/>
        <p:nvPr/>
      </p:nvGrpSpPr>
      <p:grpSpPr>
        <a:xfrm>
          <a:off x="0" y="0"/>
          <a:ext cx="0" cy="0"/>
          <a:chOff x="0" y="0"/>
          <a:chExt cx="0" cy="0"/>
        </a:xfrm>
      </p:grpSpPr>
      <p:pic>
        <p:nvPicPr>
          <p:cNvPr descr="Logo&#10;&#10;Description automatically generated" id="39" name="Google Shape;39;p41"/>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40" name="Google Shape;40;p41"/>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41"/>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e slide">
  <p:cSld name="Type slide">
    <p:bg>
      <p:bgPr>
        <a:solidFill>
          <a:srgbClr val="002060"/>
        </a:solidFill>
      </p:bgPr>
    </p:bg>
    <p:spTree>
      <p:nvGrpSpPr>
        <p:cNvPr id="42" name="Shape 42"/>
        <p:cNvGrpSpPr/>
        <p:nvPr/>
      </p:nvGrpSpPr>
      <p:grpSpPr>
        <a:xfrm>
          <a:off x="0" y="0"/>
          <a:ext cx="0" cy="0"/>
          <a:chOff x="0" y="0"/>
          <a:chExt cx="0" cy="0"/>
        </a:xfrm>
      </p:grpSpPr>
      <p:pic>
        <p:nvPicPr>
          <p:cNvPr descr="Logo&#10;&#10;Description automatically generated" id="43" name="Google Shape;43;p42"/>
          <p:cNvPicPr preferRelativeResize="0"/>
          <p:nvPr/>
        </p:nvPicPr>
        <p:blipFill rotWithShape="1">
          <a:blip r:embed="rId2">
            <a:alphaModFix/>
          </a:blip>
          <a:srcRect b="0" l="0" r="0" t="0"/>
          <a:stretch/>
        </p:blipFill>
        <p:spPr>
          <a:xfrm>
            <a:off x="467416" y="337163"/>
            <a:ext cx="1185578" cy="1185578"/>
          </a:xfrm>
          <a:prstGeom prst="rect">
            <a:avLst/>
          </a:prstGeom>
          <a:noFill/>
          <a:ln>
            <a:noFill/>
          </a:ln>
        </p:spPr>
      </p:pic>
      <p:sp>
        <p:nvSpPr>
          <p:cNvPr id="44" name="Google Shape;44;p42"/>
          <p:cNvSpPr/>
          <p:nvPr/>
        </p:nvSpPr>
        <p:spPr>
          <a:xfrm>
            <a:off x="123288" y="133350"/>
            <a:ext cx="11945426" cy="6591300"/>
          </a:xfrm>
          <a:prstGeom prst="rect">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2"/>
          <p:cNvSpPr txBox="1"/>
          <p:nvPr/>
        </p:nvSpPr>
        <p:spPr>
          <a:xfrm>
            <a:off x="7448158" y="6256765"/>
            <a:ext cx="460393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Helvetica Neue"/>
                <a:ea typeface="Helvetica Neue"/>
                <a:cs typeface="Helvetica Neue"/>
                <a:sym typeface="Helvetica Neue"/>
              </a:rPr>
              <a:t>SUNY</a:t>
            </a:r>
            <a:r>
              <a:rPr b="0" i="0" lang="en-US" sz="1600" u="none" cap="none" strike="noStrike">
                <a:solidFill>
                  <a:schemeClr val="lt1"/>
                </a:solidFill>
                <a:latin typeface="Helvetica Neue"/>
                <a:ea typeface="Helvetica Neue"/>
                <a:cs typeface="Helvetica Neue"/>
                <a:sym typeface="Helvetica Neue"/>
              </a:rPr>
              <a:t> </a:t>
            </a:r>
            <a:r>
              <a:rPr b="0" i="0" lang="en-US" sz="1600" u="none" cap="none" strike="noStrike">
                <a:solidFill>
                  <a:schemeClr val="lt1"/>
                </a:solidFill>
                <a:latin typeface="Helvetica Neue Light"/>
                <a:ea typeface="Helvetica Neue Light"/>
                <a:cs typeface="Helvetica Neue Light"/>
                <a:sym typeface="Helvetica Neue Light"/>
              </a:rPr>
              <a:t>THE STATE UNIVERSITY OF NEW YORK</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 name="Google Shape;106;p25"/>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07" name="Google Shape;107;p25"/>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 name="Google Shape;108;p25"/>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9" name="Google Shape;109;p25"/>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hyperlink" Target="https://suny-fre.primo.exlibrisgroup.com/permalink/01SUNY_FRE/q59r3c/cdi_proquest_newspapers_2586460847" TargetMode="External"/><Relationship Id="rId4" Type="http://schemas.openxmlformats.org/officeDocument/2006/relationships/image" Target="../media/image28.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hyperlink" Target="https://knowledge.exlibrisgroup.com/Alma/Knowledge_Articles/GES_for_Newsbank_Article_Linking" TargetMode="External"/><Relationship Id="rId5" Type="http://schemas.openxmlformats.org/officeDocument/2006/relationships/image" Target="../media/image39.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44.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58.png"/><Relationship Id="rId5" Type="http://schemas.openxmlformats.org/officeDocument/2006/relationships/image" Target="../media/image46.png"/><Relationship Id="rId6"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hyperlink" Target="https://primoviews.org/css-snippets/css-revised-resource-recommender-banner/"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s://suny-buf-psb.primo.exlibrisgroup.com/discovery/search?vid=01SUNY_BUF:everything" TargetMode="External"/><Relationship Id="rId10" Type="http://schemas.openxmlformats.org/officeDocument/2006/relationships/hyperlink" Target="https://library.buffalo.edu/" TargetMode="External"/><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3.png"/><Relationship Id="rId9" Type="http://schemas.openxmlformats.org/officeDocument/2006/relationships/hyperlink" Target="https://slcny.libguides.com/discoverywg/suny_primo_urls" TargetMode="External"/><Relationship Id="rId5" Type="http://schemas.openxmlformats.org/officeDocument/2006/relationships/hyperlink" Target="mailto:michelle.eichelberger@suny.edu" TargetMode="External"/><Relationship Id="rId6" Type="http://schemas.openxmlformats.org/officeDocument/2006/relationships/hyperlink" Target="https://slcny.libguides.com/sls" TargetMode="External"/><Relationship Id="rId7" Type="http://schemas.openxmlformats.org/officeDocument/2006/relationships/hyperlink" Target="mailto:babb@buffalo.edu" TargetMode="External"/><Relationship Id="rId8" Type="http://schemas.openxmlformats.org/officeDocument/2006/relationships/hyperlink" Target="https://library.buffalo.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hyperlink" Target="https://www.nytimes.com/search?query=%7Brft.atitle" TargetMode="External"/><Relationship Id="rId4" Type="http://schemas.openxmlformats.org/officeDocument/2006/relationships/hyperlink" Target="https://sunyolis.libanswers.com/faq/38886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s://www.google.com/search?q=%7Brft_id" TargetMode="External"/><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hyperlink" Target="https://knowledge.exlibrisgroup.com/Alma/Knowledge_Articles/Undocumented_OpenURL_Attribute_Categories"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151" name="Shape 151"/>
        <p:cNvGrpSpPr/>
        <p:nvPr/>
      </p:nvGrpSpPr>
      <p:grpSpPr>
        <a:xfrm>
          <a:off x="0" y="0"/>
          <a:ext cx="0" cy="0"/>
          <a:chOff x="0" y="0"/>
          <a:chExt cx="0" cy="0"/>
        </a:xfrm>
      </p:grpSpPr>
      <p:pic>
        <p:nvPicPr>
          <p:cNvPr descr="SUNY brand color palette&#10;" id="152" name="Google Shape;152;p1"/>
          <p:cNvPicPr preferRelativeResize="0"/>
          <p:nvPr/>
        </p:nvPicPr>
        <p:blipFill rotWithShape="1">
          <a:blip r:embed="rId3">
            <a:alphaModFix/>
          </a:blip>
          <a:srcRect b="0" l="0" r="0" t="0"/>
          <a:stretch/>
        </p:blipFill>
        <p:spPr>
          <a:xfrm>
            <a:off x="3111657" y="-5203750"/>
            <a:ext cx="8648700" cy="4724400"/>
          </a:xfrm>
          <a:prstGeom prst="rect">
            <a:avLst/>
          </a:prstGeom>
          <a:noFill/>
          <a:ln>
            <a:noFill/>
          </a:ln>
        </p:spPr>
      </p:pic>
      <p:pic>
        <p:nvPicPr>
          <p:cNvPr descr="SUNY Logo" id="153" name="Google Shape;153;p1"/>
          <p:cNvPicPr preferRelativeResize="0"/>
          <p:nvPr/>
        </p:nvPicPr>
        <p:blipFill rotWithShape="1">
          <a:blip r:embed="rId4">
            <a:alphaModFix/>
          </a:blip>
          <a:srcRect b="0" l="0" r="0" t="0"/>
          <a:stretch/>
        </p:blipFill>
        <p:spPr>
          <a:xfrm>
            <a:off x="4451348" y="931440"/>
            <a:ext cx="3289302" cy="3289302"/>
          </a:xfrm>
          <a:prstGeom prst="rect">
            <a:avLst/>
          </a:prstGeom>
          <a:noFill/>
          <a:ln>
            <a:noFill/>
          </a:ln>
        </p:spPr>
      </p:pic>
      <p:sp>
        <p:nvSpPr>
          <p:cNvPr id="154" name="Google Shape;154;p1"/>
          <p:cNvSpPr txBox="1"/>
          <p:nvPr/>
        </p:nvSpPr>
        <p:spPr>
          <a:xfrm>
            <a:off x="990000" y="4569075"/>
            <a:ext cx="10212000" cy="1908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Using Local Collections and GES for Custom Linking in Primo 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Michelle Eichelberger, </a:t>
            </a:r>
            <a:r>
              <a:rPr lang="en-US" sz="1800">
                <a:solidFill>
                  <a:schemeClr val="lt1"/>
                </a:solidFill>
              </a:rPr>
              <a:t>SUNY OLIS</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Nancy Babb, University at Buffalo, State University of New York</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SUNY OLIS Webinar</a:t>
            </a:r>
            <a:r>
              <a:rPr b="0" i="0" lang="en-US" sz="1800" u="none" cap="none" strike="noStrike">
                <a:solidFill>
                  <a:schemeClr val="lt1"/>
                </a:solidFill>
                <a:latin typeface="Arial"/>
                <a:ea typeface="Arial"/>
                <a:cs typeface="Arial"/>
                <a:sym typeface="Arial"/>
              </a:rPr>
              <a:t>, September 28, 2023</a:t>
            </a:r>
            <a:endParaRPr b="0" i="0" sz="1800" u="none" cap="none" strike="noStrike">
              <a:solidFill>
                <a:srgbClr val="85D3B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23e72e37d2e_0_28"/>
          <p:cNvPicPr preferRelativeResize="0"/>
          <p:nvPr/>
        </p:nvPicPr>
        <p:blipFill rotWithShape="1">
          <a:blip r:embed="rId3">
            <a:alphaModFix/>
          </a:blip>
          <a:srcRect b="0" l="0" r="0" t="0"/>
          <a:stretch/>
        </p:blipFill>
        <p:spPr>
          <a:xfrm>
            <a:off x="591925" y="4548600"/>
            <a:ext cx="6806800" cy="2094400"/>
          </a:xfrm>
          <a:prstGeom prst="rect">
            <a:avLst/>
          </a:prstGeom>
          <a:noFill/>
          <a:ln>
            <a:noFill/>
          </a:ln>
          <a:effectLst>
            <a:outerShdw blurRad="57150" rotWithShape="0" algn="bl" dir="5400000" dist="19050">
              <a:srgbClr val="000000">
                <a:alpha val="49803"/>
              </a:srgbClr>
            </a:outerShdw>
          </a:effectLst>
        </p:spPr>
      </p:pic>
      <p:sp>
        <p:nvSpPr>
          <p:cNvPr id="234" name="Google Shape;234;g23e72e37d2e_0_28"/>
          <p:cNvSpPr txBox="1"/>
          <p:nvPr/>
        </p:nvSpPr>
        <p:spPr>
          <a:xfrm>
            <a:off x="1842550" y="584975"/>
            <a:ext cx="9588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Setting up a Collection</a:t>
            </a:r>
            <a:endParaRPr b="0" i="0" sz="1400" u="none" cap="none" strike="noStrike">
              <a:solidFill>
                <a:srgbClr val="000000"/>
              </a:solidFill>
              <a:latin typeface="Arial"/>
              <a:ea typeface="Arial"/>
              <a:cs typeface="Arial"/>
              <a:sym typeface="Arial"/>
            </a:endParaRPr>
          </a:p>
        </p:txBody>
      </p:sp>
      <p:cxnSp>
        <p:nvCxnSpPr>
          <p:cNvPr id="235" name="Google Shape;235;g23e72e37d2e_0_28"/>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236" name="Google Shape;236;g23e72e37d2e_0_28"/>
          <p:cNvSpPr txBox="1"/>
          <p:nvPr/>
        </p:nvSpPr>
        <p:spPr>
          <a:xfrm>
            <a:off x="1695875" y="1659200"/>
            <a:ext cx="93411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Collection:</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Create Local Collection</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Edit Service, linking tab add dynamic URL</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Add specific titles on Portfolios tab, Add Local Portfolio (reuse CZ bib record)</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Add Public Note if it’s a subscription-based collection or has other access requirements</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7" name="Google Shape;237;g23e72e37d2e_0_28"/>
          <p:cNvPicPr preferRelativeResize="0"/>
          <p:nvPr/>
        </p:nvPicPr>
        <p:blipFill rotWithShape="1">
          <a:blip r:embed="rId4">
            <a:alphaModFix/>
          </a:blip>
          <a:srcRect b="0" l="0" r="0" t="0"/>
          <a:stretch/>
        </p:blipFill>
        <p:spPr>
          <a:xfrm>
            <a:off x="4613175" y="3275725"/>
            <a:ext cx="7437000" cy="2094400"/>
          </a:xfrm>
          <a:prstGeom prst="rect">
            <a:avLst/>
          </a:prstGeom>
          <a:noFill/>
          <a:ln>
            <a:noFill/>
          </a:ln>
          <a:effectLst>
            <a:outerShdw blurRad="57150" rotWithShape="0" algn="bl" dir="5400000" dist="19050">
              <a:srgbClr val="000000">
                <a:alpha val="49803"/>
              </a:srgbClr>
            </a:outerShdw>
          </a:effectLst>
        </p:spPr>
      </p:pic>
      <p:pic>
        <p:nvPicPr>
          <p:cNvPr id="238" name="Google Shape;238;g23e72e37d2e_0_28"/>
          <p:cNvPicPr preferRelativeResize="0"/>
          <p:nvPr/>
        </p:nvPicPr>
        <p:blipFill rotWithShape="1">
          <a:blip r:embed="rId5">
            <a:alphaModFix/>
          </a:blip>
          <a:srcRect b="0" l="0" r="0" t="0"/>
          <a:stretch/>
        </p:blipFill>
        <p:spPr>
          <a:xfrm>
            <a:off x="195550" y="3275725"/>
            <a:ext cx="4524375" cy="9525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2c8036b24b_0_102"/>
          <p:cNvSpPr txBox="1"/>
          <p:nvPr/>
        </p:nvSpPr>
        <p:spPr>
          <a:xfrm>
            <a:off x="1842550" y="584975"/>
            <a:ext cx="91302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Example: New York Times Site License</a:t>
            </a:r>
            <a:endParaRPr b="0" i="0" sz="1400" u="none" cap="none" strike="noStrike">
              <a:solidFill>
                <a:srgbClr val="000000"/>
              </a:solidFill>
              <a:latin typeface="Arial"/>
              <a:ea typeface="Arial"/>
              <a:cs typeface="Arial"/>
              <a:sym typeface="Arial"/>
            </a:endParaRPr>
          </a:p>
        </p:txBody>
      </p:sp>
      <p:cxnSp>
        <p:nvCxnSpPr>
          <p:cNvPr id="245" name="Google Shape;245;g22c8036b24b_0_102"/>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246" name="Google Shape;246;g22c8036b24b_0_102"/>
          <p:cNvSpPr txBox="1"/>
          <p:nvPr/>
        </p:nvSpPr>
        <p:spPr>
          <a:xfrm>
            <a:off x="1425450" y="5541325"/>
            <a:ext cx="9341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Print Edition title is different from Late Edition title and both match as available search records for The New York Times in Primo. Gale linking will fail for </a:t>
            </a:r>
            <a:r>
              <a:rPr b="0" i="0" lang="en-US" sz="1800" u="sng" cap="none" strike="noStrike">
                <a:solidFill>
                  <a:schemeClr val="hlink"/>
                </a:solidFill>
                <a:latin typeface="Calibri"/>
                <a:ea typeface="Calibri"/>
                <a:cs typeface="Calibri"/>
                <a:sym typeface="Calibri"/>
                <a:hlinkClick r:id="rId3"/>
              </a:rPr>
              <a:t>Late Edition title</a:t>
            </a: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pic>
        <p:nvPicPr>
          <p:cNvPr id="247" name="Google Shape;247;g22c8036b24b_0_102"/>
          <p:cNvPicPr preferRelativeResize="0"/>
          <p:nvPr/>
        </p:nvPicPr>
        <p:blipFill rotWithShape="1">
          <a:blip r:embed="rId4">
            <a:alphaModFix/>
          </a:blip>
          <a:srcRect b="0" l="0" r="27320" t="0"/>
          <a:stretch/>
        </p:blipFill>
        <p:spPr>
          <a:xfrm>
            <a:off x="6004350" y="2003363"/>
            <a:ext cx="5394074" cy="3202375"/>
          </a:xfrm>
          <a:prstGeom prst="rect">
            <a:avLst/>
          </a:prstGeom>
          <a:noFill/>
          <a:ln>
            <a:noFill/>
          </a:ln>
          <a:effectLst>
            <a:outerShdw blurRad="57150" rotWithShape="0" algn="bl" dir="5400000" dist="19050">
              <a:srgbClr val="000000">
                <a:alpha val="49803"/>
              </a:srgbClr>
            </a:outerShdw>
          </a:effectLst>
        </p:spPr>
      </p:pic>
      <p:pic>
        <p:nvPicPr>
          <p:cNvPr id="248" name="Google Shape;248;g22c8036b24b_0_102"/>
          <p:cNvPicPr preferRelativeResize="0"/>
          <p:nvPr/>
        </p:nvPicPr>
        <p:blipFill rotWithShape="1">
          <a:blip r:embed="rId5">
            <a:alphaModFix/>
          </a:blip>
          <a:srcRect b="14813" l="0" r="0" t="0"/>
          <a:stretch/>
        </p:blipFill>
        <p:spPr>
          <a:xfrm>
            <a:off x="604725" y="1772763"/>
            <a:ext cx="4894626" cy="3663597"/>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2c8036b24b_0_111"/>
          <p:cNvSpPr txBox="1"/>
          <p:nvPr/>
        </p:nvSpPr>
        <p:spPr>
          <a:xfrm>
            <a:off x="1842550" y="584975"/>
            <a:ext cx="91302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Examples: New York Times Site License</a:t>
            </a:r>
            <a:endParaRPr b="0" i="0" sz="1400" u="none" cap="none" strike="noStrike">
              <a:solidFill>
                <a:srgbClr val="000000"/>
              </a:solidFill>
              <a:latin typeface="Arial"/>
              <a:ea typeface="Arial"/>
              <a:cs typeface="Arial"/>
              <a:sym typeface="Arial"/>
            </a:endParaRPr>
          </a:p>
        </p:txBody>
      </p:sp>
      <p:cxnSp>
        <p:nvCxnSpPr>
          <p:cNvPr id="255" name="Google Shape;255;g22c8036b24b_0_111"/>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pic>
        <p:nvPicPr>
          <p:cNvPr id="256" name="Google Shape;256;g22c8036b24b_0_111"/>
          <p:cNvPicPr preferRelativeResize="0"/>
          <p:nvPr/>
        </p:nvPicPr>
        <p:blipFill rotWithShape="1">
          <a:blip r:embed="rId3">
            <a:alphaModFix/>
          </a:blip>
          <a:srcRect b="0" l="0" r="0" t="0"/>
          <a:stretch/>
        </p:blipFill>
        <p:spPr>
          <a:xfrm>
            <a:off x="1098375" y="1873503"/>
            <a:ext cx="4925232" cy="3791647"/>
          </a:xfrm>
          <a:prstGeom prst="rect">
            <a:avLst/>
          </a:prstGeom>
          <a:noFill/>
          <a:ln>
            <a:noFill/>
          </a:ln>
          <a:effectLst>
            <a:outerShdw blurRad="57150" rotWithShape="0" algn="bl" dir="5400000" dist="19050">
              <a:srgbClr val="000000">
                <a:alpha val="49803"/>
              </a:srgbClr>
            </a:outerShdw>
          </a:effectLst>
        </p:spPr>
      </p:pic>
      <p:pic>
        <p:nvPicPr>
          <p:cNvPr id="257" name="Google Shape;257;g22c8036b24b_0_111"/>
          <p:cNvPicPr preferRelativeResize="0"/>
          <p:nvPr/>
        </p:nvPicPr>
        <p:blipFill rotWithShape="1">
          <a:blip r:embed="rId4">
            <a:alphaModFix/>
          </a:blip>
          <a:srcRect b="0" l="21085" r="0" t="0"/>
          <a:stretch/>
        </p:blipFill>
        <p:spPr>
          <a:xfrm>
            <a:off x="6546025" y="1996175"/>
            <a:ext cx="4925224" cy="3546300"/>
          </a:xfrm>
          <a:prstGeom prst="rect">
            <a:avLst/>
          </a:prstGeom>
          <a:noFill/>
          <a:ln>
            <a:noFill/>
          </a:ln>
          <a:effectLst>
            <a:outerShdw blurRad="57150" rotWithShape="0" algn="bl" dir="5400000" dist="19050">
              <a:srgbClr val="000000">
                <a:alpha val="49803"/>
              </a:srgbClr>
            </a:outerShdw>
          </a:effectLst>
        </p:spPr>
      </p:pic>
      <p:sp>
        <p:nvSpPr>
          <p:cNvPr id="258" name="Google Shape;258;g22c8036b24b_0_111"/>
          <p:cNvSpPr/>
          <p:nvPr/>
        </p:nvSpPr>
        <p:spPr>
          <a:xfrm>
            <a:off x="4409121" y="3245092"/>
            <a:ext cx="2539200" cy="284400"/>
          </a:xfrm>
          <a:prstGeom prst="rightArrow">
            <a:avLst>
              <a:gd fmla="val 50000" name="adj1"/>
              <a:gd fmla="val 50000" name="adj2"/>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80000"/>
              </a:solidFill>
              <a:latin typeface="Arial"/>
              <a:ea typeface="Arial"/>
              <a:cs typeface="Arial"/>
              <a:sym typeface="Arial"/>
            </a:endParaRPr>
          </a:p>
        </p:txBody>
      </p:sp>
      <p:sp>
        <p:nvSpPr>
          <p:cNvPr id="259" name="Google Shape;259;g22c8036b24b_0_111"/>
          <p:cNvSpPr/>
          <p:nvPr/>
        </p:nvSpPr>
        <p:spPr>
          <a:xfrm>
            <a:off x="11133925" y="1935800"/>
            <a:ext cx="337200" cy="284100"/>
          </a:xfrm>
          <a:prstGeom prst="roundRect">
            <a:avLst>
              <a:gd fmla="val 16667" name="adj"/>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22c8036b24b_0_111"/>
          <p:cNvSpPr/>
          <p:nvPr/>
        </p:nvSpPr>
        <p:spPr>
          <a:xfrm>
            <a:off x="1995950" y="3330550"/>
            <a:ext cx="1935900" cy="468900"/>
          </a:xfrm>
          <a:prstGeom prst="roundRect">
            <a:avLst>
              <a:gd fmla="val 16667" name="adj"/>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21d275bd435_1_0"/>
          <p:cNvPicPr preferRelativeResize="0"/>
          <p:nvPr/>
        </p:nvPicPr>
        <p:blipFill rotWithShape="1">
          <a:blip r:embed="rId3">
            <a:alphaModFix amt="61000"/>
          </a:blip>
          <a:srcRect b="0" l="0" r="0" t="0"/>
          <a:stretch/>
        </p:blipFill>
        <p:spPr>
          <a:xfrm>
            <a:off x="141475" y="1744400"/>
            <a:ext cx="11909049" cy="4984025"/>
          </a:xfrm>
          <a:prstGeom prst="rect">
            <a:avLst/>
          </a:prstGeom>
          <a:noFill/>
          <a:ln>
            <a:noFill/>
          </a:ln>
        </p:spPr>
      </p:pic>
      <p:sp>
        <p:nvSpPr>
          <p:cNvPr id="267" name="Google Shape;267;g21d275bd435_1_0"/>
          <p:cNvSpPr txBox="1"/>
          <p:nvPr/>
        </p:nvSpPr>
        <p:spPr>
          <a:xfrm>
            <a:off x="2048225" y="349025"/>
            <a:ext cx="8687400" cy="936900"/>
          </a:xfrm>
          <a:prstGeom prst="rect">
            <a:avLst/>
          </a:prstGeom>
          <a:noFill/>
          <a:ln>
            <a:noFill/>
          </a:ln>
          <a:effectLst>
            <a:outerShdw blurRad="28575" rotWithShape="0" algn="bl" dir="8760000" dist="47625">
              <a:schemeClr val="lt1">
                <a:alpha val="60000"/>
              </a:schemeClr>
            </a:outerShdw>
          </a:effectLst>
        </p:spPr>
        <p:txBody>
          <a:bodyPr anchorCtr="0" anchor="t" bIns="45700" lIns="91425" spcFirstLastPara="1" rIns="91425" wrap="square" tIns="45700">
            <a:normAutofit/>
          </a:bodyPr>
          <a:lstStyle/>
          <a:p>
            <a:pPr indent="0" lvl="0" marL="0" marR="0" rtl="0" algn="ctr">
              <a:lnSpc>
                <a:spcPct val="90000"/>
              </a:lnSpc>
              <a:spcBef>
                <a:spcPts val="0"/>
              </a:spcBef>
              <a:spcAft>
                <a:spcPts val="1000"/>
              </a:spcAft>
              <a:buClr>
                <a:srgbClr val="000000"/>
              </a:buClr>
              <a:buSzPts val="6000"/>
              <a:buFont typeface="Arial"/>
              <a:buNone/>
            </a:pPr>
            <a:r>
              <a:rPr b="1" i="0" lang="en-US" sz="6000" u="none" cap="none" strike="noStrike">
                <a:solidFill>
                  <a:srgbClr val="0B5394"/>
                </a:solidFill>
                <a:latin typeface="EB Garamond"/>
                <a:ea typeface="EB Garamond"/>
                <a:cs typeface="EB Garamond"/>
                <a:sym typeface="EB Garamond"/>
              </a:rPr>
              <a:t>Problem? Fix it!</a:t>
            </a:r>
            <a:endParaRPr b="1" i="0" sz="6000" u="none" cap="none" strike="noStrike">
              <a:solidFill>
                <a:srgbClr val="0B5394"/>
              </a:solidFill>
              <a:latin typeface="EB Garamond"/>
              <a:ea typeface="EB Garamond"/>
              <a:cs typeface="EB Garamond"/>
              <a:sym typeface="EB Garamond"/>
            </a:endParaRPr>
          </a:p>
        </p:txBody>
      </p:sp>
      <p:sp>
        <p:nvSpPr>
          <p:cNvPr id="268" name="Google Shape;268;g21d275bd435_1_0"/>
          <p:cNvSpPr txBox="1"/>
          <p:nvPr/>
        </p:nvSpPr>
        <p:spPr>
          <a:xfrm>
            <a:off x="3299225" y="1285925"/>
            <a:ext cx="79548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0B5394"/>
                </a:solidFill>
                <a:latin typeface="Arial"/>
                <a:ea typeface="Arial"/>
                <a:cs typeface="Arial"/>
                <a:sym typeface="Arial"/>
              </a:rPr>
              <a:t>Custom GES use at University at Buffalo, SUNY</a:t>
            </a:r>
            <a:endParaRPr b="1" i="1" sz="2100" u="none" cap="none" strike="noStrike">
              <a:solidFill>
                <a:srgbClr val="0B5394"/>
              </a:solidFill>
              <a:latin typeface="Arial"/>
              <a:ea typeface="Arial"/>
              <a:cs typeface="Arial"/>
              <a:sym typeface="Arial"/>
            </a:endParaRPr>
          </a:p>
        </p:txBody>
      </p:sp>
      <p:sp>
        <p:nvSpPr>
          <p:cNvPr id="269" name="Google Shape;269;g21d275bd435_1_0"/>
          <p:cNvSpPr txBox="1"/>
          <p:nvPr/>
        </p:nvSpPr>
        <p:spPr>
          <a:xfrm>
            <a:off x="2153100" y="1933800"/>
            <a:ext cx="6140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1d275bd435_1_0"/>
          <p:cNvSpPr txBox="1"/>
          <p:nvPr/>
        </p:nvSpPr>
        <p:spPr>
          <a:xfrm>
            <a:off x="926325" y="2003175"/>
            <a:ext cx="4585200" cy="2216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B5394"/>
                </a:solidFill>
                <a:latin typeface="EB Garamond SemiBold"/>
                <a:ea typeface="EB Garamond SemiBold"/>
                <a:cs typeface="EB Garamond SemiBold"/>
                <a:sym typeface="EB Garamond SemiBold"/>
              </a:rPr>
              <a:t>Our Use Cases</a:t>
            </a:r>
            <a:endParaRPr b="0" i="0" sz="2400" u="none" cap="none" strike="noStrike">
              <a:solidFill>
                <a:srgbClr val="0B5394"/>
              </a:solidFill>
              <a:latin typeface="EB Garamond SemiBold"/>
              <a:ea typeface="EB Garamond SemiBold"/>
              <a:cs typeface="EB Garamond SemiBold"/>
              <a:sym typeface="EB Garamond SemiBold"/>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Supplementing or enhancing outgoing links from CDI records;</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Improving Primo VE services pages (incoming OpenURL responses);</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Contextual point-of-problem help &amp; documentation</a:t>
            </a:r>
            <a:endParaRPr b="0" i="0" sz="1800" u="none" cap="none" strike="noStrike">
              <a:solidFill>
                <a:srgbClr val="000000"/>
              </a:solidFill>
              <a:latin typeface="Arial"/>
              <a:ea typeface="Arial"/>
              <a:cs typeface="Arial"/>
              <a:sym typeface="Arial"/>
            </a:endParaRPr>
          </a:p>
        </p:txBody>
      </p:sp>
      <p:sp>
        <p:nvSpPr>
          <p:cNvPr id="271" name="Google Shape;271;g21d275bd435_1_0"/>
          <p:cNvSpPr txBox="1"/>
          <p:nvPr/>
        </p:nvSpPr>
        <p:spPr>
          <a:xfrm>
            <a:off x="5731625" y="1933800"/>
            <a:ext cx="5940900" cy="36018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B5394"/>
                </a:solidFill>
                <a:latin typeface="EB Garamond SemiBold"/>
                <a:ea typeface="EB Garamond SemiBold"/>
                <a:cs typeface="EB Garamond SemiBold"/>
                <a:sym typeface="EB Garamond SemiBold"/>
              </a:rPr>
              <a:t>Our Caveats</a:t>
            </a:r>
            <a:endParaRPr b="0" i="0" sz="2400" u="none" cap="none" strike="noStrike">
              <a:solidFill>
                <a:srgbClr val="0B5394"/>
              </a:solidFill>
              <a:latin typeface="EB Garamond SemiBold"/>
              <a:ea typeface="EB Garamond SemiBold"/>
              <a:cs typeface="EB Garamond SemiBold"/>
              <a:sym typeface="EB Garamond SemiBold"/>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GES are perfect for some actions – such as links to ILLiad forms – but in other cases they’re qualified successes that serve best as temporary quick fixes while more robust solutions are developed;</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Outgoing links are great to add, but they can’t be used to calculate availability display in Results nor Brief Record;</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Article-level action both outgoing &amp; incoming requires that the records already exist in CDI;</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Alternatives include: local collections; custom js; Resource Recommenders</a:t>
            </a:r>
            <a:endParaRPr b="0" i="0" sz="1800" u="none" cap="none" strike="noStrike">
              <a:solidFill>
                <a:srgbClr val="000000"/>
              </a:solidFill>
              <a:latin typeface="Arial"/>
              <a:ea typeface="Arial"/>
              <a:cs typeface="Arial"/>
              <a:sym typeface="Arial"/>
            </a:endParaRPr>
          </a:p>
        </p:txBody>
      </p:sp>
      <p:pic>
        <p:nvPicPr>
          <p:cNvPr id="272" name="Google Shape;272;g21d275bd435_1_0"/>
          <p:cNvPicPr preferRelativeResize="0"/>
          <p:nvPr/>
        </p:nvPicPr>
        <p:blipFill rotWithShape="1">
          <a:blip r:embed="rId4">
            <a:alphaModFix amt="90000"/>
          </a:blip>
          <a:srcRect b="0" l="0" r="0" t="0"/>
          <a:stretch/>
        </p:blipFill>
        <p:spPr>
          <a:xfrm>
            <a:off x="1427225" y="4095825"/>
            <a:ext cx="3924950" cy="2796525"/>
          </a:xfrm>
          <a:prstGeom prst="rect">
            <a:avLst/>
          </a:prstGeom>
          <a:noFill/>
          <a:ln>
            <a:noFill/>
          </a:ln>
        </p:spPr>
      </p:pic>
      <p:pic>
        <p:nvPicPr>
          <p:cNvPr id="273" name="Google Shape;273;g21d275bd435_1_0"/>
          <p:cNvPicPr preferRelativeResize="0"/>
          <p:nvPr/>
        </p:nvPicPr>
        <p:blipFill rotWithShape="1">
          <a:blip r:embed="rId5">
            <a:alphaModFix/>
          </a:blip>
          <a:srcRect b="0" l="0" r="0" t="0"/>
          <a:stretch/>
        </p:blipFill>
        <p:spPr>
          <a:xfrm>
            <a:off x="65275" y="6099575"/>
            <a:ext cx="1293925" cy="659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373daae800_1_42"/>
          <p:cNvSpPr txBox="1"/>
          <p:nvPr>
            <p:ph type="title"/>
          </p:nvPr>
        </p:nvSpPr>
        <p:spPr>
          <a:xfrm>
            <a:off x="358850" y="204250"/>
            <a:ext cx="6768300" cy="633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Content indexed in CDI for other collections but local link / collection not available in or appropriate for CZ</a:t>
            </a:r>
            <a:endParaRPr b="0" i="0" sz="2000" u="none" cap="none" strike="noStrike">
              <a:solidFill>
                <a:srgbClr val="000000"/>
              </a:solidFill>
              <a:latin typeface="Arial"/>
              <a:ea typeface="Arial"/>
              <a:cs typeface="Arial"/>
              <a:sym typeface="Arial"/>
            </a:endParaRPr>
          </a:p>
        </p:txBody>
      </p:sp>
      <p:grpSp>
        <p:nvGrpSpPr>
          <p:cNvPr id="279" name="Google Shape;279;g2373daae800_1_42"/>
          <p:cNvGrpSpPr/>
          <p:nvPr/>
        </p:nvGrpSpPr>
        <p:grpSpPr>
          <a:xfrm>
            <a:off x="408025" y="877438"/>
            <a:ext cx="7005205" cy="4582968"/>
            <a:chOff x="530531" y="1135100"/>
            <a:chExt cx="7762000" cy="5030700"/>
          </a:xfrm>
        </p:grpSpPr>
        <p:pic>
          <p:nvPicPr>
            <p:cNvPr id="280" name="Google Shape;280;g2373daae800_1_42"/>
            <p:cNvPicPr preferRelativeResize="0"/>
            <p:nvPr/>
          </p:nvPicPr>
          <p:blipFill rotWithShape="1">
            <a:blip r:embed="rId3">
              <a:alphaModFix/>
            </a:blip>
            <a:srcRect b="0" l="0" r="0" t="0"/>
            <a:stretch/>
          </p:blipFill>
          <p:spPr>
            <a:xfrm>
              <a:off x="530531" y="1135100"/>
              <a:ext cx="7762000" cy="5030700"/>
            </a:xfrm>
            <a:prstGeom prst="rect">
              <a:avLst/>
            </a:prstGeom>
            <a:noFill/>
            <a:ln>
              <a:noFill/>
            </a:ln>
          </p:spPr>
        </p:pic>
        <p:sp>
          <p:nvSpPr>
            <p:cNvPr id="281" name="Google Shape;281;g2373daae800_1_42"/>
            <p:cNvSpPr txBox="1"/>
            <p:nvPr/>
          </p:nvSpPr>
          <p:spPr>
            <a:xfrm>
              <a:off x="4901605" y="4638037"/>
              <a:ext cx="2123700" cy="40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&lt;   Link resolver</a:t>
              </a:r>
              <a:endParaRPr b="0" i="0" sz="1800" u="none" cap="none" strike="noStrike">
                <a:solidFill>
                  <a:srgbClr val="000000"/>
                </a:solidFill>
                <a:latin typeface="Arial"/>
                <a:ea typeface="Arial"/>
                <a:cs typeface="Arial"/>
                <a:sym typeface="Arial"/>
              </a:endParaRPr>
            </a:p>
          </p:txBody>
        </p:sp>
        <p:sp>
          <p:nvSpPr>
            <p:cNvPr id="282" name="Google Shape;282;g2373daae800_1_42"/>
            <p:cNvSpPr txBox="1"/>
            <p:nvPr/>
          </p:nvSpPr>
          <p:spPr>
            <a:xfrm>
              <a:off x="3843346" y="5087425"/>
              <a:ext cx="989700" cy="40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&lt;   GES</a:t>
              </a:r>
              <a:endParaRPr b="0" i="0" sz="1800" u="none" cap="none" strike="noStrike">
                <a:solidFill>
                  <a:srgbClr val="000000"/>
                </a:solidFill>
                <a:latin typeface="Arial"/>
                <a:ea typeface="Arial"/>
                <a:cs typeface="Arial"/>
                <a:sym typeface="Arial"/>
              </a:endParaRPr>
            </a:p>
          </p:txBody>
        </p:sp>
        <p:sp>
          <p:nvSpPr>
            <p:cNvPr id="283" name="Google Shape;283;g2373daae800_1_42"/>
            <p:cNvSpPr txBox="1"/>
            <p:nvPr/>
          </p:nvSpPr>
          <p:spPr>
            <a:xfrm>
              <a:off x="4563060" y="4067454"/>
              <a:ext cx="2800800" cy="40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&lt;   Local Collection</a:t>
              </a:r>
              <a:endParaRPr b="0" i="0" sz="1800" u="none" cap="none" strike="noStrike">
                <a:solidFill>
                  <a:srgbClr val="000000"/>
                </a:solidFill>
                <a:latin typeface="Arial"/>
                <a:ea typeface="Arial"/>
                <a:cs typeface="Arial"/>
                <a:sym typeface="Arial"/>
              </a:endParaRPr>
            </a:p>
          </p:txBody>
        </p:sp>
        <p:sp>
          <p:nvSpPr>
            <p:cNvPr id="284" name="Google Shape;284;g2373daae800_1_42"/>
            <p:cNvSpPr txBox="1"/>
            <p:nvPr/>
          </p:nvSpPr>
          <p:spPr>
            <a:xfrm>
              <a:off x="3843346" y="5396925"/>
              <a:ext cx="989700" cy="40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&lt;   GES</a:t>
              </a:r>
              <a:endParaRPr b="0" i="0" sz="1800" u="none" cap="none" strike="noStrike">
                <a:solidFill>
                  <a:srgbClr val="000000"/>
                </a:solidFill>
                <a:latin typeface="Arial"/>
                <a:ea typeface="Arial"/>
                <a:cs typeface="Arial"/>
                <a:sym typeface="Arial"/>
              </a:endParaRPr>
            </a:p>
          </p:txBody>
        </p:sp>
      </p:grpSp>
      <p:sp>
        <p:nvSpPr>
          <p:cNvPr id="285" name="Google Shape;285;g2373daae800_1_42"/>
          <p:cNvSpPr txBox="1"/>
          <p:nvPr>
            <p:ph idx="2" type="title"/>
          </p:nvPr>
        </p:nvSpPr>
        <p:spPr>
          <a:xfrm>
            <a:off x="3216950" y="5490588"/>
            <a:ext cx="6172800" cy="7401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for title or collection using ISSN and OpenURL search string</a:t>
            </a: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286" name="Google Shape;286;g2373daae800_1_42"/>
          <p:cNvSpPr txBox="1"/>
          <p:nvPr/>
        </p:nvSpPr>
        <p:spPr>
          <a:xfrm>
            <a:off x="132025" y="6337275"/>
            <a:ext cx="5002800" cy="369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Supplementing/Enhancing outgoing links - example 1</a:t>
            </a:r>
            <a:endParaRPr b="0" i="1" sz="1600" u="none" cap="none" strike="noStrike">
              <a:solidFill>
                <a:srgbClr val="000000"/>
              </a:solidFill>
              <a:latin typeface="Arial"/>
              <a:ea typeface="Arial"/>
              <a:cs typeface="Arial"/>
              <a:sym typeface="Arial"/>
            </a:endParaRPr>
          </a:p>
        </p:txBody>
      </p:sp>
      <p:pic>
        <p:nvPicPr>
          <p:cNvPr id="287" name="Google Shape;287;g2373daae800_1_42"/>
          <p:cNvPicPr preferRelativeResize="0"/>
          <p:nvPr/>
        </p:nvPicPr>
        <p:blipFill rotWithShape="1">
          <a:blip r:embed="rId4">
            <a:alphaModFix/>
          </a:blip>
          <a:srcRect b="0" l="0" r="0" t="0"/>
          <a:stretch/>
        </p:blipFill>
        <p:spPr>
          <a:xfrm>
            <a:off x="7577681" y="374275"/>
            <a:ext cx="3594669" cy="2928989"/>
          </a:xfrm>
          <a:prstGeom prst="rect">
            <a:avLst/>
          </a:prstGeom>
          <a:noFill/>
          <a:ln cap="flat" cmpd="sng" w="9525">
            <a:solidFill>
              <a:srgbClr val="0070C0"/>
            </a:solidFill>
            <a:prstDash val="solid"/>
            <a:round/>
            <a:headEnd len="sm" w="sm" type="none"/>
            <a:tailEnd len="sm" w="sm" type="none"/>
          </a:ln>
        </p:spPr>
      </p:pic>
      <p:pic>
        <p:nvPicPr>
          <p:cNvPr id="288" name="Google Shape;288;g2373daae800_1_42"/>
          <p:cNvPicPr preferRelativeResize="0"/>
          <p:nvPr/>
        </p:nvPicPr>
        <p:blipFill rotWithShape="1">
          <a:blip r:embed="rId5">
            <a:alphaModFix/>
          </a:blip>
          <a:srcRect b="0" l="0" r="0" t="0"/>
          <a:stretch/>
        </p:blipFill>
        <p:spPr>
          <a:xfrm>
            <a:off x="5949600" y="2222875"/>
            <a:ext cx="5958150" cy="3175125"/>
          </a:xfrm>
          <a:prstGeom prst="rect">
            <a:avLst/>
          </a:prstGeom>
          <a:noFill/>
          <a:ln>
            <a:noFill/>
          </a:ln>
        </p:spPr>
      </p:pic>
      <p:cxnSp>
        <p:nvCxnSpPr>
          <p:cNvPr id="289" name="Google Shape;289;g2373daae800_1_42"/>
          <p:cNvCxnSpPr>
            <a:stCxn id="281" idx="1"/>
            <a:endCxn id="287" idx="1"/>
          </p:cNvCxnSpPr>
          <p:nvPr/>
        </p:nvCxnSpPr>
        <p:spPr>
          <a:xfrm flipH="1" rot="10800000">
            <a:off x="4352919" y="1838665"/>
            <a:ext cx="3224700" cy="2414700"/>
          </a:xfrm>
          <a:prstGeom prst="curvedConnector3">
            <a:avLst>
              <a:gd fmla="val -7384" name="adj1"/>
            </a:avLst>
          </a:prstGeom>
          <a:noFill/>
          <a:ln cap="flat" cmpd="sng" w="28575">
            <a:solidFill>
              <a:schemeClr val="accent2"/>
            </a:solidFill>
            <a:prstDash val="solid"/>
            <a:round/>
            <a:headEnd len="sm" w="sm" type="none"/>
            <a:tailEnd len="med" w="med" type="triangle"/>
          </a:ln>
        </p:spPr>
      </p:cxnSp>
      <p:cxnSp>
        <p:nvCxnSpPr>
          <p:cNvPr id="290" name="Google Shape;290;g2373daae800_1_42"/>
          <p:cNvCxnSpPr/>
          <p:nvPr/>
        </p:nvCxnSpPr>
        <p:spPr>
          <a:xfrm flipH="1" rot="10800000">
            <a:off x="4196550" y="4641625"/>
            <a:ext cx="1784400" cy="9900"/>
          </a:xfrm>
          <a:prstGeom prst="curvedConnector3">
            <a:avLst>
              <a:gd fmla="val 50000" name="adj1"/>
            </a:avLst>
          </a:prstGeom>
          <a:noFill/>
          <a:ln cap="flat" cmpd="sng" w="28575">
            <a:solidFill>
              <a:schemeClr val="accent6"/>
            </a:solidFill>
            <a:prstDash val="solid"/>
            <a:round/>
            <a:headEnd len="sm" w="sm" type="none"/>
            <a:tailEnd len="med" w="med" type="triangle"/>
          </a:ln>
        </p:spPr>
      </p:cxnSp>
      <p:cxnSp>
        <p:nvCxnSpPr>
          <p:cNvPr id="291" name="Google Shape;291;g2373daae800_1_42"/>
          <p:cNvCxnSpPr>
            <a:stCxn id="283" idx="0"/>
          </p:cNvCxnSpPr>
          <p:nvPr/>
        </p:nvCxnSpPr>
        <p:spPr>
          <a:xfrm rot="-5400000">
            <a:off x="5556343" y="3184013"/>
            <a:ext cx="119700" cy="609900"/>
          </a:xfrm>
          <a:prstGeom prst="curvedConnector2">
            <a:avLst/>
          </a:prstGeom>
          <a:noFill/>
          <a:ln cap="flat" cmpd="sng" w="28575">
            <a:solidFill>
              <a:schemeClr val="accent6"/>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g2373daae800_1_70"/>
          <p:cNvPicPr preferRelativeResize="0"/>
          <p:nvPr/>
        </p:nvPicPr>
        <p:blipFill rotWithShape="1">
          <a:blip r:embed="rId3">
            <a:alphaModFix/>
          </a:blip>
          <a:srcRect b="0" l="0" r="0" t="0"/>
          <a:stretch/>
        </p:blipFill>
        <p:spPr>
          <a:xfrm>
            <a:off x="6919275" y="500950"/>
            <a:ext cx="4750349" cy="2123933"/>
          </a:xfrm>
          <a:prstGeom prst="rect">
            <a:avLst/>
          </a:prstGeom>
          <a:noFill/>
          <a:ln cap="flat" cmpd="sng" w="9525">
            <a:solidFill>
              <a:schemeClr val="accent1"/>
            </a:solidFill>
            <a:prstDash val="solid"/>
            <a:round/>
            <a:headEnd len="sm" w="sm" type="none"/>
            <a:tailEnd len="sm" w="sm" type="none"/>
          </a:ln>
        </p:spPr>
      </p:pic>
      <p:sp>
        <p:nvSpPr>
          <p:cNvPr id="297" name="Google Shape;297;g2373daae800_1_70"/>
          <p:cNvSpPr txBox="1"/>
          <p:nvPr/>
        </p:nvSpPr>
        <p:spPr>
          <a:xfrm>
            <a:off x="5492375" y="6098100"/>
            <a:ext cx="6469200" cy="554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chemeClr val="dk1"/>
                </a:solidFill>
                <a:latin typeface="Calibri"/>
                <a:ea typeface="Calibri"/>
                <a:cs typeface="Calibri"/>
                <a:sym typeface="Calibri"/>
              </a:rPr>
              <a:t>GES for Newsbank Article Linking - </a:t>
            </a:r>
            <a:r>
              <a:rPr b="0" i="0" lang="en-US" sz="1200" u="sng" cap="none" strike="noStrike">
                <a:solidFill>
                  <a:schemeClr val="accent1"/>
                </a:solidFill>
                <a:latin typeface="Calibri"/>
                <a:ea typeface="Calibri"/>
                <a:cs typeface="Calibri"/>
                <a:sym typeface="Calibri"/>
                <a:hlinkClick r:id="rId4">
                  <a:extLst>
                    <a:ext uri="{A12FA001-AC4F-418D-AE19-62706E023703}">
                      <ahyp:hlinkClr val="tx"/>
                    </a:ext>
                  </a:extLst>
                </a:hlinkClick>
              </a:rPr>
              <a:t>https://knowledge.exlibrisgroup.com/Alma/Knowledge_Articles/GES_for_Newsbank_Article_Linking</a:t>
            </a:r>
            <a:endParaRPr b="0" i="0" sz="1200" u="none" cap="none" strike="noStrike">
              <a:solidFill>
                <a:schemeClr val="accent1"/>
              </a:solidFill>
              <a:latin typeface="Arial"/>
              <a:ea typeface="Arial"/>
              <a:cs typeface="Arial"/>
              <a:sym typeface="Arial"/>
            </a:endParaRPr>
          </a:p>
        </p:txBody>
      </p:sp>
      <p:sp>
        <p:nvSpPr>
          <p:cNvPr id="298" name="Google Shape;298;g2373daae800_1_70"/>
          <p:cNvSpPr txBox="1"/>
          <p:nvPr>
            <p:ph type="title"/>
          </p:nvPr>
        </p:nvSpPr>
        <p:spPr>
          <a:xfrm>
            <a:off x="279100" y="221375"/>
            <a:ext cx="7176900" cy="3693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Link resolver links to title only, not individual articles</a:t>
            </a:r>
            <a:endParaRPr b="0" i="0" sz="2000" u="none" cap="none" strike="noStrike">
              <a:solidFill>
                <a:srgbClr val="000000"/>
              </a:solidFill>
              <a:latin typeface="Arial"/>
              <a:ea typeface="Arial"/>
              <a:cs typeface="Arial"/>
              <a:sym typeface="Arial"/>
            </a:endParaRPr>
          </a:p>
        </p:txBody>
      </p:sp>
      <p:sp>
        <p:nvSpPr>
          <p:cNvPr id="299" name="Google Shape;299;g2373daae800_1_70"/>
          <p:cNvSpPr txBox="1"/>
          <p:nvPr/>
        </p:nvSpPr>
        <p:spPr>
          <a:xfrm>
            <a:off x="142000" y="6333088"/>
            <a:ext cx="5002800" cy="369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Supplementing/Enhancing outgoing links - example 2</a:t>
            </a:r>
            <a:endParaRPr b="0" i="1" sz="1600" u="none" cap="none" strike="noStrike">
              <a:solidFill>
                <a:srgbClr val="000000"/>
              </a:solidFill>
              <a:latin typeface="Arial"/>
              <a:ea typeface="Arial"/>
              <a:cs typeface="Arial"/>
              <a:sym typeface="Arial"/>
            </a:endParaRPr>
          </a:p>
        </p:txBody>
      </p:sp>
      <p:sp>
        <p:nvSpPr>
          <p:cNvPr id="300" name="Google Shape;300;g2373daae800_1_70"/>
          <p:cNvSpPr txBox="1"/>
          <p:nvPr>
            <p:ph idx="2" type="title"/>
          </p:nvPr>
        </p:nvSpPr>
        <p:spPr>
          <a:xfrm>
            <a:off x="458025" y="4085825"/>
            <a:ext cx="4635600" cy="19731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using OpenURL string for articles within a particular electronic collection, using genre/resource type and OpenURL search string; discovery display logic to hide/display for collection (see filters in CTO)</a:t>
            </a: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pic>
        <p:nvPicPr>
          <p:cNvPr id="301" name="Google Shape;301;g2373daae800_1_70"/>
          <p:cNvPicPr preferRelativeResize="0"/>
          <p:nvPr/>
        </p:nvPicPr>
        <p:blipFill rotWithShape="1">
          <a:blip r:embed="rId5">
            <a:alphaModFix/>
          </a:blip>
          <a:srcRect b="0" l="0" r="0" t="0"/>
          <a:stretch/>
        </p:blipFill>
        <p:spPr>
          <a:xfrm>
            <a:off x="279100" y="590675"/>
            <a:ext cx="6640176" cy="3336725"/>
          </a:xfrm>
          <a:prstGeom prst="rect">
            <a:avLst/>
          </a:prstGeom>
          <a:noFill/>
          <a:ln>
            <a:noFill/>
          </a:ln>
        </p:spPr>
      </p:pic>
      <p:sp>
        <p:nvSpPr>
          <p:cNvPr id="302" name="Google Shape;302;g2373daae800_1_70"/>
          <p:cNvSpPr txBox="1"/>
          <p:nvPr/>
        </p:nvSpPr>
        <p:spPr>
          <a:xfrm>
            <a:off x="3449983" y="2685847"/>
            <a:ext cx="21237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&lt;   Link resolver</a:t>
            </a:r>
            <a:endParaRPr b="0" i="0" sz="1700" u="none" cap="none" strike="noStrike">
              <a:solidFill>
                <a:srgbClr val="000000"/>
              </a:solidFill>
              <a:latin typeface="Arial"/>
              <a:ea typeface="Arial"/>
              <a:cs typeface="Arial"/>
              <a:sym typeface="Arial"/>
            </a:endParaRPr>
          </a:p>
        </p:txBody>
      </p:sp>
      <p:sp>
        <p:nvSpPr>
          <p:cNvPr id="303" name="Google Shape;303;g2373daae800_1_70"/>
          <p:cNvSpPr txBox="1"/>
          <p:nvPr/>
        </p:nvSpPr>
        <p:spPr>
          <a:xfrm>
            <a:off x="3449983" y="3222811"/>
            <a:ext cx="1028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&lt;   GES</a:t>
            </a:r>
            <a:endParaRPr b="0" i="0" sz="1700" u="none" cap="none" strike="noStrike">
              <a:solidFill>
                <a:srgbClr val="000000"/>
              </a:solidFill>
              <a:latin typeface="Arial"/>
              <a:ea typeface="Arial"/>
              <a:cs typeface="Arial"/>
              <a:sym typeface="Arial"/>
            </a:endParaRPr>
          </a:p>
        </p:txBody>
      </p:sp>
      <p:pic>
        <p:nvPicPr>
          <p:cNvPr id="304" name="Google Shape;304;g2373daae800_1_70"/>
          <p:cNvPicPr preferRelativeResize="0"/>
          <p:nvPr/>
        </p:nvPicPr>
        <p:blipFill rotWithShape="1">
          <a:blip r:embed="rId6">
            <a:alphaModFix/>
          </a:blip>
          <a:srcRect b="0" l="0" r="0" t="0"/>
          <a:stretch/>
        </p:blipFill>
        <p:spPr>
          <a:xfrm>
            <a:off x="5245192" y="2685850"/>
            <a:ext cx="6716382" cy="3505825"/>
          </a:xfrm>
          <a:prstGeom prst="rect">
            <a:avLst/>
          </a:prstGeom>
          <a:noFill/>
          <a:ln cap="flat" cmpd="sng" w="9525">
            <a:solidFill>
              <a:schemeClr val="accent1"/>
            </a:solidFill>
            <a:prstDash val="solid"/>
            <a:round/>
            <a:headEnd len="sm" w="sm" type="none"/>
            <a:tailEnd len="sm" w="sm" type="none"/>
          </a:ln>
        </p:spPr>
      </p:pic>
      <p:cxnSp>
        <p:nvCxnSpPr>
          <p:cNvPr id="305" name="Google Shape;305;g2373daae800_1_70"/>
          <p:cNvCxnSpPr>
            <a:stCxn id="302" idx="0"/>
          </p:cNvCxnSpPr>
          <p:nvPr/>
        </p:nvCxnSpPr>
        <p:spPr>
          <a:xfrm rot="-5400000">
            <a:off x="5229133" y="997147"/>
            <a:ext cx="971400" cy="2406000"/>
          </a:xfrm>
          <a:prstGeom prst="curvedConnector2">
            <a:avLst/>
          </a:prstGeom>
          <a:noFill/>
          <a:ln cap="flat" cmpd="sng" w="28575">
            <a:solidFill>
              <a:schemeClr val="accent2"/>
            </a:solidFill>
            <a:prstDash val="solid"/>
            <a:round/>
            <a:headEnd len="sm" w="sm" type="none"/>
            <a:tailEnd len="med" w="med" type="triangle"/>
          </a:ln>
        </p:spPr>
      </p:cxnSp>
      <p:cxnSp>
        <p:nvCxnSpPr>
          <p:cNvPr id="306" name="Google Shape;306;g2373daae800_1_70"/>
          <p:cNvCxnSpPr>
            <a:stCxn id="303" idx="3"/>
          </p:cNvCxnSpPr>
          <p:nvPr/>
        </p:nvCxnSpPr>
        <p:spPr>
          <a:xfrm>
            <a:off x="4478083" y="3399811"/>
            <a:ext cx="825000" cy="158700"/>
          </a:xfrm>
          <a:prstGeom prst="curvedConnector3">
            <a:avLst>
              <a:gd fmla="val 50000" name="adj1"/>
            </a:avLst>
          </a:prstGeom>
          <a:noFill/>
          <a:ln cap="flat" cmpd="sng" w="28575">
            <a:solidFill>
              <a:schemeClr val="accent6"/>
            </a:solidFill>
            <a:prstDash val="solid"/>
            <a:round/>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373daae800_1_88"/>
          <p:cNvSpPr txBox="1"/>
          <p:nvPr>
            <p:ph type="title"/>
          </p:nvPr>
        </p:nvSpPr>
        <p:spPr>
          <a:xfrm>
            <a:off x="1686775" y="382425"/>
            <a:ext cx="6844500" cy="744900"/>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Calibri"/>
              <a:buNone/>
            </a:pPr>
            <a:r>
              <a:rPr b="0" i="0" lang="en-US" sz="3200" u="none" cap="none" strike="noStrike">
                <a:solidFill>
                  <a:srgbClr val="000000"/>
                </a:solidFill>
                <a:latin typeface="Arial"/>
                <a:ea typeface="Arial"/>
                <a:cs typeface="Arial"/>
                <a:sym typeface="Arial"/>
              </a:rPr>
              <a:t>Why we consolidate by Interface</a:t>
            </a:r>
            <a:endParaRPr b="0" i="0" sz="3200" u="none" cap="none" strike="noStrike">
              <a:solidFill>
                <a:srgbClr val="000000"/>
              </a:solidFill>
              <a:latin typeface="Arial"/>
              <a:ea typeface="Arial"/>
              <a:cs typeface="Arial"/>
              <a:sym typeface="Arial"/>
            </a:endParaRPr>
          </a:p>
        </p:txBody>
      </p:sp>
      <p:pic>
        <p:nvPicPr>
          <p:cNvPr id="312" name="Google Shape;312;g2373daae800_1_88"/>
          <p:cNvPicPr preferRelativeResize="0"/>
          <p:nvPr/>
        </p:nvPicPr>
        <p:blipFill rotWithShape="1">
          <a:blip r:embed="rId3">
            <a:alphaModFix/>
          </a:blip>
          <a:srcRect b="0" l="0" r="0" t="0"/>
          <a:stretch/>
        </p:blipFill>
        <p:spPr>
          <a:xfrm>
            <a:off x="1307000" y="1196575"/>
            <a:ext cx="6034599" cy="5134376"/>
          </a:xfrm>
          <a:prstGeom prst="rect">
            <a:avLst/>
          </a:prstGeom>
          <a:noFill/>
          <a:ln cap="flat" cmpd="sng" w="9525">
            <a:solidFill>
              <a:srgbClr val="31538F"/>
            </a:solidFill>
            <a:prstDash val="solid"/>
            <a:round/>
            <a:headEnd len="sm" w="sm" type="none"/>
            <a:tailEnd len="sm" w="sm" type="none"/>
          </a:ln>
        </p:spPr>
      </p:pic>
      <p:pic>
        <p:nvPicPr>
          <p:cNvPr id="313" name="Google Shape;313;g2373daae800_1_88"/>
          <p:cNvPicPr preferRelativeResize="0"/>
          <p:nvPr/>
        </p:nvPicPr>
        <p:blipFill rotWithShape="1">
          <a:blip r:embed="rId4">
            <a:alphaModFix/>
          </a:blip>
          <a:srcRect b="0" l="0" r="0" t="0"/>
          <a:stretch/>
        </p:blipFill>
        <p:spPr>
          <a:xfrm>
            <a:off x="2754279" y="4031866"/>
            <a:ext cx="4709474" cy="647422"/>
          </a:xfrm>
          <a:prstGeom prst="rect">
            <a:avLst/>
          </a:prstGeom>
          <a:noFill/>
          <a:ln cap="flat" cmpd="sng" w="9525">
            <a:solidFill>
              <a:srgbClr val="31538F"/>
            </a:solidFill>
            <a:prstDash val="solid"/>
            <a:round/>
            <a:headEnd len="sm" w="sm" type="none"/>
            <a:tailEnd len="sm" w="sm" type="none"/>
          </a:ln>
        </p:spPr>
      </p:pic>
      <p:pic>
        <p:nvPicPr>
          <p:cNvPr id="314" name="Google Shape;314;g2373daae800_1_88"/>
          <p:cNvPicPr preferRelativeResize="0"/>
          <p:nvPr/>
        </p:nvPicPr>
        <p:blipFill rotWithShape="1">
          <a:blip r:embed="rId5">
            <a:alphaModFix/>
          </a:blip>
          <a:srcRect b="0" l="0" r="0" t="0"/>
          <a:stretch/>
        </p:blipFill>
        <p:spPr>
          <a:xfrm>
            <a:off x="7840186" y="166072"/>
            <a:ext cx="3709974" cy="6094428"/>
          </a:xfrm>
          <a:prstGeom prst="rect">
            <a:avLst/>
          </a:prstGeom>
          <a:noFill/>
          <a:ln cap="flat" cmpd="sng" w="9525">
            <a:solidFill>
              <a:srgbClr val="31538F"/>
            </a:solidFill>
            <a:prstDash val="solid"/>
            <a:round/>
            <a:headEnd len="sm" w="sm" type="none"/>
            <a:tailEnd len="sm" w="sm" type="none"/>
          </a:ln>
        </p:spPr>
      </p:pic>
      <p:sp>
        <p:nvSpPr>
          <p:cNvPr id="315" name="Google Shape;315;g2373daae800_1_88"/>
          <p:cNvSpPr/>
          <p:nvPr/>
        </p:nvSpPr>
        <p:spPr>
          <a:xfrm>
            <a:off x="7977116" y="772104"/>
            <a:ext cx="3187200" cy="2098800"/>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2373daae800_1_88"/>
          <p:cNvSpPr/>
          <p:nvPr/>
        </p:nvSpPr>
        <p:spPr>
          <a:xfrm>
            <a:off x="7998250" y="2912483"/>
            <a:ext cx="3187200" cy="2661300"/>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g2373daae800_1_88"/>
          <p:cNvSpPr txBox="1"/>
          <p:nvPr/>
        </p:nvSpPr>
        <p:spPr>
          <a:xfrm>
            <a:off x="10417562" y="402772"/>
            <a:ext cx="689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AAAS</a:t>
            </a:r>
            <a:endParaRPr b="0" i="0" sz="1400" u="none" cap="none" strike="noStrike">
              <a:solidFill>
                <a:srgbClr val="000000"/>
              </a:solidFill>
              <a:latin typeface="Arial"/>
              <a:ea typeface="Arial"/>
              <a:cs typeface="Arial"/>
              <a:sym typeface="Arial"/>
            </a:endParaRPr>
          </a:p>
        </p:txBody>
      </p:sp>
      <p:sp>
        <p:nvSpPr>
          <p:cNvPr id="318" name="Google Shape;318;g2373daae800_1_88"/>
          <p:cNvSpPr txBox="1"/>
          <p:nvPr/>
        </p:nvSpPr>
        <p:spPr>
          <a:xfrm>
            <a:off x="10322857" y="1516739"/>
            <a:ext cx="743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JSTOR (5)</a:t>
            </a:r>
            <a:endParaRPr b="0" i="0" sz="1400" u="none" cap="none" strike="noStrike">
              <a:solidFill>
                <a:srgbClr val="000000"/>
              </a:solidFill>
              <a:latin typeface="Arial"/>
              <a:ea typeface="Arial"/>
              <a:cs typeface="Arial"/>
              <a:sym typeface="Arial"/>
            </a:endParaRPr>
          </a:p>
        </p:txBody>
      </p:sp>
      <p:sp>
        <p:nvSpPr>
          <p:cNvPr id="319" name="Google Shape;319;g2373daae800_1_88"/>
          <p:cNvSpPr txBox="1"/>
          <p:nvPr/>
        </p:nvSpPr>
        <p:spPr>
          <a:xfrm>
            <a:off x="10322857" y="3222250"/>
            <a:ext cx="612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Gale (8)</a:t>
            </a:r>
            <a:endParaRPr b="0" i="0" sz="1400" u="none" cap="none" strike="noStrike">
              <a:solidFill>
                <a:srgbClr val="000000"/>
              </a:solidFill>
              <a:latin typeface="Arial"/>
              <a:ea typeface="Arial"/>
              <a:cs typeface="Arial"/>
              <a:sym typeface="Arial"/>
            </a:endParaRPr>
          </a:p>
        </p:txBody>
      </p:sp>
      <p:sp>
        <p:nvSpPr>
          <p:cNvPr id="320" name="Google Shape;320;g2373daae800_1_88"/>
          <p:cNvSpPr txBox="1"/>
          <p:nvPr/>
        </p:nvSpPr>
        <p:spPr>
          <a:xfrm>
            <a:off x="9753188" y="5510857"/>
            <a:ext cx="551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BHL</a:t>
            </a:r>
            <a:endParaRPr b="0" i="0" sz="1400" u="none" cap="none" strike="noStrike">
              <a:solidFill>
                <a:srgbClr val="000000"/>
              </a:solidFill>
              <a:latin typeface="Arial"/>
              <a:ea typeface="Arial"/>
              <a:cs typeface="Arial"/>
              <a:sym typeface="Arial"/>
            </a:endParaRPr>
          </a:p>
        </p:txBody>
      </p:sp>
      <p:sp>
        <p:nvSpPr>
          <p:cNvPr id="321" name="Google Shape;321;g2373daae800_1_88"/>
          <p:cNvSpPr txBox="1"/>
          <p:nvPr/>
        </p:nvSpPr>
        <p:spPr>
          <a:xfrm>
            <a:off x="9709338" y="5815011"/>
            <a:ext cx="689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Ovid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g2373daae800_1_102"/>
          <p:cNvPicPr preferRelativeResize="0"/>
          <p:nvPr/>
        </p:nvPicPr>
        <p:blipFill rotWithShape="1">
          <a:blip r:embed="rId3">
            <a:alphaModFix/>
          </a:blip>
          <a:srcRect b="0" l="0" r="0" t="0"/>
          <a:stretch/>
        </p:blipFill>
        <p:spPr>
          <a:xfrm>
            <a:off x="445225" y="1401875"/>
            <a:ext cx="4768200" cy="5060624"/>
          </a:xfrm>
          <a:prstGeom prst="rect">
            <a:avLst/>
          </a:prstGeom>
          <a:noFill/>
          <a:ln cap="flat" cmpd="sng" w="9525">
            <a:solidFill>
              <a:srgbClr val="31538F"/>
            </a:solidFill>
            <a:prstDash val="solid"/>
            <a:round/>
            <a:headEnd len="sm" w="sm" type="none"/>
            <a:tailEnd len="sm" w="sm" type="none"/>
          </a:ln>
        </p:spPr>
      </p:pic>
      <p:sp>
        <p:nvSpPr>
          <p:cNvPr id="327" name="Google Shape;327;g2373daae800_1_102"/>
          <p:cNvSpPr txBox="1"/>
          <p:nvPr/>
        </p:nvSpPr>
        <p:spPr>
          <a:xfrm>
            <a:off x="8052368" y="517589"/>
            <a:ext cx="3821700" cy="1200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What can you do about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too much or not enough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small" strike="noStrike">
                <a:solidFill>
                  <a:schemeClr val="dk1"/>
                </a:solidFill>
                <a:latin typeface="Times New Roman"/>
                <a:ea typeface="Times New Roman"/>
                <a:cs typeface="Times New Roman"/>
                <a:sym typeface="Times New Roman"/>
              </a:rPr>
              <a:t>Times ?</a:t>
            </a:r>
            <a:endParaRPr b="0" i="0" sz="2400" u="none" cap="none" strike="noStrike">
              <a:solidFill>
                <a:srgbClr val="000000"/>
              </a:solidFill>
              <a:latin typeface="Arial"/>
              <a:ea typeface="Arial"/>
              <a:cs typeface="Arial"/>
              <a:sym typeface="Arial"/>
            </a:endParaRPr>
          </a:p>
        </p:txBody>
      </p:sp>
      <p:sp>
        <p:nvSpPr>
          <p:cNvPr id="328" name="Google Shape;328;g2373daae800_1_102"/>
          <p:cNvSpPr txBox="1"/>
          <p:nvPr/>
        </p:nvSpPr>
        <p:spPr>
          <a:xfrm>
            <a:off x="2858548" y="3095208"/>
            <a:ext cx="1389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Too many</a:t>
            </a:r>
            <a:endParaRPr b="0" i="0" sz="1400" u="none" cap="none" strike="noStrike">
              <a:solidFill>
                <a:srgbClr val="000000"/>
              </a:solidFill>
              <a:latin typeface="Arial"/>
              <a:ea typeface="Arial"/>
              <a:cs typeface="Arial"/>
              <a:sym typeface="Arial"/>
            </a:endParaRPr>
          </a:p>
        </p:txBody>
      </p:sp>
      <p:grpSp>
        <p:nvGrpSpPr>
          <p:cNvPr id="329" name="Google Shape;329;g2373daae800_1_102"/>
          <p:cNvGrpSpPr/>
          <p:nvPr/>
        </p:nvGrpSpPr>
        <p:grpSpPr>
          <a:xfrm>
            <a:off x="4734010" y="1560519"/>
            <a:ext cx="3643839" cy="1636413"/>
            <a:chOff x="6655405" y="1475472"/>
            <a:chExt cx="3933332" cy="1876190"/>
          </a:xfrm>
        </p:grpSpPr>
        <p:pic>
          <p:nvPicPr>
            <p:cNvPr id="330" name="Google Shape;330;g2373daae800_1_102"/>
            <p:cNvPicPr preferRelativeResize="0"/>
            <p:nvPr/>
          </p:nvPicPr>
          <p:blipFill rotWithShape="1">
            <a:blip r:embed="rId4">
              <a:alphaModFix/>
            </a:blip>
            <a:srcRect b="0" l="0" r="0" t="0"/>
            <a:stretch/>
          </p:blipFill>
          <p:spPr>
            <a:xfrm>
              <a:off x="6655405" y="1475472"/>
              <a:ext cx="3933332" cy="1876190"/>
            </a:xfrm>
            <a:prstGeom prst="rect">
              <a:avLst/>
            </a:prstGeom>
            <a:noFill/>
            <a:ln cap="flat" cmpd="sng" w="9525">
              <a:solidFill>
                <a:srgbClr val="31538F"/>
              </a:solidFill>
              <a:prstDash val="solid"/>
              <a:round/>
              <a:headEnd len="sm" w="sm" type="none"/>
              <a:tailEnd len="sm" w="sm" type="none"/>
            </a:ln>
          </p:spPr>
        </p:pic>
        <p:sp>
          <p:nvSpPr>
            <p:cNvPr id="331" name="Google Shape;331;g2373daae800_1_102"/>
            <p:cNvSpPr txBox="1"/>
            <p:nvPr/>
          </p:nvSpPr>
          <p:spPr>
            <a:xfrm>
              <a:off x="9303329" y="1878547"/>
              <a:ext cx="1159500" cy="95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Too few</a:t>
              </a:r>
              <a:endParaRPr b="0" i="0" sz="1400" u="none" cap="none" strike="noStrike">
                <a:solidFill>
                  <a:srgbClr val="000000"/>
                </a:solidFill>
                <a:latin typeface="Arial"/>
                <a:ea typeface="Arial"/>
                <a:cs typeface="Arial"/>
                <a:sym typeface="Arial"/>
              </a:endParaRPr>
            </a:p>
          </p:txBody>
        </p:sp>
      </p:grpSp>
      <p:pic>
        <p:nvPicPr>
          <p:cNvPr id="332" name="Google Shape;332;g2373daae800_1_102"/>
          <p:cNvPicPr preferRelativeResize="0"/>
          <p:nvPr/>
        </p:nvPicPr>
        <p:blipFill rotWithShape="1">
          <a:blip r:embed="rId5">
            <a:alphaModFix/>
          </a:blip>
          <a:srcRect b="0" l="0" r="0" t="0"/>
          <a:stretch/>
        </p:blipFill>
        <p:spPr>
          <a:xfrm>
            <a:off x="6997667" y="2936992"/>
            <a:ext cx="4658915" cy="2287809"/>
          </a:xfrm>
          <a:prstGeom prst="rect">
            <a:avLst/>
          </a:prstGeom>
          <a:noFill/>
          <a:ln cap="flat" cmpd="sng" w="9525">
            <a:solidFill>
              <a:srgbClr val="31538F"/>
            </a:solidFill>
            <a:prstDash val="solid"/>
            <a:round/>
            <a:headEnd len="sm" w="sm" type="none"/>
            <a:tailEnd len="sm" w="sm" type="none"/>
          </a:ln>
        </p:spPr>
      </p:pic>
      <p:sp>
        <p:nvSpPr>
          <p:cNvPr id="333" name="Google Shape;333;g2373daae800_1_102"/>
          <p:cNvSpPr txBox="1"/>
          <p:nvPr/>
        </p:nvSpPr>
        <p:spPr>
          <a:xfrm>
            <a:off x="10005244" y="3337607"/>
            <a:ext cx="1321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Just right?</a:t>
            </a:r>
            <a:endParaRPr b="0" i="0" sz="1400" u="none" cap="none" strike="noStrike">
              <a:solidFill>
                <a:srgbClr val="000000"/>
              </a:solidFill>
              <a:latin typeface="Arial"/>
              <a:ea typeface="Arial"/>
              <a:cs typeface="Arial"/>
              <a:sym typeface="Arial"/>
            </a:endParaRPr>
          </a:p>
        </p:txBody>
      </p:sp>
      <p:sp>
        <p:nvSpPr>
          <p:cNvPr id="334" name="Google Shape;334;g2373daae800_1_102"/>
          <p:cNvSpPr txBox="1"/>
          <p:nvPr>
            <p:ph type="title"/>
          </p:nvPr>
        </p:nvSpPr>
        <p:spPr>
          <a:xfrm>
            <a:off x="232150" y="123275"/>
            <a:ext cx="7107300" cy="1278600"/>
          </a:xfrm>
          <a:prstGeom prst="rect">
            <a:avLst/>
          </a:prstGeom>
          <a:solidFill>
            <a:schemeClr val="lt1"/>
          </a:solidFill>
          <a:ln cap="flat" cmpd="sng" w="1905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790"/>
              <a:buFont typeface="EB Garamond"/>
              <a:buNone/>
            </a:pPr>
            <a:r>
              <a:rPr b="1" i="0" lang="en-US" sz="2000" u="none" cap="none" strike="noStrike">
                <a:solidFill>
                  <a:srgbClr val="000000"/>
                </a:solidFill>
                <a:latin typeface="EB Garamond"/>
                <a:ea typeface="EB Garamond"/>
                <a:cs typeface="EB Garamond"/>
                <a:sym typeface="EB Garamond"/>
              </a:rPr>
              <a:t>Problem:</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Consolidating links by interface suppresses display of specialized collections in favor of otherwise most desirable link - how to exclude collections from consolidation?</a:t>
            </a:r>
            <a:br>
              <a:rPr b="0" i="0" lang="en-US" sz="2000" u="none" cap="none" strike="noStrike">
                <a:solidFill>
                  <a:srgbClr val="000000"/>
                </a:solidFill>
                <a:latin typeface="Arial"/>
                <a:ea typeface="Arial"/>
                <a:cs typeface="Arial"/>
                <a:sym typeface="Arial"/>
              </a:rPr>
            </a:br>
            <a:br>
              <a:rPr b="0" i="0" lang="en-US" sz="2000" u="none" cap="none" strike="noStrike">
                <a:solidFill>
                  <a:srgbClr val="000000"/>
                </a:solidFill>
                <a:latin typeface="Arial"/>
                <a:ea typeface="Arial"/>
                <a:cs typeface="Arial"/>
                <a:sym typeface="Arial"/>
              </a:rPr>
            </a:b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335" name="Google Shape;335;g2373daae800_1_102"/>
          <p:cNvSpPr txBox="1"/>
          <p:nvPr>
            <p:ph idx="2" type="title"/>
          </p:nvPr>
        </p:nvSpPr>
        <p:spPr>
          <a:xfrm>
            <a:off x="5442050" y="5431500"/>
            <a:ext cx="5961300" cy="7488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multiple GES using OpenURL string for titles &amp; articles within a particular electronic collection</a:t>
            </a:r>
            <a:endParaRPr b="0" i="0" sz="2000" u="none" cap="none" strike="noStrike">
              <a:solidFill>
                <a:srgbClr val="000000"/>
              </a:solidFill>
              <a:latin typeface="Arial"/>
              <a:ea typeface="Arial"/>
              <a:cs typeface="Arial"/>
              <a:sym typeface="Arial"/>
            </a:endParaRPr>
          </a:p>
        </p:txBody>
      </p:sp>
      <p:sp>
        <p:nvSpPr>
          <p:cNvPr id="336" name="Google Shape;336;g2373daae800_1_102"/>
          <p:cNvSpPr txBox="1"/>
          <p:nvPr/>
        </p:nvSpPr>
        <p:spPr>
          <a:xfrm>
            <a:off x="142000" y="6333088"/>
            <a:ext cx="5002800" cy="369300"/>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Supplementing/Enhancing outgoing links - example 3</a:t>
            </a:r>
            <a:endParaRPr b="0" i="1" sz="1600" u="none" cap="none" strike="noStrike">
              <a:solidFill>
                <a:srgbClr val="000000"/>
              </a:solidFill>
              <a:latin typeface="Arial"/>
              <a:ea typeface="Arial"/>
              <a:cs typeface="Arial"/>
              <a:sym typeface="Arial"/>
            </a:endParaRPr>
          </a:p>
        </p:txBody>
      </p:sp>
      <p:sp>
        <p:nvSpPr>
          <p:cNvPr id="337" name="Google Shape;337;g2373daae800_1_102"/>
          <p:cNvSpPr txBox="1"/>
          <p:nvPr/>
        </p:nvSpPr>
        <p:spPr>
          <a:xfrm>
            <a:off x="4873983" y="3433310"/>
            <a:ext cx="21237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Link resolver  &gt;</a:t>
            </a:r>
            <a:endParaRPr b="0" i="0" sz="1700" u="none" cap="none" strike="noStrike">
              <a:solidFill>
                <a:srgbClr val="000000"/>
              </a:solidFill>
              <a:latin typeface="Arial"/>
              <a:ea typeface="Arial"/>
              <a:cs typeface="Arial"/>
              <a:sym typeface="Arial"/>
            </a:endParaRPr>
          </a:p>
        </p:txBody>
      </p:sp>
      <p:sp>
        <p:nvSpPr>
          <p:cNvPr id="338" name="Google Shape;338;g2373daae800_1_102"/>
          <p:cNvSpPr txBox="1"/>
          <p:nvPr/>
        </p:nvSpPr>
        <p:spPr>
          <a:xfrm>
            <a:off x="5969583" y="4670924"/>
            <a:ext cx="10281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GES &gt;</a:t>
            </a:r>
            <a:endParaRPr b="0" i="0" sz="1700" u="none" cap="none" strike="noStrike">
              <a:solidFill>
                <a:srgbClr val="000000"/>
              </a:solidFill>
              <a:latin typeface="Arial"/>
              <a:ea typeface="Arial"/>
              <a:cs typeface="Arial"/>
              <a:sym typeface="Arial"/>
            </a:endParaRPr>
          </a:p>
        </p:txBody>
      </p:sp>
      <p:sp>
        <p:nvSpPr>
          <p:cNvPr id="339" name="Google Shape;339;g2373daae800_1_102"/>
          <p:cNvSpPr txBox="1"/>
          <p:nvPr/>
        </p:nvSpPr>
        <p:spPr>
          <a:xfrm>
            <a:off x="5442052" y="4052125"/>
            <a:ext cx="15555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Link resolver  &gt;</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2373daae800_1_120"/>
          <p:cNvPicPr preferRelativeResize="0"/>
          <p:nvPr/>
        </p:nvPicPr>
        <p:blipFill rotWithShape="1">
          <a:blip r:embed="rId3">
            <a:alphaModFix/>
          </a:blip>
          <a:srcRect b="0" l="0" r="0" t="0"/>
          <a:stretch/>
        </p:blipFill>
        <p:spPr>
          <a:xfrm>
            <a:off x="5931949" y="2398025"/>
            <a:ext cx="6029951" cy="3191650"/>
          </a:xfrm>
          <a:prstGeom prst="rect">
            <a:avLst/>
          </a:prstGeom>
          <a:noFill/>
          <a:ln cap="flat" cmpd="sng" w="9525">
            <a:solidFill>
              <a:srgbClr val="0070C0"/>
            </a:solidFill>
            <a:prstDash val="solid"/>
            <a:round/>
            <a:headEnd len="sm" w="sm" type="none"/>
            <a:tailEnd len="sm" w="sm" type="none"/>
          </a:ln>
        </p:spPr>
      </p:pic>
      <p:pic>
        <p:nvPicPr>
          <p:cNvPr id="345" name="Google Shape;345;g2373daae800_1_120"/>
          <p:cNvPicPr preferRelativeResize="0"/>
          <p:nvPr/>
        </p:nvPicPr>
        <p:blipFill rotWithShape="1">
          <a:blip r:embed="rId4">
            <a:alphaModFix/>
          </a:blip>
          <a:srcRect b="0" l="0" r="0" t="0"/>
          <a:stretch/>
        </p:blipFill>
        <p:spPr>
          <a:xfrm>
            <a:off x="1267075" y="1303225"/>
            <a:ext cx="5681526" cy="5185000"/>
          </a:xfrm>
          <a:prstGeom prst="rect">
            <a:avLst/>
          </a:prstGeom>
          <a:noFill/>
          <a:ln cap="flat" cmpd="sng" w="9525">
            <a:solidFill>
              <a:srgbClr val="31538F"/>
            </a:solidFill>
            <a:prstDash val="solid"/>
            <a:round/>
            <a:headEnd len="sm" w="sm" type="none"/>
            <a:tailEnd len="sm" w="sm" type="none"/>
          </a:ln>
        </p:spPr>
      </p:pic>
      <p:sp>
        <p:nvSpPr>
          <p:cNvPr id="346" name="Google Shape;346;g2373daae800_1_120"/>
          <p:cNvSpPr txBox="1"/>
          <p:nvPr/>
        </p:nvSpPr>
        <p:spPr>
          <a:xfrm>
            <a:off x="7183700" y="409150"/>
            <a:ext cx="45627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The GES link will display within years included in defined criteria (1785-2019), so it’s fine for article-level coverage –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but the GES dates of coverage are not displayed in the results list/brief display.</a:t>
            </a:r>
            <a:endParaRPr b="0" i="0" sz="1000" u="none" cap="none" strike="noStrike">
              <a:solidFill>
                <a:srgbClr val="000000"/>
              </a:solidFill>
              <a:latin typeface="Arial"/>
              <a:ea typeface="Arial"/>
              <a:cs typeface="Arial"/>
              <a:sym typeface="Arial"/>
            </a:endParaRPr>
          </a:p>
        </p:txBody>
      </p:sp>
      <p:sp>
        <p:nvSpPr>
          <p:cNvPr id="347" name="Google Shape;347;g2373daae800_1_120"/>
          <p:cNvSpPr txBox="1"/>
          <p:nvPr/>
        </p:nvSpPr>
        <p:spPr>
          <a:xfrm>
            <a:off x="4217540" y="5025969"/>
            <a:ext cx="2667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Link resolver = From 1985</a:t>
            </a:r>
            <a:endParaRPr b="0" i="0" sz="1400" u="none" cap="none" strike="noStrike">
              <a:solidFill>
                <a:srgbClr val="000000"/>
              </a:solidFill>
              <a:latin typeface="Arial"/>
              <a:ea typeface="Arial"/>
              <a:cs typeface="Arial"/>
              <a:sym typeface="Arial"/>
            </a:endParaRPr>
          </a:p>
        </p:txBody>
      </p:sp>
      <p:sp>
        <p:nvSpPr>
          <p:cNvPr id="348" name="Google Shape;348;g2373daae800_1_120"/>
          <p:cNvSpPr txBox="1"/>
          <p:nvPr/>
        </p:nvSpPr>
        <p:spPr>
          <a:xfrm>
            <a:off x="4280689" y="5395287"/>
            <a:ext cx="2667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Link resolver = From 1985</a:t>
            </a:r>
            <a:endParaRPr b="0" i="0" sz="1400" u="none" cap="none" strike="noStrike">
              <a:solidFill>
                <a:srgbClr val="000000"/>
              </a:solidFill>
              <a:latin typeface="Arial"/>
              <a:ea typeface="Arial"/>
              <a:cs typeface="Arial"/>
              <a:sym typeface="Arial"/>
            </a:endParaRPr>
          </a:p>
        </p:txBody>
      </p:sp>
      <p:sp>
        <p:nvSpPr>
          <p:cNvPr id="349" name="Google Shape;349;g2373daae800_1_120"/>
          <p:cNvSpPr txBox="1"/>
          <p:nvPr/>
        </p:nvSpPr>
        <p:spPr>
          <a:xfrm>
            <a:off x="5988236" y="5764570"/>
            <a:ext cx="19521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GES = 1785-2019</a:t>
            </a:r>
            <a:endParaRPr b="0" i="0" sz="1400" u="none" cap="none" strike="noStrike">
              <a:solidFill>
                <a:srgbClr val="000000"/>
              </a:solidFill>
              <a:latin typeface="Arial"/>
              <a:ea typeface="Arial"/>
              <a:cs typeface="Arial"/>
              <a:sym typeface="Arial"/>
            </a:endParaRPr>
          </a:p>
        </p:txBody>
      </p:sp>
      <p:sp>
        <p:nvSpPr>
          <p:cNvPr id="350" name="Google Shape;350;g2373daae800_1_120"/>
          <p:cNvSpPr txBox="1"/>
          <p:nvPr/>
        </p:nvSpPr>
        <p:spPr>
          <a:xfrm>
            <a:off x="4865063" y="2900885"/>
            <a:ext cx="26679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Calibri"/>
                <a:ea typeface="Calibri"/>
                <a:cs typeface="Calibri"/>
                <a:sym typeface="Calibri"/>
              </a:rPr>
              <a:t>Results/Brief Display Availability = From 1985</a:t>
            </a:r>
            <a:endParaRPr b="0" i="0" sz="1400" u="none" cap="none" strike="noStrike">
              <a:solidFill>
                <a:srgbClr val="000000"/>
              </a:solidFill>
              <a:latin typeface="Arial"/>
              <a:ea typeface="Arial"/>
              <a:cs typeface="Arial"/>
              <a:sym typeface="Arial"/>
            </a:endParaRPr>
          </a:p>
        </p:txBody>
      </p:sp>
      <p:sp>
        <p:nvSpPr>
          <p:cNvPr id="351" name="Google Shape;351;g2373daae800_1_120"/>
          <p:cNvSpPr txBox="1"/>
          <p:nvPr/>
        </p:nvSpPr>
        <p:spPr>
          <a:xfrm>
            <a:off x="1973425" y="409150"/>
            <a:ext cx="49119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chemeClr val="dk1"/>
                </a:solidFill>
                <a:latin typeface="EB Garamond"/>
                <a:ea typeface="EB Garamond"/>
                <a:cs typeface="EB Garamond"/>
                <a:sym typeface="EB Garamond"/>
              </a:rPr>
              <a:t>Hooray but also Alas</a:t>
            </a:r>
            <a:endParaRPr b="0" i="0" sz="1900" u="none" cap="none" strike="noStrike">
              <a:solidFill>
                <a:srgbClr val="000000"/>
              </a:solidFill>
              <a:latin typeface="Arial"/>
              <a:ea typeface="Arial"/>
              <a:cs typeface="Arial"/>
              <a:sym typeface="Arial"/>
            </a:endParaRPr>
          </a:p>
        </p:txBody>
      </p:sp>
      <p:sp>
        <p:nvSpPr>
          <p:cNvPr id="352" name="Google Shape;352;g2373daae800_1_120"/>
          <p:cNvSpPr/>
          <p:nvPr/>
        </p:nvSpPr>
        <p:spPr>
          <a:xfrm>
            <a:off x="7965700" y="4013850"/>
            <a:ext cx="1779600" cy="2247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373daae800_1_120"/>
          <p:cNvSpPr/>
          <p:nvPr/>
        </p:nvSpPr>
        <p:spPr>
          <a:xfrm>
            <a:off x="2192625" y="2615275"/>
            <a:ext cx="2483700" cy="285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373daae800_1_120"/>
          <p:cNvSpPr/>
          <p:nvPr/>
        </p:nvSpPr>
        <p:spPr>
          <a:xfrm>
            <a:off x="2437900" y="5060300"/>
            <a:ext cx="1511700" cy="285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373daae800_1_120"/>
          <p:cNvSpPr/>
          <p:nvPr/>
        </p:nvSpPr>
        <p:spPr>
          <a:xfrm>
            <a:off x="2417425" y="5620500"/>
            <a:ext cx="1481700" cy="285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2373daae800_1_120"/>
          <p:cNvSpPr/>
          <p:nvPr/>
        </p:nvSpPr>
        <p:spPr>
          <a:xfrm>
            <a:off x="2377150" y="6102775"/>
            <a:ext cx="3909300" cy="2856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2373daae800_1_120"/>
          <p:cNvSpPr txBox="1"/>
          <p:nvPr/>
        </p:nvSpPr>
        <p:spPr>
          <a:xfrm>
            <a:off x="122075" y="6464575"/>
            <a:ext cx="5002800" cy="369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Supplementing/Enhancing outgoing links - caveat</a:t>
            </a:r>
            <a:endParaRPr b="0" i="1" sz="16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pic>
        <p:nvPicPr>
          <p:cNvPr id="362" name="Google Shape;362;g2373daae800_1_138"/>
          <p:cNvPicPr preferRelativeResize="0"/>
          <p:nvPr/>
        </p:nvPicPr>
        <p:blipFill rotWithShape="1">
          <a:blip r:embed="rId3">
            <a:alphaModFix/>
          </a:blip>
          <a:srcRect b="0" l="0" r="0" t="0"/>
          <a:stretch/>
        </p:blipFill>
        <p:spPr>
          <a:xfrm>
            <a:off x="1086500" y="2873038"/>
            <a:ext cx="4673776" cy="2777850"/>
          </a:xfrm>
          <a:prstGeom prst="rect">
            <a:avLst/>
          </a:prstGeom>
          <a:noFill/>
          <a:ln cap="flat" cmpd="sng" w="9525">
            <a:solidFill>
              <a:srgbClr val="0070C0"/>
            </a:solidFill>
            <a:prstDash val="solid"/>
            <a:round/>
            <a:headEnd len="sm" w="sm" type="none"/>
            <a:tailEnd len="sm" w="sm" type="none"/>
          </a:ln>
        </p:spPr>
      </p:pic>
      <p:pic>
        <p:nvPicPr>
          <p:cNvPr id="363" name="Google Shape;363;g2373daae800_1_138"/>
          <p:cNvPicPr preferRelativeResize="0"/>
          <p:nvPr/>
        </p:nvPicPr>
        <p:blipFill rotWithShape="1">
          <a:blip r:embed="rId4">
            <a:alphaModFix/>
          </a:blip>
          <a:srcRect b="0" l="0" r="0" t="0"/>
          <a:stretch/>
        </p:blipFill>
        <p:spPr>
          <a:xfrm>
            <a:off x="468500" y="667075"/>
            <a:ext cx="4954100" cy="2056875"/>
          </a:xfrm>
          <a:prstGeom prst="rect">
            <a:avLst/>
          </a:prstGeom>
          <a:noFill/>
          <a:ln cap="flat" cmpd="sng" w="9525">
            <a:solidFill>
              <a:srgbClr val="0070C0"/>
            </a:solidFill>
            <a:prstDash val="solid"/>
            <a:round/>
            <a:headEnd len="sm" w="sm" type="none"/>
            <a:tailEnd len="sm" w="sm" type="none"/>
          </a:ln>
        </p:spPr>
      </p:pic>
      <p:sp>
        <p:nvSpPr>
          <p:cNvPr id="364" name="Google Shape;364;g2373daae800_1_138"/>
          <p:cNvSpPr txBox="1"/>
          <p:nvPr/>
        </p:nvSpPr>
        <p:spPr>
          <a:xfrm>
            <a:off x="3546675" y="2186250"/>
            <a:ext cx="148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APA PsycInfo</a:t>
            </a:r>
            <a:endParaRPr b="0" i="0" sz="1400" u="none" cap="none" strike="noStrike">
              <a:solidFill>
                <a:srgbClr val="FF0000"/>
              </a:solidFill>
              <a:latin typeface="Arial"/>
              <a:ea typeface="Arial"/>
              <a:cs typeface="Arial"/>
              <a:sym typeface="Arial"/>
            </a:endParaRPr>
          </a:p>
        </p:txBody>
      </p:sp>
      <p:sp>
        <p:nvSpPr>
          <p:cNvPr id="365" name="Google Shape;365;g2373daae800_1_138"/>
          <p:cNvSpPr txBox="1"/>
          <p:nvPr/>
        </p:nvSpPr>
        <p:spPr>
          <a:xfrm>
            <a:off x="2585647" y="4825913"/>
            <a:ext cx="2009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Without GES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No online services</a:t>
            </a:r>
            <a:endParaRPr b="0" i="0" sz="1400" u="none" cap="none" strike="noStrike">
              <a:solidFill>
                <a:srgbClr val="FF0000"/>
              </a:solidFill>
              <a:latin typeface="Arial"/>
              <a:ea typeface="Arial"/>
              <a:cs typeface="Arial"/>
              <a:sym typeface="Arial"/>
            </a:endParaRPr>
          </a:p>
        </p:txBody>
      </p:sp>
      <p:sp>
        <p:nvSpPr>
          <p:cNvPr id="366" name="Google Shape;366;g2373daae800_1_138"/>
          <p:cNvSpPr txBox="1"/>
          <p:nvPr/>
        </p:nvSpPr>
        <p:spPr>
          <a:xfrm>
            <a:off x="122050" y="6349625"/>
            <a:ext cx="7515600" cy="349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852"/>
              <a:buFont typeface="Arial"/>
              <a:buNone/>
            </a:pPr>
            <a:r>
              <a:rPr b="0" i="1" lang="en-US" sz="1640" u="none" cap="none" strike="noStrike">
                <a:solidFill>
                  <a:srgbClr val="000000"/>
                </a:solidFill>
                <a:latin typeface="Arial"/>
                <a:ea typeface="Arial"/>
                <a:cs typeface="Arial"/>
                <a:sym typeface="Arial"/>
              </a:rPr>
              <a:t>Improving Primo services pages (incoming OpenURL responses) - example 1</a:t>
            </a:r>
            <a:endParaRPr b="0" i="1" sz="1640" u="none" cap="none" strike="noStrike">
              <a:solidFill>
                <a:srgbClr val="000000"/>
              </a:solidFill>
              <a:latin typeface="Arial"/>
              <a:ea typeface="Arial"/>
              <a:cs typeface="Arial"/>
              <a:sym typeface="Arial"/>
            </a:endParaRPr>
          </a:p>
        </p:txBody>
      </p:sp>
      <p:sp>
        <p:nvSpPr>
          <p:cNvPr id="367" name="Google Shape;367;g2373daae800_1_138"/>
          <p:cNvSpPr txBox="1"/>
          <p:nvPr>
            <p:ph type="title"/>
          </p:nvPr>
        </p:nvSpPr>
        <p:spPr>
          <a:xfrm>
            <a:off x="279100" y="221375"/>
            <a:ext cx="11712600" cy="4002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Incoming OpenURL searches do not trigger links for content in database-type collections</a:t>
            </a:r>
            <a:endParaRPr b="0" i="0" sz="2000" u="none" cap="none" strike="noStrike">
              <a:solidFill>
                <a:srgbClr val="000000"/>
              </a:solidFill>
              <a:latin typeface="Arial"/>
              <a:ea typeface="Arial"/>
              <a:cs typeface="Arial"/>
              <a:sym typeface="Arial"/>
            </a:endParaRPr>
          </a:p>
        </p:txBody>
      </p:sp>
      <p:pic>
        <p:nvPicPr>
          <p:cNvPr id="368" name="Google Shape;368;g2373daae800_1_138"/>
          <p:cNvPicPr preferRelativeResize="0"/>
          <p:nvPr/>
        </p:nvPicPr>
        <p:blipFill rotWithShape="1">
          <a:blip r:embed="rId5">
            <a:alphaModFix/>
          </a:blip>
          <a:srcRect b="0" l="0" r="0" t="0"/>
          <a:stretch/>
        </p:blipFill>
        <p:spPr>
          <a:xfrm>
            <a:off x="6174025" y="667075"/>
            <a:ext cx="4731000" cy="2398725"/>
          </a:xfrm>
          <a:prstGeom prst="rect">
            <a:avLst/>
          </a:prstGeom>
          <a:noFill/>
          <a:ln cap="flat" cmpd="sng" w="9525">
            <a:solidFill>
              <a:srgbClr val="0070C0"/>
            </a:solidFill>
            <a:prstDash val="solid"/>
            <a:round/>
            <a:headEnd len="sm" w="sm" type="none"/>
            <a:tailEnd len="sm" w="sm" type="none"/>
          </a:ln>
        </p:spPr>
      </p:pic>
      <p:sp>
        <p:nvSpPr>
          <p:cNvPr id="369" name="Google Shape;369;g2373daae800_1_138"/>
          <p:cNvSpPr/>
          <p:nvPr/>
        </p:nvSpPr>
        <p:spPr>
          <a:xfrm>
            <a:off x="6296687" y="2293358"/>
            <a:ext cx="1341000" cy="1860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373daae800_1_138"/>
          <p:cNvSpPr txBox="1"/>
          <p:nvPr/>
        </p:nvSpPr>
        <p:spPr>
          <a:xfrm>
            <a:off x="7819425" y="1722725"/>
            <a:ext cx="2966100" cy="8313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With default shared GES from Community = link; good, but may be easy to miss</a:t>
            </a:r>
            <a:endParaRPr b="0" i="0" sz="1400" u="none" cap="none" strike="noStrike">
              <a:solidFill>
                <a:srgbClr val="FF0000"/>
              </a:solidFill>
              <a:latin typeface="Arial"/>
              <a:ea typeface="Arial"/>
              <a:cs typeface="Arial"/>
              <a:sym typeface="Arial"/>
            </a:endParaRPr>
          </a:p>
        </p:txBody>
      </p:sp>
      <p:pic>
        <p:nvPicPr>
          <p:cNvPr id="371" name="Google Shape;371;g2373daae800_1_138"/>
          <p:cNvPicPr preferRelativeResize="0"/>
          <p:nvPr/>
        </p:nvPicPr>
        <p:blipFill rotWithShape="1">
          <a:blip r:embed="rId6">
            <a:alphaModFix/>
          </a:blip>
          <a:srcRect b="0" l="12325" r="7897" t="58919"/>
          <a:stretch/>
        </p:blipFill>
        <p:spPr>
          <a:xfrm>
            <a:off x="5967750" y="3098919"/>
            <a:ext cx="5435675" cy="2549806"/>
          </a:xfrm>
          <a:prstGeom prst="rect">
            <a:avLst/>
          </a:prstGeom>
          <a:noFill/>
          <a:ln cap="flat" cmpd="sng" w="9525">
            <a:solidFill>
              <a:srgbClr val="0070C0"/>
            </a:solidFill>
            <a:prstDash val="solid"/>
            <a:round/>
            <a:headEnd len="sm" w="sm" type="none"/>
            <a:tailEnd len="sm" w="sm" type="none"/>
          </a:ln>
        </p:spPr>
      </p:pic>
      <p:sp>
        <p:nvSpPr>
          <p:cNvPr id="372" name="Google Shape;372;g2373daae800_1_138"/>
          <p:cNvSpPr/>
          <p:nvPr/>
        </p:nvSpPr>
        <p:spPr>
          <a:xfrm>
            <a:off x="6296675" y="4066022"/>
            <a:ext cx="4192500" cy="431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2373daae800_1_138"/>
          <p:cNvSpPr txBox="1"/>
          <p:nvPr/>
        </p:nvSpPr>
        <p:spPr>
          <a:xfrm>
            <a:off x="8213975" y="3350363"/>
            <a:ext cx="2815800" cy="4311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University at Buffalo revised GES = How to Get It + instructional note</a:t>
            </a:r>
            <a:endParaRPr b="0" i="0" sz="1400" u="none" cap="none" strike="noStrike">
              <a:solidFill>
                <a:srgbClr val="FF0000"/>
              </a:solidFill>
              <a:latin typeface="Arial"/>
              <a:ea typeface="Arial"/>
              <a:cs typeface="Arial"/>
              <a:sym typeface="Arial"/>
            </a:endParaRPr>
          </a:p>
        </p:txBody>
      </p:sp>
      <p:cxnSp>
        <p:nvCxnSpPr>
          <p:cNvPr id="374" name="Google Shape;374;g2373daae800_1_138"/>
          <p:cNvCxnSpPr>
            <a:stCxn id="363" idx="1"/>
            <a:endCxn id="362" idx="1"/>
          </p:cNvCxnSpPr>
          <p:nvPr/>
        </p:nvCxnSpPr>
        <p:spPr>
          <a:xfrm>
            <a:off x="468500" y="1695513"/>
            <a:ext cx="618000" cy="2566500"/>
          </a:xfrm>
          <a:prstGeom prst="curvedConnector3">
            <a:avLst>
              <a:gd fmla="val -38532" name="adj1"/>
            </a:avLst>
          </a:prstGeom>
          <a:noFill/>
          <a:ln cap="flat" cmpd="sng" w="28575">
            <a:solidFill>
              <a:schemeClr val="accent2"/>
            </a:solidFill>
            <a:prstDash val="solid"/>
            <a:round/>
            <a:headEnd len="sm" w="sm" type="none"/>
            <a:tailEnd len="med" w="med" type="triangle"/>
          </a:ln>
        </p:spPr>
      </p:cxnSp>
      <p:cxnSp>
        <p:nvCxnSpPr>
          <p:cNvPr id="375" name="Google Shape;375;g2373daae800_1_138"/>
          <p:cNvCxnSpPr>
            <a:stCxn id="363" idx="3"/>
            <a:endCxn id="368" idx="1"/>
          </p:cNvCxnSpPr>
          <p:nvPr/>
        </p:nvCxnSpPr>
        <p:spPr>
          <a:xfrm>
            <a:off x="5422600" y="1695513"/>
            <a:ext cx="751500" cy="171000"/>
          </a:xfrm>
          <a:prstGeom prst="curvedConnector3">
            <a:avLst>
              <a:gd fmla="val 49995" name="adj1"/>
            </a:avLst>
          </a:prstGeom>
          <a:noFill/>
          <a:ln cap="flat" cmpd="sng" w="28575">
            <a:solidFill>
              <a:schemeClr val="accent6"/>
            </a:solidFill>
            <a:prstDash val="solid"/>
            <a:round/>
            <a:headEnd len="sm" w="sm" type="none"/>
            <a:tailEnd len="med" w="med" type="triangle"/>
          </a:ln>
        </p:spPr>
      </p:cxnSp>
      <p:cxnSp>
        <p:nvCxnSpPr>
          <p:cNvPr id="376" name="Google Shape;376;g2373daae800_1_138"/>
          <p:cNvCxnSpPr>
            <a:stCxn id="363" idx="3"/>
          </p:cNvCxnSpPr>
          <p:nvPr/>
        </p:nvCxnSpPr>
        <p:spPr>
          <a:xfrm>
            <a:off x="5422600" y="1695513"/>
            <a:ext cx="608100" cy="1374600"/>
          </a:xfrm>
          <a:prstGeom prst="curvedConnector2">
            <a:avLst/>
          </a:prstGeom>
          <a:noFill/>
          <a:ln cap="flat" cmpd="sng" w="28575">
            <a:solidFill>
              <a:schemeClr val="accent6"/>
            </a:solidFill>
            <a:prstDash val="solid"/>
            <a:round/>
            <a:headEnd len="sm" w="sm" type="none"/>
            <a:tailEnd len="med" w="med" type="triangle"/>
          </a:ln>
        </p:spPr>
      </p:cxnSp>
      <p:sp>
        <p:nvSpPr>
          <p:cNvPr id="377" name="Google Shape;377;g2373daae800_1_138"/>
          <p:cNvSpPr txBox="1"/>
          <p:nvPr/>
        </p:nvSpPr>
        <p:spPr>
          <a:xfrm>
            <a:off x="7637675" y="4732025"/>
            <a:ext cx="4080000" cy="3693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Hat tip and huzzah to Justin Dise, University at Buffalo!</a:t>
            </a:r>
            <a:endParaRPr b="0" i="1" sz="1200" u="none" cap="none" strike="noStrike">
              <a:solidFill>
                <a:srgbClr val="000000"/>
              </a:solidFill>
              <a:latin typeface="Arial"/>
              <a:ea typeface="Arial"/>
              <a:cs typeface="Arial"/>
              <a:sym typeface="Arial"/>
            </a:endParaRPr>
          </a:p>
        </p:txBody>
      </p:sp>
      <p:sp>
        <p:nvSpPr>
          <p:cNvPr id="378" name="Google Shape;378;g2373daae800_1_138"/>
          <p:cNvSpPr txBox="1"/>
          <p:nvPr>
            <p:ph idx="2" type="title"/>
          </p:nvPr>
        </p:nvSpPr>
        <p:spPr>
          <a:xfrm>
            <a:off x="328950" y="5681825"/>
            <a:ext cx="11662500" cy="6678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using any available metadata element to trigger link in How to Get It – ex: genre/format “dissertation” for ProQuest Dissertation collections</a:t>
            </a: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4"/>
          <p:cNvSpPr txBox="1"/>
          <p:nvPr/>
        </p:nvSpPr>
        <p:spPr>
          <a:xfrm>
            <a:off x="1842550" y="584975"/>
            <a:ext cx="91395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What is Custom Linking?</a:t>
            </a:r>
            <a:endParaRPr b="0" i="0" sz="1400" u="none" cap="none" strike="noStrike">
              <a:solidFill>
                <a:srgbClr val="000000"/>
              </a:solidFill>
              <a:latin typeface="Arial"/>
              <a:ea typeface="Arial"/>
              <a:cs typeface="Arial"/>
              <a:sym typeface="Arial"/>
            </a:endParaRPr>
          </a:p>
        </p:txBody>
      </p:sp>
      <p:cxnSp>
        <p:nvCxnSpPr>
          <p:cNvPr id="161" name="Google Shape;161;p4"/>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162" name="Google Shape;162;p4"/>
          <p:cNvSpPr txBox="1"/>
          <p:nvPr/>
        </p:nvSpPr>
        <p:spPr>
          <a:xfrm>
            <a:off x="1695875" y="1659200"/>
            <a:ext cx="9341100" cy="4802400"/>
          </a:xfrm>
          <a:prstGeom prst="rect">
            <a:avLst/>
          </a:prstGeom>
          <a:noFill/>
          <a:ln>
            <a:noFill/>
          </a:ln>
        </p:spPr>
        <p:txBody>
          <a:bodyPr anchorCtr="0" anchor="t" bIns="91425" lIns="91425" spcFirstLastPara="1" rIns="91425" wrap="square" tIns="91425">
            <a:spAutoFit/>
          </a:bodyPr>
          <a:lstStyle/>
          <a:p>
            <a:pPr indent="-381000" lvl="0" marL="6858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Set up in Alma</a:t>
            </a:r>
            <a:endParaRPr b="0" i="0" sz="2400" u="none" cap="none" strike="noStrike">
              <a:solidFill>
                <a:srgbClr val="000000"/>
              </a:solidFill>
              <a:latin typeface="Calibri"/>
              <a:ea typeface="Calibri"/>
              <a:cs typeface="Calibri"/>
              <a:sym typeface="Calibri"/>
            </a:endParaRPr>
          </a:p>
          <a:p>
            <a:pPr indent="-381000" lvl="0" marL="6858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Lets you add Primo links for content that isn’t available in the Community Zone, or for content that doesn’t work the way you’d like it to work</a:t>
            </a:r>
            <a:endParaRPr b="0" i="0" sz="2400" u="none" cap="none" strike="noStrike">
              <a:solidFill>
                <a:srgbClr val="000000"/>
              </a:solidFill>
              <a:latin typeface="Calibri"/>
              <a:ea typeface="Calibri"/>
              <a:cs typeface="Calibri"/>
              <a:sym typeface="Calibri"/>
            </a:endParaRPr>
          </a:p>
          <a:p>
            <a:pPr indent="-381000" lvl="0" marL="6858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Allows you to pull metadata out of bib record or CDI search record and send it somewhere else, either to fill out a form, or do a search on another platform</a:t>
            </a:r>
            <a:endParaRPr b="0" i="0" sz="2400" u="none" cap="none" strike="noStrike">
              <a:solidFill>
                <a:srgbClr val="000000"/>
              </a:solidFill>
              <a:latin typeface="Calibri"/>
              <a:ea typeface="Calibri"/>
              <a:cs typeface="Calibri"/>
              <a:sym typeface="Calibri"/>
            </a:endParaRPr>
          </a:p>
          <a:p>
            <a:pPr indent="-381000" lvl="0" marL="6858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Built with two pieces of information: a search URL (could be internal in Primo or external like Google) and a Primo data field to use in the search</a:t>
            </a:r>
            <a:endParaRPr b="0" i="0" sz="2400" u="none" cap="none" strike="noStrike">
              <a:solidFill>
                <a:srgbClr val="000000"/>
              </a:solidFill>
              <a:latin typeface="Calibri"/>
              <a:ea typeface="Calibri"/>
              <a:cs typeface="Calibri"/>
              <a:sym typeface="Calibri"/>
            </a:endParaRPr>
          </a:p>
          <a:p>
            <a:pPr indent="-381000" lvl="0" marL="6858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Opportunities are endless</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2373daae800_1_159"/>
          <p:cNvPicPr preferRelativeResize="0"/>
          <p:nvPr/>
        </p:nvPicPr>
        <p:blipFill rotWithShape="1">
          <a:blip r:embed="rId3">
            <a:alphaModFix/>
          </a:blip>
          <a:srcRect b="0" l="0" r="0" t="0"/>
          <a:stretch/>
        </p:blipFill>
        <p:spPr>
          <a:xfrm>
            <a:off x="135975" y="1734050"/>
            <a:ext cx="5529150" cy="2243851"/>
          </a:xfrm>
          <a:prstGeom prst="rect">
            <a:avLst/>
          </a:prstGeom>
          <a:noFill/>
          <a:ln>
            <a:noFill/>
          </a:ln>
        </p:spPr>
      </p:pic>
      <p:pic>
        <p:nvPicPr>
          <p:cNvPr id="384" name="Google Shape;384;g2373daae800_1_159"/>
          <p:cNvPicPr preferRelativeResize="0"/>
          <p:nvPr/>
        </p:nvPicPr>
        <p:blipFill rotWithShape="1">
          <a:blip r:embed="rId4">
            <a:alphaModFix/>
          </a:blip>
          <a:srcRect b="0" l="0" r="0" t="0"/>
          <a:stretch/>
        </p:blipFill>
        <p:spPr>
          <a:xfrm>
            <a:off x="5826000" y="1332850"/>
            <a:ext cx="5803051" cy="3485925"/>
          </a:xfrm>
          <a:prstGeom prst="rect">
            <a:avLst/>
          </a:prstGeom>
          <a:noFill/>
          <a:ln>
            <a:noFill/>
          </a:ln>
        </p:spPr>
      </p:pic>
      <p:sp>
        <p:nvSpPr>
          <p:cNvPr id="385" name="Google Shape;385;g2373daae800_1_159"/>
          <p:cNvSpPr txBox="1"/>
          <p:nvPr/>
        </p:nvSpPr>
        <p:spPr>
          <a:xfrm>
            <a:off x="729000" y="4172275"/>
            <a:ext cx="50970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No online holdings nor fulfillment for article, but GES alerts to the existence of journal physical holdings</a:t>
            </a:r>
            <a:endParaRPr b="0" i="1" sz="1800" u="none" cap="none" strike="noStrike">
              <a:solidFill>
                <a:schemeClr val="dk1"/>
              </a:solidFill>
              <a:latin typeface="Calibri"/>
              <a:ea typeface="Calibri"/>
              <a:cs typeface="Calibri"/>
              <a:sym typeface="Calibri"/>
            </a:endParaRPr>
          </a:p>
        </p:txBody>
      </p:sp>
      <p:sp>
        <p:nvSpPr>
          <p:cNvPr id="386" name="Google Shape;386;g2373daae800_1_159"/>
          <p:cNvSpPr txBox="1"/>
          <p:nvPr/>
        </p:nvSpPr>
        <p:spPr>
          <a:xfrm>
            <a:off x="5829986" y="3140567"/>
            <a:ext cx="1271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GES &gt;</a:t>
            </a:r>
            <a:endParaRPr b="0" i="0" sz="1800" u="none" cap="none" strike="noStrike">
              <a:solidFill>
                <a:srgbClr val="FF0000"/>
              </a:solidFill>
              <a:latin typeface="Arial"/>
              <a:ea typeface="Arial"/>
              <a:cs typeface="Arial"/>
              <a:sym typeface="Arial"/>
            </a:endParaRPr>
          </a:p>
        </p:txBody>
      </p:sp>
      <p:sp>
        <p:nvSpPr>
          <p:cNvPr id="387" name="Google Shape;387;g2373daae800_1_159"/>
          <p:cNvSpPr txBox="1"/>
          <p:nvPr/>
        </p:nvSpPr>
        <p:spPr>
          <a:xfrm>
            <a:off x="161250" y="6414000"/>
            <a:ext cx="7245000" cy="349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852"/>
              <a:buFont typeface="Arial"/>
              <a:buNone/>
            </a:pPr>
            <a:r>
              <a:rPr b="0" i="1" lang="en-US" sz="1600" u="none" cap="none" strike="noStrike">
                <a:solidFill>
                  <a:srgbClr val="000000"/>
                </a:solidFill>
                <a:latin typeface="Arial"/>
                <a:ea typeface="Arial"/>
                <a:cs typeface="Arial"/>
                <a:sym typeface="Arial"/>
              </a:rPr>
              <a:t>Improving Primo services pages (incoming OpenURL responses) - example 2</a:t>
            </a:r>
            <a:endParaRPr b="0" i="1" sz="1600" u="none" cap="none" strike="noStrike">
              <a:solidFill>
                <a:srgbClr val="000000"/>
              </a:solidFill>
              <a:latin typeface="Arial"/>
              <a:ea typeface="Arial"/>
              <a:cs typeface="Arial"/>
              <a:sym typeface="Arial"/>
            </a:endParaRPr>
          </a:p>
        </p:txBody>
      </p:sp>
      <p:sp>
        <p:nvSpPr>
          <p:cNvPr id="388" name="Google Shape;388;g2373daae800_1_159"/>
          <p:cNvSpPr txBox="1"/>
          <p:nvPr>
            <p:ph type="title"/>
          </p:nvPr>
        </p:nvSpPr>
        <p:spPr>
          <a:xfrm>
            <a:off x="1834125" y="367550"/>
            <a:ext cx="7735200" cy="699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Incoming OpenURL searches can’t apply physical-only journal holdings if there’s no ISSN, so users may miss materials</a:t>
            </a:r>
            <a:endParaRPr b="0" i="0" sz="2000" u="none" cap="none" strike="noStrike">
              <a:solidFill>
                <a:srgbClr val="000000"/>
              </a:solidFill>
              <a:latin typeface="Arial"/>
              <a:ea typeface="Arial"/>
              <a:cs typeface="Arial"/>
              <a:sym typeface="Arial"/>
            </a:endParaRPr>
          </a:p>
        </p:txBody>
      </p:sp>
      <p:sp>
        <p:nvSpPr>
          <p:cNvPr id="389" name="Google Shape;389;g2373daae800_1_159"/>
          <p:cNvSpPr txBox="1"/>
          <p:nvPr>
            <p:ph idx="2" type="title"/>
          </p:nvPr>
        </p:nvSpPr>
        <p:spPr>
          <a:xfrm>
            <a:off x="1498700" y="5023875"/>
            <a:ext cx="9495900" cy="10068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for selective journals by other unique identifier to add public note and link to record for print holdings - applies to both Primo services page (incoming OpenURL) &amp; CDI records that appear in expanded search results </a:t>
            </a:r>
            <a:endParaRPr b="0" i="0" sz="2000" u="none" cap="none" strike="noStrike">
              <a:solidFill>
                <a:srgbClr val="000000"/>
              </a:solidFill>
              <a:latin typeface="Arial"/>
              <a:ea typeface="Arial"/>
              <a:cs typeface="Arial"/>
              <a:sym typeface="Arial"/>
            </a:endParaRPr>
          </a:p>
        </p:txBody>
      </p:sp>
      <p:cxnSp>
        <p:nvCxnSpPr>
          <p:cNvPr id="390" name="Google Shape;390;g2373daae800_1_159"/>
          <p:cNvCxnSpPr>
            <a:stCxn id="391" idx="3"/>
            <a:endCxn id="386" idx="1"/>
          </p:cNvCxnSpPr>
          <p:nvPr/>
        </p:nvCxnSpPr>
        <p:spPr>
          <a:xfrm>
            <a:off x="5491850" y="2388025"/>
            <a:ext cx="338100" cy="983400"/>
          </a:xfrm>
          <a:prstGeom prst="curvedConnector3">
            <a:avLst>
              <a:gd fmla="val 50005" name="adj1"/>
            </a:avLst>
          </a:prstGeom>
          <a:noFill/>
          <a:ln cap="flat" cmpd="sng" w="28575">
            <a:solidFill>
              <a:schemeClr val="accent6"/>
            </a:solidFill>
            <a:prstDash val="solid"/>
            <a:round/>
            <a:headEnd len="sm" w="sm" type="none"/>
            <a:tailEnd len="med" w="med" type="triangle"/>
          </a:ln>
        </p:spPr>
      </p:cxnSp>
      <p:sp>
        <p:nvSpPr>
          <p:cNvPr id="391" name="Google Shape;391;g2373daae800_1_159"/>
          <p:cNvSpPr/>
          <p:nvPr/>
        </p:nvSpPr>
        <p:spPr>
          <a:xfrm>
            <a:off x="3711650" y="1884625"/>
            <a:ext cx="1780200" cy="1006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27ed3f8bb4e_0_0"/>
          <p:cNvPicPr preferRelativeResize="0"/>
          <p:nvPr/>
        </p:nvPicPr>
        <p:blipFill>
          <a:blip r:embed="rId3">
            <a:alphaModFix/>
          </a:blip>
          <a:stretch>
            <a:fillRect/>
          </a:stretch>
        </p:blipFill>
        <p:spPr>
          <a:xfrm>
            <a:off x="2372800" y="829250"/>
            <a:ext cx="1333500" cy="771525"/>
          </a:xfrm>
          <a:prstGeom prst="rect">
            <a:avLst/>
          </a:prstGeom>
          <a:noFill/>
          <a:ln>
            <a:noFill/>
          </a:ln>
        </p:spPr>
      </p:pic>
      <p:sp>
        <p:nvSpPr>
          <p:cNvPr id="397" name="Google Shape;397;g27ed3f8bb4e_0_0"/>
          <p:cNvSpPr txBox="1"/>
          <p:nvPr/>
        </p:nvSpPr>
        <p:spPr>
          <a:xfrm>
            <a:off x="447225" y="1372575"/>
            <a:ext cx="46476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ourier New"/>
                <a:ea typeface="Courier New"/>
                <a:cs typeface="Courier New"/>
                <a:sym typeface="Courier New"/>
              </a:rPr>
              <a:t>https://suny-buf-psb.primo.exlibrisgroup.com/discovery/openurl?institution=01SUNY_BUF&amp;vid=01SUNY_BUF:everything&amp;volume=4&amp;date=2012&amp;aulast=Nazir&amp;issue=3&amp;</a:t>
            </a:r>
            <a:r>
              <a:rPr b="1" lang="en-US">
                <a:highlight>
                  <a:srgbClr val="FFFF00"/>
                </a:highlight>
                <a:latin typeface="Courier New"/>
                <a:ea typeface="Courier New"/>
                <a:cs typeface="Courier New"/>
                <a:sym typeface="Courier New"/>
              </a:rPr>
              <a:t>issn=0374-0463</a:t>
            </a:r>
            <a:r>
              <a:rPr lang="en-US" sz="1200">
                <a:latin typeface="Courier New"/>
                <a:ea typeface="Courier New"/>
                <a:cs typeface="Courier New"/>
                <a:sym typeface="Courier New"/>
              </a:rPr>
              <a:t>&amp;spage=252&amp;auinit=B&amp;title=International%20journal%20of%20linguistics&amp;atitle=Gender%20patterns%20on%20Facebook:%20A%20sociolinguistic%20perspective&amp;</a:t>
            </a:r>
            <a:r>
              <a:rPr b="1" lang="en-US">
                <a:highlight>
                  <a:srgbClr val="FFFF00"/>
                </a:highlight>
                <a:latin typeface="Courier New"/>
                <a:ea typeface="Courier New"/>
                <a:cs typeface="Courier New"/>
                <a:sym typeface="Courier New"/>
              </a:rPr>
              <a:t>sid=google</a:t>
            </a:r>
            <a:endParaRPr b="1">
              <a:highlight>
                <a:srgbClr val="FFFF00"/>
              </a:highlight>
              <a:latin typeface="Courier New"/>
              <a:ea typeface="Courier New"/>
              <a:cs typeface="Courier New"/>
              <a:sym typeface="Courier New"/>
            </a:endParaRPr>
          </a:p>
        </p:txBody>
      </p:sp>
      <p:pic>
        <p:nvPicPr>
          <p:cNvPr id="398" name="Google Shape;398;g27ed3f8bb4e_0_0"/>
          <p:cNvPicPr preferRelativeResize="0"/>
          <p:nvPr/>
        </p:nvPicPr>
        <p:blipFill>
          <a:blip r:embed="rId4">
            <a:alphaModFix/>
          </a:blip>
          <a:stretch>
            <a:fillRect/>
          </a:stretch>
        </p:blipFill>
        <p:spPr>
          <a:xfrm>
            <a:off x="5020125" y="1050275"/>
            <a:ext cx="6642091" cy="5142688"/>
          </a:xfrm>
          <a:prstGeom prst="rect">
            <a:avLst/>
          </a:prstGeom>
          <a:noFill/>
          <a:ln>
            <a:noFill/>
          </a:ln>
        </p:spPr>
      </p:pic>
      <p:sp>
        <p:nvSpPr>
          <p:cNvPr id="399" name="Google Shape;399;g27ed3f8bb4e_0_0"/>
          <p:cNvSpPr txBox="1"/>
          <p:nvPr/>
        </p:nvSpPr>
        <p:spPr>
          <a:xfrm>
            <a:off x="161250" y="2910863"/>
            <a:ext cx="4647600" cy="1200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Google Scholar has an incorrect ISSN for journal resulting in bad metadata/link in Primo services page – GES guides user to place a request for desired content</a:t>
            </a:r>
            <a:endParaRPr b="0" i="1" sz="1800" u="none" cap="none" strike="noStrike">
              <a:solidFill>
                <a:schemeClr val="dk1"/>
              </a:solidFill>
              <a:latin typeface="Calibri"/>
              <a:ea typeface="Calibri"/>
              <a:cs typeface="Calibri"/>
              <a:sym typeface="Calibri"/>
            </a:endParaRPr>
          </a:p>
        </p:txBody>
      </p:sp>
      <p:sp>
        <p:nvSpPr>
          <p:cNvPr id="400" name="Google Shape;400;g27ed3f8bb4e_0_0"/>
          <p:cNvSpPr txBox="1"/>
          <p:nvPr/>
        </p:nvSpPr>
        <p:spPr>
          <a:xfrm>
            <a:off x="5171036" y="3405767"/>
            <a:ext cx="1271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GES &gt;</a:t>
            </a:r>
            <a:endParaRPr b="0" i="0" sz="1800" u="none" cap="none" strike="noStrike">
              <a:solidFill>
                <a:srgbClr val="FF0000"/>
              </a:solidFill>
              <a:latin typeface="Arial"/>
              <a:ea typeface="Arial"/>
              <a:cs typeface="Arial"/>
              <a:sym typeface="Arial"/>
            </a:endParaRPr>
          </a:p>
        </p:txBody>
      </p:sp>
      <p:sp>
        <p:nvSpPr>
          <p:cNvPr id="401" name="Google Shape;401;g27ed3f8bb4e_0_0"/>
          <p:cNvSpPr txBox="1"/>
          <p:nvPr/>
        </p:nvSpPr>
        <p:spPr>
          <a:xfrm>
            <a:off x="161250" y="6414000"/>
            <a:ext cx="7245000" cy="349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852"/>
              <a:buFont typeface="Arial"/>
              <a:buNone/>
            </a:pPr>
            <a:r>
              <a:rPr b="0" i="1" lang="en-US" sz="1600" u="none" cap="none" strike="noStrike">
                <a:solidFill>
                  <a:srgbClr val="000000"/>
                </a:solidFill>
                <a:latin typeface="Arial"/>
                <a:ea typeface="Arial"/>
                <a:cs typeface="Arial"/>
                <a:sym typeface="Arial"/>
              </a:rPr>
              <a:t>Improving Primo services pages (incoming OpenURL responses) - example </a:t>
            </a:r>
            <a:r>
              <a:rPr i="1" lang="en-US" sz="1600"/>
              <a:t>3</a:t>
            </a:r>
            <a:endParaRPr b="0" i="1" sz="1600" u="none" cap="none" strike="noStrike">
              <a:solidFill>
                <a:srgbClr val="000000"/>
              </a:solidFill>
              <a:latin typeface="Arial"/>
              <a:ea typeface="Arial"/>
              <a:cs typeface="Arial"/>
              <a:sym typeface="Arial"/>
            </a:endParaRPr>
          </a:p>
        </p:txBody>
      </p:sp>
      <p:sp>
        <p:nvSpPr>
          <p:cNvPr id="402" name="Google Shape;402;g27ed3f8bb4e_0_0"/>
          <p:cNvSpPr txBox="1"/>
          <p:nvPr>
            <p:ph type="title"/>
          </p:nvPr>
        </p:nvSpPr>
        <p:spPr>
          <a:xfrm>
            <a:off x="1834125" y="367550"/>
            <a:ext cx="7735200" cy="4617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lang="en-US" sz="2000"/>
              <a:t>Other incoming </a:t>
            </a:r>
            <a:r>
              <a:rPr b="0" i="0" lang="en-US" sz="2000" u="none" cap="none" strike="noStrike">
                <a:solidFill>
                  <a:srgbClr val="000000"/>
                </a:solidFill>
                <a:latin typeface="Arial"/>
                <a:ea typeface="Arial"/>
                <a:cs typeface="Arial"/>
                <a:sym typeface="Arial"/>
              </a:rPr>
              <a:t>OpenURL</a:t>
            </a:r>
            <a:r>
              <a:rPr lang="en-US" sz="2000"/>
              <a:t>/Primo services page problems</a:t>
            </a:r>
            <a:endParaRPr b="0" i="0" sz="2000" u="none" cap="none" strike="noStrike">
              <a:solidFill>
                <a:srgbClr val="000000"/>
              </a:solidFill>
              <a:latin typeface="Arial"/>
              <a:ea typeface="Arial"/>
              <a:cs typeface="Arial"/>
              <a:sym typeface="Arial"/>
            </a:endParaRPr>
          </a:p>
        </p:txBody>
      </p:sp>
      <p:sp>
        <p:nvSpPr>
          <p:cNvPr id="403" name="Google Shape;403;g27ed3f8bb4e_0_0"/>
          <p:cNvSpPr txBox="1"/>
          <p:nvPr>
            <p:ph idx="2" type="title"/>
          </p:nvPr>
        </p:nvSpPr>
        <p:spPr>
          <a:xfrm>
            <a:off x="388475" y="4172275"/>
            <a:ext cx="4912500" cy="20208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for </a:t>
            </a:r>
            <a:r>
              <a:rPr lang="en-US" sz="2000"/>
              <a:t>referring site (ex: </a:t>
            </a:r>
            <a:r>
              <a:rPr b="1" i="1" lang="en-US" sz="2000"/>
              <a:t>rfr_id</a:t>
            </a:r>
            <a:r>
              <a:rPr i="1" lang="en-US" sz="2000"/>
              <a:t>=google</a:t>
            </a:r>
            <a:r>
              <a:rPr lang="en-US" sz="2000"/>
              <a:t>, </a:t>
            </a:r>
            <a:r>
              <a:rPr b="1" i="1" lang="en-US" sz="2000"/>
              <a:t>rfr_id</a:t>
            </a:r>
            <a:r>
              <a:rPr i="1" lang="en-US" sz="2000"/>
              <a:t> contains PubMed</a:t>
            </a:r>
            <a:r>
              <a:rPr lang="en-US" sz="2000"/>
              <a:t>) to add user explanation and assistance via note and link; can be combined with additional attributes (ex: ISSN) for greater specificity</a:t>
            </a:r>
            <a:endParaRPr b="0" i="0" sz="2000" u="none" cap="none" strike="noStrike">
              <a:solidFill>
                <a:srgbClr val="000000"/>
              </a:solidFill>
              <a:latin typeface="Arial"/>
              <a:ea typeface="Arial"/>
              <a:cs typeface="Arial"/>
              <a:sym typeface="Arial"/>
            </a:endParaRPr>
          </a:p>
        </p:txBody>
      </p:sp>
      <p:sp>
        <p:nvSpPr>
          <p:cNvPr id="404" name="Google Shape;404;g27ed3f8bb4e_0_0"/>
          <p:cNvSpPr txBox="1"/>
          <p:nvPr/>
        </p:nvSpPr>
        <p:spPr>
          <a:xfrm>
            <a:off x="5094836" y="4777280"/>
            <a:ext cx="1271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GES &gt;</a:t>
            </a:r>
            <a:endParaRPr b="0" i="0" sz="1800" u="none" cap="none" strike="noStrike">
              <a:solidFill>
                <a:srgbClr val="FF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373daae800_1_200"/>
          <p:cNvSpPr txBox="1"/>
          <p:nvPr/>
        </p:nvSpPr>
        <p:spPr>
          <a:xfrm>
            <a:off x="2841828" y="541855"/>
            <a:ext cx="17681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&gt; Rule = location</a:t>
            </a:r>
            <a:endParaRPr b="0" i="0" sz="1400" u="none" cap="none" strike="noStrike">
              <a:solidFill>
                <a:srgbClr val="000000"/>
              </a:solidFill>
              <a:latin typeface="Arial"/>
              <a:ea typeface="Arial"/>
              <a:cs typeface="Arial"/>
              <a:sym typeface="Arial"/>
            </a:endParaRPr>
          </a:p>
        </p:txBody>
      </p:sp>
      <p:sp>
        <p:nvSpPr>
          <p:cNvPr id="410" name="Google Shape;410;g2373daae800_1_200"/>
          <p:cNvSpPr txBox="1"/>
          <p:nvPr/>
        </p:nvSpPr>
        <p:spPr>
          <a:xfrm>
            <a:off x="8428376" y="569360"/>
            <a:ext cx="27772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&gt; Rule = library OR location</a:t>
            </a:r>
            <a:endParaRPr b="0" i="0" sz="1400" u="none" cap="none" strike="noStrike">
              <a:solidFill>
                <a:srgbClr val="000000"/>
              </a:solidFill>
              <a:latin typeface="Arial"/>
              <a:ea typeface="Arial"/>
              <a:cs typeface="Arial"/>
              <a:sym typeface="Arial"/>
            </a:endParaRPr>
          </a:p>
        </p:txBody>
      </p:sp>
      <p:sp>
        <p:nvSpPr>
          <p:cNvPr id="411" name="Google Shape;411;g2373daae800_1_200"/>
          <p:cNvSpPr txBox="1"/>
          <p:nvPr/>
        </p:nvSpPr>
        <p:spPr>
          <a:xfrm>
            <a:off x="8638000" y="3901100"/>
            <a:ext cx="2960100" cy="2031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Calibri"/>
                <a:ea typeface="Calibri"/>
                <a:cs typeface="Calibri"/>
                <a:sym typeface="Calibri"/>
              </a:rPr>
              <a:t>Alas, currently only </a:t>
            </a:r>
            <a:r>
              <a:rPr i="1" lang="en-US" sz="1800">
                <a:solidFill>
                  <a:srgbClr val="FF0000"/>
                </a:solidFill>
                <a:latin typeface="Calibri"/>
                <a:ea typeface="Calibri"/>
                <a:cs typeface="Calibri"/>
                <a:sym typeface="Calibri"/>
              </a:rPr>
              <a:t>the labels and not the </a:t>
            </a:r>
            <a:r>
              <a:rPr b="0" i="1" lang="en-US" sz="1800" u="none" cap="none" strike="noStrike">
                <a:solidFill>
                  <a:srgbClr val="FF0000"/>
                </a:solidFill>
                <a:latin typeface="Calibri"/>
                <a:ea typeface="Calibri"/>
                <a:cs typeface="Calibri"/>
                <a:sym typeface="Calibri"/>
              </a:rPr>
              <a:t>public notes are displayed in </a:t>
            </a:r>
            <a:r>
              <a:rPr b="1" i="1" lang="en-US" sz="1800" u="none" cap="none" strike="noStrike">
                <a:solidFill>
                  <a:srgbClr val="FF0000"/>
                </a:solidFill>
                <a:latin typeface="Calibri"/>
                <a:ea typeface="Calibri"/>
                <a:cs typeface="Calibri"/>
                <a:sym typeface="Calibri"/>
              </a:rPr>
              <a:t>GetIt</a:t>
            </a:r>
            <a:r>
              <a:rPr b="0" i="1" lang="en-US" sz="1800" u="none" cap="none" strike="noStrike">
                <a:solidFill>
                  <a:srgbClr val="FF0000"/>
                </a:solidFill>
                <a:latin typeface="Calibri"/>
                <a:ea typeface="Calibri"/>
                <a:cs typeface="Calibri"/>
                <a:sym typeface="Calibri"/>
              </a:rPr>
              <a:t> GES (open case 06485222) ; Notes are disp</a:t>
            </a:r>
            <a:r>
              <a:rPr i="1" lang="en-US" sz="1800">
                <a:solidFill>
                  <a:srgbClr val="FF0000"/>
                </a:solidFill>
                <a:latin typeface="Calibri"/>
                <a:ea typeface="Calibri"/>
                <a:cs typeface="Calibri"/>
                <a:sym typeface="Calibri"/>
              </a:rPr>
              <a:t>layed in </a:t>
            </a:r>
            <a:r>
              <a:rPr b="0" i="1" lang="en-US" sz="1800" u="none" cap="none" strike="noStrike">
                <a:solidFill>
                  <a:srgbClr val="FF0000"/>
                </a:solidFill>
                <a:latin typeface="Calibri"/>
                <a:ea typeface="Calibri"/>
                <a:cs typeface="Calibri"/>
                <a:sym typeface="Calibri"/>
              </a:rPr>
              <a:t>ViewIt and Links. So – display in both GetIt &amp; Links?</a:t>
            </a:r>
            <a:endParaRPr b="0" i="0" sz="1400" u="none" cap="none" strike="noStrike">
              <a:solidFill>
                <a:srgbClr val="000000"/>
              </a:solidFill>
              <a:latin typeface="Arial"/>
              <a:ea typeface="Arial"/>
              <a:cs typeface="Arial"/>
              <a:sym typeface="Arial"/>
            </a:endParaRPr>
          </a:p>
        </p:txBody>
      </p:sp>
      <p:sp>
        <p:nvSpPr>
          <p:cNvPr id="412" name="Google Shape;412;g2373daae800_1_200"/>
          <p:cNvSpPr txBox="1"/>
          <p:nvPr/>
        </p:nvSpPr>
        <p:spPr>
          <a:xfrm>
            <a:off x="485359" y="5620241"/>
            <a:ext cx="184731"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EB Garamond"/>
              <a:ea typeface="EB Garamond"/>
              <a:cs typeface="EB Garamond"/>
              <a:sym typeface="EB Garamond"/>
            </a:endParaRPr>
          </a:p>
        </p:txBody>
      </p:sp>
      <p:sp>
        <p:nvSpPr>
          <p:cNvPr id="413" name="Google Shape;413;g2373daae800_1_200"/>
          <p:cNvSpPr txBox="1"/>
          <p:nvPr/>
        </p:nvSpPr>
        <p:spPr>
          <a:xfrm>
            <a:off x="91650" y="6249500"/>
            <a:ext cx="62823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Contextual documentation &amp; communication - example 1</a:t>
            </a:r>
            <a:endParaRPr b="0" i="1" sz="1600" u="none" cap="none" strike="noStrike">
              <a:solidFill>
                <a:srgbClr val="000000"/>
              </a:solidFill>
              <a:latin typeface="Arial"/>
              <a:ea typeface="Arial"/>
              <a:cs typeface="Arial"/>
              <a:sym typeface="Arial"/>
            </a:endParaRPr>
          </a:p>
        </p:txBody>
      </p:sp>
      <p:sp>
        <p:nvSpPr>
          <p:cNvPr id="414" name="Google Shape;414;g2373daae800_1_200"/>
          <p:cNvSpPr txBox="1"/>
          <p:nvPr>
            <p:ph type="title"/>
          </p:nvPr>
        </p:nvSpPr>
        <p:spPr>
          <a:xfrm>
            <a:off x="1664650" y="165100"/>
            <a:ext cx="9649200" cy="9624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Users are often not familiar with special use policies and other rules related to specific libraries, locations, or collections, resulting in disappointing visits or requests if materials are restricted.</a:t>
            </a:r>
            <a:endParaRPr b="0" i="0" sz="2000" u="none" cap="none" strike="noStrike">
              <a:solidFill>
                <a:srgbClr val="000000"/>
              </a:solidFill>
              <a:latin typeface="Arial"/>
              <a:ea typeface="Arial"/>
              <a:cs typeface="Arial"/>
              <a:sym typeface="Arial"/>
            </a:endParaRPr>
          </a:p>
        </p:txBody>
      </p:sp>
      <p:sp>
        <p:nvSpPr>
          <p:cNvPr id="415" name="Google Shape;415;g2373daae800_1_200"/>
          <p:cNvSpPr txBox="1"/>
          <p:nvPr>
            <p:ph idx="2" type="title"/>
          </p:nvPr>
        </p:nvSpPr>
        <p:spPr>
          <a:xfrm>
            <a:off x="8428375" y="1889825"/>
            <a:ext cx="3169800" cy="19062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for Library/Location ideally within GetIt title or item area, alerting users to policies with links to more information.</a:t>
            </a:r>
            <a:endParaRPr b="0" i="0" sz="2000" u="none" cap="none" strike="noStrike">
              <a:solidFill>
                <a:srgbClr val="000000"/>
              </a:solidFill>
              <a:latin typeface="Arial"/>
              <a:ea typeface="Arial"/>
              <a:cs typeface="Arial"/>
              <a:sym typeface="Arial"/>
            </a:endParaRPr>
          </a:p>
        </p:txBody>
      </p:sp>
      <p:pic>
        <p:nvPicPr>
          <p:cNvPr id="416" name="Google Shape;416;g2373daae800_1_200"/>
          <p:cNvPicPr preferRelativeResize="0"/>
          <p:nvPr/>
        </p:nvPicPr>
        <p:blipFill rotWithShape="1">
          <a:blip r:embed="rId3">
            <a:alphaModFix/>
          </a:blip>
          <a:srcRect b="0" l="0" r="0" t="0"/>
          <a:stretch/>
        </p:blipFill>
        <p:spPr>
          <a:xfrm>
            <a:off x="1595825" y="1183400"/>
            <a:ext cx="6458350" cy="5114999"/>
          </a:xfrm>
          <a:prstGeom prst="rect">
            <a:avLst/>
          </a:prstGeom>
          <a:noFill/>
          <a:ln cap="flat" cmpd="sng" w="9525">
            <a:solidFill>
              <a:schemeClr val="accent1"/>
            </a:solidFill>
            <a:prstDash val="solid"/>
            <a:round/>
            <a:headEnd len="sm" w="sm" type="none"/>
            <a:tailEnd len="sm" w="sm" type="none"/>
          </a:ln>
        </p:spPr>
      </p:pic>
      <p:sp>
        <p:nvSpPr>
          <p:cNvPr id="417" name="Google Shape;417;g2373daae800_1_200"/>
          <p:cNvSpPr/>
          <p:nvPr/>
        </p:nvSpPr>
        <p:spPr>
          <a:xfrm>
            <a:off x="5811350" y="2521900"/>
            <a:ext cx="2103300" cy="318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2373daae800_1_200"/>
          <p:cNvSpPr/>
          <p:nvPr/>
        </p:nvSpPr>
        <p:spPr>
          <a:xfrm>
            <a:off x="5437600" y="3990075"/>
            <a:ext cx="2103300" cy="3189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2373daae800_1_200"/>
          <p:cNvSpPr/>
          <p:nvPr/>
        </p:nvSpPr>
        <p:spPr>
          <a:xfrm>
            <a:off x="2368175" y="5159225"/>
            <a:ext cx="5237400" cy="4611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373daae800_1_213"/>
          <p:cNvSpPr txBox="1"/>
          <p:nvPr/>
        </p:nvSpPr>
        <p:spPr>
          <a:xfrm>
            <a:off x="119600" y="6326675"/>
            <a:ext cx="67248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Contextual documentation &amp; communication - example 2</a:t>
            </a:r>
            <a:endParaRPr b="0" i="1" sz="1600" u="none" cap="none" strike="noStrike">
              <a:solidFill>
                <a:srgbClr val="000000"/>
              </a:solidFill>
              <a:latin typeface="Arial"/>
              <a:ea typeface="Arial"/>
              <a:cs typeface="Arial"/>
              <a:sym typeface="Arial"/>
            </a:endParaRPr>
          </a:p>
        </p:txBody>
      </p:sp>
      <p:pic>
        <p:nvPicPr>
          <p:cNvPr id="425" name="Google Shape;425;g2373daae800_1_213"/>
          <p:cNvPicPr preferRelativeResize="0"/>
          <p:nvPr/>
        </p:nvPicPr>
        <p:blipFill rotWithShape="1">
          <a:blip r:embed="rId3">
            <a:alphaModFix/>
          </a:blip>
          <a:srcRect b="0" l="0" r="0" t="0"/>
          <a:stretch/>
        </p:blipFill>
        <p:spPr>
          <a:xfrm>
            <a:off x="740500" y="1251026"/>
            <a:ext cx="8800828" cy="5075650"/>
          </a:xfrm>
          <a:prstGeom prst="rect">
            <a:avLst/>
          </a:prstGeom>
          <a:noFill/>
          <a:ln>
            <a:noFill/>
          </a:ln>
        </p:spPr>
      </p:pic>
      <p:sp>
        <p:nvSpPr>
          <p:cNvPr id="426" name="Google Shape;426;g2373daae800_1_213"/>
          <p:cNvSpPr txBox="1"/>
          <p:nvPr>
            <p:ph type="title"/>
          </p:nvPr>
        </p:nvSpPr>
        <p:spPr>
          <a:xfrm>
            <a:off x="1948975" y="288613"/>
            <a:ext cx="9649200" cy="9624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Problem: </a:t>
            </a:r>
            <a:r>
              <a:rPr b="0" i="0" lang="en-US" sz="2000" u="none" cap="none" strike="noStrike">
                <a:solidFill>
                  <a:srgbClr val="000000"/>
                </a:solidFill>
                <a:latin typeface="Arial"/>
                <a:ea typeface="Arial"/>
                <a:cs typeface="Arial"/>
                <a:sym typeface="Arial"/>
              </a:rPr>
              <a:t>Some types of searches or materials may have known quirks in Primo VE, which can be alleviated with contextual help at the point of challenge. These “help” GES can be useful to end users and those who work with them.</a:t>
            </a:r>
            <a:endParaRPr b="0" i="0" sz="2000" u="none" cap="none" strike="noStrike">
              <a:solidFill>
                <a:srgbClr val="000000"/>
              </a:solidFill>
              <a:latin typeface="Arial"/>
              <a:ea typeface="Arial"/>
              <a:cs typeface="Arial"/>
              <a:sym typeface="Arial"/>
            </a:endParaRPr>
          </a:p>
        </p:txBody>
      </p:sp>
      <p:sp>
        <p:nvSpPr>
          <p:cNvPr id="427" name="Google Shape;427;g2373daae800_1_213"/>
          <p:cNvSpPr/>
          <p:nvPr/>
        </p:nvSpPr>
        <p:spPr>
          <a:xfrm>
            <a:off x="1654700" y="3747975"/>
            <a:ext cx="5781600" cy="5184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2373daae800_1_213"/>
          <p:cNvSpPr txBox="1"/>
          <p:nvPr>
            <p:ph idx="2" type="title"/>
          </p:nvPr>
        </p:nvSpPr>
        <p:spPr>
          <a:xfrm>
            <a:off x="7008175" y="2865850"/>
            <a:ext cx="4590000" cy="9624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1" i="0" lang="en-US" sz="2000" u="none" cap="none" strike="noStrike">
                <a:solidFill>
                  <a:srgbClr val="000000"/>
                </a:solidFill>
                <a:latin typeface="EB Garamond"/>
                <a:ea typeface="EB Garamond"/>
                <a:cs typeface="EB Garamond"/>
                <a:sym typeface="EB Garamond"/>
              </a:rPr>
              <a:t>Fix it! </a:t>
            </a:r>
            <a:r>
              <a:rPr b="0" i="0" lang="en-US" sz="2000" u="none" cap="none" strike="noStrike">
                <a:solidFill>
                  <a:srgbClr val="000000"/>
                </a:solidFill>
                <a:latin typeface="Arial"/>
                <a:ea typeface="Arial"/>
                <a:cs typeface="Arial"/>
                <a:sym typeface="Arial"/>
              </a:rPr>
              <a:t>GES for resource type/genre within ViewIt with quick tips &amp; link to more in-depth help documentation.</a:t>
            </a:r>
            <a:endParaRPr b="0" i="0" sz="2000" u="none" cap="none" strike="noStrike">
              <a:solidFill>
                <a:srgbClr val="000000"/>
              </a:solidFill>
              <a:latin typeface="Arial"/>
              <a:ea typeface="Arial"/>
              <a:cs typeface="Arial"/>
              <a:sym typeface="Arial"/>
            </a:endParaRPr>
          </a:p>
        </p:txBody>
      </p:sp>
      <p:sp>
        <p:nvSpPr>
          <p:cNvPr id="429" name="Google Shape;429;g2373daae800_1_213"/>
          <p:cNvSpPr txBox="1"/>
          <p:nvPr/>
        </p:nvSpPr>
        <p:spPr>
          <a:xfrm>
            <a:off x="679933" y="3813674"/>
            <a:ext cx="10281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GES &gt;</a:t>
            </a:r>
            <a:endParaRPr b="0" i="0" sz="1700" u="none" cap="none" strike="noStrike">
              <a:solidFill>
                <a:srgbClr val="000000"/>
              </a:solidFill>
              <a:latin typeface="Arial"/>
              <a:ea typeface="Arial"/>
              <a:cs typeface="Arial"/>
              <a:sym typeface="Arial"/>
            </a:endParaRPr>
          </a:p>
        </p:txBody>
      </p:sp>
      <p:sp>
        <p:nvSpPr>
          <p:cNvPr id="430" name="Google Shape;430;g2373daae800_1_213"/>
          <p:cNvSpPr txBox="1"/>
          <p:nvPr/>
        </p:nvSpPr>
        <p:spPr>
          <a:xfrm>
            <a:off x="152402" y="3194875"/>
            <a:ext cx="15555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Link resolver  &gt;</a:t>
            </a:r>
            <a:endParaRPr b="0" i="0" sz="1700" u="none" cap="none" strike="noStrike">
              <a:solidFill>
                <a:srgbClr val="000000"/>
              </a:solidFill>
              <a:latin typeface="Arial"/>
              <a:ea typeface="Arial"/>
              <a:cs typeface="Arial"/>
              <a:sym typeface="Arial"/>
            </a:endParaRPr>
          </a:p>
        </p:txBody>
      </p:sp>
      <p:sp>
        <p:nvSpPr>
          <p:cNvPr id="431" name="Google Shape;431;g2373daae800_1_213"/>
          <p:cNvSpPr txBox="1"/>
          <p:nvPr/>
        </p:nvSpPr>
        <p:spPr>
          <a:xfrm>
            <a:off x="702808" y="4432474"/>
            <a:ext cx="10281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GES &gt;</a:t>
            </a:r>
            <a:endParaRPr b="0" i="0" sz="1700" u="none" cap="none" strike="noStrike">
              <a:solidFill>
                <a:srgbClr val="000000"/>
              </a:solidFill>
              <a:latin typeface="Arial"/>
              <a:ea typeface="Arial"/>
              <a:cs typeface="Arial"/>
              <a:sym typeface="Arial"/>
            </a:endParaRPr>
          </a:p>
        </p:txBody>
      </p:sp>
      <p:sp>
        <p:nvSpPr>
          <p:cNvPr id="432" name="Google Shape;432;g2373daae800_1_213"/>
          <p:cNvSpPr txBox="1"/>
          <p:nvPr/>
        </p:nvSpPr>
        <p:spPr>
          <a:xfrm>
            <a:off x="472958" y="5885049"/>
            <a:ext cx="10281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Calibri"/>
                <a:ea typeface="Calibri"/>
                <a:cs typeface="Calibri"/>
                <a:sym typeface="Calibri"/>
              </a:rPr>
              <a:t>GES &gt;</a:t>
            </a:r>
            <a:endParaRPr b="0" i="0" sz="1700" u="none" cap="none" strike="noStrike">
              <a:solidFill>
                <a:srgbClr val="000000"/>
              </a:solidFill>
              <a:latin typeface="Arial"/>
              <a:ea typeface="Arial"/>
              <a:cs typeface="Arial"/>
              <a:sym typeface="Arial"/>
            </a:endParaRPr>
          </a:p>
        </p:txBody>
      </p:sp>
      <p:sp>
        <p:nvSpPr>
          <p:cNvPr id="433" name="Google Shape;433;g2373daae800_1_213"/>
          <p:cNvSpPr txBox="1"/>
          <p:nvPr>
            <p:ph idx="3" type="title"/>
          </p:nvPr>
        </p:nvSpPr>
        <p:spPr>
          <a:xfrm>
            <a:off x="7436300" y="4607050"/>
            <a:ext cx="3917400" cy="1278000"/>
          </a:xfrm>
          <a:prstGeom prst="rect">
            <a:avLst/>
          </a:prstGeom>
          <a:solidFill>
            <a:schemeClr val="lt1"/>
          </a:solidFill>
          <a:ln cap="flat" cmpd="sng" w="2857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40"/>
              <a:buFont typeface="EB Garamond"/>
              <a:buNone/>
            </a:pPr>
            <a:r>
              <a:rPr b="0" i="0" lang="en-US" sz="2000" u="none" cap="none" strike="noStrike">
                <a:solidFill>
                  <a:srgbClr val="000000"/>
                </a:solidFill>
                <a:latin typeface="Arial"/>
                <a:ea typeface="Arial"/>
                <a:cs typeface="Arial"/>
                <a:sym typeface="Arial"/>
              </a:rPr>
              <a:t>Other custom GES in this record are custom link to Wall Street Journal (by ISSN) &amp; general help info for all records.</a:t>
            </a:r>
            <a:endParaRPr b="0" i="0" sz="2000" u="none" cap="none" strike="noStrike">
              <a:solidFill>
                <a:srgbClr val="000000"/>
              </a:solidFill>
              <a:latin typeface="Arial"/>
              <a:ea typeface="Arial"/>
              <a:cs typeface="Arial"/>
              <a:sym typeface="Arial"/>
            </a:endParaRPr>
          </a:p>
        </p:txBody>
      </p:sp>
      <p:cxnSp>
        <p:nvCxnSpPr>
          <p:cNvPr id="434" name="Google Shape;434;g2373daae800_1_213"/>
          <p:cNvCxnSpPr>
            <a:stCxn id="427" idx="0"/>
            <a:endCxn id="428" idx="1"/>
          </p:cNvCxnSpPr>
          <p:nvPr/>
        </p:nvCxnSpPr>
        <p:spPr>
          <a:xfrm rot="-5400000">
            <a:off x="5576450" y="2316225"/>
            <a:ext cx="400800" cy="2462700"/>
          </a:xfrm>
          <a:prstGeom prst="curvedConnector2">
            <a:avLst/>
          </a:prstGeom>
          <a:noFill/>
          <a:ln cap="flat" cmpd="sng" w="28575">
            <a:solidFill>
              <a:schemeClr val="accent6"/>
            </a:solidFill>
            <a:prstDash val="solid"/>
            <a:round/>
            <a:headEnd len="sm" w="sm" type="none"/>
            <a:tailEnd len="med" w="med" type="triangle"/>
          </a:ln>
        </p:spPr>
      </p:cxnSp>
      <p:cxnSp>
        <p:nvCxnSpPr>
          <p:cNvPr id="435" name="Google Shape;435;g2373daae800_1_213"/>
          <p:cNvCxnSpPr>
            <a:endCxn id="433" idx="1"/>
          </p:cNvCxnSpPr>
          <p:nvPr/>
        </p:nvCxnSpPr>
        <p:spPr>
          <a:xfrm>
            <a:off x="3419000" y="4734850"/>
            <a:ext cx="4017300" cy="511200"/>
          </a:xfrm>
          <a:prstGeom prst="curvedConnector3">
            <a:avLst>
              <a:gd fmla="val 50000" name="adj1"/>
            </a:avLst>
          </a:prstGeom>
          <a:noFill/>
          <a:ln cap="flat" cmpd="sng" w="28575">
            <a:solidFill>
              <a:schemeClr val="accent6"/>
            </a:solidFill>
            <a:prstDash val="solid"/>
            <a:round/>
            <a:headEnd len="sm" w="sm" type="none"/>
            <a:tailEnd len="med" w="med" type="triangle"/>
          </a:ln>
        </p:spPr>
      </p:cxnSp>
      <p:cxnSp>
        <p:nvCxnSpPr>
          <p:cNvPr id="436" name="Google Shape;436;g2373daae800_1_213"/>
          <p:cNvCxnSpPr/>
          <p:nvPr/>
        </p:nvCxnSpPr>
        <p:spPr>
          <a:xfrm flipH="1" rot="10800000">
            <a:off x="2940575" y="5263150"/>
            <a:ext cx="4326000" cy="707700"/>
          </a:xfrm>
          <a:prstGeom prst="curvedConnector3">
            <a:avLst>
              <a:gd fmla="val 50000" name="adj1"/>
            </a:avLst>
          </a:prstGeom>
          <a:noFill/>
          <a:ln cap="flat" cmpd="sng" w="28575">
            <a:solidFill>
              <a:schemeClr val="accent6"/>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373daae800_1_224"/>
          <p:cNvSpPr txBox="1"/>
          <p:nvPr>
            <p:ph idx="1" type="body"/>
          </p:nvPr>
        </p:nvSpPr>
        <p:spPr>
          <a:xfrm>
            <a:off x="2041550" y="473850"/>
            <a:ext cx="9780000" cy="8517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0" i="0" lang="en-US" sz="2400" u="none" cap="none" strike="noStrike">
                <a:solidFill>
                  <a:srgbClr val="000000"/>
                </a:solidFill>
                <a:latin typeface="Arial"/>
                <a:ea typeface="Arial"/>
                <a:cs typeface="Arial"/>
                <a:sym typeface="Arial"/>
              </a:rPr>
              <a:t>Alternative: custom js message or file include</a:t>
            </a:r>
            <a:br>
              <a:rPr b="0" i="0" lang="en-US" sz="2400" u="none" cap="none" strike="noStrike">
                <a:solidFill>
                  <a:srgbClr val="000000"/>
                </a:solidFill>
                <a:latin typeface="Arial"/>
                <a:ea typeface="Arial"/>
                <a:cs typeface="Arial"/>
                <a:sym typeface="Arial"/>
              </a:rPr>
            </a:br>
            <a:r>
              <a:rPr b="0" i="0" lang="en-US" sz="2400" u="none" cap="none" strike="noStrike">
                <a:solidFill>
                  <a:srgbClr val="000000"/>
                </a:solidFill>
                <a:latin typeface="Arial"/>
                <a:ea typeface="Arial"/>
                <a:cs typeface="Arial"/>
                <a:sym typeface="Arial"/>
              </a:rPr>
              <a:t>Use to add note/link to part of the Primo VE record independent of a unique identifier</a:t>
            </a:r>
            <a:endParaRPr b="0" i="0" sz="1400" u="none" cap="none" strike="noStrike">
              <a:solidFill>
                <a:srgbClr val="000000"/>
              </a:solidFill>
              <a:latin typeface="Arial"/>
              <a:ea typeface="Arial"/>
              <a:cs typeface="Arial"/>
              <a:sym typeface="Arial"/>
            </a:endParaRPr>
          </a:p>
        </p:txBody>
      </p:sp>
      <p:pic>
        <p:nvPicPr>
          <p:cNvPr id="442" name="Google Shape;442;g2373daae800_1_224"/>
          <p:cNvPicPr preferRelativeResize="0"/>
          <p:nvPr/>
        </p:nvPicPr>
        <p:blipFill rotWithShape="1">
          <a:blip r:embed="rId3">
            <a:alphaModFix/>
          </a:blip>
          <a:srcRect b="0" l="0" r="0" t="0"/>
          <a:stretch/>
        </p:blipFill>
        <p:spPr>
          <a:xfrm>
            <a:off x="389450" y="1607550"/>
            <a:ext cx="6526824" cy="3800675"/>
          </a:xfrm>
          <a:prstGeom prst="rect">
            <a:avLst/>
          </a:prstGeom>
          <a:noFill/>
          <a:ln>
            <a:noFill/>
          </a:ln>
        </p:spPr>
      </p:pic>
      <p:sp>
        <p:nvSpPr>
          <p:cNvPr id="443" name="Google Shape;443;g2373daae800_1_224"/>
          <p:cNvSpPr/>
          <p:nvPr/>
        </p:nvSpPr>
        <p:spPr>
          <a:xfrm>
            <a:off x="389450" y="4003650"/>
            <a:ext cx="6355200" cy="1222500"/>
          </a:xfrm>
          <a:prstGeom prst="roundRect">
            <a:avLst>
              <a:gd fmla="val 16667" name="adj"/>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g2373daae800_1_224"/>
          <p:cNvSpPr txBox="1"/>
          <p:nvPr/>
        </p:nvSpPr>
        <p:spPr>
          <a:xfrm>
            <a:off x="2352774" y="7842175"/>
            <a:ext cx="627275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ourier New"/>
              <a:ea typeface="Courier New"/>
              <a:cs typeface="Courier New"/>
              <a:sym typeface="Courier New"/>
            </a:endParaRPr>
          </a:p>
        </p:txBody>
      </p:sp>
      <p:pic>
        <p:nvPicPr>
          <p:cNvPr id="445" name="Google Shape;445;g2373daae800_1_224"/>
          <p:cNvPicPr preferRelativeResize="0"/>
          <p:nvPr/>
        </p:nvPicPr>
        <p:blipFill rotWithShape="1">
          <a:blip r:embed="rId4">
            <a:alphaModFix/>
          </a:blip>
          <a:srcRect b="0" l="0" r="0" t="0"/>
          <a:stretch/>
        </p:blipFill>
        <p:spPr>
          <a:xfrm>
            <a:off x="6787813" y="1423556"/>
            <a:ext cx="5123808" cy="4514286"/>
          </a:xfrm>
          <a:prstGeom prst="rect">
            <a:avLst/>
          </a:prstGeom>
          <a:noFill/>
          <a:ln>
            <a:noFill/>
          </a:ln>
          <a:effectLst>
            <a:outerShdw blurRad="50800" rotWithShape="0" algn="r" dir="10800000" dist="38100">
              <a:srgbClr val="000000">
                <a:alpha val="40000"/>
              </a:srgbClr>
            </a:outerShdw>
          </a:effectLst>
        </p:spPr>
      </p:pic>
      <p:sp>
        <p:nvSpPr>
          <p:cNvPr id="446" name="Google Shape;446;g2373daae800_1_224"/>
          <p:cNvSpPr txBox="1"/>
          <p:nvPr/>
        </p:nvSpPr>
        <p:spPr>
          <a:xfrm>
            <a:off x="895426" y="5408225"/>
            <a:ext cx="5609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This example adds a note within the custom.js file to display at prmLocationItemsAfter.  It will display only with the item display and disappears with “Back to Locations.”</a:t>
            </a:r>
            <a:endParaRPr b="0" i="0" sz="1400" u="none" cap="none" strike="noStrike">
              <a:solidFill>
                <a:srgbClr val="000000"/>
              </a:solidFill>
              <a:latin typeface="Arial"/>
              <a:ea typeface="Arial"/>
              <a:cs typeface="Arial"/>
              <a:sym typeface="Arial"/>
            </a:endParaRPr>
          </a:p>
        </p:txBody>
      </p:sp>
      <p:sp>
        <p:nvSpPr>
          <p:cNvPr id="447" name="Google Shape;447;g2373daae800_1_224"/>
          <p:cNvSpPr txBox="1"/>
          <p:nvPr/>
        </p:nvSpPr>
        <p:spPr>
          <a:xfrm>
            <a:off x="119600" y="6326675"/>
            <a:ext cx="67248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Alternative example 1 - custom js message or file include</a:t>
            </a:r>
            <a:endParaRPr b="0" i="1" sz="16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373daae800_1_234"/>
          <p:cNvSpPr txBox="1"/>
          <p:nvPr>
            <p:ph type="title"/>
          </p:nvPr>
        </p:nvSpPr>
        <p:spPr>
          <a:xfrm>
            <a:off x="2068125" y="255525"/>
            <a:ext cx="7645500" cy="812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Calibri"/>
              <a:buNone/>
            </a:pPr>
            <a:r>
              <a:rPr b="0" i="0" lang="en-US" sz="3000" u="none" cap="none" strike="noStrike">
                <a:solidFill>
                  <a:srgbClr val="000000"/>
                </a:solidFill>
                <a:latin typeface="Arial"/>
                <a:ea typeface="Arial"/>
                <a:cs typeface="Arial"/>
                <a:sym typeface="Arial"/>
              </a:rPr>
              <a:t>Alternative: Resource Recommender</a:t>
            </a:r>
            <a:endParaRPr b="0" i="0" sz="400" u="none" cap="none" strike="noStrike">
              <a:solidFill>
                <a:srgbClr val="000000"/>
              </a:solidFill>
              <a:latin typeface="Arial"/>
              <a:ea typeface="Arial"/>
              <a:cs typeface="Arial"/>
              <a:sym typeface="Arial"/>
            </a:endParaRPr>
          </a:p>
        </p:txBody>
      </p:sp>
      <p:sp>
        <p:nvSpPr>
          <p:cNvPr id="453" name="Google Shape;453;g2373daae800_1_234"/>
          <p:cNvSpPr txBox="1"/>
          <p:nvPr>
            <p:ph idx="1" type="body"/>
          </p:nvPr>
        </p:nvSpPr>
        <p:spPr>
          <a:xfrm>
            <a:off x="484526" y="1763175"/>
            <a:ext cx="2502900" cy="2842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0" i="0" lang="en-US" sz="2000" u="none" cap="none" strike="noStrike">
                <a:solidFill>
                  <a:srgbClr val="000000"/>
                </a:solidFill>
                <a:latin typeface="Arial"/>
                <a:ea typeface="Arial"/>
                <a:cs typeface="Arial"/>
                <a:sym typeface="Arial"/>
              </a:rPr>
              <a:t>Use to alert users to system problems or provide more prominent links to search-specific help.</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0" i="0" lang="en-US" sz="2000" u="none" cap="none" strike="noStrike">
                <a:solidFill>
                  <a:srgbClr val="000000"/>
                </a:solidFill>
                <a:latin typeface="Arial"/>
                <a:ea typeface="Arial"/>
                <a:cs typeface="Arial"/>
                <a:sym typeface="Arial"/>
              </a:rPr>
              <a:t>Use full banner or individual entry.</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0" i="0" lang="en-US" sz="2000" u="none" cap="none" strike="noStrike">
                <a:solidFill>
                  <a:srgbClr val="000000"/>
                </a:solidFill>
                <a:latin typeface="Arial"/>
                <a:ea typeface="Arial"/>
                <a:cs typeface="Arial"/>
                <a:sym typeface="Arial"/>
              </a:rPr>
              <a:t>Display always or on keyword match.</a:t>
            </a:r>
            <a:endParaRPr b="0" i="0" sz="2000" u="none" cap="none" strike="noStrike">
              <a:solidFill>
                <a:srgbClr val="000000"/>
              </a:solidFill>
              <a:latin typeface="Arial"/>
              <a:ea typeface="Arial"/>
              <a:cs typeface="Arial"/>
              <a:sym typeface="Arial"/>
            </a:endParaRPr>
          </a:p>
        </p:txBody>
      </p:sp>
      <p:sp>
        <p:nvSpPr>
          <p:cNvPr id="454" name="Google Shape;454;g2373daae800_1_234"/>
          <p:cNvSpPr txBox="1"/>
          <p:nvPr/>
        </p:nvSpPr>
        <p:spPr>
          <a:xfrm>
            <a:off x="2352774" y="7842175"/>
            <a:ext cx="627275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ourier New"/>
              <a:ea typeface="Courier New"/>
              <a:cs typeface="Courier New"/>
              <a:sym typeface="Courier New"/>
            </a:endParaRPr>
          </a:p>
        </p:txBody>
      </p:sp>
      <p:pic>
        <p:nvPicPr>
          <p:cNvPr id="455" name="Google Shape;455;g2373daae800_1_234"/>
          <p:cNvPicPr preferRelativeResize="0"/>
          <p:nvPr/>
        </p:nvPicPr>
        <p:blipFill rotWithShape="1">
          <a:blip r:embed="rId3">
            <a:alphaModFix/>
          </a:blip>
          <a:srcRect b="0" l="0" r="0" t="0"/>
          <a:stretch/>
        </p:blipFill>
        <p:spPr>
          <a:xfrm>
            <a:off x="3140775" y="955125"/>
            <a:ext cx="8516225" cy="5094924"/>
          </a:xfrm>
          <a:prstGeom prst="rect">
            <a:avLst/>
          </a:prstGeom>
          <a:noFill/>
          <a:ln>
            <a:noFill/>
          </a:ln>
        </p:spPr>
      </p:pic>
      <p:sp>
        <p:nvSpPr>
          <p:cNvPr id="456" name="Google Shape;456;g2373daae800_1_234"/>
          <p:cNvSpPr/>
          <p:nvPr/>
        </p:nvSpPr>
        <p:spPr>
          <a:xfrm>
            <a:off x="3220593" y="2994488"/>
            <a:ext cx="8050500" cy="766800"/>
          </a:xfrm>
          <a:prstGeom prst="roundRect">
            <a:avLst>
              <a:gd fmla="val 16667" name="adj"/>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7" name="Google Shape;457;g2373daae800_1_234"/>
          <p:cNvSpPr txBox="1"/>
          <p:nvPr/>
        </p:nvSpPr>
        <p:spPr>
          <a:xfrm>
            <a:off x="119600" y="6326675"/>
            <a:ext cx="67248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1" lang="en-US" sz="1600" u="none" cap="none" strike="noStrike">
                <a:solidFill>
                  <a:schemeClr val="dk1"/>
                </a:solidFill>
                <a:latin typeface="Arial"/>
                <a:ea typeface="Arial"/>
                <a:cs typeface="Arial"/>
                <a:sym typeface="Arial"/>
              </a:rPr>
              <a:t>Alternative example 2 - Resource Recommender banner</a:t>
            </a:r>
            <a:endParaRPr b="0" i="1" sz="1600" u="none" cap="none" strike="noStrike">
              <a:solidFill>
                <a:srgbClr val="000000"/>
              </a:solidFill>
              <a:latin typeface="Arial"/>
              <a:ea typeface="Arial"/>
              <a:cs typeface="Arial"/>
              <a:sym typeface="Arial"/>
            </a:endParaRPr>
          </a:p>
        </p:txBody>
      </p:sp>
      <p:sp>
        <p:nvSpPr>
          <p:cNvPr id="458" name="Google Shape;458;g2373daae800_1_234"/>
          <p:cNvSpPr txBox="1"/>
          <p:nvPr/>
        </p:nvSpPr>
        <p:spPr>
          <a:xfrm>
            <a:off x="548425" y="4700313"/>
            <a:ext cx="2439000" cy="1477500"/>
          </a:xfrm>
          <a:prstGeom prst="rect">
            <a:avLst/>
          </a:prstGeom>
          <a:noFill/>
          <a:ln cap="flat" cmpd="sng" w="1905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Custom CSS for Resource Recommender Banner by Justin Dise, available at </a:t>
            </a:r>
            <a:r>
              <a:rPr b="0" i="1" lang="en-US" sz="1400" u="sng" cap="none" strike="noStrike">
                <a:solidFill>
                  <a:schemeClr val="hlink"/>
                </a:solidFill>
                <a:latin typeface="Arial"/>
                <a:ea typeface="Arial"/>
                <a:cs typeface="Arial"/>
                <a:sym typeface="Arial"/>
                <a:hlinkClick r:id="rId4"/>
              </a:rPr>
              <a:t>https://primoviews.org/css-snippets/css-revised-resource-recommender-banner/</a:t>
            </a:r>
            <a:r>
              <a:rPr b="0" i="1" lang="en-US" sz="1400" u="none" cap="none" strike="noStrike">
                <a:solidFill>
                  <a:srgbClr val="000000"/>
                </a:solidFill>
                <a:latin typeface="Arial"/>
                <a:ea typeface="Arial"/>
                <a:cs typeface="Arial"/>
                <a:sym typeface="Arial"/>
              </a:rPr>
              <a:t> </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n aerial view of the H. Carl McCall SUNY Administration Building in Albany, NY." id="463" name="Google Shape;463;p22"/>
          <p:cNvPicPr preferRelativeResize="0"/>
          <p:nvPr/>
        </p:nvPicPr>
        <p:blipFill rotWithShape="1">
          <a:blip r:embed="rId3">
            <a:alphaModFix amt="16000"/>
          </a:blip>
          <a:srcRect b="0" l="0" r="0" t="0"/>
          <a:stretch/>
        </p:blipFill>
        <p:spPr>
          <a:xfrm>
            <a:off x="0" y="-143165"/>
            <a:ext cx="12192000" cy="6856781"/>
          </a:xfrm>
          <a:prstGeom prst="rect">
            <a:avLst/>
          </a:prstGeom>
          <a:noFill/>
          <a:ln>
            <a:noFill/>
          </a:ln>
        </p:spPr>
      </p:pic>
      <p:pic>
        <p:nvPicPr>
          <p:cNvPr descr="SUNY Logo&#10;" id="464" name="Google Shape;464;p22"/>
          <p:cNvPicPr preferRelativeResize="0"/>
          <p:nvPr/>
        </p:nvPicPr>
        <p:blipFill rotWithShape="1">
          <a:blip r:embed="rId4">
            <a:alphaModFix/>
          </a:blip>
          <a:srcRect b="0" l="0" r="0" t="0"/>
          <a:stretch/>
        </p:blipFill>
        <p:spPr>
          <a:xfrm>
            <a:off x="4451348" y="1784348"/>
            <a:ext cx="3289303" cy="3289303"/>
          </a:xfrm>
          <a:prstGeom prst="rect">
            <a:avLst/>
          </a:prstGeom>
          <a:noFill/>
          <a:ln>
            <a:noFill/>
          </a:ln>
        </p:spPr>
      </p:pic>
      <p:sp>
        <p:nvSpPr>
          <p:cNvPr id="465" name="Google Shape;465;p22"/>
          <p:cNvSpPr txBox="1"/>
          <p:nvPr/>
        </p:nvSpPr>
        <p:spPr>
          <a:xfrm>
            <a:off x="189375" y="5233225"/>
            <a:ext cx="3947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lt1"/>
                </a:solidFill>
                <a:latin typeface="Arial"/>
                <a:ea typeface="Arial"/>
                <a:cs typeface="Arial"/>
                <a:sym typeface="Arial"/>
              </a:rPr>
              <a:t>Michelle Eichelberger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lt1"/>
                </a:solidFill>
                <a:latin typeface="Arial"/>
                <a:ea typeface="Arial"/>
                <a:cs typeface="Arial"/>
                <a:sym typeface="Arial"/>
              </a:rPr>
              <a:t>Discovery and E-Resources Program Manager</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SUNY Library Services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email: </a:t>
            </a:r>
            <a:r>
              <a:rPr b="0" i="0" lang="en-US" sz="1400" u="sng" cap="none" strike="noStrike">
                <a:solidFill>
                  <a:schemeClr val="lt1"/>
                </a:solidFill>
                <a:latin typeface="Arial"/>
                <a:ea typeface="Arial"/>
                <a:cs typeface="Arial"/>
                <a:sym typeface="Arial"/>
                <a:hlinkClick r:id="rId5">
                  <a:extLst>
                    <a:ext uri="{A12FA001-AC4F-418D-AE19-62706E023703}">
                      <ahyp:hlinkClr val="tx"/>
                    </a:ext>
                  </a:extLst>
                </a:hlinkClick>
              </a:rPr>
              <a:t>michelle.eichelberger@suny.edu</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lt1"/>
                </a:solidFill>
                <a:latin typeface="Arial"/>
                <a:ea typeface="Arial"/>
                <a:cs typeface="Arial"/>
                <a:sym typeface="Arial"/>
                <a:hlinkClick r:id="rId6">
                  <a:extLst>
                    <a:ext uri="{A12FA001-AC4F-418D-AE19-62706E023703}">
                      <ahyp:hlinkClr val="tx"/>
                    </a:ext>
                  </a:extLst>
                </a:hlinkClick>
              </a:rPr>
              <a:t>https://slcny.libguides.com/sls</a:t>
            </a:r>
            <a:endParaRPr b="0" i="0" sz="1400" u="none" cap="none" strike="noStrike">
              <a:solidFill>
                <a:schemeClr val="lt1"/>
              </a:solidFill>
              <a:latin typeface="Arial"/>
              <a:ea typeface="Arial"/>
              <a:cs typeface="Arial"/>
              <a:sym typeface="Arial"/>
            </a:endParaRPr>
          </a:p>
        </p:txBody>
      </p:sp>
      <p:sp>
        <p:nvSpPr>
          <p:cNvPr id="466" name="Google Shape;466;p22"/>
          <p:cNvSpPr txBox="1"/>
          <p:nvPr/>
        </p:nvSpPr>
        <p:spPr>
          <a:xfrm>
            <a:off x="4186600" y="5233225"/>
            <a:ext cx="34788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lt1"/>
                </a:solidFill>
                <a:latin typeface="Arial"/>
                <a:ea typeface="Arial"/>
                <a:cs typeface="Arial"/>
                <a:sym typeface="Arial"/>
              </a:rPr>
              <a:t>Nancy Babb</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lt1"/>
                </a:solidFill>
                <a:latin typeface="Arial"/>
                <a:ea typeface="Arial"/>
                <a:cs typeface="Arial"/>
                <a:sym typeface="Arial"/>
              </a:rPr>
              <a:t>Discovery Services Librarian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UB Libraries, University at Buffalo, SUNY</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email: </a:t>
            </a:r>
            <a:r>
              <a:rPr b="0" i="0" lang="en-US" sz="1400" u="sng" cap="none" strike="noStrike">
                <a:solidFill>
                  <a:schemeClr val="lt1"/>
                </a:solidFill>
                <a:latin typeface="Arial"/>
                <a:ea typeface="Arial"/>
                <a:cs typeface="Arial"/>
                <a:sym typeface="Arial"/>
                <a:hlinkClick r:id="rId7">
                  <a:extLst>
                    <a:ext uri="{A12FA001-AC4F-418D-AE19-62706E023703}">
                      <ahyp:hlinkClr val="tx"/>
                    </a:ext>
                  </a:extLst>
                </a:hlinkClick>
              </a:rPr>
              <a:t>babb@buffalo.edu</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lt1"/>
                </a:solidFill>
                <a:latin typeface="Arial"/>
                <a:ea typeface="Arial"/>
                <a:cs typeface="Arial"/>
                <a:sym typeface="Arial"/>
                <a:hlinkClick r:id="rId8">
                  <a:extLst>
                    <a:ext uri="{A12FA001-AC4F-418D-AE19-62706E023703}">
                      <ahyp:hlinkClr val="tx"/>
                    </a:ext>
                  </a:extLst>
                </a:hlinkClick>
              </a:rPr>
              <a:t>https://library.buffalo.edu/</a:t>
            </a:r>
            <a:r>
              <a:rPr b="0" i="0" lang="en-US"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467" name="Google Shape;467;p22"/>
          <p:cNvSpPr txBox="1"/>
          <p:nvPr/>
        </p:nvSpPr>
        <p:spPr>
          <a:xfrm>
            <a:off x="7814925" y="5233225"/>
            <a:ext cx="41868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SUNY Primo VE instances: </a:t>
            </a:r>
            <a:r>
              <a:rPr b="0" i="0" lang="en-US" sz="1200" u="sng" cap="none" strike="noStrike">
                <a:solidFill>
                  <a:schemeClr val="lt1"/>
                </a:solidFill>
                <a:latin typeface="Arial"/>
                <a:ea typeface="Arial"/>
                <a:cs typeface="Arial"/>
                <a:sym typeface="Arial"/>
                <a:hlinkClick r:id="rId9">
                  <a:extLst>
                    <a:ext uri="{A12FA001-AC4F-418D-AE19-62706E023703}">
                      <ahyp:hlinkClr val="tx"/>
                    </a:ext>
                  </a:extLst>
                </a:hlinkClick>
              </a:rPr>
              <a:t>https://slcny.libguides.com/discoverywg/suny_primo_urls</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UB Primo VE: </a:t>
            </a:r>
            <a:r>
              <a:rPr b="0" i="0" lang="en-US" sz="1200" u="sng" cap="none" strike="noStrike">
                <a:solidFill>
                  <a:schemeClr val="lt1"/>
                </a:solidFill>
                <a:latin typeface="Arial"/>
                <a:ea typeface="Arial"/>
                <a:cs typeface="Arial"/>
                <a:sym typeface="Arial"/>
                <a:hlinkClick r:id="rId10">
                  <a:extLst>
                    <a:ext uri="{A12FA001-AC4F-418D-AE19-62706E023703}">
                      <ahyp:hlinkClr val="tx"/>
                    </a:ext>
                  </a:extLst>
                </a:hlinkClick>
              </a:rPr>
              <a:t>https://library.buffalo.edu/</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UB Sandbox: </a:t>
            </a:r>
            <a:r>
              <a:rPr b="0" i="0" lang="en-US" sz="1200" u="sng" cap="none" strike="noStrike">
                <a:solidFill>
                  <a:schemeClr val="lt1"/>
                </a:solidFill>
                <a:latin typeface="Arial"/>
                <a:ea typeface="Arial"/>
                <a:cs typeface="Arial"/>
                <a:sym typeface="Arial"/>
                <a:hlinkClick r:id="rId11">
                  <a:extLst>
                    <a:ext uri="{A12FA001-AC4F-418D-AE19-62706E023703}">
                      <ahyp:hlinkClr val="tx"/>
                    </a:ext>
                  </a:extLst>
                </a:hlinkClick>
              </a:rPr>
              <a:t>https://suny-buf-psb.primo.exlibrisgroup.com/discovery/search?vid=01SUNY_BUF:everything</a:t>
            </a:r>
            <a:r>
              <a:rPr b="0" i="0" lang="en-US" sz="1200" u="none" cap="none" strike="noStrike">
                <a:solidFill>
                  <a:schemeClr val="lt1"/>
                </a:solidFill>
                <a:latin typeface="Arial"/>
                <a:ea typeface="Arial"/>
                <a:cs typeface="Arial"/>
                <a:sym typeface="Arial"/>
              </a:rPr>
              <a:t> </a:t>
            </a:r>
            <a:endParaRPr b="0" i="0" sz="1200" u="none" cap="none" strike="noStrike">
              <a:solidFill>
                <a:schemeClr val="lt1"/>
              </a:solidFill>
              <a:latin typeface="Arial"/>
              <a:ea typeface="Arial"/>
              <a:cs typeface="Arial"/>
              <a:sym typeface="Arial"/>
            </a:endParaRPr>
          </a:p>
        </p:txBody>
      </p:sp>
      <p:sp>
        <p:nvSpPr>
          <p:cNvPr id="468" name="Google Shape;468;p22"/>
          <p:cNvSpPr txBox="1"/>
          <p:nvPr/>
        </p:nvSpPr>
        <p:spPr>
          <a:xfrm>
            <a:off x="2432175" y="4787525"/>
            <a:ext cx="2073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EB Garamond"/>
                <a:ea typeface="EB Garamond"/>
                <a:cs typeface="EB Garamond"/>
                <a:sym typeface="EB Garamond"/>
              </a:rPr>
              <a:t>Contact</a:t>
            </a:r>
            <a:endParaRPr b="0" i="0" sz="2400" u="none" cap="none" strike="noStrike">
              <a:solidFill>
                <a:schemeClr val="lt1"/>
              </a:solidFill>
              <a:latin typeface="EB Garamond"/>
              <a:ea typeface="EB Garamond"/>
              <a:cs typeface="EB Garamond"/>
              <a:sym typeface="EB Garamond"/>
            </a:endParaRPr>
          </a:p>
        </p:txBody>
      </p:sp>
      <p:sp>
        <p:nvSpPr>
          <p:cNvPr id="469" name="Google Shape;469;p22"/>
          <p:cNvSpPr txBox="1"/>
          <p:nvPr/>
        </p:nvSpPr>
        <p:spPr>
          <a:xfrm>
            <a:off x="7814925" y="4787525"/>
            <a:ext cx="2073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EB Garamond"/>
                <a:ea typeface="EB Garamond"/>
                <a:cs typeface="EB Garamond"/>
                <a:sym typeface="EB Garamond"/>
              </a:rPr>
              <a:t>Links</a:t>
            </a:r>
            <a:endParaRPr b="0" i="0" sz="2400" u="none" cap="none" strike="noStrike">
              <a:solidFill>
                <a:schemeClr val="lt1"/>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3b2652b2f3_0_0"/>
          <p:cNvSpPr txBox="1"/>
          <p:nvPr/>
        </p:nvSpPr>
        <p:spPr>
          <a:xfrm>
            <a:off x="1842550" y="584975"/>
            <a:ext cx="91395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Use Case for Custom Linking</a:t>
            </a:r>
            <a:endParaRPr b="0" i="0" sz="1400" u="none" cap="none" strike="noStrike">
              <a:solidFill>
                <a:srgbClr val="000000"/>
              </a:solidFill>
              <a:latin typeface="Arial"/>
              <a:ea typeface="Arial"/>
              <a:cs typeface="Arial"/>
              <a:sym typeface="Arial"/>
            </a:endParaRPr>
          </a:p>
        </p:txBody>
      </p:sp>
      <p:cxnSp>
        <p:nvCxnSpPr>
          <p:cNvPr id="169" name="Google Shape;169;g23b2652b2f3_0_0"/>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170" name="Google Shape;170;g23b2652b2f3_0_0"/>
          <p:cNvSpPr txBox="1"/>
          <p:nvPr/>
        </p:nvSpPr>
        <p:spPr>
          <a:xfrm>
            <a:off x="1695875" y="1659200"/>
            <a:ext cx="93411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Newspaper Records in the Central Discovery Index (CDI):</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ISSNs match on search records from multiple editions, not just the edition indexed by library’s provider. Titles often change between late edition and next day’s edition, leading to linking failures</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Also match on search records from blogs, other content that might not be included on some vendor platforms, but not all, and maybe not in your library’s provider database.</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Site License newspaper packages aren’t set up to use dynamic linking. If there is a collection in the CZ, it’s probably just a direct link to the website.</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Nancy will be providing additional examples.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2c8036b24b_0_77"/>
          <p:cNvSpPr txBox="1"/>
          <p:nvPr/>
        </p:nvSpPr>
        <p:spPr>
          <a:xfrm>
            <a:off x="1842550" y="584975"/>
            <a:ext cx="91302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Creating a Search String: External Search</a:t>
            </a:r>
            <a:endParaRPr b="0" i="0" sz="1400" u="none" cap="none" strike="noStrike">
              <a:solidFill>
                <a:srgbClr val="000000"/>
              </a:solidFill>
              <a:latin typeface="Arial"/>
              <a:ea typeface="Arial"/>
              <a:cs typeface="Arial"/>
              <a:sym typeface="Arial"/>
            </a:endParaRPr>
          </a:p>
        </p:txBody>
      </p:sp>
      <p:cxnSp>
        <p:nvCxnSpPr>
          <p:cNvPr id="177" name="Google Shape;177;g22c8036b24b_0_77"/>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178" name="Google Shape;178;g22c8036b24b_0_77"/>
          <p:cNvSpPr txBox="1"/>
          <p:nvPr/>
        </p:nvSpPr>
        <p:spPr>
          <a:xfrm>
            <a:off x="1695875" y="1659200"/>
            <a:ext cx="56745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Step 1: </a:t>
            </a:r>
            <a:endParaRPr b="1"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Perform a search in the site where you’re trying to link, and figure out the search structure.</a:t>
            </a:r>
            <a:endParaRPr b="0" i="0" sz="1800" u="none" cap="none" strike="noStrike">
              <a:solidFill>
                <a:srgbClr val="000000"/>
              </a:solidFill>
              <a:latin typeface="Calibri"/>
              <a:ea typeface="Calibri"/>
              <a:cs typeface="Calibri"/>
              <a:sym typeface="Calibri"/>
            </a:endParaRPr>
          </a:p>
          <a:p>
            <a:pPr indent="-342900" lvl="1" marL="9144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Examples: </a:t>
            </a:r>
            <a:r>
              <a:rPr b="0" i="0" lang="en-US" sz="1800" u="none" cap="none" strike="noStrike">
                <a:solidFill>
                  <a:srgbClr val="000000"/>
                </a:solidFill>
                <a:highlight>
                  <a:srgbClr val="FFFF00"/>
                </a:highlight>
                <a:latin typeface="Calibri"/>
                <a:ea typeface="Calibri"/>
                <a:cs typeface="Calibri"/>
                <a:sym typeface="Calibri"/>
              </a:rPr>
              <a:t>https://www.google.com/search?q=</a:t>
            </a:r>
            <a:r>
              <a:rPr b="0" i="0" lang="en-US" sz="1800" u="none" cap="none" strike="noStrike">
                <a:solidFill>
                  <a:srgbClr val="000000"/>
                </a:solidFill>
                <a:latin typeface="Calibri"/>
                <a:ea typeface="Calibri"/>
                <a:cs typeface="Calibri"/>
                <a:sym typeface="Calibri"/>
              </a:rPr>
              <a:t>trees or </a:t>
            </a:r>
            <a:r>
              <a:rPr b="0" i="0" lang="en-US" sz="1800" u="none" cap="none" strike="noStrike">
                <a:solidFill>
                  <a:srgbClr val="000000"/>
                </a:solidFill>
                <a:highlight>
                  <a:srgbClr val="FFFF00"/>
                </a:highlight>
                <a:latin typeface="Calibri"/>
                <a:ea typeface="Calibri"/>
                <a:cs typeface="Calibri"/>
                <a:sym typeface="Calibri"/>
              </a:rPr>
              <a:t>https://www.nytimes.com/search?query=</a:t>
            </a:r>
            <a:r>
              <a:rPr b="0" i="0" lang="en-US" sz="1800" u="none" cap="none" strike="noStrike">
                <a:solidFill>
                  <a:srgbClr val="000000"/>
                </a:solidFill>
                <a:latin typeface="Calibri"/>
                <a:ea typeface="Calibri"/>
                <a:cs typeface="Calibri"/>
                <a:sym typeface="Calibri"/>
              </a:rPr>
              <a:t>trees</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79" name="Google Shape;179;g22c8036b24b_0_77"/>
          <p:cNvPicPr preferRelativeResize="0"/>
          <p:nvPr/>
        </p:nvPicPr>
        <p:blipFill rotWithShape="1">
          <a:blip r:embed="rId3">
            <a:alphaModFix/>
          </a:blip>
          <a:srcRect b="0" l="0" r="44171" t="0"/>
          <a:stretch/>
        </p:blipFill>
        <p:spPr>
          <a:xfrm>
            <a:off x="8194450" y="1714875"/>
            <a:ext cx="3248650" cy="3428249"/>
          </a:xfrm>
          <a:prstGeom prst="rect">
            <a:avLst/>
          </a:prstGeom>
          <a:noFill/>
          <a:ln>
            <a:noFill/>
          </a:ln>
          <a:effectLst>
            <a:outerShdw blurRad="57150" rotWithShape="0" algn="bl" dir="5400000" dist="19050">
              <a:srgbClr val="000000">
                <a:alpha val="49803"/>
              </a:srgbClr>
            </a:outerShdw>
          </a:effectLst>
        </p:spPr>
      </p:pic>
      <p:pic>
        <p:nvPicPr>
          <p:cNvPr id="180" name="Google Shape;180;g22c8036b24b_0_77"/>
          <p:cNvPicPr preferRelativeResize="0"/>
          <p:nvPr/>
        </p:nvPicPr>
        <p:blipFill rotWithShape="1">
          <a:blip r:embed="rId4">
            <a:alphaModFix/>
          </a:blip>
          <a:srcRect b="0" l="0" r="0" t="0"/>
          <a:stretch/>
        </p:blipFill>
        <p:spPr>
          <a:xfrm>
            <a:off x="1919775" y="3783200"/>
            <a:ext cx="5114075" cy="24156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3e72e37d2e_0_0"/>
          <p:cNvSpPr txBox="1"/>
          <p:nvPr/>
        </p:nvSpPr>
        <p:spPr>
          <a:xfrm>
            <a:off x="1842550" y="584975"/>
            <a:ext cx="91302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Creating a Search String: Select metadata</a:t>
            </a:r>
            <a:endParaRPr b="0" i="0" sz="1400" u="none" cap="none" strike="noStrike">
              <a:solidFill>
                <a:srgbClr val="000000"/>
              </a:solidFill>
              <a:latin typeface="Arial"/>
              <a:ea typeface="Arial"/>
              <a:cs typeface="Arial"/>
              <a:sym typeface="Arial"/>
            </a:endParaRPr>
          </a:p>
        </p:txBody>
      </p:sp>
      <p:cxnSp>
        <p:nvCxnSpPr>
          <p:cNvPr id="187" name="Google Shape;187;g23e72e37d2e_0_0"/>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188" name="Google Shape;188;g23e72e37d2e_0_0"/>
          <p:cNvSpPr txBox="1"/>
          <p:nvPr/>
        </p:nvSpPr>
        <p:spPr>
          <a:xfrm>
            <a:off x="1498925" y="1875863"/>
            <a:ext cx="9750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Step 2: </a:t>
            </a:r>
            <a:endParaRPr b="1"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Perform a search in Primo and add &amp;displayCTO=true to end of URL to figure out what fields you want to pull from the search records:</a:t>
            </a:r>
            <a:endParaRPr b="0" i="0" sz="1800" u="none" cap="none" strike="noStrike">
              <a:solidFill>
                <a:srgbClr val="000000"/>
              </a:solidFill>
              <a:latin typeface="Calibri"/>
              <a:ea typeface="Calibri"/>
              <a:cs typeface="Calibri"/>
              <a:sym typeface="Calibri"/>
            </a:endParaRPr>
          </a:p>
          <a:p>
            <a:pPr indent="-342900" lvl="1" marL="914400" marR="0" rtl="0" algn="l">
              <a:lnSpc>
                <a:spcPct val="100000"/>
              </a:lnSpc>
              <a:spcBef>
                <a:spcPts val="0"/>
              </a:spcBef>
              <a:spcAft>
                <a:spcPts val="0"/>
              </a:spcAft>
              <a:buClr>
                <a:srgbClr val="000000"/>
              </a:buClr>
              <a:buSzPts val="1800"/>
              <a:buFont typeface="Calibri"/>
              <a:buChar char="○"/>
            </a:pPr>
            <a:r>
              <a:rPr b="0" i="0" lang="en-US" sz="1200" u="none" cap="none" strike="noStrike">
                <a:solidFill>
                  <a:srgbClr val="000000"/>
                </a:solidFill>
                <a:latin typeface="Calibri"/>
                <a:ea typeface="Calibri"/>
                <a:cs typeface="Calibri"/>
                <a:sym typeface="Calibri"/>
              </a:rPr>
              <a:t>https://suny-esc.primo.exlibrisgroup.com/discovery/fulldisplay?docid=cdi_proquest_newspapers_2628025643&amp;context=PC&amp;vid=01SUNY_ESC:01SUNY_ESC&amp;lang=en&amp;search_scope=MyInst_and_CI&amp;adaptor=Primo%20Central&amp;tab=Everything&amp;query=any,contains,trees%20new%20york%20times&amp;facet=rtype,include,newspaper_articles&amp;facet=jtitle,include,The%20New%20York%20Times&amp;offset=0&amp;displayCTO=true</a:t>
            </a:r>
            <a:endParaRPr b="0" i="0" sz="1800" u="none" cap="none" strike="noStrike">
              <a:solidFill>
                <a:srgbClr val="000000"/>
              </a:solidFill>
              <a:latin typeface="Calibri"/>
              <a:ea typeface="Calibri"/>
              <a:cs typeface="Calibri"/>
              <a:sym typeface="Calibri"/>
            </a:endParaRPr>
          </a:p>
        </p:txBody>
      </p:sp>
      <p:pic>
        <p:nvPicPr>
          <p:cNvPr id="189" name="Google Shape;189;g23e72e37d2e_0_0"/>
          <p:cNvPicPr preferRelativeResize="0"/>
          <p:nvPr/>
        </p:nvPicPr>
        <p:blipFill rotWithShape="1">
          <a:blip r:embed="rId3">
            <a:alphaModFix/>
          </a:blip>
          <a:srcRect b="0" l="0" r="0" t="45572"/>
          <a:stretch/>
        </p:blipFill>
        <p:spPr>
          <a:xfrm>
            <a:off x="229300" y="3939050"/>
            <a:ext cx="5520125" cy="1600350"/>
          </a:xfrm>
          <a:prstGeom prst="rect">
            <a:avLst/>
          </a:prstGeom>
          <a:noFill/>
          <a:ln>
            <a:noFill/>
          </a:ln>
          <a:effectLst>
            <a:outerShdw blurRad="57150" rotWithShape="0" algn="bl" dir="5400000" dist="19050">
              <a:srgbClr val="000000">
                <a:alpha val="49803"/>
              </a:srgbClr>
            </a:outerShdw>
          </a:effectLst>
        </p:spPr>
      </p:pic>
      <p:pic>
        <p:nvPicPr>
          <p:cNvPr id="190" name="Google Shape;190;g23e72e37d2e_0_0"/>
          <p:cNvPicPr preferRelativeResize="0"/>
          <p:nvPr/>
        </p:nvPicPr>
        <p:blipFill rotWithShape="1">
          <a:blip r:embed="rId4">
            <a:alphaModFix/>
          </a:blip>
          <a:srcRect b="0" l="0" r="16708" t="0"/>
          <a:stretch/>
        </p:blipFill>
        <p:spPr>
          <a:xfrm>
            <a:off x="6019975" y="4041275"/>
            <a:ext cx="5695350" cy="2216400"/>
          </a:xfrm>
          <a:prstGeom prst="rect">
            <a:avLst/>
          </a:prstGeom>
          <a:noFill/>
          <a:ln>
            <a:noFill/>
          </a:ln>
          <a:effectLst>
            <a:outerShdw blurRad="57150" rotWithShape="0" algn="bl" dir="5400000" dist="19050">
              <a:srgbClr val="000000">
                <a:alpha val="49803"/>
              </a:srgbClr>
            </a:outerShdw>
          </a:effectLst>
        </p:spPr>
      </p:pic>
      <p:sp>
        <p:nvSpPr>
          <p:cNvPr id="191" name="Google Shape;191;g23e72e37d2e_0_0"/>
          <p:cNvSpPr/>
          <p:nvPr/>
        </p:nvSpPr>
        <p:spPr>
          <a:xfrm rot="-4200">
            <a:off x="2530375" y="5192730"/>
            <a:ext cx="3437403" cy="289500"/>
          </a:xfrm>
          <a:prstGeom prst="rightArrow">
            <a:avLst>
              <a:gd fmla="val 50000" name="adj1"/>
              <a:gd fmla="val 50000" name="adj2"/>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8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3e72e37d2e_0_11"/>
          <p:cNvSpPr txBox="1"/>
          <p:nvPr/>
        </p:nvSpPr>
        <p:spPr>
          <a:xfrm>
            <a:off x="1842550" y="584975"/>
            <a:ext cx="91302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Creating a Search String: Create link</a:t>
            </a:r>
            <a:endParaRPr b="0" i="0" sz="1400" u="none" cap="none" strike="noStrike">
              <a:solidFill>
                <a:srgbClr val="000000"/>
              </a:solidFill>
              <a:latin typeface="Arial"/>
              <a:ea typeface="Arial"/>
              <a:cs typeface="Arial"/>
              <a:sym typeface="Arial"/>
            </a:endParaRPr>
          </a:p>
        </p:txBody>
      </p:sp>
      <p:cxnSp>
        <p:nvCxnSpPr>
          <p:cNvPr id="198" name="Google Shape;198;g23e72e37d2e_0_11"/>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199" name="Google Shape;199;g23e72e37d2e_0_11"/>
          <p:cNvSpPr txBox="1"/>
          <p:nvPr/>
        </p:nvSpPr>
        <p:spPr>
          <a:xfrm>
            <a:off x="1695875" y="1659200"/>
            <a:ext cx="9341100" cy="37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Step 3:</a:t>
            </a:r>
            <a:r>
              <a:rPr b="1" i="0" lang="en-US" sz="2200" u="none" cap="none" strike="noStrike">
                <a:solidFill>
                  <a:srgbClr val="000000"/>
                </a:solidFill>
                <a:latin typeface="Calibri"/>
                <a:ea typeface="Calibri"/>
                <a:cs typeface="Calibri"/>
                <a:sym typeface="Calibri"/>
              </a:rPr>
              <a:t> </a:t>
            </a:r>
            <a:endParaRPr b="1" i="0" sz="2200" u="none" cap="none" strike="noStrike">
              <a:solidFill>
                <a:srgbClr val="000000"/>
              </a:solidFill>
              <a:latin typeface="Calibri"/>
              <a:ea typeface="Calibri"/>
              <a:cs typeface="Calibri"/>
              <a:sym typeface="Calibri"/>
            </a:endParaRPr>
          </a:p>
          <a:p>
            <a:pPr indent="-361950" lvl="0" marL="685800" marR="0" rtl="0" algn="l">
              <a:lnSpc>
                <a:spcPct val="100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Combine the search URL with the field(s) you want to use for the search:</a:t>
            </a:r>
            <a:br>
              <a:rPr b="0" i="0" lang="en-US" sz="2100" u="none" cap="none" strike="noStrike">
                <a:solidFill>
                  <a:srgbClr val="000000"/>
                </a:solidFill>
                <a:latin typeface="Calibri"/>
                <a:ea typeface="Calibri"/>
                <a:cs typeface="Calibri"/>
                <a:sym typeface="Calibri"/>
              </a:rPr>
            </a:br>
            <a:r>
              <a:rPr b="0" i="0" lang="en-US" sz="2100" u="none" cap="none" strike="noStrike">
                <a:solidFill>
                  <a:srgbClr val="000000"/>
                </a:solidFill>
                <a:latin typeface="Calibri"/>
                <a:ea typeface="Calibri"/>
                <a:cs typeface="Calibri"/>
                <a:sym typeface="Calibri"/>
              </a:rPr>
              <a:t>For example, if you wanted to create a link that searches the New York Times website by article title, the link would look like: </a:t>
            </a:r>
            <a:r>
              <a:rPr b="0" i="0" lang="en-US" sz="2100" u="sng" cap="none" strike="noStrike">
                <a:solidFill>
                  <a:schemeClr val="hlink"/>
                </a:solidFill>
                <a:latin typeface="Calibri"/>
                <a:ea typeface="Calibri"/>
                <a:cs typeface="Calibri"/>
                <a:sym typeface="Calibri"/>
                <a:hlinkClick r:id="rId3"/>
              </a:rPr>
              <a:t>https://www.nytimes.com/search?query={rft.atitle</a:t>
            </a:r>
            <a:r>
              <a:rPr b="0" i="0" lang="en-US" sz="2100" u="none" cap="none" strike="noStrike">
                <a:solidFill>
                  <a:srgbClr val="000000"/>
                </a:solidFill>
                <a:latin typeface="Calibri"/>
                <a:ea typeface="Calibri"/>
                <a:cs typeface="Calibri"/>
                <a:sym typeface="Calibri"/>
              </a:rPr>
              <a:t>}</a:t>
            </a:r>
            <a:endParaRPr b="0" i="0" sz="2100" u="none" cap="none" strike="noStrike">
              <a:solidFill>
                <a:srgbClr val="000000"/>
              </a:solidFill>
              <a:latin typeface="Calibri"/>
              <a:ea typeface="Calibri"/>
              <a:cs typeface="Calibri"/>
              <a:sym typeface="Calibri"/>
            </a:endParaRPr>
          </a:p>
          <a:p>
            <a:pPr indent="-361950" lvl="0" marL="685800" marR="0" rtl="0" algn="l">
              <a:lnSpc>
                <a:spcPct val="100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Best practice is to err on the side of simplicity: Justin Dise did testing with the New York Times and found that adding date or author could inadvertently remove relevant search results.</a:t>
            </a:r>
            <a:endParaRPr b="0" i="0" sz="2100" u="none" cap="none" strike="noStrike">
              <a:solidFill>
                <a:srgbClr val="000000"/>
              </a:solidFill>
              <a:latin typeface="Calibri"/>
              <a:ea typeface="Calibri"/>
              <a:cs typeface="Calibri"/>
              <a:sym typeface="Calibri"/>
            </a:endParaRPr>
          </a:p>
          <a:p>
            <a:pPr indent="-361950" lvl="0" marL="685800" marR="0" rtl="0" algn="l">
              <a:lnSpc>
                <a:spcPct val="100000"/>
              </a:lnSpc>
              <a:spcBef>
                <a:spcPts val="0"/>
              </a:spcBef>
              <a:spcAft>
                <a:spcPts val="0"/>
              </a:spcAft>
              <a:buSzPts val="2100"/>
              <a:buFont typeface="Calibri"/>
              <a:buChar char="●"/>
            </a:pPr>
            <a:r>
              <a:rPr lang="en-US" sz="2100">
                <a:latin typeface="Calibri"/>
                <a:ea typeface="Calibri"/>
                <a:cs typeface="Calibri"/>
                <a:sym typeface="Calibri"/>
              </a:rPr>
              <a:t>SLS FAQ: </a:t>
            </a:r>
            <a:r>
              <a:rPr lang="en-US" sz="2100" u="sng">
                <a:solidFill>
                  <a:schemeClr val="hlink"/>
                </a:solidFill>
                <a:latin typeface="Calibri"/>
                <a:ea typeface="Calibri"/>
                <a:cs typeface="Calibri"/>
                <a:sym typeface="Calibri"/>
                <a:hlinkClick r:id="rId4"/>
              </a:rPr>
              <a:t>How can I create custom linking for resources like the New York Times Academic Pass, which isn't included in the Community Zone?</a:t>
            </a:r>
            <a:endParaRPr sz="21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2c8036b24b_0_68"/>
          <p:cNvSpPr txBox="1"/>
          <p:nvPr/>
        </p:nvSpPr>
        <p:spPr>
          <a:xfrm>
            <a:off x="1833375" y="584975"/>
            <a:ext cx="9157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Collection vs General Electronic Service</a:t>
            </a:r>
            <a:endParaRPr b="0" i="0" sz="1400" u="none" cap="none" strike="noStrike">
              <a:solidFill>
                <a:srgbClr val="000000"/>
              </a:solidFill>
              <a:latin typeface="Arial"/>
              <a:ea typeface="Arial"/>
              <a:cs typeface="Arial"/>
              <a:sym typeface="Arial"/>
            </a:endParaRPr>
          </a:p>
        </p:txBody>
      </p:sp>
      <p:cxnSp>
        <p:nvCxnSpPr>
          <p:cNvPr id="206" name="Google Shape;206;g22c8036b24b_0_68"/>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207" name="Google Shape;207;g22c8036b24b_0_68"/>
          <p:cNvSpPr txBox="1"/>
          <p:nvPr/>
        </p:nvSpPr>
        <p:spPr>
          <a:xfrm>
            <a:off x="1695875" y="1659200"/>
            <a:ext cx="9341100" cy="517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General Electronic Service (GES): </a:t>
            </a:r>
            <a:endParaRPr b="1"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Set up in Config&gt;Fulfillment&gt;Discovery Interface Display Logic</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Applied by genre, ISSN, title or other field in metadata - need to add one at a time</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Could display in View It, Get It, or How to Get It</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Easy to control whether patron needs to login to see link, can affiliate by user group</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Collection:</a:t>
            </a:r>
            <a:endParaRPr b="1"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Link appears in Get It with other full-text links</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Tied to portfolio bib record, which can allow greater control over where it appears</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If you’d like to apply link to a large number of portfolios, can use portfolio loader to add them in bulk</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Can use display order to put at top of list of full-text links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Both:</a:t>
            </a:r>
            <a:endParaRPr b="1"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Can add public note</a:t>
            </a:r>
            <a:endParaRPr b="0" i="0" sz="1800" u="none" cap="none" strike="noStrike">
              <a:solidFill>
                <a:srgbClr val="000000"/>
              </a:solidFill>
              <a:latin typeface="Calibri"/>
              <a:ea typeface="Calibri"/>
              <a:cs typeface="Calibri"/>
              <a:sym typeface="Calibri"/>
            </a:endParaRPr>
          </a:p>
          <a:p>
            <a:pPr indent="-342900" lvl="0" marL="685800" marR="0" rtl="0" algn="l">
              <a:lnSpc>
                <a:spcPct val="100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Can be used with display order to hide or display based on criteria</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2c8036b24b_0_90"/>
          <p:cNvSpPr txBox="1"/>
          <p:nvPr/>
        </p:nvSpPr>
        <p:spPr>
          <a:xfrm>
            <a:off x="1842550" y="584975"/>
            <a:ext cx="9588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Setting up the GES</a:t>
            </a:r>
            <a:endParaRPr b="0" i="0" sz="1400" u="none" cap="none" strike="noStrike">
              <a:solidFill>
                <a:srgbClr val="000000"/>
              </a:solidFill>
              <a:latin typeface="Arial"/>
              <a:ea typeface="Arial"/>
              <a:cs typeface="Arial"/>
              <a:sym typeface="Arial"/>
            </a:endParaRPr>
          </a:p>
        </p:txBody>
      </p:sp>
      <p:cxnSp>
        <p:nvCxnSpPr>
          <p:cNvPr id="214" name="Google Shape;214;g22c8036b24b_0_90"/>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215" name="Google Shape;215;g22c8036b24b_0_90"/>
          <p:cNvSpPr txBox="1"/>
          <p:nvPr/>
        </p:nvSpPr>
        <p:spPr>
          <a:xfrm>
            <a:off x="1695875" y="1659200"/>
            <a:ext cx="93411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GES: </a:t>
            </a:r>
            <a:endParaRPr b="0" i="0" sz="18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Calibri"/>
              <a:buChar char="●"/>
            </a:pPr>
            <a:r>
              <a:rPr b="0" i="0" lang="en-US" sz="1800" u="none" cap="none" strike="noStrike">
                <a:solidFill>
                  <a:schemeClr val="dk1"/>
                </a:solidFill>
                <a:latin typeface="Calibri"/>
                <a:ea typeface="Calibri"/>
                <a:cs typeface="Calibri"/>
                <a:sym typeface="Calibri"/>
              </a:rPr>
              <a:t>Config&gt;Fulfillment&gt;Discovery Interface Display Logic</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Link format would be something like: </a:t>
            </a:r>
            <a:r>
              <a:rPr b="0" i="0" lang="en-US" sz="1800" u="sng" cap="none" strike="noStrike">
                <a:solidFill>
                  <a:schemeClr val="hlink"/>
                </a:solidFill>
                <a:latin typeface="Calibri"/>
                <a:ea typeface="Calibri"/>
                <a:cs typeface="Calibri"/>
                <a:sym typeface="Calibri"/>
                <a:hlinkClick r:id="rId3"/>
              </a:rPr>
              <a:t>https://www.google.com/search?q={rft_id</a:t>
            </a:r>
            <a:r>
              <a:rPr b="0" i="0" lang="en-US" sz="1800" u="none" cap="none" strike="noStrike">
                <a:solidFill>
                  <a:schemeClr val="dk1"/>
                </a:solidFill>
                <a:latin typeface="Calibri"/>
                <a:ea typeface="Calibri"/>
                <a:cs typeface="Calibri"/>
                <a:sym typeface="Calibri"/>
              </a:rPr>
              <a:t>} and you could choose to only display it if the item is not owned by the campus (e.g. if you get no full-text links for an incoming link resolver link)</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Use Service Availability Rules for more granular filtering, like rft_id Contains doi:</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16" name="Google Shape;216;g22c8036b24b_0_90"/>
          <p:cNvPicPr preferRelativeResize="0"/>
          <p:nvPr/>
        </p:nvPicPr>
        <p:blipFill rotWithShape="1">
          <a:blip r:embed="rId4">
            <a:alphaModFix/>
          </a:blip>
          <a:srcRect b="0" l="0" r="0" t="0"/>
          <a:stretch/>
        </p:blipFill>
        <p:spPr>
          <a:xfrm>
            <a:off x="861825" y="3539475"/>
            <a:ext cx="2873168" cy="2753700"/>
          </a:xfrm>
          <a:prstGeom prst="rect">
            <a:avLst/>
          </a:prstGeom>
          <a:noFill/>
          <a:ln>
            <a:noFill/>
          </a:ln>
          <a:effectLst>
            <a:outerShdw blurRad="57150" rotWithShape="0" algn="bl" dir="5400000" dist="19050">
              <a:srgbClr val="000000">
                <a:alpha val="49803"/>
              </a:srgbClr>
            </a:outerShdw>
          </a:effectLst>
        </p:spPr>
      </p:pic>
      <p:pic>
        <p:nvPicPr>
          <p:cNvPr id="217" name="Google Shape;217;g22c8036b24b_0_90"/>
          <p:cNvPicPr preferRelativeResize="0"/>
          <p:nvPr/>
        </p:nvPicPr>
        <p:blipFill rotWithShape="1">
          <a:blip r:embed="rId5">
            <a:alphaModFix/>
          </a:blip>
          <a:srcRect b="0" l="0" r="0" t="0"/>
          <a:stretch/>
        </p:blipFill>
        <p:spPr>
          <a:xfrm>
            <a:off x="3939875" y="3539475"/>
            <a:ext cx="3538850" cy="2753700"/>
          </a:xfrm>
          <a:prstGeom prst="rect">
            <a:avLst/>
          </a:prstGeom>
          <a:noFill/>
          <a:ln>
            <a:noFill/>
          </a:ln>
          <a:effectLst>
            <a:outerShdw blurRad="57150" rotWithShape="0" algn="bl" dir="5400000" dist="19050">
              <a:srgbClr val="000000">
                <a:alpha val="49803"/>
              </a:srgbClr>
            </a:outerShdw>
          </a:effectLst>
        </p:spPr>
      </p:pic>
      <p:pic>
        <p:nvPicPr>
          <p:cNvPr id="218" name="Google Shape;218;g22c8036b24b_0_90"/>
          <p:cNvPicPr preferRelativeResize="0"/>
          <p:nvPr/>
        </p:nvPicPr>
        <p:blipFill rotWithShape="1">
          <a:blip r:embed="rId6">
            <a:alphaModFix/>
          </a:blip>
          <a:srcRect b="0" l="0" r="0" t="0"/>
          <a:stretch/>
        </p:blipFill>
        <p:spPr>
          <a:xfrm>
            <a:off x="7683600" y="3957850"/>
            <a:ext cx="4180025" cy="1916954"/>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3e72e37d2e_0_53"/>
          <p:cNvSpPr txBox="1"/>
          <p:nvPr/>
        </p:nvSpPr>
        <p:spPr>
          <a:xfrm>
            <a:off x="1842550" y="584975"/>
            <a:ext cx="9588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Helvetica Neue"/>
                <a:ea typeface="Helvetica Neue"/>
                <a:cs typeface="Helvetica Neue"/>
                <a:sym typeface="Helvetica Neue"/>
              </a:rPr>
              <a:t>Setting up the GES, continued</a:t>
            </a:r>
            <a:endParaRPr b="0" i="0" sz="1400" u="none" cap="none" strike="noStrike">
              <a:solidFill>
                <a:srgbClr val="000000"/>
              </a:solidFill>
              <a:latin typeface="Arial"/>
              <a:ea typeface="Arial"/>
              <a:cs typeface="Arial"/>
              <a:sym typeface="Arial"/>
            </a:endParaRPr>
          </a:p>
        </p:txBody>
      </p:sp>
      <p:cxnSp>
        <p:nvCxnSpPr>
          <p:cNvPr id="225" name="Google Shape;225;g23e72e37d2e_0_53"/>
          <p:cNvCxnSpPr/>
          <p:nvPr/>
        </p:nvCxnSpPr>
        <p:spPr>
          <a:xfrm>
            <a:off x="2100115" y="1362253"/>
            <a:ext cx="8548200" cy="10500"/>
          </a:xfrm>
          <a:prstGeom prst="straightConnector1">
            <a:avLst/>
          </a:prstGeom>
          <a:noFill/>
          <a:ln cap="flat" cmpd="sng" w="19050">
            <a:solidFill>
              <a:schemeClr val="lt1"/>
            </a:solidFill>
            <a:prstDash val="solid"/>
            <a:round/>
            <a:headEnd len="med" w="med" type="oval"/>
            <a:tailEnd len="med" w="med" type="stealth"/>
          </a:ln>
        </p:spPr>
      </p:cxnSp>
      <p:sp>
        <p:nvSpPr>
          <p:cNvPr id="226" name="Google Shape;226;g23e72e37d2e_0_53"/>
          <p:cNvSpPr txBox="1"/>
          <p:nvPr/>
        </p:nvSpPr>
        <p:spPr>
          <a:xfrm>
            <a:off x="926350" y="1565025"/>
            <a:ext cx="4352100" cy="507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GES Notes/Caveats: </a:t>
            </a:r>
            <a:endParaRPr b="0" i="0" sz="1800" u="none" cap="none" strike="noStrike">
              <a:solidFill>
                <a:srgbClr val="000000"/>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Rules with multiple criteria:</a:t>
            </a:r>
            <a:br>
              <a:rPr b="0" i="0" lang="en-US" sz="1500" u="none" cap="none" strike="noStrike">
                <a:solidFill>
                  <a:schemeClr val="dk1"/>
                </a:solidFill>
                <a:latin typeface="Arial"/>
                <a:ea typeface="Arial"/>
                <a:cs typeface="Arial"/>
                <a:sym typeface="Arial"/>
              </a:rPr>
            </a:br>
            <a:r>
              <a:rPr b="1" i="0" lang="en-US" sz="1500" u="none" cap="none" strike="noStrike">
                <a:solidFill>
                  <a:schemeClr val="dk1"/>
                </a:solidFill>
                <a:latin typeface="Arial"/>
                <a:ea typeface="Arial"/>
                <a:cs typeface="Arial"/>
                <a:sym typeface="Arial"/>
              </a:rPr>
              <a:t>AND </a:t>
            </a:r>
            <a:r>
              <a:rPr b="0" i="0" lang="en-US" sz="1500" u="none" cap="none" strike="noStrike">
                <a:solidFill>
                  <a:schemeClr val="dk1"/>
                </a:solidFill>
                <a:latin typeface="Arial"/>
                <a:ea typeface="Arial"/>
                <a:cs typeface="Arial"/>
                <a:sym typeface="Arial"/>
              </a:rPr>
              <a:t>= single rule with multiple criteria;</a:t>
            </a:r>
            <a:br>
              <a:rPr b="0" i="0" lang="en-US" sz="1500" u="none" cap="none" strike="noStrike">
                <a:solidFill>
                  <a:schemeClr val="dk1"/>
                </a:solidFill>
                <a:latin typeface="Arial"/>
                <a:ea typeface="Arial"/>
                <a:cs typeface="Arial"/>
                <a:sym typeface="Arial"/>
              </a:rPr>
            </a:br>
            <a:r>
              <a:rPr b="1" i="0" lang="en-US" sz="1500" u="none" cap="none" strike="noStrike">
                <a:solidFill>
                  <a:schemeClr val="dk1"/>
                </a:solidFill>
                <a:latin typeface="Arial"/>
                <a:ea typeface="Arial"/>
                <a:cs typeface="Arial"/>
                <a:sym typeface="Arial"/>
              </a:rPr>
              <a:t>OR </a:t>
            </a:r>
            <a:r>
              <a:rPr b="0" i="0" lang="en-US" sz="1500" u="none" cap="none" strike="noStrike">
                <a:solidFill>
                  <a:schemeClr val="dk1"/>
                </a:solidFill>
                <a:latin typeface="Arial"/>
                <a:ea typeface="Arial"/>
                <a:cs typeface="Arial"/>
                <a:sym typeface="Arial"/>
              </a:rPr>
              <a:t>= multiple rules with separate criteria in each</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Public notes &amp; HTML are supported in View It &amp; Links – but </a:t>
            </a:r>
            <a:r>
              <a:rPr b="1" i="0" lang="en-US" sz="1500" u="none" cap="none" strike="noStrike">
                <a:solidFill>
                  <a:schemeClr val="dk1"/>
                </a:solidFill>
                <a:latin typeface="Arial"/>
                <a:ea typeface="Arial"/>
                <a:cs typeface="Arial"/>
                <a:sym typeface="Arial"/>
              </a:rPr>
              <a:t>not </a:t>
            </a:r>
            <a:r>
              <a:rPr b="0" i="0" lang="en-US" sz="1500" u="none" cap="none" strike="noStrike">
                <a:solidFill>
                  <a:schemeClr val="dk1"/>
                </a:solidFill>
                <a:latin typeface="Arial"/>
                <a:ea typeface="Arial"/>
                <a:cs typeface="Arial"/>
                <a:sym typeface="Arial"/>
              </a:rPr>
              <a:t>GetIt</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Links area is most flexible location, but is it easy to overlook?</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For article-level actions, records may need to exist in CDI</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There are limitations to what attributes can be used in </a:t>
            </a:r>
            <a:r>
              <a:rPr b="0" i="0" lang="en-US" sz="1500" u="sng" cap="none" strike="noStrike">
                <a:solidFill>
                  <a:schemeClr val="hlink"/>
                </a:solidFill>
                <a:latin typeface="Arial"/>
                <a:ea typeface="Arial"/>
                <a:cs typeface="Arial"/>
                <a:sym typeface="Arial"/>
                <a:hlinkClick r:id="rId3"/>
              </a:rPr>
              <a:t>GES OpenURL strings</a:t>
            </a:r>
            <a:r>
              <a:rPr b="0" i="0" lang="en-US" sz="1500" u="none" cap="none" strike="noStrike">
                <a:solidFill>
                  <a:schemeClr val="dk1"/>
                </a:solidFill>
                <a:latin typeface="Arial"/>
                <a:ea typeface="Arial"/>
                <a:cs typeface="Arial"/>
                <a:sym typeface="Arial"/>
              </a:rPr>
              <a:t> - it may be necessary to combine multiple GES and multiple display logic rules (ex: GES for an electronic collection)</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Availability calculation (i.e. records included in filtered results; title-level coverage display in results &amp; brief records) depend on Alma collection activation – GES alone isn’t sufficient</a:t>
            </a:r>
            <a:endParaRPr b="0" i="0" sz="1800" u="none" cap="none" strike="noStrike">
              <a:solidFill>
                <a:srgbClr val="000000"/>
              </a:solidFill>
              <a:latin typeface="Calibri"/>
              <a:ea typeface="Calibri"/>
              <a:cs typeface="Calibri"/>
              <a:sym typeface="Calibri"/>
            </a:endParaRPr>
          </a:p>
        </p:txBody>
      </p:sp>
      <p:pic>
        <p:nvPicPr>
          <p:cNvPr id="227" name="Google Shape;227;g23e72e37d2e_0_53"/>
          <p:cNvPicPr preferRelativeResize="0"/>
          <p:nvPr/>
        </p:nvPicPr>
        <p:blipFill rotWithShape="1">
          <a:blip r:embed="rId4">
            <a:alphaModFix/>
          </a:blip>
          <a:srcRect b="0" l="33444" r="0" t="21085"/>
          <a:stretch/>
        </p:blipFill>
        <p:spPr>
          <a:xfrm>
            <a:off x="5799225" y="2270237"/>
            <a:ext cx="5631924" cy="366917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2021-06-30T17:54:38Z</dcterms:created>
  <dc:creator>Jess Lucia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