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1.xml" ContentType="application/inkml+xml"/>
  <Override PartName="/ppt/ink/ink2.xml" ContentType="application/inkml+xml"/>
  <Override PartName="/ppt/notesSlides/notesSlide39.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1.xml" ContentType="application/inkml+xml"/>
  <Override PartName="/ppt/ink/ink12.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256" r:id="rId2"/>
    <p:sldId id="2147375756" r:id="rId3"/>
    <p:sldId id="2147375758" r:id="rId4"/>
    <p:sldId id="2147375757" r:id="rId5"/>
    <p:sldId id="339" r:id="rId6"/>
    <p:sldId id="375" r:id="rId7"/>
    <p:sldId id="338" r:id="rId8"/>
    <p:sldId id="346" r:id="rId9"/>
    <p:sldId id="372" r:id="rId10"/>
    <p:sldId id="343" r:id="rId11"/>
    <p:sldId id="344" r:id="rId12"/>
    <p:sldId id="340" r:id="rId13"/>
    <p:sldId id="345" r:id="rId14"/>
    <p:sldId id="427" r:id="rId15"/>
    <p:sldId id="341" r:id="rId16"/>
    <p:sldId id="354" r:id="rId17"/>
    <p:sldId id="355" r:id="rId18"/>
    <p:sldId id="373" r:id="rId19"/>
    <p:sldId id="425" r:id="rId20"/>
    <p:sldId id="342" r:id="rId21"/>
    <p:sldId id="424" r:id="rId22"/>
    <p:sldId id="423" r:id="rId23"/>
    <p:sldId id="426" r:id="rId24"/>
    <p:sldId id="356" r:id="rId25"/>
    <p:sldId id="376" r:id="rId26"/>
    <p:sldId id="377" r:id="rId27"/>
    <p:sldId id="361" r:id="rId28"/>
    <p:sldId id="378" r:id="rId29"/>
    <p:sldId id="360" r:id="rId30"/>
    <p:sldId id="350" r:id="rId31"/>
    <p:sldId id="352" r:id="rId32"/>
    <p:sldId id="379" r:id="rId33"/>
    <p:sldId id="380" r:id="rId34"/>
    <p:sldId id="381" r:id="rId35"/>
    <p:sldId id="382" r:id="rId36"/>
    <p:sldId id="383" r:id="rId37"/>
    <p:sldId id="384" r:id="rId38"/>
    <p:sldId id="385" r:id="rId39"/>
    <p:sldId id="386" r:id="rId40"/>
    <p:sldId id="387" r:id="rId41"/>
    <p:sldId id="388" r:id="rId42"/>
    <p:sldId id="389" r:id="rId43"/>
    <p:sldId id="390" r:id="rId44"/>
    <p:sldId id="398" r:id="rId45"/>
    <p:sldId id="397" r:id="rId46"/>
    <p:sldId id="399" r:id="rId47"/>
    <p:sldId id="400" r:id="rId48"/>
    <p:sldId id="401" r:id="rId49"/>
    <p:sldId id="391" r:id="rId50"/>
    <p:sldId id="392" r:id="rId51"/>
    <p:sldId id="393" r:id="rId52"/>
    <p:sldId id="394" r:id="rId53"/>
    <p:sldId id="395" r:id="rId54"/>
    <p:sldId id="402" r:id="rId55"/>
    <p:sldId id="403" r:id="rId56"/>
    <p:sldId id="404" r:id="rId57"/>
    <p:sldId id="406" r:id="rId58"/>
    <p:sldId id="409" r:id="rId59"/>
    <p:sldId id="412" r:id="rId60"/>
    <p:sldId id="413" r:id="rId61"/>
    <p:sldId id="428" r:id="rId62"/>
    <p:sldId id="429" r:id="rId63"/>
    <p:sldId id="414" r:id="rId64"/>
    <p:sldId id="421" r:id="rId65"/>
    <p:sldId id="415" r:id="rId66"/>
    <p:sldId id="41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9ADA67-081A-494D-B8A9-EE2B165627B5}">
          <p14:sldIdLst>
            <p14:sldId id="256"/>
            <p14:sldId id="2147375756"/>
            <p14:sldId id="2147375758"/>
            <p14:sldId id="2147375757"/>
            <p14:sldId id="339"/>
            <p14:sldId id="375"/>
            <p14:sldId id="338"/>
            <p14:sldId id="346"/>
            <p14:sldId id="372"/>
            <p14:sldId id="343"/>
            <p14:sldId id="344"/>
            <p14:sldId id="340"/>
            <p14:sldId id="345"/>
            <p14:sldId id="427"/>
            <p14:sldId id="341"/>
            <p14:sldId id="354"/>
            <p14:sldId id="355"/>
            <p14:sldId id="373"/>
            <p14:sldId id="425"/>
            <p14:sldId id="342"/>
            <p14:sldId id="424"/>
            <p14:sldId id="423"/>
            <p14:sldId id="426"/>
            <p14:sldId id="356"/>
            <p14:sldId id="376"/>
            <p14:sldId id="377"/>
            <p14:sldId id="361"/>
            <p14:sldId id="378"/>
            <p14:sldId id="360"/>
            <p14:sldId id="350"/>
            <p14:sldId id="352"/>
          </p14:sldIdLst>
        </p14:section>
        <p14:section name="Sarah's slides" id="{C87F3C2B-47B5-401E-B2B2-59A2CC9FBD09}">
          <p14:sldIdLst>
            <p14:sldId id="379"/>
            <p14:sldId id="380"/>
            <p14:sldId id="381"/>
            <p14:sldId id="382"/>
            <p14:sldId id="383"/>
            <p14:sldId id="384"/>
            <p14:sldId id="385"/>
            <p14:sldId id="386"/>
            <p14:sldId id="387"/>
            <p14:sldId id="388"/>
            <p14:sldId id="389"/>
            <p14:sldId id="390"/>
            <p14:sldId id="398"/>
            <p14:sldId id="397"/>
            <p14:sldId id="399"/>
            <p14:sldId id="400"/>
            <p14:sldId id="401"/>
            <p14:sldId id="391"/>
            <p14:sldId id="392"/>
            <p14:sldId id="393"/>
            <p14:sldId id="394"/>
            <p14:sldId id="395"/>
            <p14:sldId id="402"/>
            <p14:sldId id="403"/>
            <p14:sldId id="404"/>
            <p14:sldId id="406"/>
            <p14:sldId id="409"/>
            <p14:sldId id="412"/>
            <p14:sldId id="413"/>
            <p14:sldId id="428"/>
            <p14:sldId id="429"/>
          </p14:sldIdLst>
        </p14:section>
        <p14:section name="Resources_references" id="{E7D93BF8-2852-4082-8503-861CD3654E03}">
          <p14:sldIdLst>
            <p14:sldId id="414"/>
            <p14:sldId id="421"/>
            <p14:sldId id="415"/>
            <p14:sldId id="4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2" autoAdjust="0"/>
    <p:restoredTop sz="93341" autoAdjust="0"/>
  </p:normalViewPr>
  <p:slideViewPr>
    <p:cSldViewPr snapToGrid="0">
      <p:cViewPr varScale="1">
        <p:scale>
          <a:sx n="103" d="100"/>
          <a:sy n="103" d="100"/>
        </p:scale>
        <p:origin x="528"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5T12:59:18.610"/>
    </inkml:context>
    <inkml:brush xml:id="br0">
      <inkml:brushProperty name="width" value="0.05" units="cm"/>
      <inkml:brushProperty name="height" value="0.05" units="cm"/>
      <inkml:brushProperty name="color" value="#E71224"/>
    </inkml:brush>
  </inkml:definitions>
  <inkml:trace contextRef="#ctx0" brushRef="#br0">3344 517 24575,'-585'-17'0,"52"1"0,-245 17 0,745 0 0,1 2 0,-1 1 0,-42 11 0,-94 34 0,142-40 0,25-8 0,-262 88 0,201-64 0,1 3 0,-64 39 0,110-58 0,-19 11 0,2 2 0,0 1 0,-43 40 0,-93 110 0,131-130 0,2 2 0,-37 60 0,67-92 0,1 0 0,0 1 0,1 0 0,0 0 0,1 0 0,1 0 0,0 0 0,1 1 0,0-1 0,2 15 0,-5 49 0,-9 51 0,10 245 0,6-343 0,2 0 0,1 0 0,2-1 0,1 0 0,1 0 0,1-1 0,29 52 0,-24-54 0,0-2 0,2 0 0,24 25 0,14 21 0,-5-2 0,3-1 0,118 111 0,-129-141 0,2-2 0,1-2 0,1-3 0,2-1 0,73 32 0,-51-34 0,1-2 0,129 26 0,159 6 0,23-16 0,-100-12 0,962 52 0,-1000-82 0,716-25 0,485-160-1614,-1019 102 1486,29-5 420,-147 42 1076,173-29-1308,-442 68-48,121-28 0,-141 29-13,0-1 1,0 0 0,0-2 0,-1 0-1,27-18 1,85-75 0,-22 15 0,306-251 0,-197 107 0,-188 196 0,0-2 0,37-63 0,-56 79 0,0 0 0,-1-1 0,-1 0 0,-2 0 0,0 0 0,-1-1 0,3-26 0,-3 3 0,-3 0 0,-1-1 0,-7-69 0,3 93 0,-2 0 0,-1 1 0,0-1 0,-2 1 0,-1 0 0,0 0 0,-2 1 0,0 0 0,-17-24 0,-5 2 0,-2 3 0,-1 0 0,-3 2 0,-1 2 0,-72-52 0,-2 11 0,-125-63 0,29 34-438,-3 9 1,-341-104-1,332 137 701,-3 11-1,-2 9 1,-1 9 0,-416-7-1,117 71-262,6 40 0,441-56-1365,17-3-5461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5T15:46:45.686"/>
    </inkml:context>
    <inkml:brush xml:id="br0">
      <inkml:brushProperty name="width" value="0.05" units="cm"/>
      <inkml:brushProperty name="height" value="0.05" units="cm"/>
      <inkml:brushProperty name="color" value="#E71224"/>
    </inkml:brush>
  </inkml:definitions>
  <inkml:trace contextRef="#ctx0" brushRef="#br0">1 299 24575,'15'-1'0,"1"-1"0,-1 0 0,1-1 0,-1-1 0,22-8 0,-6 2 0,78-23 0,-31 7 0,0 4 0,2 3 0,86-9 0,29 21 0,27-4 0,-185 7 0,0-2 0,0-2 0,70-23 0,-60 15 0,0 2 0,0 2 0,2 3 0,82-6 0,202 11 0,-183 6 0,-123 0 0,1 1 0,44 11 0,-45-9 0,101 15 0,27 5 0,-99-12-682,95 10-1,-123-21-6143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5T18:13:35.213"/>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 85,'1027'0,"-726"-14,23-1,-233 17,134-3,-127-12,13 1,-32 10,-22 1,90-13,-103 8,0 1,0 3,0 1,46 5,-48 6,-25-4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5T18:13:39.099"/>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1,'58'4,"0"2,-1 2,68 20,12 2,276 23,-142-48,-157-7,-85 1,57-11,-54 6,43-1,-11 6,-18 1,0-2,66-11,41-10,-83 13,2 4,-1 2,81 7,-27-1,395-2,-500-1,0-1,35-8,-34 5,1 1,24 0,194 3,-108 2,-123-1,1 1,0 0,-1 0,1 1,9 3,-2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5T13:00:28.552"/>
    </inkml:context>
    <inkml:brush xml:id="br0">
      <inkml:brushProperty name="width" value="0.05" units="cm"/>
      <inkml:brushProperty name="height" value="0.05" units="cm"/>
      <inkml:brushProperty name="color" value="#E71224"/>
    </inkml:brush>
  </inkml:definitions>
  <inkml:trace contextRef="#ctx0" brushRef="#br0">2261 1 24575,'-48'12'0,"0"-1"0,-75 7 0,63-11 0,-182 23 0,-103 14 0,6 26 0,315-62 0,1 1 0,1 1 0,-1 1 0,2 0 0,0 2 0,-35 27 0,36-25 0,-2-2 0,0-2 0,-1 0 0,-1-1 0,-38 11 0,12-4 0,-121 30 0,124-37 0,1 3 0,0 1 0,-48 23 0,-12 19 0,92-48 0,0 2 0,1 0 0,0 0 0,1 1 0,-13 15 0,21-21 0,1 0 0,-1 0 0,1 1 0,1-1 0,-1 1 0,1 0 0,0 0 0,0 0 0,-1 9 0,-5 60 0,7-60 0,-2 28 0,1 1 0,3-1 0,9 68 0,-6-88 0,1-1 0,1 0 0,1 0 0,1 0 0,1-1 0,0-1 0,2 1 0,20 28 0,0-9 0,3-1 0,1-2 0,1-1 0,2-2 0,2-1 0,51 32 0,6-5 0,172 79 0,-150-87 0,1-6 0,220 52 0,-232-75 0,0-5 0,2-6 0,170 0 0,-140-16 0,461 7 0,-198 25 0,712 24 0,-201-69-58,-759 13-60,807-36-456,-11-65 265,-946 104 309,251-47 0,-211 37 0,0-3 0,0-1 0,56-28 0,-58 18 329,65-47 0,-4 1 72,82-37-401,-56 40 0,-93 51 0,0-2 0,-1-2 0,36-26 0,-63 40 0,0 0 0,0-1 0,-1 0 0,0-1 0,0 0 0,-1 0 0,0-1 0,-1 0 0,0 0 0,-1-1 0,0 1 0,0-1 0,-1 0 0,-1 0 0,4-15 0,-4 5 0,-1 1 0,0-1 0,-2 0 0,0 1 0,-1-1 0,-1 1 0,-1-1 0,-1 1 0,-8-24 0,3 18 0,-1 1 0,-2 0 0,-1 0 0,0 1 0,-2 1 0,-25-32 0,0 9 0,-1 2 0,-3 2 0,-1 1 0,-1 3 0,-3 2 0,-1 1 0,-106-52 0,77 50 0,-1 4 0,-2 4 0,-1 3 0,-171-30 0,-247 12 0,-8 40 0,102 3 0,-1185-63-590,1233 41 737,-382-11 296,705 34-443,-290-16 0,280 13-309,-59 1-1,86 2-436,1 0-6080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5T15:46:09.3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24,'1'1,"-1"0,1 0,-1 0,1 0,-1 0,1 0,0 0,-1 0,1 0,0 0,0-1,0 1,0 0,-1-1,1 1,0 0,0-1,0 1,0-1,0 1,1-1,-1 0,0 0,0 1,2-1,34 6,-33-5,105 16,-54-7,105 5,1218-17,-1284-3,0-4,133-30,-226 39,179-33,-174 32,-1 0,1 1,-1-1,1 1,0 0,-1 1,1-1,-1 1,1 0,-1 1,1-1,5 4,0 0,0 0,-1 1,0 0,17 14,-12-7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5T15:46:13.8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67,'25'-1,"1"-2,-1 0,44-13,24-5,48 7,217 6,-255 8,837 3,-578 27,-109-4,37-16,19 2,197 4,-96-6,47 34,141 4,-298-52,380 5,-427 15,118 1,-357-18,1-1,-1 0,0-1,0-1,-1 0,1-1,-1 0,0-1,0 0,12-9,18-8,-33 19,-1 0,1 1,-1 0,1 1,18-2,-3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5T15:46:23.06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37,'25'-1,"46"-9,-1 1,644-7,-509 17,2538 0,-2415 16,-43-1,992-13,-655-5,193 2,-552 16,-17 1,-74-19,104 4,-162 12,20 2,154-14,-156-3,-104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5T15:46:24.98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1,'738'0,"-707"0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5T15:46:31.611"/>
    </inkml:context>
    <inkml:brush xml:id="br0">
      <inkml:brushProperty name="width" value="0.05" units="cm"/>
      <inkml:brushProperty name="height" value="0.05" units="cm"/>
      <inkml:brushProperty name="color" value="#E71224"/>
    </inkml:brush>
  </inkml:definitions>
  <inkml:trace contextRef="#ctx0" brushRef="#br0">0 34 24575,'0'-1'0,"1"0"0,-1 0 0,0 0 0,1 0 0,-1-1 0,1 1 0,0 0 0,-1 0 0,1 0 0,0 0 0,-1 1 0,1-1 0,0 0 0,0 0 0,0 0 0,0 0 0,0 1 0,0-1 0,0 0 0,0 1 0,0-1 0,0 1 0,0 0 0,0-1 0,0 1 0,1 0 0,1-1 0,38-5 0,-37 6 0,360-6 0,-200 8 0,596-2-1365,-730 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5T15:46:33.995"/>
    </inkml:context>
    <inkml:brush xml:id="br0">
      <inkml:brushProperty name="width" value="0.05" units="cm"/>
      <inkml:brushProperty name="height" value="0.05" units="cm"/>
      <inkml:brushProperty name="color" value="#E71224"/>
    </inkml:brush>
  </inkml:definitions>
  <inkml:trace contextRef="#ctx0" brushRef="#br0">0 33 24575,'254'-16'0,"12"-1"0,797 19 16,-620-3-1397,-407 1-5445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5T15:46:39.460"/>
    </inkml:context>
    <inkml:brush xml:id="br0">
      <inkml:brushProperty name="width" value="0.05" units="cm"/>
      <inkml:brushProperty name="height" value="0.05" units="cm"/>
      <inkml:brushProperty name="color" value="#E71224"/>
    </inkml:brush>
  </inkml:definitions>
  <inkml:trace contextRef="#ctx0" brushRef="#br0">0 134 24575,'10'-1'0,"-1"0"0,0 0 0,1-1 0,-1 0 0,13-5 0,13-4 0,454-82 0,-393 83 0,-1 4 0,105 8 0,-74 0 0,536-1 0,-625 1 0,56 10 0,-14-1 0,40 8 0,-82-11 0,1-1 0,50 1 0,2-8 0,190 11 0,-92 4 0,76 10 0,-164-16 0,188-4 0,-167-7 0,1087 1 0,-1004 17 0,-29-1 0,569-12 0,-385-5 0,555 2 0,-904 0 0,0-1 0,1 0 0,-1 0 0,0-1 0,1 0 0,-1-1 0,-1-1 0,1 1 0,0-1 0,-1-1 0,12-6 0,4-4 0,1 2 0,1 2 0,0 0 0,40-10 0,-1 10 0,1 3 0,0 3 0,94 5 0,-70 1 0,54-1 0,385-18 0,73 3 0,-387 18 0,619-3 0,-743 4 0,134 22 0,17 4 0,64-11 0,-41-5 0,1096 66-6784,-834-31 6784,-514-47 1363,0 0 0,1 1 1,20 7-1,-6 4-1397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CAB6D-AB52-4DA9-B5B6-6BE44734BFC6}"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07D3E-0051-4F3C-95B1-98DD214BD629}" type="slidenum">
              <a:rPr lang="en-US" smtClean="0"/>
              <a:t>‹#›</a:t>
            </a:fld>
            <a:endParaRPr lang="en-US"/>
          </a:p>
        </p:txBody>
      </p:sp>
    </p:spTree>
    <p:extLst>
      <p:ext uri="{BB962C8B-B14F-4D97-AF65-F5344CB8AC3E}">
        <p14:creationId xmlns:p14="http://schemas.microsoft.com/office/powerpoint/2010/main" val="800842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1</a:t>
            </a:fld>
            <a:endParaRPr lang="en-US"/>
          </a:p>
        </p:txBody>
      </p:sp>
    </p:spTree>
    <p:extLst>
      <p:ext uri="{BB962C8B-B14F-4D97-AF65-F5344CB8AC3E}">
        <p14:creationId xmlns:p14="http://schemas.microsoft.com/office/powerpoint/2010/main" val="1050693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 sure of current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Note:  we will provide a reference on digital tools for youth on substance use – not covered by us today </a:t>
            </a:r>
          </a:p>
          <a:p>
            <a:endParaRPr lang="en-US" sz="1400" b="0" i="0" dirty="0">
              <a:solidFill>
                <a:srgbClr val="000000"/>
              </a:solidFill>
              <a:effectLst/>
              <a:latin typeface="Whitney"/>
            </a:endParaRPr>
          </a:p>
        </p:txBody>
      </p:sp>
      <p:sp>
        <p:nvSpPr>
          <p:cNvPr id="4" name="Slide Number Placeholder 3"/>
          <p:cNvSpPr>
            <a:spLocks noGrp="1"/>
          </p:cNvSpPr>
          <p:nvPr>
            <p:ph type="sldNum" sz="quarter" idx="5"/>
          </p:nvPr>
        </p:nvSpPr>
        <p:spPr/>
        <p:txBody>
          <a:bodyPr/>
          <a:lstStyle/>
          <a:p>
            <a:fld id="{F2407D3E-0051-4F3C-95B1-98DD214BD629}" type="slidenum">
              <a:rPr lang="en-US" smtClean="0"/>
              <a:t>13</a:t>
            </a:fld>
            <a:endParaRPr lang="en-US"/>
          </a:p>
        </p:txBody>
      </p:sp>
    </p:spTree>
    <p:extLst>
      <p:ext uri="{BB962C8B-B14F-4D97-AF65-F5344CB8AC3E}">
        <p14:creationId xmlns:p14="http://schemas.microsoft.com/office/powerpoint/2010/main" val="1869322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Heather Stringer article, APA:  </a:t>
            </a:r>
            <a:r>
              <a:rPr lang="en-US" sz="1200" b="0" i="0" dirty="0">
                <a:solidFill>
                  <a:srgbClr val="000000"/>
                </a:solidFill>
                <a:effectLst/>
                <a:latin typeface="Whitney"/>
              </a:rPr>
              <a:t>There is a </a:t>
            </a:r>
            <a:r>
              <a:rPr lang="en-US" sz="1200" b="1" i="0" dirty="0">
                <a:solidFill>
                  <a:srgbClr val="000000"/>
                </a:solidFill>
                <a:effectLst/>
                <a:latin typeface="Whitney"/>
              </a:rPr>
              <a:t>major hurdle blocking widespread access which is that it is not usually covered by health insurance </a:t>
            </a:r>
            <a:r>
              <a:rPr lang="en-US" sz="1200" b="0" i="0" dirty="0">
                <a:solidFill>
                  <a:srgbClr val="000000"/>
                </a:solidFill>
                <a:effectLst/>
                <a:latin typeface="Whitney"/>
              </a:rPr>
              <a:t>in the US. The costs for the software alone are often out of reach for many patients.</a:t>
            </a:r>
          </a:p>
          <a:p>
            <a:endParaRPr lang="en-US" sz="1200" b="0" i="0" dirty="0">
              <a:solidFill>
                <a:srgbClr val="000000"/>
              </a:solidFill>
              <a:effectLst/>
              <a:latin typeface="Whitney"/>
            </a:endParaRPr>
          </a:p>
          <a:p>
            <a:r>
              <a:rPr lang="en-US" sz="1200" b="0" i="0" dirty="0">
                <a:solidFill>
                  <a:srgbClr val="000000"/>
                </a:solidFill>
                <a:effectLst/>
                <a:latin typeface="Whitney"/>
              </a:rPr>
              <a:t>Which means… it’s also </a:t>
            </a:r>
            <a:r>
              <a:rPr lang="en-US" sz="1200" b="1" i="0" dirty="0">
                <a:solidFill>
                  <a:srgbClr val="000000"/>
                </a:solidFill>
                <a:effectLst/>
                <a:latin typeface="Whitney"/>
              </a:rPr>
              <a:t>not sustainable for the companies that create the products </a:t>
            </a:r>
            <a:r>
              <a:rPr lang="en-US" sz="1200" b="0" i="0" dirty="0">
                <a:solidFill>
                  <a:srgbClr val="000000"/>
                </a:solidFill>
                <a:effectLst/>
                <a:latin typeface="Whitney"/>
              </a:rPr>
              <a:t>– some are already declaring bankruptcy</a:t>
            </a:r>
          </a:p>
          <a:p>
            <a:endParaRPr lang="en-US" sz="1200" b="0" i="0" dirty="0">
              <a:solidFill>
                <a:srgbClr val="000000"/>
              </a:solidFill>
              <a:effectLst/>
              <a:latin typeface="Whitney"/>
            </a:endParaRPr>
          </a:p>
          <a:p>
            <a:r>
              <a:rPr lang="en-US" sz="1200" b="1" i="0" dirty="0">
                <a:solidFill>
                  <a:srgbClr val="000000"/>
                </a:solidFill>
                <a:effectLst/>
                <a:latin typeface="Whitney"/>
              </a:rPr>
              <a:t>Important for health equity- </a:t>
            </a:r>
            <a:r>
              <a:rPr lang="en-US" sz="1200" b="0" i="0" dirty="0">
                <a:solidFill>
                  <a:srgbClr val="000000"/>
                </a:solidFill>
                <a:effectLst/>
                <a:latin typeface="Whitney"/>
              </a:rPr>
              <a:t>to make these available to folks who could benefit from them but can’t afford them </a:t>
            </a:r>
          </a:p>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14</a:t>
            </a:fld>
            <a:endParaRPr lang="en-US"/>
          </a:p>
        </p:txBody>
      </p:sp>
    </p:spTree>
    <p:extLst>
      <p:ext uri="{BB962C8B-B14F-4D97-AF65-F5344CB8AC3E}">
        <p14:creationId xmlns:p14="http://schemas.microsoft.com/office/powerpoint/2010/main" val="1087391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no regulatory body with a standardized review system – we’re on our 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Who is working on this – what does the research tell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15</a:t>
            </a:fld>
            <a:endParaRPr lang="en-US"/>
          </a:p>
        </p:txBody>
      </p:sp>
    </p:spTree>
    <p:extLst>
      <p:ext uri="{BB962C8B-B14F-4D97-AF65-F5344CB8AC3E}">
        <p14:creationId xmlns:p14="http://schemas.microsoft.com/office/powerpoint/2010/main" val="343832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a:t>
            </a:r>
            <a:r>
              <a:rPr lang="en-US" b="1" baseline="30000" dirty="0"/>
              <a:t>st</a:t>
            </a:r>
            <a:r>
              <a:rPr lang="en-US" b="1" dirty="0"/>
              <a:t> question </a:t>
            </a:r>
            <a:r>
              <a:rPr lang="en-US" dirty="0"/>
              <a:t>– how many apps are out there? </a:t>
            </a:r>
          </a:p>
        </p:txBody>
      </p:sp>
      <p:sp>
        <p:nvSpPr>
          <p:cNvPr id="4" name="Slide Number Placeholder 3"/>
          <p:cNvSpPr>
            <a:spLocks noGrp="1"/>
          </p:cNvSpPr>
          <p:nvPr>
            <p:ph type="sldNum" sz="quarter" idx="5"/>
          </p:nvPr>
        </p:nvSpPr>
        <p:spPr/>
        <p:txBody>
          <a:bodyPr/>
          <a:lstStyle/>
          <a:p>
            <a:fld id="{F2407D3E-0051-4F3C-95B1-98DD214BD629}" type="slidenum">
              <a:rPr lang="en-US" smtClean="0"/>
              <a:t>16</a:t>
            </a:fld>
            <a:endParaRPr lang="en-US"/>
          </a:p>
        </p:txBody>
      </p:sp>
    </p:spTree>
    <p:extLst>
      <p:ext uri="{BB962C8B-B14F-4D97-AF65-F5344CB8AC3E}">
        <p14:creationId xmlns:p14="http://schemas.microsoft.com/office/powerpoint/2010/main" val="1114721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LIST IS ALREADY OUT OF DATE – literature is always behind</a:t>
            </a:r>
          </a:p>
          <a:p>
            <a:r>
              <a:rPr lang="en-US" dirty="0" err="1"/>
              <a:t>FearShrinker</a:t>
            </a:r>
            <a:r>
              <a:rPr lang="en-US" dirty="0"/>
              <a:t> – gone</a:t>
            </a:r>
          </a:p>
          <a:p>
            <a:r>
              <a:rPr lang="en-US" dirty="0" err="1"/>
              <a:t>Braineka</a:t>
            </a:r>
            <a:r>
              <a:rPr lang="en-US" dirty="0"/>
              <a:t> – </a:t>
            </a:r>
            <a:r>
              <a:rPr lang="en-US" dirty="0" err="1"/>
              <a:t>LatinAmerica</a:t>
            </a:r>
            <a:r>
              <a:rPr lang="en-US" dirty="0"/>
              <a:t> – no longer available on iOS – they have a website</a:t>
            </a:r>
          </a:p>
          <a:p>
            <a:endParaRPr lang="en-US" dirty="0"/>
          </a:p>
          <a:p>
            <a:r>
              <a:rPr lang="en-US" dirty="0"/>
              <a:t>Conclusions This study systematically evaluated the quality of MHA for anxiety, depression and PTSD in youth. The results revealed a moderate overall app quality and point to a significant lack of empirically-informed intervention development, as well as an absence of rigorous studies to investigate the efficacy of apps that are currently offered in major marketplaces. Hence, future high quality research is urgently needed, to advance and evaluate MHA, all contributing to the augmentation and evidence-based utilization of digital health interventions. Furthermore, non-profit provisions of scientifically-based information on essential aspects of apps are urgently required to enable informed and balanced treatment choices for patients, caregivers and stakeholders in mental health.</a:t>
            </a:r>
          </a:p>
          <a:p>
            <a:endParaRPr lang="en-US" dirty="0"/>
          </a:p>
          <a:p>
            <a:r>
              <a:rPr lang="en-US" dirty="0"/>
              <a:t>*MARS (Mobile Application Rating Scale, 19 items, scored 1-5)</a:t>
            </a:r>
          </a:p>
          <a:p>
            <a:pPr lvl="1"/>
            <a:r>
              <a:rPr lang="en-US" dirty="0"/>
              <a:t>Engagement</a:t>
            </a:r>
          </a:p>
          <a:p>
            <a:pPr lvl="1"/>
            <a:r>
              <a:rPr lang="en-US" dirty="0"/>
              <a:t>Functionality</a:t>
            </a:r>
          </a:p>
          <a:p>
            <a:pPr lvl="1"/>
            <a:r>
              <a:rPr lang="en-US" dirty="0"/>
              <a:t>Aesthetics</a:t>
            </a:r>
          </a:p>
          <a:p>
            <a:pPr lvl="1"/>
            <a:r>
              <a:rPr lang="en-US" dirty="0"/>
              <a:t>Information quality (</a:t>
            </a:r>
            <a:r>
              <a:rPr lang="en-US" dirty="0" err="1"/>
              <a:t>inc</a:t>
            </a:r>
            <a:r>
              <a:rPr lang="en-US" dirty="0"/>
              <a:t> evidence base)</a:t>
            </a:r>
          </a:p>
          <a:p>
            <a:r>
              <a:rPr lang="en-US" dirty="0"/>
              <a:t>Not just in USA</a:t>
            </a:r>
          </a:p>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17</a:t>
            </a:fld>
            <a:endParaRPr lang="en-US"/>
          </a:p>
        </p:txBody>
      </p:sp>
    </p:spTree>
    <p:extLst>
      <p:ext uri="{BB962C8B-B14F-4D97-AF65-F5344CB8AC3E}">
        <p14:creationId xmlns:p14="http://schemas.microsoft.com/office/powerpoint/2010/main" val="1166265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B1B1B"/>
                </a:solidFill>
                <a:effectLst/>
                <a:latin typeface="Source Sans Pro Web"/>
              </a:rPr>
              <a:t>2 Qs:  how do I evaluate them, and how do I know what the options are? </a:t>
            </a:r>
          </a:p>
          <a:p>
            <a:r>
              <a:rPr lang="en-US" b="1" i="0" dirty="0">
                <a:solidFill>
                  <a:srgbClr val="1B1B1B"/>
                </a:solidFill>
                <a:effectLst/>
                <a:latin typeface="Source Sans Pro Web"/>
              </a:rPr>
              <a:t>I’m presenting 3 options - all have frameworks that they offer, educational material, and ways of finding out about what apps exist; </a:t>
            </a:r>
          </a:p>
          <a:p>
            <a:endParaRPr lang="en-US" b="0" i="0" dirty="0">
              <a:solidFill>
                <a:srgbClr val="1B1B1B"/>
              </a:solidFill>
              <a:effectLst/>
              <a:latin typeface="Source Sans Pro Web"/>
            </a:endParaRPr>
          </a:p>
          <a:p>
            <a:r>
              <a:rPr lang="en-US" b="0" i="0" dirty="0">
                <a:solidFill>
                  <a:srgbClr val="1B1B1B"/>
                </a:solidFill>
                <a:effectLst/>
                <a:latin typeface="Source Sans Pro Web"/>
              </a:rPr>
              <a:t>Model:  1.  assess the risk/safety, 2.  technical functionality, and 3.  mental health features of apps.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Their website provides a nice overview of the field, how Apps can be helpful in primary care, things to think about (Not pedi specific)</a:t>
            </a:r>
          </a:p>
          <a:p>
            <a:pPr algn="l"/>
            <a:endParaRPr lang="en-US" b="0" i="0" dirty="0">
              <a:solidFill>
                <a:srgbClr val="1B1B1B"/>
              </a:solidFill>
              <a:effectLst/>
              <a:latin typeface="Source Sans Pro Web"/>
            </a:endParaRPr>
          </a:p>
          <a:p>
            <a:pPr algn="l"/>
            <a:r>
              <a:rPr lang="en-US" b="0" i="0" dirty="0">
                <a:solidFill>
                  <a:srgbClr val="1B1B1B"/>
                </a:solidFill>
                <a:effectLst/>
                <a:latin typeface="Source Sans Pro Web"/>
              </a:rPr>
              <a:t>Section 1. Risks and Mitigation Strategies, assesses the integrity and risk profile of the app; Section 2. Function, focuses on descriptive aspects related to accessibility, costs, organizational credibility, evidence and clinical foundation, privacy/security, usability, functions for remote monitoring of the user, access to crisis services, and artificial intelligence (AI); and Section 3. Mental Health App Features, focuses on specific mental health app features, such as journaling and mood tracking.</a:t>
            </a:r>
          </a:p>
          <a:p>
            <a:pPr algn="l"/>
            <a:endParaRPr lang="en-US" b="1" i="0" dirty="0">
              <a:solidFill>
                <a:srgbClr val="1B1B1B"/>
              </a:solidFill>
              <a:effectLst/>
              <a:latin typeface="Source Sans Pro Web"/>
            </a:endParaRPr>
          </a:p>
          <a:p>
            <a:pPr algn="l"/>
            <a:r>
              <a:rPr lang="en-US" b="1" i="0" dirty="0">
                <a:solidFill>
                  <a:srgbClr val="1B1B1B"/>
                </a:solidFill>
                <a:effectLst/>
                <a:latin typeface="Source Sans Pro Web"/>
              </a:rPr>
              <a:t>Conclusion.</a:t>
            </a:r>
            <a:r>
              <a:rPr lang="en-US" b="0" i="0" dirty="0">
                <a:solidFill>
                  <a:srgbClr val="1B1B1B"/>
                </a:solidFill>
                <a:effectLst/>
                <a:latin typeface="Source Sans Pro Web"/>
              </a:rPr>
              <a:t> FASTER may be used to help appraise and select mental health mobile apps. Future application, testing, and refinements may be required to determine the framework’s suitability and reliability across multiple mental health conditions, as well as to account for the rapidly expanding applications of AI, gamification, and other new technology approaches.</a:t>
            </a:r>
          </a:p>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18</a:t>
            </a:fld>
            <a:endParaRPr lang="en-US"/>
          </a:p>
        </p:txBody>
      </p:sp>
    </p:spTree>
    <p:extLst>
      <p:ext uri="{BB962C8B-B14F-4D97-AF65-F5344CB8AC3E}">
        <p14:creationId xmlns:p14="http://schemas.microsoft.com/office/powerpoint/2010/main" val="404614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 of data bases for apps, also for </a:t>
            </a:r>
            <a:r>
              <a:rPr lang="en-US" b="1" dirty="0" err="1"/>
              <a:t>DTxs</a:t>
            </a:r>
            <a:endParaRPr lang="en-US" b="1" dirty="0"/>
          </a:p>
        </p:txBody>
      </p:sp>
      <p:sp>
        <p:nvSpPr>
          <p:cNvPr id="4" name="Slide Number Placeholder 3"/>
          <p:cNvSpPr>
            <a:spLocks noGrp="1"/>
          </p:cNvSpPr>
          <p:nvPr>
            <p:ph type="sldNum" sz="quarter" idx="5"/>
          </p:nvPr>
        </p:nvSpPr>
        <p:spPr/>
        <p:txBody>
          <a:bodyPr/>
          <a:lstStyle/>
          <a:p>
            <a:fld id="{F2407D3E-0051-4F3C-95B1-98DD214BD629}" type="slidenum">
              <a:rPr lang="en-US" smtClean="0"/>
              <a:t>19</a:t>
            </a:fld>
            <a:endParaRPr lang="en-US"/>
          </a:p>
        </p:txBody>
      </p:sp>
    </p:spTree>
    <p:extLst>
      <p:ext uri="{BB962C8B-B14F-4D97-AF65-F5344CB8AC3E}">
        <p14:creationId xmlns:p14="http://schemas.microsoft.com/office/powerpoint/2010/main" val="2429937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2nd Model </a:t>
            </a:r>
          </a:p>
        </p:txBody>
      </p:sp>
      <p:sp>
        <p:nvSpPr>
          <p:cNvPr id="4" name="Slide Number Placeholder 3"/>
          <p:cNvSpPr>
            <a:spLocks noGrp="1"/>
          </p:cNvSpPr>
          <p:nvPr>
            <p:ph type="sldNum" sz="quarter" idx="5"/>
          </p:nvPr>
        </p:nvSpPr>
        <p:spPr/>
        <p:txBody>
          <a:bodyPr/>
          <a:lstStyle/>
          <a:p>
            <a:fld id="{F2407D3E-0051-4F3C-95B1-98DD214BD629}" type="slidenum">
              <a:rPr lang="en-US" smtClean="0"/>
              <a:t>20</a:t>
            </a:fld>
            <a:endParaRPr lang="en-US"/>
          </a:p>
        </p:txBody>
      </p:sp>
    </p:spTree>
    <p:extLst>
      <p:ext uri="{BB962C8B-B14F-4D97-AF65-F5344CB8AC3E}">
        <p14:creationId xmlns:p14="http://schemas.microsoft.com/office/powerpoint/2010/main" val="717777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include cautions – things to think about</a:t>
            </a:r>
          </a:p>
          <a:p>
            <a:r>
              <a:rPr lang="en-US" dirty="0"/>
              <a:t>Really intended for psychiatry/patient to use together. </a:t>
            </a:r>
          </a:p>
          <a:p>
            <a:r>
              <a:rPr lang="en-US" b="1" dirty="0"/>
              <a:t>Note Right slide #1 item </a:t>
            </a:r>
          </a:p>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21</a:t>
            </a:fld>
            <a:endParaRPr lang="en-US"/>
          </a:p>
        </p:txBody>
      </p:sp>
    </p:spTree>
    <p:extLst>
      <p:ext uri="{BB962C8B-B14F-4D97-AF65-F5344CB8AC3E}">
        <p14:creationId xmlns:p14="http://schemas.microsoft.com/office/powerpoint/2010/main" val="914428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22</a:t>
            </a:fld>
            <a:endParaRPr lang="en-US"/>
          </a:p>
        </p:txBody>
      </p:sp>
    </p:spTree>
    <p:extLst>
      <p:ext uri="{BB962C8B-B14F-4D97-AF65-F5344CB8AC3E}">
        <p14:creationId xmlns:p14="http://schemas.microsoft.com/office/powerpoint/2010/main" val="373551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5</a:t>
            </a:fld>
            <a:endParaRPr lang="en-US"/>
          </a:p>
        </p:txBody>
      </p:sp>
    </p:spTree>
    <p:extLst>
      <p:ext uri="{BB962C8B-B14F-4D97-AF65-F5344CB8AC3E}">
        <p14:creationId xmlns:p14="http://schemas.microsoft.com/office/powerpoint/2010/main" val="2339938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MINDapps.org</a:t>
            </a:r>
          </a:p>
          <a:p>
            <a:r>
              <a:rPr lang="en-US" dirty="0"/>
              <a:t>Note filters on left:  Free, Spanish, Mood</a:t>
            </a:r>
          </a:p>
          <a:p>
            <a:r>
              <a:rPr lang="en-US" dirty="0"/>
              <a:t>Also note the search function on the top</a:t>
            </a:r>
          </a:p>
          <a:p>
            <a:r>
              <a:rPr lang="en-US" dirty="0"/>
              <a:t>Downside:  cannot filter by age group</a:t>
            </a:r>
          </a:p>
          <a:p>
            <a:r>
              <a:rPr lang="en-US" dirty="0"/>
              <a:t>Mention Virtual Hope Box – Sarah will do one slide on this</a:t>
            </a:r>
          </a:p>
        </p:txBody>
      </p:sp>
      <p:sp>
        <p:nvSpPr>
          <p:cNvPr id="4" name="Slide Number Placeholder 3"/>
          <p:cNvSpPr>
            <a:spLocks noGrp="1"/>
          </p:cNvSpPr>
          <p:nvPr>
            <p:ph type="sldNum" sz="quarter" idx="5"/>
          </p:nvPr>
        </p:nvSpPr>
        <p:spPr/>
        <p:txBody>
          <a:bodyPr/>
          <a:lstStyle/>
          <a:p>
            <a:fld id="{F2407D3E-0051-4F3C-95B1-98DD214BD629}" type="slidenum">
              <a:rPr lang="en-US" smtClean="0"/>
              <a:t>23</a:t>
            </a:fld>
            <a:endParaRPr lang="en-US"/>
          </a:p>
        </p:txBody>
      </p:sp>
    </p:spTree>
    <p:extLst>
      <p:ext uri="{BB962C8B-B14F-4D97-AF65-F5344CB8AC3E}">
        <p14:creationId xmlns:p14="http://schemas.microsoft.com/office/powerpoint/2010/main" val="2418747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a:t>
            </a:r>
            <a:r>
              <a:rPr lang="en-US" b="1" baseline="30000" dirty="0"/>
              <a:t>rd</a:t>
            </a:r>
            <a:r>
              <a:rPr lang="en-US" b="1" dirty="0"/>
              <a:t> MODEL:  look at credibility, user experience, and privacy</a:t>
            </a:r>
          </a:p>
          <a:p>
            <a:r>
              <a:rPr lang="en-US" dirty="0"/>
              <a:t>Professional Review will include pros/cons and detailed review by a professional</a:t>
            </a:r>
          </a:p>
          <a:p>
            <a:r>
              <a:rPr lang="en-US" dirty="0"/>
              <a:t>This is a living guide – </a:t>
            </a:r>
          </a:p>
          <a:p>
            <a:r>
              <a:rPr lang="en-US" dirty="0"/>
              <a:t>Filter by audience:    </a:t>
            </a:r>
          </a:p>
          <a:p>
            <a:r>
              <a:rPr lang="en-US" dirty="0"/>
              <a:t>Includes Currently Unavailable Apps:  - show picture</a:t>
            </a:r>
          </a:p>
          <a:p>
            <a:r>
              <a:rPr lang="en-US" dirty="0"/>
              <a:t>Say more about transparency – what that means – transparent AND whether policy is ok </a:t>
            </a:r>
          </a:p>
        </p:txBody>
      </p:sp>
      <p:sp>
        <p:nvSpPr>
          <p:cNvPr id="4" name="Slide Number Placeholder 3"/>
          <p:cNvSpPr>
            <a:spLocks noGrp="1"/>
          </p:cNvSpPr>
          <p:nvPr>
            <p:ph type="sldNum" sz="quarter" idx="5"/>
          </p:nvPr>
        </p:nvSpPr>
        <p:spPr/>
        <p:txBody>
          <a:bodyPr/>
          <a:lstStyle/>
          <a:p>
            <a:fld id="{F2407D3E-0051-4F3C-95B1-98DD214BD629}" type="slidenum">
              <a:rPr lang="en-US" smtClean="0"/>
              <a:t>24</a:t>
            </a:fld>
            <a:endParaRPr lang="en-US"/>
          </a:p>
        </p:txBody>
      </p:sp>
    </p:spTree>
    <p:extLst>
      <p:ext uri="{BB962C8B-B14F-4D97-AF65-F5344CB8AC3E}">
        <p14:creationId xmlns:p14="http://schemas.microsoft.com/office/powerpoint/2010/main" val="410112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perfect</a:t>
            </a:r>
          </a:p>
        </p:txBody>
      </p:sp>
      <p:sp>
        <p:nvSpPr>
          <p:cNvPr id="4" name="Slide Number Placeholder 3"/>
          <p:cNvSpPr>
            <a:spLocks noGrp="1"/>
          </p:cNvSpPr>
          <p:nvPr>
            <p:ph type="sldNum" sz="quarter" idx="5"/>
          </p:nvPr>
        </p:nvSpPr>
        <p:spPr/>
        <p:txBody>
          <a:bodyPr/>
          <a:lstStyle/>
          <a:p>
            <a:fld id="{F2407D3E-0051-4F3C-95B1-98DD214BD629}" type="slidenum">
              <a:rPr lang="en-US" smtClean="0"/>
              <a:t>25</a:t>
            </a:fld>
            <a:endParaRPr lang="en-US"/>
          </a:p>
        </p:txBody>
      </p:sp>
    </p:spTree>
    <p:extLst>
      <p:ext uri="{BB962C8B-B14F-4D97-AF65-F5344CB8AC3E}">
        <p14:creationId xmlns:p14="http://schemas.microsoft.com/office/powerpoint/2010/main" val="1372761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26</a:t>
            </a:fld>
            <a:endParaRPr lang="en-US"/>
          </a:p>
        </p:txBody>
      </p:sp>
    </p:spTree>
    <p:extLst>
      <p:ext uri="{BB962C8B-B14F-4D97-AF65-F5344CB8AC3E}">
        <p14:creationId xmlns:p14="http://schemas.microsoft.com/office/powerpoint/2010/main" val="3017054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living document, but just made in 2022</a:t>
            </a:r>
          </a:p>
        </p:txBody>
      </p:sp>
      <p:sp>
        <p:nvSpPr>
          <p:cNvPr id="4" name="Slide Number Placeholder 3"/>
          <p:cNvSpPr>
            <a:spLocks noGrp="1"/>
          </p:cNvSpPr>
          <p:nvPr>
            <p:ph type="sldNum" sz="quarter" idx="5"/>
          </p:nvPr>
        </p:nvSpPr>
        <p:spPr/>
        <p:txBody>
          <a:bodyPr/>
          <a:lstStyle/>
          <a:p>
            <a:fld id="{F2407D3E-0051-4F3C-95B1-98DD214BD629}" type="slidenum">
              <a:rPr lang="en-US" smtClean="0"/>
              <a:t>27</a:t>
            </a:fld>
            <a:endParaRPr lang="en-US"/>
          </a:p>
        </p:txBody>
      </p:sp>
    </p:spTree>
    <p:extLst>
      <p:ext uri="{BB962C8B-B14F-4D97-AF65-F5344CB8AC3E}">
        <p14:creationId xmlns:p14="http://schemas.microsoft.com/office/powerpoint/2010/main" val="2301461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they list Platforms – not all apps are available on each platform – e.g. Mindful Gnats is available through Google Play but not through the Apple App Store. </a:t>
            </a:r>
          </a:p>
          <a:p>
            <a:r>
              <a:rPr lang="en-US" dirty="0"/>
              <a:t>Examples of how the field changes all the time – need to regularly review apps</a:t>
            </a:r>
          </a:p>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28</a:t>
            </a:fld>
            <a:endParaRPr lang="en-US"/>
          </a:p>
        </p:txBody>
      </p:sp>
    </p:spTree>
    <p:extLst>
      <p:ext uri="{BB962C8B-B14F-4D97-AF65-F5344CB8AC3E}">
        <p14:creationId xmlns:p14="http://schemas.microsoft.com/office/powerpoint/2010/main" val="1933245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table in the guide – </a:t>
            </a:r>
          </a:p>
          <a:p>
            <a:r>
              <a:rPr lang="en-US" dirty="0"/>
              <a:t>Apart of Me= Grief</a:t>
            </a:r>
          </a:p>
          <a:p>
            <a:r>
              <a:rPr lang="en-US" dirty="0"/>
              <a:t>Atlas CO – not on IOS</a:t>
            </a:r>
          </a:p>
          <a:p>
            <a:r>
              <a:rPr lang="en-US" dirty="0"/>
              <a:t>Brightline:  general MH app</a:t>
            </a:r>
          </a:p>
          <a:p>
            <a:r>
              <a:rPr lang="en-US" dirty="0"/>
              <a:t>Calm Harm – 99cents</a:t>
            </a:r>
          </a:p>
          <a:p>
            <a:r>
              <a:rPr lang="en-US" dirty="0"/>
              <a:t>Clear Fear = anxiety</a:t>
            </a:r>
          </a:p>
          <a:p>
            <a:r>
              <a:rPr lang="en-US" dirty="0"/>
              <a:t>Dreamy Kid = Meditation app</a:t>
            </a:r>
          </a:p>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29</a:t>
            </a:fld>
            <a:endParaRPr lang="en-US"/>
          </a:p>
        </p:txBody>
      </p:sp>
    </p:spTree>
    <p:extLst>
      <p:ext uri="{BB962C8B-B14F-4D97-AF65-F5344CB8AC3E}">
        <p14:creationId xmlns:p14="http://schemas.microsoft.com/office/powerpoint/2010/main" val="216314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for more MH App user guides and evaluation tools for teens</a:t>
            </a:r>
          </a:p>
          <a:p>
            <a:r>
              <a:rPr lang="en-US" b="1" dirty="0"/>
              <a:t>Impt to teens:  no sign up, ability to conceal it on the device for added privacy – this isn’t part of APA model</a:t>
            </a:r>
          </a:p>
          <a:p>
            <a:endParaRPr lang="en-US" b="1" dirty="0"/>
          </a:p>
          <a:p>
            <a:r>
              <a:rPr lang="en-US" b="1" dirty="0"/>
              <a:t>Important to talk to teens about what matters to them – </a:t>
            </a:r>
          </a:p>
          <a:p>
            <a:r>
              <a:rPr lang="en-US" dirty="0"/>
              <a:t>APA identifies Data Integration towards therapeutic goal – impt to professionals, not to teens – </a:t>
            </a:r>
            <a:r>
              <a:rPr lang="en-US" dirty="0" err="1"/>
              <a:t>obv</a:t>
            </a:r>
            <a:r>
              <a:rPr lang="en-US" dirty="0"/>
              <a:t> still need this but have to understand that priorities are different</a:t>
            </a:r>
          </a:p>
          <a:p>
            <a:pPr lvl="2"/>
            <a:endParaRPr lang="en-US" dirty="0"/>
          </a:p>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30</a:t>
            </a:fld>
            <a:endParaRPr lang="en-US"/>
          </a:p>
        </p:txBody>
      </p:sp>
    </p:spTree>
    <p:extLst>
      <p:ext uri="{BB962C8B-B14F-4D97-AF65-F5344CB8AC3E}">
        <p14:creationId xmlns:p14="http://schemas.microsoft.com/office/powerpoint/2010/main" val="1824394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Effectiveness?  YES for CBT based interventions – other interventions not as effective as CBT based (e.g. cognitive and attention bias modification)</a:t>
            </a:r>
          </a:p>
          <a:p>
            <a:endParaRPr lang="en-US" dirty="0"/>
          </a:p>
          <a:p>
            <a:r>
              <a:rPr lang="en-US" b="1" dirty="0"/>
              <a:t>Now, to Sarah to talk about how to apply some of these ideas pediatrics</a:t>
            </a:r>
          </a:p>
        </p:txBody>
      </p:sp>
      <p:sp>
        <p:nvSpPr>
          <p:cNvPr id="4" name="Slide Number Placeholder 3"/>
          <p:cNvSpPr>
            <a:spLocks noGrp="1"/>
          </p:cNvSpPr>
          <p:nvPr>
            <p:ph type="sldNum" sz="quarter" idx="5"/>
          </p:nvPr>
        </p:nvSpPr>
        <p:spPr/>
        <p:txBody>
          <a:bodyPr/>
          <a:lstStyle/>
          <a:p>
            <a:fld id="{F2407D3E-0051-4F3C-95B1-98DD214BD629}" type="slidenum">
              <a:rPr lang="en-US" smtClean="0"/>
              <a:t>31</a:t>
            </a:fld>
            <a:endParaRPr lang="en-US"/>
          </a:p>
        </p:txBody>
      </p:sp>
    </p:spTree>
    <p:extLst>
      <p:ext uri="{BB962C8B-B14F-4D97-AF65-F5344CB8AC3E}">
        <p14:creationId xmlns:p14="http://schemas.microsoft.com/office/powerpoint/2010/main" val="2765932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Prevention – counting steps for physical activity.</a:t>
            </a:r>
          </a:p>
          <a:p>
            <a:endParaRPr lang="en-US" dirty="0"/>
          </a:p>
          <a:p>
            <a:r>
              <a:rPr lang="en-US" dirty="0"/>
              <a:t>https://integrationacademy.ahrq.gov/products/topic-briefs/behavioral-health-apps</a:t>
            </a:r>
          </a:p>
          <a:p>
            <a:endParaRPr lang="en-US" dirty="0"/>
          </a:p>
          <a:p>
            <a:pPr lvl="1"/>
            <a:r>
              <a:rPr lang="en-US" dirty="0"/>
              <a:t>Effective adjunct; some are effective as stand alone</a:t>
            </a:r>
          </a:p>
          <a:p>
            <a:pPr lvl="1"/>
            <a:r>
              <a:rPr lang="en-US" dirty="0"/>
              <a:t>Remove implementation barriers – address barriers to treatment (transportation, time, shortages) – however, it is important to consider limitations related to access to technology, cost, and cultural/linguistic appropriateness</a:t>
            </a:r>
          </a:p>
          <a:p>
            <a:pPr lvl="1"/>
            <a:r>
              <a:rPr lang="en-US" dirty="0"/>
              <a:t>Remove engagement barriers; Increased convenience – self-administered, availability in the moment,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Common factor interventions -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33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Disclaimer!  We are not experts in this field, but were invited to present on this topic and provide some guidance to our pediatric community</a:t>
            </a:r>
          </a:p>
          <a:p>
            <a:r>
              <a:rPr lang="en-US" dirty="0"/>
              <a:t>What we found:  it IS overwhelming, things are changing all the time, and there are no perfect solutions or one-size-fits-all solutions</a:t>
            </a:r>
          </a:p>
          <a:p>
            <a:r>
              <a:rPr lang="en-US" dirty="0"/>
              <a:t>So, today we wanted to give you an overview of the field, some tools for finding and evaluating apps, AND provide some suggestions based on the current app availability</a:t>
            </a:r>
          </a:p>
          <a:p>
            <a:endParaRPr lang="en-US" dirty="0"/>
          </a:p>
          <a:p>
            <a:r>
              <a:rPr lang="en-US" b="1" dirty="0"/>
              <a:t>Hold questions for the end </a:t>
            </a:r>
            <a:r>
              <a:rPr lang="en-US" dirty="0"/>
              <a:t>- </a:t>
            </a:r>
          </a:p>
        </p:txBody>
      </p:sp>
      <p:sp>
        <p:nvSpPr>
          <p:cNvPr id="4" name="Slide Number Placeholder 3"/>
          <p:cNvSpPr>
            <a:spLocks noGrp="1"/>
          </p:cNvSpPr>
          <p:nvPr>
            <p:ph type="sldNum" sz="quarter" idx="5"/>
          </p:nvPr>
        </p:nvSpPr>
        <p:spPr/>
        <p:txBody>
          <a:bodyPr/>
          <a:lstStyle/>
          <a:p>
            <a:fld id="{F2407D3E-0051-4F3C-95B1-98DD214BD629}" type="slidenum">
              <a:rPr lang="en-US" smtClean="0"/>
              <a:t>6</a:t>
            </a:fld>
            <a:endParaRPr lang="en-US"/>
          </a:p>
        </p:txBody>
      </p:sp>
    </p:spTree>
    <p:extLst>
      <p:ext uri="{BB962C8B-B14F-4D97-AF65-F5344CB8AC3E}">
        <p14:creationId xmlns:p14="http://schemas.microsoft.com/office/powerpoint/2010/main" val="4042131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APPs that say they use CBT but may not actually </a:t>
            </a:r>
          </a:p>
          <a:p>
            <a:pPr lvl="2"/>
            <a:endParaRPr lang="en-US" dirty="0"/>
          </a:p>
          <a:p>
            <a:pPr lvl="2"/>
            <a:r>
              <a:rPr lang="en-US" dirty="0"/>
              <a:t>https://www.apa.org/monitor/2020/04/career-using-apps</a:t>
            </a:r>
          </a:p>
          <a:p>
            <a:pPr lvl="2"/>
            <a:r>
              <a:rPr lang="en-US" dirty="0"/>
              <a:t>demonstrate tool with patient/parent present – solve problems before starting, establish do-able goals (mediation 3x/</a:t>
            </a:r>
            <a:r>
              <a:rPr lang="en-US" dirty="0" err="1"/>
              <a:t>wk</a:t>
            </a:r>
            <a:r>
              <a:rPr lang="en-US" dirty="0"/>
              <a:t> for 5 mins)</a:t>
            </a:r>
          </a:p>
          <a:p>
            <a:pPr lvl="2"/>
            <a:endParaRPr lang="en-US" dirty="0"/>
          </a:p>
          <a:p>
            <a:endParaRPr lang="en-US" dirty="0"/>
          </a:p>
          <a:p>
            <a:r>
              <a:rPr lang="en-US" dirty="0"/>
              <a:t>https://integrationacademy.ahrq.gov/products/topic-briefs/behavioral-health-apps</a:t>
            </a:r>
          </a:p>
          <a:p>
            <a:endParaRPr lang="en-US" dirty="0"/>
          </a:p>
          <a:p>
            <a:r>
              <a:rPr lang="en-US" dirty="0"/>
              <a:t>https://www.psychiatrictimes.com/view/integrating-mental-health-apps-into-care-with-your-patients-what-you-need-to-know</a:t>
            </a:r>
          </a:p>
          <a:p>
            <a:r>
              <a:rPr lang="en-US" dirty="0"/>
              <a:t>There is evidence of a steep decline in stand alone app engagement soon after its downloaded </a:t>
            </a:r>
          </a:p>
          <a:p>
            <a:r>
              <a:rPr lang="en-US" dirty="0"/>
              <a:t>Not surprisingly, there is emerging evidence  that positive outcomes are associated with consistent engagement.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147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connectedness within app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231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a BI to get the family started?  Add </a:t>
            </a:r>
          </a:p>
          <a:p>
            <a:r>
              <a:rPr lang="en-US" dirty="0"/>
              <a:t>Not an intervention – just prevention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451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Ages 2-5</a:t>
            </a:r>
          </a:p>
          <a:p>
            <a:r>
              <a:rPr lang="en-US" dirty="0"/>
              <a:t>Emphasize parent/child doing it together</a:t>
            </a:r>
          </a:p>
          <a:p>
            <a:r>
              <a:rPr lang="en-US" dirty="0"/>
              <a:t>Modules are short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144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relaxation APPs in resources and mention them here – </a:t>
            </a:r>
          </a:p>
          <a:p>
            <a:r>
              <a:rPr lang="en-US" dirty="0"/>
              <a:t>Mention BI for anxiety in references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397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Sign-in = potential for data collection. Website provides details re their privacy policy and what they are collecting (de-identified) – but important to inform family about.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60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749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Source</a:t>
            </a:r>
          </a:p>
          <a:p>
            <a:r>
              <a:rPr lang="en-US" dirty="0"/>
              <a:t>online platform, not an APP</a:t>
            </a:r>
          </a:p>
          <a:p>
            <a:r>
              <a:rPr lang="en-US" dirty="0"/>
              <a:t>Mention why you are not recommending APPs for the school age kids – importance of parents’ role </a:t>
            </a:r>
          </a:p>
          <a:p>
            <a:r>
              <a:rPr lang="en-US" dirty="0"/>
              <a:t>Have other brief interventions available – one for teens, others in progress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982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566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968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CBDBD-F22C-4C81-A692-4E6BBF191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182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 will review apps on guide and make a slide of resources/recommendations</a:t>
            </a:r>
          </a:p>
          <a:p>
            <a:r>
              <a:rPr lang="en-US" dirty="0"/>
              <a:t>Mention BA – what it is, why it’s useful</a:t>
            </a:r>
          </a:p>
          <a:p>
            <a:r>
              <a:rPr lang="en-US" dirty="0"/>
              <a:t>Age range? </a:t>
            </a:r>
          </a:p>
          <a:p>
            <a:r>
              <a:rPr lang="en-US" dirty="0"/>
              <a:t>Add screen shot of ages on APP store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152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Teen example?  Maybe self-injury?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389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322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me – happy photo/music</a:t>
            </a:r>
          </a:p>
          <a:p>
            <a:r>
              <a:rPr lang="en-US" dirty="0"/>
              <a:t>Distract me: sudoku, photo puzzle, word search, mahjong solitaire</a:t>
            </a:r>
          </a:p>
          <a:p>
            <a:r>
              <a:rPr lang="en-US" dirty="0"/>
              <a:t>Relax me: diaphragmatic breathing, muscle relaxation, guided meditation (beach, forest)</a:t>
            </a:r>
          </a:p>
          <a:p>
            <a:r>
              <a:rPr lang="en-US" dirty="0"/>
              <a:t>Coping tools: coping cards (need therapist) and activity tracker (not as robust as Mood Move)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273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506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Tasks=quests; Reward is taking care of digital pet and play the video game</a:t>
            </a:r>
          </a:p>
          <a:p>
            <a:r>
              <a:rPr lang="en-US" dirty="0"/>
              <a:t>Earn coins to take care of pet and unlock different parts of the video game</a:t>
            </a:r>
          </a:p>
          <a:p>
            <a:endParaRPr lang="en-US" dirty="0"/>
          </a:p>
          <a:p>
            <a:r>
              <a:rPr lang="en-US" dirty="0"/>
              <a:t>“best”- with regard to fostering independence with daily routines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07D3E-0051-4F3C-95B1-98DD214BD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6839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 links to digital BH tools referenced above and any additional tools and/or links to lists of recommended tools)</a:t>
            </a:r>
          </a:p>
        </p:txBody>
      </p:sp>
      <p:sp>
        <p:nvSpPr>
          <p:cNvPr id="4" name="Slide Number Placeholder 3"/>
          <p:cNvSpPr>
            <a:spLocks noGrp="1"/>
          </p:cNvSpPr>
          <p:nvPr>
            <p:ph type="sldNum" sz="quarter" idx="5"/>
          </p:nvPr>
        </p:nvSpPr>
        <p:spPr/>
        <p:txBody>
          <a:bodyPr/>
          <a:lstStyle/>
          <a:p>
            <a:fld id="{F2407D3E-0051-4F3C-95B1-98DD214BD629}" type="slidenum">
              <a:rPr lang="en-US" smtClean="0"/>
              <a:t>63</a:t>
            </a:fld>
            <a:endParaRPr lang="en-US"/>
          </a:p>
        </p:txBody>
      </p:sp>
    </p:spTree>
    <p:extLst>
      <p:ext uri="{BB962C8B-B14F-4D97-AF65-F5344CB8AC3E}">
        <p14:creationId xmlns:p14="http://schemas.microsoft.com/office/powerpoint/2010/main" val="656947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64</a:t>
            </a:fld>
            <a:endParaRPr lang="en-US"/>
          </a:p>
        </p:txBody>
      </p:sp>
    </p:spTree>
    <p:extLst>
      <p:ext uri="{BB962C8B-B14F-4D97-AF65-F5344CB8AC3E}">
        <p14:creationId xmlns:p14="http://schemas.microsoft.com/office/powerpoint/2010/main" val="2704088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65</a:t>
            </a:fld>
            <a:endParaRPr lang="en-US"/>
          </a:p>
        </p:txBody>
      </p:sp>
    </p:spTree>
    <p:extLst>
      <p:ext uri="{BB962C8B-B14F-4D97-AF65-F5344CB8AC3E}">
        <p14:creationId xmlns:p14="http://schemas.microsoft.com/office/powerpoint/2010/main" val="3369157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66</a:t>
            </a:fld>
            <a:endParaRPr lang="en-US"/>
          </a:p>
        </p:txBody>
      </p:sp>
    </p:spTree>
    <p:extLst>
      <p:ext uri="{BB962C8B-B14F-4D97-AF65-F5344CB8AC3E}">
        <p14:creationId xmlns:p14="http://schemas.microsoft.com/office/powerpoint/2010/main" val="566992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Regulators use the term:  </a:t>
            </a:r>
            <a:r>
              <a:rPr lang="en-US" b="1" dirty="0"/>
              <a:t>“Software as a medical device” </a:t>
            </a:r>
            <a:r>
              <a:rPr lang="en-US" dirty="0"/>
              <a:t>; e.g. Daylight (anxiety) and Sleepio (</a:t>
            </a:r>
            <a:r>
              <a:rPr lang="en-US" dirty="0" err="1"/>
              <a:t>tx</a:t>
            </a:r>
            <a:r>
              <a:rPr lang="en-US" dirty="0"/>
              <a:t> for insomnia and other sleep </a:t>
            </a:r>
            <a:r>
              <a:rPr lang="en-US" dirty="0" err="1"/>
              <a:t>pxs</a:t>
            </a:r>
            <a:r>
              <a:rPr lang="en-US" dirty="0"/>
              <a:t>) – more widely available in the UK – the NHS covers the cost of these for everyone in Scotland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rPr>
              <a:t>(E.g. </a:t>
            </a:r>
            <a:r>
              <a:rPr lang="en-US" sz="1200" b="1" dirty="0">
                <a:solidFill>
                  <a:srgbClr val="002060"/>
                </a:solidFill>
              </a:rPr>
              <a:t>Sleepio</a:t>
            </a:r>
            <a:r>
              <a:rPr lang="en-US" sz="1200" dirty="0">
                <a:solidFill>
                  <a:srgbClr val="002060"/>
                </a:solidFill>
              </a:rPr>
              <a:t> – treats insomnia disorder in adults –$450/year)</a:t>
            </a:r>
          </a:p>
          <a:p>
            <a:r>
              <a:rPr lang="en-US" b="1" dirty="0"/>
              <a:t>DTXs provide an exciting opportunity for extending the reach of </a:t>
            </a:r>
            <a:r>
              <a:rPr lang="en-US" b="1" dirty="0" err="1"/>
              <a:t>evid</a:t>
            </a:r>
            <a:r>
              <a:rPr lang="en-US" b="1" dirty="0"/>
              <a:t> based therapeutic interventions to more people -  almost everyone has access to a mobile device –I’ll say a bit more about this in a few minutes</a:t>
            </a:r>
          </a:p>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8</a:t>
            </a:fld>
            <a:endParaRPr lang="en-US"/>
          </a:p>
        </p:txBody>
      </p:sp>
    </p:spTree>
    <p:extLst>
      <p:ext uri="{BB962C8B-B14F-4D97-AF65-F5344CB8AC3E}">
        <p14:creationId xmlns:p14="http://schemas.microsoft.com/office/powerpoint/2010/main" val="1449607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DTs may or may not require a prescription – If they require a Rx, they are FDA approved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only one for kids and MH is </a:t>
            </a:r>
            <a:r>
              <a:rPr lang="en-US" dirty="0" err="1"/>
              <a:t>EndeavorRX</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9</a:t>
            </a:fld>
            <a:endParaRPr lang="en-US"/>
          </a:p>
        </p:txBody>
      </p:sp>
    </p:spTree>
    <p:extLst>
      <p:ext uri="{BB962C8B-B14F-4D97-AF65-F5344CB8AC3E}">
        <p14:creationId xmlns:p14="http://schemas.microsoft.com/office/powerpoint/2010/main" val="12658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English only</a:t>
            </a:r>
          </a:p>
        </p:txBody>
      </p:sp>
      <p:sp>
        <p:nvSpPr>
          <p:cNvPr id="4" name="Slide Number Placeholder 3"/>
          <p:cNvSpPr>
            <a:spLocks noGrp="1"/>
          </p:cNvSpPr>
          <p:nvPr>
            <p:ph type="sldNum" sz="quarter" idx="5"/>
          </p:nvPr>
        </p:nvSpPr>
        <p:spPr/>
        <p:txBody>
          <a:bodyPr/>
          <a:lstStyle/>
          <a:p>
            <a:fld id="{F2407D3E-0051-4F3C-95B1-98DD214BD629}" type="slidenum">
              <a:rPr lang="en-US" smtClean="0"/>
              <a:t>10</a:t>
            </a:fld>
            <a:endParaRPr lang="en-US"/>
          </a:p>
        </p:txBody>
      </p:sp>
    </p:spTree>
    <p:extLst>
      <p:ext uri="{BB962C8B-B14F-4D97-AF65-F5344CB8AC3E}">
        <p14:creationId xmlns:p14="http://schemas.microsoft.com/office/powerpoint/2010/main" val="1735675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11</a:t>
            </a:fld>
            <a:endParaRPr lang="en-US"/>
          </a:p>
        </p:txBody>
      </p:sp>
    </p:spTree>
    <p:extLst>
      <p:ext uri="{BB962C8B-B14F-4D97-AF65-F5344CB8AC3E}">
        <p14:creationId xmlns:p14="http://schemas.microsoft.com/office/powerpoint/2010/main" val="3693087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does NOT need a prescription but it’s supposed to be used under supervision of a provider and provider sees and monitors progress</a:t>
            </a:r>
          </a:p>
          <a:p>
            <a:r>
              <a:rPr lang="en-US" dirty="0"/>
              <a:t>Free during pandemic – FDA Enforcement Policy – to expand options for treatment – working towards FDA approval </a:t>
            </a:r>
          </a:p>
          <a:p>
            <a:r>
              <a:rPr lang="en-US" b="1" dirty="0"/>
              <a:t>Pediatric provider can be the provider?  Tried to get clarification on this but unable to get confirmation or update on cost</a:t>
            </a:r>
            <a:endParaRPr lang="en-US" dirty="0"/>
          </a:p>
          <a:p>
            <a:r>
              <a:rPr lang="en-US" b="1" dirty="0"/>
              <a:t>English only </a:t>
            </a:r>
          </a:p>
          <a:p>
            <a:r>
              <a:rPr lang="en-US" dirty="0"/>
              <a:t>WE LIKE THIS ONE – have to have a provider code to access it </a:t>
            </a:r>
          </a:p>
          <a:p>
            <a:endParaRPr lang="en-US" dirty="0"/>
          </a:p>
        </p:txBody>
      </p:sp>
      <p:sp>
        <p:nvSpPr>
          <p:cNvPr id="4" name="Slide Number Placeholder 3"/>
          <p:cNvSpPr>
            <a:spLocks noGrp="1"/>
          </p:cNvSpPr>
          <p:nvPr>
            <p:ph type="sldNum" sz="quarter" idx="5"/>
          </p:nvPr>
        </p:nvSpPr>
        <p:spPr/>
        <p:txBody>
          <a:bodyPr/>
          <a:lstStyle/>
          <a:p>
            <a:fld id="{F2407D3E-0051-4F3C-95B1-98DD214BD629}" type="slidenum">
              <a:rPr lang="en-US" smtClean="0"/>
              <a:t>12</a:t>
            </a:fld>
            <a:endParaRPr lang="en-US"/>
          </a:p>
        </p:txBody>
      </p:sp>
    </p:spTree>
    <p:extLst>
      <p:ext uri="{BB962C8B-B14F-4D97-AF65-F5344CB8AC3E}">
        <p14:creationId xmlns:p14="http://schemas.microsoft.com/office/powerpoint/2010/main" val="4046127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A2D1-44B0-6E47-BB2D-EBAE7A80A01C}"/>
              </a:ext>
            </a:extLst>
          </p:cNvPr>
          <p:cNvSpPr>
            <a:spLocks noGrp="1"/>
          </p:cNvSpPr>
          <p:nvPr>
            <p:ph type="ctrTitle"/>
          </p:nvPr>
        </p:nvSpPr>
        <p:spPr>
          <a:xfrm>
            <a:off x="601578" y="2710929"/>
            <a:ext cx="10873498" cy="1177550"/>
          </a:xfrm>
        </p:spPr>
        <p:txBody>
          <a:bodyPr anchor="b">
            <a:normAutofit/>
          </a:bodyPr>
          <a:lstStyle>
            <a:lvl1pPr algn="l">
              <a:defRPr sz="5402"/>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3D0E501-A3A1-6942-B050-33FAAA70AEE2}"/>
              </a:ext>
            </a:extLst>
          </p:cNvPr>
          <p:cNvSpPr>
            <a:spLocks noGrp="1"/>
          </p:cNvSpPr>
          <p:nvPr>
            <p:ph type="subTitle" idx="1" hasCustomPrompt="1"/>
          </p:nvPr>
        </p:nvSpPr>
        <p:spPr>
          <a:xfrm>
            <a:off x="601578" y="4266996"/>
            <a:ext cx="10873498" cy="1006120"/>
          </a:xfrm>
        </p:spPr>
        <p:txBody>
          <a:bodyPr/>
          <a:lstStyle>
            <a:lvl1pPr marL="0" marR="0" indent="0" algn="l" defTabSz="914484" rtl="0" eaLnBrk="1" fontAlgn="auto" latinLnBrk="0" hangingPunct="1">
              <a:lnSpc>
                <a:spcPct val="120000"/>
              </a:lnSpc>
              <a:spcBef>
                <a:spcPts val="0"/>
              </a:spcBef>
              <a:spcAft>
                <a:spcPts val="0"/>
              </a:spcAft>
              <a:buClrTx/>
              <a:buSzTx/>
              <a:buFont typeface="Arial" panose="020B0604020202020204" pitchFamily="34" charset="0"/>
              <a:buNone/>
              <a:tabLst/>
              <a:defRPr lang="en-US" sz="2400" b="0" kern="1200" dirty="0">
                <a:solidFill>
                  <a:schemeClr val="tx1"/>
                </a:solidFill>
                <a:latin typeface="+mn-lt"/>
                <a:ea typeface="+mn-ea"/>
                <a:cs typeface="+mn-cs"/>
              </a:defRPr>
            </a:lvl1pPr>
            <a:lvl2pPr marL="457241" indent="0" algn="ctr">
              <a:buNone/>
              <a:defRPr sz="2001"/>
            </a:lvl2pPr>
            <a:lvl3pPr marL="914484" indent="0" algn="ctr">
              <a:buNone/>
              <a:defRPr sz="1801"/>
            </a:lvl3pPr>
            <a:lvl4pPr marL="1371725" indent="0" algn="ctr">
              <a:buNone/>
              <a:defRPr sz="1600"/>
            </a:lvl4pPr>
            <a:lvl5pPr marL="1828966" indent="0" algn="ctr">
              <a:buNone/>
              <a:defRPr sz="1600"/>
            </a:lvl5pPr>
            <a:lvl6pPr marL="2286209" indent="0" algn="ctr">
              <a:buNone/>
              <a:defRPr sz="1600"/>
            </a:lvl6pPr>
            <a:lvl7pPr marL="2743449" indent="0" algn="ctr">
              <a:buNone/>
              <a:defRPr sz="1600"/>
            </a:lvl7pPr>
            <a:lvl8pPr marL="3200692" indent="0" algn="ctr">
              <a:buNone/>
              <a:defRPr sz="1600"/>
            </a:lvl8pPr>
            <a:lvl9pPr marL="3657933" indent="0" algn="ctr">
              <a:buNone/>
              <a:defRPr sz="1600"/>
            </a:lvl9pPr>
          </a:lstStyle>
          <a:p>
            <a:r>
              <a:rPr lang="en-US" dirty="0"/>
              <a:t>Click to edit Master subtitle style (Names, Titles) </a:t>
            </a:r>
            <a:r>
              <a:rPr lang="en-US" b="1" dirty="0"/>
              <a:t>(Committee Name)  </a:t>
            </a:r>
            <a:r>
              <a:rPr lang="en-US" dirty="0">
                <a:latin typeface="Arial" panose="020B0604020202020204" pitchFamily="34" charset="0"/>
                <a:cs typeface="Arial" panose="020B0604020202020204" pitchFamily="34" charset="0"/>
              </a:rPr>
              <a:t>| </a:t>
            </a:r>
            <a:r>
              <a:rPr lang="en-US" dirty="0"/>
              <a:t>(</a:t>
            </a:r>
            <a:r>
              <a:rPr lang="en-US" dirty="0">
                <a:latin typeface="Arial" panose="020B0604020202020204" pitchFamily="34" charset="0"/>
                <a:cs typeface="Arial" panose="020B0604020202020204" pitchFamily="34" charset="0"/>
              </a:rPr>
              <a:t>Date)</a:t>
            </a:r>
            <a:endParaRPr lang="en-US" dirty="0"/>
          </a:p>
          <a:p>
            <a:endParaRPr lang="en-US" dirty="0"/>
          </a:p>
        </p:txBody>
      </p:sp>
      <p:sp>
        <p:nvSpPr>
          <p:cNvPr id="7" name="Rectangle 6">
            <a:extLst>
              <a:ext uri="{FF2B5EF4-FFF2-40B4-BE49-F238E27FC236}">
                <a16:creationId xmlns:a16="http://schemas.microsoft.com/office/drawing/2014/main" id="{CCDE951E-1C9B-F949-930B-A91BC84E0B6B}"/>
              </a:ext>
            </a:extLst>
          </p:cNvPr>
          <p:cNvSpPr/>
          <p:nvPr userDrawn="1"/>
        </p:nvSpPr>
        <p:spPr>
          <a:xfrm>
            <a:off x="0" y="1"/>
            <a:ext cx="12192000" cy="846127"/>
          </a:xfrm>
          <a:prstGeom prst="rect">
            <a:avLst/>
          </a:prstGeom>
          <a:solidFill>
            <a:srgbClr val="2097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a16="http://schemas.microsoft.com/office/drawing/2014/main" id="{75DECF62-4C0A-AE42-87A4-736CEA02F606}"/>
              </a:ext>
            </a:extLst>
          </p:cNvPr>
          <p:cNvSpPr/>
          <p:nvPr userDrawn="1"/>
        </p:nvSpPr>
        <p:spPr>
          <a:xfrm>
            <a:off x="0" y="6297770"/>
            <a:ext cx="12192000" cy="560232"/>
          </a:xfrm>
          <a:prstGeom prst="rect">
            <a:avLst/>
          </a:prstGeom>
          <a:solidFill>
            <a:srgbClr val="F7B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11" name="Content Placeholder 5">
            <a:extLst>
              <a:ext uri="{FF2B5EF4-FFF2-40B4-BE49-F238E27FC236}">
                <a16:creationId xmlns:a16="http://schemas.microsoft.com/office/drawing/2014/main" id="{6451041A-816A-D749-9970-4F0089116FC2}"/>
              </a:ext>
            </a:extLst>
          </p:cNvPr>
          <p:cNvPicPr>
            <a:picLocks noChangeAspect="1"/>
          </p:cNvPicPr>
          <p:nvPr userDrawn="1"/>
        </p:nvPicPr>
        <p:blipFill>
          <a:blip r:embed="rId2"/>
          <a:stretch>
            <a:fillRect/>
          </a:stretch>
        </p:blipFill>
        <p:spPr>
          <a:xfrm>
            <a:off x="3556006" y="921308"/>
            <a:ext cx="5079987" cy="1411106"/>
          </a:xfrm>
          <a:prstGeom prst="rect">
            <a:avLst/>
          </a:prstGeom>
        </p:spPr>
      </p:pic>
      <p:sp>
        <p:nvSpPr>
          <p:cNvPr id="12" name="Rectangle 11"/>
          <p:cNvSpPr/>
          <p:nvPr userDrawn="1"/>
        </p:nvSpPr>
        <p:spPr>
          <a:xfrm>
            <a:off x="3915534" y="6381755"/>
            <a:ext cx="4245586" cy="424732"/>
          </a:xfrm>
          <a:prstGeom prst="rect">
            <a:avLst/>
          </a:prstGeom>
        </p:spPr>
        <p:txBody>
          <a:bodyPr wrap="none">
            <a:spAutoFit/>
          </a:bodyPr>
          <a:lstStyle/>
          <a:p>
            <a:pPr algn="l">
              <a:lnSpc>
                <a:spcPct val="120000"/>
              </a:lnSpc>
              <a:spcBef>
                <a:spcPts val="0"/>
              </a:spcBef>
            </a:pPr>
            <a:r>
              <a:rPr lang="en-US" i="1" dirty="0">
                <a:latin typeface="Arial" panose="020B0604020202020204" pitchFamily="34" charset="0"/>
                <a:cs typeface="Arial" panose="020B0604020202020204" pitchFamily="34" charset="0"/>
              </a:rPr>
              <a:t>Care Transformation Collaborative of RI</a:t>
            </a:r>
          </a:p>
        </p:txBody>
      </p:sp>
    </p:spTree>
    <p:extLst>
      <p:ext uri="{BB962C8B-B14F-4D97-AF65-F5344CB8AC3E}">
        <p14:creationId xmlns:p14="http://schemas.microsoft.com/office/powerpoint/2010/main" val="4027339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A5F8-CC02-794C-8091-3CDDCFCFBE9E}"/>
              </a:ext>
            </a:extLst>
          </p:cNvPr>
          <p:cNvSpPr>
            <a:spLocks noGrp="1"/>
          </p:cNvSpPr>
          <p:nvPr>
            <p:ph type="title"/>
          </p:nvPr>
        </p:nvSpPr>
        <p:spPr>
          <a:xfrm>
            <a:off x="839789" y="641684"/>
            <a:ext cx="3932237" cy="1415716"/>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7B3395-4A47-5244-8986-53DF27673A6A}"/>
              </a:ext>
            </a:extLst>
          </p:cNvPr>
          <p:cNvSpPr>
            <a:spLocks noGrp="1"/>
          </p:cNvSpPr>
          <p:nvPr>
            <p:ph type="pic" idx="1"/>
          </p:nvPr>
        </p:nvSpPr>
        <p:spPr>
          <a:xfrm>
            <a:off x="5183188" y="987426"/>
            <a:ext cx="6172201" cy="4873625"/>
          </a:xfrm>
        </p:spPr>
        <p:txBody>
          <a:bodyPr/>
          <a:lstStyle>
            <a:lvl1pPr marL="0" indent="0">
              <a:buNone/>
              <a:defRPr sz="3200"/>
            </a:lvl1pPr>
            <a:lvl2pPr marL="457241" indent="0">
              <a:buNone/>
              <a:defRPr sz="2801"/>
            </a:lvl2pPr>
            <a:lvl3pPr marL="914484" indent="0">
              <a:buNone/>
              <a:defRPr sz="2400"/>
            </a:lvl3pPr>
            <a:lvl4pPr marL="1371725" indent="0">
              <a:buNone/>
              <a:defRPr sz="2001"/>
            </a:lvl4pPr>
            <a:lvl5pPr marL="1828966" indent="0">
              <a:buNone/>
              <a:defRPr sz="2001"/>
            </a:lvl5pPr>
            <a:lvl6pPr marL="2286209" indent="0">
              <a:buNone/>
              <a:defRPr sz="2001"/>
            </a:lvl6pPr>
            <a:lvl7pPr marL="2743449" indent="0">
              <a:buNone/>
              <a:defRPr sz="2001"/>
            </a:lvl7pPr>
            <a:lvl8pPr marL="3200692" indent="0">
              <a:buNone/>
              <a:defRPr sz="2001"/>
            </a:lvl8pPr>
            <a:lvl9pPr marL="3657933" indent="0">
              <a:buNone/>
              <a:defRPr sz="2001"/>
            </a:lvl9pPr>
          </a:lstStyle>
          <a:p>
            <a:r>
              <a:rPr lang="en-US"/>
              <a:t>Click icon to add picture</a:t>
            </a:r>
          </a:p>
        </p:txBody>
      </p:sp>
      <p:sp>
        <p:nvSpPr>
          <p:cNvPr id="4" name="Text Placeholder 3">
            <a:extLst>
              <a:ext uri="{FF2B5EF4-FFF2-40B4-BE49-F238E27FC236}">
                <a16:creationId xmlns:a16="http://schemas.microsoft.com/office/drawing/2014/main" id="{29965766-4AA8-524E-99FC-04D31DC10BE9}"/>
              </a:ext>
            </a:extLst>
          </p:cNvPr>
          <p:cNvSpPr>
            <a:spLocks noGrp="1"/>
          </p:cNvSpPr>
          <p:nvPr>
            <p:ph type="body" sz="half" idx="2"/>
          </p:nvPr>
        </p:nvSpPr>
        <p:spPr>
          <a:xfrm>
            <a:off x="839789" y="2057400"/>
            <a:ext cx="3932237" cy="3811588"/>
          </a:xfrm>
        </p:spPr>
        <p:txBody>
          <a:bodyPr/>
          <a:lstStyle>
            <a:lvl1pPr marL="0" indent="0">
              <a:buNone/>
              <a:defRPr sz="1600"/>
            </a:lvl1pPr>
            <a:lvl2pPr marL="457241" indent="0">
              <a:buNone/>
              <a:defRPr sz="1399"/>
            </a:lvl2pPr>
            <a:lvl3pPr marL="914484" indent="0">
              <a:buNone/>
              <a:defRPr sz="1201"/>
            </a:lvl3pPr>
            <a:lvl4pPr marL="1371725" indent="0">
              <a:buNone/>
              <a:defRPr sz="1001"/>
            </a:lvl4pPr>
            <a:lvl5pPr marL="1828966" indent="0">
              <a:buNone/>
              <a:defRPr sz="1001"/>
            </a:lvl5pPr>
            <a:lvl6pPr marL="2286209" indent="0">
              <a:buNone/>
              <a:defRPr sz="1001"/>
            </a:lvl6pPr>
            <a:lvl7pPr marL="2743449" indent="0">
              <a:buNone/>
              <a:defRPr sz="1001"/>
            </a:lvl7pPr>
            <a:lvl8pPr marL="3200692" indent="0">
              <a:buNone/>
              <a:defRPr sz="1001"/>
            </a:lvl8pPr>
            <a:lvl9pPr marL="3657933" indent="0">
              <a:buNone/>
              <a:defRPr sz="1001"/>
            </a:lvl9pPr>
          </a:lstStyle>
          <a:p>
            <a:pPr lvl="0"/>
            <a:r>
              <a:rPr lang="en-US"/>
              <a:t>Click to edit Master text styles</a:t>
            </a:r>
          </a:p>
        </p:txBody>
      </p:sp>
      <p:sp>
        <p:nvSpPr>
          <p:cNvPr id="6" name="Footer Placeholder 5">
            <a:extLst>
              <a:ext uri="{FF2B5EF4-FFF2-40B4-BE49-F238E27FC236}">
                <a16:creationId xmlns:a16="http://schemas.microsoft.com/office/drawing/2014/main" id="{D368C3C0-0F85-ED48-8827-ECCC8BC391E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46121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9A4E-0AE5-9F42-877E-12AC156F2D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0A3848-E5D0-9243-9A93-C6867418A4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F3548E3-2223-6344-BE5B-BA5802414C3C}"/>
              </a:ext>
            </a:extLst>
          </p:cNvPr>
          <p:cNvSpPr>
            <a:spLocks noGrp="1"/>
          </p:cNvSpPr>
          <p:nvPr>
            <p:ph type="ftr" sz="quarter" idx="1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42597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BFEB-0562-784E-879B-7B5CFFC2B636}"/>
              </a:ext>
            </a:extLst>
          </p:cNvPr>
          <p:cNvSpPr>
            <a:spLocks noGrp="1"/>
          </p:cNvSpPr>
          <p:nvPr>
            <p:ph type="title"/>
          </p:nvPr>
        </p:nvSpPr>
        <p:spPr>
          <a:xfrm>
            <a:off x="831849" y="1709739"/>
            <a:ext cx="10515601" cy="2852737"/>
          </a:xfrm>
        </p:spPr>
        <p:txBody>
          <a:bodyPr anchor="b"/>
          <a:lstStyle>
            <a:lvl1pPr>
              <a:defRPr sz="6001"/>
            </a:lvl1pPr>
          </a:lstStyle>
          <a:p>
            <a:r>
              <a:rPr lang="en-US"/>
              <a:t>Click to edit Master title style</a:t>
            </a:r>
          </a:p>
        </p:txBody>
      </p:sp>
      <p:sp>
        <p:nvSpPr>
          <p:cNvPr id="3" name="Text Placeholder 2">
            <a:extLst>
              <a:ext uri="{FF2B5EF4-FFF2-40B4-BE49-F238E27FC236}">
                <a16:creationId xmlns:a16="http://schemas.microsoft.com/office/drawing/2014/main" id="{139E419B-108F-3D47-94D0-9EE12689E00D}"/>
              </a:ext>
            </a:extLst>
          </p:cNvPr>
          <p:cNvSpPr>
            <a:spLocks noGrp="1"/>
          </p:cNvSpPr>
          <p:nvPr>
            <p:ph type="body" idx="1"/>
          </p:nvPr>
        </p:nvSpPr>
        <p:spPr>
          <a:xfrm>
            <a:off x="831849" y="4589464"/>
            <a:ext cx="10515601" cy="1500187"/>
          </a:xfrm>
        </p:spPr>
        <p:txBody>
          <a:bodyPr/>
          <a:lstStyle>
            <a:lvl1pPr marL="0" indent="0">
              <a:buNone/>
              <a:defRPr sz="2400">
                <a:solidFill>
                  <a:schemeClr val="tx1">
                    <a:tint val="75000"/>
                  </a:schemeClr>
                </a:solidFill>
              </a:defRPr>
            </a:lvl1pPr>
            <a:lvl2pPr marL="457241" indent="0">
              <a:buNone/>
              <a:defRPr sz="2001">
                <a:solidFill>
                  <a:schemeClr val="tx1">
                    <a:tint val="75000"/>
                  </a:schemeClr>
                </a:solidFill>
              </a:defRPr>
            </a:lvl2pPr>
            <a:lvl3pPr marL="914484" indent="0">
              <a:buNone/>
              <a:defRPr sz="1801">
                <a:solidFill>
                  <a:schemeClr val="tx1">
                    <a:tint val="75000"/>
                  </a:schemeClr>
                </a:solidFill>
              </a:defRPr>
            </a:lvl3pPr>
            <a:lvl4pPr marL="1371725" indent="0">
              <a:buNone/>
              <a:defRPr sz="1600">
                <a:solidFill>
                  <a:schemeClr val="tx1">
                    <a:tint val="75000"/>
                  </a:schemeClr>
                </a:solidFill>
              </a:defRPr>
            </a:lvl4pPr>
            <a:lvl5pPr marL="1828966" indent="0">
              <a:buNone/>
              <a:defRPr sz="1600">
                <a:solidFill>
                  <a:schemeClr val="tx1">
                    <a:tint val="75000"/>
                  </a:schemeClr>
                </a:solidFill>
              </a:defRPr>
            </a:lvl5pPr>
            <a:lvl6pPr marL="2286209" indent="0">
              <a:buNone/>
              <a:defRPr sz="1600">
                <a:solidFill>
                  <a:schemeClr val="tx1">
                    <a:tint val="75000"/>
                  </a:schemeClr>
                </a:solidFill>
              </a:defRPr>
            </a:lvl6pPr>
            <a:lvl7pPr marL="2743449" indent="0">
              <a:buNone/>
              <a:defRPr sz="1600">
                <a:solidFill>
                  <a:schemeClr val="tx1">
                    <a:tint val="75000"/>
                  </a:schemeClr>
                </a:solidFill>
              </a:defRPr>
            </a:lvl7pPr>
            <a:lvl8pPr marL="3200692" indent="0">
              <a:buNone/>
              <a:defRPr sz="1600">
                <a:solidFill>
                  <a:schemeClr val="tx1">
                    <a:tint val="75000"/>
                  </a:schemeClr>
                </a:solidFill>
              </a:defRPr>
            </a:lvl8pPr>
            <a:lvl9pPr marL="3657933"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C70D548-0F3A-2549-90F8-428461002A8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4182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374B-7ADE-5E49-B2E3-4462C1D3DF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01E23-87F2-A04D-925F-C6B364AA3624}"/>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299C1-3111-9140-A8A0-A0D31B249E1C}"/>
              </a:ext>
            </a:extLst>
          </p:cNvPr>
          <p:cNvSpPr>
            <a:spLocks noGrp="1"/>
          </p:cNvSpPr>
          <p:nvPr>
            <p:ph sz="half" idx="2"/>
          </p:nvPr>
        </p:nvSpPr>
        <p:spPr>
          <a:xfrm>
            <a:off x="617220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F81D933-8C00-E448-88FB-DA75237D59E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82104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1517-3188-F645-B0E6-B9C1BA6A71C6}"/>
              </a:ext>
            </a:extLst>
          </p:cNvPr>
          <p:cNvSpPr>
            <a:spLocks noGrp="1"/>
          </p:cNvSpPr>
          <p:nvPr>
            <p:ph type="title"/>
          </p:nvPr>
        </p:nvSpPr>
        <p:spPr>
          <a:xfrm>
            <a:off x="839787" y="641683"/>
            <a:ext cx="10515601" cy="10490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A09903-DA49-8D48-A2AC-32F4C6C443D3}"/>
              </a:ext>
            </a:extLst>
          </p:cNvPr>
          <p:cNvSpPr>
            <a:spLocks noGrp="1"/>
          </p:cNvSpPr>
          <p:nvPr>
            <p:ph type="body" idx="1"/>
          </p:nvPr>
        </p:nvSpPr>
        <p:spPr>
          <a:xfrm>
            <a:off x="839790" y="1681164"/>
            <a:ext cx="5157788" cy="823912"/>
          </a:xfrm>
        </p:spPr>
        <p:txBody>
          <a:bodyPr anchor="b"/>
          <a:lstStyle>
            <a:lvl1pPr marL="0" indent="0">
              <a:buNone/>
              <a:defRPr sz="2400" b="1"/>
            </a:lvl1pPr>
            <a:lvl2pPr marL="457241" indent="0">
              <a:buNone/>
              <a:defRPr sz="2001" b="1"/>
            </a:lvl2pPr>
            <a:lvl3pPr marL="914484" indent="0">
              <a:buNone/>
              <a:defRPr sz="1801" b="1"/>
            </a:lvl3pPr>
            <a:lvl4pPr marL="1371725" indent="0">
              <a:buNone/>
              <a:defRPr sz="1600" b="1"/>
            </a:lvl4pPr>
            <a:lvl5pPr marL="1828966" indent="0">
              <a:buNone/>
              <a:defRPr sz="1600" b="1"/>
            </a:lvl5pPr>
            <a:lvl6pPr marL="2286209" indent="0">
              <a:buNone/>
              <a:defRPr sz="1600" b="1"/>
            </a:lvl6pPr>
            <a:lvl7pPr marL="2743449" indent="0">
              <a:buNone/>
              <a:defRPr sz="1600" b="1"/>
            </a:lvl7pPr>
            <a:lvl8pPr marL="3200692" indent="0">
              <a:buNone/>
              <a:defRPr sz="1600" b="1"/>
            </a:lvl8pPr>
            <a:lvl9pPr marL="365793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348030-8A58-ED4F-A7B8-4A1DD16F10BA}"/>
              </a:ext>
            </a:extLst>
          </p:cNvPr>
          <p:cNvSpPr>
            <a:spLocks noGrp="1"/>
          </p:cNvSpPr>
          <p:nvPr>
            <p:ph sz="half" idx="2"/>
          </p:nvPr>
        </p:nvSpPr>
        <p:spPr>
          <a:xfrm>
            <a:off x="839790" y="2505075"/>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D94FA6-04E8-B341-A50C-B4B577374DA1}"/>
              </a:ext>
            </a:extLst>
          </p:cNvPr>
          <p:cNvSpPr>
            <a:spLocks noGrp="1"/>
          </p:cNvSpPr>
          <p:nvPr>
            <p:ph type="body" sz="quarter" idx="3"/>
          </p:nvPr>
        </p:nvSpPr>
        <p:spPr>
          <a:xfrm>
            <a:off x="6172202" y="1681164"/>
            <a:ext cx="5183187" cy="823912"/>
          </a:xfrm>
        </p:spPr>
        <p:txBody>
          <a:bodyPr anchor="b"/>
          <a:lstStyle>
            <a:lvl1pPr marL="0" indent="0">
              <a:buNone/>
              <a:defRPr sz="2400" b="1"/>
            </a:lvl1pPr>
            <a:lvl2pPr marL="457241" indent="0">
              <a:buNone/>
              <a:defRPr sz="2001" b="1"/>
            </a:lvl2pPr>
            <a:lvl3pPr marL="914484" indent="0">
              <a:buNone/>
              <a:defRPr sz="1801" b="1"/>
            </a:lvl3pPr>
            <a:lvl4pPr marL="1371725" indent="0">
              <a:buNone/>
              <a:defRPr sz="1600" b="1"/>
            </a:lvl4pPr>
            <a:lvl5pPr marL="1828966" indent="0">
              <a:buNone/>
              <a:defRPr sz="1600" b="1"/>
            </a:lvl5pPr>
            <a:lvl6pPr marL="2286209" indent="0">
              <a:buNone/>
              <a:defRPr sz="1600" b="1"/>
            </a:lvl6pPr>
            <a:lvl7pPr marL="2743449" indent="0">
              <a:buNone/>
              <a:defRPr sz="1600" b="1"/>
            </a:lvl7pPr>
            <a:lvl8pPr marL="3200692" indent="0">
              <a:buNone/>
              <a:defRPr sz="1600" b="1"/>
            </a:lvl8pPr>
            <a:lvl9pPr marL="365793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E830F-9150-D541-B7C9-17FABC87F561}"/>
              </a:ext>
            </a:extLst>
          </p:cNvPr>
          <p:cNvSpPr>
            <a:spLocks noGrp="1"/>
          </p:cNvSpPr>
          <p:nvPr>
            <p:ph sz="quarter" idx="4"/>
          </p:nvPr>
        </p:nvSpPr>
        <p:spPr>
          <a:xfrm>
            <a:off x="6172202" y="2505075"/>
            <a:ext cx="51831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572E2295-8B98-ED41-8650-9ACFCC8E9BE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5184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DFA0-E515-054E-9B8F-95152ADB2DE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D41C06-F400-064D-B6A9-D8600DE20F4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408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34A67E-645C-0E4B-9AFF-3310A5248DF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1161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E4E8-6EFE-5F46-8687-102AF32F3A3F}"/>
              </a:ext>
            </a:extLst>
          </p:cNvPr>
          <p:cNvSpPr>
            <a:spLocks noGrp="1"/>
          </p:cNvSpPr>
          <p:nvPr>
            <p:ph type="title"/>
          </p:nvPr>
        </p:nvSpPr>
        <p:spPr>
          <a:xfrm>
            <a:off x="839789" y="641684"/>
            <a:ext cx="3932237" cy="141571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1D1BB-297C-9045-926B-51C3101E34FC}"/>
              </a:ext>
            </a:extLst>
          </p:cNvPr>
          <p:cNvSpPr>
            <a:spLocks noGrp="1"/>
          </p:cNvSpPr>
          <p:nvPr>
            <p:ph idx="1"/>
          </p:nvPr>
        </p:nvSpPr>
        <p:spPr>
          <a:xfrm>
            <a:off x="5183188" y="987426"/>
            <a:ext cx="6172201" cy="4873625"/>
          </a:xfrm>
        </p:spPr>
        <p:txBody>
          <a:bodyPr/>
          <a:lstStyle>
            <a:lvl1pPr>
              <a:defRPr sz="3200"/>
            </a:lvl1pPr>
            <a:lvl2pPr>
              <a:defRPr sz="2801"/>
            </a:lvl2pPr>
            <a:lvl3pPr>
              <a:defRPr sz="2400"/>
            </a:lvl3pPr>
            <a:lvl4pPr>
              <a:defRPr sz="2001"/>
            </a:lvl4pPr>
            <a:lvl5pPr>
              <a:defRPr sz="2001"/>
            </a:lvl5pPr>
            <a:lvl6pPr>
              <a:defRPr sz="2001"/>
            </a:lvl6pPr>
            <a:lvl7pPr>
              <a:defRPr sz="2001"/>
            </a:lvl7pPr>
            <a:lvl8pPr>
              <a:defRPr sz="2001"/>
            </a:lvl8pPr>
            <a:lvl9pPr>
              <a:defRPr sz="2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D4504F-9A18-F54A-A3DD-00A84B7C82BB}"/>
              </a:ext>
            </a:extLst>
          </p:cNvPr>
          <p:cNvSpPr>
            <a:spLocks noGrp="1"/>
          </p:cNvSpPr>
          <p:nvPr>
            <p:ph type="body" sz="half" idx="2"/>
          </p:nvPr>
        </p:nvSpPr>
        <p:spPr>
          <a:xfrm>
            <a:off x="839789" y="2057400"/>
            <a:ext cx="3932237" cy="3811588"/>
          </a:xfrm>
        </p:spPr>
        <p:txBody>
          <a:bodyPr/>
          <a:lstStyle>
            <a:lvl1pPr marL="0" indent="0">
              <a:buNone/>
              <a:defRPr sz="1600"/>
            </a:lvl1pPr>
            <a:lvl2pPr marL="457241" indent="0">
              <a:buNone/>
              <a:defRPr sz="1399"/>
            </a:lvl2pPr>
            <a:lvl3pPr marL="914484" indent="0">
              <a:buNone/>
              <a:defRPr sz="1201"/>
            </a:lvl3pPr>
            <a:lvl4pPr marL="1371725" indent="0">
              <a:buNone/>
              <a:defRPr sz="1001"/>
            </a:lvl4pPr>
            <a:lvl5pPr marL="1828966" indent="0">
              <a:buNone/>
              <a:defRPr sz="1001"/>
            </a:lvl5pPr>
            <a:lvl6pPr marL="2286209" indent="0">
              <a:buNone/>
              <a:defRPr sz="1001"/>
            </a:lvl6pPr>
            <a:lvl7pPr marL="2743449" indent="0">
              <a:buNone/>
              <a:defRPr sz="1001"/>
            </a:lvl7pPr>
            <a:lvl8pPr marL="3200692" indent="0">
              <a:buNone/>
              <a:defRPr sz="1001"/>
            </a:lvl8pPr>
            <a:lvl9pPr marL="3657933" indent="0">
              <a:buNone/>
              <a:defRPr sz="1001"/>
            </a:lvl9pPr>
          </a:lstStyle>
          <a:p>
            <a:pPr lvl="0"/>
            <a:r>
              <a:rPr lang="en-US"/>
              <a:t>Click to edit Master text styles</a:t>
            </a:r>
          </a:p>
        </p:txBody>
      </p:sp>
      <p:sp>
        <p:nvSpPr>
          <p:cNvPr id="6" name="Footer Placeholder 5">
            <a:extLst>
              <a:ext uri="{FF2B5EF4-FFF2-40B4-BE49-F238E27FC236}">
                <a16:creationId xmlns:a16="http://schemas.microsoft.com/office/drawing/2014/main" id="{072DF5BD-B96C-944C-A36F-FCC681C0B00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6240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5" name="Rectangle 4"/>
          <p:cNvSpPr/>
          <p:nvPr/>
        </p:nvSpPr>
        <p:spPr>
          <a:xfrm>
            <a:off x="1" y="0"/>
            <a:ext cx="4051300" cy="6858000"/>
          </a:xfrm>
          <a:prstGeom prst="rect">
            <a:avLst/>
          </a:prstGeom>
          <a:solidFill>
            <a:srgbClr val="2097D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731519"/>
            <a:ext cx="3200400" cy="2148839"/>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4334" y="807480"/>
            <a:ext cx="7066804" cy="5390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465667" y="6395144"/>
            <a:ext cx="2618317" cy="365125"/>
          </a:xfrm>
        </p:spPr>
        <p:txBody>
          <a:bodyPr/>
          <a:lstStyle>
            <a:lvl1pPr algn="l">
              <a:defRPr/>
            </a:lvl1pPr>
          </a:lstStyle>
          <a:p>
            <a:pPr>
              <a:defRPr/>
            </a:pPr>
            <a:fld id="{99252F06-D974-4759-ACE9-A161C6DF30CD}" type="datetime1">
              <a:rPr lang="en-US"/>
              <a:pPr>
                <a:defRPr/>
              </a:pPr>
              <a:t>10/3/2023</a:t>
            </a:fld>
            <a:endParaRPr lang="en-US" dirty="0"/>
          </a:p>
        </p:txBody>
      </p:sp>
      <p:sp>
        <p:nvSpPr>
          <p:cNvPr id="8" name="Footer Placeholder 5"/>
          <p:cNvSpPr>
            <a:spLocks noGrp="1"/>
          </p:cNvSpPr>
          <p:nvPr>
            <p:ph type="ftr" sz="quarter" idx="11"/>
          </p:nvPr>
        </p:nvSpPr>
        <p:spPr>
          <a:xfrm>
            <a:off x="4195293" y="6363574"/>
            <a:ext cx="6507051" cy="365125"/>
          </a:xfrm>
        </p:spPr>
        <p:txBody>
          <a:bodyPr/>
          <a:lstStyle>
            <a:lvl1pPr algn="l">
              <a:defRPr>
                <a:solidFill>
                  <a:schemeClr val="tx2"/>
                </a:solidFill>
              </a:defRPr>
            </a:lvl1pPr>
          </a:lstStyle>
          <a:p>
            <a:pPr>
              <a:defRPr/>
            </a:pPr>
            <a:endParaRPr lang="en-US"/>
          </a:p>
        </p:txBody>
      </p:sp>
      <p:sp>
        <p:nvSpPr>
          <p:cNvPr id="9" name="Slide Number Placeholder 6"/>
          <p:cNvSpPr>
            <a:spLocks noGrp="1"/>
          </p:cNvSpPr>
          <p:nvPr>
            <p:ph type="sldNum" sz="quarter" idx="12"/>
          </p:nvPr>
        </p:nvSpPr>
        <p:spPr>
          <a:xfrm>
            <a:off x="10862254" y="6363573"/>
            <a:ext cx="818884" cy="365125"/>
          </a:xfrm>
        </p:spPr>
        <p:txBody>
          <a:bodyPr/>
          <a:lstStyle>
            <a:lvl1pPr>
              <a:defRPr>
                <a:solidFill>
                  <a:schemeClr val="tx2"/>
                </a:solidFill>
              </a:defRPr>
            </a:lvl1pPr>
          </a:lstStyle>
          <a:p>
            <a:pPr>
              <a:defRPr/>
            </a:pPr>
            <a:fld id="{FF8873A4-313D-4173-B1C4-3F2E1433D932}" type="slidenum">
              <a:rPr lang="en-US" altLang="en-US"/>
              <a:pPr>
                <a:defRPr/>
              </a:pPr>
              <a:t>‹#›</a:t>
            </a:fld>
            <a:endParaRPr lang="en-US" altLang="en-US"/>
          </a:p>
        </p:txBody>
      </p:sp>
      <p:pic>
        <p:nvPicPr>
          <p:cNvPr id="10" name="Content Placeholder 5">
            <a:extLst>
              <a:ext uri="{FF2B5EF4-FFF2-40B4-BE49-F238E27FC236}">
                <a16:creationId xmlns:a16="http://schemas.microsoft.com/office/drawing/2014/main" id="{F6074C9D-37D3-E142-BCD5-C65A82F2F3E1}"/>
              </a:ext>
            </a:extLst>
          </p:cNvPr>
          <p:cNvPicPr>
            <a:picLocks noChangeAspect="1"/>
          </p:cNvPicPr>
          <p:nvPr userDrawn="1"/>
        </p:nvPicPr>
        <p:blipFill>
          <a:blip r:embed="rId2"/>
          <a:stretch>
            <a:fillRect/>
          </a:stretch>
        </p:blipFill>
        <p:spPr>
          <a:xfrm>
            <a:off x="9608718" y="130147"/>
            <a:ext cx="2438400" cy="677333"/>
          </a:xfrm>
          <a:prstGeom prst="rect">
            <a:avLst/>
          </a:prstGeom>
        </p:spPr>
      </p:pic>
      <p:cxnSp>
        <p:nvCxnSpPr>
          <p:cNvPr id="11" name="Straight Connector 10">
            <a:extLst>
              <a:ext uri="{FF2B5EF4-FFF2-40B4-BE49-F238E27FC236}">
                <a16:creationId xmlns:a16="http://schemas.microsoft.com/office/drawing/2014/main" id="{97849BE6-9366-0C45-9026-E567CDB39409}"/>
              </a:ext>
            </a:extLst>
          </p:cNvPr>
          <p:cNvCxnSpPr>
            <a:cxnSpLocks/>
          </p:cNvCxnSpPr>
          <p:nvPr userDrawn="1"/>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987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4F952F-5EBD-B441-98F8-D43B76A30678}"/>
              </a:ext>
            </a:extLst>
          </p:cNvPr>
          <p:cNvSpPr>
            <a:spLocks noGrp="1"/>
          </p:cNvSpPr>
          <p:nvPr>
            <p:ph type="title"/>
          </p:nvPr>
        </p:nvSpPr>
        <p:spPr>
          <a:xfrm>
            <a:off x="838200" y="641684"/>
            <a:ext cx="10515601" cy="10490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881CA2F-EAC7-514E-9EB6-8FA6917AA980}"/>
              </a:ext>
            </a:extLst>
          </p:cNvPr>
          <p:cNvSpPr>
            <a:spLocks noGrp="1"/>
          </p:cNvSpPr>
          <p:nvPr>
            <p:ph type="body" idx="1"/>
          </p:nvPr>
        </p:nvSpPr>
        <p:spPr>
          <a:xfrm>
            <a:off x="838200" y="1825625"/>
            <a:ext cx="1051560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FEB6A-119A-4D49-B591-91D20A88E121}"/>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52DBE217-D37F-3B46-A238-743F9246B98D}" type="datetime1">
              <a:rPr lang="en-US" smtClean="0"/>
              <a:t>10/3/2023</a:t>
            </a:fld>
            <a:endParaRPr lang="en-US"/>
          </a:p>
        </p:txBody>
      </p:sp>
      <p:sp>
        <p:nvSpPr>
          <p:cNvPr id="5" name="Footer Placeholder 4">
            <a:extLst>
              <a:ext uri="{FF2B5EF4-FFF2-40B4-BE49-F238E27FC236}">
                <a16:creationId xmlns:a16="http://schemas.microsoft.com/office/drawing/2014/main" id="{B24E5736-0CB6-7643-84E5-931F2AB59E72}"/>
              </a:ext>
            </a:extLst>
          </p:cNvPr>
          <p:cNvSpPr>
            <a:spLocks noGrp="1"/>
          </p:cNvSpPr>
          <p:nvPr>
            <p:ph type="ftr" sz="quarter" idx="3"/>
          </p:nvPr>
        </p:nvSpPr>
        <p:spPr>
          <a:xfrm>
            <a:off x="4038602" y="6356351"/>
            <a:ext cx="4114801"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3C9676-5C45-234F-83F7-F8661B50797B}"/>
              </a:ext>
            </a:extLst>
          </p:cNvPr>
          <p:cNvSpPr>
            <a:spLocks noGrp="1"/>
          </p:cNvSpPr>
          <p:nvPr>
            <p:ph type="sldNum" sz="quarter" idx="4"/>
          </p:nvPr>
        </p:nvSpPr>
        <p:spPr>
          <a:xfrm>
            <a:off x="8610602" y="6356351"/>
            <a:ext cx="27432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F81F0205-19D0-7E4A-9ED8-815C205B56F5}" type="slidenum">
              <a:rPr lang="en-US" smtClean="0"/>
              <a:t>‹#›</a:t>
            </a:fld>
            <a:endParaRPr lang="en-US"/>
          </a:p>
        </p:txBody>
      </p:sp>
      <p:pic>
        <p:nvPicPr>
          <p:cNvPr id="7" name="Content Placeholder 5">
            <a:extLst>
              <a:ext uri="{FF2B5EF4-FFF2-40B4-BE49-F238E27FC236}">
                <a16:creationId xmlns:a16="http://schemas.microsoft.com/office/drawing/2014/main" id="{F6074C9D-37D3-E142-BCD5-C65A82F2F3E1}"/>
              </a:ext>
            </a:extLst>
          </p:cNvPr>
          <p:cNvPicPr>
            <a:picLocks noChangeAspect="1"/>
          </p:cNvPicPr>
          <p:nvPr userDrawn="1"/>
        </p:nvPicPr>
        <p:blipFill>
          <a:blip r:embed="rId12"/>
          <a:stretch>
            <a:fillRect/>
          </a:stretch>
        </p:blipFill>
        <p:spPr>
          <a:xfrm>
            <a:off x="9608718" y="130147"/>
            <a:ext cx="2438400" cy="677333"/>
          </a:xfrm>
          <a:prstGeom prst="rect">
            <a:avLst/>
          </a:prstGeo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userDrawn="1"/>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50FD2E4-E973-8545-837D-308335615927}"/>
              </a:ext>
            </a:extLst>
          </p:cNvPr>
          <p:cNvSpPr/>
          <p:nvPr userDrawn="1"/>
        </p:nvSpPr>
        <p:spPr>
          <a:xfrm>
            <a:off x="0" y="6311899"/>
            <a:ext cx="12192000" cy="546101"/>
          </a:xfrm>
          <a:prstGeom prst="rect">
            <a:avLst/>
          </a:prstGeom>
          <a:solidFill>
            <a:srgbClr val="2097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a:extLst>
              <a:ext uri="{FF2B5EF4-FFF2-40B4-BE49-F238E27FC236}">
                <a16:creationId xmlns:a16="http://schemas.microsoft.com/office/drawing/2014/main" id="{64E323F0-759C-C749-AA22-883B54398341}"/>
              </a:ext>
            </a:extLst>
          </p:cNvPr>
          <p:cNvSpPr txBox="1">
            <a:spLocks/>
          </p:cNvSpPr>
          <p:nvPr userDrawn="1"/>
        </p:nvSpPr>
        <p:spPr>
          <a:xfrm>
            <a:off x="838201" y="6396911"/>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A414-2E57-E141-944D-0E383832F5B5}" type="datetime1">
              <a:rPr lang="en-US" smtClean="0"/>
              <a:pPr/>
              <a:t>10/3/2023</a:t>
            </a:fld>
            <a:endParaRPr lang="en-US" dirty="0"/>
          </a:p>
        </p:txBody>
      </p:sp>
      <p:sp>
        <p:nvSpPr>
          <p:cNvPr id="11" name="Slide Number Placeholder 5">
            <a:extLst>
              <a:ext uri="{FF2B5EF4-FFF2-40B4-BE49-F238E27FC236}">
                <a16:creationId xmlns:a16="http://schemas.microsoft.com/office/drawing/2014/main" id="{FBE463CF-D589-5343-9B25-534697E39CF9}"/>
              </a:ext>
            </a:extLst>
          </p:cNvPr>
          <p:cNvSpPr txBox="1">
            <a:spLocks/>
          </p:cNvSpPr>
          <p:nvPr userDrawn="1"/>
        </p:nvSpPr>
        <p:spPr>
          <a:xfrm>
            <a:off x="8763002" y="6396911"/>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1F0205-19D0-7E4A-9ED8-815C205B56F5}" type="slidenum">
              <a:rPr lang="en-US" smtClean="0"/>
              <a:pPr algn="r"/>
              <a:t>‹#›</a:t>
            </a:fld>
            <a:endParaRPr lang="en-US" dirty="0"/>
          </a:p>
        </p:txBody>
      </p:sp>
      <p:sp>
        <p:nvSpPr>
          <p:cNvPr id="12" name="Footer Placeholder 2"/>
          <p:cNvSpPr txBox="1">
            <a:spLocks/>
          </p:cNvSpPr>
          <p:nvPr userDrawn="1"/>
        </p:nvSpPr>
        <p:spPr>
          <a:xfrm>
            <a:off x="3537203" y="6416856"/>
            <a:ext cx="511759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chemeClr val="bg1"/>
                </a:solidFill>
              </a:rPr>
              <a:t>Prepared by Care Transformation Collaborative of RI</a:t>
            </a:r>
          </a:p>
        </p:txBody>
      </p:sp>
    </p:spTree>
    <p:extLst>
      <p:ext uri="{BB962C8B-B14F-4D97-AF65-F5344CB8AC3E}">
        <p14:creationId xmlns:p14="http://schemas.microsoft.com/office/powerpoint/2010/main" val="3926789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84" rtl="0" eaLnBrk="1" latinLnBrk="0" hangingPunct="1">
        <a:lnSpc>
          <a:spcPct val="90000"/>
        </a:lnSpc>
        <a:spcBef>
          <a:spcPct val="0"/>
        </a:spcBef>
        <a:buNone/>
        <a:defRPr sz="4401" b="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001"/>
        </a:spcBef>
        <a:buFont typeface="Arial" panose="020B0604020202020204" pitchFamily="34" charset="0"/>
        <a:buChar char="•"/>
        <a:defRPr sz="2801" kern="1200">
          <a:solidFill>
            <a:schemeClr val="tx1"/>
          </a:solidFill>
          <a:latin typeface="+mn-lt"/>
          <a:ea typeface="+mn-ea"/>
          <a:cs typeface="+mn-cs"/>
        </a:defRPr>
      </a:lvl1pPr>
      <a:lvl2pPr marL="685862" indent="-228621" algn="l" defTabSz="91448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103" indent="-228621" algn="l" defTabSz="914484" rtl="0" eaLnBrk="1" latinLnBrk="0" hangingPunct="1">
        <a:lnSpc>
          <a:spcPct val="90000"/>
        </a:lnSpc>
        <a:spcBef>
          <a:spcPts val="499"/>
        </a:spcBef>
        <a:buFont typeface="Arial" panose="020B0604020202020204" pitchFamily="34" charset="0"/>
        <a:buChar char="•"/>
        <a:defRPr sz="2001" kern="1200">
          <a:solidFill>
            <a:schemeClr val="tx1"/>
          </a:solidFill>
          <a:latin typeface="+mn-lt"/>
          <a:ea typeface="+mn-ea"/>
          <a:cs typeface="+mn-cs"/>
        </a:defRPr>
      </a:lvl3pPr>
      <a:lvl4pPr marL="1600346"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587"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828"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2071"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9312"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555"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84" rtl="0" eaLnBrk="1" latinLnBrk="0" hangingPunct="1">
        <a:defRPr sz="1801" kern="1200">
          <a:solidFill>
            <a:schemeClr val="tx1"/>
          </a:solidFill>
          <a:latin typeface="+mn-lt"/>
          <a:ea typeface="+mn-ea"/>
          <a:cs typeface="+mn-cs"/>
        </a:defRPr>
      </a:lvl1pPr>
      <a:lvl2pPr marL="457241" algn="l" defTabSz="914484" rtl="0" eaLnBrk="1" latinLnBrk="0" hangingPunct="1">
        <a:defRPr sz="1801" kern="1200">
          <a:solidFill>
            <a:schemeClr val="tx1"/>
          </a:solidFill>
          <a:latin typeface="+mn-lt"/>
          <a:ea typeface="+mn-ea"/>
          <a:cs typeface="+mn-cs"/>
        </a:defRPr>
      </a:lvl2pPr>
      <a:lvl3pPr marL="914484" algn="l" defTabSz="914484" rtl="0" eaLnBrk="1" latinLnBrk="0" hangingPunct="1">
        <a:defRPr sz="1801" kern="1200">
          <a:solidFill>
            <a:schemeClr val="tx1"/>
          </a:solidFill>
          <a:latin typeface="+mn-lt"/>
          <a:ea typeface="+mn-ea"/>
          <a:cs typeface="+mn-cs"/>
        </a:defRPr>
      </a:lvl3pPr>
      <a:lvl4pPr marL="1371725" algn="l" defTabSz="914484" rtl="0" eaLnBrk="1" latinLnBrk="0" hangingPunct="1">
        <a:defRPr sz="1801" kern="1200">
          <a:solidFill>
            <a:schemeClr val="tx1"/>
          </a:solidFill>
          <a:latin typeface="+mn-lt"/>
          <a:ea typeface="+mn-ea"/>
          <a:cs typeface="+mn-cs"/>
        </a:defRPr>
      </a:lvl4pPr>
      <a:lvl5pPr marL="1828966" algn="l" defTabSz="914484" rtl="0" eaLnBrk="1" latinLnBrk="0" hangingPunct="1">
        <a:defRPr sz="1801" kern="1200">
          <a:solidFill>
            <a:schemeClr val="tx1"/>
          </a:solidFill>
          <a:latin typeface="+mn-lt"/>
          <a:ea typeface="+mn-ea"/>
          <a:cs typeface="+mn-cs"/>
        </a:defRPr>
      </a:lvl5pPr>
      <a:lvl6pPr marL="2286209" algn="l" defTabSz="914484" rtl="0" eaLnBrk="1" latinLnBrk="0" hangingPunct="1">
        <a:defRPr sz="1801" kern="1200">
          <a:solidFill>
            <a:schemeClr val="tx1"/>
          </a:solidFill>
          <a:latin typeface="+mn-lt"/>
          <a:ea typeface="+mn-ea"/>
          <a:cs typeface="+mn-cs"/>
        </a:defRPr>
      </a:lvl6pPr>
      <a:lvl7pPr marL="2743449" algn="l" defTabSz="914484" rtl="0" eaLnBrk="1" latinLnBrk="0" hangingPunct="1">
        <a:defRPr sz="1801" kern="1200">
          <a:solidFill>
            <a:schemeClr val="tx1"/>
          </a:solidFill>
          <a:latin typeface="+mn-lt"/>
          <a:ea typeface="+mn-ea"/>
          <a:cs typeface="+mn-cs"/>
        </a:defRPr>
      </a:lvl7pPr>
      <a:lvl8pPr marL="3200692" algn="l" defTabSz="914484" rtl="0" eaLnBrk="1" latinLnBrk="0" hangingPunct="1">
        <a:defRPr sz="1801" kern="1200">
          <a:solidFill>
            <a:schemeClr val="tx1"/>
          </a:solidFill>
          <a:latin typeface="+mn-lt"/>
          <a:ea typeface="+mn-ea"/>
          <a:cs typeface="+mn-cs"/>
        </a:defRPr>
      </a:lvl8pPr>
      <a:lvl9pPr marL="3657933" algn="l" defTabSz="91448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lassic.clinicaltrials.gov/ct2/show/NCT0452459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about:blank"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hyperlink" Target="https://integrationacademy.ahrq.gov/products/topic-briefs/behavioral-health-app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integrationacademy.ahrq.gov/products/topic-briefs/behavioral-health-apps"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s://www.psychiatry.org/psychiatrists/practice/mental-health-app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onemindpsyberguide.org/app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integrationacademy.ahrq.gov/products/topic-briefs/behavioral-health-app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apps.apple.com/ca/app/breathe-think-do-with-sesame/id721853597"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smilingmind.com.au/smiling-mind-app"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https://www.schleiderlab.org/empower.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39.png"/><Relationship Id="rId7" Type="http://schemas.openxmlformats.org/officeDocument/2006/relationships/customXml" Target="../ink/ink2.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90.png"/><Relationship Id="rId5" Type="http://schemas.openxmlformats.org/officeDocument/2006/relationships/customXml" Target="../ink/ink1.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46.png"/><Relationship Id="rId18" Type="http://schemas.openxmlformats.org/officeDocument/2006/relationships/customXml" Target="../ink/ink10.xml"/><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customXml" Target="../ink/ink7.xml"/><Relationship Id="rId17" Type="http://schemas.openxmlformats.org/officeDocument/2006/relationships/image" Target="../media/image48.png"/><Relationship Id="rId2" Type="http://schemas.openxmlformats.org/officeDocument/2006/relationships/notesSlide" Target="../notesSlides/notesSlide39.xml"/><Relationship Id="rId16" Type="http://schemas.openxmlformats.org/officeDocument/2006/relationships/customXml" Target="../ink/ink9.xml"/><Relationship Id="rId1" Type="http://schemas.openxmlformats.org/officeDocument/2006/relationships/slideLayout" Target="../slideLayouts/slideLayout7.xml"/><Relationship Id="rId6" Type="http://schemas.openxmlformats.org/officeDocument/2006/relationships/customXml" Target="../ink/ink4.xml"/><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customXml" Target="../ink/ink6.xml"/><Relationship Id="rId19" Type="http://schemas.openxmlformats.org/officeDocument/2006/relationships/image" Target="../media/image49.png"/><Relationship Id="rId4" Type="http://schemas.openxmlformats.org/officeDocument/2006/relationships/customXml" Target="../ink/ink3.xml"/><Relationship Id="rId9" Type="http://schemas.openxmlformats.org/officeDocument/2006/relationships/image" Target="../media/image44.png"/><Relationship Id="rId14" Type="http://schemas.openxmlformats.org/officeDocument/2006/relationships/customXml" Target="../ink/ink8.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image" Target="../media/image52.png"/><Relationship Id="rId4" Type="http://schemas.openxmlformats.org/officeDocument/2006/relationships/customXml" Target="../ink/ink11.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F9D0-177F-F74F-A413-EB4552D23CAA}"/>
              </a:ext>
            </a:extLst>
          </p:cNvPr>
          <p:cNvSpPr>
            <a:spLocks noGrp="1"/>
          </p:cNvSpPr>
          <p:nvPr>
            <p:ph type="ctrTitle"/>
          </p:nvPr>
        </p:nvSpPr>
        <p:spPr>
          <a:xfrm>
            <a:off x="601577" y="2459737"/>
            <a:ext cx="10988843" cy="1486621"/>
          </a:xfrm>
          <a:noFill/>
        </p:spPr>
        <p:txBody>
          <a:bodyPr>
            <a:noAutofit/>
          </a:bodyPr>
          <a:lstStyle/>
          <a:p>
            <a:pPr>
              <a:lnSpc>
                <a:spcPct val="100000"/>
              </a:lnSpc>
            </a:pPr>
            <a:r>
              <a:rPr lang="en-US" sz="4400" dirty="0">
                <a:latin typeface="Arial" panose="020B0604020202020204" pitchFamily="34" charset="0"/>
                <a:cs typeface="Arial" panose="020B0604020202020204" pitchFamily="34" charset="0"/>
              </a:rPr>
              <a:t>Behavioral Health Apps for Youth</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D9FD27-3215-7646-8BC6-07EB71AFD9E5}"/>
              </a:ext>
            </a:extLst>
          </p:cNvPr>
          <p:cNvSpPr>
            <a:spLocks noGrp="1"/>
          </p:cNvSpPr>
          <p:nvPr>
            <p:ph type="subTitle" idx="1"/>
          </p:nvPr>
        </p:nvSpPr>
        <p:spPr>
          <a:xfrm>
            <a:off x="601577" y="4622408"/>
            <a:ext cx="10988843" cy="1010654"/>
          </a:xfrm>
        </p:spPr>
        <p:txBody>
          <a:bodyPr>
            <a:normAutofit/>
          </a:bodyPr>
          <a:lstStyle/>
          <a:p>
            <a:r>
              <a:rPr lang="en-US" dirty="0"/>
              <a:t>Liz Cantor, PhD &amp; Sarah Hagin, PhD</a:t>
            </a:r>
          </a:p>
          <a:p>
            <a:r>
              <a:rPr lang="en-US" dirty="0"/>
              <a:t>October 5, 2023</a:t>
            </a:r>
          </a:p>
        </p:txBody>
      </p:sp>
    </p:spTree>
    <p:extLst>
      <p:ext uri="{BB962C8B-B14F-4D97-AF65-F5344CB8AC3E}">
        <p14:creationId xmlns:p14="http://schemas.microsoft.com/office/powerpoint/2010/main" val="2208498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095E-22C9-4FB4-84AB-869D5056CE97}"/>
              </a:ext>
            </a:extLst>
          </p:cNvPr>
          <p:cNvSpPr>
            <a:spLocks noGrp="1"/>
          </p:cNvSpPr>
          <p:nvPr>
            <p:ph type="title"/>
          </p:nvPr>
        </p:nvSpPr>
        <p:spPr/>
        <p:txBody>
          <a:bodyPr>
            <a:normAutofit fontScale="90000"/>
          </a:bodyPr>
          <a:lstStyle/>
          <a:p>
            <a:pPr algn="ctr"/>
            <a:r>
              <a:rPr lang="en-US" dirty="0"/>
              <a:t>Example of a Prescription Digital Therapeutic </a:t>
            </a:r>
            <a:br>
              <a:rPr lang="en-US" dirty="0"/>
            </a:br>
            <a:r>
              <a:rPr lang="en-US" b="1" dirty="0">
                <a:solidFill>
                  <a:srgbClr val="002060"/>
                </a:solidFill>
              </a:rPr>
              <a:t>EndeavorRx</a:t>
            </a:r>
            <a:endParaRPr lang="en-US" dirty="0"/>
          </a:p>
        </p:txBody>
      </p:sp>
      <p:sp>
        <p:nvSpPr>
          <p:cNvPr id="3" name="Content Placeholder 2">
            <a:extLst>
              <a:ext uri="{FF2B5EF4-FFF2-40B4-BE49-F238E27FC236}">
                <a16:creationId xmlns:a16="http://schemas.microsoft.com/office/drawing/2014/main" id="{6ADE2C79-2277-6F86-2242-8C75EAE72941}"/>
              </a:ext>
            </a:extLst>
          </p:cNvPr>
          <p:cNvSpPr>
            <a:spLocks noGrp="1"/>
          </p:cNvSpPr>
          <p:nvPr>
            <p:ph idx="1"/>
          </p:nvPr>
        </p:nvSpPr>
        <p:spPr>
          <a:xfrm>
            <a:off x="838200" y="1825625"/>
            <a:ext cx="10515601" cy="4478922"/>
          </a:xfrm>
        </p:spPr>
        <p:txBody>
          <a:bodyPr>
            <a:normAutofit fontScale="70000" lnSpcReduction="20000"/>
          </a:bodyPr>
          <a:lstStyle/>
          <a:p>
            <a:pPr marL="0" indent="0" algn="ctr">
              <a:buNone/>
            </a:pPr>
            <a:r>
              <a:rPr lang="en-US" sz="4400" b="1" dirty="0">
                <a:solidFill>
                  <a:srgbClr val="002060"/>
                </a:solidFill>
              </a:rPr>
              <a:t>Target:  </a:t>
            </a:r>
            <a:r>
              <a:rPr lang="en-US" sz="4400" dirty="0">
                <a:solidFill>
                  <a:srgbClr val="002060"/>
                </a:solidFill>
              </a:rPr>
              <a:t>ADHD (ages 8-12)</a:t>
            </a:r>
          </a:p>
          <a:p>
            <a:endParaRPr lang="en-US" sz="3200" dirty="0"/>
          </a:p>
          <a:p>
            <a:r>
              <a:rPr lang="en-US" sz="3200" dirty="0">
                <a:solidFill>
                  <a:schemeClr val="accent6">
                    <a:lumMod val="50000"/>
                  </a:schemeClr>
                </a:solidFill>
              </a:rPr>
              <a:t>FDA-authorized “prescription video game” – not available w/o Rx</a:t>
            </a:r>
          </a:p>
          <a:p>
            <a:r>
              <a:rPr lang="en-US" sz="3200" dirty="0">
                <a:solidFill>
                  <a:schemeClr val="accent6">
                    <a:lumMod val="50000"/>
                  </a:schemeClr>
                </a:solidFill>
              </a:rPr>
              <a:t>Targets cognitive processes that are involved in attention</a:t>
            </a:r>
          </a:p>
          <a:p>
            <a:r>
              <a:rPr lang="en-US" sz="3200" dirty="0">
                <a:solidFill>
                  <a:schemeClr val="accent6">
                    <a:lumMod val="50000"/>
                  </a:schemeClr>
                </a:solidFill>
              </a:rPr>
              <a:t>Algorithm personalizes the intervention – adjusting difficulty and speed based on perf</a:t>
            </a:r>
          </a:p>
          <a:p>
            <a:pPr>
              <a:lnSpc>
                <a:spcPct val="120000"/>
              </a:lnSpc>
            </a:pPr>
            <a:r>
              <a:rPr lang="en-US" sz="3200" dirty="0">
                <a:solidFill>
                  <a:schemeClr val="accent6">
                    <a:lumMod val="50000"/>
                  </a:schemeClr>
                </a:solidFill>
              </a:rPr>
              <a:t>Multiple studies, over 600 children, 4 week intervention:  results -&gt; improved sxs, improved perf on attn msrs*</a:t>
            </a:r>
          </a:p>
          <a:p>
            <a:r>
              <a:rPr lang="en-US" sz="3200" dirty="0">
                <a:solidFill>
                  <a:schemeClr val="accent6">
                    <a:lumMod val="50000"/>
                  </a:schemeClr>
                </a:solidFill>
              </a:rPr>
              <a:t>Instructions provided</a:t>
            </a:r>
          </a:p>
          <a:p>
            <a:pPr>
              <a:lnSpc>
                <a:spcPct val="120000"/>
              </a:lnSpc>
            </a:pPr>
            <a:r>
              <a:rPr lang="en-US" sz="3200" dirty="0">
                <a:solidFill>
                  <a:schemeClr val="accent6">
                    <a:lumMod val="50000"/>
                  </a:schemeClr>
                </a:solidFill>
              </a:rPr>
              <a:t>Should be part of a therapeutic program:  clinician-directed </a:t>
            </a:r>
            <a:r>
              <a:rPr lang="en-US" sz="3200" dirty="0" err="1">
                <a:solidFill>
                  <a:schemeClr val="accent6">
                    <a:lumMod val="50000"/>
                  </a:schemeClr>
                </a:solidFill>
              </a:rPr>
              <a:t>tx</a:t>
            </a:r>
            <a:r>
              <a:rPr lang="en-US" sz="3200" dirty="0">
                <a:solidFill>
                  <a:schemeClr val="accent6">
                    <a:lumMod val="50000"/>
                  </a:schemeClr>
                </a:solidFill>
              </a:rPr>
              <a:t>, medication, educational interventions, etc.</a:t>
            </a:r>
          </a:p>
          <a:p>
            <a:r>
              <a:rPr lang="en-US" sz="3200" dirty="0">
                <a:solidFill>
                  <a:schemeClr val="accent6">
                    <a:lumMod val="50000"/>
                  </a:schemeClr>
                </a:solidFill>
              </a:rPr>
              <a:t>$99/month</a:t>
            </a:r>
          </a:p>
        </p:txBody>
      </p:sp>
      <p:sp>
        <p:nvSpPr>
          <p:cNvPr id="5" name="TextBox 4">
            <a:extLst>
              <a:ext uri="{FF2B5EF4-FFF2-40B4-BE49-F238E27FC236}">
                <a16:creationId xmlns:a16="http://schemas.microsoft.com/office/drawing/2014/main" id="{723DE27A-CFBC-52C6-A321-18537A83678A}"/>
              </a:ext>
            </a:extLst>
          </p:cNvPr>
          <p:cNvSpPr txBox="1"/>
          <p:nvPr/>
        </p:nvSpPr>
        <p:spPr>
          <a:xfrm>
            <a:off x="9141143" y="5846984"/>
            <a:ext cx="2700337" cy="369332"/>
          </a:xfrm>
          <a:prstGeom prst="rect">
            <a:avLst/>
          </a:prstGeom>
          <a:noFill/>
        </p:spPr>
        <p:txBody>
          <a:bodyPr wrap="square">
            <a:spAutoFit/>
          </a:bodyPr>
          <a:lstStyle/>
          <a:p>
            <a:r>
              <a:rPr lang="en-US" sz="1800" dirty="0">
                <a:solidFill>
                  <a:schemeClr val="accent6">
                    <a:lumMod val="50000"/>
                  </a:schemeClr>
                </a:solidFill>
              </a:rPr>
              <a:t>* </a:t>
            </a:r>
            <a:r>
              <a:rPr lang="en-US" sz="1800" dirty="0" err="1">
                <a:solidFill>
                  <a:schemeClr val="accent6">
                    <a:lumMod val="50000"/>
                  </a:schemeClr>
                </a:solidFill>
              </a:rPr>
              <a:t>Kollins</a:t>
            </a:r>
            <a:r>
              <a:rPr lang="en-US" sz="1800" dirty="0">
                <a:solidFill>
                  <a:schemeClr val="accent6">
                    <a:lumMod val="50000"/>
                  </a:schemeClr>
                </a:solidFill>
              </a:rPr>
              <a:t>, S.H. et al. 2021</a:t>
            </a:r>
            <a:endParaRPr lang="en-US" dirty="0"/>
          </a:p>
        </p:txBody>
      </p:sp>
      <p:sp>
        <p:nvSpPr>
          <p:cNvPr id="7" name="TextBox 6">
            <a:extLst>
              <a:ext uri="{FF2B5EF4-FFF2-40B4-BE49-F238E27FC236}">
                <a16:creationId xmlns:a16="http://schemas.microsoft.com/office/drawing/2014/main" id="{B24A4B4D-CF41-5C78-A311-0898148067F5}"/>
              </a:ext>
            </a:extLst>
          </p:cNvPr>
          <p:cNvSpPr txBox="1"/>
          <p:nvPr/>
        </p:nvSpPr>
        <p:spPr>
          <a:xfrm>
            <a:off x="3163253" y="5846984"/>
            <a:ext cx="4060507" cy="369332"/>
          </a:xfrm>
          <a:prstGeom prst="rect">
            <a:avLst/>
          </a:prstGeom>
          <a:noFill/>
        </p:spPr>
        <p:txBody>
          <a:bodyPr wrap="square">
            <a:spAutoFit/>
          </a:bodyPr>
          <a:lstStyle/>
          <a:p>
            <a:r>
              <a:rPr lang="en-US" sz="1800" dirty="0">
                <a:solidFill>
                  <a:schemeClr val="accent6">
                    <a:lumMod val="50000"/>
                  </a:schemeClr>
                </a:solidFill>
              </a:rPr>
              <a:t>website: hcpendeavorrx.com</a:t>
            </a:r>
            <a:endParaRPr lang="en-US" dirty="0"/>
          </a:p>
        </p:txBody>
      </p:sp>
    </p:spTree>
    <p:extLst>
      <p:ext uri="{BB962C8B-B14F-4D97-AF65-F5344CB8AC3E}">
        <p14:creationId xmlns:p14="http://schemas.microsoft.com/office/powerpoint/2010/main" val="157664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1005F4A-F2FE-E913-BA1A-52B2C84C4DAB}"/>
              </a:ext>
            </a:extLst>
          </p:cNvPr>
          <p:cNvPicPr>
            <a:picLocks noGrp="1" noChangeAspect="1"/>
          </p:cNvPicPr>
          <p:nvPr>
            <p:ph idx="1"/>
          </p:nvPr>
        </p:nvPicPr>
        <p:blipFill>
          <a:blip r:embed="rId3"/>
          <a:stretch>
            <a:fillRect/>
          </a:stretch>
        </p:blipFill>
        <p:spPr>
          <a:xfrm>
            <a:off x="669179" y="43952"/>
            <a:ext cx="10448327" cy="6283276"/>
          </a:xfrm>
        </p:spPr>
      </p:pic>
    </p:spTree>
    <p:extLst>
      <p:ext uri="{BB962C8B-B14F-4D97-AF65-F5344CB8AC3E}">
        <p14:creationId xmlns:p14="http://schemas.microsoft.com/office/powerpoint/2010/main" val="961554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0A32-F0A6-A3EC-8C5A-D7653C788F06}"/>
              </a:ext>
            </a:extLst>
          </p:cNvPr>
          <p:cNvSpPr>
            <a:spLocks noGrp="1"/>
          </p:cNvSpPr>
          <p:nvPr>
            <p:ph type="title"/>
          </p:nvPr>
        </p:nvSpPr>
        <p:spPr>
          <a:xfrm>
            <a:off x="838198" y="390223"/>
            <a:ext cx="10515601" cy="1049005"/>
          </a:xfrm>
        </p:spPr>
        <p:txBody>
          <a:bodyPr>
            <a:normAutofit fontScale="90000"/>
          </a:bodyPr>
          <a:lstStyle/>
          <a:p>
            <a:pPr algn="ctr"/>
            <a:br>
              <a:rPr lang="en-US" dirty="0"/>
            </a:br>
            <a:r>
              <a:rPr lang="en-US" b="1" dirty="0">
                <a:solidFill>
                  <a:srgbClr val="002060"/>
                </a:solidFill>
              </a:rPr>
              <a:t>SparkRx </a:t>
            </a:r>
            <a:r>
              <a:rPr lang="en-US" b="0" dirty="0">
                <a:solidFill>
                  <a:srgbClr val="002060"/>
                </a:solidFill>
              </a:rPr>
              <a:t>by Limbix </a:t>
            </a:r>
            <a:r>
              <a:rPr lang="en-US" sz="3600" b="0" dirty="0"/>
              <a:t>(recently bought by Big Health)</a:t>
            </a:r>
            <a:br>
              <a:rPr lang="en-US" dirty="0"/>
            </a:br>
            <a:endParaRPr lang="en-US" dirty="0"/>
          </a:p>
        </p:txBody>
      </p:sp>
      <p:sp>
        <p:nvSpPr>
          <p:cNvPr id="3" name="Content Placeholder 2">
            <a:extLst>
              <a:ext uri="{FF2B5EF4-FFF2-40B4-BE49-F238E27FC236}">
                <a16:creationId xmlns:a16="http://schemas.microsoft.com/office/drawing/2014/main" id="{1933011D-F756-6E75-3CBC-93785C2E3F28}"/>
              </a:ext>
            </a:extLst>
          </p:cNvPr>
          <p:cNvSpPr>
            <a:spLocks noGrp="1"/>
          </p:cNvSpPr>
          <p:nvPr>
            <p:ph idx="1"/>
          </p:nvPr>
        </p:nvSpPr>
        <p:spPr>
          <a:xfrm>
            <a:off x="838197" y="1269951"/>
            <a:ext cx="10515601" cy="4899297"/>
          </a:xfrm>
        </p:spPr>
        <p:txBody>
          <a:bodyPr>
            <a:normAutofit fontScale="92500" lnSpcReduction="10000"/>
          </a:bodyPr>
          <a:lstStyle/>
          <a:p>
            <a:pPr marL="457241" lvl="1" indent="0" algn="ctr">
              <a:buNone/>
            </a:pPr>
            <a:r>
              <a:rPr lang="en-US" sz="3000" b="1" dirty="0">
                <a:solidFill>
                  <a:srgbClr val="002060"/>
                </a:solidFill>
              </a:rPr>
              <a:t>Target:  </a:t>
            </a:r>
            <a:r>
              <a:rPr lang="en-US" sz="3000" dirty="0">
                <a:solidFill>
                  <a:srgbClr val="002060"/>
                </a:solidFill>
              </a:rPr>
              <a:t>Adolescent Depression (ages 13-22)</a:t>
            </a:r>
          </a:p>
          <a:p>
            <a:pPr marL="457241" lvl="1" indent="0" algn="ctr">
              <a:buNone/>
            </a:pPr>
            <a:endParaRPr lang="en-US" dirty="0">
              <a:solidFill>
                <a:srgbClr val="002060"/>
              </a:solidFill>
            </a:endParaRPr>
          </a:p>
          <a:p>
            <a:pPr lvl="1"/>
            <a:r>
              <a:rPr lang="en-US" sz="2600" dirty="0">
                <a:solidFill>
                  <a:schemeClr val="accent6">
                    <a:lumMod val="50000"/>
                  </a:schemeClr>
                </a:solidFill>
              </a:rPr>
              <a:t>5 week program, moving up levels </a:t>
            </a:r>
          </a:p>
          <a:p>
            <a:pPr lvl="1"/>
            <a:r>
              <a:rPr lang="en-US" sz="2600" dirty="0">
                <a:solidFill>
                  <a:schemeClr val="accent6">
                    <a:lumMod val="50000"/>
                  </a:schemeClr>
                </a:solidFill>
              </a:rPr>
              <a:t>Expectation – using SparkRx in between provider visits – adjunctive</a:t>
            </a:r>
          </a:p>
          <a:p>
            <a:pPr lvl="2"/>
            <a:r>
              <a:rPr lang="en-US" sz="2200" dirty="0">
                <a:solidFill>
                  <a:schemeClr val="accent6">
                    <a:lumMod val="50000"/>
                  </a:schemeClr>
                </a:solidFill>
              </a:rPr>
              <a:t>Follow up visit scheduled when SparkRx completed</a:t>
            </a:r>
          </a:p>
          <a:p>
            <a:pPr lvl="1"/>
            <a:r>
              <a:rPr lang="en-US" sz="2600" dirty="0">
                <a:solidFill>
                  <a:schemeClr val="accent6">
                    <a:lumMod val="50000"/>
                  </a:schemeClr>
                </a:solidFill>
              </a:rPr>
              <a:t>Provider registers, gets a code -&gt; patient</a:t>
            </a:r>
          </a:p>
          <a:p>
            <a:pPr lvl="1"/>
            <a:r>
              <a:rPr lang="en-US" sz="2600" dirty="0">
                <a:solidFill>
                  <a:schemeClr val="accent6">
                    <a:lumMod val="50000"/>
                  </a:schemeClr>
                </a:solidFill>
              </a:rPr>
              <a:t>Provider can see progress</a:t>
            </a:r>
          </a:p>
          <a:p>
            <a:pPr lvl="2"/>
            <a:r>
              <a:rPr lang="en-US" sz="2200" dirty="0">
                <a:solidFill>
                  <a:schemeClr val="accent6">
                    <a:lumMod val="50000"/>
                  </a:schemeClr>
                </a:solidFill>
              </a:rPr>
              <a:t>NOT approved by FDA yet, but offered for free during pandemic per FDA </a:t>
            </a:r>
          </a:p>
          <a:p>
            <a:pPr lvl="2"/>
            <a:r>
              <a:rPr lang="en-US" sz="2200" dirty="0">
                <a:solidFill>
                  <a:schemeClr val="accent6">
                    <a:lumMod val="50000"/>
                  </a:schemeClr>
                </a:solidFill>
              </a:rPr>
              <a:t>One published clinical trial*</a:t>
            </a:r>
          </a:p>
          <a:p>
            <a:pPr lvl="2"/>
            <a:r>
              <a:rPr lang="en-US" sz="2200" dirty="0">
                <a:solidFill>
                  <a:schemeClr val="accent6">
                    <a:lumMod val="50000"/>
                  </a:schemeClr>
                </a:solidFill>
              </a:rPr>
              <a:t>Not meant as a treatment w/o supervision by a provider</a:t>
            </a:r>
          </a:p>
          <a:p>
            <a:pPr lvl="2"/>
            <a:r>
              <a:rPr lang="en-US" sz="2200" dirty="0">
                <a:solidFill>
                  <a:schemeClr val="accent6">
                    <a:lumMod val="50000"/>
                  </a:schemeClr>
                </a:solidFill>
              </a:rPr>
              <a:t>Not for emergencies/crisis/suicidality</a:t>
            </a:r>
          </a:p>
          <a:p>
            <a:pPr lvl="2"/>
            <a:r>
              <a:rPr lang="en-US" sz="2200" dirty="0">
                <a:solidFill>
                  <a:schemeClr val="accent6">
                    <a:lumMod val="50000"/>
                  </a:schemeClr>
                </a:solidFill>
              </a:rPr>
              <a:t>English only, requires 5</a:t>
            </a:r>
            <a:r>
              <a:rPr lang="en-US" sz="2200" baseline="30000" dirty="0">
                <a:solidFill>
                  <a:schemeClr val="accent6">
                    <a:lumMod val="50000"/>
                  </a:schemeClr>
                </a:solidFill>
              </a:rPr>
              <a:t>th</a:t>
            </a:r>
            <a:r>
              <a:rPr lang="en-US" sz="2200" dirty="0">
                <a:solidFill>
                  <a:schemeClr val="accent6">
                    <a:lumMod val="50000"/>
                  </a:schemeClr>
                </a:solidFill>
              </a:rPr>
              <a:t> grade reading level</a:t>
            </a:r>
          </a:p>
          <a:p>
            <a:pPr marL="914482" lvl="2" indent="0">
              <a:buNone/>
            </a:pPr>
            <a:endParaRPr lang="en-US" sz="2200" dirty="0"/>
          </a:p>
          <a:p>
            <a:pPr marL="457241" lvl="1" indent="0">
              <a:buNone/>
            </a:pPr>
            <a:r>
              <a:rPr lang="en-US" sz="2600" b="1" dirty="0">
                <a:solidFill>
                  <a:srgbClr val="FF0000"/>
                </a:solidFill>
              </a:rPr>
              <a:t>Could be a great choice for pts with an IBH team </a:t>
            </a:r>
          </a:p>
        </p:txBody>
      </p:sp>
      <p:sp>
        <p:nvSpPr>
          <p:cNvPr id="5" name="TextBox 4">
            <a:extLst>
              <a:ext uri="{FF2B5EF4-FFF2-40B4-BE49-F238E27FC236}">
                <a16:creationId xmlns:a16="http://schemas.microsoft.com/office/drawing/2014/main" id="{751B94AA-5FCC-596A-E42E-F2FCA1BB339F}"/>
              </a:ext>
            </a:extLst>
          </p:cNvPr>
          <p:cNvSpPr txBox="1"/>
          <p:nvPr/>
        </p:nvSpPr>
        <p:spPr>
          <a:xfrm>
            <a:off x="6957060" y="5919961"/>
            <a:ext cx="5143500" cy="338554"/>
          </a:xfrm>
          <a:prstGeom prst="rect">
            <a:avLst/>
          </a:prstGeom>
          <a:noFill/>
        </p:spPr>
        <p:txBody>
          <a:bodyPr wrap="square">
            <a:spAutoFit/>
          </a:bodyPr>
          <a:lstStyle/>
          <a:p>
            <a:pPr marL="334"/>
            <a:r>
              <a:rPr lang="en-US" sz="1600" dirty="0">
                <a:solidFill>
                  <a:schemeClr val="accent6">
                    <a:lumMod val="50000"/>
                  </a:schemeClr>
                </a:solidFill>
              </a:rPr>
              <a:t>* </a:t>
            </a:r>
            <a:r>
              <a:rPr lang="en-US" sz="1600" dirty="0">
                <a:solidFill>
                  <a:schemeClr val="accent6">
                    <a:lumMod val="50000"/>
                  </a:schemeClr>
                </a:solidFill>
                <a:hlinkClick r:id="rId3"/>
              </a:rPr>
              <a:t>https://classic.clinicaltrials.gov/ct2/show/NCT04524598</a:t>
            </a:r>
            <a:r>
              <a:rPr lang="en-US" sz="1600" dirty="0">
                <a:solidFill>
                  <a:schemeClr val="accent6">
                    <a:lumMod val="50000"/>
                  </a:schemeClr>
                </a:solidFill>
              </a:rPr>
              <a:t> </a:t>
            </a:r>
          </a:p>
        </p:txBody>
      </p:sp>
    </p:spTree>
    <p:extLst>
      <p:ext uri="{BB962C8B-B14F-4D97-AF65-F5344CB8AC3E}">
        <p14:creationId xmlns:p14="http://schemas.microsoft.com/office/powerpoint/2010/main" val="2931018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C41D79-C316-1585-BB18-3CF58B0E1191}"/>
              </a:ext>
            </a:extLst>
          </p:cNvPr>
          <p:cNvPicPr>
            <a:picLocks noGrp="1" noChangeAspect="1"/>
          </p:cNvPicPr>
          <p:nvPr>
            <p:ph idx="1"/>
          </p:nvPr>
        </p:nvPicPr>
        <p:blipFill>
          <a:blip r:embed="rId3"/>
          <a:stretch>
            <a:fillRect/>
          </a:stretch>
        </p:blipFill>
        <p:spPr>
          <a:xfrm>
            <a:off x="0" y="218119"/>
            <a:ext cx="5501592" cy="6051752"/>
          </a:xfrm>
        </p:spPr>
      </p:pic>
      <p:sp>
        <p:nvSpPr>
          <p:cNvPr id="6" name="TextBox 5">
            <a:extLst>
              <a:ext uri="{FF2B5EF4-FFF2-40B4-BE49-F238E27FC236}">
                <a16:creationId xmlns:a16="http://schemas.microsoft.com/office/drawing/2014/main" id="{207F5D09-3300-6644-8A15-0DBEDE32A2BC}"/>
              </a:ext>
            </a:extLst>
          </p:cNvPr>
          <p:cNvSpPr txBox="1"/>
          <p:nvPr/>
        </p:nvSpPr>
        <p:spPr>
          <a:xfrm>
            <a:off x="5549002" y="993912"/>
            <a:ext cx="5549921" cy="1477328"/>
          </a:xfrm>
          <a:prstGeom prst="rect">
            <a:avLst/>
          </a:prstGeom>
          <a:noFill/>
        </p:spPr>
        <p:txBody>
          <a:bodyPr wrap="square" rtlCol="0">
            <a:spAutoFit/>
          </a:bodyPr>
          <a:lstStyle/>
          <a:p>
            <a:r>
              <a:rPr lang="en-US" dirty="0">
                <a:solidFill>
                  <a:schemeClr val="accent6">
                    <a:lumMod val="50000"/>
                  </a:schemeClr>
                </a:solidFill>
              </a:rPr>
              <a:t>You can request a demo at </a:t>
            </a:r>
            <a:r>
              <a:rPr lang="en-US" dirty="0">
                <a:hlinkClick r:id="rId4"/>
              </a:rPr>
              <a:t>https://www.sparkrx.com/</a:t>
            </a:r>
            <a:endParaRPr lang="en-US" dirty="0"/>
          </a:p>
          <a:p>
            <a:endParaRPr lang="en-US" dirty="0"/>
          </a:p>
          <a:p>
            <a:endParaRPr lang="en-US" dirty="0"/>
          </a:p>
          <a:p>
            <a:endParaRPr lang="en-US" dirty="0"/>
          </a:p>
          <a:p>
            <a:r>
              <a:rPr lang="en-US" dirty="0">
                <a:solidFill>
                  <a:schemeClr val="accent6">
                    <a:lumMod val="50000"/>
                  </a:schemeClr>
                </a:solidFill>
              </a:rPr>
              <a:t>             Offered for free during the pandemic </a:t>
            </a:r>
          </a:p>
        </p:txBody>
      </p:sp>
      <p:pic>
        <p:nvPicPr>
          <p:cNvPr id="8" name="Picture 7">
            <a:extLst>
              <a:ext uri="{FF2B5EF4-FFF2-40B4-BE49-F238E27FC236}">
                <a16:creationId xmlns:a16="http://schemas.microsoft.com/office/drawing/2014/main" id="{82947AAA-C042-E030-C8C7-B4DACB014159}"/>
              </a:ext>
            </a:extLst>
          </p:cNvPr>
          <p:cNvPicPr>
            <a:picLocks noChangeAspect="1"/>
          </p:cNvPicPr>
          <p:nvPr/>
        </p:nvPicPr>
        <p:blipFill>
          <a:blip r:embed="rId5"/>
          <a:stretch>
            <a:fillRect/>
          </a:stretch>
        </p:blipFill>
        <p:spPr>
          <a:xfrm>
            <a:off x="6053201" y="3321255"/>
            <a:ext cx="5683527" cy="2804018"/>
          </a:xfrm>
          <a:prstGeom prst="rect">
            <a:avLst/>
          </a:prstGeom>
        </p:spPr>
      </p:pic>
      <p:sp>
        <p:nvSpPr>
          <p:cNvPr id="9" name="TextBox 8">
            <a:extLst>
              <a:ext uri="{FF2B5EF4-FFF2-40B4-BE49-F238E27FC236}">
                <a16:creationId xmlns:a16="http://schemas.microsoft.com/office/drawing/2014/main" id="{382CA299-14E8-CC27-1053-CE54A0EA04A5}"/>
              </a:ext>
            </a:extLst>
          </p:cNvPr>
          <p:cNvSpPr txBox="1"/>
          <p:nvPr/>
        </p:nvSpPr>
        <p:spPr>
          <a:xfrm>
            <a:off x="6800992" y="2951922"/>
            <a:ext cx="3636336" cy="369332"/>
          </a:xfrm>
          <a:prstGeom prst="rect">
            <a:avLst/>
          </a:prstGeom>
          <a:noFill/>
        </p:spPr>
        <p:txBody>
          <a:bodyPr wrap="square" rtlCol="0">
            <a:spAutoFit/>
          </a:bodyPr>
          <a:lstStyle/>
          <a:p>
            <a:r>
              <a:rPr lang="en-US" dirty="0">
                <a:solidFill>
                  <a:schemeClr val="accent6">
                    <a:lumMod val="50000"/>
                  </a:schemeClr>
                </a:solidFill>
              </a:rPr>
              <a:t>Providers can monitor sxs/progress</a:t>
            </a:r>
          </a:p>
        </p:txBody>
      </p:sp>
    </p:spTree>
    <p:extLst>
      <p:ext uri="{BB962C8B-B14F-4D97-AF65-F5344CB8AC3E}">
        <p14:creationId xmlns:p14="http://schemas.microsoft.com/office/powerpoint/2010/main" val="831330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91F1A-18A5-A1D4-1E44-DF3C973194E7}"/>
              </a:ext>
            </a:extLst>
          </p:cNvPr>
          <p:cNvSpPr>
            <a:spLocks noGrp="1"/>
          </p:cNvSpPr>
          <p:nvPr>
            <p:ph type="title"/>
          </p:nvPr>
        </p:nvSpPr>
        <p:spPr>
          <a:xfrm>
            <a:off x="186690" y="550244"/>
            <a:ext cx="10515601" cy="1049005"/>
          </a:xfrm>
        </p:spPr>
        <p:txBody>
          <a:bodyPr/>
          <a:lstStyle/>
          <a:p>
            <a:r>
              <a:rPr lang="en-US" dirty="0">
                <a:solidFill>
                  <a:srgbClr val="0070C0"/>
                </a:solidFill>
              </a:rPr>
              <a:t>Digital therapeutics - one last word</a:t>
            </a:r>
          </a:p>
        </p:txBody>
      </p:sp>
      <p:sp>
        <p:nvSpPr>
          <p:cNvPr id="3" name="Content Placeholder 2">
            <a:extLst>
              <a:ext uri="{FF2B5EF4-FFF2-40B4-BE49-F238E27FC236}">
                <a16:creationId xmlns:a16="http://schemas.microsoft.com/office/drawing/2014/main" id="{F774C069-C222-F12E-0ACC-A1B436067160}"/>
              </a:ext>
            </a:extLst>
          </p:cNvPr>
          <p:cNvSpPr>
            <a:spLocks noGrp="1"/>
          </p:cNvSpPr>
          <p:nvPr>
            <p:ph idx="1"/>
          </p:nvPr>
        </p:nvSpPr>
        <p:spPr>
          <a:xfrm>
            <a:off x="701040" y="1690689"/>
            <a:ext cx="10652761" cy="4351338"/>
          </a:xfrm>
        </p:spPr>
        <p:txBody>
          <a:bodyPr/>
          <a:lstStyle/>
          <a:p>
            <a:r>
              <a:rPr lang="en-US" dirty="0" err="1">
                <a:solidFill>
                  <a:schemeClr val="accent6">
                    <a:lumMod val="50000"/>
                  </a:schemeClr>
                </a:solidFill>
              </a:rPr>
              <a:t>DTxs</a:t>
            </a:r>
            <a:r>
              <a:rPr lang="en-US" dirty="0">
                <a:solidFill>
                  <a:schemeClr val="accent6">
                    <a:lumMod val="50000"/>
                  </a:schemeClr>
                </a:solidFill>
              </a:rPr>
              <a:t> hold promise for expanded access to MH care</a:t>
            </a:r>
          </a:p>
          <a:p>
            <a:pPr lvl="1"/>
            <a:r>
              <a:rPr lang="en-US" dirty="0">
                <a:solidFill>
                  <a:schemeClr val="accent6">
                    <a:lumMod val="50000"/>
                  </a:schemeClr>
                </a:solidFill>
              </a:rPr>
              <a:t>Almost everyone has access to a smartphone</a:t>
            </a:r>
          </a:p>
          <a:p>
            <a:pPr lvl="1"/>
            <a:endParaRPr lang="en-US" dirty="0">
              <a:solidFill>
                <a:schemeClr val="accent6">
                  <a:lumMod val="50000"/>
                </a:schemeClr>
              </a:solidFill>
            </a:endParaRPr>
          </a:p>
          <a:p>
            <a:r>
              <a:rPr lang="en-US" dirty="0">
                <a:solidFill>
                  <a:schemeClr val="accent6">
                    <a:lumMod val="50000"/>
                  </a:schemeClr>
                </a:solidFill>
              </a:rPr>
              <a:t>BUT, a major barrier:  </a:t>
            </a:r>
            <a:r>
              <a:rPr lang="en-US" u="sng" dirty="0">
                <a:solidFill>
                  <a:schemeClr val="accent6">
                    <a:lumMod val="50000"/>
                  </a:schemeClr>
                </a:solidFill>
              </a:rPr>
              <a:t>not usually covered by insurance </a:t>
            </a:r>
            <a:r>
              <a:rPr lang="en-US" dirty="0">
                <a:solidFill>
                  <a:schemeClr val="accent6">
                    <a:lumMod val="50000"/>
                  </a:schemeClr>
                </a:solidFill>
              </a:rPr>
              <a:t>(in the US)</a:t>
            </a:r>
          </a:p>
          <a:p>
            <a:pPr lvl="1"/>
            <a:r>
              <a:rPr lang="en-US" dirty="0">
                <a:solidFill>
                  <a:schemeClr val="accent6">
                    <a:lumMod val="50000"/>
                  </a:schemeClr>
                </a:solidFill>
              </a:rPr>
              <a:t>Which means patients can’t afford it…</a:t>
            </a:r>
          </a:p>
          <a:p>
            <a:pPr lvl="2"/>
            <a:r>
              <a:rPr lang="en-US" sz="2400" dirty="0">
                <a:solidFill>
                  <a:schemeClr val="accent6">
                    <a:lumMod val="50000"/>
                  </a:schemeClr>
                </a:solidFill>
              </a:rPr>
              <a:t>…and developers cannot sustain their companies…some are declaring bankruptcy</a:t>
            </a:r>
            <a:endParaRPr lang="en-US" dirty="0"/>
          </a:p>
        </p:txBody>
      </p:sp>
    </p:spTree>
    <p:extLst>
      <p:ext uri="{BB962C8B-B14F-4D97-AF65-F5344CB8AC3E}">
        <p14:creationId xmlns:p14="http://schemas.microsoft.com/office/powerpoint/2010/main" val="119963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D122C-1580-100E-7119-2C56E05B0D4B}"/>
              </a:ext>
            </a:extLst>
          </p:cNvPr>
          <p:cNvSpPr>
            <a:spLocks noGrp="1"/>
          </p:cNvSpPr>
          <p:nvPr>
            <p:ph type="title"/>
          </p:nvPr>
        </p:nvSpPr>
        <p:spPr>
          <a:xfrm>
            <a:off x="300990" y="652163"/>
            <a:ext cx="10515601" cy="1049005"/>
          </a:xfrm>
        </p:spPr>
        <p:txBody>
          <a:bodyPr/>
          <a:lstStyle/>
          <a:p>
            <a:r>
              <a:rPr lang="en-US" dirty="0"/>
              <a:t>BH Apps - State of the field	</a:t>
            </a:r>
          </a:p>
        </p:txBody>
      </p:sp>
      <p:sp>
        <p:nvSpPr>
          <p:cNvPr id="3" name="Content Placeholder 2">
            <a:extLst>
              <a:ext uri="{FF2B5EF4-FFF2-40B4-BE49-F238E27FC236}">
                <a16:creationId xmlns:a16="http://schemas.microsoft.com/office/drawing/2014/main" id="{89E7FEB2-BD82-67A5-CF5D-0090E6A554AE}"/>
              </a:ext>
            </a:extLst>
          </p:cNvPr>
          <p:cNvSpPr>
            <a:spLocks noGrp="1"/>
          </p:cNvSpPr>
          <p:nvPr>
            <p:ph idx="1"/>
          </p:nvPr>
        </p:nvSpPr>
        <p:spPr>
          <a:xfrm>
            <a:off x="701040" y="1701168"/>
            <a:ext cx="10515601" cy="4072890"/>
          </a:xfrm>
        </p:spPr>
        <p:txBody>
          <a:bodyPr>
            <a:normAutofit/>
          </a:bodyPr>
          <a:lstStyle/>
          <a:p>
            <a:r>
              <a:rPr lang="en-US" dirty="0">
                <a:solidFill>
                  <a:schemeClr val="accent6">
                    <a:lumMod val="50000"/>
                  </a:schemeClr>
                </a:solidFill>
              </a:rPr>
              <a:t>How many (quality) BH Apps are out there?</a:t>
            </a:r>
          </a:p>
          <a:p>
            <a:r>
              <a:rPr lang="en-US" dirty="0">
                <a:solidFill>
                  <a:schemeClr val="accent6">
                    <a:lumMod val="50000"/>
                  </a:schemeClr>
                </a:solidFill>
              </a:rPr>
              <a:t>Models for evaluation and where to find App info</a:t>
            </a:r>
          </a:p>
          <a:p>
            <a:pPr lvl="1"/>
            <a:r>
              <a:rPr lang="en-US" dirty="0">
                <a:solidFill>
                  <a:schemeClr val="accent6">
                    <a:lumMod val="50000"/>
                  </a:schemeClr>
                </a:solidFill>
              </a:rPr>
              <a:t>FASTER (AHRQ)</a:t>
            </a:r>
          </a:p>
          <a:p>
            <a:pPr lvl="1"/>
            <a:r>
              <a:rPr lang="en-US" dirty="0">
                <a:solidFill>
                  <a:schemeClr val="accent6">
                    <a:lumMod val="50000"/>
                  </a:schemeClr>
                </a:solidFill>
              </a:rPr>
              <a:t>APA evaluation model/MindAPPS.org</a:t>
            </a:r>
          </a:p>
          <a:p>
            <a:pPr lvl="1"/>
            <a:r>
              <a:rPr lang="en-US" b="1" dirty="0">
                <a:solidFill>
                  <a:schemeClr val="accent6">
                    <a:lumMod val="50000"/>
                  </a:schemeClr>
                </a:solidFill>
              </a:rPr>
              <a:t>Onemindpsyberguide</a:t>
            </a:r>
          </a:p>
          <a:p>
            <a:r>
              <a:rPr lang="en-US" dirty="0">
                <a:solidFill>
                  <a:schemeClr val="accent6">
                    <a:lumMod val="50000"/>
                  </a:schemeClr>
                </a:solidFill>
              </a:rPr>
              <a:t>Research </a:t>
            </a:r>
          </a:p>
          <a:p>
            <a:pPr lvl="1"/>
            <a:r>
              <a:rPr lang="en-US" dirty="0">
                <a:solidFill>
                  <a:schemeClr val="accent6">
                    <a:lumMod val="50000"/>
                  </a:schemeClr>
                </a:solidFill>
              </a:rPr>
              <a:t>What do young people want in an App? </a:t>
            </a:r>
          </a:p>
          <a:p>
            <a:pPr lvl="1"/>
            <a:r>
              <a:rPr lang="en-US" dirty="0">
                <a:solidFill>
                  <a:schemeClr val="accent6">
                    <a:lumMod val="50000"/>
                  </a:schemeClr>
                </a:solidFill>
              </a:rPr>
              <a:t>Meta-analysis for efficacy</a:t>
            </a:r>
          </a:p>
        </p:txBody>
      </p:sp>
    </p:spTree>
    <p:extLst>
      <p:ext uri="{BB962C8B-B14F-4D97-AF65-F5344CB8AC3E}">
        <p14:creationId xmlns:p14="http://schemas.microsoft.com/office/powerpoint/2010/main" val="327092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B5A2C-32F9-F8A8-629A-2445F8C9315C}"/>
              </a:ext>
            </a:extLst>
          </p:cNvPr>
          <p:cNvSpPr>
            <a:spLocks noGrp="1"/>
          </p:cNvSpPr>
          <p:nvPr>
            <p:ph idx="1"/>
          </p:nvPr>
        </p:nvSpPr>
        <p:spPr>
          <a:xfrm>
            <a:off x="566476" y="1405719"/>
            <a:ext cx="11059048" cy="4771244"/>
          </a:xfrm>
        </p:spPr>
        <p:txBody>
          <a:bodyPr>
            <a:normAutofit fontScale="70000" lnSpcReduction="20000"/>
          </a:bodyPr>
          <a:lstStyle/>
          <a:p>
            <a:r>
              <a:rPr lang="en-US" sz="3701" dirty="0">
                <a:solidFill>
                  <a:schemeClr val="accent6">
                    <a:lumMod val="50000"/>
                  </a:schemeClr>
                </a:solidFill>
              </a:rPr>
              <a:t>There are between 10,000-20,000 MH Apps (overall, adult + youth)</a:t>
            </a:r>
          </a:p>
          <a:p>
            <a:pPr lvl="2"/>
            <a:r>
              <a:rPr lang="en-US" sz="3300" dirty="0">
                <a:solidFill>
                  <a:schemeClr val="accent6">
                    <a:lumMod val="50000"/>
                  </a:schemeClr>
                </a:solidFill>
              </a:rPr>
              <a:t>Most don’t have any empirical evidence to back up their claims</a:t>
            </a:r>
          </a:p>
          <a:p>
            <a:pPr lvl="2"/>
            <a:r>
              <a:rPr lang="en-US" sz="3300" dirty="0">
                <a:solidFill>
                  <a:schemeClr val="accent6">
                    <a:lumMod val="50000"/>
                  </a:schemeClr>
                </a:solidFill>
              </a:rPr>
              <a:t>They are not FDA approved</a:t>
            </a:r>
          </a:p>
          <a:p>
            <a:pPr lvl="2"/>
            <a:r>
              <a:rPr lang="en-US" sz="3300" dirty="0">
                <a:solidFill>
                  <a:schemeClr val="accent6">
                    <a:lumMod val="50000"/>
                  </a:schemeClr>
                </a:solidFill>
              </a:rPr>
              <a:t>The field is changing all the time</a:t>
            </a:r>
          </a:p>
          <a:p>
            <a:pPr marL="0" indent="0">
              <a:buNone/>
            </a:pPr>
            <a:endParaRPr lang="en-US" b="1" dirty="0">
              <a:solidFill>
                <a:schemeClr val="accent6">
                  <a:lumMod val="50000"/>
                </a:schemeClr>
              </a:solidFill>
            </a:endParaRPr>
          </a:p>
          <a:p>
            <a:pPr marL="0" indent="0">
              <a:buNone/>
            </a:pPr>
            <a:r>
              <a:rPr lang="en-US" sz="3800" b="1" dirty="0">
                <a:solidFill>
                  <a:schemeClr val="accent6">
                    <a:lumMod val="50000"/>
                  </a:schemeClr>
                </a:solidFill>
              </a:rPr>
              <a:t>One study:  2021 Systematic evaluation of apps for children and adolescents </a:t>
            </a:r>
          </a:p>
          <a:p>
            <a:endParaRPr lang="en-US" dirty="0">
              <a:solidFill>
                <a:schemeClr val="accent6">
                  <a:lumMod val="50000"/>
                </a:schemeClr>
              </a:solidFill>
            </a:endParaRPr>
          </a:p>
          <a:p>
            <a:r>
              <a:rPr lang="en-US" dirty="0">
                <a:solidFill>
                  <a:schemeClr val="accent6">
                    <a:lumMod val="50000"/>
                  </a:schemeClr>
                </a:solidFill>
              </a:rPr>
              <a:t>Looked at:  Dep, anx, or PTSD apps; search revealed </a:t>
            </a:r>
            <a:r>
              <a:rPr lang="en-US" b="1" dirty="0">
                <a:solidFill>
                  <a:schemeClr val="accent6">
                    <a:lumMod val="50000"/>
                  </a:schemeClr>
                </a:solidFill>
              </a:rPr>
              <a:t>3806 apps </a:t>
            </a:r>
          </a:p>
          <a:p>
            <a:r>
              <a:rPr lang="en-US" b="1" dirty="0">
                <a:solidFill>
                  <a:schemeClr val="accent6">
                    <a:lumMod val="50000"/>
                  </a:schemeClr>
                </a:solidFill>
              </a:rPr>
              <a:t>Only 15 Apps </a:t>
            </a:r>
            <a:r>
              <a:rPr lang="en-US" dirty="0">
                <a:solidFill>
                  <a:schemeClr val="accent6">
                    <a:lumMod val="50000"/>
                  </a:schemeClr>
                </a:solidFill>
              </a:rPr>
              <a:t>fulfilled their criteria for quality for:</a:t>
            </a:r>
          </a:p>
          <a:p>
            <a:pPr lvl="4"/>
            <a:r>
              <a:rPr lang="en-US" sz="2900" dirty="0">
                <a:solidFill>
                  <a:schemeClr val="accent6">
                    <a:lumMod val="50000"/>
                  </a:schemeClr>
                </a:solidFill>
              </a:rPr>
              <a:t>Engagement</a:t>
            </a:r>
          </a:p>
          <a:p>
            <a:pPr lvl="4"/>
            <a:r>
              <a:rPr lang="en-US" sz="2900" dirty="0">
                <a:solidFill>
                  <a:schemeClr val="accent6">
                    <a:lumMod val="50000"/>
                  </a:schemeClr>
                </a:solidFill>
              </a:rPr>
              <a:t>Functionality</a:t>
            </a:r>
          </a:p>
          <a:p>
            <a:pPr lvl="4"/>
            <a:r>
              <a:rPr lang="en-US" sz="2900" dirty="0">
                <a:solidFill>
                  <a:schemeClr val="accent6">
                    <a:lumMod val="50000"/>
                  </a:schemeClr>
                </a:solidFill>
              </a:rPr>
              <a:t>Aesthetics</a:t>
            </a:r>
          </a:p>
          <a:p>
            <a:pPr lvl="4"/>
            <a:r>
              <a:rPr lang="en-US" sz="2900" dirty="0">
                <a:solidFill>
                  <a:schemeClr val="accent6">
                    <a:lumMod val="50000"/>
                  </a:schemeClr>
                </a:solidFill>
              </a:rPr>
              <a:t>Information quality (</a:t>
            </a:r>
            <a:r>
              <a:rPr lang="en-US" sz="2900" dirty="0" err="1">
                <a:solidFill>
                  <a:schemeClr val="accent6">
                    <a:lumMod val="50000"/>
                  </a:schemeClr>
                </a:solidFill>
              </a:rPr>
              <a:t>inc</a:t>
            </a:r>
            <a:r>
              <a:rPr lang="en-US" sz="2900" dirty="0">
                <a:solidFill>
                  <a:schemeClr val="accent6">
                    <a:lumMod val="50000"/>
                  </a:schemeClr>
                </a:solidFill>
              </a:rPr>
              <a:t> evidence base)</a:t>
            </a:r>
          </a:p>
          <a:p>
            <a:endParaRPr lang="en-US" dirty="0">
              <a:solidFill>
                <a:schemeClr val="accent6">
                  <a:lumMod val="50000"/>
                </a:schemeClr>
              </a:solidFill>
            </a:endParaRPr>
          </a:p>
          <a:p>
            <a:pPr marL="457241" lvl="1" indent="0">
              <a:buNone/>
            </a:pPr>
            <a:endParaRPr lang="en-US" dirty="0">
              <a:solidFill>
                <a:schemeClr val="accent6">
                  <a:lumMod val="50000"/>
                </a:schemeClr>
              </a:solidFill>
            </a:endParaRPr>
          </a:p>
          <a:p>
            <a:pPr lvl="1"/>
            <a:endParaRPr lang="en-US" dirty="0">
              <a:solidFill>
                <a:schemeClr val="accent6">
                  <a:lumMod val="50000"/>
                </a:schemeClr>
              </a:solidFill>
            </a:endParaRPr>
          </a:p>
          <a:p>
            <a:pPr lvl="1"/>
            <a:endParaRPr lang="en-US" dirty="0">
              <a:solidFill>
                <a:schemeClr val="accent6">
                  <a:lumMod val="50000"/>
                </a:schemeClr>
              </a:solidFill>
            </a:endParaRPr>
          </a:p>
          <a:p>
            <a:endParaRPr lang="en-US" dirty="0">
              <a:solidFill>
                <a:schemeClr val="accent6">
                  <a:lumMod val="50000"/>
                </a:schemeClr>
              </a:solidFill>
            </a:endParaRPr>
          </a:p>
        </p:txBody>
      </p:sp>
      <p:sp>
        <p:nvSpPr>
          <p:cNvPr id="2" name="TextBox 1">
            <a:extLst>
              <a:ext uri="{FF2B5EF4-FFF2-40B4-BE49-F238E27FC236}">
                <a16:creationId xmlns:a16="http://schemas.microsoft.com/office/drawing/2014/main" id="{E57FDA25-A265-7302-4F9D-06A3DDF9039B}"/>
              </a:ext>
            </a:extLst>
          </p:cNvPr>
          <p:cNvSpPr txBox="1"/>
          <p:nvPr/>
        </p:nvSpPr>
        <p:spPr>
          <a:xfrm>
            <a:off x="209550" y="681037"/>
            <a:ext cx="8391861" cy="584775"/>
          </a:xfrm>
          <a:prstGeom prst="rect">
            <a:avLst/>
          </a:prstGeom>
          <a:noFill/>
        </p:spPr>
        <p:txBody>
          <a:bodyPr wrap="square" rtlCol="0">
            <a:spAutoFit/>
          </a:bodyPr>
          <a:lstStyle/>
          <a:p>
            <a:r>
              <a:rPr lang="en-US" sz="3200" b="1" dirty="0">
                <a:solidFill>
                  <a:srgbClr val="0070C0"/>
                </a:solidFill>
              </a:rPr>
              <a:t>How many (quality) BH Apps are out there?</a:t>
            </a:r>
            <a:endParaRPr lang="en-US" sz="3200" dirty="0">
              <a:solidFill>
                <a:srgbClr val="0070C0"/>
              </a:solidFill>
            </a:endParaRPr>
          </a:p>
        </p:txBody>
      </p:sp>
      <p:sp>
        <p:nvSpPr>
          <p:cNvPr id="6" name="TextBox 5">
            <a:extLst>
              <a:ext uri="{FF2B5EF4-FFF2-40B4-BE49-F238E27FC236}">
                <a16:creationId xmlns:a16="http://schemas.microsoft.com/office/drawing/2014/main" id="{E1FD8296-91C3-F280-EDC7-9EA8042B3F46}"/>
              </a:ext>
            </a:extLst>
          </p:cNvPr>
          <p:cNvSpPr txBox="1"/>
          <p:nvPr/>
        </p:nvSpPr>
        <p:spPr>
          <a:xfrm>
            <a:off x="9625872" y="5807631"/>
            <a:ext cx="2323147" cy="369332"/>
          </a:xfrm>
          <a:prstGeom prst="rect">
            <a:avLst/>
          </a:prstGeom>
          <a:noFill/>
        </p:spPr>
        <p:txBody>
          <a:bodyPr wrap="square">
            <a:spAutoFit/>
          </a:bodyPr>
          <a:lstStyle/>
          <a:p>
            <a:r>
              <a:rPr lang="en-US" sz="1800" dirty="0" err="1">
                <a:solidFill>
                  <a:schemeClr val="accent6">
                    <a:lumMod val="50000"/>
                  </a:schemeClr>
                </a:solidFill>
              </a:rPr>
              <a:t>Domhardt</a:t>
            </a:r>
            <a:r>
              <a:rPr lang="en-US" sz="1800" dirty="0">
                <a:solidFill>
                  <a:schemeClr val="accent6">
                    <a:lumMod val="50000"/>
                  </a:schemeClr>
                </a:solidFill>
              </a:rPr>
              <a:t> et al</a:t>
            </a:r>
            <a:r>
              <a:rPr lang="en-US" sz="1800" b="1" dirty="0">
                <a:solidFill>
                  <a:schemeClr val="accent6">
                    <a:lumMod val="50000"/>
                  </a:schemeClr>
                </a:solidFill>
              </a:rPr>
              <a:t>. </a:t>
            </a:r>
            <a:r>
              <a:rPr lang="en-US" sz="1800" dirty="0">
                <a:solidFill>
                  <a:schemeClr val="accent6">
                    <a:lumMod val="50000"/>
                  </a:schemeClr>
                </a:solidFill>
              </a:rPr>
              <a:t>2021</a:t>
            </a:r>
            <a:endParaRPr lang="en-US" dirty="0"/>
          </a:p>
        </p:txBody>
      </p:sp>
    </p:spTree>
    <p:extLst>
      <p:ext uri="{BB962C8B-B14F-4D97-AF65-F5344CB8AC3E}">
        <p14:creationId xmlns:p14="http://schemas.microsoft.com/office/powerpoint/2010/main" val="1680663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752F275-CBE5-353E-EE1B-87F11F70368E}"/>
              </a:ext>
            </a:extLst>
          </p:cNvPr>
          <p:cNvPicPr>
            <a:picLocks noGrp="1" noChangeAspect="1"/>
          </p:cNvPicPr>
          <p:nvPr>
            <p:ph idx="1"/>
          </p:nvPr>
        </p:nvPicPr>
        <p:blipFill>
          <a:blip r:embed="rId3"/>
          <a:stretch>
            <a:fillRect/>
          </a:stretch>
        </p:blipFill>
        <p:spPr>
          <a:xfrm>
            <a:off x="532107" y="945185"/>
            <a:ext cx="1827164" cy="5258210"/>
          </a:xfrm>
        </p:spPr>
      </p:pic>
      <p:pic>
        <p:nvPicPr>
          <p:cNvPr id="7" name="Picture 6">
            <a:extLst>
              <a:ext uri="{FF2B5EF4-FFF2-40B4-BE49-F238E27FC236}">
                <a16:creationId xmlns:a16="http://schemas.microsoft.com/office/drawing/2014/main" id="{A5DD27C1-7170-DA70-8D3A-0F459D902910}"/>
              </a:ext>
            </a:extLst>
          </p:cNvPr>
          <p:cNvPicPr>
            <a:picLocks noChangeAspect="1"/>
          </p:cNvPicPr>
          <p:nvPr/>
        </p:nvPicPr>
        <p:blipFill>
          <a:blip r:embed="rId4"/>
          <a:stretch>
            <a:fillRect/>
          </a:stretch>
        </p:blipFill>
        <p:spPr>
          <a:xfrm>
            <a:off x="2456836" y="960036"/>
            <a:ext cx="1717561" cy="5247986"/>
          </a:xfrm>
          <a:prstGeom prst="rect">
            <a:avLst/>
          </a:prstGeom>
        </p:spPr>
      </p:pic>
      <p:sp>
        <p:nvSpPr>
          <p:cNvPr id="8" name="TextBox 7">
            <a:extLst>
              <a:ext uri="{FF2B5EF4-FFF2-40B4-BE49-F238E27FC236}">
                <a16:creationId xmlns:a16="http://schemas.microsoft.com/office/drawing/2014/main" id="{6F9E4758-AA1A-F08B-7015-50796F2787EB}"/>
              </a:ext>
            </a:extLst>
          </p:cNvPr>
          <p:cNvSpPr txBox="1"/>
          <p:nvPr/>
        </p:nvSpPr>
        <p:spPr>
          <a:xfrm>
            <a:off x="4454842" y="1366897"/>
            <a:ext cx="6941998" cy="4124206"/>
          </a:xfrm>
          <a:prstGeom prst="rect">
            <a:avLst/>
          </a:prstGeom>
          <a:noFill/>
        </p:spPr>
        <p:txBody>
          <a:bodyPr wrap="square" rtlCol="0">
            <a:spAutoFit/>
          </a:bodyPr>
          <a:lstStyle/>
          <a:p>
            <a:pPr lvl="1"/>
            <a:r>
              <a:rPr lang="en-US" sz="2400" b="1" dirty="0">
                <a:solidFill>
                  <a:schemeClr val="accent6">
                    <a:lumMod val="50000"/>
                  </a:schemeClr>
                </a:solidFill>
              </a:rPr>
              <a:t>Overall, quality “mediocre” and widespread absence of rigorous studies</a:t>
            </a:r>
          </a:p>
          <a:p>
            <a:pPr lvl="1"/>
            <a:endParaRPr lang="en-US" dirty="0">
              <a:solidFill>
                <a:schemeClr val="accent6">
                  <a:lumMod val="50000"/>
                </a:schemeClr>
              </a:solidFill>
            </a:endParaRPr>
          </a:p>
          <a:p>
            <a:pPr lvl="1"/>
            <a:r>
              <a:rPr lang="en-US" sz="2400" b="1" dirty="0">
                <a:solidFill>
                  <a:schemeClr val="accent6">
                    <a:lumMod val="50000"/>
                  </a:schemeClr>
                </a:solidFill>
              </a:rPr>
              <a:t>“future high quality research is urgently needed” </a:t>
            </a:r>
          </a:p>
          <a:p>
            <a:pPr lvl="1"/>
            <a:endParaRPr lang="en-US" dirty="0">
              <a:solidFill>
                <a:schemeClr val="accent6">
                  <a:lumMod val="50000"/>
                </a:schemeClr>
              </a:solidFill>
            </a:endParaRPr>
          </a:p>
          <a:p>
            <a:pPr lvl="1"/>
            <a:endParaRPr lang="en-US" sz="2000" dirty="0">
              <a:solidFill>
                <a:schemeClr val="accent6">
                  <a:lumMod val="50000"/>
                </a:schemeClr>
              </a:solidFill>
            </a:endParaRPr>
          </a:p>
          <a:p>
            <a:pPr lvl="1"/>
            <a:endParaRPr lang="en-US" sz="2000" dirty="0">
              <a:solidFill>
                <a:schemeClr val="accent6">
                  <a:lumMod val="50000"/>
                </a:schemeClr>
              </a:solidFill>
            </a:endParaRPr>
          </a:p>
          <a:p>
            <a:pPr lvl="1"/>
            <a:endParaRPr lang="en-US" sz="2000" dirty="0">
              <a:solidFill>
                <a:schemeClr val="accent6">
                  <a:lumMod val="50000"/>
                </a:schemeClr>
              </a:solidFill>
            </a:endParaRPr>
          </a:p>
          <a:p>
            <a:pPr lvl="1"/>
            <a:endParaRPr lang="en-US" sz="2000" dirty="0">
              <a:solidFill>
                <a:schemeClr val="accent6">
                  <a:lumMod val="50000"/>
                </a:schemeClr>
              </a:solidFill>
            </a:endParaRPr>
          </a:p>
          <a:p>
            <a:pPr lvl="1"/>
            <a:endParaRPr lang="en-US" sz="2000" dirty="0">
              <a:solidFill>
                <a:schemeClr val="accent6">
                  <a:lumMod val="50000"/>
                </a:schemeClr>
              </a:solidFill>
            </a:endParaRPr>
          </a:p>
          <a:p>
            <a:pPr lvl="1"/>
            <a:r>
              <a:rPr lang="en-US" b="1" dirty="0">
                <a:solidFill>
                  <a:schemeClr val="accent6">
                    <a:lumMod val="50000"/>
                  </a:schemeClr>
                </a:solidFill>
              </a:rPr>
              <a:t>(This list is already out of date…)</a:t>
            </a:r>
          </a:p>
          <a:p>
            <a:pPr lvl="1"/>
            <a:endParaRPr lang="en-US" dirty="0">
              <a:solidFill>
                <a:schemeClr val="accent6">
                  <a:lumMod val="50000"/>
                </a:schemeClr>
              </a:solidFill>
            </a:endParaRPr>
          </a:p>
          <a:p>
            <a:endParaRPr lang="en-US" dirty="0">
              <a:solidFill>
                <a:schemeClr val="accent6">
                  <a:lumMod val="50000"/>
                </a:schemeClr>
              </a:solidFill>
            </a:endParaRPr>
          </a:p>
        </p:txBody>
      </p:sp>
    </p:spTree>
    <p:extLst>
      <p:ext uri="{BB962C8B-B14F-4D97-AF65-F5344CB8AC3E}">
        <p14:creationId xmlns:p14="http://schemas.microsoft.com/office/powerpoint/2010/main" val="3648053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D489-2E26-BDF3-8EC7-04F71523A150}"/>
              </a:ext>
            </a:extLst>
          </p:cNvPr>
          <p:cNvSpPr>
            <a:spLocks noGrp="1"/>
          </p:cNvSpPr>
          <p:nvPr>
            <p:ph type="title"/>
          </p:nvPr>
        </p:nvSpPr>
        <p:spPr>
          <a:xfrm>
            <a:off x="302764" y="641684"/>
            <a:ext cx="10515601" cy="1049005"/>
          </a:xfrm>
        </p:spPr>
        <p:txBody>
          <a:bodyPr>
            <a:normAutofit/>
          </a:bodyPr>
          <a:lstStyle/>
          <a:p>
            <a:r>
              <a:rPr lang="en-US" dirty="0">
                <a:solidFill>
                  <a:srgbClr val="0070C0"/>
                </a:solidFill>
              </a:rPr>
              <a:t>Models for Evaluation</a:t>
            </a:r>
          </a:p>
        </p:txBody>
      </p:sp>
      <p:sp>
        <p:nvSpPr>
          <p:cNvPr id="3" name="Content Placeholder 2">
            <a:extLst>
              <a:ext uri="{FF2B5EF4-FFF2-40B4-BE49-F238E27FC236}">
                <a16:creationId xmlns:a16="http://schemas.microsoft.com/office/drawing/2014/main" id="{1A663659-3CDD-B354-2B8A-19B6AEB64CD2}"/>
              </a:ext>
            </a:extLst>
          </p:cNvPr>
          <p:cNvSpPr>
            <a:spLocks noGrp="1"/>
          </p:cNvSpPr>
          <p:nvPr>
            <p:ph idx="1"/>
          </p:nvPr>
        </p:nvSpPr>
        <p:spPr>
          <a:xfrm>
            <a:off x="675362" y="1500171"/>
            <a:ext cx="5287027" cy="4613275"/>
          </a:xfrm>
        </p:spPr>
        <p:txBody>
          <a:bodyPr>
            <a:normAutofit fontScale="40000" lnSpcReduction="20000"/>
          </a:bodyPr>
          <a:lstStyle/>
          <a:p>
            <a:endParaRPr lang="en-US" sz="3300" b="0" i="0" dirty="0">
              <a:solidFill>
                <a:srgbClr val="404040"/>
              </a:solidFill>
              <a:effectLst/>
              <a:latin typeface="fira-sans"/>
            </a:endParaRPr>
          </a:p>
          <a:p>
            <a:endParaRPr lang="en-US" sz="3300" b="0" i="0" dirty="0">
              <a:solidFill>
                <a:srgbClr val="404040"/>
              </a:solidFill>
              <a:effectLst/>
              <a:latin typeface="fira-sans"/>
            </a:endParaRPr>
          </a:p>
          <a:p>
            <a:pPr marL="0" indent="0">
              <a:buNone/>
            </a:pPr>
            <a:r>
              <a:rPr lang="en-US" sz="7000" dirty="0"/>
              <a:t>AHRQ’s Academy for Integrating BH &amp; PC</a:t>
            </a:r>
            <a:endParaRPr lang="en-US" sz="3500" b="0" i="0" dirty="0">
              <a:solidFill>
                <a:srgbClr val="404040"/>
              </a:solidFill>
              <a:effectLst/>
              <a:latin typeface="fira-sans"/>
            </a:endParaRPr>
          </a:p>
          <a:p>
            <a:r>
              <a:rPr lang="en-US" sz="6000" b="0" i="0" dirty="0">
                <a:solidFill>
                  <a:schemeClr val="accent6">
                    <a:lumMod val="50000"/>
                  </a:schemeClr>
                </a:solidFill>
                <a:effectLst/>
                <a:latin typeface="fira-sans"/>
              </a:rPr>
              <a:t>Framework to Assist Stakeholders in Technology Evaluation for Recovery (FASTER) to Mental Health and Wellness</a:t>
            </a:r>
            <a:endParaRPr lang="en-US" sz="6000" dirty="0">
              <a:solidFill>
                <a:schemeClr val="accent6">
                  <a:lumMod val="50000"/>
                </a:schemeClr>
              </a:solidFill>
            </a:endParaRPr>
          </a:p>
          <a:p>
            <a:endParaRPr lang="en-US" sz="3000" dirty="0">
              <a:solidFill>
                <a:schemeClr val="accent6">
                  <a:lumMod val="50000"/>
                </a:schemeClr>
              </a:solidFill>
            </a:endParaRPr>
          </a:p>
          <a:p>
            <a:r>
              <a:rPr lang="en-US" sz="5000" b="0" i="0" dirty="0">
                <a:solidFill>
                  <a:schemeClr val="accent6">
                    <a:lumMod val="50000"/>
                  </a:schemeClr>
                </a:solidFill>
                <a:effectLst/>
                <a:latin typeface="Source Sans Pro Web"/>
              </a:rPr>
              <a:t>FASTER may be used to help appraise and select mental health mobile apps</a:t>
            </a:r>
            <a:endParaRPr lang="en-US" sz="5000" dirty="0">
              <a:solidFill>
                <a:schemeClr val="accent6">
                  <a:lumMod val="50000"/>
                </a:schemeClr>
              </a:solidFill>
            </a:endParaRPr>
          </a:p>
          <a:p>
            <a:endParaRPr lang="en-US" sz="4500" dirty="0"/>
          </a:p>
          <a:p>
            <a:pPr marL="0" indent="0">
              <a:buNone/>
            </a:pPr>
            <a:endParaRPr lang="en-US" sz="1800" dirty="0"/>
          </a:p>
          <a:p>
            <a:pPr marL="0" indent="0">
              <a:buNone/>
            </a:pPr>
            <a:r>
              <a:rPr lang="en-US" sz="3800" dirty="0">
                <a:hlinkClick r:id="rId3"/>
              </a:rPr>
              <a:t>https://integrationacademy.ahrq.gov/products/topic-briefs/behavioral-health-apps</a:t>
            </a:r>
            <a:r>
              <a:rPr lang="en-US" sz="3800" dirty="0"/>
              <a:t> </a:t>
            </a:r>
          </a:p>
        </p:txBody>
      </p:sp>
      <p:pic>
        <p:nvPicPr>
          <p:cNvPr id="5" name="Picture 4">
            <a:extLst>
              <a:ext uri="{FF2B5EF4-FFF2-40B4-BE49-F238E27FC236}">
                <a16:creationId xmlns:a16="http://schemas.microsoft.com/office/drawing/2014/main" id="{10F5F6C4-FAFA-693E-AC54-9AB5B2D9381D}"/>
              </a:ext>
            </a:extLst>
          </p:cNvPr>
          <p:cNvPicPr>
            <a:picLocks noChangeAspect="1"/>
          </p:cNvPicPr>
          <p:nvPr/>
        </p:nvPicPr>
        <p:blipFill>
          <a:blip r:embed="rId4"/>
          <a:stretch>
            <a:fillRect/>
          </a:stretch>
        </p:blipFill>
        <p:spPr>
          <a:xfrm>
            <a:off x="6096000" y="2295524"/>
            <a:ext cx="5866423" cy="3238500"/>
          </a:xfrm>
          <a:prstGeom prst="rect">
            <a:avLst/>
          </a:prstGeom>
        </p:spPr>
      </p:pic>
    </p:spTree>
    <p:extLst>
      <p:ext uri="{BB962C8B-B14F-4D97-AF65-F5344CB8AC3E}">
        <p14:creationId xmlns:p14="http://schemas.microsoft.com/office/powerpoint/2010/main" val="2881095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8023-35BF-A9BF-6F98-E2EE7321D39C}"/>
              </a:ext>
            </a:extLst>
          </p:cNvPr>
          <p:cNvSpPr>
            <a:spLocks noGrp="1"/>
          </p:cNvSpPr>
          <p:nvPr>
            <p:ph type="title"/>
          </p:nvPr>
        </p:nvSpPr>
        <p:spPr>
          <a:xfrm>
            <a:off x="7038661" y="831713"/>
            <a:ext cx="4857751" cy="3648962"/>
          </a:xfrm>
        </p:spPr>
        <p:txBody>
          <a:bodyPr>
            <a:normAutofit/>
          </a:bodyPr>
          <a:lstStyle/>
          <a:p>
            <a:r>
              <a:rPr lang="en-US" dirty="0"/>
              <a:t>From AHRQ</a:t>
            </a:r>
            <a:br>
              <a:rPr lang="en-US" dirty="0"/>
            </a:br>
            <a:r>
              <a:rPr lang="en-US" sz="2800" dirty="0"/>
              <a:t>BH App databases</a:t>
            </a:r>
            <a:br>
              <a:rPr lang="en-US" dirty="0"/>
            </a:br>
            <a:endParaRPr lang="en-US" dirty="0"/>
          </a:p>
        </p:txBody>
      </p:sp>
      <p:pic>
        <p:nvPicPr>
          <p:cNvPr id="5" name="Content Placeholder 4">
            <a:extLst>
              <a:ext uri="{FF2B5EF4-FFF2-40B4-BE49-F238E27FC236}">
                <a16:creationId xmlns:a16="http://schemas.microsoft.com/office/drawing/2014/main" id="{69539053-CB5C-3A29-1BE8-7E85BECB668A}"/>
              </a:ext>
            </a:extLst>
          </p:cNvPr>
          <p:cNvPicPr>
            <a:picLocks noGrp="1" noChangeAspect="1"/>
          </p:cNvPicPr>
          <p:nvPr>
            <p:ph idx="1"/>
          </p:nvPr>
        </p:nvPicPr>
        <p:blipFill>
          <a:blip r:embed="rId3"/>
          <a:stretch>
            <a:fillRect/>
          </a:stretch>
        </p:blipFill>
        <p:spPr>
          <a:xfrm>
            <a:off x="178307" y="132626"/>
            <a:ext cx="6317743" cy="6391206"/>
          </a:xfrm>
        </p:spPr>
      </p:pic>
      <p:pic>
        <p:nvPicPr>
          <p:cNvPr id="7" name="Picture 6">
            <a:extLst>
              <a:ext uri="{FF2B5EF4-FFF2-40B4-BE49-F238E27FC236}">
                <a16:creationId xmlns:a16="http://schemas.microsoft.com/office/drawing/2014/main" id="{AEC60718-FFA5-A9A1-BA0D-7F4598DDFB23}"/>
              </a:ext>
            </a:extLst>
          </p:cNvPr>
          <p:cNvPicPr>
            <a:picLocks noChangeAspect="1"/>
          </p:cNvPicPr>
          <p:nvPr/>
        </p:nvPicPr>
        <p:blipFill>
          <a:blip r:embed="rId4"/>
          <a:stretch>
            <a:fillRect/>
          </a:stretch>
        </p:blipFill>
        <p:spPr>
          <a:xfrm>
            <a:off x="4055151" y="70134"/>
            <a:ext cx="2347163" cy="571550"/>
          </a:xfrm>
          <a:prstGeom prst="rect">
            <a:avLst/>
          </a:prstGeom>
        </p:spPr>
      </p:pic>
      <p:sp>
        <p:nvSpPr>
          <p:cNvPr id="9" name="TextBox 8">
            <a:extLst>
              <a:ext uri="{FF2B5EF4-FFF2-40B4-BE49-F238E27FC236}">
                <a16:creationId xmlns:a16="http://schemas.microsoft.com/office/drawing/2014/main" id="{ECD115CA-BB81-6D32-5119-65DE9A43C56D}"/>
              </a:ext>
            </a:extLst>
          </p:cNvPr>
          <p:cNvSpPr txBox="1"/>
          <p:nvPr/>
        </p:nvSpPr>
        <p:spPr>
          <a:xfrm>
            <a:off x="7124281" y="5446207"/>
            <a:ext cx="4622242" cy="646331"/>
          </a:xfrm>
          <a:prstGeom prst="rect">
            <a:avLst/>
          </a:prstGeom>
          <a:noFill/>
        </p:spPr>
        <p:txBody>
          <a:bodyPr wrap="square">
            <a:spAutoFit/>
          </a:bodyPr>
          <a:lstStyle/>
          <a:p>
            <a:r>
              <a:rPr lang="en-US" dirty="0">
                <a:hlinkClick r:id="rId5"/>
              </a:rPr>
              <a:t>https://integrationacademy.ahrq.gov/products/topic-briefs/behavioral-health-apps</a:t>
            </a:r>
            <a:r>
              <a:rPr lang="en-US" dirty="0"/>
              <a:t> </a:t>
            </a:r>
          </a:p>
        </p:txBody>
      </p:sp>
    </p:spTree>
    <p:extLst>
      <p:ext uri="{BB962C8B-B14F-4D97-AF65-F5344CB8AC3E}">
        <p14:creationId xmlns:p14="http://schemas.microsoft.com/office/powerpoint/2010/main" val="2250576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074C9D-37D3-E142-BCD5-C65A82F2F3E1}"/>
              </a:ext>
            </a:extLst>
          </p:cNvPr>
          <p:cNvPicPr>
            <a:picLocks noGrp="1" noChangeAspect="1"/>
          </p:cNvPicPr>
          <p:nvPr>
            <p:ph idx="1"/>
          </p:nvPr>
        </p:nvPicPr>
        <p:blipFill>
          <a:blip r:embed="rId2"/>
          <a:stretch>
            <a:fillRect/>
          </a:stretch>
        </p:blipFill>
        <p:spPr>
          <a:xfrm>
            <a:off x="9608718" y="130147"/>
            <a:ext cx="2438400" cy="677333"/>
          </a:xfr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447A98-CABF-B441-938D-8E772DF4B03D}"/>
              </a:ext>
            </a:extLst>
          </p:cNvPr>
          <p:cNvSpPr>
            <a:spLocks noGrp="1"/>
          </p:cNvSpPr>
          <p:nvPr>
            <p:ph type="title"/>
          </p:nvPr>
        </p:nvSpPr>
        <p:spPr>
          <a:xfrm>
            <a:off x="312317" y="468813"/>
            <a:ext cx="11462587" cy="1062609"/>
          </a:xfrm>
        </p:spPr>
        <p:txBody>
          <a:bodyPr>
            <a:normAutofit/>
          </a:bodyPr>
          <a:lstStyle/>
          <a:p>
            <a:pPr>
              <a:lnSpc>
                <a:spcPct val="100000"/>
              </a:lnSpc>
            </a:pPr>
            <a:r>
              <a:rPr lang="en-US" dirty="0"/>
              <a:t>Presenters</a:t>
            </a:r>
          </a:p>
        </p:txBody>
      </p:sp>
      <p:sp>
        <p:nvSpPr>
          <p:cNvPr id="13" name="Content Placeholder 2">
            <a:extLst>
              <a:ext uri="{FF2B5EF4-FFF2-40B4-BE49-F238E27FC236}">
                <a16:creationId xmlns:a16="http://schemas.microsoft.com/office/drawing/2014/main" id="{AE93208C-3E67-C345-A860-D2F84F5148A5}"/>
              </a:ext>
            </a:extLst>
          </p:cNvPr>
          <p:cNvSpPr txBox="1">
            <a:spLocks/>
          </p:cNvSpPr>
          <p:nvPr/>
        </p:nvSpPr>
        <p:spPr>
          <a:xfrm>
            <a:off x="2205827" y="4916495"/>
            <a:ext cx="4344547" cy="1299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Liz Cantor, PhD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Pediatric IBH Practice Facilitator &amp; Consultant, CTC-RI</a:t>
            </a:r>
          </a:p>
        </p:txBody>
      </p:sp>
      <p:pic>
        <p:nvPicPr>
          <p:cNvPr id="1026" name="Picture 2">
            <a:extLst>
              <a:ext uri="{FF2B5EF4-FFF2-40B4-BE49-F238E27FC236}">
                <a16:creationId xmlns:a16="http://schemas.microsoft.com/office/drawing/2014/main" id="{30056759-B839-A9D6-CAD0-21DBA4861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979" y="1487495"/>
            <a:ext cx="2857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1BDE29BA-BE33-573A-F073-15D78102C68B}"/>
              </a:ext>
            </a:extLst>
          </p:cNvPr>
          <p:cNvSpPr txBox="1">
            <a:spLocks/>
          </p:cNvSpPr>
          <p:nvPr/>
        </p:nvSpPr>
        <p:spPr>
          <a:xfrm>
            <a:off x="6730184" y="4916495"/>
            <a:ext cx="4344547" cy="1299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Sarah Hagin, PhD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Director, Feeding Program, Hasbro Children's Hospital</a:t>
            </a:r>
          </a:p>
        </p:txBody>
      </p:sp>
      <p:pic>
        <p:nvPicPr>
          <p:cNvPr id="1028" name="Picture 4">
            <a:extLst>
              <a:ext uri="{FF2B5EF4-FFF2-40B4-BE49-F238E27FC236}">
                <a16:creationId xmlns:a16="http://schemas.microsoft.com/office/drawing/2014/main" id="{6C69CD8B-9548-C532-7784-C51625AE1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319" y="1435082"/>
            <a:ext cx="2782263" cy="344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47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74C25-B549-DA31-CD69-B187AD4CF7F9}"/>
              </a:ext>
            </a:extLst>
          </p:cNvPr>
          <p:cNvSpPr>
            <a:spLocks noGrp="1"/>
          </p:cNvSpPr>
          <p:nvPr>
            <p:ph type="title"/>
          </p:nvPr>
        </p:nvSpPr>
        <p:spPr>
          <a:xfrm>
            <a:off x="243840" y="641683"/>
            <a:ext cx="10515601" cy="1049005"/>
          </a:xfrm>
        </p:spPr>
        <p:txBody>
          <a:bodyPr>
            <a:normAutofit fontScale="90000"/>
          </a:bodyPr>
          <a:lstStyle/>
          <a:p>
            <a:r>
              <a:rPr lang="en-US" dirty="0">
                <a:solidFill>
                  <a:srgbClr val="002060"/>
                </a:solidFill>
              </a:rPr>
              <a:t>Models for evaluation </a:t>
            </a:r>
            <a:br>
              <a:rPr lang="en-US" dirty="0">
                <a:solidFill>
                  <a:srgbClr val="002060"/>
                </a:solidFill>
              </a:rPr>
            </a:br>
            <a:r>
              <a:rPr lang="en-US" sz="3100" dirty="0"/>
              <a:t>American Psychiatric Association </a:t>
            </a:r>
            <a:r>
              <a:rPr lang="en-US" sz="2700" dirty="0"/>
              <a:t>- App Evaluation Model</a:t>
            </a:r>
            <a:r>
              <a:rPr lang="en-US" dirty="0"/>
              <a:t>	</a:t>
            </a:r>
          </a:p>
        </p:txBody>
      </p:sp>
      <p:sp>
        <p:nvSpPr>
          <p:cNvPr id="3" name="Content Placeholder 2">
            <a:extLst>
              <a:ext uri="{FF2B5EF4-FFF2-40B4-BE49-F238E27FC236}">
                <a16:creationId xmlns:a16="http://schemas.microsoft.com/office/drawing/2014/main" id="{D62F0CDC-FCFB-1768-D29A-BEEE1FB71C1E}"/>
              </a:ext>
            </a:extLst>
          </p:cNvPr>
          <p:cNvSpPr>
            <a:spLocks noGrp="1"/>
          </p:cNvSpPr>
          <p:nvPr>
            <p:ph idx="1"/>
          </p:nvPr>
        </p:nvSpPr>
        <p:spPr>
          <a:xfrm>
            <a:off x="679270" y="1968137"/>
            <a:ext cx="10674532" cy="4248180"/>
          </a:xfrm>
        </p:spPr>
        <p:txBody>
          <a:bodyPr>
            <a:normAutofit fontScale="92500" lnSpcReduction="10000"/>
          </a:bodyPr>
          <a:lstStyle/>
          <a:p>
            <a:pPr marL="0" indent="0">
              <a:buNone/>
            </a:pPr>
            <a:r>
              <a:rPr lang="en-US" sz="2200" i="1" dirty="0">
                <a:solidFill>
                  <a:schemeClr val="accent6">
                    <a:lumMod val="50000"/>
                  </a:schemeClr>
                </a:solidFill>
                <a:effectLst/>
                <a:latin typeface="Roboto" panose="02000000000000000000" pitchFamily="2" charset="0"/>
              </a:rPr>
              <a:t>“The purpose of the evaluation is to give the psychiatrist and the patient sufficient information from which to make an informed decision that they deem correct for their situation.”</a:t>
            </a:r>
          </a:p>
          <a:p>
            <a:pPr marL="457241" lvl="1" indent="0">
              <a:buNone/>
            </a:pPr>
            <a:endParaRPr lang="en-US" dirty="0">
              <a:solidFill>
                <a:srgbClr val="002060"/>
              </a:solidFill>
            </a:endParaRPr>
          </a:p>
          <a:p>
            <a:pPr marL="0" indent="0">
              <a:buNone/>
            </a:pPr>
            <a:r>
              <a:rPr lang="en-US" dirty="0">
                <a:solidFill>
                  <a:schemeClr val="accent6">
                    <a:lumMod val="50000"/>
                  </a:schemeClr>
                </a:solidFill>
              </a:rPr>
              <a:t>The Model</a:t>
            </a:r>
          </a:p>
          <a:p>
            <a:pPr lvl="1"/>
            <a:r>
              <a:rPr lang="en-US" dirty="0">
                <a:solidFill>
                  <a:schemeClr val="accent6">
                    <a:lumMod val="50000"/>
                  </a:schemeClr>
                </a:solidFill>
              </a:rPr>
              <a:t>Start with lower levels, if ok, then move up</a:t>
            </a:r>
          </a:p>
          <a:p>
            <a:pPr lvl="2"/>
            <a:r>
              <a:rPr lang="en-US" dirty="0">
                <a:solidFill>
                  <a:schemeClr val="accent6">
                    <a:lumMod val="50000"/>
                  </a:schemeClr>
                </a:solidFill>
              </a:rPr>
              <a:t>Level 1 = Background </a:t>
            </a:r>
          </a:p>
          <a:p>
            <a:pPr lvl="2"/>
            <a:r>
              <a:rPr lang="en-US" dirty="0">
                <a:solidFill>
                  <a:schemeClr val="accent6">
                    <a:lumMod val="50000"/>
                  </a:schemeClr>
                </a:solidFill>
              </a:rPr>
              <a:t>Level 2 = Privacy and Safety</a:t>
            </a:r>
          </a:p>
          <a:p>
            <a:pPr lvl="2"/>
            <a:r>
              <a:rPr lang="en-US" dirty="0">
                <a:solidFill>
                  <a:schemeClr val="accent6">
                    <a:lumMod val="50000"/>
                  </a:schemeClr>
                </a:solidFill>
              </a:rPr>
              <a:t>Level 3 = Clinical foundation/evidence base</a:t>
            </a:r>
          </a:p>
          <a:p>
            <a:pPr lvl="2"/>
            <a:r>
              <a:rPr lang="en-US" dirty="0">
                <a:solidFill>
                  <a:schemeClr val="accent6">
                    <a:lumMod val="50000"/>
                  </a:schemeClr>
                </a:solidFill>
              </a:rPr>
              <a:t>Level 4 = Ease of use – hard to evaluate bec of individual diffs among pts – more subjective</a:t>
            </a:r>
          </a:p>
          <a:p>
            <a:pPr lvl="2"/>
            <a:r>
              <a:rPr lang="en-US" dirty="0">
                <a:solidFill>
                  <a:schemeClr val="accent6">
                    <a:lumMod val="50000"/>
                  </a:schemeClr>
                </a:solidFill>
              </a:rPr>
              <a:t>Level 5 = Data/Clinical Integration</a:t>
            </a:r>
          </a:p>
          <a:p>
            <a:pPr marL="0" indent="0">
              <a:buNone/>
            </a:pPr>
            <a:r>
              <a:rPr lang="en-US" sz="2200" dirty="0">
                <a:solidFill>
                  <a:schemeClr val="accent6">
                    <a:lumMod val="50000"/>
                  </a:schemeClr>
                </a:solidFill>
              </a:rPr>
              <a:t>3 videos show how to use the framework</a:t>
            </a:r>
            <a:endParaRPr lang="en-US" sz="1700" dirty="0">
              <a:solidFill>
                <a:schemeClr val="accent6">
                  <a:lumMod val="50000"/>
                </a:schemeClr>
              </a:solidFill>
            </a:endParaRPr>
          </a:p>
          <a:p>
            <a:pPr marL="0" indent="0">
              <a:buNone/>
            </a:pPr>
            <a:r>
              <a:rPr lang="en-US" sz="1900" dirty="0">
                <a:solidFill>
                  <a:schemeClr val="accent6">
                    <a:lumMod val="50000"/>
                  </a:schemeClr>
                </a:solidFill>
              </a:rPr>
              <a:t>They don’t endorse any apps in particular</a:t>
            </a:r>
          </a:p>
        </p:txBody>
      </p:sp>
      <p:sp>
        <p:nvSpPr>
          <p:cNvPr id="5" name="TextBox 4">
            <a:extLst>
              <a:ext uri="{FF2B5EF4-FFF2-40B4-BE49-F238E27FC236}">
                <a16:creationId xmlns:a16="http://schemas.microsoft.com/office/drawing/2014/main" id="{8F666B02-A597-13F3-FFF8-054F79B491E1}"/>
              </a:ext>
            </a:extLst>
          </p:cNvPr>
          <p:cNvSpPr txBox="1"/>
          <p:nvPr/>
        </p:nvSpPr>
        <p:spPr>
          <a:xfrm>
            <a:off x="5296853" y="5846984"/>
            <a:ext cx="6895147" cy="338554"/>
          </a:xfrm>
          <a:prstGeom prst="rect">
            <a:avLst/>
          </a:prstGeom>
          <a:noFill/>
        </p:spPr>
        <p:txBody>
          <a:bodyPr wrap="square">
            <a:spAutoFit/>
          </a:bodyPr>
          <a:lstStyle/>
          <a:p>
            <a:r>
              <a:rPr lang="en-US" sz="1600" dirty="0">
                <a:hlinkClick r:id="rId3"/>
              </a:rPr>
              <a:t>https://www.psychiatry.org/psychiatrists/practice/mental-health-apps</a:t>
            </a:r>
            <a:r>
              <a:rPr lang="en-US" sz="1600" dirty="0"/>
              <a:t> </a:t>
            </a:r>
          </a:p>
        </p:txBody>
      </p:sp>
    </p:spTree>
    <p:extLst>
      <p:ext uri="{BB962C8B-B14F-4D97-AF65-F5344CB8AC3E}">
        <p14:creationId xmlns:p14="http://schemas.microsoft.com/office/powerpoint/2010/main" val="2048781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317EE-765D-6E50-66A1-EED91CAD1D57}"/>
              </a:ext>
            </a:extLst>
          </p:cNvPr>
          <p:cNvSpPr>
            <a:spLocks noGrp="1"/>
          </p:cNvSpPr>
          <p:nvPr>
            <p:ph type="title"/>
          </p:nvPr>
        </p:nvSpPr>
        <p:spPr>
          <a:xfrm>
            <a:off x="257387" y="391073"/>
            <a:ext cx="10515601" cy="1049005"/>
          </a:xfrm>
        </p:spPr>
        <p:txBody>
          <a:bodyPr>
            <a:normAutofit/>
          </a:bodyPr>
          <a:lstStyle/>
          <a:p>
            <a:r>
              <a:rPr lang="en-US" sz="3600" dirty="0"/>
              <a:t>American Psychiatric Association</a:t>
            </a:r>
          </a:p>
        </p:txBody>
      </p:sp>
      <p:pic>
        <p:nvPicPr>
          <p:cNvPr id="5" name="Content Placeholder 4">
            <a:extLst>
              <a:ext uri="{FF2B5EF4-FFF2-40B4-BE49-F238E27FC236}">
                <a16:creationId xmlns:a16="http://schemas.microsoft.com/office/drawing/2014/main" id="{E6AA8D44-8A52-111B-4152-E94F14A11509}"/>
              </a:ext>
            </a:extLst>
          </p:cNvPr>
          <p:cNvPicPr>
            <a:picLocks noGrp="1" noChangeAspect="1"/>
          </p:cNvPicPr>
          <p:nvPr>
            <p:ph idx="1"/>
          </p:nvPr>
        </p:nvPicPr>
        <p:blipFill>
          <a:blip r:embed="rId3"/>
          <a:stretch>
            <a:fillRect/>
          </a:stretch>
        </p:blipFill>
        <p:spPr>
          <a:xfrm>
            <a:off x="257387" y="1158950"/>
            <a:ext cx="5594987" cy="5479976"/>
          </a:xfrm>
        </p:spPr>
      </p:pic>
      <p:pic>
        <p:nvPicPr>
          <p:cNvPr id="7" name="Picture 6">
            <a:extLst>
              <a:ext uri="{FF2B5EF4-FFF2-40B4-BE49-F238E27FC236}">
                <a16:creationId xmlns:a16="http://schemas.microsoft.com/office/drawing/2014/main" id="{9E4A874D-921F-8748-9585-394D71716F93}"/>
              </a:ext>
            </a:extLst>
          </p:cNvPr>
          <p:cNvPicPr>
            <a:picLocks noChangeAspect="1"/>
          </p:cNvPicPr>
          <p:nvPr/>
        </p:nvPicPr>
        <p:blipFill>
          <a:blip r:embed="rId4"/>
          <a:stretch>
            <a:fillRect/>
          </a:stretch>
        </p:blipFill>
        <p:spPr>
          <a:xfrm>
            <a:off x="6005028" y="1099388"/>
            <a:ext cx="5633886" cy="5539538"/>
          </a:xfrm>
          <a:prstGeom prst="rect">
            <a:avLst/>
          </a:prstGeom>
        </p:spPr>
      </p:pic>
      <p:sp>
        <p:nvSpPr>
          <p:cNvPr id="4" name="Arrow: Right 3">
            <a:extLst>
              <a:ext uri="{FF2B5EF4-FFF2-40B4-BE49-F238E27FC236}">
                <a16:creationId xmlns:a16="http://schemas.microsoft.com/office/drawing/2014/main" id="{9308206D-0C54-2D8A-EFD0-235709F286B4}"/>
              </a:ext>
            </a:extLst>
          </p:cNvPr>
          <p:cNvSpPr/>
          <p:nvPr/>
        </p:nvSpPr>
        <p:spPr>
          <a:xfrm>
            <a:off x="5734049" y="3684489"/>
            <a:ext cx="678087" cy="369333"/>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901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74C25-B549-DA31-CD69-B187AD4CF7F9}"/>
              </a:ext>
            </a:extLst>
          </p:cNvPr>
          <p:cNvSpPr>
            <a:spLocks noGrp="1"/>
          </p:cNvSpPr>
          <p:nvPr>
            <p:ph type="title"/>
          </p:nvPr>
        </p:nvSpPr>
        <p:spPr>
          <a:xfrm>
            <a:off x="103010" y="386305"/>
            <a:ext cx="10515601" cy="1173981"/>
          </a:xfrm>
        </p:spPr>
        <p:txBody>
          <a:bodyPr>
            <a:normAutofit/>
          </a:bodyPr>
          <a:lstStyle/>
          <a:p>
            <a:r>
              <a:rPr lang="en-US" sz="3600" dirty="0"/>
              <a:t>American Psychiatric Association </a:t>
            </a:r>
            <a:endParaRPr lang="en-US" dirty="0"/>
          </a:p>
        </p:txBody>
      </p:sp>
      <p:sp>
        <p:nvSpPr>
          <p:cNvPr id="3" name="Content Placeholder 2">
            <a:extLst>
              <a:ext uri="{FF2B5EF4-FFF2-40B4-BE49-F238E27FC236}">
                <a16:creationId xmlns:a16="http://schemas.microsoft.com/office/drawing/2014/main" id="{D62F0CDC-FCFB-1768-D29A-BEEE1FB71C1E}"/>
              </a:ext>
            </a:extLst>
          </p:cNvPr>
          <p:cNvSpPr>
            <a:spLocks noGrp="1"/>
          </p:cNvSpPr>
          <p:nvPr>
            <p:ph idx="1"/>
          </p:nvPr>
        </p:nvSpPr>
        <p:spPr>
          <a:xfrm>
            <a:off x="838200" y="1825625"/>
            <a:ext cx="10515601" cy="4390692"/>
          </a:xfrm>
        </p:spPr>
        <p:txBody>
          <a:bodyPr>
            <a:normAutofit/>
          </a:bodyPr>
          <a:lstStyle/>
          <a:p>
            <a:pPr marL="914482" lvl="2" indent="0">
              <a:buNone/>
            </a:pPr>
            <a:endParaRPr lang="en-US" sz="1800" dirty="0"/>
          </a:p>
          <a:p>
            <a:pPr marL="914482" lvl="2" indent="0">
              <a:buNone/>
            </a:pPr>
            <a:endParaRPr lang="en-US" sz="1800" dirty="0"/>
          </a:p>
        </p:txBody>
      </p:sp>
      <p:pic>
        <p:nvPicPr>
          <p:cNvPr id="5" name="Picture 4">
            <a:extLst>
              <a:ext uri="{FF2B5EF4-FFF2-40B4-BE49-F238E27FC236}">
                <a16:creationId xmlns:a16="http://schemas.microsoft.com/office/drawing/2014/main" id="{010631B3-FDD3-D26A-1807-5B68368240EF}"/>
              </a:ext>
            </a:extLst>
          </p:cNvPr>
          <p:cNvPicPr>
            <a:picLocks noChangeAspect="1"/>
          </p:cNvPicPr>
          <p:nvPr/>
        </p:nvPicPr>
        <p:blipFill>
          <a:blip r:embed="rId3"/>
          <a:stretch>
            <a:fillRect/>
          </a:stretch>
        </p:blipFill>
        <p:spPr>
          <a:xfrm>
            <a:off x="1573389" y="1294948"/>
            <a:ext cx="8855207" cy="3427276"/>
          </a:xfrm>
          <a:prstGeom prst="rect">
            <a:avLst/>
          </a:prstGeom>
        </p:spPr>
      </p:pic>
      <p:sp>
        <p:nvSpPr>
          <p:cNvPr id="6" name="TextBox 5">
            <a:extLst>
              <a:ext uri="{FF2B5EF4-FFF2-40B4-BE49-F238E27FC236}">
                <a16:creationId xmlns:a16="http://schemas.microsoft.com/office/drawing/2014/main" id="{78B6C656-31B5-485B-F3FE-E1914EF6010D}"/>
              </a:ext>
            </a:extLst>
          </p:cNvPr>
          <p:cNvSpPr txBox="1"/>
          <p:nvPr/>
        </p:nvSpPr>
        <p:spPr>
          <a:xfrm>
            <a:off x="1321141" y="4944601"/>
            <a:ext cx="9821092" cy="1261756"/>
          </a:xfrm>
          <a:prstGeom prst="rect">
            <a:avLst/>
          </a:prstGeom>
          <a:noFill/>
        </p:spPr>
        <p:txBody>
          <a:bodyPr wrap="square" rtlCol="0">
            <a:spAutoFit/>
          </a:bodyPr>
          <a:lstStyle/>
          <a:p>
            <a:r>
              <a:rPr lang="en-US" sz="2000" b="1" dirty="0">
                <a:solidFill>
                  <a:srgbClr val="002060"/>
                </a:solidFill>
              </a:rPr>
              <a:t>MINDapps.org</a:t>
            </a:r>
            <a:r>
              <a:rPr lang="en-US" dirty="0"/>
              <a:t>:  Using the APA model in an interactive data base</a:t>
            </a:r>
          </a:p>
          <a:p>
            <a:pPr lvl="1"/>
            <a:r>
              <a:rPr lang="en-US" sz="1600" dirty="0"/>
              <a:t>600 Apps to choose from</a:t>
            </a:r>
          </a:p>
          <a:p>
            <a:pPr lvl="1"/>
            <a:r>
              <a:rPr lang="en-US" sz="1600" dirty="0"/>
              <a:t>Slide coming up </a:t>
            </a:r>
          </a:p>
          <a:p>
            <a:pPr lvl="1"/>
            <a:endParaRPr lang="en-US" sz="2399" dirty="0"/>
          </a:p>
        </p:txBody>
      </p:sp>
    </p:spTree>
    <p:extLst>
      <p:ext uri="{BB962C8B-B14F-4D97-AF65-F5344CB8AC3E}">
        <p14:creationId xmlns:p14="http://schemas.microsoft.com/office/powerpoint/2010/main" val="3693135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D5AA-175D-CB51-49E7-BCB3CBF35DD8}"/>
              </a:ext>
            </a:extLst>
          </p:cNvPr>
          <p:cNvSpPr>
            <a:spLocks noGrp="1"/>
          </p:cNvSpPr>
          <p:nvPr>
            <p:ph type="title"/>
          </p:nvPr>
        </p:nvSpPr>
        <p:spPr>
          <a:xfrm>
            <a:off x="0" y="-27725"/>
            <a:ext cx="10515601" cy="591252"/>
          </a:xfrm>
        </p:spPr>
        <p:txBody>
          <a:bodyPr>
            <a:normAutofit fontScale="90000"/>
          </a:bodyPr>
          <a:lstStyle/>
          <a:p>
            <a:br>
              <a:rPr lang="en-US" sz="3100" dirty="0"/>
            </a:br>
            <a:r>
              <a:rPr lang="en-US" sz="3100" b="1" dirty="0">
                <a:solidFill>
                  <a:srgbClr val="002060"/>
                </a:solidFill>
              </a:rPr>
              <a:t>MindApps.org</a:t>
            </a:r>
            <a:r>
              <a:rPr lang="en-US" sz="3100" dirty="0"/>
              <a:t> </a:t>
            </a:r>
            <a:br>
              <a:rPr lang="en-US" sz="1600" dirty="0"/>
            </a:br>
            <a:endParaRPr lang="en-US" dirty="0"/>
          </a:p>
        </p:txBody>
      </p:sp>
      <p:pic>
        <p:nvPicPr>
          <p:cNvPr id="5" name="Content Placeholder 4">
            <a:extLst>
              <a:ext uri="{FF2B5EF4-FFF2-40B4-BE49-F238E27FC236}">
                <a16:creationId xmlns:a16="http://schemas.microsoft.com/office/drawing/2014/main" id="{FD9B1EF3-BE83-456C-C53C-ACCF740BE84F}"/>
              </a:ext>
            </a:extLst>
          </p:cNvPr>
          <p:cNvPicPr>
            <a:picLocks noGrp="1" noChangeAspect="1"/>
          </p:cNvPicPr>
          <p:nvPr>
            <p:ph idx="1"/>
          </p:nvPr>
        </p:nvPicPr>
        <p:blipFill>
          <a:blip r:embed="rId3"/>
          <a:stretch>
            <a:fillRect/>
          </a:stretch>
        </p:blipFill>
        <p:spPr>
          <a:xfrm>
            <a:off x="96162" y="414671"/>
            <a:ext cx="11833567" cy="6231569"/>
          </a:xfrm>
        </p:spPr>
      </p:pic>
    </p:spTree>
    <p:extLst>
      <p:ext uri="{BB962C8B-B14F-4D97-AF65-F5344CB8AC3E}">
        <p14:creationId xmlns:p14="http://schemas.microsoft.com/office/powerpoint/2010/main" val="536445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4244-264C-232A-6898-1ED57CDBD5AB}"/>
              </a:ext>
            </a:extLst>
          </p:cNvPr>
          <p:cNvSpPr>
            <a:spLocks noGrp="1"/>
          </p:cNvSpPr>
          <p:nvPr>
            <p:ph type="title"/>
          </p:nvPr>
        </p:nvSpPr>
        <p:spPr>
          <a:xfrm>
            <a:off x="243840" y="681037"/>
            <a:ext cx="10515601" cy="1049005"/>
          </a:xfrm>
        </p:spPr>
        <p:txBody>
          <a:bodyPr>
            <a:normAutofit fontScale="90000"/>
          </a:bodyPr>
          <a:lstStyle/>
          <a:p>
            <a:r>
              <a:rPr lang="en-US" dirty="0">
                <a:solidFill>
                  <a:srgbClr val="002060"/>
                </a:solidFill>
              </a:rPr>
              <a:t>Models for evaluation </a:t>
            </a:r>
            <a:br>
              <a:rPr lang="en-US" dirty="0">
                <a:solidFill>
                  <a:srgbClr val="002060"/>
                </a:solidFill>
              </a:rPr>
            </a:br>
            <a:r>
              <a:rPr lang="en-US" dirty="0"/>
              <a:t>One Mind Psyber Guide</a:t>
            </a:r>
          </a:p>
        </p:txBody>
      </p:sp>
      <p:sp>
        <p:nvSpPr>
          <p:cNvPr id="3" name="Content Placeholder 2">
            <a:extLst>
              <a:ext uri="{FF2B5EF4-FFF2-40B4-BE49-F238E27FC236}">
                <a16:creationId xmlns:a16="http://schemas.microsoft.com/office/drawing/2014/main" id="{237104B5-ADB2-C755-1209-5758EE0D8AEC}"/>
              </a:ext>
            </a:extLst>
          </p:cNvPr>
          <p:cNvSpPr>
            <a:spLocks noGrp="1"/>
          </p:cNvSpPr>
          <p:nvPr>
            <p:ph idx="1"/>
          </p:nvPr>
        </p:nvSpPr>
        <p:spPr>
          <a:xfrm>
            <a:off x="518160" y="1825625"/>
            <a:ext cx="10515601" cy="4351338"/>
          </a:xfrm>
        </p:spPr>
        <p:txBody>
          <a:bodyPr/>
          <a:lstStyle/>
          <a:p>
            <a:r>
              <a:rPr lang="en-US" dirty="0">
                <a:solidFill>
                  <a:srgbClr val="002060"/>
                </a:solidFill>
              </a:rPr>
              <a:t>Help me find an App </a:t>
            </a:r>
            <a:r>
              <a:rPr lang="en-US" sz="2000" dirty="0">
                <a:hlinkClick r:id="rId3"/>
              </a:rPr>
              <a:t>https://onemindpsyberguide.org/apps/</a:t>
            </a:r>
            <a:r>
              <a:rPr lang="en-US" sz="2000" dirty="0"/>
              <a:t> </a:t>
            </a:r>
          </a:p>
          <a:p>
            <a:pPr lvl="1"/>
            <a:r>
              <a:rPr lang="en-US" dirty="0">
                <a:solidFill>
                  <a:schemeClr val="accent6">
                    <a:lumMod val="50000"/>
                  </a:schemeClr>
                </a:solidFill>
              </a:rPr>
              <a:t>Choose condition (e.g. Stress and anxiety)</a:t>
            </a:r>
          </a:p>
          <a:p>
            <a:pPr lvl="1"/>
            <a:r>
              <a:rPr lang="en-US" dirty="0">
                <a:solidFill>
                  <a:schemeClr val="accent6">
                    <a:lumMod val="50000"/>
                  </a:schemeClr>
                </a:solidFill>
              </a:rPr>
              <a:t>Filter by:  Platform (e.g. iOS), Audience (e.g. Adolescents), Cost (e.g. Free)</a:t>
            </a:r>
          </a:p>
          <a:p>
            <a:pPr lvl="1"/>
            <a:r>
              <a:rPr lang="en-US" dirty="0">
                <a:solidFill>
                  <a:schemeClr val="accent6">
                    <a:lumMod val="50000"/>
                  </a:schemeClr>
                </a:solidFill>
              </a:rPr>
              <a:t>Apps rated by </a:t>
            </a:r>
          </a:p>
          <a:p>
            <a:pPr lvl="2"/>
            <a:r>
              <a:rPr lang="en-US" sz="2400" dirty="0">
                <a:solidFill>
                  <a:schemeClr val="accent6">
                    <a:lumMod val="50000"/>
                  </a:schemeClr>
                </a:solidFill>
              </a:rPr>
              <a:t>Credibility</a:t>
            </a:r>
          </a:p>
          <a:p>
            <a:pPr lvl="2"/>
            <a:r>
              <a:rPr lang="en-US" sz="2400" dirty="0">
                <a:solidFill>
                  <a:schemeClr val="accent6">
                    <a:lumMod val="50000"/>
                  </a:schemeClr>
                </a:solidFill>
              </a:rPr>
              <a:t>User Experience</a:t>
            </a:r>
          </a:p>
          <a:p>
            <a:pPr lvl="2"/>
            <a:r>
              <a:rPr lang="en-US" sz="2400" dirty="0">
                <a:solidFill>
                  <a:schemeClr val="accent6">
                    <a:lumMod val="50000"/>
                  </a:schemeClr>
                </a:solidFill>
              </a:rPr>
              <a:t>Transparency</a:t>
            </a:r>
          </a:p>
          <a:p>
            <a:endParaRPr lang="en-US" dirty="0"/>
          </a:p>
          <a:p>
            <a:endParaRPr lang="en-US" dirty="0"/>
          </a:p>
          <a:p>
            <a:pPr lvl="1"/>
            <a:endParaRPr lang="en-US" dirty="0"/>
          </a:p>
          <a:p>
            <a:pPr lvl="1"/>
            <a:endParaRPr lang="en-US" dirty="0"/>
          </a:p>
        </p:txBody>
      </p:sp>
      <p:pic>
        <p:nvPicPr>
          <p:cNvPr id="6" name="Picture 5">
            <a:extLst>
              <a:ext uri="{FF2B5EF4-FFF2-40B4-BE49-F238E27FC236}">
                <a16:creationId xmlns:a16="http://schemas.microsoft.com/office/drawing/2014/main" id="{5D94793D-98AF-B6DB-8EE6-B63961F8956D}"/>
              </a:ext>
            </a:extLst>
          </p:cNvPr>
          <p:cNvPicPr>
            <a:picLocks noChangeAspect="1"/>
          </p:cNvPicPr>
          <p:nvPr/>
        </p:nvPicPr>
        <p:blipFill rotWithShape="1">
          <a:blip r:embed="rId4"/>
          <a:srcRect l="3253"/>
          <a:stretch/>
        </p:blipFill>
        <p:spPr>
          <a:xfrm>
            <a:off x="4126230" y="3429000"/>
            <a:ext cx="7875512" cy="3168016"/>
          </a:xfrm>
          <a:prstGeom prst="rect">
            <a:avLst/>
          </a:prstGeom>
        </p:spPr>
      </p:pic>
    </p:spTree>
    <p:extLst>
      <p:ext uri="{BB962C8B-B14F-4D97-AF65-F5344CB8AC3E}">
        <p14:creationId xmlns:p14="http://schemas.microsoft.com/office/powerpoint/2010/main" val="939668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07004A-3A40-1031-8ED8-E3FABDE69369}"/>
              </a:ext>
            </a:extLst>
          </p:cNvPr>
          <p:cNvSpPr>
            <a:spLocks noGrp="1"/>
          </p:cNvSpPr>
          <p:nvPr>
            <p:ph idx="1"/>
          </p:nvPr>
        </p:nvSpPr>
        <p:spPr>
          <a:xfrm>
            <a:off x="838200" y="795130"/>
            <a:ext cx="10515601" cy="5381833"/>
          </a:xfrm>
        </p:spPr>
        <p:txBody>
          <a:bodyPr/>
          <a:lstStyle/>
          <a:p>
            <a:r>
              <a:rPr lang="en-US" b="1" dirty="0"/>
              <a:t>Filter by audience</a:t>
            </a:r>
            <a:r>
              <a:rPr lang="en-US" dirty="0"/>
              <a:t>:   </a:t>
            </a:r>
            <a:r>
              <a:rPr lang="en-US" dirty="0">
                <a:solidFill>
                  <a:schemeClr val="accent6">
                    <a:lumMod val="50000"/>
                  </a:schemeClr>
                </a:solidFill>
              </a:rPr>
              <a:t>Note there is no filter for language, and you cannot pick two (e.g. BIPOC Adolescents)</a:t>
            </a:r>
          </a:p>
          <a:p>
            <a:endParaRPr lang="en-US" dirty="0"/>
          </a:p>
        </p:txBody>
      </p:sp>
      <p:pic>
        <p:nvPicPr>
          <p:cNvPr id="5" name="Picture 4">
            <a:extLst>
              <a:ext uri="{FF2B5EF4-FFF2-40B4-BE49-F238E27FC236}">
                <a16:creationId xmlns:a16="http://schemas.microsoft.com/office/drawing/2014/main" id="{3C397913-25F8-4069-D955-F1D24E03E4AD}"/>
              </a:ext>
            </a:extLst>
          </p:cNvPr>
          <p:cNvPicPr>
            <a:picLocks noChangeAspect="1"/>
          </p:cNvPicPr>
          <p:nvPr/>
        </p:nvPicPr>
        <p:blipFill>
          <a:blip r:embed="rId3"/>
          <a:stretch>
            <a:fillRect/>
          </a:stretch>
        </p:blipFill>
        <p:spPr>
          <a:xfrm>
            <a:off x="2075682" y="1852614"/>
            <a:ext cx="2827787" cy="4771889"/>
          </a:xfrm>
          <a:prstGeom prst="rect">
            <a:avLst/>
          </a:prstGeom>
        </p:spPr>
      </p:pic>
    </p:spTree>
    <p:extLst>
      <p:ext uri="{BB962C8B-B14F-4D97-AF65-F5344CB8AC3E}">
        <p14:creationId xmlns:p14="http://schemas.microsoft.com/office/powerpoint/2010/main" val="571578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82EF-BC50-F5F5-D6B7-D96389D7F5FF}"/>
              </a:ext>
            </a:extLst>
          </p:cNvPr>
          <p:cNvSpPr>
            <a:spLocks noGrp="1"/>
          </p:cNvSpPr>
          <p:nvPr>
            <p:ph type="title"/>
          </p:nvPr>
        </p:nvSpPr>
        <p:spPr>
          <a:xfrm>
            <a:off x="495300" y="641684"/>
            <a:ext cx="10515601" cy="1049005"/>
          </a:xfrm>
        </p:spPr>
        <p:txBody>
          <a:bodyPr>
            <a:normAutofit fontScale="90000"/>
          </a:bodyPr>
          <a:lstStyle/>
          <a:p>
            <a:r>
              <a:rPr lang="en-US" dirty="0"/>
              <a:t>Also includes Currently Unavailable apps </a:t>
            </a:r>
            <a:br>
              <a:rPr lang="en-US" dirty="0"/>
            </a:br>
            <a:r>
              <a:rPr lang="en-US" dirty="0"/>
              <a:t>(there are dozens…)</a:t>
            </a:r>
          </a:p>
        </p:txBody>
      </p:sp>
      <p:pic>
        <p:nvPicPr>
          <p:cNvPr id="5" name="Content Placeholder 4">
            <a:extLst>
              <a:ext uri="{FF2B5EF4-FFF2-40B4-BE49-F238E27FC236}">
                <a16:creationId xmlns:a16="http://schemas.microsoft.com/office/drawing/2014/main" id="{5D06E41F-7DF7-122F-1B66-70847930EC9A}"/>
              </a:ext>
            </a:extLst>
          </p:cNvPr>
          <p:cNvPicPr>
            <a:picLocks noGrp="1" noChangeAspect="1"/>
          </p:cNvPicPr>
          <p:nvPr>
            <p:ph idx="1"/>
          </p:nvPr>
        </p:nvPicPr>
        <p:blipFill>
          <a:blip r:embed="rId3"/>
          <a:stretch>
            <a:fillRect/>
          </a:stretch>
        </p:blipFill>
        <p:spPr>
          <a:xfrm>
            <a:off x="838200" y="2102553"/>
            <a:ext cx="10515600" cy="4113763"/>
          </a:xfrm>
        </p:spPr>
      </p:pic>
    </p:spTree>
    <p:extLst>
      <p:ext uri="{BB962C8B-B14F-4D97-AF65-F5344CB8AC3E}">
        <p14:creationId xmlns:p14="http://schemas.microsoft.com/office/powerpoint/2010/main" val="2383186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9E43F-9DBA-E982-2A84-80D1991F6E2A}"/>
              </a:ext>
            </a:extLst>
          </p:cNvPr>
          <p:cNvSpPr>
            <a:spLocks noGrp="1"/>
          </p:cNvSpPr>
          <p:nvPr>
            <p:ph type="title"/>
          </p:nvPr>
        </p:nvSpPr>
        <p:spPr/>
        <p:txBody>
          <a:bodyPr/>
          <a:lstStyle/>
          <a:p>
            <a:r>
              <a:rPr lang="en-US" dirty="0"/>
              <a:t>Teen App Guide  </a:t>
            </a:r>
            <a:r>
              <a:rPr lang="en-US" sz="2400" dirty="0"/>
              <a:t>(from One Mind Psyber Guide, in references, 2022)</a:t>
            </a:r>
            <a:endParaRPr lang="en-US" dirty="0"/>
          </a:p>
        </p:txBody>
      </p:sp>
      <p:sp>
        <p:nvSpPr>
          <p:cNvPr id="3" name="Content Placeholder 2">
            <a:extLst>
              <a:ext uri="{FF2B5EF4-FFF2-40B4-BE49-F238E27FC236}">
                <a16:creationId xmlns:a16="http://schemas.microsoft.com/office/drawing/2014/main" id="{CF0165C4-9F8D-63B4-266C-1C6846E89698}"/>
              </a:ext>
            </a:extLst>
          </p:cNvPr>
          <p:cNvSpPr>
            <a:spLocks noGrp="1"/>
          </p:cNvSpPr>
          <p:nvPr>
            <p:ph idx="1"/>
          </p:nvPr>
        </p:nvSpPr>
        <p:spPr>
          <a:xfrm>
            <a:off x="838198" y="1562866"/>
            <a:ext cx="10515601" cy="4351338"/>
          </a:xfrm>
        </p:spPr>
        <p:txBody>
          <a:bodyPr/>
          <a:lstStyle/>
          <a:p>
            <a:r>
              <a:rPr lang="en-US" sz="2000" dirty="0">
                <a:solidFill>
                  <a:schemeClr val="accent6">
                    <a:lumMod val="50000"/>
                  </a:schemeClr>
                </a:solidFill>
              </a:rPr>
              <a:t>Reviews of 19 selected digital tools</a:t>
            </a:r>
          </a:p>
          <a:p>
            <a:r>
              <a:rPr lang="en-US" sz="2000" dirty="0">
                <a:solidFill>
                  <a:schemeClr val="accent6">
                    <a:lumMod val="50000"/>
                  </a:schemeClr>
                </a:solidFill>
              </a:rPr>
              <a:t>Provide insights from interviews with teens, professionals, developers</a:t>
            </a:r>
          </a:p>
          <a:p>
            <a:r>
              <a:rPr lang="en-US" sz="2000" dirty="0">
                <a:solidFill>
                  <a:schemeClr val="accent6">
                    <a:lumMod val="50000"/>
                  </a:schemeClr>
                </a:solidFill>
              </a:rPr>
              <a:t>Provide practical resources to teens, families, providers, to support selection of a tool</a:t>
            </a:r>
          </a:p>
          <a:p>
            <a:endParaRPr lang="en-US" dirty="0"/>
          </a:p>
        </p:txBody>
      </p:sp>
      <p:pic>
        <p:nvPicPr>
          <p:cNvPr id="4" name="Content Placeholder 4">
            <a:extLst>
              <a:ext uri="{FF2B5EF4-FFF2-40B4-BE49-F238E27FC236}">
                <a16:creationId xmlns:a16="http://schemas.microsoft.com/office/drawing/2014/main" id="{2E5D357B-DFAE-9F87-B109-34B6D61DD194}"/>
              </a:ext>
            </a:extLst>
          </p:cNvPr>
          <p:cNvPicPr>
            <a:picLocks noChangeAspect="1"/>
          </p:cNvPicPr>
          <p:nvPr/>
        </p:nvPicPr>
        <p:blipFill>
          <a:blip r:embed="rId3"/>
          <a:stretch>
            <a:fillRect/>
          </a:stretch>
        </p:blipFill>
        <p:spPr>
          <a:xfrm>
            <a:off x="838196" y="2641392"/>
            <a:ext cx="9627825" cy="3574924"/>
          </a:xfrm>
          <a:prstGeom prst="rect">
            <a:avLst/>
          </a:prstGeom>
        </p:spPr>
      </p:pic>
    </p:spTree>
    <p:extLst>
      <p:ext uri="{BB962C8B-B14F-4D97-AF65-F5344CB8AC3E}">
        <p14:creationId xmlns:p14="http://schemas.microsoft.com/office/powerpoint/2010/main" val="227903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902EE-CB66-4FF9-87DA-B66DA894F6B1}"/>
              </a:ext>
            </a:extLst>
          </p:cNvPr>
          <p:cNvSpPr>
            <a:spLocks noGrp="1"/>
          </p:cNvSpPr>
          <p:nvPr>
            <p:ph type="title"/>
          </p:nvPr>
        </p:nvSpPr>
        <p:spPr>
          <a:xfrm>
            <a:off x="518160" y="622795"/>
            <a:ext cx="10515601" cy="1049005"/>
          </a:xfrm>
        </p:spPr>
        <p:txBody>
          <a:bodyPr/>
          <a:lstStyle/>
          <a:p>
            <a:r>
              <a:rPr lang="en-US" dirty="0"/>
              <a:t>19 Apps they review</a:t>
            </a:r>
          </a:p>
        </p:txBody>
      </p:sp>
      <p:pic>
        <p:nvPicPr>
          <p:cNvPr id="5" name="Content Placeholder 4">
            <a:extLst>
              <a:ext uri="{FF2B5EF4-FFF2-40B4-BE49-F238E27FC236}">
                <a16:creationId xmlns:a16="http://schemas.microsoft.com/office/drawing/2014/main" id="{14DFFA20-D9F2-248F-579B-8BBEE75C08A0}"/>
              </a:ext>
            </a:extLst>
          </p:cNvPr>
          <p:cNvPicPr>
            <a:picLocks noGrp="1" noChangeAspect="1"/>
          </p:cNvPicPr>
          <p:nvPr>
            <p:ph idx="1"/>
          </p:nvPr>
        </p:nvPicPr>
        <p:blipFill>
          <a:blip r:embed="rId3"/>
          <a:stretch>
            <a:fillRect/>
          </a:stretch>
        </p:blipFill>
        <p:spPr>
          <a:xfrm>
            <a:off x="2451902" y="1391204"/>
            <a:ext cx="2762636" cy="4875035"/>
          </a:xfrm>
        </p:spPr>
      </p:pic>
      <p:pic>
        <p:nvPicPr>
          <p:cNvPr id="7" name="Picture 6">
            <a:extLst>
              <a:ext uri="{FF2B5EF4-FFF2-40B4-BE49-F238E27FC236}">
                <a16:creationId xmlns:a16="http://schemas.microsoft.com/office/drawing/2014/main" id="{41D17105-2F93-6244-1F49-B380ADAD08DA}"/>
              </a:ext>
            </a:extLst>
          </p:cNvPr>
          <p:cNvPicPr>
            <a:picLocks noChangeAspect="1"/>
          </p:cNvPicPr>
          <p:nvPr/>
        </p:nvPicPr>
        <p:blipFill>
          <a:blip r:embed="rId4"/>
          <a:stretch>
            <a:fillRect/>
          </a:stretch>
        </p:blipFill>
        <p:spPr>
          <a:xfrm>
            <a:off x="7107687" y="1569759"/>
            <a:ext cx="2762636" cy="4696480"/>
          </a:xfrm>
          <a:prstGeom prst="rect">
            <a:avLst/>
          </a:prstGeom>
        </p:spPr>
      </p:pic>
    </p:spTree>
    <p:extLst>
      <p:ext uri="{BB962C8B-B14F-4D97-AF65-F5344CB8AC3E}">
        <p14:creationId xmlns:p14="http://schemas.microsoft.com/office/powerpoint/2010/main" val="2276051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A1890B-F4F9-7CB4-2D34-7395196A54B6}"/>
              </a:ext>
            </a:extLst>
          </p:cNvPr>
          <p:cNvPicPr>
            <a:picLocks noGrp="1" noChangeAspect="1"/>
          </p:cNvPicPr>
          <p:nvPr>
            <p:ph idx="1"/>
          </p:nvPr>
        </p:nvPicPr>
        <p:blipFill>
          <a:blip r:embed="rId3"/>
          <a:stretch>
            <a:fillRect/>
          </a:stretch>
        </p:blipFill>
        <p:spPr>
          <a:xfrm>
            <a:off x="37679" y="0"/>
            <a:ext cx="7201524" cy="1806097"/>
          </a:xfrm>
        </p:spPr>
      </p:pic>
      <p:pic>
        <p:nvPicPr>
          <p:cNvPr id="7" name="Picture 6">
            <a:extLst>
              <a:ext uri="{FF2B5EF4-FFF2-40B4-BE49-F238E27FC236}">
                <a16:creationId xmlns:a16="http://schemas.microsoft.com/office/drawing/2014/main" id="{3ACDC7C4-2E0B-CA55-AC18-BE93569ED4D7}"/>
              </a:ext>
            </a:extLst>
          </p:cNvPr>
          <p:cNvPicPr>
            <a:picLocks noChangeAspect="1"/>
          </p:cNvPicPr>
          <p:nvPr/>
        </p:nvPicPr>
        <p:blipFill>
          <a:blip r:embed="rId4"/>
          <a:stretch>
            <a:fillRect/>
          </a:stretch>
        </p:blipFill>
        <p:spPr>
          <a:xfrm>
            <a:off x="2873336" y="1522784"/>
            <a:ext cx="8297767" cy="4490712"/>
          </a:xfrm>
          <a:prstGeom prst="rect">
            <a:avLst/>
          </a:prstGeom>
        </p:spPr>
      </p:pic>
    </p:spTree>
    <p:extLst>
      <p:ext uri="{BB962C8B-B14F-4D97-AF65-F5344CB8AC3E}">
        <p14:creationId xmlns:p14="http://schemas.microsoft.com/office/powerpoint/2010/main" val="80613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074C9D-37D3-E142-BCD5-C65A82F2F3E1}"/>
              </a:ext>
            </a:extLst>
          </p:cNvPr>
          <p:cNvPicPr>
            <a:picLocks noGrp="1" noChangeAspect="1"/>
          </p:cNvPicPr>
          <p:nvPr>
            <p:ph idx="1"/>
          </p:nvPr>
        </p:nvPicPr>
        <p:blipFill>
          <a:blip r:embed="rId2"/>
          <a:stretch>
            <a:fillRect/>
          </a:stretch>
        </p:blipFill>
        <p:spPr>
          <a:xfrm>
            <a:off x="9608718" y="130147"/>
            <a:ext cx="2438400" cy="677333"/>
          </a:xfr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447A98-CABF-B441-938D-8E772DF4B03D}"/>
              </a:ext>
            </a:extLst>
          </p:cNvPr>
          <p:cNvSpPr>
            <a:spLocks noGrp="1"/>
          </p:cNvSpPr>
          <p:nvPr>
            <p:ph type="title"/>
          </p:nvPr>
        </p:nvSpPr>
        <p:spPr>
          <a:xfrm>
            <a:off x="312317" y="468813"/>
            <a:ext cx="11462587" cy="1062609"/>
          </a:xfrm>
        </p:spPr>
        <p:txBody>
          <a:bodyPr>
            <a:normAutofit/>
          </a:bodyPr>
          <a:lstStyle/>
          <a:p>
            <a:pPr>
              <a:lnSpc>
                <a:spcPct val="100000"/>
              </a:lnSpc>
            </a:pPr>
            <a:r>
              <a:rPr lang="en-US" dirty="0"/>
              <a:t>CTC-RI Conflict of Interest Statement</a:t>
            </a:r>
          </a:p>
        </p:txBody>
      </p:sp>
      <p:sp>
        <p:nvSpPr>
          <p:cNvPr id="13" name="Content Placeholder 2">
            <a:extLst>
              <a:ext uri="{FF2B5EF4-FFF2-40B4-BE49-F238E27FC236}">
                <a16:creationId xmlns:a16="http://schemas.microsoft.com/office/drawing/2014/main" id="{AE93208C-3E67-C345-A860-D2F84F5148A5}"/>
              </a:ext>
            </a:extLst>
          </p:cNvPr>
          <p:cNvSpPr txBox="1">
            <a:spLocks/>
          </p:cNvSpPr>
          <p:nvPr/>
        </p:nvSpPr>
        <p:spPr>
          <a:xfrm>
            <a:off x="581525" y="1549646"/>
            <a:ext cx="10843146" cy="2089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3A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If CME credits are offered, all relevant financial relationships of those on the session planning committee have been disclosed and, if necessary, mitigated.</a:t>
            </a:r>
          </a:p>
        </p:txBody>
      </p:sp>
      <p:sp>
        <p:nvSpPr>
          <p:cNvPr id="9" name="Rectangle 8"/>
          <p:cNvSpPr/>
          <p:nvPr/>
        </p:nvSpPr>
        <p:spPr>
          <a:xfrm>
            <a:off x="581525" y="5283289"/>
            <a:ext cx="1124580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A191A"/>
                </a:solidFill>
                <a:effectLst/>
                <a:uLnTx/>
                <a:uFillTx/>
                <a:latin typeface="Arial" panose="020B0604020202020204" pitchFamily="34" charset="0"/>
                <a:ea typeface="+mn-ea"/>
                <a:cs typeface="+mn-cs"/>
              </a:rPr>
              <a:t>The AAFP has reviewed ‘Advancing Comprehensive Primary Care Through Improving Care Delivery Design and Community Health</a:t>
            </a:r>
            <a:r>
              <a:rPr kumimoji="0" lang="en-US" sz="1000" b="0" i="1" u="none" strike="noStrike" kern="1200" cap="none" spc="0" normalizeH="0" baseline="0" noProof="0" dirty="0">
                <a:ln>
                  <a:noFill/>
                </a:ln>
                <a:solidFill>
                  <a:srgbClr val="1A191A"/>
                </a:solidFill>
                <a:effectLst/>
                <a:uLnTx/>
                <a:uFillTx/>
                <a:latin typeface="Arial" panose="020B0604020202020204" pitchFamily="34" charset="0"/>
                <a:ea typeface="+mn-ea"/>
                <a:cs typeface="+mn-cs"/>
              </a:rPr>
              <a:t>,’</a:t>
            </a:r>
            <a:r>
              <a:rPr kumimoji="0" lang="en-US" sz="1100" b="0" i="1" u="none" strike="noStrike" kern="1200" cap="none" spc="0" normalizeH="0" baseline="0" noProof="0" dirty="0">
                <a:ln>
                  <a:noFill/>
                </a:ln>
                <a:solidFill>
                  <a:srgbClr val="1A191A"/>
                </a:solidFill>
                <a:effectLst/>
                <a:uLnTx/>
                <a:uFillTx/>
                <a:latin typeface="Arial" panose="020B0604020202020204" pitchFamily="34" charset="0"/>
                <a:ea typeface="+mn-ea"/>
                <a:cs typeface="+mn-cs"/>
              </a:rPr>
              <a:t> and deemed it acceptable for AAFP credit. Term of approval is from 03/18/2022 to 03/18/2023. Physicians should claim only the credit commensurate with the extent of their participation in the activity. NPs and RNs can also receive credit through AAFP’s partnership with the American Nurses Credentialing Center (ANCC) and the American Academy of Nurse Practitioners Certification Board (AANPCB).</a:t>
            </a:r>
            <a:endPar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138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A6373-39BB-9BC0-7F5C-EFF635D6DC02}"/>
              </a:ext>
            </a:extLst>
          </p:cNvPr>
          <p:cNvSpPr>
            <a:spLocks noGrp="1"/>
          </p:cNvSpPr>
          <p:nvPr>
            <p:ph type="title"/>
          </p:nvPr>
        </p:nvSpPr>
        <p:spPr>
          <a:xfrm>
            <a:off x="220980" y="641684"/>
            <a:ext cx="10515601" cy="1049005"/>
          </a:xfrm>
        </p:spPr>
        <p:txBody>
          <a:bodyPr/>
          <a:lstStyle/>
          <a:p>
            <a:r>
              <a:rPr lang="en-US" dirty="0">
                <a:solidFill>
                  <a:srgbClr val="0070C0"/>
                </a:solidFill>
              </a:rPr>
              <a:t>What criteria are young people using…</a:t>
            </a:r>
          </a:p>
        </p:txBody>
      </p:sp>
      <p:sp>
        <p:nvSpPr>
          <p:cNvPr id="3" name="Content Placeholder 2">
            <a:extLst>
              <a:ext uri="{FF2B5EF4-FFF2-40B4-BE49-F238E27FC236}">
                <a16:creationId xmlns:a16="http://schemas.microsoft.com/office/drawing/2014/main" id="{EFFF3D59-AC22-22A1-5EC7-AA50152AA88C}"/>
              </a:ext>
            </a:extLst>
          </p:cNvPr>
          <p:cNvSpPr>
            <a:spLocks noGrp="1"/>
          </p:cNvSpPr>
          <p:nvPr>
            <p:ph idx="1"/>
          </p:nvPr>
        </p:nvSpPr>
        <p:spPr>
          <a:xfrm>
            <a:off x="838200" y="1690689"/>
            <a:ext cx="10515601" cy="4104321"/>
          </a:xfrm>
        </p:spPr>
        <p:txBody>
          <a:bodyPr>
            <a:normAutofit/>
          </a:bodyPr>
          <a:lstStyle/>
          <a:p>
            <a:r>
              <a:rPr lang="en-US" dirty="0">
                <a:solidFill>
                  <a:schemeClr val="accent6">
                    <a:lumMod val="50000"/>
                  </a:schemeClr>
                </a:solidFill>
              </a:rPr>
              <a:t>Do users and developers/experts have the same priorities?</a:t>
            </a:r>
          </a:p>
          <a:p>
            <a:r>
              <a:rPr lang="en-US" dirty="0">
                <a:solidFill>
                  <a:schemeClr val="accent6">
                    <a:lumMod val="50000"/>
                  </a:schemeClr>
                </a:solidFill>
              </a:rPr>
              <a:t>Studies interviewing teens – what are </a:t>
            </a:r>
            <a:r>
              <a:rPr lang="en-US" i="1" dirty="0">
                <a:solidFill>
                  <a:schemeClr val="accent6">
                    <a:lumMod val="50000"/>
                  </a:schemeClr>
                </a:solidFill>
              </a:rPr>
              <a:t>their </a:t>
            </a:r>
            <a:r>
              <a:rPr lang="en-US" dirty="0">
                <a:solidFill>
                  <a:schemeClr val="accent6">
                    <a:lumMod val="50000"/>
                  </a:schemeClr>
                </a:solidFill>
              </a:rPr>
              <a:t>priorities?</a:t>
            </a:r>
          </a:p>
          <a:p>
            <a:pPr marL="1371682" lvl="2" indent="-457200">
              <a:buAutoNum type="arabicPeriod"/>
            </a:pPr>
            <a:r>
              <a:rPr lang="en-US" b="1" dirty="0">
                <a:solidFill>
                  <a:srgbClr val="002060"/>
                </a:solidFill>
              </a:rPr>
              <a:t>Accessibility</a:t>
            </a:r>
          </a:p>
          <a:p>
            <a:pPr lvl="3"/>
            <a:r>
              <a:rPr lang="en-US" dirty="0">
                <a:solidFill>
                  <a:schemeClr val="accent6">
                    <a:lumMod val="50000"/>
                  </a:schemeClr>
                </a:solidFill>
              </a:rPr>
              <a:t>FREE (inc. bec then parents don’t have to know)</a:t>
            </a:r>
          </a:p>
          <a:p>
            <a:pPr lvl="3"/>
            <a:r>
              <a:rPr lang="en-US" dirty="0">
                <a:solidFill>
                  <a:schemeClr val="accent6">
                    <a:lumMod val="50000"/>
                  </a:schemeClr>
                </a:solidFill>
              </a:rPr>
              <a:t>Accessibility to all groups/genders and knowing others are going through the same thing</a:t>
            </a:r>
          </a:p>
          <a:p>
            <a:pPr marL="1371682" lvl="2" indent="-457200">
              <a:buAutoNum type="arabicPeriod"/>
            </a:pPr>
            <a:r>
              <a:rPr lang="en-US" b="1" dirty="0">
                <a:solidFill>
                  <a:srgbClr val="002060"/>
                </a:solidFill>
              </a:rPr>
              <a:t>Privacy and Security is critical (no sign up)</a:t>
            </a:r>
          </a:p>
          <a:p>
            <a:pPr lvl="3"/>
            <a:r>
              <a:rPr lang="en-US" dirty="0">
                <a:solidFill>
                  <a:schemeClr val="accent6">
                    <a:lumMod val="50000"/>
                  </a:schemeClr>
                </a:solidFill>
              </a:rPr>
              <a:t>Is sensitive information safe </a:t>
            </a:r>
          </a:p>
          <a:p>
            <a:pPr lvl="3"/>
            <a:r>
              <a:rPr lang="en-US" dirty="0">
                <a:solidFill>
                  <a:schemeClr val="accent6">
                    <a:lumMod val="50000"/>
                  </a:schemeClr>
                </a:solidFill>
              </a:rPr>
              <a:t>Teens worry about stigma – who’s going to know/see what they’re doing  </a:t>
            </a:r>
          </a:p>
          <a:p>
            <a:pPr marL="1371682" lvl="2" indent="-457200">
              <a:buAutoNum type="arabicPeriod"/>
            </a:pPr>
            <a:r>
              <a:rPr lang="en-US" b="1" dirty="0">
                <a:solidFill>
                  <a:srgbClr val="002060"/>
                </a:solidFill>
              </a:rPr>
              <a:t>Does it work as advertised? </a:t>
            </a:r>
          </a:p>
          <a:p>
            <a:pPr lvl="3"/>
            <a:r>
              <a:rPr lang="en-US" dirty="0">
                <a:solidFill>
                  <a:schemeClr val="accent6">
                    <a:lumMod val="50000"/>
                  </a:schemeClr>
                </a:solidFill>
              </a:rPr>
              <a:t>No bugs, easy to navigate</a:t>
            </a:r>
          </a:p>
          <a:p>
            <a:pPr lvl="3"/>
            <a:r>
              <a:rPr lang="en-US" dirty="0">
                <a:solidFill>
                  <a:schemeClr val="accent6">
                    <a:lumMod val="50000"/>
                  </a:schemeClr>
                </a:solidFill>
              </a:rPr>
              <a:t>Is the intervention going to lead to promised results – i.e., evidence base</a:t>
            </a:r>
          </a:p>
        </p:txBody>
      </p:sp>
      <p:sp>
        <p:nvSpPr>
          <p:cNvPr id="5" name="TextBox 4">
            <a:extLst>
              <a:ext uri="{FF2B5EF4-FFF2-40B4-BE49-F238E27FC236}">
                <a16:creationId xmlns:a16="http://schemas.microsoft.com/office/drawing/2014/main" id="{B488C771-FBFB-EEB0-A626-E78C8B2F4AB8}"/>
              </a:ext>
            </a:extLst>
          </p:cNvPr>
          <p:cNvSpPr txBox="1"/>
          <p:nvPr/>
        </p:nvSpPr>
        <p:spPr>
          <a:xfrm>
            <a:off x="8203883" y="5877762"/>
            <a:ext cx="3729037" cy="338554"/>
          </a:xfrm>
          <a:prstGeom prst="rect">
            <a:avLst/>
          </a:prstGeom>
          <a:noFill/>
        </p:spPr>
        <p:txBody>
          <a:bodyPr wrap="square">
            <a:spAutoFit/>
          </a:bodyPr>
          <a:lstStyle/>
          <a:p>
            <a:pPr marL="125"/>
            <a:r>
              <a:rPr lang="en-US" sz="1600" dirty="0">
                <a:solidFill>
                  <a:schemeClr val="accent6">
                    <a:lumMod val="50000"/>
                  </a:schemeClr>
                </a:solidFill>
              </a:rPr>
              <a:t>(</a:t>
            </a:r>
            <a:r>
              <a:rPr lang="en-US" sz="1600" b="0" i="0" dirty="0" err="1">
                <a:solidFill>
                  <a:schemeClr val="accent6">
                    <a:lumMod val="50000"/>
                  </a:schemeClr>
                </a:solidFill>
                <a:effectLst/>
              </a:rPr>
              <a:t>Kabacińska</a:t>
            </a:r>
            <a:r>
              <a:rPr lang="en-US" sz="1600" b="0" i="0" dirty="0">
                <a:solidFill>
                  <a:schemeClr val="accent6">
                    <a:lumMod val="50000"/>
                  </a:schemeClr>
                </a:solidFill>
                <a:effectLst/>
              </a:rPr>
              <a:t> K. et al. , </a:t>
            </a:r>
            <a:r>
              <a:rPr lang="en-US" sz="1600" b="0" i="0" dirty="0" err="1">
                <a:solidFill>
                  <a:schemeClr val="accent6">
                    <a:lumMod val="50000"/>
                  </a:schemeClr>
                </a:solidFill>
                <a:effectLst/>
              </a:rPr>
              <a:t>d'Halluin</a:t>
            </a:r>
            <a:r>
              <a:rPr lang="en-US" sz="1600" b="0" i="0" dirty="0">
                <a:solidFill>
                  <a:schemeClr val="accent6">
                    <a:lumMod val="50000"/>
                  </a:schemeClr>
                </a:solidFill>
                <a:effectLst/>
              </a:rPr>
              <a:t> A. et al.)</a:t>
            </a:r>
            <a:endParaRPr lang="en-US" sz="1600" dirty="0">
              <a:solidFill>
                <a:schemeClr val="accent6">
                  <a:lumMod val="50000"/>
                </a:schemeClr>
              </a:solidFill>
            </a:endParaRPr>
          </a:p>
        </p:txBody>
      </p:sp>
    </p:spTree>
    <p:extLst>
      <p:ext uri="{BB962C8B-B14F-4D97-AF65-F5344CB8AC3E}">
        <p14:creationId xmlns:p14="http://schemas.microsoft.com/office/powerpoint/2010/main" val="153535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8AD3-E692-30FB-BE06-5E40ED03CB35}"/>
              </a:ext>
            </a:extLst>
          </p:cNvPr>
          <p:cNvSpPr>
            <a:spLocks noGrp="1"/>
          </p:cNvSpPr>
          <p:nvPr>
            <p:ph type="title"/>
          </p:nvPr>
        </p:nvSpPr>
        <p:spPr>
          <a:xfrm>
            <a:off x="243840" y="551151"/>
            <a:ext cx="10515601" cy="1049005"/>
          </a:xfrm>
        </p:spPr>
        <p:txBody>
          <a:bodyPr/>
          <a:lstStyle/>
          <a:p>
            <a:r>
              <a:rPr lang="en-US" dirty="0">
                <a:solidFill>
                  <a:srgbClr val="0070C0"/>
                </a:solidFill>
              </a:rPr>
              <a:t>Are BH APPs effective for youth? </a:t>
            </a:r>
          </a:p>
        </p:txBody>
      </p:sp>
      <p:sp>
        <p:nvSpPr>
          <p:cNvPr id="3" name="Content Placeholder 2">
            <a:extLst>
              <a:ext uri="{FF2B5EF4-FFF2-40B4-BE49-F238E27FC236}">
                <a16:creationId xmlns:a16="http://schemas.microsoft.com/office/drawing/2014/main" id="{C0D4CE68-6279-D29D-AEEF-924256381EA5}"/>
              </a:ext>
            </a:extLst>
          </p:cNvPr>
          <p:cNvSpPr>
            <a:spLocks noGrp="1"/>
          </p:cNvSpPr>
          <p:nvPr>
            <p:ph idx="1"/>
          </p:nvPr>
        </p:nvSpPr>
        <p:spPr>
          <a:xfrm>
            <a:off x="725466" y="1600156"/>
            <a:ext cx="10998896" cy="4351338"/>
          </a:xfrm>
        </p:spPr>
        <p:txBody>
          <a:bodyPr>
            <a:normAutofit/>
          </a:bodyPr>
          <a:lstStyle/>
          <a:p>
            <a:pPr marL="0" indent="0">
              <a:buNone/>
            </a:pPr>
            <a:r>
              <a:rPr lang="en-US" b="1" dirty="0">
                <a:solidFill>
                  <a:schemeClr val="accent1">
                    <a:lumMod val="75000"/>
                  </a:schemeClr>
                </a:solidFill>
              </a:rPr>
              <a:t>2018 Meta-analysis </a:t>
            </a:r>
            <a:r>
              <a:rPr lang="en-US" dirty="0">
                <a:solidFill>
                  <a:schemeClr val="accent1">
                    <a:lumMod val="75000"/>
                  </a:schemeClr>
                </a:solidFill>
              </a:rPr>
              <a:t>Grist et al. (UK) </a:t>
            </a:r>
            <a:r>
              <a:rPr lang="en-US" dirty="0"/>
              <a:t>- </a:t>
            </a:r>
            <a:r>
              <a:rPr lang="en-US" b="1" u="sng" dirty="0">
                <a:solidFill>
                  <a:srgbClr val="FF0000"/>
                </a:solidFill>
              </a:rPr>
              <a:t>CBT interventions </a:t>
            </a:r>
            <a:r>
              <a:rPr lang="en-US" dirty="0"/>
              <a:t>yielded a medium effect size (n=17, g=0.66 [95% CI 0.42–0.90] p&lt;0.001).</a:t>
            </a:r>
          </a:p>
          <a:p>
            <a:r>
              <a:rPr lang="en-US" dirty="0">
                <a:solidFill>
                  <a:schemeClr val="accent6">
                    <a:lumMod val="50000"/>
                  </a:schemeClr>
                </a:solidFill>
              </a:rPr>
              <a:t>34 studies incl 3113 children and adolescents, ages 6-18</a:t>
            </a:r>
          </a:p>
          <a:p>
            <a:r>
              <a:rPr lang="en-US" dirty="0">
                <a:solidFill>
                  <a:schemeClr val="accent6">
                    <a:lumMod val="50000"/>
                  </a:schemeClr>
                </a:solidFill>
              </a:rPr>
              <a:t>Results from CBT-based apps:  </a:t>
            </a:r>
          </a:p>
          <a:p>
            <a:pPr lvl="1"/>
            <a:r>
              <a:rPr lang="en-US" dirty="0">
                <a:solidFill>
                  <a:schemeClr val="accent6">
                    <a:lumMod val="50000"/>
                  </a:schemeClr>
                </a:solidFill>
              </a:rPr>
              <a:t>Equally effective for depression/anxiety; but more effective for more severe sxs</a:t>
            </a:r>
          </a:p>
          <a:p>
            <a:pPr lvl="1"/>
            <a:r>
              <a:rPr lang="en-US" dirty="0">
                <a:solidFill>
                  <a:schemeClr val="accent6">
                    <a:lumMod val="50000"/>
                  </a:schemeClr>
                </a:solidFill>
              </a:rPr>
              <a:t>Equally effective across ages</a:t>
            </a:r>
          </a:p>
          <a:p>
            <a:pPr lvl="1"/>
            <a:r>
              <a:rPr lang="en-US" dirty="0">
                <a:solidFill>
                  <a:schemeClr val="accent6">
                    <a:lumMod val="50000"/>
                  </a:schemeClr>
                </a:solidFill>
              </a:rPr>
              <a:t>More effective than no </a:t>
            </a:r>
            <a:r>
              <a:rPr lang="en-US" dirty="0" err="1">
                <a:solidFill>
                  <a:schemeClr val="accent6">
                    <a:lumMod val="50000"/>
                  </a:schemeClr>
                </a:solidFill>
              </a:rPr>
              <a:t>tx</a:t>
            </a:r>
            <a:r>
              <a:rPr lang="en-US" dirty="0">
                <a:solidFill>
                  <a:schemeClr val="accent6">
                    <a:lumMod val="50000"/>
                  </a:schemeClr>
                </a:solidFill>
              </a:rPr>
              <a:t> (waitlist controls)</a:t>
            </a:r>
          </a:p>
          <a:p>
            <a:pPr lvl="1"/>
            <a:r>
              <a:rPr lang="en-US" dirty="0">
                <a:solidFill>
                  <a:schemeClr val="accent6">
                    <a:lumMod val="50000"/>
                  </a:schemeClr>
                </a:solidFill>
              </a:rPr>
              <a:t>NOT more effective than face to face </a:t>
            </a:r>
            <a:r>
              <a:rPr lang="en-US" dirty="0" err="1">
                <a:solidFill>
                  <a:schemeClr val="accent6">
                    <a:lumMod val="50000"/>
                  </a:schemeClr>
                </a:solidFill>
              </a:rPr>
              <a:t>tx</a:t>
            </a:r>
            <a:endParaRPr lang="en-US" dirty="0">
              <a:solidFill>
                <a:schemeClr val="accent6">
                  <a:lumMod val="50000"/>
                </a:schemeClr>
              </a:solidFill>
            </a:endParaRPr>
          </a:p>
          <a:p>
            <a:pPr lvl="1"/>
            <a:r>
              <a:rPr lang="en-US" dirty="0">
                <a:solidFill>
                  <a:schemeClr val="accent6">
                    <a:lumMod val="50000"/>
                  </a:schemeClr>
                </a:solidFill>
              </a:rPr>
              <a:t>Parent supported interventions were more effective</a:t>
            </a:r>
          </a:p>
          <a:p>
            <a:pPr lvl="1"/>
            <a:r>
              <a:rPr lang="en-US" dirty="0">
                <a:solidFill>
                  <a:schemeClr val="accent6">
                    <a:lumMod val="50000"/>
                  </a:schemeClr>
                </a:solidFill>
              </a:rPr>
              <a:t>More effective for subjects who continued other </a:t>
            </a:r>
            <a:r>
              <a:rPr lang="en-US" dirty="0" err="1">
                <a:solidFill>
                  <a:schemeClr val="accent6">
                    <a:lumMod val="50000"/>
                  </a:schemeClr>
                </a:solidFill>
              </a:rPr>
              <a:t>tx</a:t>
            </a:r>
            <a:r>
              <a:rPr lang="en-US" dirty="0">
                <a:solidFill>
                  <a:schemeClr val="accent6">
                    <a:lumMod val="50000"/>
                  </a:schemeClr>
                </a:solidFill>
              </a:rPr>
              <a:t> during the study (e.g. meds)</a:t>
            </a:r>
          </a:p>
          <a:p>
            <a:pPr lvl="1"/>
            <a:endParaRPr lang="en-US" dirty="0"/>
          </a:p>
          <a:p>
            <a:endParaRPr lang="en-US" dirty="0"/>
          </a:p>
        </p:txBody>
      </p:sp>
    </p:spTree>
    <p:extLst>
      <p:ext uri="{BB962C8B-B14F-4D97-AF65-F5344CB8AC3E}">
        <p14:creationId xmlns:p14="http://schemas.microsoft.com/office/powerpoint/2010/main" val="1504093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5805-9649-2F39-5AE7-3E3258159DF8}"/>
              </a:ext>
            </a:extLst>
          </p:cNvPr>
          <p:cNvSpPr>
            <a:spLocks noGrp="1"/>
          </p:cNvSpPr>
          <p:nvPr>
            <p:ph type="title"/>
          </p:nvPr>
        </p:nvSpPr>
        <p:spPr>
          <a:xfrm>
            <a:off x="165101" y="641684"/>
            <a:ext cx="10515601" cy="1049005"/>
          </a:xfrm>
        </p:spPr>
        <p:txBody>
          <a:bodyPr/>
          <a:lstStyle/>
          <a:p>
            <a:r>
              <a:rPr lang="en-US" dirty="0"/>
              <a:t>Digital BH interventions in primary care</a:t>
            </a:r>
          </a:p>
        </p:txBody>
      </p:sp>
      <p:sp>
        <p:nvSpPr>
          <p:cNvPr id="3" name="Content Placeholder 2">
            <a:extLst>
              <a:ext uri="{FF2B5EF4-FFF2-40B4-BE49-F238E27FC236}">
                <a16:creationId xmlns:a16="http://schemas.microsoft.com/office/drawing/2014/main" id="{FE96F8A9-81F3-A48F-FDD7-604426261427}"/>
              </a:ext>
            </a:extLst>
          </p:cNvPr>
          <p:cNvSpPr>
            <a:spLocks noGrp="1"/>
          </p:cNvSpPr>
          <p:nvPr>
            <p:ph idx="1"/>
          </p:nvPr>
        </p:nvSpPr>
        <p:spPr>
          <a:xfrm>
            <a:off x="838200" y="1690689"/>
            <a:ext cx="10515601" cy="4486274"/>
          </a:xfrm>
        </p:spPr>
        <p:txBody>
          <a:bodyPr>
            <a:normAutofit fontScale="85000" lnSpcReduction="20000"/>
          </a:bodyPr>
          <a:lstStyle/>
          <a:p>
            <a:r>
              <a:rPr lang="en-US" dirty="0">
                <a:solidFill>
                  <a:schemeClr val="accent6">
                    <a:lumMod val="50000"/>
                  </a:schemeClr>
                </a:solidFill>
              </a:rPr>
              <a:t>When:</a:t>
            </a:r>
          </a:p>
          <a:p>
            <a:pPr lvl="1"/>
            <a:r>
              <a:rPr lang="en-US" dirty="0">
                <a:solidFill>
                  <a:schemeClr val="accent6">
                    <a:lumMod val="50000"/>
                  </a:schemeClr>
                </a:solidFill>
              </a:rPr>
              <a:t>Preventative</a:t>
            </a:r>
          </a:p>
          <a:p>
            <a:pPr lvl="1"/>
            <a:r>
              <a:rPr lang="en-US" dirty="0">
                <a:solidFill>
                  <a:schemeClr val="accent6">
                    <a:lumMod val="50000"/>
                  </a:schemeClr>
                </a:solidFill>
              </a:rPr>
              <a:t>Targeted</a:t>
            </a:r>
          </a:p>
          <a:p>
            <a:pPr lvl="1"/>
            <a:r>
              <a:rPr lang="en-US" dirty="0">
                <a:solidFill>
                  <a:schemeClr val="accent6">
                    <a:lumMod val="50000"/>
                  </a:schemeClr>
                </a:solidFill>
              </a:rPr>
              <a:t>Waitlist</a:t>
            </a:r>
          </a:p>
          <a:p>
            <a:r>
              <a:rPr lang="en-US" dirty="0">
                <a:solidFill>
                  <a:schemeClr val="accent6">
                    <a:lumMod val="50000"/>
                  </a:schemeClr>
                </a:solidFill>
              </a:rPr>
              <a:t>Why:</a:t>
            </a:r>
          </a:p>
          <a:p>
            <a:pPr lvl="1"/>
            <a:r>
              <a:rPr lang="en-US" dirty="0">
                <a:solidFill>
                  <a:schemeClr val="accent6">
                    <a:lumMod val="50000"/>
                  </a:schemeClr>
                </a:solidFill>
              </a:rPr>
              <a:t>Some evidence of effective adjunct; some evidence supportive as stand-alone</a:t>
            </a:r>
          </a:p>
          <a:p>
            <a:pPr lvl="1"/>
            <a:r>
              <a:rPr lang="en-US" dirty="0">
                <a:solidFill>
                  <a:schemeClr val="accent6">
                    <a:lumMod val="50000"/>
                  </a:schemeClr>
                </a:solidFill>
              </a:rPr>
              <a:t>Expand capacity; remove implementation barriers</a:t>
            </a:r>
          </a:p>
          <a:p>
            <a:pPr lvl="1"/>
            <a:r>
              <a:rPr lang="en-US" dirty="0">
                <a:solidFill>
                  <a:schemeClr val="accent6">
                    <a:lumMod val="50000"/>
                  </a:schemeClr>
                </a:solidFill>
              </a:rPr>
              <a:t>Remove engagement barriers; increased convenience </a:t>
            </a:r>
          </a:p>
          <a:p>
            <a:r>
              <a:rPr lang="en-US" dirty="0">
                <a:solidFill>
                  <a:schemeClr val="accent6">
                    <a:lumMod val="50000"/>
                  </a:schemeClr>
                </a:solidFill>
              </a:rPr>
              <a:t>What to consider:</a:t>
            </a:r>
          </a:p>
          <a:p>
            <a:pPr lvl="1"/>
            <a:r>
              <a:rPr lang="en-US" dirty="0">
                <a:solidFill>
                  <a:schemeClr val="accent6">
                    <a:lumMod val="50000"/>
                  </a:schemeClr>
                </a:solidFill>
              </a:rPr>
              <a:t>Potential limitations – access to technology, cost, cultural/linguistical appropriateness</a:t>
            </a:r>
          </a:p>
          <a:p>
            <a:pPr lvl="1"/>
            <a:r>
              <a:rPr lang="en-US" dirty="0">
                <a:solidFill>
                  <a:schemeClr val="accent6">
                    <a:lumMod val="50000"/>
                  </a:schemeClr>
                </a:solidFill>
              </a:rPr>
              <a:t>Ability &amp; Interest</a:t>
            </a:r>
          </a:p>
          <a:p>
            <a:pPr lvl="2"/>
            <a:r>
              <a:rPr lang="en-US" dirty="0">
                <a:solidFill>
                  <a:schemeClr val="accent6">
                    <a:lumMod val="50000"/>
                  </a:schemeClr>
                </a:solidFill>
              </a:rPr>
              <a:t>Motivation, mild symptoms</a:t>
            </a:r>
          </a:p>
          <a:p>
            <a:pPr lvl="1"/>
            <a:r>
              <a:rPr lang="en-US" dirty="0">
                <a:solidFill>
                  <a:schemeClr val="accent6">
                    <a:lumMod val="50000"/>
                  </a:schemeClr>
                </a:solidFill>
              </a:rPr>
              <a:t>“active ingredient” aligned with MH condition</a:t>
            </a:r>
          </a:p>
          <a:p>
            <a:pPr lvl="1"/>
            <a:r>
              <a:rPr lang="en-US" dirty="0">
                <a:solidFill>
                  <a:schemeClr val="accent6">
                    <a:lumMod val="50000"/>
                  </a:schemeClr>
                </a:solidFill>
              </a:rPr>
              <a:t>Alignment with therapeutic goals</a:t>
            </a:r>
          </a:p>
        </p:txBody>
      </p:sp>
      <p:sp>
        <p:nvSpPr>
          <p:cNvPr id="4" name="TextBox 3">
            <a:extLst>
              <a:ext uri="{FF2B5EF4-FFF2-40B4-BE49-F238E27FC236}">
                <a16:creationId xmlns:a16="http://schemas.microsoft.com/office/drawing/2014/main" id="{9635224F-77FA-B16D-2087-3C7AAC6D4F81}"/>
              </a:ext>
            </a:extLst>
          </p:cNvPr>
          <p:cNvSpPr txBox="1"/>
          <p:nvPr/>
        </p:nvSpPr>
        <p:spPr>
          <a:xfrm>
            <a:off x="6502400" y="5899964"/>
            <a:ext cx="55245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hlinkClick r:id="rId3"/>
              </a:rPr>
              <a:t>https://integrationacademy.ahrq.gov/products/topic-briefs/behavioral-health-apps</a:t>
            </a: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518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5805-9649-2F39-5AE7-3E3258159DF8}"/>
              </a:ext>
            </a:extLst>
          </p:cNvPr>
          <p:cNvSpPr>
            <a:spLocks noGrp="1"/>
          </p:cNvSpPr>
          <p:nvPr>
            <p:ph type="title"/>
          </p:nvPr>
        </p:nvSpPr>
        <p:spPr>
          <a:xfrm>
            <a:off x="255270" y="641684"/>
            <a:ext cx="10515601" cy="1049005"/>
          </a:xfrm>
        </p:spPr>
        <p:txBody>
          <a:bodyPr/>
          <a:lstStyle/>
          <a:p>
            <a:r>
              <a:rPr lang="en-US" dirty="0"/>
              <a:t>Digital BH interventions in primary care</a:t>
            </a:r>
          </a:p>
        </p:txBody>
      </p:sp>
      <p:sp>
        <p:nvSpPr>
          <p:cNvPr id="3" name="Content Placeholder 2">
            <a:extLst>
              <a:ext uri="{FF2B5EF4-FFF2-40B4-BE49-F238E27FC236}">
                <a16:creationId xmlns:a16="http://schemas.microsoft.com/office/drawing/2014/main" id="{FE96F8A9-81F3-A48F-FDD7-604426261427}"/>
              </a:ext>
            </a:extLst>
          </p:cNvPr>
          <p:cNvSpPr>
            <a:spLocks noGrp="1"/>
          </p:cNvSpPr>
          <p:nvPr>
            <p:ph idx="1"/>
          </p:nvPr>
        </p:nvSpPr>
        <p:spPr>
          <a:xfrm>
            <a:off x="838200" y="1690689"/>
            <a:ext cx="10515601" cy="4486274"/>
          </a:xfrm>
        </p:spPr>
        <p:txBody>
          <a:bodyPr>
            <a:normAutofit/>
          </a:bodyPr>
          <a:lstStyle/>
          <a:p>
            <a:r>
              <a:rPr lang="en-US" dirty="0">
                <a:solidFill>
                  <a:schemeClr val="accent6">
                    <a:lumMod val="50000"/>
                  </a:schemeClr>
                </a:solidFill>
              </a:rPr>
              <a:t>How:</a:t>
            </a:r>
          </a:p>
          <a:p>
            <a:pPr lvl="1"/>
            <a:r>
              <a:rPr lang="en-US" dirty="0">
                <a:solidFill>
                  <a:schemeClr val="accent6">
                    <a:lumMod val="50000"/>
                  </a:schemeClr>
                </a:solidFill>
              </a:rPr>
              <a:t>Introduce BH intervention in office. Don’t rely on digital tool education alone.</a:t>
            </a:r>
          </a:p>
          <a:p>
            <a:pPr lvl="2"/>
            <a:r>
              <a:rPr lang="en-US" dirty="0">
                <a:solidFill>
                  <a:schemeClr val="accent6">
                    <a:lumMod val="50000"/>
                  </a:schemeClr>
                </a:solidFill>
              </a:rPr>
              <a:t>Ideal: you have engaged with it yourself</a:t>
            </a:r>
          </a:p>
          <a:p>
            <a:pPr lvl="2"/>
            <a:r>
              <a:rPr lang="en-US" dirty="0">
                <a:solidFill>
                  <a:schemeClr val="accent6">
                    <a:lumMod val="50000"/>
                  </a:schemeClr>
                </a:solidFill>
              </a:rPr>
              <a:t>Ideal: demonstrate tool with patient/parent present</a:t>
            </a:r>
          </a:p>
          <a:p>
            <a:pPr lvl="1"/>
            <a:r>
              <a:rPr lang="en-US" dirty="0">
                <a:solidFill>
                  <a:schemeClr val="accent6">
                    <a:lumMod val="50000"/>
                  </a:schemeClr>
                </a:solidFill>
              </a:rPr>
              <a:t>Review/develop specific goal for using the tool and measurement strategy</a:t>
            </a:r>
          </a:p>
          <a:p>
            <a:pPr lvl="2"/>
            <a:r>
              <a:rPr lang="en-US" dirty="0">
                <a:solidFill>
                  <a:schemeClr val="accent6">
                    <a:lumMod val="50000"/>
                  </a:schemeClr>
                </a:solidFill>
              </a:rPr>
              <a:t>Relate it to specific problem pt wants to address; tailor discussion of use to pt’s needs</a:t>
            </a:r>
          </a:p>
          <a:p>
            <a:pPr lvl="2"/>
            <a:r>
              <a:rPr lang="en-US" dirty="0">
                <a:solidFill>
                  <a:schemeClr val="accent6">
                    <a:lumMod val="50000"/>
                  </a:schemeClr>
                </a:solidFill>
              </a:rPr>
              <a:t>Plan for evaluating how its going</a:t>
            </a:r>
          </a:p>
          <a:p>
            <a:pPr lvl="1"/>
            <a:r>
              <a:rPr lang="en-US" dirty="0">
                <a:solidFill>
                  <a:schemeClr val="accent6">
                    <a:lumMod val="50000"/>
                  </a:schemeClr>
                </a:solidFill>
              </a:rPr>
              <a:t>Acknowledge and address barriers</a:t>
            </a:r>
          </a:p>
          <a:p>
            <a:pPr lvl="1"/>
            <a:r>
              <a:rPr lang="en-US" dirty="0">
                <a:solidFill>
                  <a:schemeClr val="accent6">
                    <a:lumMod val="50000"/>
                  </a:schemeClr>
                </a:solidFill>
              </a:rPr>
              <a:t>Normalize fluctuations in utilization; support sustained engagement</a:t>
            </a:r>
          </a:p>
          <a:p>
            <a:pPr lvl="2"/>
            <a:r>
              <a:rPr lang="en-US" dirty="0">
                <a:solidFill>
                  <a:schemeClr val="accent6">
                    <a:lumMod val="50000"/>
                  </a:schemeClr>
                </a:solidFill>
              </a:rPr>
              <a:t>Ease of use, privacy</a:t>
            </a:r>
          </a:p>
          <a:p>
            <a:pPr lvl="2"/>
            <a:r>
              <a:rPr lang="en-US" dirty="0">
                <a:solidFill>
                  <a:schemeClr val="accent6">
                    <a:lumMod val="50000"/>
                  </a:schemeClr>
                </a:solidFill>
              </a:rPr>
              <a:t>Fits into daily lifestyle</a:t>
            </a:r>
          </a:p>
          <a:p>
            <a:pPr lvl="2"/>
            <a:r>
              <a:rPr lang="en-US" dirty="0">
                <a:solidFill>
                  <a:schemeClr val="accent6">
                    <a:lumMod val="50000"/>
                  </a:schemeClr>
                </a:solidFill>
              </a:rPr>
              <a:t>Follow-up</a:t>
            </a:r>
          </a:p>
          <a:p>
            <a:pPr marL="0" indent="0">
              <a:buNone/>
            </a:pPr>
            <a:endParaRPr lang="en-US" dirty="0"/>
          </a:p>
        </p:txBody>
      </p:sp>
      <p:sp>
        <p:nvSpPr>
          <p:cNvPr id="4" name="TextBox 3">
            <a:extLst>
              <a:ext uri="{FF2B5EF4-FFF2-40B4-BE49-F238E27FC236}">
                <a16:creationId xmlns:a16="http://schemas.microsoft.com/office/drawing/2014/main" id="{72FDD1B9-263F-0EAE-6DE1-ECBBF5816228}"/>
              </a:ext>
            </a:extLst>
          </p:cNvPr>
          <p:cNvSpPr txBox="1"/>
          <p:nvPr/>
        </p:nvSpPr>
        <p:spPr>
          <a:xfrm>
            <a:off x="3543300" y="5616152"/>
            <a:ext cx="8648700" cy="6001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hlinkClick r:id="rId3"/>
              </a:rPr>
              <a:t>https://integrationacademy.ahrq.gov/products/topic-briefs/behavioral-health-apps</a:t>
            </a:r>
            <a:br>
              <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hlinkClick r:id="rId3"/>
              </a:rPr>
              <a:t>https://www.apa.org/monitor/2020/04/career-using-apps</a:t>
            </a:r>
            <a:endPar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hlinkClick r:id="rId3"/>
              </a:rPr>
              <a:t>https://www.psychiatrictimes.com/view/integrating-mental-health-apps-into-care-with-your-patients-what-you-need-to-know</a:t>
            </a:r>
            <a:endParaRPr kumimoji="0" lang="en-US" sz="11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03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83C1-4C6A-0F82-C115-DE1BF49A0077}"/>
              </a:ext>
            </a:extLst>
          </p:cNvPr>
          <p:cNvSpPr>
            <a:spLocks noGrp="1"/>
          </p:cNvSpPr>
          <p:nvPr>
            <p:ph type="title"/>
          </p:nvPr>
        </p:nvSpPr>
        <p:spPr>
          <a:xfrm>
            <a:off x="335280" y="681037"/>
            <a:ext cx="10515601" cy="1049005"/>
          </a:xfrm>
        </p:spPr>
        <p:txBody>
          <a:bodyPr>
            <a:normAutofit/>
          </a:bodyPr>
          <a:lstStyle/>
          <a:p>
            <a:r>
              <a:rPr lang="en-US" dirty="0"/>
              <a:t>Talking to teens about apps they are using</a:t>
            </a:r>
          </a:p>
        </p:txBody>
      </p:sp>
      <p:sp>
        <p:nvSpPr>
          <p:cNvPr id="3" name="Content Placeholder 2">
            <a:extLst>
              <a:ext uri="{FF2B5EF4-FFF2-40B4-BE49-F238E27FC236}">
                <a16:creationId xmlns:a16="http://schemas.microsoft.com/office/drawing/2014/main" id="{C811CB82-9448-08D6-6EB6-C3B3A9F77361}"/>
              </a:ext>
            </a:extLst>
          </p:cNvPr>
          <p:cNvSpPr>
            <a:spLocks noGrp="1"/>
          </p:cNvSpPr>
          <p:nvPr>
            <p:ph idx="1"/>
          </p:nvPr>
        </p:nvSpPr>
        <p:spPr>
          <a:xfrm>
            <a:off x="838199" y="1654144"/>
            <a:ext cx="10515601" cy="4351338"/>
          </a:xfrm>
        </p:spPr>
        <p:txBody>
          <a:bodyPr>
            <a:normAutofit/>
          </a:bodyPr>
          <a:lstStyle/>
          <a:p>
            <a:r>
              <a:rPr lang="en-US" dirty="0">
                <a:solidFill>
                  <a:schemeClr val="accent6">
                    <a:lumMod val="50000"/>
                  </a:schemeClr>
                </a:solidFill>
              </a:rPr>
              <a:t>Ask about use of digital health apps </a:t>
            </a:r>
          </a:p>
          <a:p>
            <a:r>
              <a:rPr lang="en-US" dirty="0">
                <a:solidFill>
                  <a:schemeClr val="accent6">
                    <a:lumMod val="50000"/>
                  </a:schemeClr>
                </a:solidFill>
              </a:rPr>
              <a:t>What are they using them for</a:t>
            </a:r>
          </a:p>
          <a:p>
            <a:r>
              <a:rPr lang="en-US" dirty="0">
                <a:solidFill>
                  <a:schemeClr val="accent6">
                    <a:lumMod val="50000"/>
                  </a:schemeClr>
                </a:solidFill>
              </a:rPr>
              <a:t>Are they helping/how do they know</a:t>
            </a:r>
          </a:p>
          <a:p>
            <a:r>
              <a:rPr lang="en-US" dirty="0">
                <a:solidFill>
                  <a:schemeClr val="accent6">
                    <a:lumMod val="50000"/>
                  </a:schemeClr>
                </a:solidFill>
              </a:rPr>
              <a:t>Ask about privacy</a:t>
            </a:r>
          </a:p>
          <a:p>
            <a:pPr lvl="1"/>
            <a:r>
              <a:rPr lang="en-US" dirty="0">
                <a:solidFill>
                  <a:schemeClr val="accent6">
                    <a:lumMod val="50000"/>
                  </a:schemeClr>
                </a:solidFill>
              </a:rPr>
              <a:t>Do you have to create an account/log in</a:t>
            </a:r>
          </a:p>
          <a:p>
            <a:r>
              <a:rPr lang="en-US" dirty="0">
                <a:solidFill>
                  <a:schemeClr val="accent6">
                    <a:lumMod val="50000"/>
                  </a:schemeClr>
                </a:solidFill>
              </a:rPr>
              <a:t>Review pros/cons of using peer based and/or data collecting apps</a:t>
            </a:r>
          </a:p>
          <a:p>
            <a:r>
              <a:rPr lang="en-US" dirty="0">
                <a:solidFill>
                  <a:schemeClr val="accent6">
                    <a:lumMod val="50000"/>
                  </a:schemeClr>
                </a:solidFill>
              </a:rPr>
              <a:t>Ideal: provide references to finding apps for digital BH interventions that have been vetted</a:t>
            </a:r>
          </a:p>
          <a:p>
            <a:pPr marL="457241" lvl="1" indent="0">
              <a:buNone/>
            </a:pPr>
            <a:endParaRPr lang="en-US" dirty="0">
              <a:solidFill>
                <a:schemeClr val="accent6">
                  <a:lumMod val="50000"/>
                </a:schemeClr>
              </a:solidFill>
            </a:endParaRPr>
          </a:p>
        </p:txBody>
      </p:sp>
      <p:sp>
        <p:nvSpPr>
          <p:cNvPr id="4" name="TextBox 3">
            <a:extLst>
              <a:ext uri="{FF2B5EF4-FFF2-40B4-BE49-F238E27FC236}">
                <a16:creationId xmlns:a16="http://schemas.microsoft.com/office/drawing/2014/main" id="{46778E1F-DDA4-C877-6C64-2633EF160B22}"/>
              </a:ext>
            </a:extLst>
          </p:cNvPr>
          <p:cNvSpPr txBox="1"/>
          <p:nvPr/>
        </p:nvSpPr>
        <p:spPr>
          <a:xfrm>
            <a:off x="7631722" y="2185696"/>
            <a:ext cx="43375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Think of it like asking about supplement use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122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0D4E9-8EF0-846F-B666-4DBC67961D8A}"/>
              </a:ext>
            </a:extLst>
          </p:cNvPr>
          <p:cNvSpPr>
            <a:spLocks noGrp="1"/>
          </p:cNvSpPr>
          <p:nvPr>
            <p:ph type="title"/>
          </p:nvPr>
        </p:nvSpPr>
        <p:spPr>
          <a:xfrm>
            <a:off x="323850" y="681037"/>
            <a:ext cx="10515601" cy="1049005"/>
          </a:xfrm>
        </p:spPr>
        <p:txBody>
          <a:bodyPr/>
          <a:lstStyle/>
          <a:p>
            <a:r>
              <a:rPr lang="en-US" dirty="0"/>
              <a:t>Example – Young Child, prevention</a:t>
            </a:r>
          </a:p>
        </p:txBody>
      </p:sp>
      <p:sp>
        <p:nvSpPr>
          <p:cNvPr id="3" name="Content Placeholder 2">
            <a:extLst>
              <a:ext uri="{FF2B5EF4-FFF2-40B4-BE49-F238E27FC236}">
                <a16:creationId xmlns:a16="http://schemas.microsoft.com/office/drawing/2014/main" id="{BEA462DF-57D9-0FF1-DC9B-8417A4A0AB99}"/>
              </a:ext>
            </a:extLst>
          </p:cNvPr>
          <p:cNvSpPr>
            <a:spLocks noGrp="1"/>
          </p:cNvSpPr>
          <p:nvPr>
            <p:ph idx="1"/>
          </p:nvPr>
        </p:nvSpPr>
        <p:spPr/>
        <p:txBody>
          <a:bodyPr/>
          <a:lstStyle/>
          <a:p>
            <a:r>
              <a:rPr lang="en-US" dirty="0">
                <a:solidFill>
                  <a:schemeClr val="accent6">
                    <a:lumMod val="50000"/>
                  </a:schemeClr>
                </a:solidFill>
              </a:rPr>
              <a:t>Well visit – 3 </a:t>
            </a:r>
            <a:r>
              <a:rPr lang="en-US" dirty="0" err="1">
                <a:solidFill>
                  <a:schemeClr val="accent6">
                    <a:lumMod val="50000"/>
                  </a:schemeClr>
                </a:solidFill>
              </a:rPr>
              <a:t>yo</a:t>
            </a:r>
            <a:r>
              <a:rPr lang="en-US" dirty="0">
                <a:solidFill>
                  <a:schemeClr val="accent6">
                    <a:lumMod val="50000"/>
                  </a:schemeClr>
                </a:solidFill>
              </a:rPr>
              <a:t>, healthy, parent expressing worries about plan for transition to pre-k, child presents as more inhibited/shy (observed and parent reported)</a:t>
            </a:r>
          </a:p>
          <a:p>
            <a:r>
              <a:rPr lang="en-US" dirty="0">
                <a:solidFill>
                  <a:schemeClr val="accent6">
                    <a:lumMod val="50000"/>
                  </a:schemeClr>
                </a:solidFill>
              </a:rPr>
              <a:t>Provide education re socio-emotional development at this age</a:t>
            </a:r>
          </a:p>
          <a:p>
            <a:r>
              <a:rPr lang="en-US" dirty="0">
                <a:solidFill>
                  <a:schemeClr val="accent6">
                    <a:lumMod val="50000"/>
                  </a:schemeClr>
                </a:solidFill>
              </a:rPr>
              <a:t>Introduce written and/or digital tools that can support positive SED (including parent role in supporting child)</a:t>
            </a:r>
          </a:p>
          <a:p>
            <a:r>
              <a:rPr lang="en-US" dirty="0">
                <a:solidFill>
                  <a:schemeClr val="accent6">
                    <a:lumMod val="50000"/>
                  </a:schemeClr>
                </a:solidFill>
              </a:rPr>
              <a:t>Sesame Street BH APP – Breath, Think, Do</a:t>
            </a:r>
          </a:p>
        </p:txBody>
      </p:sp>
    </p:spTree>
    <p:extLst>
      <p:ext uri="{BB962C8B-B14F-4D97-AF65-F5344CB8AC3E}">
        <p14:creationId xmlns:p14="http://schemas.microsoft.com/office/powerpoint/2010/main" val="875741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EFD3-BC59-F1E3-2DF5-1BC39B719B5C}"/>
              </a:ext>
            </a:extLst>
          </p:cNvPr>
          <p:cNvSpPr>
            <a:spLocks noGrp="1"/>
          </p:cNvSpPr>
          <p:nvPr>
            <p:ph type="title"/>
          </p:nvPr>
        </p:nvSpPr>
        <p:spPr>
          <a:xfrm>
            <a:off x="312420" y="447374"/>
            <a:ext cx="10515601" cy="1049005"/>
          </a:xfrm>
        </p:spPr>
        <p:txBody>
          <a:bodyPr/>
          <a:lstStyle/>
          <a:p>
            <a:r>
              <a:rPr lang="en-US" dirty="0"/>
              <a:t>Breathe, Think, Do</a:t>
            </a:r>
          </a:p>
        </p:txBody>
      </p:sp>
      <p:sp>
        <p:nvSpPr>
          <p:cNvPr id="3" name="Content Placeholder 2">
            <a:extLst>
              <a:ext uri="{FF2B5EF4-FFF2-40B4-BE49-F238E27FC236}">
                <a16:creationId xmlns:a16="http://schemas.microsoft.com/office/drawing/2014/main" id="{C5697209-40F9-FBE9-3192-0DDB27AFD2B4}"/>
              </a:ext>
            </a:extLst>
          </p:cNvPr>
          <p:cNvSpPr>
            <a:spLocks noGrp="1"/>
          </p:cNvSpPr>
          <p:nvPr>
            <p:ph idx="1"/>
          </p:nvPr>
        </p:nvSpPr>
        <p:spPr>
          <a:xfrm>
            <a:off x="838200" y="1383323"/>
            <a:ext cx="10515601" cy="4793640"/>
          </a:xfrm>
        </p:spPr>
        <p:txBody>
          <a:bodyPr>
            <a:normAutofit fontScale="85000" lnSpcReduction="20000"/>
          </a:bodyPr>
          <a:lstStyle/>
          <a:p>
            <a:r>
              <a:rPr lang="en-US" dirty="0">
                <a:solidFill>
                  <a:schemeClr val="accent6">
                    <a:lumMod val="50000"/>
                  </a:schemeClr>
                </a:solidFill>
              </a:rPr>
              <a:t>Ages 2-5yo</a:t>
            </a:r>
          </a:p>
          <a:p>
            <a:r>
              <a:rPr lang="en-US" dirty="0">
                <a:solidFill>
                  <a:schemeClr val="accent6">
                    <a:lumMod val="50000"/>
                  </a:schemeClr>
                </a:solidFill>
              </a:rPr>
              <a:t>Languages: English and Spanish</a:t>
            </a:r>
          </a:p>
          <a:p>
            <a:r>
              <a:rPr lang="en-US" dirty="0">
                <a:solidFill>
                  <a:schemeClr val="accent6">
                    <a:lumMod val="50000"/>
                  </a:schemeClr>
                </a:solidFill>
              </a:rPr>
              <a:t>5 modules</a:t>
            </a:r>
          </a:p>
          <a:p>
            <a:pPr lvl="1"/>
            <a:r>
              <a:rPr lang="en-US" dirty="0">
                <a:solidFill>
                  <a:schemeClr val="accent6">
                    <a:lumMod val="50000"/>
                  </a:schemeClr>
                </a:solidFill>
              </a:rPr>
              <a:t>Frustration with putting shoes on</a:t>
            </a:r>
          </a:p>
          <a:p>
            <a:pPr lvl="1"/>
            <a:r>
              <a:rPr lang="en-US" dirty="0">
                <a:solidFill>
                  <a:schemeClr val="accent6">
                    <a:lumMod val="50000"/>
                  </a:schemeClr>
                </a:solidFill>
              </a:rPr>
              <a:t>Nervous/sad separating from parent for school</a:t>
            </a:r>
          </a:p>
          <a:p>
            <a:pPr lvl="1"/>
            <a:r>
              <a:rPr lang="en-US" dirty="0">
                <a:solidFill>
                  <a:schemeClr val="accent6">
                    <a:lumMod val="50000"/>
                  </a:schemeClr>
                </a:solidFill>
              </a:rPr>
              <a:t>Disappointed/sad block tower not staying up</a:t>
            </a:r>
          </a:p>
          <a:p>
            <a:pPr lvl="1"/>
            <a:r>
              <a:rPr lang="en-US" dirty="0">
                <a:solidFill>
                  <a:schemeClr val="accent6">
                    <a:lumMod val="50000"/>
                  </a:schemeClr>
                </a:solidFill>
              </a:rPr>
              <a:t>Anxious about dark at bedtime</a:t>
            </a:r>
          </a:p>
          <a:p>
            <a:pPr lvl="1"/>
            <a:r>
              <a:rPr lang="en-US" dirty="0">
                <a:solidFill>
                  <a:schemeClr val="accent6">
                    <a:lumMod val="50000"/>
                  </a:schemeClr>
                </a:solidFill>
              </a:rPr>
              <a:t>Impatient waiting for turn on playground</a:t>
            </a:r>
          </a:p>
          <a:p>
            <a:r>
              <a:rPr lang="en-US" dirty="0">
                <a:solidFill>
                  <a:schemeClr val="accent6">
                    <a:lumMod val="50000"/>
                  </a:schemeClr>
                </a:solidFill>
              </a:rPr>
              <a:t>Skills focused on</a:t>
            </a:r>
          </a:p>
          <a:p>
            <a:pPr lvl="1"/>
            <a:r>
              <a:rPr lang="en-US" dirty="0">
                <a:solidFill>
                  <a:schemeClr val="accent6">
                    <a:lumMod val="50000"/>
                  </a:schemeClr>
                </a:solidFill>
              </a:rPr>
              <a:t>Identifying, labeling and communicating feelings</a:t>
            </a:r>
          </a:p>
          <a:p>
            <a:pPr lvl="1"/>
            <a:r>
              <a:rPr lang="en-US" dirty="0">
                <a:solidFill>
                  <a:schemeClr val="accent6">
                    <a:lumMod val="50000"/>
                  </a:schemeClr>
                </a:solidFill>
              </a:rPr>
              <a:t>Belly breathing (pausing emotions)</a:t>
            </a:r>
          </a:p>
          <a:p>
            <a:pPr lvl="1"/>
            <a:r>
              <a:rPr lang="en-US" dirty="0">
                <a:solidFill>
                  <a:schemeClr val="accent6">
                    <a:lumMod val="50000"/>
                  </a:schemeClr>
                </a:solidFill>
              </a:rPr>
              <a:t>Problem solving</a:t>
            </a:r>
          </a:p>
          <a:p>
            <a:pPr lvl="1"/>
            <a:r>
              <a:rPr lang="en-US" dirty="0">
                <a:solidFill>
                  <a:schemeClr val="accent6">
                    <a:lumMod val="50000"/>
                  </a:schemeClr>
                </a:solidFill>
              </a:rPr>
              <a:t>Choosing action to support emotion regulation</a:t>
            </a:r>
          </a:p>
          <a:p>
            <a:r>
              <a:rPr lang="en-US" dirty="0">
                <a:solidFill>
                  <a:schemeClr val="accent6">
                    <a:lumMod val="50000"/>
                  </a:schemeClr>
                </a:solidFill>
              </a:rPr>
              <a:t>Parent training! </a:t>
            </a:r>
          </a:p>
          <a:p>
            <a:pPr lvl="1"/>
            <a:r>
              <a:rPr lang="en-US" dirty="0">
                <a:solidFill>
                  <a:schemeClr val="accent6">
                    <a:lumMod val="50000"/>
                  </a:schemeClr>
                </a:solidFill>
              </a:rPr>
              <a:t>Ideally parents are doing this with the children</a:t>
            </a:r>
          </a:p>
          <a:p>
            <a:endParaRPr lang="en-US" dirty="0">
              <a:solidFill>
                <a:schemeClr val="accent6">
                  <a:lumMod val="50000"/>
                </a:schemeClr>
              </a:solidFill>
            </a:endParaRPr>
          </a:p>
        </p:txBody>
      </p:sp>
      <p:sp>
        <p:nvSpPr>
          <p:cNvPr id="4" name="TextBox 3">
            <a:extLst>
              <a:ext uri="{FF2B5EF4-FFF2-40B4-BE49-F238E27FC236}">
                <a16:creationId xmlns:a16="http://schemas.microsoft.com/office/drawing/2014/main" id="{AFA03859-61FB-B19E-1039-48074E306459}"/>
              </a:ext>
            </a:extLst>
          </p:cNvPr>
          <p:cNvSpPr txBox="1"/>
          <p:nvPr/>
        </p:nvSpPr>
        <p:spPr>
          <a:xfrm>
            <a:off x="7429500" y="5569985"/>
            <a:ext cx="4562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hlinkClick r:id="rId3"/>
              </a:rPr>
              <a:t>https://apps.apple.com/ca/app/breathe-think-do-with-sesame/id721853597</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319270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61247-B129-3E4D-4AB6-3438DC8BE72B}"/>
              </a:ext>
            </a:extLst>
          </p:cNvPr>
          <p:cNvSpPr>
            <a:spLocks noGrp="1"/>
          </p:cNvSpPr>
          <p:nvPr>
            <p:ph type="title"/>
          </p:nvPr>
        </p:nvSpPr>
        <p:spPr>
          <a:xfrm>
            <a:off x="457200" y="731519"/>
            <a:ext cx="3200400" cy="2148839"/>
          </a:xfrm>
        </p:spPr>
        <p:txBody>
          <a:bodyPr anchor="ctr">
            <a:normAutofit/>
          </a:bodyPr>
          <a:lstStyle/>
          <a:p>
            <a:r>
              <a:rPr lang="en-US" dirty="0"/>
              <a:t>Breathe, Think, Do</a:t>
            </a:r>
          </a:p>
        </p:txBody>
      </p:sp>
      <p:pic>
        <p:nvPicPr>
          <p:cNvPr id="7" name="Content Placeholder 6" descr="A cartoon monster with many flags&#10;&#10;Description automatically generated">
            <a:extLst>
              <a:ext uri="{FF2B5EF4-FFF2-40B4-BE49-F238E27FC236}">
                <a16:creationId xmlns:a16="http://schemas.microsoft.com/office/drawing/2014/main" id="{FEACE34D-F655-5EA6-92D5-27EBAA62BF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4334" y="852577"/>
            <a:ext cx="7066804" cy="5300103"/>
          </a:xfrm>
          <a:noFill/>
        </p:spPr>
      </p:pic>
      <p:sp>
        <p:nvSpPr>
          <p:cNvPr id="12" name="Text Placeholder 3">
            <a:extLst>
              <a:ext uri="{FF2B5EF4-FFF2-40B4-BE49-F238E27FC236}">
                <a16:creationId xmlns:a16="http://schemas.microsoft.com/office/drawing/2014/main" id="{F851B860-1191-5CE4-5F5F-06DDA28D4BFC}"/>
              </a:ext>
            </a:extLst>
          </p:cNvPr>
          <p:cNvSpPr>
            <a:spLocks noGrp="1"/>
          </p:cNvSpPr>
          <p:nvPr>
            <p:ph type="body" sz="half" idx="2"/>
          </p:nvPr>
        </p:nvSpPr>
        <p:spPr>
          <a:xfrm>
            <a:off x="457200" y="2926080"/>
            <a:ext cx="3200400" cy="3379124"/>
          </a:xfrm>
        </p:spPr>
        <p:txBody>
          <a:bodyPr/>
          <a:lstStyle/>
          <a:p>
            <a:endParaRPr lang="en-US"/>
          </a:p>
        </p:txBody>
      </p:sp>
      <p:sp>
        <p:nvSpPr>
          <p:cNvPr id="14" name="Slide Number Placeholder 4">
            <a:extLst>
              <a:ext uri="{FF2B5EF4-FFF2-40B4-BE49-F238E27FC236}">
                <a16:creationId xmlns:a16="http://schemas.microsoft.com/office/drawing/2014/main" id="{C15A1590-E69B-C9DE-BDCA-8E7F7A555B1E}"/>
              </a:ext>
            </a:extLst>
          </p:cNvPr>
          <p:cNvSpPr>
            <a:spLocks noGrp="1"/>
          </p:cNvSpPr>
          <p:nvPr>
            <p:ph type="sldNum" sz="quarter" idx="12"/>
          </p:nvPr>
        </p:nvSpPr>
        <p:spPr>
          <a:xfrm>
            <a:off x="10862254" y="6363573"/>
            <a:ext cx="818884"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F8873A4-313D-4173-B1C4-3F2E1433D932}" type="slidenum">
              <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783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artoon character&#10;&#10;Description automatically generated">
            <a:extLst>
              <a:ext uri="{FF2B5EF4-FFF2-40B4-BE49-F238E27FC236}">
                <a16:creationId xmlns:a16="http://schemas.microsoft.com/office/drawing/2014/main" id="{293A1345-EE86-4BEA-9187-3AA1D2BC1355}"/>
              </a:ext>
            </a:extLst>
          </p:cNvPr>
          <p:cNvPicPr>
            <a:picLocks noChangeAspect="1"/>
          </p:cNvPicPr>
          <p:nvPr/>
        </p:nvPicPr>
        <p:blipFill rotWithShape="1">
          <a:blip r:embed="rId2">
            <a:extLst>
              <a:ext uri="{28A0092B-C50C-407E-A947-70E740481C1C}">
                <a14:useLocalDpi xmlns:a14="http://schemas.microsoft.com/office/drawing/2010/main" val="0"/>
              </a:ext>
            </a:extLst>
          </a:blip>
          <a:srcRect b="22961"/>
          <a:stretch/>
        </p:blipFill>
        <p:spPr>
          <a:xfrm>
            <a:off x="825011" y="519332"/>
            <a:ext cx="9229696" cy="5332827"/>
          </a:xfrm>
          <a:prstGeom prst="rect">
            <a:avLst/>
          </a:prstGeom>
        </p:spPr>
      </p:pic>
    </p:spTree>
    <p:extLst>
      <p:ext uri="{BB962C8B-B14F-4D97-AF65-F5344CB8AC3E}">
        <p14:creationId xmlns:p14="http://schemas.microsoft.com/office/powerpoint/2010/main" val="1664503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0D8E3045-851C-2817-725F-93A1E0EB4CE9}"/>
              </a:ext>
            </a:extLst>
          </p:cNvPr>
          <p:cNvPicPr>
            <a:picLocks noChangeAspect="1"/>
          </p:cNvPicPr>
          <p:nvPr/>
        </p:nvPicPr>
        <p:blipFill rotWithShape="1">
          <a:blip r:embed="rId2">
            <a:extLst>
              <a:ext uri="{28A0092B-C50C-407E-A947-70E740481C1C}">
                <a14:useLocalDpi xmlns:a14="http://schemas.microsoft.com/office/drawing/2010/main" val="0"/>
              </a:ext>
            </a:extLst>
          </a:blip>
          <a:srcRect b="23724"/>
          <a:stretch/>
        </p:blipFill>
        <p:spPr>
          <a:xfrm>
            <a:off x="542924" y="754966"/>
            <a:ext cx="9268187" cy="4674284"/>
          </a:xfrm>
          <a:prstGeom prst="rect">
            <a:avLst/>
          </a:prstGeom>
        </p:spPr>
      </p:pic>
    </p:spTree>
    <p:extLst>
      <p:ext uri="{BB962C8B-B14F-4D97-AF65-F5344CB8AC3E}">
        <p14:creationId xmlns:p14="http://schemas.microsoft.com/office/powerpoint/2010/main" val="3453416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27AF-C117-0E77-6C0B-AC4E76032C7B}"/>
              </a:ext>
            </a:extLst>
          </p:cNvPr>
          <p:cNvSpPr>
            <a:spLocks noGrp="1"/>
          </p:cNvSpPr>
          <p:nvPr>
            <p:ph type="title"/>
          </p:nvPr>
        </p:nvSpPr>
        <p:spPr>
          <a:xfrm>
            <a:off x="316992" y="681037"/>
            <a:ext cx="10515601" cy="611044"/>
          </a:xfrm>
        </p:spPr>
        <p:txBody>
          <a:bodyPr>
            <a:normAutofit fontScale="90000"/>
          </a:bodyPr>
          <a:lstStyle/>
          <a:p>
            <a:r>
              <a:rPr lang="en-US" dirty="0"/>
              <a:t>Objectives</a:t>
            </a:r>
          </a:p>
        </p:txBody>
      </p:sp>
      <p:sp>
        <p:nvSpPr>
          <p:cNvPr id="3" name="Content Placeholder 2">
            <a:extLst>
              <a:ext uri="{FF2B5EF4-FFF2-40B4-BE49-F238E27FC236}">
                <a16:creationId xmlns:a16="http://schemas.microsoft.com/office/drawing/2014/main" id="{3F600160-F216-9B98-6797-7114E55BB9B3}"/>
              </a:ext>
            </a:extLst>
          </p:cNvPr>
          <p:cNvSpPr>
            <a:spLocks noGrp="1"/>
          </p:cNvSpPr>
          <p:nvPr>
            <p:ph idx="1"/>
          </p:nvPr>
        </p:nvSpPr>
        <p:spPr>
          <a:xfrm>
            <a:off x="573024" y="1441576"/>
            <a:ext cx="11204448" cy="4803775"/>
          </a:xfrm>
        </p:spPr>
        <p:txBody>
          <a:bodyPr>
            <a:noAutofit/>
          </a:bodyPr>
          <a:lstStyle/>
          <a:p>
            <a:pPr marL="514350" indent="-514350">
              <a:buFont typeface="+mj-lt"/>
              <a:buAutoNum type="arabicPeriod"/>
            </a:pPr>
            <a:r>
              <a:rPr lang="en-US" sz="28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Increase knowledge and utilization of BH Apps in pediatric patients with MH conditions</a:t>
            </a:r>
          </a:p>
          <a:p>
            <a:pPr marL="514350" indent="-514350">
              <a:buFont typeface="+mj-lt"/>
              <a:buAutoNum type="arabicPeriod"/>
            </a:pPr>
            <a:r>
              <a:rPr lang="en-US" sz="28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Learn how to evaluate BH Apps for efficacy </a:t>
            </a:r>
          </a:p>
          <a:p>
            <a:pPr marL="514350" indent="-514350">
              <a:buFont typeface="+mj-lt"/>
              <a:buAutoNum type="arabicPeriod"/>
            </a:pPr>
            <a:r>
              <a:rPr lang="en-US" sz="28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Identify at least one BH APP to recommend to patients and families.</a:t>
            </a:r>
          </a:p>
        </p:txBody>
      </p:sp>
    </p:spTree>
    <p:extLst>
      <p:ext uri="{BB962C8B-B14F-4D97-AF65-F5344CB8AC3E}">
        <p14:creationId xmlns:p14="http://schemas.microsoft.com/office/powerpoint/2010/main" val="3475542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A1947CB0-0C54-5B21-C66F-1344CA9D036B}"/>
              </a:ext>
            </a:extLst>
          </p:cNvPr>
          <p:cNvPicPr>
            <a:picLocks noChangeAspect="1"/>
          </p:cNvPicPr>
          <p:nvPr/>
        </p:nvPicPr>
        <p:blipFill rotWithShape="1">
          <a:blip r:embed="rId2">
            <a:extLst>
              <a:ext uri="{28A0092B-C50C-407E-A947-70E740481C1C}">
                <a14:useLocalDpi xmlns:a14="http://schemas.microsoft.com/office/drawing/2010/main" val="0"/>
              </a:ext>
            </a:extLst>
          </a:blip>
          <a:srcRect b="26284"/>
          <a:stretch/>
        </p:blipFill>
        <p:spPr>
          <a:xfrm>
            <a:off x="839077" y="707927"/>
            <a:ext cx="9843433" cy="5442145"/>
          </a:xfrm>
          <a:prstGeom prst="rect">
            <a:avLst/>
          </a:prstGeom>
        </p:spPr>
      </p:pic>
    </p:spTree>
    <p:extLst>
      <p:ext uri="{BB962C8B-B14F-4D97-AF65-F5344CB8AC3E}">
        <p14:creationId xmlns:p14="http://schemas.microsoft.com/office/powerpoint/2010/main" val="3724962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A717F0F0-0C4F-14FC-D3D2-1186D2883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677" y="234461"/>
            <a:ext cx="7721600" cy="5791200"/>
          </a:xfrm>
          <a:prstGeom prst="rect">
            <a:avLst/>
          </a:prstGeom>
        </p:spPr>
      </p:pic>
    </p:spTree>
    <p:extLst>
      <p:ext uri="{BB962C8B-B14F-4D97-AF65-F5344CB8AC3E}">
        <p14:creationId xmlns:p14="http://schemas.microsoft.com/office/powerpoint/2010/main" val="663403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709A3-ED8F-5C69-E1AB-9C73277E1E6E}"/>
              </a:ext>
            </a:extLst>
          </p:cNvPr>
          <p:cNvSpPr>
            <a:spLocks noGrp="1"/>
          </p:cNvSpPr>
          <p:nvPr>
            <p:ph type="title"/>
          </p:nvPr>
        </p:nvSpPr>
        <p:spPr>
          <a:xfrm>
            <a:off x="255270" y="550244"/>
            <a:ext cx="10515601" cy="1049005"/>
          </a:xfrm>
        </p:spPr>
        <p:txBody>
          <a:bodyPr/>
          <a:lstStyle/>
          <a:p>
            <a:r>
              <a:rPr lang="en-US" dirty="0"/>
              <a:t>Example, school aged child, targeted</a:t>
            </a:r>
          </a:p>
        </p:txBody>
      </p:sp>
      <p:sp>
        <p:nvSpPr>
          <p:cNvPr id="3" name="Content Placeholder 2">
            <a:extLst>
              <a:ext uri="{FF2B5EF4-FFF2-40B4-BE49-F238E27FC236}">
                <a16:creationId xmlns:a16="http://schemas.microsoft.com/office/drawing/2014/main" id="{CAC1625E-4E3E-E564-1BA6-4359F08E8914}"/>
              </a:ext>
            </a:extLst>
          </p:cNvPr>
          <p:cNvSpPr>
            <a:spLocks noGrp="1"/>
          </p:cNvSpPr>
          <p:nvPr>
            <p:ph idx="1"/>
          </p:nvPr>
        </p:nvSpPr>
        <p:spPr/>
        <p:txBody>
          <a:bodyPr>
            <a:normAutofit fontScale="92500" lnSpcReduction="10000"/>
          </a:bodyPr>
          <a:lstStyle/>
          <a:p>
            <a:r>
              <a:rPr lang="en-US" dirty="0">
                <a:solidFill>
                  <a:schemeClr val="accent6">
                    <a:lumMod val="50000"/>
                  </a:schemeClr>
                </a:solidFill>
              </a:rPr>
              <a:t>Sick visit, 9yo belly aches, missing school. Child acknowledging anxiety about new school and parent acknowledging not knowing how to respond.</a:t>
            </a:r>
          </a:p>
          <a:p>
            <a:r>
              <a:rPr lang="en-US" dirty="0">
                <a:solidFill>
                  <a:schemeClr val="accent6">
                    <a:lumMod val="50000"/>
                  </a:schemeClr>
                </a:solidFill>
              </a:rPr>
              <a:t>Provide education about and normalize anxiety symptoms and avoidance responses</a:t>
            </a:r>
          </a:p>
          <a:p>
            <a:pPr lvl="1"/>
            <a:r>
              <a:rPr lang="en-US" dirty="0">
                <a:solidFill>
                  <a:schemeClr val="accent6">
                    <a:lumMod val="50000"/>
                  </a:schemeClr>
                </a:solidFill>
              </a:rPr>
              <a:t>Review stress response and benefits of activating rest/digest response</a:t>
            </a:r>
          </a:p>
          <a:p>
            <a:pPr lvl="1"/>
            <a:r>
              <a:rPr lang="en-US" dirty="0">
                <a:solidFill>
                  <a:schemeClr val="accent6">
                    <a:lumMod val="50000"/>
                  </a:schemeClr>
                </a:solidFill>
              </a:rPr>
              <a:t>Review caregiver responses that inadvertently reinforce avoidance</a:t>
            </a:r>
          </a:p>
          <a:p>
            <a:pPr lvl="2"/>
            <a:r>
              <a:rPr lang="en-US" dirty="0">
                <a:solidFill>
                  <a:schemeClr val="accent6">
                    <a:lumMod val="50000"/>
                  </a:schemeClr>
                </a:solidFill>
              </a:rPr>
              <a:t>Errors of kindness, natural parenting responses</a:t>
            </a:r>
          </a:p>
          <a:p>
            <a:r>
              <a:rPr lang="en-US" dirty="0">
                <a:solidFill>
                  <a:schemeClr val="accent6">
                    <a:lumMod val="50000"/>
                  </a:schemeClr>
                </a:solidFill>
              </a:rPr>
              <a:t>Introduce written and/or digital tools that can support parent developing supportive responses and help child manage anxiety symptoms.</a:t>
            </a:r>
          </a:p>
          <a:p>
            <a:r>
              <a:rPr lang="en-US" dirty="0">
                <a:solidFill>
                  <a:schemeClr val="accent6">
                    <a:lumMod val="50000"/>
                  </a:schemeClr>
                </a:solidFill>
              </a:rPr>
              <a:t>For child: Smiling Mind</a:t>
            </a:r>
          </a:p>
          <a:p>
            <a:r>
              <a:rPr lang="en-US" dirty="0">
                <a:solidFill>
                  <a:schemeClr val="accent6">
                    <a:lumMod val="50000"/>
                  </a:schemeClr>
                </a:solidFill>
              </a:rPr>
              <a:t>For parent: Project EMPOWER</a:t>
            </a:r>
          </a:p>
        </p:txBody>
      </p:sp>
    </p:spTree>
    <p:extLst>
      <p:ext uri="{BB962C8B-B14F-4D97-AF65-F5344CB8AC3E}">
        <p14:creationId xmlns:p14="http://schemas.microsoft.com/office/powerpoint/2010/main" val="678366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F2971-DBB1-BE56-0CD9-9444EDEF1702}"/>
              </a:ext>
            </a:extLst>
          </p:cNvPr>
          <p:cNvSpPr>
            <a:spLocks noGrp="1"/>
          </p:cNvSpPr>
          <p:nvPr>
            <p:ph type="title"/>
          </p:nvPr>
        </p:nvSpPr>
        <p:spPr>
          <a:xfrm>
            <a:off x="381000" y="615373"/>
            <a:ext cx="10515601" cy="1049005"/>
          </a:xfrm>
        </p:spPr>
        <p:txBody>
          <a:bodyPr/>
          <a:lstStyle/>
          <a:p>
            <a:r>
              <a:rPr lang="en-US" dirty="0"/>
              <a:t>Smiling Mind</a:t>
            </a:r>
          </a:p>
        </p:txBody>
      </p:sp>
      <p:sp>
        <p:nvSpPr>
          <p:cNvPr id="3" name="Content Placeholder 2">
            <a:extLst>
              <a:ext uri="{FF2B5EF4-FFF2-40B4-BE49-F238E27FC236}">
                <a16:creationId xmlns:a16="http://schemas.microsoft.com/office/drawing/2014/main" id="{46A07DAF-2207-747D-EB2B-DD499769DA7A}"/>
              </a:ext>
            </a:extLst>
          </p:cNvPr>
          <p:cNvSpPr>
            <a:spLocks noGrp="1"/>
          </p:cNvSpPr>
          <p:nvPr>
            <p:ph idx="1"/>
          </p:nvPr>
        </p:nvSpPr>
        <p:spPr/>
        <p:txBody>
          <a:bodyPr>
            <a:normAutofit fontScale="92500" lnSpcReduction="20000"/>
          </a:bodyPr>
          <a:lstStyle/>
          <a:p>
            <a:r>
              <a:rPr lang="en-US" dirty="0">
                <a:solidFill>
                  <a:schemeClr val="accent6">
                    <a:lumMod val="50000"/>
                  </a:schemeClr>
                </a:solidFill>
              </a:rPr>
              <a:t>Age: 7 and up</a:t>
            </a:r>
          </a:p>
          <a:p>
            <a:pPr lvl="1"/>
            <a:r>
              <a:rPr lang="en-US" dirty="0">
                <a:solidFill>
                  <a:schemeClr val="accent6">
                    <a:lumMod val="50000"/>
                  </a:schemeClr>
                </a:solidFill>
              </a:rPr>
              <a:t>New early childhood programs</a:t>
            </a:r>
          </a:p>
          <a:p>
            <a:r>
              <a:rPr lang="en-US" dirty="0">
                <a:solidFill>
                  <a:schemeClr val="accent6">
                    <a:lumMod val="50000"/>
                  </a:schemeClr>
                </a:solidFill>
              </a:rPr>
              <a:t>Opening page – quick intervention</a:t>
            </a:r>
          </a:p>
          <a:p>
            <a:pPr lvl="1"/>
            <a:r>
              <a:rPr lang="en-US" dirty="0">
                <a:solidFill>
                  <a:schemeClr val="accent6">
                    <a:lumMod val="50000"/>
                  </a:schemeClr>
                </a:solidFill>
              </a:rPr>
              <a:t>5 Mindful Breaths</a:t>
            </a:r>
          </a:p>
          <a:p>
            <a:r>
              <a:rPr lang="en-US" dirty="0">
                <a:solidFill>
                  <a:schemeClr val="accent6">
                    <a:lumMod val="50000"/>
                  </a:schemeClr>
                </a:solidFill>
              </a:rPr>
              <a:t>Different programs by age, location, activity</a:t>
            </a:r>
          </a:p>
          <a:p>
            <a:r>
              <a:rPr lang="en-US" dirty="0">
                <a:solidFill>
                  <a:schemeClr val="accent6">
                    <a:lumMod val="50000"/>
                  </a:schemeClr>
                </a:solidFill>
              </a:rPr>
              <a:t>Variety of mediation/mindfulness activities</a:t>
            </a:r>
          </a:p>
          <a:p>
            <a:r>
              <a:rPr lang="en-US" dirty="0">
                <a:solidFill>
                  <a:schemeClr val="accent6">
                    <a:lumMod val="50000"/>
                  </a:schemeClr>
                </a:solidFill>
              </a:rPr>
              <a:t>Settings: reminders, wellbeing check-in</a:t>
            </a:r>
          </a:p>
          <a:p>
            <a:r>
              <a:rPr lang="en-US" dirty="0">
                <a:solidFill>
                  <a:schemeClr val="accent6">
                    <a:lumMod val="50000"/>
                  </a:schemeClr>
                </a:solidFill>
              </a:rPr>
              <a:t>Have to sign-in</a:t>
            </a:r>
          </a:p>
          <a:p>
            <a:r>
              <a:rPr lang="en-US" dirty="0">
                <a:solidFill>
                  <a:schemeClr val="accent6">
                    <a:lumMod val="50000"/>
                  </a:schemeClr>
                </a:solidFill>
              </a:rPr>
              <a:t>BEST if you teach diaphragmatic breathing in office</a:t>
            </a:r>
          </a:p>
          <a:p>
            <a:r>
              <a:rPr lang="en-US" dirty="0">
                <a:solidFill>
                  <a:schemeClr val="accent6">
                    <a:lumMod val="50000"/>
                  </a:schemeClr>
                </a:solidFill>
              </a:rPr>
              <a:t>Languages: English, Arabic</a:t>
            </a:r>
          </a:p>
          <a:p>
            <a:pPr lvl="1"/>
            <a:r>
              <a:rPr lang="en-US" dirty="0">
                <a:solidFill>
                  <a:schemeClr val="accent6">
                    <a:lumMod val="50000"/>
                  </a:schemeClr>
                </a:solidFill>
              </a:rPr>
              <a:t>Australian Indigenous Languages</a:t>
            </a:r>
          </a:p>
        </p:txBody>
      </p:sp>
      <p:pic>
        <p:nvPicPr>
          <p:cNvPr id="4" name="Content Placeholder 4" descr="A screenshot of a phone&#10;&#10;Description automatically generated">
            <a:extLst>
              <a:ext uri="{FF2B5EF4-FFF2-40B4-BE49-F238E27FC236}">
                <a16:creationId xmlns:a16="http://schemas.microsoft.com/office/drawing/2014/main" id="{C833F4B0-61AE-F214-0B07-C2F6A08A0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2548" y="488254"/>
            <a:ext cx="3081310" cy="5480624"/>
          </a:xfrm>
          <a:prstGeom prst="rect">
            <a:avLst/>
          </a:prstGeom>
        </p:spPr>
      </p:pic>
      <p:sp>
        <p:nvSpPr>
          <p:cNvPr id="5" name="TextBox 4">
            <a:extLst>
              <a:ext uri="{FF2B5EF4-FFF2-40B4-BE49-F238E27FC236}">
                <a16:creationId xmlns:a16="http://schemas.microsoft.com/office/drawing/2014/main" id="{ADD211EB-EDC4-60F6-DFF8-87D5B9FEE6C2}"/>
              </a:ext>
            </a:extLst>
          </p:cNvPr>
          <p:cNvSpPr txBox="1"/>
          <p:nvPr/>
        </p:nvSpPr>
        <p:spPr>
          <a:xfrm>
            <a:off x="7058025" y="5968878"/>
            <a:ext cx="5133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hlinkClick r:id="rId4"/>
              </a:rPr>
              <a:t>https://www.smilingmind.com.au/smiling-mind-app</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917959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F6F12-E117-38D5-F4B9-E7F850AA4345}"/>
              </a:ext>
            </a:extLst>
          </p:cNvPr>
          <p:cNvSpPr>
            <a:spLocks noGrp="1"/>
          </p:cNvSpPr>
          <p:nvPr>
            <p:ph type="title"/>
          </p:nvPr>
        </p:nvSpPr>
        <p:spPr/>
        <p:txBody>
          <a:bodyPr/>
          <a:lstStyle/>
          <a:p>
            <a:r>
              <a:rPr lang="en-US" dirty="0"/>
              <a:t>Smiling Mind</a:t>
            </a:r>
          </a:p>
        </p:txBody>
      </p:sp>
      <p:sp>
        <p:nvSpPr>
          <p:cNvPr id="4" name="Text Placeholder 3">
            <a:extLst>
              <a:ext uri="{FF2B5EF4-FFF2-40B4-BE49-F238E27FC236}">
                <a16:creationId xmlns:a16="http://schemas.microsoft.com/office/drawing/2014/main" id="{C4C1241A-F6A5-C95E-8443-024098BB1743}"/>
              </a:ext>
            </a:extLst>
          </p:cNvPr>
          <p:cNvSpPr>
            <a:spLocks noGrp="1"/>
          </p:cNvSpPr>
          <p:nvPr>
            <p:ph type="body" sz="half" idx="2"/>
          </p:nvPr>
        </p:nvSpPr>
        <p:spPr/>
        <p:txBody>
          <a:bodyPr/>
          <a:lstStyle/>
          <a:p>
            <a:endParaRPr lang="en-US"/>
          </a:p>
        </p:txBody>
      </p:sp>
      <p:sp>
        <p:nvSpPr>
          <p:cNvPr id="5" name="Slide Number Placeholder 4">
            <a:extLst>
              <a:ext uri="{FF2B5EF4-FFF2-40B4-BE49-F238E27FC236}">
                <a16:creationId xmlns:a16="http://schemas.microsoft.com/office/drawing/2014/main" id="{6C71DAB0-36D5-C508-DA8F-97DAAA1244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873A4-313D-4173-B1C4-3F2E1433D932}" type="slidenum">
              <a:rPr kumimoji="0" lang="en-US" altLang="en-US" sz="1201" b="0"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6" name="Content Placeholder 4" descr="A screenshot of a cell phone&#10;&#10;Description automatically generated">
            <a:extLst>
              <a:ext uri="{FF2B5EF4-FFF2-40B4-BE49-F238E27FC236}">
                <a16:creationId xmlns:a16="http://schemas.microsoft.com/office/drawing/2014/main" id="{2130D7AC-8DB0-B31F-8B74-EAF124B774A9}"/>
              </a:ext>
            </a:extLst>
          </p:cNvPr>
          <p:cNvPicPr>
            <a:picLocks noChangeAspect="1"/>
          </p:cNvPicPr>
          <p:nvPr/>
        </p:nvPicPr>
        <p:blipFill rotWithShape="1">
          <a:blip r:embed="rId3">
            <a:extLst>
              <a:ext uri="{28A0092B-C50C-407E-A947-70E740481C1C}">
                <a14:useLocalDpi xmlns:a14="http://schemas.microsoft.com/office/drawing/2010/main" val="0"/>
              </a:ext>
            </a:extLst>
          </a:blip>
          <a:srcRect t="9893"/>
          <a:stretch/>
        </p:blipFill>
        <p:spPr>
          <a:xfrm>
            <a:off x="4547820" y="766549"/>
            <a:ext cx="3196602" cy="5873479"/>
          </a:xfrm>
          <a:prstGeom prst="rect">
            <a:avLst/>
          </a:prstGeom>
        </p:spPr>
      </p:pic>
      <p:pic>
        <p:nvPicPr>
          <p:cNvPr id="7" name="Picture 6" descr="A screenshot of a phone&#10;&#10;Description automatically generated">
            <a:extLst>
              <a:ext uri="{FF2B5EF4-FFF2-40B4-BE49-F238E27FC236}">
                <a16:creationId xmlns:a16="http://schemas.microsoft.com/office/drawing/2014/main" id="{5FDBE0C7-0CFD-D863-30D7-1B91DB872807}"/>
              </a:ext>
            </a:extLst>
          </p:cNvPr>
          <p:cNvPicPr>
            <a:picLocks noChangeAspect="1"/>
          </p:cNvPicPr>
          <p:nvPr/>
        </p:nvPicPr>
        <p:blipFill rotWithShape="1">
          <a:blip r:embed="rId4">
            <a:extLst>
              <a:ext uri="{28A0092B-C50C-407E-A947-70E740481C1C}">
                <a14:useLocalDpi xmlns:a14="http://schemas.microsoft.com/office/drawing/2010/main" val="0"/>
              </a:ext>
            </a:extLst>
          </a:blip>
          <a:srcRect t="3066"/>
          <a:stretch/>
        </p:blipFill>
        <p:spPr>
          <a:xfrm>
            <a:off x="8196493" y="766549"/>
            <a:ext cx="3196603" cy="5779585"/>
          </a:xfrm>
          <a:prstGeom prst="rect">
            <a:avLst/>
          </a:prstGeom>
        </p:spPr>
      </p:pic>
    </p:spTree>
    <p:extLst>
      <p:ext uri="{BB962C8B-B14F-4D97-AF65-F5344CB8AC3E}">
        <p14:creationId xmlns:p14="http://schemas.microsoft.com/office/powerpoint/2010/main" val="1381349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2AAB549-9148-2673-640D-9A1CC83247CD}"/>
              </a:ext>
            </a:extLst>
          </p:cNvPr>
          <p:cNvSpPr>
            <a:spLocks noGrp="1"/>
          </p:cNvSpPr>
          <p:nvPr>
            <p:ph type="title"/>
          </p:nvPr>
        </p:nvSpPr>
        <p:spPr>
          <a:xfrm>
            <a:off x="457200" y="731519"/>
            <a:ext cx="3200400" cy="2148839"/>
          </a:xfrm>
        </p:spPr>
        <p:txBody>
          <a:bodyPr/>
          <a:lstStyle/>
          <a:p>
            <a:r>
              <a:rPr lang="en-US" dirty="0"/>
              <a:t>Smiling Mind</a:t>
            </a:r>
          </a:p>
        </p:txBody>
      </p:sp>
      <p:pic>
        <p:nvPicPr>
          <p:cNvPr id="5" name="Content Placeholder 4" descr="A screenshot of a cell phone&#10;&#10;Description automatically generated">
            <a:extLst>
              <a:ext uri="{FF2B5EF4-FFF2-40B4-BE49-F238E27FC236}">
                <a16:creationId xmlns:a16="http://schemas.microsoft.com/office/drawing/2014/main" id="{DCDDE6A8-F1DF-A6C4-7FA0-76DCE618E0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04"/>
          <a:stretch/>
        </p:blipFill>
        <p:spPr>
          <a:xfrm>
            <a:off x="5852161" y="259546"/>
            <a:ext cx="3623310" cy="6469152"/>
          </a:xfrm>
          <a:noFill/>
        </p:spPr>
      </p:pic>
      <p:sp>
        <p:nvSpPr>
          <p:cNvPr id="12" name="Text Placeholder 3">
            <a:extLst>
              <a:ext uri="{FF2B5EF4-FFF2-40B4-BE49-F238E27FC236}">
                <a16:creationId xmlns:a16="http://schemas.microsoft.com/office/drawing/2014/main" id="{61699600-B5FF-44CB-4BA4-10FA47DFF621}"/>
              </a:ext>
            </a:extLst>
          </p:cNvPr>
          <p:cNvSpPr>
            <a:spLocks noGrp="1"/>
          </p:cNvSpPr>
          <p:nvPr>
            <p:ph type="body" sz="half" idx="2"/>
          </p:nvPr>
        </p:nvSpPr>
        <p:spPr>
          <a:xfrm>
            <a:off x="457200" y="2926080"/>
            <a:ext cx="3200400" cy="3379124"/>
          </a:xfrm>
        </p:spPr>
        <p:txBody>
          <a:bodyPr/>
          <a:lstStyle/>
          <a:p>
            <a:endParaRPr lang="en-US"/>
          </a:p>
        </p:txBody>
      </p:sp>
      <p:sp>
        <p:nvSpPr>
          <p:cNvPr id="14" name="Slide Number Placeholder 4">
            <a:extLst>
              <a:ext uri="{FF2B5EF4-FFF2-40B4-BE49-F238E27FC236}">
                <a16:creationId xmlns:a16="http://schemas.microsoft.com/office/drawing/2014/main" id="{36061438-09F9-2951-5732-7E8E744A21CA}"/>
              </a:ext>
            </a:extLst>
          </p:cNvPr>
          <p:cNvSpPr>
            <a:spLocks noGrp="1"/>
          </p:cNvSpPr>
          <p:nvPr>
            <p:ph type="sldNum" sz="quarter" idx="12"/>
          </p:nvPr>
        </p:nvSpPr>
        <p:spPr>
          <a:xfrm>
            <a:off x="10862254" y="6363573"/>
            <a:ext cx="818884"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F8873A4-313D-4173-B1C4-3F2E1433D932}" type="slidenum">
              <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11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F4585-028A-93E3-F136-57C224E1D57E}"/>
              </a:ext>
            </a:extLst>
          </p:cNvPr>
          <p:cNvSpPr>
            <a:spLocks noGrp="1"/>
          </p:cNvSpPr>
          <p:nvPr>
            <p:ph type="title"/>
          </p:nvPr>
        </p:nvSpPr>
        <p:spPr>
          <a:xfrm>
            <a:off x="255270" y="420135"/>
            <a:ext cx="10515601" cy="1049005"/>
          </a:xfrm>
        </p:spPr>
        <p:txBody>
          <a:bodyPr/>
          <a:lstStyle/>
          <a:p>
            <a:r>
              <a:rPr lang="en-US" dirty="0"/>
              <a:t>Project EMPOWER</a:t>
            </a:r>
          </a:p>
        </p:txBody>
      </p:sp>
      <p:sp>
        <p:nvSpPr>
          <p:cNvPr id="3" name="Content Placeholder 2">
            <a:extLst>
              <a:ext uri="{FF2B5EF4-FFF2-40B4-BE49-F238E27FC236}">
                <a16:creationId xmlns:a16="http://schemas.microsoft.com/office/drawing/2014/main" id="{ABEF890E-3722-A9DE-56AD-F58F8B54A26E}"/>
              </a:ext>
            </a:extLst>
          </p:cNvPr>
          <p:cNvSpPr>
            <a:spLocks noGrp="1"/>
          </p:cNvSpPr>
          <p:nvPr>
            <p:ph idx="1"/>
          </p:nvPr>
        </p:nvSpPr>
        <p:spPr>
          <a:xfrm>
            <a:off x="386862" y="1223010"/>
            <a:ext cx="10966939" cy="4953953"/>
          </a:xfrm>
        </p:spPr>
        <p:txBody>
          <a:bodyPr>
            <a:noAutofit/>
          </a:bodyPr>
          <a:lstStyle/>
          <a:p>
            <a:pPr>
              <a:lnSpc>
                <a:spcPct val="100000"/>
              </a:lnSpc>
              <a:spcBef>
                <a:spcPts val="0"/>
              </a:spcBef>
            </a:pPr>
            <a:r>
              <a:rPr lang="en-US" sz="1800" dirty="0">
                <a:solidFill>
                  <a:schemeClr val="accent6">
                    <a:lumMod val="50000"/>
                  </a:schemeClr>
                </a:solidFill>
              </a:rPr>
              <a:t>Free, evidenced based “1-session online program for parents, teaching skills to build bravery and reduce anxiety in children and pre-teens”</a:t>
            </a:r>
          </a:p>
          <a:p>
            <a:pPr>
              <a:lnSpc>
                <a:spcPct val="100000"/>
              </a:lnSpc>
              <a:spcBef>
                <a:spcPts val="0"/>
              </a:spcBef>
            </a:pPr>
            <a:r>
              <a:rPr lang="en-US" sz="1800" dirty="0">
                <a:solidFill>
                  <a:schemeClr val="accent6">
                    <a:lumMod val="50000"/>
                  </a:schemeClr>
                </a:solidFill>
              </a:rPr>
              <a:t>Anonymous – surveys are optional</a:t>
            </a:r>
          </a:p>
          <a:p>
            <a:pPr>
              <a:lnSpc>
                <a:spcPct val="100000"/>
              </a:lnSpc>
              <a:spcBef>
                <a:spcPts val="0"/>
              </a:spcBef>
            </a:pPr>
            <a:r>
              <a:rPr lang="en-US" sz="1800" dirty="0">
                <a:solidFill>
                  <a:schemeClr val="accent6">
                    <a:lumMod val="50000"/>
                  </a:schemeClr>
                </a:solidFill>
              </a:rPr>
              <a:t>Languages: English, Spanish, Creole</a:t>
            </a:r>
          </a:p>
          <a:p>
            <a:pPr>
              <a:lnSpc>
                <a:spcPct val="100000"/>
              </a:lnSpc>
              <a:spcBef>
                <a:spcPts val="0"/>
              </a:spcBef>
            </a:pPr>
            <a:r>
              <a:rPr lang="en-US" sz="1800" dirty="0">
                <a:solidFill>
                  <a:schemeClr val="accent6">
                    <a:lumMod val="50000"/>
                  </a:schemeClr>
                </a:solidFill>
              </a:rPr>
              <a:t>Time: ~20 mins</a:t>
            </a:r>
          </a:p>
          <a:p>
            <a:pPr>
              <a:lnSpc>
                <a:spcPct val="100000"/>
              </a:lnSpc>
              <a:spcBef>
                <a:spcPts val="0"/>
              </a:spcBef>
            </a:pPr>
            <a:r>
              <a:rPr lang="en-US" sz="1800" dirty="0">
                <a:solidFill>
                  <a:schemeClr val="accent6">
                    <a:lumMod val="50000"/>
                  </a:schemeClr>
                </a:solidFill>
              </a:rPr>
              <a:t>Easy to understand psychoeducation re the avoidance response </a:t>
            </a:r>
          </a:p>
          <a:p>
            <a:pPr lvl="1">
              <a:lnSpc>
                <a:spcPct val="100000"/>
              </a:lnSpc>
              <a:spcBef>
                <a:spcPts val="0"/>
              </a:spcBef>
            </a:pPr>
            <a:r>
              <a:rPr lang="en-US" sz="1800" dirty="0">
                <a:solidFill>
                  <a:schemeClr val="accent6">
                    <a:lumMod val="50000"/>
                  </a:schemeClr>
                </a:solidFill>
              </a:rPr>
              <a:t>Interactive/feedback on understanding of concepts</a:t>
            </a:r>
          </a:p>
          <a:p>
            <a:pPr lvl="1">
              <a:lnSpc>
                <a:spcPct val="100000"/>
              </a:lnSpc>
              <a:spcBef>
                <a:spcPts val="0"/>
              </a:spcBef>
            </a:pPr>
            <a:r>
              <a:rPr lang="en-US" sz="1800" dirty="0">
                <a:solidFill>
                  <a:schemeClr val="accent6">
                    <a:lumMod val="50000"/>
                  </a:schemeClr>
                </a:solidFill>
              </a:rPr>
              <a:t>Examples (with choices)</a:t>
            </a:r>
          </a:p>
          <a:p>
            <a:pPr lvl="1">
              <a:lnSpc>
                <a:spcPct val="100000"/>
              </a:lnSpc>
              <a:spcBef>
                <a:spcPts val="0"/>
              </a:spcBef>
            </a:pPr>
            <a:r>
              <a:rPr lang="en-US" sz="1800" dirty="0">
                <a:solidFill>
                  <a:schemeClr val="accent6">
                    <a:lumMod val="50000"/>
                  </a:schemeClr>
                </a:solidFill>
              </a:rPr>
              <a:t>Videos</a:t>
            </a:r>
          </a:p>
          <a:p>
            <a:pPr>
              <a:lnSpc>
                <a:spcPct val="100000"/>
              </a:lnSpc>
              <a:spcBef>
                <a:spcPts val="0"/>
              </a:spcBef>
            </a:pPr>
            <a:r>
              <a:rPr lang="en-US" sz="1800" dirty="0">
                <a:solidFill>
                  <a:schemeClr val="accent6">
                    <a:lumMod val="50000"/>
                  </a:schemeClr>
                </a:solidFill>
              </a:rPr>
              <a:t>Step-by-step plan based on child’s specific symptoms</a:t>
            </a:r>
          </a:p>
          <a:p>
            <a:pPr>
              <a:lnSpc>
                <a:spcPct val="100000"/>
              </a:lnSpc>
              <a:spcBef>
                <a:spcPts val="0"/>
              </a:spcBef>
            </a:pPr>
            <a:r>
              <a:rPr lang="en-US" sz="1800" dirty="0">
                <a:solidFill>
                  <a:schemeClr val="accent6">
                    <a:lumMod val="50000"/>
                  </a:schemeClr>
                </a:solidFill>
              </a:rPr>
              <a:t>Problem-solves potential barriers</a:t>
            </a:r>
          </a:p>
          <a:p>
            <a:pPr>
              <a:lnSpc>
                <a:spcPct val="100000"/>
              </a:lnSpc>
              <a:spcBef>
                <a:spcPts val="0"/>
              </a:spcBef>
            </a:pPr>
            <a:r>
              <a:rPr lang="en-US" sz="1800" dirty="0">
                <a:solidFill>
                  <a:schemeClr val="accent6">
                    <a:lumMod val="50000"/>
                  </a:schemeClr>
                </a:solidFill>
              </a:rPr>
              <a:t>Resources at the end</a:t>
            </a:r>
          </a:p>
          <a:p>
            <a:pPr lvl="1">
              <a:lnSpc>
                <a:spcPct val="100000"/>
              </a:lnSpc>
              <a:spcBef>
                <a:spcPts val="0"/>
              </a:spcBef>
            </a:pPr>
            <a:r>
              <a:rPr lang="en-US" sz="1800" dirty="0">
                <a:solidFill>
                  <a:schemeClr val="accent6">
                    <a:lumMod val="50000"/>
                  </a:schemeClr>
                </a:solidFill>
              </a:rPr>
              <a:t>Web-based links</a:t>
            </a:r>
          </a:p>
          <a:p>
            <a:pPr lvl="1">
              <a:lnSpc>
                <a:spcPct val="100000"/>
              </a:lnSpc>
              <a:spcBef>
                <a:spcPts val="0"/>
              </a:spcBef>
            </a:pPr>
            <a:r>
              <a:rPr lang="en-US" sz="1800" dirty="0">
                <a:solidFill>
                  <a:schemeClr val="accent6">
                    <a:lumMod val="50000"/>
                  </a:schemeClr>
                </a:solidFill>
              </a:rPr>
              <a:t>Worksheets</a:t>
            </a:r>
          </a:p>
          <a:p>
            <a:pPr lvl="2">
              <a:lnSpc>
                <a:spcPct val="100000"/>
              </a:lnSpc>
              <a:spcBef>
                <a:spcPts val="0"/>
              </a:spcBef>
            </a:pPr>
            <a:r>
              <a:rPr lang="en-US" sz="1800" dirty="0">
                <a:solidFill>
                  <a:schemeClr val="accent6">
                    <a:lumMod val="50000"/>
                  </a:schemeClr>
                </a:solidFill>
              </a:rPr>
              <a:t>The anxiety cycle</a:t>
            </a:r>
          </a:p>
          <a:p>
            <a:pPr lvl="2">
              <a:lnSpc>
                <a:spcPct val="100000"/>
              </a:lnSpc>
              <a:spcBef>
                <a:spcPts val="0"/>
              </a:spcBef>
            </a:pPr>
            <a:r>
              <a:rPr lang="en-US" sz="1800" dirty="0">
                <a:solidFill>
                  <a:schemeClr val="accent6">
                    <a:lumMod val="50000"/>
                  </a:schemeClr>
                </a:solidFill>
              </a:rPr>
              <a:t>Behavioral Approach Plan</a:t>
            </a:r>
          </a:p>
          <a:p>
            <a:pPr lvl="2">
              <a:lnSpc>
                <a:spcPct val="100000"/>
              </a:lnSpc>
              <a:spcBef>
                <a:spcPts val="0"/>
              </a:spcBef>
            </a:pPr>
            <a:r>
              <a:rPr lang="en-US" sz="1800" dirty="0">
                <a:solidFill>
                  <a:schemeClr val="accent6">
                    <a:lumMod val="50000"/>
                  </a:schemeClr>
                </a:solidFill>
              </a:rPr>
              <a:t>Talking to your child about being brave</a:t>
            </a:r>
          </a:p>
        </p:txBody>
      </p:sp>
      <p:sp>
        <p:nvSpPr>
          <p:cNvPr id="4" name="TextBox 3">
            <a:extLst>
              <a:ext uri="{FF2B5EF4-FFF2-40B4-BE49-F238E27FC236}">
                <a16:creationId xmlns:a16="http://schemas.microsoft.com/office/drawing/2014/main" id="{C0B247CC-E99B-944E-719E-F6264D3D30A7}"/>
              </a:ext>
            </a:extLst>
          </p:cNvPr>
          <p:cNvSpPr txBox="1"/>
          <p:nvPr/>
        </p:nvSpPr>
        <p:spPr>
          <a:xfrm>
            <a:off x="7186246" y="5662246"/>
            <a:ext cx="46188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hlinkClick r:id="rId3"/>
              </a:rPr>
              <a:t>https://www.schleiderlab.org/empower.html</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79470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58A2E-B4B2-BB01-6D03-91ADB3CF5FF3}"/>
              </a:ext>
            </a:extLst>
          </p:cNvPr>
          <p:cNvPicPr>
            <a:picLocks noChangeAspect="1"/>
          </p:cNvPicPr>
          <p:nvPr/>
        </p:nvPicPr>
        <p:blipFill>
          <a:blip r:embed="rId2"/>
          <a:stretch>
            <a:fillRect/>
          </a:stretch>
        </p:blipFill>
        <p:spPr>
          <a:xfrm>
            <a:off x="1651301" y="0"/>
            <a:ext cx="8889398" cy="6858000"/>
          </a:xfrm>
          <a:prstGeom prst="rect">
            <a:avLst/>
          </a:prstGeom>
        </p:spPr>
      </p:pic>
    </p:spTree>
    <p:extLst>
      <p:ext uri="{BB962C8B-B14F-4D97-AF65-F5344CB8AC3E}">
        <p14:creationId xmlns:p14="http://schemas.microsoft.com/office/powerpoint/2010/main" val="3161649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A455D-942B-AFA1-BBB5-2F2B63B4681D}"/>
              </a:ext>
            </a:extLst>
          </p:cNvPr>
          <p:cNvPicPr>
            <a:picLocks noChangeAspect="1"/>
          </p:cNvPicPr>
          <p:nvPr/>
        </p:nvPicPr>
        <p:blipFill>
          <a:blip r:embed="rId2"/>
          <a:stretch>
            <a:fillRect/>
          </a:stretch>
        </p:blipFill>
        <p:spPr>
          <a:xfrm>
            <a:off x="2259675" y="104172"/>
            <a:ext cx="8066190" cy="6858000"/>
          </a:xfrm>
          <a:prstGeom prst="rect">
            <a:avLst/>
          </a:prstGeom>
        </p:spPr>
      </p:pic>
    </p:spTree>
    <p:extLst>
      <p:ext uri="{BB962C8B-B14F-4D97-AF65-F5344CB8AC3E}">
        <p14:creationId xmlns:p14="http://schemas.microsoft.com/office/powerpoint/2010/main" val="1876910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E0E397-5E6A-730F-71BE-FABF8C1D8564}"/>
              </a:ext>
            </a:extLst>
          </p:cNvPr>
          <p:cNvPicPr>
            <a:picLocks noChangeAspect="1"/>
          </p:cNvPicPr>
          <p:nvPr/>
        </p:nvPicPr>
        <p:blipFill>
          <a:blip r:embed="rId2"/>
          <a:stretch>
            <a:fillRect/>
          </a:stretch>
        </p:blipFill>
        <p:spPr>
          <a:xfrm>
            <a:off x="2260066" y="480348"/>
            <a:ext cx="6553941" cy="5509549"/>
          </a:xfrm>
          <a:prstGeom prst="rect">
            <a:avLst/>
          </a:prstGeom>
        </p:spPr>
      </p:pic>
    </p:spTree>
    <p:extLst>
      <p:ext uri="{BB962C8B-B14F-4D97-AF65-F5344CB8AC3E}">
        <p14:creationId xmlns:p14="http://schemas.microsoft.com/office/powerpoint/2010/main" val="581959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6611D-72AB-6AC3-99D0-E1D8C70B8627}"/>
              </a:ext>
            </a:extLst>
          </p:cNvPr>
          <p:cNvSpPr>
            <a:spLocks noGrp="1"/>
          </p:cNvSpPr>
          <p:nvPr>
            <p:ph type="title"/>
          </p:nvPr>
        </p:nvSpPr>
        <p:spPr>
          <a:xfrm>
            <a:off x="312420" y="550244"/>
            <a:ext cx="10515601" cy="1049005"/>
          </a:xfrm>
        </p:spPr>
        <p:txBody>
          <a:bodyPr/>
          <a:lstStyle/>
          <a:p>
            <a:r>
              <a:rPr lang="en-US" dirty="0">
                <a:solidFill>
                  <a:srgbClr val="0070C0"/>
                </a:solidFill>
              </a:rPr>
              <a:t>Objectives</a:t>
            </a:r>
          </a:p>
        </p:txBody>
      </p:sp>
      <p:sp>
        <p:nvSpPr>
          <p:cNvPr id="3" name="Content Placeholder 2">
            <a:extLst>
              <a:ext uri="{FF2B5EF4-FFF2-40B4-BE49-F238E27FC236}">
                <a16:creationId xmlns:a16="http://schemas.microsoft.com/office/drawing/2014/main" id="{2C1770E1-17DE-382F-2073-16405DFA6226}"/>
              </a:ext>
            </a:extLst>
          </p:cNvPr>
          <p:cNvSpPr>
            <a:spLocks noGrp="1"/>
          </p:cNvSpPr>
          <p:nvPr>
            <p:ph idx="1"/>
          </p:nvPr>
        </p:nvSpPr>
        <p:spPr>
          <a:xfrm>
            <a:off x="838199" y="1599249"/>
            <a:ext cx="10515601" cy="4351338"/>
          </a:xfrm>
        </p:spPr>
        <p:txBody>
          <a:bodyPr/>
          <a:lstStyle/>
          <a:p>
            <a:pPr marL="0" marR="0" indent="0">
              <a:lnSpc>
                <a:spcPct val="107000"/>
              </a:lnSpc>
              <a:spcBef>
                <a:spcPts val="0"/>
              </a:spcBef>
              <a:spcAft>
                <a:spcPts val="800"/>
              </a:spcAft>
              <a:buNone/>
            </a:pPr>
            <a:r>
              <a:rPr lang="en-US" sz="24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Increase knowledge and utilization of BH Apps in pediatric patients with MH conditions</a:t>
            </a:r>
          </a:p>
          <a:p>
            <a:pPr marL="0" marR="0" indent="0">
              <a:lnSpc>
                <a:spcPct val="107000"/>
              </a:lnSpc>
              <a:spcBef>
                <a:spcPts val="0"/>
              </a:spcBef>
              <a:spcAft>
                <a:spcPts val="800"/>
              </a:spcAft>
              <a:buNone/>
            </a:pPr>
            <a:r>
              <a:rPr lang="en-US" sz="24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  Learn how to evaluate BH Apps for efficacy </a:t>
            </a:r>
          </a:p>
          <a:p>
            <a:pPr marL="0" marR="0" indent="0">
              <a:lnSpc>
                <a:spcPct val="107000"/>
              </a:lnSpc>
              <a:spcBef>
                <a:spcPts val="0"/>
              </a:spcBef>
              <a:spcAft>
                <a:spcPts val="800"/>
              </a:spcAft>
              <a:buNone/>
            </a:pPr>
            <a:r>
              <a:rPr lang="en-US" sz="24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  Identify at least one BH APP to recommend to patients and families.  </a:t>
            </a:r>
          </a:p>
          <a:p>
            <a:endParaRPr lang="en-US" dirty="0"/>
          </a:p>
        </p:txBody>
      </p:sp>
    </p:spTree>
    <p:extLst>
      <p:ext uri="{BB962C8B-B14F-4D97-AF65-F5344CB8AC3E}">
        <p14:creationId xmlns:p14="http://schemas.microsoft.com/office/powerpoint/2010/main" val="1160051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A58E0-E694-92E5-D0F5-0CF47761095D}"/>
              </a:ext>
            </a:extLst>
          </p:cNvPr>
          <p:cNvPicPr>
            <a:picLocks noChangeAspect="1"/>
          </p:cNvPicPr>
          <p:nvPr/>
        </p:nvPicPr>
        <p:blipFill>
          <a:blip r:embed="rId2"/>
          <a:stretch>
            <a:fillRect/>
          </a:stretch>
        </p:blipFill>
        <p:spPr>
          <a:xfrm>
            <a:off x="1804524" y="118640"/>
            <a:ext cx="7516954" cy="6858000"/>
          </a:xfrm>
          <a:prstGeom prst="rect">
            <a:avLst/>
          </a:prstGeom>
        </p:spPr>
      </p:pic>
    </p:spTree>
    <p:extLst>
      <p:ext uri="{BB962C8B-B14F-4D97-AF65-F5344CB8AC3E}">
        <p14:creationId xmlns:p14="http://schemas.microsoft.com/office/powerpoint/2010/main" val="2238862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E3B371-EFD7-A99E-D141-A716B6510D85}"/>
              </a:ext>
            </a:extLst>
          </p:cNvPr>
          <p:cNvPicPr>
            <a:picLocks noChangeAspect="1"/>
          </p:cNvPicPr>
          <p:nvPr/>
        </p:nvPicPr>
        <p:blipFill>
          <a:blip r:embed="rId3"/>
          <a:stretch>
            <a:fillRect/>
          </a:stretch>
        </p:blipFill>
        <p:spPr>
          <a:xfrm>
            <a:off x="0" y="-24384"/>
            <a:ext cx="6496050" cy="4933950"/>
          </a:xfrm>
          <a:prstGeom prst="rect">
            <a:avLst/>
          </a:prstGeom>
        </p:spPr>
      </p:pic>
      <p:pic>
        <p:nvPicPr>
          <p:cNvPr id="5" name="Picture 4">
            <a:extLst>
              <a:ext uri="{FF2B5EF4-FFF2-40B4-BE49-F238E27FC236}">
                <a16:creationId xmlns:a16="http://schemas.microsoft.com/office/drawing/2014/main" id="{42E8BF39-3D96-6A98-BE70-3941927CA2AA}"/>
              </a:ext>
            </a:extLst>
          </p:cNvPr>
          <p:cNvPicPr>
            <a:picLocks noChangeAspect="1"/>
          </p:cNvPicPr>
          <p:nvPr/>
        </p:nvPicPr>
        <p:blipFill>
          <a:blip r:embed="rId4"/>
          <a:stretch>
            <a:fillRect/>
          </a:stretch>
        </p:blipFill>
        <p:spPr>
          <a:xfrm>
            <a:off x="5309403" y="1995789"/>
            <a:ext cx="6743700" cy="4352925"/>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0CBC7D47-282C-D40E-8090-374E869C2495}"/>
                  </a:ext>
                </a:extLst>
              </p14:cNvPr>
              <p14:cNvContentPartPr/>
              <p14:nvPr/>
            </p14:nvContentPartPr>
            <p14:xfrm>
              <a:off x="138897" y="2684370"/>
              <a:ext cx="3326040" cy="1218600"/>
            </p14:xfrm>
          </p:contentPart>
        </mc:Choice>
        <mc:Fallback xmlns="">
          <p:pic>
            <p:nvPicPr>
              <p:cNvPr id="2" name="Ink 1">
                <a:extLst>
                  <a:ext uri="{FF2B5EF4-FFF2-40B4-BE49-F238E27FC236}">
                    <a16:creationId xmlns:a16="http://schemas.microsoft.com/office/drawing/2014/main" id="{0CBC7D47-282C-D40E-8090-374E869C2495}"/>
                  </a:ext>
                </a:extLst>
              </p:cNvPr>
              <p:cNvPicPr/>
              <p:nvPr/>
            </p:nvPicPr>
            <p:blipFill>
              <a:blip r:embed="rId6"/>
              <a:stretch>
                <a:fillRect/>
              </a:stretch>
            </p:blipFill>
            <p:spPr>
              <a:xfrm>
                <a:off x="130257" y="2675370"/>
                <a:ext cx="3343680" cy="1236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F465B6F9-8AB2-CF84-58D5-34D766B96068}"/>
                  </a:ext>
                </a:extLst>
              </p14:cNvPr>
              <p14:cNvContentPartPr/>
              <p14:nvPr/>
            </p14:nvContentPartPr>
            <p14:xfrm>
              <a:off x="5309403" y="4380685"/>
              <a:ext cx="3082320" cy="751320"/>
            </p14:xfrm>
          </p:contentPart>
        </mc:Choice>
        <mc:Fallback xmlns="">
          <p:pic>
            <p:nvPicPr>
              <p:cNvPr id="7" name="Ink 6">
                <a:extLst>
                  <a:ext uri="{FF2B5EF4-FFF2-40B4-BE49-F238E27FC236}">
                    <a16:creationId xmlns:a16="http://schemas.microsoft.com/office/drawing/2014/main" id="{F465B6F9-8AB2-CF84-58D5-34D766B96068}"/>
                  </a:ext>
                </a:extLst>
              </p:cNvPr>
              <p:cNvPicPr/>
              <p:nvPr/>
            </p:nvPicPr>
            <p:blipFill>
              <a:blip r:embed="rId8"/>
              <a:stretch>
                <a:fillRect/>
              </a:stretch>
            </p:blipFill>
            <p:spPr>
              <a:xfrm>
                <a:off x="5300403" y="4371685"/>
                <a:ext cx="3099960" cy="768960"/>
              </a:xfrm>
              <a:prstGeom prst="rect">
                <a:avLst/>
              </a:prstGeom>
            </p:spPr>
          </p:pic>
        </mc:Fallback>
      </mc:AlternateContent>
    </p:spTree>
    <p:extLst>
      <p:ext uri="{BB962C8B-B14F-4D97-AF65-F5344CB8AC3E}">
        <p14:creationId xmlns:p14="http://schemas.microsoft.com/office/powerpoint/2010/main" val="1187942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ABBE607-5542-7679-BF59-F1DA90205831}"/>
              </a:ext>
            </a:extLst>
          </p:cNvPr>
          <p:cNvPicPr>
            <a:picLocks noChangeAspect="1"/>
          </p:cNvPicPr>
          <p:nvPr/>
        </p:nvPicPr>
        <p:blipFill>
          <a:blip r:embed="rId3"/>
          <a:stretch>
            <a:fillRect/>
          </a:stretch>
        </p:blipFill>
        <p:spPr>
          <a:xfrm>
            <a:off x="757989" y="180975"/>
            <a:ext cx="8582025" cy="6677025"/>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969E3F07-A511-2325-BC27-42EA3DEA25AB}"/>
                  </a:ext>
                </a:extLst>
              </p14:cNvPr>
              <p14:cNvContentPartPr/>
              <p14:nvPr/>
            </p14:nvContentPartPr>
            <p14:xfrm>
              <a:off x="8206205" y="2236438"/>
              <a:ext cx="909360" cy="33120"/>
            </p14:xfrm>
          </p:contentPart>
        </mc:Choice>
        <mc:Fallback xmlns="">
          <p:pic>
            <p:nvPicPr>
              <p:cNvPr id="13" name="Ink 12">
                <a:extLst>
                  <a:ext uri="{FF2B5EF4-FFF2-40B4-BE49-F238E27FC236}">
                    <a16:creationId xmlns:a16="http://schemas.microsoft.com/office/drawing/2014/main" id="{969E3F07-A511-2325-BC27-42EA3DEA25AB}"/>
                  </a:ext>
                </a:extLst>
              </p:cNvPr>
              <p:cNvPicPr/>
              <p:nvPr/>
            </p:nvPicPr>
            <p:blipFill>
              <a:blip r:embed="rId5"/>
              <a:stretch>
                <a:fillRect/>
              </a:stretch>
            </p:blipFill>
            <p:spPr>
              <a:xfrm>
                <a:off x="8152205" y="2128438"/>
                <a:ext cx="101700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0FADDF9A-9DD6-0CE2-9C61-CFE57E805273}"/>
                  </a:ext>
                </a:extLst>
              </p14:cNvPr>
              <p14:cNvContentPartPr/>
              <p14:nvPr/>
            </p14:nvContentPartPr>
            <p14:xfrm>
              <a:off x="925565" y="2648998"/>
              <a:ext cx="2475360" cy="82800"/>
            </p14:xfrm>
          </p:contentPart>
        </mc:Choice>
        <mc:Fallback xmlns="">
          <p:pic>
            <p:nvPicPr>
              <p:cNvPr id="14" name="Ink 13">
                <a:extLst>
                  <a:ext uri="{FF2B5EF4-FFF2-40B4-BE49-F238E27FC236}">
                    <a16:creationId xmlns:a16="http://schemas.microsoft.com/office/drawing/2014/main" id="{0FADDF9A-9DD6-0CE2-9C61-CFE57E805273}"/>
                  </a:ext>
                </a:extLst>
              </p:cNvPr>
              <p:cNvPicPr/>
              <p:nvPr/>
            </p:nvPicPr>
            <p:blipFill>
              <a:blip r:embed="rId7"/>
              <a:stretch>
                <a:fillRect/>
              </a:stretch>
            </p:blipFill>
            <p:spPr>
              <a:xfrm>
                <a:off x="871925" y="2541358"/>
                <a:ext cx="258300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BB8F2A62-B67C-69AC-AC0A-D1E6C27275FA}"/>
                  </a:ext>
                </a:extLst>
              </p14:cNvPr>
              <p14:cNvContentPartPr/>
              <p14:nvPr/>
            </p14:nvContentPartPr>
            <p14:xfrm>
              <a:off x="5995445" y="2672038"/>
              <a:ext cx="3171240" cy="36720"/>
            </p14:xfrm>
          </p:contentPart>
        </mc:Choice>
        <mc:Fallback xmlns="">
          <p:pic>
            <p:nvPicPr>
              <p:cNvPr id="15" name="Ink 14">
                <a:extLst>
                  <a:ext uri="{FF2B5EF4-FFF2-40B4-BE49-F238E27FC236}">
                    <a16:creationId xmlns:a16="http://schemas.microsoft.com/office/drawing/2014/main" id="{BB8F2A62-B67C-69AC-AC0A-D1E6C27275FA}"/>
                  </a:ext>
                </a:extLst>
              </p:cNvPr>
              <p:cNvPicPr/>
              <p:nvPr/>
            </p:nvPicPr>
            <p:blipFill>
              <a:blip r:embed="rId9"/>
              <a:stretch>
                <a:fillRect/>
              </a:stretch>
            </p:blipFill>
            <p:spPr>
              <a:xfrm>
                <a:off x="5941445" y="2564398"/>
                <a:ext cx="327888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A5FD472F-FB3A-E744-DA57-D40AD6A5E593}"/>
                  </a:ext>
                </a:extLst>
              </p14:cNvPr>
              <p14:cNvContentPartPr/>
              <p14:nvPr/>
            </p14:nvContentPartPr>
            <p14:xfrm>
              <a:off x="4884125" y="3089638"/>
              <a:ext cx="277200" cy="360"/>
            </p14:xfrm>
          </p:contentPart>
        </mc:Choice>
        <mc:Fallback xmlns="">
          <p:pic>
            <p:nvPicPr>
              <p:cNvPr id="16" name="Ink 15">
                <a:extLst>
                  <a:ext uri="{FF2B5EF4-FFF2-40B4-BE49-F238E27FC236}">
                    <a16:creationId xmlns:a16="http://schemas.microsoft.com/office/drawing/2014/main" id="{A5FD472F-FB3A-E744-DA57-D40AD6A5E593}"/>
                  </a:ext>
                </a:extLst>
              </p:cNvPr>
              <p:cNvPicPr/>
              <p:nvPr/>
            </p:nvPicPr>
            <p:blipFill>
              <a:blip r:embed="rId11"/>
              <a:stretch>
                <a:fillRect/>
              </a:stretch>
            </p:blipFill>
            <p:spPr>
              <a:xfrm>
                <a:off x="4830485" y="2981998"/>
                <a:ext cx="384840" cy="216000"/>
              </a:xfrm>
              <a:prstGeom prst="rect">
                <a:avLst/>
              </a:prstGeom>
            </p:spPr>
          </p:pic>
        </mc:Fallback>
      </mc:AlternateContent>
      <p:grpSp>
        <p:nvGrpSpPr>
          <p:cNvPr id="19" name="Group 18">
            <a:extLst>
              <a:ext uri="{FF2B5EF4-FFF2-40B4-BE49-F238E27FC236}">
                <a16:creationId xmlns:a16="http://schemas.microsoft.com/office/drawing/2014/main" id="{A039156E-7E6D-1D40-BFCA-B4530C2C528C}"/>
              </a:ext>
            </a:extLst>
          </p:cNvPr>
          <p:cNvGrpSpPr/>
          <p:nvPr/>
        </p:nvGrpSpPr>
        <p:grpSpPr>
          <a:xfrm>
            <a:off x="7708685" y="2024758"/>
            <a:ext cx="1332720" cy="23760"/>
            <a:chOff x="7708685" y="2024758"/>
            <a:chExt cx="1332720" cy="23760"/>
          </a:xfrm>
        </p:grpSpPr>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DE725B30-9182-0C55-DE96-0C5C5CCB85B0}"/>
                    </a:ext>
                  </a:extLst>
                </p14:cNvPr>
                <p14:cNvContentPartPr/>
                <p14:nvPr/>
              </p14:nvContentPartPr>
              <p14:xfrm>
                <a:off x="7708685" y="2035918"/>
                <a:ext cx="500040" cy="12600"/>
              </p14:xfrm>
            </p:contentPart>
          </mc:Choice>
          <mc:Fallback xmlns="">
            <p:pic>
              <p:nvPicPr>
                <p:cNvPr id="17" name="Ink 16">
                  <a:extLst>
                    <a:ext uri="{FF2B5EF4-FFF2-40B4-BE49-F238E27FC236}">
                      <a16:creationId xmlns:a16="http://schemas.microsoft.com/office/drawing/2014/main" id="{DE725B30-9182-0C55-DE96-0C5C5CCB85B0}"/>
                    </a:ext>
                  </a:extLst>
                </p:cNvPr>
                <p:cNvPicPr/>
                <p:nvPr/>
              </p:nvPicPr>
              <p:blipFill>
                <a:blip r:embed="rId13"/>
                <a:stretch>
                  <a:fillRect/>
                </a:stretch>
              </p:blipFill>
              <p:spPr>
                <a:xfrm>
                  <a:off x="7699685" y="2026918"/>
                  <a:ext cx="51768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6AB47B13-F72C-8ABD-110F-79634D70B5FC}"/>
                    </a:ext>
                  </a:extLst>
                </p14:cNvPr>
                <p14:cNvContentPartPr/>
                <p14:nvPr/>
              </p14:nvContentPartPr>
              <p14:xfrm>
                <a:off x="8298725" y="2024758"/>
                <a:ext cx="742680" cy="12240"/>
              </p14:xfrm>
            </p:contentPart>
          </mc:Choice>
          <mc:Fallback xmlns="">
            <p:pic>
              <p:nvPicPr>
                <p:cNvPr id="18" name="Ink 17">
                  <a:extLst>
                    <a:ext uri="{FF2B5EF4-FFF2-40B4-BE49-F238E27FC236}">
                      <a16:creationId xmlns:a16="http://schemas.microsoft.com/office/drawing/2014/main" id="{6AB47B13-F72C-8ABD-110F-79634D70B5FC}"/>
                    </a:ext>
                  </a:extLst>
                </p:cNvPr>
                <p:cNvPicPr/>
                <p:nvPr/>
              </p:nvPicPr>
              <p:blipFill>
                <a:blip r:embed="rId15"/>
                <a:stretch>
                  <a:fillRect/>
                </a:stretch>
              </p:blipFill>
              <p:spPr>
                <a:xfrm>
                  <a:off x="8289725" y="2015758"/>
                  <a:ext cx="760320" cy="29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E439E1D1-109E-1BBE-70C0-77706E4F3877}"/>
                  </a:ext>
                </a:extLst>
              </p14:cNvPr>
              <p14:cNvContentPartPr/>
              <p14:nvPr/>
            </p14:nvContentPartPr>
            <p14:xfrm>
              <a:off x="1006565" y="2382238"/>
              <a:ext cx="4828680" cy="93240"/>
            </p14:xfrm>
          </p:contentPart>
        </mc:Choice>
        <mc:Fallback xmlns="">
          <p:pic>
            <p:nvPicPr>
              <p:cNvPr id="20" name="Ink 19">
                <a:extLst>
                  <a:ext uri="{FF2B5EF4-FFF2-40B4-BE49-F238E27FC236}">
                    <a16:creationId xmlns:a16="http://schemas.microsoft.com/office/drawing/2014/main" id="{E439E1D1-109E-1BBE-70C0-77706E4F3877}"/>
                  </a:ext>
                </a:extLst>
              </p:cNvPr>
              <p:cNvPicPr/>
              <p:nvPr/>
            </p:nvPicPr>
            <p:blipFill>
              <a:blip r:embed="rId17"/>
              <a:stretch>
                <a:fillRect/>
              </a:stretch>
            </p:blipFill>
            <p:spPr>
              <a:xfrm>
                <a:off x="997565" y="2373238"/>
                <a:ext cx="484632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CD362CD8-46B2-E1E1-426A-5DD5E1088393}"/>
                  </a:ext>
                </a:extLst>
              </p14:cNvPr>
              <p14:cNvContentPartPr/>
              <p14:nvPr/>
            </p14:nvContentPartPr>
            <p14:xfrm>
              <a:off x="5820125" y="2382958"/>
              <a:ext cx="996840" cy="108000"/>
            </p14:xfrm>
          </p:contentPart>
        </mc:Choice>
        <mc:Fallback xmlns="">
          <p:pic>
            <p:nvPicPr>
              <p:cNvPr id="21" name="Ink 20">
                <a:extLst>
                  <a:ext uri="{FF2B5EF4-FFF2-40B4-BE49-F238E27FC236}">
                    <a16:creationId xmlns:a16="http://schemas.microsoft.com/office/drawing/2014/main" id="{CD362CD8-46B2-E1E1-426A-5DD5E1088393}"/>
                  </a:ext>
                </a:extLst>
              </p:cNvPr>
              <p:cNvPicPr/>
              <p:nvPr/>
            </p:nvPicPr>
            <p:blipFill>
              <a:blip r:embed="rId19"/>
              <a:stretch>
                <a:fillRect/>
              </a:stretch>
            </p:blipFill>
            <p:spPr>
              <a:xfrm>
                <a:off x="5811485" y="2373958"/>
                <a:ext cx="1014480" cy="125640"/>
              </a:xfrm>
              <a:prstGeom prst="rect">
                <a:avLst/>
              </a:prstGeom>
            </p:spPr>
          </p:pic>
        </mc:Fallback>
      </mc:AlternateContent>
    </p:spTree>
    <p:extLst>
      <p:ext uri="{BB962C8B-B14F-4D97-AF65-F5344CB8AC3E}">
        <p14:creationId xmlns:p14="http://schemas.microsoft.com/office/powerpoint/2010/main" val="1429654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74B20-5BFA-415C-9D9D-F5909734D5F6}"/>
              </a:ext>
            </a:extLst>
          </p:cNvPr>
          <p:cNvPicPr>
            <a:picLocks noChangeAspect="1"/>
          </p:cNvPicPr>
          <p:nvPr/>
        </p:nvPicPr>
        <p:blipFill>
          <a:blip r:embed="rId2"/>
          <a:stretch>
            <a:fillRect/>
          </a:stretch>
        </p:blipFill>
        <p:spPr>
          <a:xfrm>
            <a:off x="1488135" y="0"/>
            <a:ext cx="9215730" cy="6858000"/>
          </a:xfrm>
          <a:prstGeom prst="rect">
            <a:avLst/>
          </a:prstGeom>
        </p:spPr>
      </p:pic>
    </p:spTree>
    <p:extLst>
      <p:ext uri="{BB962C8B-B14F-4D97-AF65-F5344CB8AC3E}">
        <p14:creationId xmlns:p14="http://schemas.microsoft.com/office/powerpoint/2010/main" val="1813958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93EE7-8545-60C8-FCBA-C832EBB51EEB}"/>
              </a:ext>
            </a:extLst>
          </p:cNvPr>
          <p:cNvSpPr>
            <a:spLocks noGrp="1"/>
          </p:cNvSpPr>
          <p:nvPr>
            <p:ph type="title"/>
          </p:nvPr>
        </p:nvSpPr>
        <p:spPr>
          <a:xfrm>
            <a:off x="312420" y="573104"/>
            <a:ext cx="10515601" cy="1049005"/>
          </a:xfrm>
        </p:spPr>
        <p:txBody>
          <a:bodyPr/>
          <a:lstStyle/>
          <a:p>
            <a:r>
              <a:rPr lang="en-US" dirty="0"/>
              <a:t>Example, teen, waitlist</a:t>
            </a:r>
          </a:p>
        </p:txBody>
      </p:sp>
      <p:sp>
        <p:nvSpPr>
          <p:cNvPr id="3" name="Content Placeholder 2">
            <a:extLst>
              <a:ext uri="{FF2B5EF4-FFF2-40B4-BE49-F238E27FC236}">
                <a16:creationId xmlns:a16="http://schemas.microsoft.com/office/drawing/2014/main" id="{23158A58-E3A1-71D1-7336-3D9AD0B482C5}"/>
              </a:ext>
            </a:extLst>
          </p:cNvPr>
          <p:cNvSpPr>
            <a:spLocks noGrp="1"/>
          </p:cNvSpPr>
          <p:nvPr>
            <p:ph idx="1"/>
          </p:nvPr>
        </p:nvSpPr>
        <p:spPr/>
        <p:txBody>
          <a:bodyPr/>
          <a:lstStyle/>
          <a:p>
            <a:r>
              <a:rPr lang="en-US" dirty="0">
                <a:solidFill>
                  <a:schemeClr val="accent6">
                    <a:lumMod val="50000"/>
                  </a:schemeClr>
                </a:solidFill>
              </a:rPr>
              <a:t>Psychopharm med check, 14yo newly diagnosed with depression, started on SSRI, on waitlist to see community BH provider</a:t>
            </a:r>
          </a:p>
          <a:p>
            <a:r>
              <a:rPr lang="en-US" dirty="0">
                <a:solidFill>
                  <a:schemeClr val="accent6">
                    <a:lumMod val="50000"/>
                  </a:schemeClr>
                </a:solidFill>
              </a:rPr>
              <a:t>In context of check-in re symptoms, Pt shares ongoing anhedonia, increased withdrawal/isolation</a:t>
            </a:r>
          </a:p>
          <a:p>
            <a:r>
              <a:rPr lang="en-US" dirty="0">
                <a:solidFill>
                  <a:schemeClr val="accent6">
                    <a:lumMod val="50000"/>
                  </a:schemeClr>
                </a:solidFill>
              </a:rPr>
              <a:t>Provide education on behavioral activation</a:t>
            </a:r>
          </a:p>
          <a:p>
            <a:r>
              <a:rPr lang="en-US" dirty="0">
                <a:solidFill>
                  <a:schemeClr val="accent6">
                    <a:lumMod val="50000"/>
                  </a:schemeClr>
                </a:solidFill>
              </a:rPr>
              <a:t>Introduce written and/or digital tools that can support engagement in behavioral activation interventions</a:t>
            </a:r>
          </a:p>
          <a:p>
            <a:r>
              <a:rPr lang="en-US" dirty="0">
                <a:solidFill>
                  <a:schemeClr val="accent6">
                    <a:lumMod val="50000"/>
                  </a:schemeClr>
                </a:solidFill>
              </a:rPr>
              <a:t>MOVE MOOD</a:t>
            </a:r>
          </a:p>
        </p:txBody>
      </p:sp>
    </p:spTree>
    <p:extLst>
      <p:ext uri="{BB962C8B-B14F-4D97-AF65-F5344CB8AC3E}">
        <p14:creationId xmlns:p14="http://schemas.microsoft.com/office/powerpoint/2010/main" val="7732913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8BFA-01AF-B9C6-6208-C19FEC923CB8}"/>
              </a:ext>
            </a:extLst>
          </p:cNvPr>
          <p:cNvSpPr>
            <a:spLocks noGrp="1"/>
          </p:cNvSpPr>
          <p:nvPr>
            <p:ph type="title"/>
          </p:nvPr>
        </p:nvSpPr>
        <p:spPr>
          <a:xfrm>
            <a:off x="369570" y="573098"/>
            <a:ext cx="10515601" cy="1049005"/>
          </a:xfrm>
        </p:spPr>
        <p:txBody>
          <a:bodyPr/>
          <a:lstStyle/>
          <a:p>
            <a:r>
              <a:rPr lang="en-US" dirty="0"/>
              <a:t>MOVE MOOD</a:t>
            </a:r>
          </a:p>
        </p:txBody>
      </p:sp>
      <p:sp>
        <p:nvSpPr>
          <p:cNvPr id="3" name="Content Placeholder 2">
            <a:extLst>
              <a:ext uri="{FF2B5EF4-FFF2-40B4-BE49-F238E27FC236}">
                <a16:creationId xmlns:a16="http://schemas.microsoft.com/office/drawing/2014/main" id="{0F795BA9-93E3-4067-B9C0-7EEB465EBA68}"/>
              </a:ext>
            </a:extLst>
          </p:cNvPr>
          <p:cNvSpPr>
            <a:spLocks noGrp="1"/>
          </p:cNvSpPr>
          <p:nvPr>
            <p:ph idx="1"/>
          </p:nvPr>
        </p:nvSpPr>
        <p:spPr>
          <a:xfrm>
            <a:off x="838200" y="1559169"/>
            <a:ext cx="10515601" cy="4617794"/>
          </a:xfrm>
        </p:spPr>
        <p:txBody>
          <a:bodyPr>
            <a:normAutofit fontScale="70000" lnSpcReduction="20000"/>
          </a:bodyPr>
          <a:lstStyle/>
          <a:p>
            <a:r>
              <a:rPr lang="en-US" dirty="0">
                <a:solidFill>
                  <a:schemeClr val="accent6">
                    <a:lumMod val="50000"/>
                  </a:schemeClr>
                </a:solidFill>
              </a:rPr>
              <a:t>Ages: 13 + </a:t>
            </a:r>
          </a:p>
          <a:p>
            <a:pPr lvl="1"/>
            <a:r>
              <a:rPr lang="en-US" dirty="0">
                <a:solidFill>
                  <a:schemeClr val="accent6">
                    <a:lumMod val="50000"/>
                  </a:schemeClr>
                </a:solidFill>
              </a:rPr>
              <a:t>A little younger with help from adult</a:t>
            </a:r>
          </a:p>
          <a:p>
            <a:r>
              <a:rPr lang="en-US" dirty="0">
                <a:solidFill>
                  <a:schemeClr val="accent6">
                    <a:lumMod val="50000"/>
                  </a:schemeClr>
                </a:solidFill>
              </a:rPr>
              <a:t>Best for mild/mod depression</a:t>
            </a:r>
          </a:p>
          <a:p>
            <a:r>
              <a:rPr lang="en-US" dirty="0">
                <a:solidFill>
                  <a:schemeClr val="accent6">
                    <a:lumMod val="50000"/>
                  </a:schemeClr>
                </a:solidFill>
              </a:rPr>
              <a:t>Language: English</a:t>
            </a:r>
          </a:p>
          <a:p>
            <a:r>
              <a:rPr lang="en-US" dirty="0">
                <a:solidFill>
                  <a:schemeClr val="accent6">
                    <a:lumMod val="50000"/>
                  </a:schemeClr>
                </a:solidFill>
              </a:rPr>
              <a:t>Create tasks</a:t>
            </a:r>
          </a:p>
          <a:p>
            <a:pPr lvl="1"/>
            <a:r>
              <a:rPr lang="en-US" dirty="0">
                <a:solidFill>
                  <a:schemeClr val="accent6">
                    <a:lumMod val="50000"/>
                  </a:schemeClr>
                </a:solidFill>
              </a:rPr>
              <a:t>Routine, necessary, enjoyable</a:t>
            </a:r>
          </a:p>
          <a:p>
            <a:r>
              <a:rPr lang="en-US" dirty="0">
                <a:solidFill>
                  <a:schemeClr val="accent6">
                    <a:lumMod val="50000"/>
                  </a:schemeClr>
                </a:solidFill>
              </a:rPr>
              <a:t>Starts with identification of values</a:t>
            </a:r>
          </a:p>
          <a:p>
            <a:pPr lvl="1"/>
            <a:r>
              <a:rPr lang="en-US" dirty="0">
                <a:solidFill>
                  <a:schemeClr val="accent6">
                    <a:lumMod val="50000"/>
                  </a:schemeClr>
                </a:solidFill>
              </a:rPr>
              <a:t>what do you want to work on </a:t>
            </a:r>
          </a:p>
          <a:p>
            <a:pPr lvl="2"/>
            <a:r>
              <a:rPr lang="en-US" dirty="0">
                <a:solidFill>
                  <a:schemeClr val="accent6">
                    <a:lumMod val="50000"/>
                  </a:schemeClr>
                </a:solidFill>
              </a:rPr>
              <a:t>Examples/options</a:t>
            </a:r>
          </a:p>
          <a:p>
            <a:pPr lvl="2"/>
            <a:r>
              <a:rPr lang="en-US" dirty="0">
                <a:solidFill>
                  <a:schemeClr val="accent6">
                    <a:lumMod val="50000"/>
                  </a:schemeClr>
                </a:solidFill>
              </a:rPr>
              <a:t>Create your own</a:t>
            </a:r>
          </a:p>
          <a:p>
            <a:r>
              <a:rPr lang="en-US" dirty="0">
                <a:solidFill>
                  <a:schemeClr val="accent6">
                    <a:lumMod val="50000"/>
                  </a:schemeClr>
                </a:solidFill>
              </a:rPr>
              <a:t>Scheduling tasks – daily, weekly, monthly, custom</a:t>
            </a:r>
          </a:p>
          <a:p>
            <a:r>
              <a:rPr lang="en-US" dirty="0">
                <a:solidFill>
                  <a:schemeClr val="accent6">
                    <a:lumMod val="50000"/>
                  </a:schemeClr>
                </a:solidFill>
              </a:rPr>
              <a:t>Feedback supports insight into how activity impacts mood</a:t>
            </a:r>
          </a:p>
          <a:p>
            <a:pPr lvl="1"/>
            <a:r>
              <a:rPr lang="en-US" dirty="0">
                <a:solidFill>
                  <a:schemeClr val="accent6">
                    <a:lumMod val="50000"/>
                  </a:schemeClr>
                </a:solidFill>
              </a:rPr>
              <a:t>Rate mood after task (compared to when scheduled)</a:t>
            </a:r>
          </a:p>
          <a:p>
            <a:pPr lvl="1"/>
            <a:r>
              <a:rPr lang="en-US" dirty="0">
                <a:solidFill>
                  <a:schemeClr val="accent6">
                    <a:lumMod val="50000"/>
                  </a:schemeClr>
                </a:solidFill>
              </a:rPr>
              <a:t>Did the task help lift your mood?</a:t>
            </a:r>
          </a:p>
          <a:p>
            <a:pPr lvl="1"/>
            <a:r>
              <a:rPr lang="en-US" dirty="0">
                <a:solidFill>
                  <a:schemeClr val="accent6">
                    <a:lumMod val="50000"/>
                  </a:schemeClr>
                </a:solidFill>
              </a:rPr>
              <a:t>Did you carry out the task at the time you set for yourself?</a:t>
            </a:r>
          </a:p>
          <a:p>
            <a:pPr lvl="1"/>
            <a:r>
              <a:rPr lang="en-US" dirty="0">
                <a:solidFill>
                  <a:schemeClr val="accent6">
                    <a:lumMod val="50000"/>
                  </a:schemeClr>
                </a:solidFill>
              </a:rPr>
              <a:t>Was it easier or harder than you expected?</a:t>
            </a:r>
          </a:p>
        </p:txBody>
      </p:sp>
      <p:pic>
        <p:nvPicPr>
          <p:cNvPr id="4" name="Content Placeholder 6" descr="A screenshot of a cell phone&#10;&#10;Description automatically generated">
            <a:extLst>
              <a:ext uri="{FF2B5EF4-FFF2-40B4-BE49-F238E27FC236}">
                <a16:creationId xmlns:a16="http://schemas.microsoft.com/office/drawing/2014/main" id="{1B5A0169-0286-FBBF-1525-5FE87D5D6955}"/>
              </a:ext>
            </a:extLst>
          </p:cNvPr>
          <p:cNvPicPr>
            <a:picLocks noChangeAspect="1"/>
          </p:cNvPicPr>
          <p:nvPr/>
        </p:nvPicPr>
        <p:blipFill rotWithShape="1">
          <a:blip r:embed="rId3">
            <a:extLst>
              <a:ext uri="{28A0092B-C50C-407E-A947-70E740481C1C}">
                <a14:useLocalDpi xmlns:a14="http://schemas.microsoft.com/office/drawing/2010/main" val="0"/>
              </a:ext>
            </a:extLst>
          </a:blip>
          <a:srcRect t="3770"/>
          <a:stretch/>
        </p:blipFill>
        <p:spPr>
          <a:xfrm>
            <a:off x="8664135" y="925178"/>
            <a:ext cx="3030113" cy="5338763"/>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DB14FED2-30CD-A701-66DD-BA85826C0349}"/>
                  </a:ext>
                </a:extLst>
              </p14:cNvPr>
              <p14:cNvContentPartPr/>
              <p14:nvPr/>
            </p14:nvContentPartPr>
            <p14:xfrm>
              <a:off x="10521065" y="4636695"/>
              <a:ext cx="1002960" cy="30600"/>
            </p14:xfrm>
          </p:contentPart>
        </mc:Choice>
        <mc:Fallback xmlns="">
          <p:pic>
            <p:nvPicPr>
              <p:cNvPr id="6" name="Ink 5">
                <a:extLst>
                  <a:ext uri="{FF2B5EF4-FFF2-40B4-BE49-F238E27FC236}">
                    <a16:creationId xmlns:a16="http://schemas.microsoft.com/office/drawing/2014/main" id="{DB14FED2-30CD-A701-66DD-BA85826C0349}"/>
                  </a:ext>
                </a:extLst>
              </p:cNvPr>
              <p:cNvPicPr/>
              <p:nvPr/>
            </p:nvPicPr>
            <p:blipFill>
              <a:blip r:embed="rId5"/>
              <a:stretch>
                <a:fillRect/>
              </a:stretch>
            </p:blipFill>
            <p:spPr>
              <a:xfrm>
                <a:off x="10467425" y="4529055"/>
                <a:ext cx="11106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76A3961-2820-47C7-E933-9CE6A229323E}"/>
                  </a:ext>
                </a:extLst>
              </p14:cNvPr>
              <p14:cNvContentPartPr/>
              <p14:nvPr/>
            </p14:nvContentPartPr>
            <p14:xfrm>
              <a:off x="9251345" y="4834890"/>
              <a:ext cx="1269720" cy="48600"/>
            </p14:xfrm>
          </p:contentPart>
        </mc:Choice>
        <mc:Fallback xmlns="">
          <p:pic>
            <p:nvPicPr>
              <p:cNvPr id="7" name="Ink 6">
                <a:extLst>
                  <a:ext uri="{FF2B5EF4-FFF2-40B4-BE49-F238E27FC236}">
                    <a16:creationId xmlns:a16="http://schemas.microsoft.com/office/drawing/2014/main" id="{776A3961-2820-47C7-E933-9CE6A229323E}"/>
                  </a:ext>
                </a:extLst>
              </p:cNvPr>
              <p:cNvPicPr/>
              <p:nvPr/>
            </p:nvPicPr>
            <p:blipFill>
              <a:blip r:embed="rId7"/>
              <a:stretch>
                <a:fillRect/>
              </a:stretch>
            </p:blipFill>
            <p:spPr>
              <a:xfrm>
                <a:off x="9197345" y="4727250"/>
                <a:ext cx="1377360" cy="264240"/>
              </a:xfrm>
              <a:prstGeom prst="rect">
                <a:avLst/>
              </a:prstGeom>
            </p:spPr>
          </p:pic>
        </mc:Fallback>
      </mc:AlternateContent>
      <p:sp>
        <p:nvSpPr>
          <p:cNvPr id="9" name="TextBox 8">
            <a:extLst>
              <a:ext uri="{FF2B5EF4-FFF2-40B4-BE49-F238E27FC236}">
                <a16:creationId xmlns:a16="http://schemas.microsoft.com/office/drawing/2014/main" id="{875BB180-3940-CA35-1F27-F4B94C853D04}"/>
              </a:ext>
            </a:extLst>
          </p:cNvPr>
          <p:cNvSpPr txBox="1"/>
          <p:nvPr/>
        </p:nvSpPr>
        <p:spPr>
          <a:xfrm>
            <a:off x="4705350" y="266700"/>
            <a:ext cx="3429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https://www.movemood.co.uk/</a:t>
            </a:r>
          </a:p>
        </p:txBody>
      </p:sp>
    </p:spTree>
    <p:extLst>
      <p:ext uri="{BB962C8B-B14F-4D97-AF65-F5344CB8AC3E}">
        <p14:creationId xmlns:p14="http://schemas.microsoft.com/office/powerpoint/2010/main" val="2920986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0CC1-76E7-ABD1-DC23-27F642429A7D}"/>
              </a:ext>
            </a:extLst>
          </p:cNvPr>
          <p:cNvSpPr>
            <a:spLocks noGrp="1"/>
          </p:cNvSpPr>
          <p:nvPr>
            <p:ph type="title"/>
          </p:nvPr>
        </p:nvSpPr>
        <p:spPr>
          <a:xfrm>
            <a:off x="457200" y="731519"/>
            <a:ext cx="3200400" cy="2148839"/>
          </a:xfrm>
        </p:spPr>
        <p:txBody>
          <a:bodyPr anchor="ctr">
            <a:normAutofit/>
          </a:bodyPr>
          <a:lstStyle/>
          <a:p>
            <a:r>
              <a:rPr lang="en-US" dirty="0"/>
              <a:t>Move Mood</a:t>
            </a:r>
          </a:p>
        </p:txBody>
      </p:sp>
      <p:pic>
        <p:nvPicPr>
          <p:cNvPr id="6" name="Content Placeholder 6" descr="A screenshot of a phone&#10;&#10;Description automatically generated">
            <a:extLst>
              <a:ext uri="{FF2B5EF4-FFF2-40B4-BE49-F238E27FC236}">
                <a16:creationId xmlns:a16="http://schemas.microsoft.com/office/drawing/2014/main" id="{2537D279-4613-9CE3-CB11-93C070B37245}"/>
              </a:ext>
            </a:extLst>
          </p:cNvPr>
          <p:cNvPicPr>
            <a:picLocks noChangeAspect="1"/>
          </p:cNvPicPr>
          <p:nvPr/>
        </p:nvPicPr>
        <p:blipFill rotWithShape="1">
          <a:blip r:embed="rId3">
            <a:extLst>
              <a:ext uri="{28A0092B-C50C-407E-A947-70E740481C1C}">
                <a14:useLocalDpi xmlns:a14="http://schemas.microsoft.com/office/drawing/2010/main" val="0"/>
              </a:ext>
            </a:extLst>
          </a:blip>
          <a:srcRect t="5897"/>
          <a:stretch/>
        </p:blipFill>
        <p:spPr>
          <a:xfrm>
            <a:off x="5676900" y="355601"/>
            <a:ext cx="3844925" cy="6357498"/>
          </a:xfrm>
          <a:prstGeom prst="rect">
            <a:avLst/>
          </a:prstGeom>
          <a:noFill/>
        </p:spPr>
      </p:pic>
      <p:sp>
        <p:nvSpPr>
          <p:cNvPr id="17" name="Text Placeholder 3">
            <a:extLst>
              <a:ext uri="{FF2B5EF4-FFF2-40B4-BE49-F238E27FC236}">
                <a16:creationId xmlns:a16="http://schemas.microsoft.com/office/drawing/2014/main" id="{44382AA6-7070-F91A-7C94-7A9C084443B1}"/>
              </a:ext>
            </a:extLst>
          </p:cNvPr>
          <p:cNvSpPr>
            <a:spLocks noGrp="1"/>
          </p:cNvSpPr>
          <p:nvPr>
            <p:ph type="body" sz="half" idx="2"/>
          </p:nvPr>
        </p:nvSpPr>
        <p:spPr>
          <a:xfrm>
            <a:off x="457200" y="2926080"/>
            <a:ext cx="3200400" cy="3379124"/>
          </a:xfrm>
        </p:spPr>
        <p:txBody>
          <a:bodyPr/>
          <a:lstStyle/>
          <a:p>
            <a:endParaRPr lang="en-US"/>
          </a:p>
        </p:txBody>
      </p:sp>
      <p:sp>
        <p:nvSpPr>
          <p:cNvPr id="12" name="Slide Number Placeholder 4">
            <a:extLst>
              <a:ext uri="{FF2B5EF4-FFF2-40B4-BE49-F238E27FC236}">
                <a16:creationId xmlns:a16="http://schemas.microsoft.com/office/drawing/2014/main" id="{8FE1AC82-5B13-2067-FBBF-3AD28CB62AD6}"/>
              </a:ext>
            </a:extLst>
          </p:cNvPr>
          <p:cNvSpPr>
            <a:spLocks noGrp="1"/>
          </p:cNvSpPr>
          <p:nvPr>
            <p:ph type="sldNum" sz="quarter" idx="12"/>
          </p:nvPr>
        </p:nvSpPr>
        <p:spPr>
          <a:xfrm>
            <a:off x="10862254" y="6363573"/>
            <a:ext cx="818884"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F8873A4-313D-4173-B1C4-3F2E1433D932}" type="slidenum">
              <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56</a:t>
            </a:fld>
            <a:endPar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635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6359F5-137B-D956-61DB-AF1A6EF0E954}"/>
              </a:ext>
            </a:extLst>
          </p:cNvPr>
          <p:cNvSpPr>
            <a:spLocks noGrp="1"/>
          </p:cNvSpPr>
          <p:nvPr>
            <p:ph type="title"/>
          </p:nvPr>
        </p:nvSpPr>
        <p:spPr>
          <a:xfrm>
            <a:off x="457200" y="731519"/>
            <a:ext cx="3200400" cy="2148839"/>
          </a:xfrm>
        </p:spPr>
        <p:txBody>
          <a:bodyPr/>
          <a:lstStyle/>
          <a:p>
            <a:r>
              <a:rPr lang="en-US" dirty="0"/>
              <a:t>Mood Move</a:t>
            </a:r>
          </a:p>
        </p:txBody>
      </p:sp>
      <p:pic>
        <p:nvPicPr>
          <p:cNvPr id="3" name="Content Placeholder 6" descr="A screenshot of a phone&#10;&#10;Description automatically generated">
            <a:extLst>
              <a:ext uri="{FF2B5EF4-FFF2-40B4-BE49-F238E27FC236}">
                <a16:creationId xmlns:a16="http://schemas.microsoft.com/office/drawing/2014/main" id="{CBA51614-803C-3114-A4C2-9B8ECE3D2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300" y="86607"/>
            <a:ext cx="4867275" cy="6489701"/>
          </a:xfrm>
          <a:prstGeom prst="rect">
            <a:avLst/>
          </a:prstGeom>
          <a:noFill/>
        </p:spPr>
      </p:pic>
      <p:sp>
        <p:nvSpPr>
          <p:cNvPr id="12" name="Text Placeholder 3">
            <a:extLst>
              <a:ext uri="{FF2B5EF4-FFF2-40B4-BE49-F238E27FC236}">
                <a16:creationId xmlns:a16="http://schemas.microsoft.com/office/drawing/2014/main" id="{A25D6CDE-6077-F952-C650-2CF1678FAD1D}"/>
              </a:ext>
            </a:extLst>
          </p:cNvPr>
          <p:cNvSpPr>
            <a:spLocks noGrp="1"/>
          </p:cNvSpPr>
          <p:nvPr>
            <p:ph type="body" sz="half" idx="2"/>
          </p:nvPr>
        </p:nvSpPr>
        <p:spPr>
          <a:xfrm>
            <a:off x="457200" y="2926080"/>
            <a:ext cx="3200400" cy="3379124"/>
          </a:xfrm>
        </p:spPr>
        <p:txBody>
          <a:bodyPr/>
          <a:lstStyle/>
          <a:p>
            <a:endParaRPr lang="en-US"/>
          </a:p>
        </p:txBody>
      </p:sp>
      <p:sp>
        <p:nvSpPr>
          <p:cNvPr id="5" name="Slide Number Placeholder 4">
            <a:extLst>
              <a:ext uri="{FF2B5EF4-FFF2-40B4-BE49-F238E27FC236}">
                <a16:creationId xmlns:a16="http://schemas.microsoft.com/office/drawing/2014/main" id="{BF7AEAD6-6586-9411-D1A0-4C0A47383998}"/>
              </a:ext>
            </a:extLst>
          </p:cNvPr>
          <p:cNvSpPr>
            <a:spLocks noGrp="1"/>
          </p:cNvSpPr>
          <p:nvPr>
            <p:ph type="sldNum" sz="quarter" idx="12"/>
          </p:nvPr>
        </p:nvSpPr>
        <p:spPr>
          <a:xfrm>
            <a:off x="10862254" y="6363573"/>
            <a:ext cx="818884"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F8873A4-313D-4173-B1C4-3F2E1433D932}" type="slidenum">
              <a:rPr kumimoji="0" lang="en-US" altLang="en-US" sz="1201" b="0"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57</a:t>
            </a:fld>
            <a:endPar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202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1E437-8BC4-2E3C-FBAE-5A49D70CAAE6}"/>
              </a:ext>
            </a:extLst>
          </p:cNvPr>
          <p:cNvSpPr>
            <a:spLocks noGrp="1"/>
          </p:cNvSpPr>
          <p:nvPr>
            <p:ph type="title"/>
          </p:nvPr>
        </p:nvSpPr>
        <p:spPr>
          <a:xfrm>
            <a:off x="457200" y="731519"/>
            <a:ext cx="3200400" cy="2148839"/>
          </a:xfrm>
        </p:spPr>
        <p:txBody>
          <a:bodyPr anchor="ctr">
            <a:normAutofit/>
          </a:bodyPr>
          <a:lstStyle/>
          <a:p>
            <a:r>
              <a:rPr lang="en-US" dirty="0"/>
              <a:t>Move Mood</a:t>
            </a:r>
          </a:p>
        </p:txBody>
      </p:sp>
      <p:pic>
        <p:nvPicPr>
          <p:cNvPr id="9" name="Content Placeholder 8">
            <a:extLst>
              <a:ext uri="{FF2B5EF4-FFF2-40B4-BE49-F238E27FC236}">
                <a16:creationId xmlns:a16="http://schemas.microsoft.com/office/drawing/2014/main" id="{74C912B2-5AB2-946C-3170-85B28773B832}"/>
              </a:ext>
            </a:extLst>
          </p:cNvPr>
          <p:cNvPicPr>
            <a:picLocks noGrp="1" noChangeAspect="1"/>
          </p:cNvPicPr>
          <p:nvPr>
            <p:ph idx="1"/>
          </p:nvPr>
        </p:nvPicPr>
        <p:blipFill>
          <a:blip r:embed="rId2"/>
          <a:stretch>
            <a:fillRect/>
          </a:stretch>
        </p:blipFill>
        <p:spPr>
          <a:xfrm>
            <a:off x="3492501" y="480855"/>
            <a:ext cx="8699500" cy="4545488"/>
          </a:xfrm>
          <a:noFill/>
        </p:spPr>
      </p:pic>
      <p:sp>
        <p:nvSpPr>
          <p:cNvPr id="14" name="Text Placeholder 3">
            <a:extLst>
              <a:ext uri="{FF2B5EF4-FFF2-40B4-BE49-F238E27FC236}">
                <a16:creationId xmlns:a16="http://schemas.microsoft.com/office/drawing/2014/main" id="{0C28CFB3-BEC2-BB0E-9539-9E9961309FD2}"/>
              </a:ext>
            </a:extLst>
          </p:cNvPr>
          <p:cNvSpPr>
            <a:spLocks noGrp="1"/>
          </p:cNvSpPr>
          <p:nvPr>
            <p:ph type="body" sz="half" idx="2"/>
          </p:nvPr>
        </p:nvSpPr>
        <p:spPr>
          <a:xfrm>
            <a:off x="457200" y="2926080"/>
            <a:ext cx="3200400" cy="3379124"/>
          </a:xfrm>
        </p:spPr>
        <p:txBody>
          <a:bodyPr/>
          <a:lstStyle/>
          <a:p>
            <a:endParaRPr lang="en-US"/>
          </a:p>
        </p:txBody>
      </p:sp>
      <p:sp>
        <p:nvSpPr>
          <p:cNvPr id="5" name="Slide Number Placeholder 4">
            <a:extLst>
              <a:ext uri="{FF2B5EF4-FFF2-40B4-BE49-F238E27FC236}">
                <a16:creationId xmlns:a16="http://schemas.microsoft.com/office/drawing/2014/main" id="{58474B53-73C7-C0C8-2B82-576F7BF7802B}"/>
              </a:ext>
            </a:extLst>
          </p:cNvPr>
          <p:cNvSpPr>
            <a:spLocks noGrp="1"/>
          </p:cNvSpPr>
          <p:nvPr>
            <p:ph type="sldNum" sz="quarter" idx="12"/>
          </p:nvPr>
        </p:nvSpPr>
        <p:spPr>
          <a:xfrm>
            <a:off x="10862254" y="6363573"/>
            <a:ext cx="818884"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F8873A4-313D-4173-B1C4-3F2E1433D932}" type="slidenum">
              <a:rPr kumimoji="0" lang="en-US" altLang="en-US" sz="1201" b="0"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58</a:t>
            </a:fld>
            <a:endPar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09F8165-F14F-6E80-91BA-5DF46705EF8D}"/>
              </a:ext>
            </a:extLst>
          </p:cNvPr>
          <p:cNvPicPr>
            <a:picLocks noChangeAspect="1"/>
          </p:cNvPicPr>
          <p:nvPr/>
        </p:nvPicPr>
        <p:blipFill>
          <a:blip r:embed="rId3"/>
          <a:stretch>
            <a:fillRect/>
          </a:stretch>
        </p:blipFill>
        <p:spPr>
          <a:xfrm>
            <a:off x="5486400" y="3666715"/>
            <a:ext cx="4981575" cy="3061983"/>
          </a:xfrm>
          <a:prstGeom prst="rect">
            <a:avLst/>
          </a:prstGeom>
        </p:spPr>
      </p:pic>
    </p:spTree>
    <p:extLst>
      <p:ext uri="{BB962C8B-B14F-4D97-AF65-F5344CB8AC3E}">
        <p14:creationId xmlns:p14="http://schemas.microsoft.com/office/powerpoint/2010/main" val="2348580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8BD9A-D594-FFB4-B7A8-67DBD21520AA}"/>
              </a:ext>
            </a:extLst>
          </p:cNvPr>
          <p:cNvSpPr>
            <a:spLocks noGrp="1"/>
          </p:cNvSpPr>
          <p:nvPr>
            <p:ph type="title"/>
          </p:nvPr>
        </p:nvSpPr>
        <p:spPr/>
        <p:txBody>
          <a:bodyPr/>
          <a:lstStyle/>
          <a:p>
            <a:r>
              <a:rPr lang="en-US" dirty="0"/>
              <a:t>Mood Move</a:t>
            </a:r>
          </a:p>
        </p:txBody>
      </p:sp>
      <p:pic>
        <p:nvPicPr>
          <p:cNvPr id="7" name="Content Placeholder 6">
            <a:extLst>
              <a:ext uri="{FF2B5EF4-FFF2-40B4-BE49-F238E27FC236}">
                <a16:creationId xmlns:a16="http://schemas.microsoft.com/office/drawing/2014/main" id="{0A125CFF-A9FA-6ECE-9FF7-3256988B6BB2}"/>
              </a:ext>
            </a:extLst>
          </p:cNvPr>
          <p:cNvPicPr>
            <a:picLocks noGrp="1" noChangeAspect="1"/>
          </p:cNvPicPr>
          <p:nvPr>
            <p:ph idx="1"/>
          </p:nvPr>
        </p:nvPicPr>
        <p:blipFill>
          <a:blip r:embed="rId2"/>
          <a:stretch>
            <a:fillRect/>
          </a:stretch>
        </p:blipFill>
        <p:spPr>
          <a:xfrm>
            <a:off x="5369842" y="808038"/>
            <a:ext cx="5556004" cy="5389562"/>
          </a:xfrm>
        </p:spPr>
      </p:pic>
      <p:sp>
        <p:nvSpPr>
          <p:cNvPr id="4" name="Text Placeholder 3">
            <a:extLst>
              <a:ext uri="{FF2B5EF4-FFF2-40B4-BE49-F238E27FC236}">
                <a16:creationId xmlns:a16="http://schemas.microsoft.com/office/drawing/2014/main" id="{9A6BD38B-E4B1-67BF-815C-C353460F76EC}"/>
              </a:ext>
            </a:extLst>
          </p:cNvPr>
          <p:cNvSpPr>
            <a:spLocks noGrp="1"/>
          </p:cNvSpPr>
          <p:nvPr>
            <p:ph type="body" sz="half" idx="2"/>
          </p:nvPr>
        </p:nvSpPr>
        <p:spPr/>
        <p:txBody>
          <a:bodyPr/>
          <a:lstStyle/>
          <a:p>
            <a:endParaRPr lang="en-US"/>
          </a:p>
        </p:txBody>
      </p:sp>
      <p:sp>
        <p:nvSpPr>
          <p:cNvPr id="5" name="Slide Number Placeholder 4">
            <a:extLst>
              <a:ext uri="{FF2B5EF4-FFF2-40B4-BE49-F238E27FC236}">
                <a16:creationId xmlns:a16="http://schemas.microsoft.com/office/drawing/2014/main" id="{572FC413-A1A5-568C-FA48-16DABF05CE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873A4-313D-4173-B1C4-3F2E1433D932}" type="slidenum">
              <a:rPr kumimoji="0" lang="en-US" altLang="en-US" sz="1201" b="0"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583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9225B-902D-473E-CA13-52CD510B66B0}"/>
              </a:ext>
            </a:extLst>
          </p:cNvPr>
          <p:cNvSpPr>
            <a:spLocks noGrp="1"/>
          </p:cNvSpPr>
          <p:nvPr>
            <p:ph type="title"/>
          </p:nvPr>
        </p:nvSpPr>
        <p:spPr>
          <a:xfrm>
            <a:off x="220980" y="653114"/>
            <a:ext cx="10515601" cy="1049005"/>
          </a:xfrm>
        </p:spPr>
        <p:txBody>
          <a:bodyPr/>
          <a:lstStyle/>
          <a:p>
            <a:r>
              <a:rPr lang="en-US" dirty="0">
                <a:solidFill>
                  <a:srgbClr val="0070C0"/>
                </a:solidFill>
              </a:rPr>
              <a:t>Today’s Outline</a:t>
            </a:r>
          </a:p>
        </p:txBody>
      </p:sp>
      <p:sp>
        <p:nvSpPr>
          <p:cNvPr id="3" name="Content Placeholder 2">
            <a:extLst>
              <a:ext uri="{FF2B5EF4-FFF2-40B4-BE49-F238E27FC236}">
                <a16:creationId xmlns:a16="http://schemas.microsoft.com/office/drawing/2014/main" id="{1AF7B2BC-1732-6E85-2F80-8A3EA71F5B86}"/>
              </a:ext>
            </a:extLst>
          </p:cNvPr>
          <p:cNvSpPr>
            <a:spLocks noGrp="1"/>
          </p:cNvSpPr>
          <p:nvPr>
            <p:ph idx="1"/>
          </p:nvPr>
        </p:nvSpPr>
        <p:spPr>
          <a:xfrm>
            <a:off x="838199" y="1574164"/>
            <a:ext cx="10515601" cy="4462053"/>
          </a:xfrm>
        </p:spPr>
        <p:txBody>
          <a:bodyPr>
            <a:normAutofit fontScale="92500" lnSpcReduction="10000"/>
          </a:bodyPr>
          <a:lstStyle/>
          <a:p>
            <a:r>
              <a:rPr lang="en-US" dirty="0">
                <a:solidFill>
                  <a:schemeClr val="accent6">
                    <a:lumMod val="50000"/>
                  </a:schemeClr>
                </a:solidFill>
              </a:rPr>
              <a:t>Defining terms:  Apps vs. Digital Therapeutics</a:t>
            </a:r>
          </a:p>
          <a:p>
            <a:r>
              <a:rPr lang="en-US" dirty="0">
                <a:solidFill>
                  <a:schemeClr val="accent6">
                    <a:lumMod val="50000"/>
                  </a:schemeClr>
                </a:solidFill>
              </a:rPr>
              <a:t>State of the field</a:t>
            </a:r>
          </a:p>
          <a:p>
            <a:pPr lvl="1"/>
            <a:r>
              <a:rPr lang="en-US" dirty="0">
                <a:solidFill>
                  <a:schemeClr val="accent6">
                    <a:lumMod val="50000"/>
                  </a:schemeClr>
                </a:solidFill>
              </a:rPr>
              <a:t>How many (quality) apps are out there?</a:t>
            </a:r>
          </a:p>
          <a:p>
            <a:pPr lvl="1"/>
            <a:r>
              <a:rPr lang="en-US" dirty="0">
                <a:solidFill>
                  <a:schemeClr val="accent6">
                    <a:lumMod val="50000"/>
                  </a:schemeClr>
                </a:solidFill>
              </a:rPr>
              <a:t>Are there models or frameworks to evaluate them?</a:t>
            </a:r>
          </a:p>
          <a:p>
            <a:pPr lvl="1"/>
            <a:r>
              <a:rPr lang="en-US" dirty="0">
                <a:solidFill>
                  <a:schemeClr val="accent6">
                    <a:lumMod val="50000"/>
                  </a:schemeClr>
                </a:solidFill>
              </a:rPr>
              <a:t>What’s important to teens? </a:t>
            </a:r>
          </a:p>
          <a:p>
            <a:pPr lvl="1"/>
            <a:r>
              <a:rPr lang="en-US" dirty="0">
                <a:solidFill>
                  <a:schemeClr val="accent6">
                    <a:lumMod val="50000"/>
                  </a:schemeClr>
                </a:solidFill>
              </a:rPr>
              <a:t>Do they work?</a:t>
            </a:r>
          </a:p>
          <a:p>
            <a:endParaRPr lang="en-US" dirty="0">
              <a:solidFill>
                <a:schemeClr val="accent6">
                  <a:lumMod val="50000"/>
                </a:schemeClr>
              </a:solidFill>
            </a:endParaRPr>
          </a:p>
          <a:p>
            <a:r>
              <a:rPr lang="en-US" dirty="0">
                <a:solidFill>
                  <a:schemeClr val="accent6">
                    <a:lumMod val="50000"/>
                  </a:schemeClr>
                </a:solidFill>
              </a:rPr>
              <a:t>Digital BH Interventions in pediatric primary care</a:t>
            </a:r>
          </a:p>
          <a:p>
            <a:r>
              <a:rPr lang="en-US" dirty="0">
                <a:solidFill>
                  <a:schemeClr val="accent6">
                    <a:lumMod val="50000"/>
                  </a:schemeClr>
                </a:solidFill>
              </a:rPr>
              <a:t>Case examples/App recommendations</a:t>
            </a:r>
          </a:p>
          <a:p>
            <a:pPr marL="0" indent="0">
              <a:buNone/>
            </a:pPr>
            <a:endParaRPr lang="en-US" dirty="0">
              <a:solidFill>
                <a:schemeClr val="accent6">
                  <a:lumMod val="50000"/>
                </a:schemeClr>
              </a:solidFill>
            </a:endParaRPr>
          </a:p>
          <a:p>
            <a:pPr marL="0" indent="0">
              <a:buNone/>
            </a:pPr>
            <a:r>
              <a:rPr lang="en-US" dirty="0">
                <a:solidFill>
                  <a:schemeClr val="accent6">
                    <a:lumMod val="50000"/>
                  </a:schemeClr>
                </a:solidFill>
              </a:rPr>
              <a:t>(References and Resources at the end of the slide deck)</a:t>
            </a:r>
          </a:p>
        </p:txBody>
      </p:sp>
    </p:spTree>
    <p:extLst>
      <p:ext uri="{BB962C8B-B14F-4D97-AF65-F5344CB8AC3E}">
        <p14:creationId xmlns:p14="http://schemas.microsoft.com/office/powerpoint/2010/main" val="3154024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BE011-5718-D34A-C7DA-92A261AD0599}"/>
              </a:ext>
            </a:extLst>
          </p:cNvPr>
          <p:cNvSpPr>
            <a:spLocks noGrp="1"/>
          </p:cNvSpPr>
          <p:nvPr>
            <p:ph type="title"/>
          </p:nvPr>
        </p:nvSpPr>
        <p:spPr/>
        <p:txBody>
          <a:bodyPr/>
          <a:lstStyle/>
          <a:p>
            <a:r>
              <a:rPr lang="en-US" dirty="0"/>
              <a:t>Virtual Hope Box</a:t>
            </a:r>
          </a:p>
        </p:txBody>
      </p:sp>
      <p:sp>
        <p:nvSpPr>
          <p:cNvPr id="4" name="Text Placeholder 3">
            <a:extLst>
              <a:ext uri="{FF2B5EF4-FFF2-40B4-BE49-F238E27FC236}">
                <a16:creationId xmlns:a16="http://schemas.microsoft.com/office/drawing/2014/main" id="{F15DCE78-97DC-1E1F-42A5-E58102DE8CF1}"/>
              </a:ext>
            </a:extLst>
          </p:cNvPr>
          <p:cNvSpPr>
            <a:spLocks noGrp="1"/>
          </p:cNvSpPr>
          <p:nvPr>
            <p:ph type="body" sz="half" idx="2"/>
          </p:nvPr>
        </p:nvSpPr>
        <p:spPr>
          <a:xfrm>
            <a:off x="457200" y="2714626"/>
            <a:ext cx="3200400" cy="3771900"/>
          </a:xfrm>
        </p:spPr>
        <p:txBody>
          <a:bodyPr/>
          <a:lstStyle/>
          <a:p>
            <a:r>
              <a:rPr lang="en-US" dirty="0"/>
              <a:t>Pros:</a:t>
            </a:r>
          </a:p>
          <a:p>
            <a:r>
              <a:rPr lang="en-US" dirty="0"/>
              <a:t>-easy to use</a:t>
            </a:r>
          </a:p>
          <a:p>
            <a:r>
              <a:rPr lang="en-US" dirty="0"/>
              <a:t>-multiple language options?</a:t>
            </a:r>
          </a:p>
          <a:p>
            <a:r>
              <a:rPr lang="en-US" dirty="0"/>
              <a:t>-free</a:t>
            </a:r>
          </a:p>
          <a:p>
            <a:r>
              <a:rPr lang="en-US" dirty="0"/>
              <a:t>-Does NOT collect data</a:t>
            </a:r>
          </a:p>
          <a:p>
            <a:endParaRPr lang="en-US" dirty="0"/>
          </a:p>
          <a:p>
            <a:r>
              <a:rPr lang="en-US" dirty="0"/>
              <a:t>Cons:</a:t>
            </a:r>
          </a:p>
          <a:p>
            <a:r>
              <a:rPr lang="en-US" dirty="0"/>
              <a:t>-Need BH guidance to effectively use coping tools</a:t>
            </a:r>
          </a:p>
          <a:p>
            <a:r>
              <a:rPr lang="en-US" dirty="0"/>
              <a:t>-sign-in required (can use touch ID)</a:t>
            </a:r>
          </a:p>
          <a:p>
            <a:r>
              <a:rPr lang="en-US" dirty="0"/>
              <a:t>-designed for adults so best for teens</a:t>
            </a:r>
          </a:p>
        </p:txBody>
      </p:sp>
      <p:sp>
        <p:nvSpPr>
          <p:cNvPr id="5" name="Slide Number Placeholder 4">
            <a:extLst>
              <a:ext uri="{FF2B5EF4-FFF2-40B4-BE49-F238E27FC236}">
                <a16:creationId xmlns:a16="http://schemas.microsoft.com/office/drawing/2014/main" id="{4E84ADAC-F9AD-62A9-DDA9-5883CB124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873A4-313D-4173-B1C4-3F2E1433D932}" type="slidenum">
              <a:rPr kumimoji="0" lang="en-US" altLang="en-US" sz="1201" b="0"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8" name="Content Placeholder 7" descr="A screenshot of a video game&#10;&#10;Description automatically generated">
            <a:extLst>
              <a:ext uri="{FF2B5EF4-FFF2-40B4-BE49-F238E27FC236}">
                <a16:creationId xmlns:a16="http://schemas.microsoft.com/office/drawing/2014/main" id="{0FADE6CE-C5AA-F6B9-3A29-34EAF8440EFD}"/>
              </a:ext>
            </a:extLst>
          </p:cNvPr>
          <p:cNvPicPr>
            <a:picLocks noGrp="1" noChangeAspect="1"/>
          </p:cNvPicPr>
          <p:nvPr>
            <p:ph idx="1"/>
          </p:nvPr>
        </p:nvPicPr>
        <p:blipFill>
          <a:blip r:embed="rId3"/>
          <a:stretch>
            <a:fillRect/>
          </a:stretch>
        </p:blipFill>
        <p:spPr>
          <a:xfrm>
            <a:off x="4772025" y="123026"/>
            <a:ext cx="3895725" cy="6240547"/>
          </a:xfrm>
          <a:prstGeom prst="rect">
            <a:avLst/>
          </a:prstGeom>
        </p:spPr>
      </p:pic>
      <p:sp>
        <p:nvSpPr>
          <p:cNvPr id="9" name="TextBox 8">
            <a:extLst>
              <a:ext uri="{FF2B5EF4-FFF2-40B4-BE49-F238E27FC236}">
                <a16:creationId xmlns:a16="http://schemas.microsoft.com/office/drawing/2014/main" id="{51582ACB-A3BE-DF5F-05CE-89982126ADA8}"/>
              </a:ext>
            </a:extLst>
          </p:cNvPr>
          <p:cNvSpPr txBox="1"/>
          <p:nvPr/>
        </p:nvSpPr>
        <p:spPr>
          <a:xfrm>
            <a:off x="8743950" y="5717242"/>
            <a:ext cx="35337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panose="020F0502020204030204"/>
                <a:ea typeface="+mn-ea"/>
                <a:cs typeface="+mn-cs"/>
              </a:rPr>
              <a:t>https://apps.apple.com/us/app/virtual-hope-box/id825099621</a:t>
            </a:r>
          </a:p>
        </p:txBody>
      </p:sp>
    </p:spTree>
    <p:extLst>
      <p:ext uri="{BB962C8B-B14F-4D97-AF65-F5344CB8AC3E}">
        <p14:creationId xmlns:p14="http://schemas.microsoft.com/office/powerpoint/2010/main" val="532791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45BF-6235-58BC-2521-D264D32482D9}"/>
              </a:ext>
            </a:extLst>
          </p:cNvPr>
          <p:cNvSpPr>
            <a:spLocks noGrp="1"/>
          </p:cNvSpPr>
          <p:nvPr>
            <p:ph type="title"/>
          </p:nvPr>
        </p:nvSpPr>
        <p:spPr/>
        <p:txBody>
          <a:bodyPr/>
          <a:lstStyle/>
          <a:p>
            <a:r>
              <a:rPr lang="en-US" dirty="0" err="1"/>
              <a:t>K’Bro</a:t>
            </a:r>
            <a:endParaRPr lang="en-US" dirty="0"/>
          </a:p>
        </p:txBody>
      </p:sp>
      <p:pic>
        <p:nvPicPr>
          <p:cNvPr id="8" name="Content Placeholder 7">
            <a:extLst>
              <a:ext uri="{FF2B5EF4-FFF2-40B4-BE49-F238E27FC236}">
                <a16:creationId xmlns:a16="http://schemas.microsoft.com/office/drawing/2014/main" id="{CF561CA2-1D7F-21A4-EA72-19EE2CC0D5CA}"/>
              </a:ext>
            </a:extLst>
          </p:cNvPr>
          <p:cNvPicPr>
            <a:picLocks noGrp="1" noChangeAspect="1"/>
          </p:cNvPicPr>
          <p:nvPr>
            <p:ph idx="1"/>
          </p:nvPr>
        </p:nvPicPr>
        <p:blipFill>
          <a:blip r:embed="rId3"/>
          <a:stretch>
            <a:fillRect/>
          </a:stretch>
        </p:blipFill>
        <p:spPr>
          <a:xfrm>
            <a:off x="4152900" y="28921"/>
            <a:ext cx="7065962" cy="2305140"/>
          </a:xfrm>
        </p:spPr>
      </p:pic>
      <p:sp>
        <p:nvSpPr>
          <p:cNvPr id="4" name="Text Placeholder 3">
            <a:extLst>
              <a:ext uri="{FF2B5EF4-FFF2-40B4-BE49-F238E27FC236}">
                <a16:creationId xmlns:a16="http://schemas.microsoft.com/office/drawing/2014/main" id="{F50B9107-5920-226F-C4FF-397F98CF1A43}"/>
              </a:ext>
            </a:extLst>
          </p:cNvPr>
          <p:cNvSpPr>
            <a:spLocks noGrp="1"/>
          </p:cNvSpPr>
          <p:nvPr>
            <p:ph type="body" sz="half" idx="2"/>
          </p:nvPr>
        </p:nvSpPr>
        <p:spPr>
          <a:xfrm>
            <a:off x="457200" y="2181225"/>
            <a:ext cx="3200400" cy="4123979"/>
          </a:xfrm>
        </p:spPr>
        <p:txBody>
          <a:bodyPr>
            <a:normAutofit fontScale="85000" lnSpcReduction="10000"/>
          </a:bodyPr>
          <a:lstStyle/>
          <a:p>
            <a:r>
              <a:rPr lang="en-US" dirty="0"/>
              <a:t>For kids aged 12+</a:t>
            </a:r>
          </a:p>
          <a:p>
            <a:endParaRPr lang="en-US" dirty="0"/>
          </a:p>
          <a:p>
            <a:r>
              <a:rPr lang="en-US" dirty="0"/>
              <a:t>Pros</a:t>
            </a:r>
          </a:p>
          <a:p>
            <a:r>
              <a:rPr lang="en-US" dirty="0"/>
              <a:t>-video game interface</a:t>
            </a:r>
          </a:p>
          <a:p>
            <a:r>
              <a:rPr lang="en-US" dirty="0"/>
              <a:t>-identifying/tracking feelings</a:t>
            </a:r>
          </a:p>
          <a:p>
            <a:r>
              <a:rPr lang="en-US" dirty="0"/>
              <a:t>-problem-solving/communication skills</a:t>
            </a:r>
          </a:p>
          <a:p>
            <a:r>
              <a:rPr lang="en-US" dirty="0"/>
              <a:t>-gratitude</a:t>
            </a:r>
          </a:p>
          <a:p>
            <a:r>
              <a:rPr lang="en-US" dirty="0"/>
              <a:t>-peers support groups (MS vs HS)</a:t>
            </a:r>
          </a:p>
          <a:p>
            <a:endParaRPr lang="en-US" dirty="0"/>
          </a:p>
          <a:p>
            <a:r>
              <a:rPr lang="en-US" dirty="0"/>
              <a:t>Cons</a:t>
            </a:r>
          </a:p>
          <a:p>
            <a:r>
              <a:rPr lang="en-US" dirty="0"/>
              <a:t>-tracks data</a:t>
            </a:r>
          </a:p>
          <a:p>
            <a:r>
              <a:rPr lang="en-US" dirty="0"/>
              <a:t>-</a:t>
            </a:r>
            <a:r>
              <a:rPr lang="en-US" i="1" dirty="0"/>
              <a:t>anonymous</a:t>
            </a:r>
            <a:r>
              <a:rPr lang="en-US" dirty="0"/>
              <a:t> peers support is big component</a:t>
            </a:r>
          </a:p>
          <a:p>
            <a:r>
              <a:rPr lang="en-US" dirty="0"/>
              <a:t>-older kids may find the interface too young for them</a:t>
            </a:r>
          </a:p>
          <a:p>
            <a:r>
              <a:rPr lang="en-US" dirty="0"/>
              <a:t>-no research</a:t>
            </a:r>
          </a:p>
        </p:txBody>
      </p:sp>
      <p:sp>
        <p:nvSpPr>
          <p:cNvPr id="5" name="Slide Number Placeholder 4">
            <a:extLst>
              <a:ext uri="{FF2B5EF4-FFF2-40B4-BE49-F238E27FC236}">
                <a16:creationId xmlns:a16="http://schemas.microsoft.com/office/drawing/2014/main" id="{E9FDB7F8-6AD5-4A5E-91AE-B1D5254F4E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873A4-313D-4173-B1C4-3F2E1433D932}" type="slidenum">
              <a:rPr kumimoji="0" lang="en-US" altLang="en-US" sz="1201" b="0"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A4115C3-EB0E-1D37-0D49-31064DC54D33}"/>
              </a:ext>
            </a:extLst>
          </p:cNvPr>
          <p:cNvSpPr txBox="1"/>
          <p:nvPr/>
        </p:nvSpPr>
        <p:spPr>
          <a:xfrm>
            <a:off x="188623" y="6488668"/>
            <a:ext cx="2438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https://kbro.io/</a:t>
            </a:r>
          </a:p>
        </p:txBody>
      </p:sp>
      <p:pic>
        <p:nvPicPr>
          <p:cNvPr id="10" name="Picture 9">
            <a:extLst>
              <a:ext uri="{FF2B5EF4-FFF2-40B4-BE49-F238E27FC236}">
                <a16:creationId xmlns:a16="http://schemas.microsoft.com/office/drawing/2014/main" id="{42E3A521-5CDF-EA35-4906-D11E15DE0D1D}"/>
              </a:ext>
            </a:extLst>
          </p:cNvPr>
          <p:cNvPicPr>
            <a:picLocks noChangeAspect="1"/>
          </p:cNvPicPr>
          <p:nvPr/>
        </p:nvPicPr>
        <p:blipFill>
          <a:blip r:embed="rId4"/>
          <a:stretch>
            <a:fillRect/>
          </a:stretch>
        </p:blipFill>
        <p:spPr>
          <a:xfrm>
            <a:off x="4172431" y="2334061"/>
            <a:ext cx="7099265" cy="2305140"/>
          </a:xfrm>
          <a:prstGeom prst="rect">
            <a:avLst/>
          </a:prstGeom>
        </p:spPr>
      </p:pic>
      <p:pic>
        <p:nvPicPr>
          <p:cNvPr id="12" name="Picture 11">
            <a:extLst>
              <a:ext uri="{FF2B5EF4-FFF2-40B4-BE49-F238E27FC236}">
                <a16:creationId xmlns:a16="http://schemas.microsoft.com/office/drawing/2014/main" id="{EAE74762-823F-7620-DCF4-9083EF8039DE}"/>
              </a:ext>
            </a:extLst>
          </p:cNvPr>
          <p:cNvPicPr>
            <a:picLocks noChangeAspect="1"/>
          </p:cNvPicPr>
          <p:nvPr/>
        </p:nvPicPr>
        <p:blipFill>
          <a:blip r:embed="rId5"/>
          <a:stretch>
            <a:fillRect/>
          </a:stretch>
        </p:blipFill>
        <p:spPr>
          <a:xfrm>
            <a:off x="4172431" y="4639202"/>
            <a:ext cx="7099265" cy="2300426"/>
          </a:xfrm>
          <a:prstGeom prst="rect">
            <a:avLst/>
          </a:prstGeom>
        </p:spPr>
      </p:pic>
    </p:spTree>
    <p:extLst>
      <p:ext uri="{BB962C8B-B14F-4D97-AF65-F5344CB8AC3E}">
        <p14:creationId xmlns:p14="http://schemas.microsoft.com/office/powerpoint/2010/main" val="2777751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497CD-9C3E-F401-ECE6-E67824EECC5F}"/>
              </a:ext>
            </a:extLst>
          </p:cNvPr>
          <p:cNvSpPr>
            <a:spLocks noGrp="1"/>
          </p:cNvSpPr>
          <p:nvPr>
            <p:ph type="title"/>
          </p:nvPr>
        </p:nvSpPr>
        <p:spPr/>
        <p:txBody>
          <a:bodyPr/>
          <a:lstStyle/>
          <a:p>
            <a:r>
              <a:rPr lang="en-US" dirty="0"/>
              <a:t>Joon</a:t>
            </a:r>
          </a:p>
        </p:txBody>
      </p:sp>
      <p:pic>
        <p:nvPicPr>
          <p:cNvPr id="8" name="Content Placeholder 7">
            <a:extLst>
              <a:ext uri="{FF2B5EF4-FFF2-40B4-BE49-F238E27FC236}">
                <a16:creationId xmlns:a16="http://schemas.microsoft.com/office/drawing/2014/main" id="{2EFF24F8-4DE1-8629-4013-C2FCF728F679}"/>
              </a:ext>
            </a:extLst>
          </p:cNvPr>
          <p:cNvPicPr>
            <a:picLocks noGrp="1" noChangeAspect="1"/>
          </p:cNvPicPr>
          <p:nvPr>
            <p:ph idx="1"/>
          </p:nvPr>
        </p:nvPicPr>
        <p:blipFill>
          <a:blip r:embed="rId3"/>
          <a:stretch>
            <a:fillRect/>
          </a:stretch>
        </p:blipFill>
        <p:spPr>
          <a:xfrm>
            <a:off x="4500563" y="22030"/>
            <a:ext cx="6247391" cy="4026096"/>
          </a:xfrm>
        </p:spPr>
      </p:pic>
      <p:sp>
        <p:nvSpPr>
          <p:cNvPr id="4" name="Text Placeholder 3">
            <a:extLst>
              <a:ext uri="{FF2B5EF4-FFF2-40B4-BE49-F238E27FC236}">
                <a16:creationId xmlns:a16="http://schemas.microsoft.com/office/drawing/2014/main" id="{597344AA-5B57-8AA1-AB3D-8D04279C7439}"/>
              </a:ext>
            </a:extLst>
          </p:cNvPr>
          <p:cNvSpPr>
            <a:spLocks noGrp="1"/>
          </p:cNvSpPr>
          <p:nvPr>
            <p:ph type="body" sz="half" idx="2"/>
          </p:nvPr>
        </p:nvSpPr>
        <p:spPr>
          <a:xfrm>
            <a:off x="457200" y="2571750"/>
            <a:ext cx="3200400" cy="3733454"/>
          </a:xfrm>
        </p:spPr>
        <p:txBody>
          <a:bodyPr>
            <a:normAutofit lnSpcReduction="10000"/>
          </a:bodyPr>
          <a:lstStyle/>
          <a:p>
            <a:r>
              <a:rPr lang="en-US" dirty="0"/>
              <a:t>For ages 6-12yo</a:t>
            </a:r>
          </a:p>
          <a:p>
            <a:r>
              <a:rPr lang="en-US" dirty="0"/>
              <a:t>Pros:</a:t>
            </a:r>
          </a:p>
          <a:p>
            <a:r>
              <a:rPr lang="en-US" dirty="0"/>
              <a:t>-free</a:t>
            </a:r>
          </a:p>
          <a:p>
            <a:r>
              <a:rPr lang="en-US" dirty="0"/>
              <a:t>-helps kids complete daily routines</a:t>
            </a:r>
          </a:p>
          <a:p>
            <a:r>
              <a:rPr lang="en-US" dirty="0"/>
              <a:t>-parent-child interactions</a:t>
            </a:r>
          </a:p>
          <a:p>
            <a:r>
              <a:rPr lang="en-US" dirty="0"/>
              <a:t>-reward focused</a:t>
            </a:r>
          </a:p>
          <a:p>
            <a:endParaRPr lang="en-US" dirty="0"/>
          </a:p>
          <a:p>
            <a:r>
              <a:rPr lang="en-US" dirty="0"/>
              <a:t>Cons:</a:t>
            </a:r>
          </a:p>
          <a:p>
            <a:r>
              <a:rPr lang="en-US" dirty="0"/>
              <a:t>-some data collected</a:t>
            </a:r>
          </a:p>
          <a:p>
            <a:r>
              <a:rPr lang="en-US" dirty="0"/>
              <a:t>-in-app purchase required to access all features</a:t>
            </a:r>
          </a:p>
          <a:p>
            <a:r>
              <a:rPr lang="en-US" dirty="0"/>
              <a:t>-works “best” if child has own device</a:t>
            </a:r>
          </a:p>
        </p:txBody>
      </p:sp>
      <p:sp>
        <p:nvSpPr>
          <p:cNvPr id="5" name="Slide Number Placeholder 4">
            <a:extLst>
              <a:ext uri="{FF2B5EF4-FFF2-40B4-BE49-F238E27FC236}">
                <a16:creationId xmlns:a16="http://schemas.microsoft.com/office/drawing/2014/main" id="{1C3293EE-6D22-A117-3D94-DCF8177635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873A4-313D-4173-B1C4-3F2E1433D932}" type="slidenum">
              <a:rPr kumimoji="0" lang="en-US" altLang="en-US" sz="1201" b="0" i="0" u="none" strike="noStrike" kern="1200" cap="none" spc="0" normalizeH="0" baseline="0" noProof="0" smtClean="0">
                <a:ln>
                  <a:noFill/>
                </a:ln>
                <a:solidFill>
                  <a:srgbClr val="0070C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201"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CD1DCE2-AE8D-6999-CD2B-3287873DD022}"/>
              </a:ext>
            </a:extLst>
          </p:cNvPr>
          <p:cNvSpPr txBox="1"/>
          <p:nvPr/>
        </p:nvSpPr>
        <p:spPr>
          <a:xfrm>
            <a:off x="361950" y="6448425"/>
            <a:ext cx="320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www.joonapp.io</a:t>
            </a:r>
          </a:p>
        </p:txBody>
      </p:sp>
      <p:pic>
        <p:nvPicPr>
          <p:cNvPr id="10" name="Picture 9">
            <a:extLst>
              <a:ext uri="{FF2B5EF4-FFF2-40B4-BE49-F238E27FC236}">
                <a16:creationId xmlns:a16="http://schemas.microsoft.com/office/drawing/2014/main" id="{5ABA40CC-34D1-0DC4-9DBE-A9E739ED937D}"/>
              </a:ext>
            </a:extLst>
          </p:cNvPr>
          <p:cNvPicPr>
            <a:picLocks noChangeAspect="1"/>
          </p:cNvPicPr>
          <p:nvPr/>
        </p:nvPicPr>
        <p:blipFill>
          <a:blip r:embed="rId4"/>
          <a:stretch>
            <a:fillRect/>
          </a:stretch>
        </p:blipFill>
        <p:spPr>
          <a:xfrm>
            <a:off x="4114800" y="3280897"/>
            <a:ext cx="8077200" cy="3577103"/>
          </a:xfrm>
          <a:prstGeom prst="rect">
            <a:avLst/>
          </a:prstGeom>
        </p:spPr>
      </p:pic>
    </p:spTree>
    <p:extLst>
      <p:ext uri="{BB962C8B-B14F-4D97-AF65-F5344CB8AC3E}">
        <p14:creationId xmlns:p14="http://schemas.microsoft.com/office/powerpoint/2010/main" val="3961977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6C0AA-6444-D1F5-D64A-9E62AD140690}"/>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DD04FC77-A595-5A80-D38B-A498D2D2DE7A}"/>
              </a:ext>
            </a:extLst>
          </p:cNvPr>
          <p:cNvSpPr>
            <a:spLocks noGrp="1"/>
          </p:cNvSpPr>
          <p:nvPr>
            <p:ph idx="1"/>
          </p:nvPr>
        </p:nvSpPr>
        <p:spPr>
          <a:xfrm>
            <a:off x="838199" y="1690689"/>
            <a:ext cx="10515601" cy="4351338"/>
          </a:xfrm>
        </p:spPr>
        <p:txBody>
          <a:bodyPr>
            <a:normAutofit fontScale="92500" lnSpcReduction="10000"/>
          </a:bodyPr>
          <a:lstStyle/>
          <a:p>
            <a:pPr marL="0" indent="0">
              <a:buNone/>
            </a:pPr>
            <a:r>
              <a:rPr lang="en-US" sz="2100" b="1" u="sng" dirty="0">
                <a:solidFill>
                  <a:schemeClr val="accent6">
                    <a:lumMod val="50000"/>
                  </a:schemeClr>
                </a:solidFill>
              </a:rPr>
              <a:t>BH apps data bases:</a:t>
            </a:r>
            <a:endParaRPr lang="en-US" dirty="0">
              <a:solidFill>
                <a:schemeClr val="accent6">
                  <a:lumMod val="50000"/>
                </a:schemeClr>
              </a:solidFill>
            </a:endParaRPr>
          </a:p>
          <a:p>
            <a:pPr>
              <a:lnSpc>
                <a:spcPct val="100000"/>
              </a:lnSpc>
            </a:pPr>
            <a:r>
              <a:rPr lang="en-US" sz="2100" dirty="0">
                <a:solidFill>
                  <a:schemeClr val="accent6">
                    <a:lumMod val="50000"/>
                  </a:schemeClr>
                </a:solidFill>
              </a:rPr>
              <a:t>Onemindpsyberguide.org</a:t>
            </a:r>
          </a:p>
          <a:p>
            <a:pPr>
              <a:lnSpc>
                <a:spcPct val="100000"/>
              </a:lnSpc>
            </a:pPr>
            <a:r>
              <a:rPr lang="en-US" sz="2100" dirty="0">
                <a:solidFill>
                  <a:schemeClr val="accent6">
                    <a:lumMod val="50000"/>
                  </a:schemeClr>
                </a:solidFill>
              </a:rPr>
              <a:t>MindAPPs.org</a:t>
            </a:r>
          </a:p>
          <a:p>
            <a:pPr>
              <a:lnSpc>
                <a:spcPct val="100000"/>
              </a:lnSpc>
            </a:pPr>
            <a:r>
              <a:rPr lang="en-US" sz="2100" dirty="0">
                <a:solidFill>
                  <a:schemeClr val="accent6">
                    <a:lumMod val="50000"/>
                  </a:schemeClr>
                </a:solidFill>
              </a:rPr>
              <a:t>AHRQ:  https://integrationacademy.ahrq.gov/products/topic-briefs/behavioral-health-apps</a:t>
            </a:r>
          </a:p>
          <a:p>
            <a:pPr marL="0" indent="0">
              <a:buNone/>
            </a:pPr>
            <a:r>
              <a:rPr lang="en-US" sz="2000" b="1" u="sng" dirty="0">
                <a:solidFill>
                  <a:schemeClr val="accent6">
                    <a:lumMod val="50000"/>
                  </a:schemeClr>
                </a:solidFill>
              </a:rPr>
              <a:t>BLOG</a:t>
            </a:r>
            <a:r>
              <a:rPr lang="en-US" sz="2000" b="1" dirty="0">
                <a:solidFill>
                  <a:schemeClr val="accent6">
                    <a:lumMod val="50000"/>
                  </a:schemeClr>
                </a:solidFill>
              </a:rPr>
              <a:t>:  </a:t>
            </a:r>
            <a:r>
              <a:rPr lang="en-US" sz="2000" dirty="0">
                <a:solidFill>
                  <a:schemeClr val="accent6">
                    <a:lumMod val="50000"/>
                  </a:schemeClr>
                </a:solidFill>
              </a:rPr>
              <a:t>Psychologist and professor Jacqueline </a:t>
            </a:r>
            <a:r>
              <a:rPr lang="en-US" sz="2000" dirty="0" err="1">
                <a:solidFill>
                  <a:schemeClr val="accent6">
                    <a:lumMod val="50000"/>
                  </a:schemeClr>
                </a:solidFill>
              </a:rPr>
              <a:t>Nesi</a:t>
            </a:r>
            <a:r>
              <a:rPr lang="en-US" sz="2000" dirty="0">
                <a:solidFill>
                  <a:schemeClr val="accent6">
                    <a:lumMod val="50000"/>
                  </a:schemeClr>
                </a:solidFill>
              </a:rPr>
              <a:t> (Brown U) shares the latest research on technology and the people who use it, plus practical tips for living and parenting in the digital age. </a:t>
            </a:r>
            <a:r>
              <a:rPr lang="en-US" sz="2000" dirty="0">
                <a:solidFill>
                  <a:schemeClr val="accent6">
                    <a:lumMod val="50000"/>
                  </a:schemeClr>
                </a:solidFill>
                <a:hlinkClick r:id="rId3">
                  <a:extLst>
                    <a:ext uri="{A12FA001-AC4F-418D-AE19-62706E023703}">
                      <ahyp:hlinkClr xmlns:ahyp="http://schemas.microsoft.com/office/drawing/2018/hyperlinkcolor" val="tx"/>
                    </a:ext>
                  </a:extLst>
                </a:hlinkClick>
              </a:rPr>
              <a:t>https://technosapiens.substack.com/</a:t>
            </a:r>
            <a:endParaRPr lang="en-US" sz="2000" dirty="0">
              <a:solidFill>
                <a:schemeClr val="accent6">
                  <a:lumMod val="50000"/>
                </a:schemeClr>
              </a:solidFill>
            </a:endParaRPr>
          </a:p>
          <a:p>
            <a:pPr marL="0" indent="0">
              <a:buNone/>
            </a:pPr>
            <a:r>
              <a:rPr lang="en-US" sz="2000" u="sng" dirty="0">
                <a:solidFill>
                  <a:schemeClr val="accent6">
                    <a:lumMod val="50000"/>
                  </a:schemeClr>
                </a:solidFill>
              </a:rPr>
              <a:t>APA quarterly column reviewing BH apps</a:t>
            </a:r>
            <a:r>
              <a:rPr lang="en-US" sz="2000" dirty="0">
                <a:solidFill>
                  <a:schemeClr val="accent6">
                    <a:lumMod val="50000"/>
                  </a:schemeClr>
                </a:solidFill>
              </a:rPr>
              <a:t>: https://www.apaservices.org/practice/business/technology/tech-column</a:t>
            </a:r>
          </a:p>
          <a:p>
            <a:pPr marL="0" indent="0">
              <a:buNone/>
            </a:pPr>
            <a:r>
              <a:rPr lang="en-US" sz="2000" b="1" i="0" u="sng" dirty="0">
                <a:solidFill>
                  <a:schemeClr val="accent6">
                    <a:lumMod val="50000"/>
                  </a:schemeClr>
                </a:solidFill>
                <a:effectLst/>
              </a:rPr>
              <a:t>Other online tools</a:t>
            </a:r>
            <a:r>
              <a:rPr lang="en-US" sz="2000" b="1" i="0" dirty="0">
                <a:solidFill>
                  <a:schemeClr val="accent6">
                    <a:lumMod val="50000"/>
                  </a:schemeClr>
                </a:solidFill>
                <a:effectLst/>
              </a:rPr>
              <a:t>:</a:t>
            </a:r>
          </a:p>
          <a:p>
            <a:pPr marL="0" indent="0">
              <a:buNone/>
            </a:pPr>
            <a:r>
              <a:rPr lang="en-US" sz="2000" b="1" i="0" dirty="0">
                <a:solidFill>
                  <a:schemeClr val="accent6">
                    <a:lumMod val="50000"/>
                  </a:schemeClr>
                </a:solidFill>
                <a:effectLst/>
              </a:rPr>
              <a:t>Suicide Safe Mobile App </a:t>
            </a:r>
            <a:r>
              <a:rPr lang="en-US" sz="2000" b="0" i="0" dirty="0">
                <a:solidFill>
                  <a:schemeClr val="accent6">
                    <a:lumMod val="50000"/>
                  </a:schemeClr>
                </a:solidFill>
                <a:effectLst/>
                <a:latin typeface="Whitney"/>
              </a:rPr>
              <a:t>is free for providers to download and there is no subscription plan available. Suicide Safe also includes free access to a electronic version of the SAFE-T card and access to order a hard copy of the SAFE-T card from SAMHSA’s website:  h</a:t>
            </a:r>
            <a:r>
              <a:rPr lang="en-US" sz="2000" dirty="0">
                <a:solidFill>
                  <a:schemeClr val="accent6">
                    <a:lumMod val="50000"/>
                  </a:schemeClr>
                </a:solidFill>
                <a:hlinkClick r:id="rId3">
                  <a:extLst>
                    <a:ext uri="{A12FA001-AC4F-418D-AE19-62706E023703}">
                      <ahyp:hlinkClr xmlns:ahyp="http://schemas.microsoft.com/office/drawing/2018/hyperlinkcolor" val="tx"/>
                    </a:ext>
                  </a:extLst>
                </a:hlinkClick>
              </a:rPr>
              <a:t>ttps://store.samhsa.gov/product/suicide-safe</a:t>
            </a:r>
            <a:r>
              <a:rPr lang="en-US" sz="2000" dirty="0">
                <a:solidFill>
                  <a:schemeClr val="accent6">
                    <a:lumMod val="50000"/>
                  </a:schemeClr>
                </a:solidFill>
              </a:rPr>
              <a:t> - webpage has video</a:t>
            </a:r>
          </a:p>
          <a:p>
            <a:endParaRPr lang="en-US" dirty="0"/>
          </a:p>
        </p:txBody>
      </p:sp>
    </p:spTree>
    <p:extLst>
      <p:ext uri="{BB962C8B-B14F-4D97-AF65-F5344CB8AC3E}">
        <p14:creationId xmlns:p14="http://schemas.microsoft.com/office/powerpoint/2010/main" val="1963131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90BC0-F013-977E-D2C7-FAFC3A8F8129}"/>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28F6D68B-40C5-183A-0F89-0F1532E00E81}"/>
              </a:ext>
            </a:extLst>
          </p:cNvPr>
          <p:cNvSpPr>
            <a:spLocks noGrp="1"/>
          </p:cNvSpPr>
          <p:nvPr>
            <p:ph idx="1"/>
          </p:nvPr>
        </p:nvSpPr>
        <p:spPr/>
        <p:txBody>
          <a:bodyPr>
            <a:normAutofit/>
          </a:bodyPr>
          <a:lstStyle/>
          <a:p>
            <a:r>
              <a:rPr lang="en-US" sz="1800" b="0" i="0" dirty="0">
                <a:solidFill>
                  <a:schemeClr val="accent6">
                    <a:lumMod val="50000"/>
                  </a:schemeClr>
                </a:solidFill>
                <a:effectLst/>
              </a:rPr>
              <a:t>Agarwal S, Jalan M, Wilcox HC, Sharma R, Hill R, Pantalone E, </a:t>
            </a:r>
            <a:r>
              <a:rPr lang="en-US" sz="1800" b="0" i="0" dirty="0" err="1">
                <a:solidFill>
                  <a:schemeClr val="accent6">
                    <a:lumMod val="50000"/>
                  </a:schemeClr>
                </a:solidFill>
                <a:effectLst/>
              </a:rPr>
              <a:t>Thrul</a:t>
            </a:r>
            <a:r>
              <a:rPr lang="en-US" sz="1800" b="0" i="0" dirty="0">
                <a:solidFill>
                  <a:schemeClr val="accent6">
                    <a:lumMod val="50000"/>
                  </a:schemeClr>
                </a:solidFill>
                <a:effectLst/>
              </a:rPr>
              <a:t> J, Rainey JC, Robinson KA. Evaluation of Mental Health Mobile Applications. Technical Brief 41. (Prepared by the Johns Hopkins University Evidence-based Practice Center under Contract No. 75Q80120D00003.) AHRQ Publication No. 22-EHC016. Rockville, MD: Agency for Healthcare Research and Quality; May 2022. DOI: https://doi.org/10.23970/AHRQEPCTB41. Posted final reports are located on the Effective Health Care Program </a:t>
            </a:r>
            <a:r>
              <a:rPr lang="en-US" sz="1800" b="0" i="0" u="sng" dirty="0">
                <a:solidFill>
                  <a:schemeClr val="accent6">
                    <a:lumMod val="50000"/>
                  </a:schemeClr>
                </a:solidFill>
                <a:effectLst/>
                <a:hlinkClick r:id="rId3">
                  <a:extLst>
                    <a:ext uri="{A12FA001-AC4F-418D-AE19-62706E023703}">
                      <ahyp:hlinkClr xmlns:ahyp="http://schemas.microsoft.com/office/drawing/2018/hyperlinkcolor" val="tx"/>
                    </a:ext>
                  </a:extLst>
                </a:hlinkClick>
              </a:rPr>
              <a:t>search page</a:t>
            </a:r>
            <a:r>
              <a:rPr lang="en-US" sz="1800" b="0" i="0" dirty="0">
                <a:solidFill>
                  <a:schemeClr val="accent6">
                    <a:lumMod val="50000"/>
                  </a:schemeClr>
                </a:solidFill>
                <a:effectLst/>
              </a:rPr>
              <a:t>.</a:t>
            </a:r>
          </a:p>
          <a:p>
            <a:r>
              <a:rPr lang="en-US" sz="1800" b="0" i="0" dirty="0" err="1">
                <a:solidFill>
                  <a:schemeClr val="accent6">
                    <a:lumMod val="50000"/>
                  </a:schemeClr>
                </a:solidFill>
                <a:effectLst/>
              </a:rPr>
              <a:t>d'Halluin</a:t>
            </a:r>
            <a:r>
              <a:rPr lang="en-US" sz="1800" b="0" i="0" dirty="0">
                <a:solidFill>
                  <a:schemeClr val="accent6">
                    <a:lumMod val="50000"/>
                  </a:schemeClr>
                </a:solidFill>
                <a:effectLst/>
              </a:rPr>
              <a:t> A, Costa M, </a:t>
            </a:r>
            <a:r>
              <a:rPr lang="en-US" sz="1800" b="0" i="0" dirty="0" err="1">
                <a:solidFill>
                  <a:schemeClr val="accent6">
                    <a:lumMod val="50000"/>
                  </a:schemeClr>
                </a:solidFill>
                <a:effectLst/>
              </a:rPr>
              <a:t>Morgiève</a:t>
            </a:r>
            <a:r>
              <a:rPr lang="en-US" sz="1800" b="0" i="0" dirty="0">
                <a:solidFill>
                  <a:schemeClr val="accent6">
                    <a:lumMod val="50000"/>
                  </a:schemeClr>
                </a:solidFill>
                <a:effectLst/>
              </a:rPr>
              <a:t> M, </a:t>
            </a:r>
            <a:r>
              <a:rPr lang="en-US" sz="1800" b="0" i="0" dirty="0" err="1">
                <a:solidFill>
                  <a:schemeClr val="accent6">
                    <a:lumMod val="50000"/>
                  </a:schemeClr>
                </a:solidFill>
                <a:effectLst/>
              </a:rPr>
              <a:t>Sebbane</a:t>
            </a:r>
            <a:r>
              <a:rPr lang="en-US" sz="1800" b="0" i="0" dirty="0">
                <a:solidFill>
                  <a:schemeClr val="accent6">
                    <a:lumMod val="50000"/>
                  </a:schemeClr>
                </a:solidFill>
                <a:effectLst/>
              </a:rPr>
              <a:t> D. Attitudes of Children, Adolescents, and Their Parents Toward Digital Health Interventions: Scoping Review. J Med Internet Res. 2023 May 2;25:e43102. doi: 10.2196/43102. PMID: 37129931; PMCID: PMC10189627.</a:t>
            </a:r>
            <a:endParaRPr lang="en-US" sz="1800" dirty="0">
              <a:solidFill>
                <a:schemeClr val="accent6">
                  <a:lumMod val="50000"/>
                </a:schemeClr>
              </a:solidFill>
            </a:endParaRPr>
          </a:p>
          <a:p>
            <a:r>
              <a:rPr lang="en-US" sz="1800" dirty="0">
                <a:solidFill>
                  <a:schemeClr val="accent6">
                    <a:lumMod val="50000"/>
                  </a:schemeClr>
                </a:solidFill>
              </a:rPr>
              <a:t>Digital Therapeutics Alliance:  https://dtxalliance.org/</a:t>
            </a:r>
          </a:p>
          <a:p>
            <a:r>
              <a:rPr lang="en-US" sz="1800" b="0" i="0" dirty="0">
                <a:solidFill>
                  <a:schemeClr val="accent6">
                    <a:lumMod val="50000"/>
                  </a:schemeClr>
                </a:solidFill>
                <a:effectLst/>
              </a:rPr>
              <a:t>Domhardt M, Messner EM, Eder AS, Engler S, Sander LB, Baumeister H, Terhorst Y. Mobile-based interventions for common mental disorders in youth: a systematic evaluation of pediatric health apps. Child </a:t>
            </a:r>
            <a:r>
              <a:rPr lang="en-US" sz="1800" b="0" i="0" dirty="0" err="1">
                <a:solidFill>
                  <a:schemeClr val="accent6">
                    <a:lumMod val="50000"/>
                  </a:schemeClr>
                </a:solidFill>
                <a:effectLst/>
              </a:rPr>
              <a:t>Adolesc</a:t>
            </a:r>
            <a:r>
              <a:rPr lang="en-US" sz="1800" b="0" i="0" dirty="0">
                <a:solidFill>
                  <a:schemeClr val="accent6">
                    <a:lumMod val="50000"/>
                  </a:schemeClr>
                </a:solidFill>
                <a:effectLst/>
              </a:rPr>
              <a:t> Psychiatry </a:t>
            </a:r>
            <a:r>
              <a:rPr lang="en-US" sz="1800" b="0" i="0" dirty="0" err="1">
                <a:solidFill>
                  <a:schemeClr val="accent6">
                    <a:lumMod val="50000"/>
                  </a:schemeClr>
                </a:solidFill>
                <a:effectLst/>
              </a:rPr>
              <a:t>Ment</a:t>
            </a:r>
            <a:r>
              <a:rPr lang="en-US" sz="1800" b="0" i="0" dirty="0">
                <a:solidFill>
                  <a:schemeClr val="accent6">
                    <a:lumMod val="50000"/>
                  </a:schemeClr>
                </a:solidFill>
                <a:effectLst/>
              </a:rPr>
              <a:t> Health. 2021 Sep 13;15(1):49. doi: 10.1186/s13034-021-00401-6. PMID: 34517896; PMCID: PMC8438844.</a:t>
            </a:r>
          </a:p>
          <a:p>
            <a:endParaRPr lang="en-US" sz="1800" dirty="0">
              <a:solidFill>
                <a:srgbClr val="0070C0"/>
              </a:solidFill>
            </a:endParaRPr>
          </a:p>
        </p:txBody>
      </p:sp>
    </p:spTree>
    <p:extLst>
      <p:ext uri="{BB962C8B-B14F-4D97-AF65-F5344CB8AC3E}">
        <p14:creationId xmlns:p14="http://schemas.microsoft.com/office/powerpoint/2010/main" val="3338497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191D-EB35-F3E2-4218-2DCF0707E362}"/>
              </a:ext>
            </a:extLst>
          </p:cNvPr>
          <p:cNvSpPr>
            <a:spLocks noGrp="1"/>
          </p:cNvSpPr>
          <p:nvPr>
            <p:ph type="title"/>
          </p:nvPr>
        </p:nvSpPr>
        <p:spPr/>
        <p:txBody>
          <a:bodyPr/>
          <a:lstStyle/>
          <a:p>
            <a:r>
              <a:rPr lang="en-US" dirty="0"/>
              <a:t>References cont’d</a:t>
            </a:r>
          </a:p>
        </p:txBody>
      </p:sp>
      <p:sp>
        <p:nvSpPr>
          <p:cNvPr id="3" name="Content Placeholder 2">
            <a:extLst>
              <a:ext uri="{FF2B5EF4-FFF2-40B4-BE49-F238E27FC236}">
                <a16:creationId xmlns:a16="http://schemas.microsoft.com/office/drawing/2014/main" id="{43F2DA87-9748-2721-6997-55E8C2433F86}"/>
              </a:ext>
            </a:extLst>
          </p:cNvPr>
          <p:cNvSpPr>
            <a:spLocks noGrp="1"/>
          </p:cNvSpPr>
          <p:nvPr>
            <p:ph idx="1"/>
          </p:nvPr>
        </p:nvSpPr>
        <p:spPr/>
        <p:txBody>
          <a:bodyPr>
            <a:normAutofit/>
          </a:bodyPr>
          <a:lstStyle/>
          <a:p>
            <a:r>
              <a:rPr lang="en-US" sz="1800" b="0" i="0" dirty="0">
                <a:solidFill>
                  <a:schemeClr val="accent6">
                    <a:lumMod val="50000"/>
                  </a:schemeClr>
                </a:solidFill>
                <a:effectLst/>
              </a:rPr>
              <a:t>Grist, R., Croker, A., Denne, M. </a:t>
            </a:r>
            <a:r>
              <a:rPr lang="en-US" sz="1800" b="0" i="1" dirty="0">
                <a:solidFill>
                  <a:schemeClr val="accent6">
                    <a:lumMod val="50000"/>
                  </a:schemeClr>
                </a:solidFill>
                <a:effectLst/>
              </a:rPr>
              <a:t>et al.</a:t>
            </a:r>
            <a:r>
              <a:rPr lang="en-US" sz="1800" b="0" i="0" dirty="0">
                <a:solidFill>
                  <a:schemeClr val="accent6">
                    <a:lumMod val="50000"/>
                  </a:schemeClr>
                </a:solidFill>
                <a:effectLst/>
              </a:rPr>
              <a:t> Technology Delivered Interventions for Depression and Anxiety in Children and Adolescents: A Systematic Review and Meta-analysis. </a:t>
            </a:r>
            <a:r>
              <a:rPr lang="en-US" sz="1800" b="0" i="1" dirty="0">
                <a:solidFill>
                  <a:schemeClr val="accent6">
                    <a:lumMod val="50000"/>
                  </a:schemeClr>
                </a:solidFill>
                <a:effectLst/>
              </a:rPr>
              <a:t>Clin Child Fam Psychol Rev</a:t>
            </a:r>
            <a:r>
              <a:rPr lang="en-US" sz="1800" b="0" i="0" dirty="0">
                <a:solidFill>
                  <a:schemeClr val="accent6">
                    <a:lumMod val="50000"/>
                  </a:schemeClr>
                </a:solidFill>
                <a:effectLst/>
              </a:rPr>
              <a:t> </a:t>
            </a:r>
            <a:r>
              <a:rPr lang="en-US" sz="1800" b="1" i="0" dirty="0">
                <a:solidFill>
                  <a:schemeClr val="accent6">
                    <a:lumMod val="50000"/>
                  </a:schemeClr>
                </a:solidFill>
                <a:effectLst/>
              </a:rPr>
              <a:t>22</a:t>
            </a:r>
            <a:r>
              <a:rPr lang="en-US" sz="1800" b="0" i="0" dirty="0">
                <a:solidFill>
                  <a:schemeClr val="accent6">
                    <a:lumMod val="50000"/>
                  </a:schemeClr>
                </a:solidFill>
                <a:effectLst/>
              </a:rPr>
              <a:t>, 147–171 (2019). </a:t>
            </a:r>
            <a:r>
              <a:rPr lang="en-US" sz="1800" b="0" i="0" dirty="0">
                <a:solidFill>
                  <a:schemeClr val="accent6">
                    <a:lumMod val="50000"/>
                  </a:schemeClr>
                </a:solidFill>
                <a:effectLst/>
                <a:hlinkClick r:id="rId3">
                  <a:extLst>
                    <a:ext uri="{A12FA001-AC4F-418D-AE19-62706E023703}">
                      <ahyp:hlinkClr xmlns:ahyp="http://schemas.microsoft.com/office/drawing/2018/hyperlinkcolor" val="tx"/>
                    </a:ext>
                  </a:extLst>
                </a:hlinkClick>
              </a:rPr>
              <a:t>https://doi.org/10.1007/s10567-018-0271-8</a:t>
            </a:r>
            <a:endParaRPr lang="en-US" sz="1800" dirty="0">
              <a:solidFill>
                <a:schemeClr val="accent6">
                  <a:lumMod val="50000"/>
                </a:schemeClr>
              </a:solidFill>
            </a:endParaRPr>
          </a:p>
          <a:p>
            <a:r>
              <a:rPr lang="en-US" sz="1800" dirty="0">
                <a:solidFill>
                  <a:schemeClr val="accent6">
                    <a:lumMod val="50000"/>
                  </a:schemeClr>
                </a:solidFill>
              </a:rPr>
              <a:t>Jessy E. Williams, Jessica Pykett, Mental health monitoring apps for depression and anxiety in children and young people: A scoping review and critical ecological analysis, Social Science &amp; Medicine, Volume 297, 2022, 114802, ISSN 0277-9536, </a:t>
            </a:r>
            <a:r>
              <a:rPr lang="en-US" sz="1800" dirty="0">
                <a:solidFill>
                  <a:schemeClr val="accent6">
                    <a:lumMod val="50000"/>
                  </a:schemeClr>
                </a:solidFill>
                <a:hlinkClick r:id="rId3">
                  <a:extLst>
                    <a:ext uri="{A12FA001-AC4F-418D-AE19-62706E023703}">
                      <ahyp:hlinkClr xmlns:ahyp="http://schemas.microsoft.com/office/drawing/2018/hyperlinkcolor" val="tx"/>
                    </a:ext>
                  </a:extLst>
                </a:hlinkClick>
              </a:rPr>
              <a:t>https://doi.org/10.1016/j.socscimed.2022.114802</a:t>
            </a:r>
            <a:r>
              <a:rPr lang="en-US" sz="1800" dirty="0">
                <a:solidFill>
                  <a:schemeClr val="accent6">
                    <a:lumMod val="50000"/>
                  </a:schemeClr>
                </a:solidFill>
              </a:rPr>
              <a:t>.</a:t>
            </a:r>
          </a:p>
          <a:p>
            <a:r>
              <a:rPr lang="en-US" sz="1800" b="0" i="0" dirty="0" err="1">
                <a:solidFill>
                  <a:schemeClr val="accent6">
                    <a:lumMod val="50000"/>
                  </a:schemeClr>
                </a:solidFill>
                <a:effectLst/>
              </a:rPr>
              <a:t>Kabacińska</a:t>
            </a:r>
            <a:r>
              <a:rPr lang="en-US" sz="1800" b="0" i="0" dirty="0">
                <a:solidFill>
                  <a:schemeClr val="accent6">
                    <a:lumMod val="50000"/>
                  </a:schemeClr>
                </a:solidFill>
                <a:effectLst/>
              </a:rPr>
              <a:t> K, McLeod K, </a:t>
            </a:r>
            <a:r>
              <a:rPr lang="en-US" sz="1800" b="0" i="0" dirty="0" err="1">
                <a:solidFill>
                  <a:schemeClr val="accent6">
                    <a:lumMod val="50000"/>
                  </a:schemeClr>
                </a:solidFill>
                <a:effectLst/>
              </a:rPr>
              <a:t>MacKenzie</a:t>
            </a:r>
            <a:r>
              <a:rPr lang="en-US" sz="1800" b="0" i="0" dirty="0">
                <a:solidFill>
                  <a:schemeClr val="accent6">
                    <a:lumMod val="50000"/>
                  </a:schemeClr>
                </a:solidFill>
                <a:effectLst/>
              </a:rPr>
              <a:t> A, Vu K, </a:t>
            </a:r>
            <a:r>
              <a:rPr lang="en-US" sz="1800" b="0" i="0" dirty="0" err="1">
                <a:solidFill>
                  <a:schemeClr val="accent6">
                    <a:lumMod val="50000"/>
                  </a:schemeClr>
                </a:solidFill>
                <a:effectLst/>
              </a:rPr>
              <a:t>Cianfrone</a:t>
            </a:r>
            <a:r>
              <a:rPr lang="en-US" sz="1800" b="0" i="0" dirty="0">
                <a:solidFill>
                  <a:schemeClr val="accent6">
                    <a:lumMod val="50000"/>
                  </a:schemeClr>
                </a:solidFill>
                <a:effectLst/>
              </a:rPr>
              <a:t> M, </a:t>
            </a:r>
            <a:r>
              <a:rPr lang="en-US" sz="1800" b="0" i="0" dirty="0" err="1">
                <a:solidFill>
                  <a:schemeClr val="accent6">
                    <a:lumMod val="50000"/>
                  </a:schemeClr>
                </a:solidFill>
                <a:effectLst/>
              </a:rPr>
              <a:t>Tugwell</a:t>
            </a:r>
            <a:r>
              <a:rPr lang="en-US" sz="1800" b="0" i="0" dirty="0">
                <a:solidFill>
                  <a:schemeClr val="accent6">
                    <a:lumMod val="50000"/>
                  </a:schemeClr>
                </a:solidFill>
                <a:effectLst/>
              </a:rPr>
              <a:t> A, Robillard JM. What criteria are young people using to select mobile mental health applications? A nominal group study. Digit Health. 2022 May 29;8:20552076221102775. doi: 10.1177/20552076221102775. PMID: 35663239; PMCID: PMC9158405.</a:t>
            </a:r>
          </a:p>
          <a:p>
            <a:r>
              <a:rPr lang="en-US" sz="1800" b="0" i="0" dirty="0" err="1">
                <a:solidFill>
                  <a:schemeClr val="accent6">
                    <a:lumMod val="50000"/>
                  </a:schemeClr>
                </a:solidFill>
                <a:effectLst/>
              </a:rPr>
              <a:t>Kollins</a:t>
            </a:r>
            <a:r>
              <a:rPr lang="en-US" sz="1800" b="0" i="0" dirty="0">
                <a:solidFill>
                  <a:schemeClr val="accent6">
                    <a:lumMod val="50000"/>
                  </a:schemeClr>
                </a:solidFill>
                <a:effectLst/>
              </a:rPr>
              <a:t>, S.H., Childress, A., </a:t>
            </a:r>
            <a:r>
              <a:rPr lang="en-US" sz="1800" b="0" i="0" dirty="0" err="1">
                <a:solidFill>
                  <a:schemeClr val="accent6">
                    <a:lumMod val="50000"/>
                  </a:schemeClr>
                </a:solidFill>
                <a:effectLst/>
              </a:rPr>
              <a:t>Heusser</a:t>
            </a:r>
            <a:r>
              <a:rPr lang="en-US" sz="1800" b="0" i="0" dirty="0">
                <a:solidFill>
                  <a:schemeClr val="accent6">
                    <a:lumMod val="50000"/>
                  </a:schemeClr>
                </a:solidFill>
                <a:effectLst/>
              </a:rPr>
              <a:t>, A.C. </a:t>
            </a:r>
            <a:r>
              <a:rPr lang="en-US" sz="1800" b="0" i="1" dirty="0">
                <a:solidFill>
                  <a:schemeClr val="accent6">
                    <a:lumMod val="50000"/>
                  </a:schemeClr>
                </a:solidFill>
                <a:effectLst/>
              </a:rPr>
              <a:t>et al.</a:t>
            </a:r>
            <a:r>
              <a:rPr lang="en-US" sz="1800" b="0" i="0" dirty="0">
                <a:solidFill>
                  <a:schemeClr val="accent6">
                    <a:lumMod val="50000"/>
                  </a:schemeClr>
                </a:solidFill>
                <a:effectLst/>
              </a:rPr>
              <a:t> Effectiveness of a digital therapeutic as adjunct to treatment with medication in pediatric ADHD. </a:t>
            </a:r>
            <a:r>
              <a:rPr lang="en-US" sz="1800" b="0" i="1" dirty="0" err="1">
                <a:solidFill>
                  <a:schemeClr val="accent6">
                    <a:lumMod val="50000"/>
                  </a:schemeClr>
                </a:solidFill>
                <a:effectLst/>
              </a:rPr>
              <a:t>npj</a:t>
            </a:r>
            <a:r>
              <a:rPr lang="en-US" sz="1800" b="0" i="1" dirty="0">
                <a:solidFill>
                  <a:schemeClr val="accent6">
                    <a:lumMod val="50000"/>
                  </a:schemeClr>
                </a:solidFill>
                <a:effectLst/>
              </a:rPr>
              <a:t> Digit. Med.</a:t>
            </a:r>
            <a:r>
              <a:rPr lang="en-US" sz="1800" b="0" i="0" dirty="0">
                <a:solidFill>
                  <a:schemeClr val="accent6">
                    <a:lumMod val="50000"/>
                  </a:schemeClr>
                </a:solidFill>
                <a:effectLst/>
              </a:rPr>
              <a:t> </a:t>
            </a:r>
            <a:r>
              <a:rPr lang="en-US" sz="1800" b="1" i="0" dirty="0">
                <a:solidFill>
                  <a:schemeClr val="accent6">
                    <a:lumMod val="50000"/>
                  </a:schemeClr>
                </a:solidFill>
                <a:effectLst/>
              </a:rPr>
              <a:t>4</a:t>
            </a:r>
            <a:r>
              <a:rPr lang="en-US" sz="1800" b="0" i="0" dirty="0">
                <a:solidFill>
                  <a:schemeClr val="accent6">
                    <a:lumMod val="50000"/>
                  </a:schemeClr>
                </a:solidFill>
                <a:effectLst/>
              </a:rPr>
              <a:t>, 58 (2021</a:t>
            </a:r>
            <a:r>
              <a:rPr lang="en-US" sz="1600" b="0" i="0" dirty="0">
                <a:solidFill>
                  <a:schemeClr val="accent6">
                    <a:lumMod val="50000"/>
                  </a:schemeClr>
                </a:solidFill>
                <a:effectLst/>
              </a:rPr>
              <a:t>). </a:t>
            </a:r>
            <a:r>
              <a:rPr lang="en-US" sz="1600" b="0" i="0" dirty="0">
                <a:solidFill>
                  <a:schemeClr val="accent6">
                    <a:lumMod val="50000"/>
                  </a:schemeClr>
                </a:solidFill>
                <a:effectLst/>
                <a:hlinkClick r:id="rId3">
                  <a:extLst>
                    <a:ext uri="{A12FA001-AC4F-418D-AE19-62706E023703}">
                      <ahyp:hlinkClr xmlns:ahyp="http://schemas.microsoft.com/office/drawing/2018/hyperlinkcolor" val="tx"/>
                    </a:ext>
                  </a:extLst>
                </a:hlinkClick>
              </a:rPr>
              <a:t>https://doi.org/10.1038/s41746-021-00429-0</a:t>
            </a:r>
            <a:endParaRPr lang="en-US" sz="1800" b="0" i="0" dirty="0">
              <a:solidFill>
                <a:schemeClr val="accent6">
                  <a:lumMod val="50000"/>
                </a:schemeClr>
              </a:solidFill>
              <a:effectLst/>
            </a:endParaRPr>
          </a:p>
          <a:p>
            <a:endParaRPr lang="en-US" sz="1800" b="0" i="0" dirty="0">
              <a:solidFill>
                <a:srgbClr val="0070C0"/>
              </a:solidFill>
              <a:effectLst/>
            </a:endParaRPr>
          </a:p>
        </p:txBody>
      </p:sp>
    </p:spTree>
    <p:extLst>
      <p:ext uri="{BB962C8B-B14F-4D97-AF65-F5344CB8AC3E}">
        <p14:creationId xmlns:p14="http://schemas.microsoft.com/office/powerpoint/2010/main" val="2123146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8E295-CBF7-7B5B-987A-55D4D55AB404}"/>
              </a:ext>
            </a:extLst>
          </p:cNvPr>
          <p:cNvSpPr>
            <a:spLocks noGrp="1"/>
          </p:cNvSpPr>
          <p:nvPr>
            <p:ph type="title"/>
          </p:nvPr>
        </p:nvSpPr>
        <p:spPr/>
        <p:txBody>
          <a:bodyPr/>
          <a:lstStyle/>
          <a:p>
            <a:r>
              <a:rPr lang="en-US" dirty="0"/>
              <a:t>References cont’d</a:t>
            </a:r>
          </a:p>
        </p:txBody>
      </p:sp>
      <p:sp>
        <p:nvSpPr>
          <p:cNvPr id="3" name="Content Placeholder 2">
            <a:extLst>
              <a:ext uri="{FF2B5EF4-FFF2-40B4-BE49-F238E27FC236}">
                <a16:creationId xmlns:a16="http://schemas.microsoft.com/office/drawing/2014/main" id="{44C9D662-70A7-696B-0FDF-ABAB233559DF}"/>
              </a:ext>
            </a:extLst>
          </p:cNvPr>
          <p:cNvSpPr>
            <a:spLocks noGrp="1"/>
          </p:cNvSpPr>
          <p:nvPr>
            <p:ph idx="1"/>
          </p:nvPr>
        </p:nvSpPr>
        <p:spPr>
          <a:xfrm>
            <a:off x="838200" y="1825625"/>
            <a:ext cx="10963656" cy="4351338"/>
          </a:xfrm>
        </p:spPr>
        <p:txBody>
          <a:bodyPr>
            <a:normAutofit/>
          </a:bodyPr>
          <a:lstStyle/>
          <a:p>
            <a:r>
              <a:rPr lang="en-US" sz="1800" b="0" i="0" dirty="0">
                <a:solidFill>
                  <a:schemeClr val="accent6">
                    <a:lumMod val="50000"/>
                  </a:schemeClr>
                </a:solidFill>
                <a:effectLst/>
              </a:rPr>
              <a:t>Liverpool S, Mota CP, Sales CMD, Čuš A, Carletto S, Hancheva C, Sousa S, Cerón SC, Moreno-Peral P, Pietrabissa G, Moltrecht B, Ulberg R, Ferreira N, Edbrooke-Childs J. Engaging Children and Young People in Digital Mental Health Interventions: Systematic Review of Modes of Delivery, Facilitators, and Barriers. J Med Internet Res. 2020 Jun 23;22(6):e16317. doi: 10.2196/16317. PMID: 32442160; PMCID: PMC7381028</a:t>
            </a:r>
            <a:r>
              <a:rPr lang="en-US" sz="1200" b="0" i="0" dirty="0">
                <a:solidFill>
                  <a:schemeClr val="accent6">
                    <a:lumMod val="50000"/>
                  </a:schemeClr>
                </a:solidFill>
                <a:effectLst/>
                <a:latin typeface="BlinkMacSystemFont"/>
              </a:rPr>
              <a:t>.</a:t>
            </a:r>
            <a:endParaRPr lang="en-US" sz="1800" dirty="0">
              <a:solidFill>
                <a:schemeClr val="accent6">
                  <a:lumMod val="50000"/>
                </a:schemeClr>
              </a:solidFill>
            </a:endParaRPr>
          </a:p>
          <a:p>
            <a:r>
              <a:rPr lang="en-US" sz="1800" b="0" i="0" dirty="0">
                <a:solidFill>
                  <a:schemeClr val="accent6">
                    <a:lumMod val="50000"/>
                  </a:schemeClr>
                </a:solidFill>
                <a:effectLst/>
              </a:rPr>
              <a:t>Monarque, M., Sabetti, J. &amp; Ferrari, M. Digital interventions for substance use disorders in young people: rapid review. </a:t>
            </a:r>
            <a:r>
              <a:rPr lang="en-US" sz="1800" b="0" i="1" dirty="0">
                <a:solidFill>
                  <a:schemeClr val="accent6">
                    <a:lumMod val="50000"/>
                  </a:schemeClr>
                </a:solidFill>
                <a:effectLst/>
              </a:rPr>
              <a:t>Subst Abuse Treat Prev Policy</a:t>
            </a:r>
            <a:r>
              <a:rPr lang="en-US" sz="1800" b="0" i="0" dirty="0">
                <a:solidFill>
                  <a:schemeClr val="accent6">
                    <a:lumMod val="50000"/>
                  </a:schemeClr>
                </a:solidFill>
                <a:effectLst/>
              </a:rPr>
              <a:t> </a:t>
            </a:r>
            <a:r>
              <a:rPr lang="en-US" sz="1800" b="1" i="0" dirty="0">
                <a:solidFill>
                  <a:schemeClr val="accent6">
                    <a:lumMod val="50000"/>
                  </a:schemeClr>
                </a:solidFill>
                <a:effectLst/>
              </a:rPr>
              <a:t>18</a:t>
            </a:r>
            <a:r>
              <a:rPr lang="en-US" sz="1800" b="0" i="0" dirty="0">
                <a:solidFill>
                  <a:schemeClr val="accent6">
                    <a:lumMod val="50000"/>
                  </a:schemeClr>
                </a:solidFill>
                <a:effectLst/>
              </a:rPr>
              <a:t>, 13 (2023). https://doi.org/10.1186/s13011-023-00518-1</a:t>
            </a:r>
            <a:endParaRPr lang="en-US" sz="1800" dirty="0">
              <a:solidFill>
                <a:schemeClr val="accent6">
                  <a:lumMod val="50000"/>
                </a:schemeClr>
              </a:solidFill>
            </a:endParaRPr>
          </a:p>
          <a:p>
            <a:r>
              <a:rPr lang="en-US" sz="1800" dirty="0">
                <a:solidFill>
                  <a:schemeClr val="accent6">
                    <a:lumMod val="50000"/>
                  </a:schemeClr>
                </a:solidFill>
              </a:rPr>
              <a:t>One Mind Psyber Guide Teen App Guide 2022: </a:t>
            </a:r>
            <a:r>
              <a:rPr lang="en-US" sz="1800" dirty="0">
                <a:solidFill>
                  <a:schemeClr val="accent6">
                    <a:lumMod val="50000"/>
                  </a:schemeClr>
                </a:solidFill>
                <a:hlinkClick r:id="rId3">
                  <a:extLst>
                    <a:ext uri="{A12FA001-AC4F-418D-AE19-62706E023703}">
                      <ahyp:hlinkClr xmlns:ahyp="http://schemas.microsoft.com/office/drawing/2018/hyperlinkcolor" val="tx"/>
                    </a:ext>
                  </a:extLst>
                </a:hlinkClick>
              </a:rPr>
              <a:t>https://drive.google.com/file/d/1RDeiVpFF9VN6OXYbbAIrtNhdVJX0dPpz/view</a:t>
            </a:r>
            <a:endParaRPr lang="en-US" sz="1800" dirty="0">
              <a:solidFill>
                <a:schemeClr val="accent6">
                  <a:lumMod val="50000"/>
                </a:schemeClr>
              </a:solidFill>
            </a:endParaRPr>
          </a:p>
          <a:p>
            <a:r>
              <a:rPr lang="en-US" sz="1800" b="0" i="0" dirty="0">
                <a:solidFill>
                  <a:schemeClr val="accent6">
                    <a:lumMod val="50000"/>
                  </a:schemeClr>
                </a:solidFill>
                <a:effectLst/>
              </a:rPr>
              <a:t>Stringer, H. (2023, July 13). Making digital interventions accessible and affordable. </a:t>
            </a:r>
            <a:r>
              <a:rPr lang="en-US" sz="1800" b="0" i="1" dirty="0">
                <a:solidFill>
                  <a:schemeClr val="accent6">
                    <a:lumMod val="50000"/>
                  </a:schemeClr>
                </a:solidFill>
                <a:effectLst/>
              </a:rPr>
              <a:t>Monitor on Psychology</a:t>
            </a:r>
            <a:r>
              <a:rPr lang="en-US" sz="1800" b="0" i="0" dirty="0">
                <a:solidFill>
                  <a:schemeClr val="accent6">
                    <a:lumMod val="50000"/>
                  </a:schemeClr>
                </a:solidFill>
                <a:effectLst/>
              </a:rPr>
              <a:t>, </a:t>
            </a:r>
            <a:r>
              <a:rPr lang="en-US" sz="1800" b="0" i="1" dirty="0">
                <a:solidFill>
                  <a:schemeClr val="accent6">
                    <a:lumMod val="50000"/>
                  </a:schemeClr>
                </a:solidFill>
                <a:effectLst/>
              </a:rPr>
              <a:t>54</a:t>
            </a:r>
            <a:r>
              <a:rPr lang="en-US" sz="1800" b="0" i="0" dirty="0">
                <a:solidFill>
                  <a:schemeClr val="accent6">
                    <a:lumMod val="50000"/>
                  </a:schemeClr>
                </a:solidFill>
                <a:effectLst/>
              </a:rPr>
              <a:t>(6). </a:t>
            </a:r>
            <a:r>
              <a:rPr lang="en-US" sz="1800" b="0" i="0" dirty="0">
                <a:solidFill>
                  <a:schemeClr val="accent6">
                    <a:lumMod val="50000"/>
                  </a:schemeClr>
                </a:solidFill>
                <a:effectLst/>
                <a:hlinkClick r:id="rId3">
                  <a:extLst>
                    <a:ext uri="{A12FA001-AC4F-418D-AE19-62706E023703}">
                      <ahyp:hlinkClr xmlns:ahyp="http://schemas.microsoft.com/office/drawing/2018/hyperlinkcolor" val="tx"/>
                    </a:ext>
                  </a:extLst>
                </a:hlinkClick>
              </a:rPr>
              <a:t>https://www.apa.org/monitor/2023/09/making-digital-interventions-affordable</a:t>
            </a:r>
            <a:endParaRPr lang="en-US" sz="1800" b="0" i="0" dirty="0">
              <a:solidFill>
                <a:schemeClr val="accent6">
                  <a:lumMod val="50000"/>
                </a:schemeClr>
              </a:solidFill>
              <a:effectLst/>
            </a:endParaRPr>
          </a:p>
          <a:p>
            <a:r>
              <a:rPr lang="en-US" sz="1800" dirty="0">
                <a:solidFill>
                  <a:schemeClr val="accent6">
                    <a:lumMod val="50000"/>
                  </a:schemeClr>
                </a:solidFill>
                <a:effectLst/>
                <a:hlinkClick r:id="rId3">
                  <a:extLst>
                    <a:ext uri="{A12FA001-AC4F-418D-AE19-62706E023703}">
                      <ahyp:hlinkClr xmlns:ahyp="http://schemas.microsoft.com/office/drawing/2018/hyperlinkcolor" val="tx"/>
                    </a:ext>
                  </a:extLst>
                </a:hlinkClick>
              </a:rPr>
              <a:t>Prescription Digital Therapeutics For Mental Health: What It Means For Doctors And Their Patients</a:t>
            </a:r>
            <a:r>
              <a:rPr lang="en-US" sz="1800" dirty="0">
                <a:solidFill>
                  <a:schemeClr val="accent6">
                    <a:lumMod val="50000"/>
                  </a:schemeClr>
                </a:solidFill>
                <a:effectLst/>
              </a:rPr>
              <a:t> (Forbes Article)</a:t>
            </a:r>
          </a:p>
          <a:p>
            <a:endParaRPr lang="en-US" sz="1800" dirty="0">
              <a:solidFill>
                <a:srgbClr val="0070C0"/>
              </a:solidFill>
            </a:endParaRPr>
          </a:p>
        </p:txBody>
      </p:sp>
    </p:spTree>
    <p:extLst>
      <p:ext uri="{BB962C8B-B14F-4D97-AF65-F5344CB8AC3E}">
        <p14:creationId xmlns:p14="http://schemas.microsoft.com/office/powerpoint/2010/main" val="3729131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006" y="609670"/>
            <a:ext cx="10515601" cy="1049005"/>
          </a:xfrm>
        </p:spPr>
        <p:txBody>
          <a:bodyPr>
            <a:normAutofit fontScale="90000"/>
          </a:bodyPr>
          <a:lstStyle/>
          <a:p>
            <a:br>
              <a:rPr lang="en-US" dirty="0"/>
            </a:br>
            <a:r>
              <a:rPr lang="en-US" dirty="0"/>
              <a:t>Defining terms</a:t>
            </a:r>
            <a:br>
              <a:rPr lang="en-US" sz="4400" dirty="0"/>
            </a:br>
            <a:r>
              <a:rPr lang="en-US" dirty="0"/>
              <a:t>	</a:t>
            </a:r>
          </a:p>
        </p:txBody>
      </p:sp>
      <p:sp>
        <p:nvSpPr>
          <p:cNvPr id="3" name="Content Placeholder 2"/>
          <p:cNvSpPr>
            <a:spLocks noGrp="1"/>
          </p:cNvSpPr>
          <p:nvPr>
            <p:ph idx="1"/>
          </p:nvPr>
        </p:nvSpPr>
        <p:spPr>
          <a:xfrm>
            <a:off x="556591" y="1847461"/>
            <a:ext cx="11092070" cy="4301669"/>
          </a:xfrm>
        </p:spPr>
        <p:txBody>
          <a:bodyPr>
            <a:normAutofit/>
          </a:bodyPr>
          <a:lstStyle/>
          <a:p>
            <a:r>
              <a:rPr lang="en-US" sz="2400" b="1" dirty="0">
                <a:solidFill>
                  <a:srgbClr val="002060"/>
                </a:solidFill>
              </a:rPr>
              <a:t>Digital mental health </a:t>
            </a:r>
            <a:r>
              <a:rPr lang="en-US" sz="2400" dirty="0">
                <a:solidFill>
                  <a:srgbClr val="002060"/>
                </a:solidFill>
              </a:rPr>
              <a:t>= all digital solutions and tools</a:t>
            </a:r>
          </a:p>
          <a:p>
            <a:pPr lvl="1"/>
            <a:r>
              <a:rPr lang="en-US" sz="1999" dirty="0"/>
              <a:t>Apps, digital tools that are adjuncts to treatment, virtual care AND the use of the information/technology to support health; aka digital interventions</a:t>
            </a:r>
          </a:p>
          <a:p>
            <a:endParaRPr lang="en-US" sz="2400" dirty="0">
              <a:solidFill>
                <a:srgbClr val="002060"/>
              </a:solidFill>
            </a:endParaRPr>
          </a:p>
          <a:p>
            <a:r>
              <a:rPr lang="en-US" sz="2400" b="1" dirty="0">
                <a:solidFill>
                  <a:srgbClr val="002060"/>
                </a:solidFill>
              </a:rPr>
              <a:t>APP</a:t>
            </a:r>
            <a:r>
              <a:rPr lang="en-US" sz="2400" dirty="0">
                <a:solidFill>
                  <a:srgbClr val="002060"/>
                </a:solidFill>
              </a:rPr>
              <a:t>lications = a type of software that allows you to perform specific tasks on a mobile/desktop device – examples:</a:t>
            </a:r>
          </a:p>
          <a:p>
            <a:pPr lvl="1"/>
            <a:r>
              <a:rPr lang="en-US" sz="2400" dirty="0"/>
              <a:t>BH Apps:  Calm, </a:t>
            </a:r>
            <a:r>
              <a:rPr lang="en-US" sz="2400" dirty="0" err="1"/>
              <a:t>Sanvello</a:t>
            </a:r>
            <a:r>
              <a:rPr lang="en-US" sz="2400" dirty="0"/>
              <a:t>, Headspace</a:t>
            </a:r>
          </a:p>
          <a:p>
            <a:pPr marL="457241" lvl="1" indent="0">
              <a:buNone/>
            </a:pPr>
            <a:endParaRPr lang="en-US" sz="1999" dirty="0"/>
          </a:p>
          <a:p>
            <a:r>
              <a:rPr lang="en-US" sz="2400" b="1" dirty="0">
                <a:solidFill>
                  <a:srgbClr val="002060"/>
                </a:solidFill>
              </a:rPr>
              <a:t>Digital Therapeutics </a:t>
            </a:r>
            <a:r>
              <a:rPr lang="en-US" sz="2400" dirty="0">
                <a:solidFill>
                  <a:srgbClr val="002060"/>
                </a:solidFill>
              </a:rPr>
              <a:t>– next slide</a:t>
            </a:r>
          </a:p>
          <a:p>
            <a:pPr lvl="2"/>
            <a:endParaRPr lang="en-US" sz="1600" dirty="0"/>
          </a:p>
        </p:txBody>
      </p:sp>
    </p:spTree>
    <p:extLst>
      <p:ext uri="{BB962C8B-B14F-4D97-AF65-F5344CB8AC3E}">
        <p14:creationId xmlns:p14="http://schemas.microsoft.com/office/powerpoint/2010/main" val="371535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102DA-1714-7DB4-1129-136D08E3F09C}"/>
              </a:ext>
            </a:extLst>
          </p:cNvPr>
          <p:cNvSpPr>
            <a:spLocks noGrp="1"/>
          </p:cNvSpPr>
          <p:nvPr>
            <p:ph type="title"/>
          </p:nvPr>
        </p:nvSpPr>
        <p:spPr>
          <a:xfrm>
            <a:off x="323850" y="653114"/>
            <a:ext cx="10515601" cy="1049005"/>
          </a:xfrm>
        </p:spPr>
        <p:txBody>
          <a:bodyPr/>
          <a:lstStyle/>
          <a:p>
            <a:r>
              <a:rPr lang="en-US" dirty="0"/>
              <a:t>Digital Therapeutics</a:t>
            </a:r>
          </a:p>
        </p:txBody>
      </p:sp>
      <p:sp>
        <p:nvSpPr>
          <p:cNvPr id="3" name="Content Placeholder 2">
            <a:extLst>
              <a:ext uri="{FF2B5EF4-FFF2-40B4-BE49-F238E27FC236}">
                <a16:creationId xmlns:a16="http://schemas.microsoft.com/office/drawing/2014/main" id="{11CBBF01-4FFF-6DF2-5659-883542CF2A31}"/>
              </a:ext>
            </a:extLst>
          </p:cNvPr>
          <p:cNvSpPr>
            <a:spLocks noGrp="1"/>
          </p:cNvSpPr>
          <p:nvPr>
            <p:ph idx="1"/>
          </p:nvPr>
        </p:nvSpPr>
        <p:spPr>
          <a:xfrm>
            <a:off x="838200" y="1608082"/>
            <a:ext cx="10901855" cy="4719145"/>
          </a:xfrm>
        </p:spPr>
        <p:txBody>
          <a:bodyPr>
            <a:normAutofit fontScale="85000" lnSpcReduction="20000"/>
          </a:bodyPr>
          <a:lstStyle/>
          <a:p>
            <a:r>
              <a:rPr lang="en-US" sz="2600" b="1" dirty="0">
                <a:solidFill>
                  <a:srgbClr val="002060"/>
                </a:solidFill>
              </a:rPr>
              <a:t>Definition of Digital Therapeutics from the Digital Therapeutic Alliance</a:t>
            </a:r>
            <a:r>
              <a:rPr lang="en-US" sz="2600" dirty="0">
                <a:solidFill>
                  <a:srgbClr val="002060"/>
                </a:solidFill>
              </a:rPr>
              <a:t>:</a:t>
            </a:r>
            <a:r>
              <a:rPr lang="en-US" sz="2600" dirty="0"/>
              <a:t>  </a:t>
            </a:r>
          </a:p>
          <a:p>
            <a:pPr lvl="1">
              <a:lnSpc>
                <a:spcPct val="120000"/>
              </a:lnSpc>
            </a:pPr>
            <a:r>
              <a:rPr lang="en-US" sz="2600" dirty="0"/>
              <a:t>Digital therapeutics (</a:t>
            </a:r>
            <a:r>
              <a:rPr lang="en-US" sz="2600" dirty="0" err="1"/>
              <a:t>DTx</a:t>
            </a:r>
            <a:r>
              <a:rPr lang="en-US" sz="2600" dirty="0"/>
              <a:t>) deliver evidence-based therapeutic interventions that are driven by high quality software programs to prevent, manage, or treat a medical disorder or disease. They are used independently or in concert with medications, devices, or other therapies to optimize patient care and health outcomes</a:t>
            </a:r>
            <a:r>
              <a:rPr lang="en-US" sz="2200" dirty="0"/>
              <a:t>.</a:t>
            </a:r>
            <a:endParaRPr lang="en-US" sz="3900" dirty="0"/>
          </a:p>
          <a:p>
            <a:endParaRPr lang="en-US" sz="2400" b="1" dirty="0">
              <a:solidFill>
                <a:srgbClr val="002060"/>
              </a:solidFill>
            </a:endParaRPr>
          </a:p>
          <a:p>
            <a:r>
              <a:rPr lang="en-US" sz="2600" b="1" dirty="0">
                <a:solidFill>
                  <a:srgbClr val="002060"/>
                </a:solidFill>
              </a:rPr>
              <a:t>Core Principles include (there are others):  </a:t>
            </a:r>
          </a:p>
          <a:p>
            <a:pPr lvl="1"/>
            <a:r>
              <a:rPr lang="en-US" sz="2200" dirty="0"/>
              <a:t>Prevent, manage, or treat a medical disorder or disease</a:t>
            </a:r>
            <a:endParaRPr lang="en-US" sz="3000" dirty="0"/>
          </a:p>
          <a:p>
            <a:pPr lvl="1"/>
            <a:r>
              <a:rPr lang="en-US" sz="2200" dirty="0"/>
              <a:t>Be reviewed by regulatory bodies</a:t>
            </a:r>
          </a:p>
          <a:p>
            <a:pPr lvl="1"/>
            <a:r>
              <a:rPr lang="en-US" sz="2200" dirty="0"/>
              <a:t>Publish trial results in peer-reviewed journals </a:t>
            </a:r>
          </a:p>
          <a:p>
            <a:pPr marL="0" indent="0">
              <a:buNone/>
            </a:pPr>
            <a:r>
              <a:rPr lang="en-US" sz="1800" dirty="0"/>
              <a:t>		</a:t>
            </a:r>
          </a:p>
          <a:p>
            <a:pPr marL="0" indent="0">
              <a:buNone/>
            </a:pPr>
            <a:r>
              <a:rPr lang="en-US" b="1" dirty="0">
                <a:solidFill>
                  <a:srgbClr val="002060"/>
                </a:solidFill>
              </a:rPr>
              <a:t>“Software as a medical device” </a:t>
            </a:r>
          </a:p>
          <a:p>
            <a:pPr marL="0" indent="0">
              <a:buNone/>
            </a:pPr>
            <a:r>
              <a:rPr lang="en-US" sz="2200" dirty="0"/>
              <a:t>				    	         </a:t>
            </a:r>
          </a:p>
          <a:p>
            <a:pPr marL="0" indent="0">
              <a:buNone/>
            </a:pPr>
            <a:r>
              <a:rPr lang="en-US" sz="1800" dirty="0"/>
              <a:t>					                        For more information:  https://dtxalliance.org/aboutdtx</a:t>
            </a:r>
            <a:endParaRPr lang="en-US" sz="2200" dirty="0"/>
          </a:p>
        </p:txBody>
      </p:sp>
    </p:spTree>
    <p:extLst>
      <p:ext uri="{BB962C8B-B14F-4D97-AF65-F5344CB8AC3E}">
        <p14:creationId xmlns:p14="http://schemas.microsoft.com/office/powerpoint/2010/main" val="2631790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7CB1CF-5784-B19A-2E15-14D32DDD337C}"/>
              </a:ext>
            </a:extLst>
          </p:cNvPr>
          <p:cNvPicPr>
            <a:picLocks noChangeAspect="1"/>
          </p:cNvPicPr>
          <p:nvPr/>
        </p:nvPicPr>
        <p:blipFill>
          <a:blip r:embed="rId3"/>
          <a:stretch>
            <a:fillRect/>
          </a:stretch>
        </p:blipFill>
        <p:spPr>
          <a:xfrm>
            <a:off x="218751" y="228993"/>
            <a:ext cx="6080449" cy="5954752"/>
          </a:xfrm>
          <a:prstGeom prst="rect">
            <a:avLst/>
          </a:prstGeom>
        </p:spPr>
      </p:pic>
      <p:sp>
        <p:nvSpPr>
          <p:cNvPr id="8" name="TextBox 7">
            <a:extLst>
              <a:ext uri="{FF2B5EF4-FFF2-40B4-BE49-F238E27FC236}">
                <a16:creationId xmlns:a16="http://schemas.microsoft.com/office/drawing/2014/main" id="{53C27BC8-9F4F-2A01-7A8A-E34DCD7BEDCC}"/>
              </a:ext>
            </a:extLst>
          </p:cNvPr>
          <p:cNvSpPr txBox="1"/>
          <p:nvPr/>
        </p:nvSpPr>
        <p:spPr>
          <a:xfrm>
            <a:off x="6635166" y="735361"/>
            <a:ext cx="5221554" cy="1508105"/>
          </a:xfrm>
          <a:prstGeom prst="rect">
            <a:avLst/>
          </a:prstGeom>
          <a:noFill/>
        </p:spPr>
        <p:txBody>
          <a:bodyPr wrap="square" rtlCol="0">
            <a:spAutoFit/>
          </a:bodyPr>
          <a:lstStyle/>
          <a:p>
            <a:r>
              <a:rPr lang="en-US" sz="3200" b="1" dirty="0"/>
              <a:t>Some digital therapeutics </a:t>
            </a:r>
          </a:p>
          <a:p>
            <a:r>
              <a:rPr lang="en-US" sz="3200" b="1" dirty="0"/>
              <a:t>require a prescription</a:t>
            </a:r>
          </a:p>
          <a:p>
            <a:endParaRPr lang="en-US" sz="1400" dirty="0"/>
          </a:p>
          <a:p>
            <a:r>
              <a:rPr lang="en-US" sz="1400" dirty="0"/>
              <a:t>                                                                                    Forbes June 26, 2023</a:t>
            </a:r>
          </a:p>
        </p:txBody>
      </p:sp>
      <p:pic>
        <p:nvPicPr>
          <p:cNvPr id="5" name="Picture 4">
            <a:extLst>
              <a:ext uri="{FF2B5EF4-FFF2-40B4-BE49-F238E27FC236}">
                <a16:creationId xmlns:a16="http://schemas.microsoft.com/office/drawing/2014/main" id="{3AAB9983-A9F4-0EF9-2125-A534C2E6CD45}"/>
              </a:ext>
            </a:extLst>
          </p:cNvPr>
          <p:cNvPicPr>
            <a:picLocks noChangeAspect="1"/>
          </p:cNvPicPr>
          <p:nvPr/>
        </p:nvPicPr>
        <p:blipFill>
          <a:blip r:embed="rId4"/>
          <a:stretch>
            <a:fillRect/>
          </a:stretch>
        </p:blipFill>
        <p:spPr>
          <a:xfrm>
            <a:off x="5457399" y="2243466"/>
            <a:ext cx="6636181" cy="3879174"/>
          </a:xfrm>
          <a:prstGeom prst="rect">
            <a:avLst/>
          </a:prstGeom>
        </p:spPr>
      </p:pic>
    </p:spTree>
    <p:extLst>
      <p:ext uri="{BB962C8B-B14F-4D97-AF65-F5344CB8AC3E}">
        <p14:creationId xmlns:p14="http://schemas.microsoft.com/office/powerpoint/2010/main" val="995802532"/>
      </p:ext>
    </p:extLst>
  </p:cSld>
  <p:clrMapOvr>
    <a:masterClrMapping/>
  </p:clrMapOvr>
</p:sld>
</file>

<file path=ppt/theme/theme1.xml><?xml version="1.0" encoding="utf-8"?>
<a:theme xmlns:a="http://schemas.openxmlformats.org/drawingml/2006/main" name="CTC-RI">
  <a:themeElements>
    <a:clrScheme name="Custom 44">
      <a:dk1>
        <a:srgbClr val="0070C0"/>
      </a:dk1>
      <a:lt1>
        <a:sysClr val="window" lastClr="FFFFFF"/>
      </a:lt1>
      <a:dk2>
        <a:srgbClr val="0070C0"/>
      </a:dk2>
      <a:lt2>
        <a:srgbClr val="FFFFFF"/>
      </a:lt2>
      <a:accent1>
        <a:srgbClr val="0070C0"/>
      </a:accent1>
      <a:accent2>
        <a:srgbClr val="FFC000"/>
      </a:accent2>
      <a:accent3>
        <a:srgbClr val="C00000"/>
      </a:accent3>
      <a:accent4>
        <a:srgbClr val="7030A0"/>
      </a:accent4>
      <a:accent5>
        <a:srgbClr val="00B050"/>
      </a:accent5>
      <a:accent6>
        <a:srgbClr val="3A3838"/>
      </a:accent6>
      <a:hlink>
        <a:srgbClr val="002060"/>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C-RI PPT Template 2021" id="{B5FAB533-5236-40C4-A8A0-410F7C90A427}" vid="{D351CB2F-270E-449E-90D0-0B185BD06F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8067</TotalTime>
  <Words>5345</Words>
  <Application>Microsoft Office PowerPoint</Application>
  <PresentationFormat>Widescreen</PresentationFormat>
  <Paragraphs>592</Paragraphs>
  <Slides>66</Slides>
  <Notes>49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Arial</vt:lpstr>
      <vt:lpstr>BlinkMacSystemFont</vt:lpstr>
      <vt:lpstr>Calibri</vt:lpstr>
      <vt:lpstr>Calibri Light</vt:lpstr>
      <vt:lpstr>fira-sans</vt:lpstr>
      <vt:lpstr>Roboto</vt:lpstr>
      <vt:lpstr>Source Sans Pro Web</vt:lpstr>
      <vt:lpstr>Whitney</vt:lpstr>
      <vt:lpstr>CTC-RI</vt:lpstr>
      <vt:lpstr>Behavioral Health Apps for Youth</vt:lpstr>
      <vt:lpstr>Presenters</vt:lpstr>
      <vt:lpstr>CTC-RI Conflict of Interest Statement</vt:lpstr>
      <vt:lpstr>Objectives</vt:lpstr>
      <vt:lpstr>Objectives</vt:lpstr>
      <vt:lpstr>Today’s Outline</vt:lpstr>
      <vt:lpstr> Defining terms  </vt:lpstr>
      <vt:lpstr>Digital Therapeutics</vt:lpstr>
      <vt:lpstr>PowerPoint Presentation</vt:lpstr>
      <vt:lpstr>Example of a Prescription Digital Therapeutic  EndeavorRx</vt:lpstr>
      <vt:lpstr>PowerPoint Presentation</vt:lpstr>
      <vt:lpstr> SparkRx by Limbix (recently bought by Big Health) </vt:lpstr>
      <vt:lpstr>PowerPoint Presentation</vt:lpstr>
      <vt:lpstr>Digital therapeutics - one last word</vt:lpstr>
      <vt:lpstr>BH Apps - State of the field </vt:lpstr>
      <vt:lpstr>PowerPoint Presentation</vt:lpstr>
      <vt:lpstr>PowerPoint Presentation</vt:lpstr>
      <vt:lpstr>Models for Evaluation</vt:lpstr>
      <vt:lpstr>From AHRQ BH App databases </vt:lpstr>
      <vt:lpstr>Models for evaluation  American Psychiatric Association - App Evaluation Model </vt:lpstr>
      <vt:lpstr>American Psychiatric Association</vt:lpstr>
      <vt:lpstr>American Psychiatric Association </vt:lpstr>
      <vt:lpstr> MindApps.org  </vt:lpstr>
      <vt:lpstr>Models for evaluation  One Mind Psyber Guide</vt:lpstr>
      <vt:lpstr>PowerPoint Presentation</vt:lpstr>
      <vt:lpstr>Also includes Currently Unavailable apps  (there are dozens…)</vt:lpstr>
      <vt:lpstr>Teen App Guide  (from One Mind Psyber Guide, in references, 2022)</vt:lpstr>
      <vt:lpstr>19 Apps they review</vt:lpstr>
      <vt:lpstr>PowerPoint Presentation</vt:lpstr>
      <vt:lpstr>What criteria are young people using…</vt:lpstr>
      <vt:lpstr>Are BH APPs effective for youth? </vt:lpstr>
      <vt:lpstr>Digital BH interventions in primary care</vt:lpstr>
      <vt:lpstr>Digital BH interventions in primary care</vt:lpstr>
      <vt:lpstr>Talking to teens about apps they are using</vt:lpstr>
      <vt:lpstr>Example – Young Child, prevention</vt:lpstr>
      <vt:lpstr>Breathe, Think, Do</vt:lpstr>
      <vt:lpstr>Breathe, Think, Do</vt:lpstr>
      <vt:lpstr>PowerPoint Presentation</vt:lpstr>
      <vt:lpstr>PowerPoint Presentation</vt:lpstr>
      <vt:lpstr>PowerPoint Presentation</vt:lpstr>
      <vt:lpstr>PowerPoint Presentation</vt:lpstr>
      <vt:lpstr>Example, school aged child, targeted</vt:lpstr>
      <vt:lpstr>Smiling Mind</vt:lpstr>
      <vt:lpstr>Smiling Mind</vt:lpstr>
      <vt:lpstr>Smiling Mind</vt:lpstr>
      <vt:lpstr>Project EMPOWER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teen, waitlist</vt:lpstr>
      <vt:lpstr>MOVE MOOD</vt:lpstr>
      <vt:lpstr>Move Mood</vt:lpstr>
      <vt:lpstr>Mood Move</vt:lpstr>
      <vt:lpstr>Move Mood</vt:lpstr>
      <vt:lpstr>Mood Move</vt:lpstr>
      <vt:lpstr>Virtual Hope Box</vt:lpstr>
      <vt:lpstr>K’Bro</vt:lpstr>
      <vt:lpstr>Joon</vt:lpstr>
      <vt:lpstr>Resources</vt:lpstr>
      <vt:lpstr>References </vt:lpstr>
      <vt:lpstr>References cont’d</vt:lpstr>
      <vt:lpstr>References cont’d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Tri-County</dc:title>
  <dc:creator>Elizabeth Cantor</dc:creator>
  <cp:lastModifiedBy>Michelle Mooney</cp:lastModifiedBy>
  <cp:revision>215</cp:revision>
  <dcterms:created xsi:type="dcterms:W3CDTF">2023-06-14T13:13:37Z</dcterms:created>
  <dcterms:modified xsi:type="dcterms:W3CDTF">2023-10-04T03:12:40Z</dcterms:modified>
</cp:coreProperties>
</file>