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2" r:id="rId4"/>
    <p:sldId id="263" r:id="rId5"/>
    <p:sldId id="272" r:id="rId6"/>
    <p:sldId id="273" r:id="rId7"/>
    <p:sldId id="274" r:id="rId8"/>
    <p:sldId id="260" r:id="rId9"/>
    <p:sldId id="268" r:id="rId10"/>
    <p:sldId id="269" r:id="rId11"/>
  </p:sldIdLst>
  <p:sldSz cx="24380825" cy="1371441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Work Sans" pitchFamily="2" charset="0"/>
      <p:regular r:id="rId17"/>
      <p:bold r:id="rId18"/>
      <p:italic r:id="rId19"/>
      <p:boldItalic r:id="rId20"/>
    </p:embeddedFont>
    <p:embeddedFont>
      <p:font typeface="Work Sans Medium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9253">
          <p15:clr>
            <a:srgbClr val="9AA0A6"/>
          </p15:clr>
        </p15:guide>
        <p15:guide id="2" pos="3617">
          <p15:clr>
            <a:srgbClr val="9AA0A6"/>
          </p15:clr>
        </p15:guide>
        <p15:guide id="3" pos="794">
          <p15:clr>
            <a:srgbClr val="9AA0A6"/>
          </p15:clr>
        </p15:guide>
        <p15:guide id="4" orient="horz" pos="794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jborPNSJrovoeevJwH99+rwZlx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0" d="100"/>
          <a:sy n="30" d="100"/>
        </p:scale>
        <p:origin x="816" y="16"/>
      </p:cViewPr>
      <p:guideLst>
        <p:guide pos="9253"/>
        <p:guide pos="3617"/>
        <p:guide pos="794"/>
        <p:guide orient="horz" pos="7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23886b85b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23886b85b6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123886b85b6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3886b85b6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g123886b85b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5fd06185e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g125fd06185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25fd06185e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g125fd06185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5fd06185e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g125fd06185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0296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5fd06185e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g125fd06185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6347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5fd06185e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g125fd06185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2062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25fd06185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25fd06185e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125fd06185e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25fd06185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25fd06185e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125fd06185e_0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/>
          <p:nvPr/>
        </p:nvSpPr>
        <p:spPr>
          <a:xfrm>
            <a:off x="20220878" y="12477214"/>
            <a:ext cx="32970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000000"/>
                </a:solidFill>
              </a:rPr>
              <a:t>Intercept</a:t>
            </a:r>
            <a:r>
              <a:rPr lang="en-GB" sz="2000" b="1"/>
              <a:t>project.eu</a:t>
            </a:r>
            <a:endParaRPr sz="20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23" name="Google Shape;23;p36"/>
          <p:cNvSpPr txBox="1"/>
          <p:nvPr/>
        </p:nvSpPr>
        <p:spPr>
          <a:xfrm>
            <a:off x="23351183" y="12529067"/>
            <a:ext cx="6492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600">
                <a:solidFill>
                  <a:srgbClr val="595959"/>
                </a:solidFill>
                <a:latin typeface="Work Sans"/>
                <a:ea typeface="Work Sans"/>
                <a:cs typeface="Work Sans"/>
                <a:sym typeface="Work Sans"/>
              </a:rPr>
              <a:t>‹N›</a:t>
            </a:fld>
            <a:endParaRPr sz="1600">
              <a:solidFill>
                <a:srgbClr val="595959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 1">
  <p:cSld name="TITLE_ONLY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">
  <p:cSld name="Title with photo background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"/>
            <a:ext cx="24489624" cy="242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0"/>
          <p:cNvSpPr>
            <a:spLocks noGrp="1"/>
          </p:cNvSpPr>
          <p:nvPr>
            <p:ph type="pic" idx="2"/>
          </p:nvPr>
        </p:nvSpPr>
        <p:spPr>
          <a:xfrm>
            <a:off x="1260000" y="2876775"/>
            <a:ext cx="21880800" cy="7381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94">
          <p15:clr>
            <a:srgbClr val="FA7B17"/>
          </p15:clr>
        </p15:guide>
        <p15:guide id="2" orient="horz" pos="794">
          <p15:clr>
            <a:srgbClr val="FA7B17"/>
          </p15:clr>
        </p15:guide>
        <p15:guide id="3" orient="horz" pos="7845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, text and photo_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25fd06185e_0_64"/>
          <p:cNvSpPr txBox="1"/>
          <p:nvPr/>
        </p:nvSpPr>
        <p:spPr>
          <a:xfrm>
            <a:off x="1276475" y="1297750"/>
            <a:ext cx="1019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125fd06185e_0_64"/>
          <p:cNvSpPr txBox="1">
            <a:spLocks noGrp="1"/>
          </p:cNvSpPr>
          <p:nvPr>
            <p:ph type="ctrTitle"/>
          </p:nvPr>
        </p:nvSpPr>
        <p:spPr>
          <a:xfrm>
            <a:off x="1260000" y="1260000"/>
            <a:ext cx="9891600" cy="21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g125fd06185e_0_64"/>
          <p:cNvSpPr txBox="1">
            <a:spLocks noGrp="1"/>
          </p:cNvSpPr>
          <p:nvPr>
            <p:ph type="ctrTitle" idx="2"/>
          </p:nvPr>
        </p:nvSpPr>
        <p:spPr>
          <a:xfrm>
            <a:off x="1260000" y="3641075"/>
            <a:ext cx="9050400" cy="21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None/>
              <a:defRPr sz="2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125fd06185e_0_64"/>
          <p:cNvSpPr txBox="1"/>
          <p:nvPr/>
        </p:nvSpPr>
        <p:spPr>
          <a:xfrm>
            <a:off x="20220878" y="12477214"/>
            <a:ext cx="32970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000000"/>
                </a:solidFill>
              </a:rPr>
              <a:t>Intercept</a:t>
            </a:r>
            <a:r>
              <a:rPr lang="en-GB" sz="2000" b="1"/>
              <a:t>project.eu</a:t>
            </a:r>
            <a:endParaRPr sz="20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40" name="Google Shape;40;g125fd06185e_0_64"/>
          <p:cNvSpPr txBox="1"/>
          <p:nvPr/>
        </p:nvSpPr>
        <p:spPr>
          <a:xfrm>
            <a:off x="23351183" y="12529067"/>
            <a:ext cx="6492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600">
                <a:solidFill>
                  <a:srgbClr val="595959"/>
                </a:solidFill>
                <a:latin typeface="Work Sans"/>
                <a:ea typeface="Work Sans"/>
                <a:cs typeface="Work Sans"/>
                <a:sym typeface="Work Sans"/>
              </a:rPr>
              <a:t>‹N›</a:t>
            </a:fld>
            <a:endParaRPr sz="1600">
              <a:solidFill>
                <a:srgbClr val="595959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41" name="Google Shape;41;g125fd06185e_0_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79089" y="9310224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g125fd06185e_0_64"/>
          <p:cNvPicPr preferRelativeResize="0"/>
          <p:nvPr/>
        </p:nvPicPr>
        <p:blipFill rotWithShape="1">
          <a:blip r:embed="rId3">
            <a:alphaModFix/>
          </a:blip>
          <a:srcRect l="534" r="534"/>
          <a:stretch/>
        </p:blipFill>
        <p:spPr>
          <a:xfrm>
            <a:off x="-19564" y="9310224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g125fd06185e_0_64"/>
          <p:cNvPicPr preferRelativeResize="0"/>
          <p:nvPr/>
        </p:nvPicPr>
        <p:blipFill rotWithShape="1">
          <a:blip r:embed="rId4">
            <a:alphaModFix/>
          </a:blip>
          <a:srcRect l="534" r="534"/>
          <a:stretch/>
        </p:blipFill>
        <p:spPr>
          <a:xfrm rot="5400000">
            <a:off x="22265814" y="-532852"/>
            <a:ext cx="1621297" cy="264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9253">
          <p15:clr>
            <a:srgbClr val="FA7B17"/>
          </p15:clr>
        </p15:guide>
        <p15:guide id="2" orient="horz" pos="7767">
          <p15:clr>
            <a:srgbClr val="FA7B17"/>
          </p15:clr>
        </p15:guide>
        <p15:guide id="3" pos="794">
          <p15:clr>
            <a:srgbClr val="FA7B17"/>
          </p15:clr>
        </p15:guide>
        <p15:guide id="4" orient="horz" pos="794">
          <p15:clr>
            <a:srgbClr val="FA7B17"/>
          </p15:clr>
        </p15:guide>
        <p15:guide id="5" pos="3617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Large photo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125fd06185e_0_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24380825" cy="25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125fd06185e_0_103"/>
          <p:cNvSpPr txBox="1">
            <a:spLocks noGrp="1"/>
          </p:cNvSpPr>
          <p:nvPr>
            <p:ph type="title"/>
          </p:nvPr>
        </p:nvSpPr>
        <p:spPr>
          <a:xfrm>
            <a:off x="1260157" y="5633541"/>
            <a:ext cx="210285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125fd06185e_0_103"/>
          <p:cNvSpPr txBox="1"/>
          <p:nvPr/>
        </p:nvSpPr>
        <p:spPr>
          <a:xfrm>
            <a:off x="20220878" y="12477214"/>
            <a:ext cx="32970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</a:rPr>
              <a:t>Interceptproject.eu</a:t>
            </a:r>
            <a:endParaRPr sz="20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60" name="Google Shape;60;g125fd06185e_0_103"/>
          <p:cNvSpPr txBox="1"/>
          <p:nvPr/>
        </p:nvSpPr>
        <p:spPr>
          <a:xfrm>
            <a:off x="1397100" y="11361550"/>
            <a:ext cx="44826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</a:rPr>
              <a:t>INTERCEPT</a:t>
            </a:r>
            <a:r>
              <a:rPr lang="en-GB" sz="1800">
                <a:solidFill>
                  <a:schemeClr val="lt1"/>
                </a:solidFill>
              </a:rPr>
              <a:t> benefits from a € 2.18M grant from Iceland, Liechtenstein and Norway through the EEA and Norway Grants Fund for Youth Employment.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1906588" y="12903932"/>
            <a:ext cx="155700" cy="162000"/>
          </a:xfrm>
          <a:prstGeom prst="rect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8"/>
          <p:cNvSpPr/>
          <p:nvPr/>
        </p:nvSpPr>
        <p:spPr>
          <a:xfrm>
            <a:off x="1433513" y="12903932"/>
            <a:ext cx="158750" cy="161925"/>
          </a:xfrm>
          <a:custGeom>
            <a:avLst/>
            <a:gdLst/>
            <a:ahLst/>
            <a:cxnLst/>
            <a:rect l="l" t="t" r="r" b="b"/>
            <a:pathLst>
              <a:path w="100" h="102" extrusionOk="0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8"/>
          <p:cNvSpPr/>
          <p:nvPr/>
        </p:nvSpPr>
        <p:spPr>
          <a:xfrm>
            <a:off x="1277938" y="12903932"/>
            <a:ext cx="155700" cy="319200"/>
          </a:xfrm>
          <a:prstGeom prst="rect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8"/>
          <p:cNvSpPr/>
          <p:nvPr/>
        </p:nvSpPr>
        <p:spPr>
          <a:xfrm>
            <a:off x="1592263" y="12746770"/>
            <a:ext cx="155575" cy="476250"/>
          </a:xfrm>
          <a:custGeom>
            <a:avLst/>
            <a:gdLst/>
            <a:ahLst/>
            <a:cxnLst/>
            <a:rect l="l" t="t" r="r" b="b"/>
            <a:pathLst>
              <a:path w="98" h="300" extrusionOk="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8"/>
          <p:cNvSpPr/>
          <p:nvPr/>
        </p:nvSpPr>
        <p:spPr>
          <a:xfrm>
            <a:off x="2609850" y="12903932"/>
            <a:ext cx="155575" cy="161925"/>
          </a:xfrm>
          <a:custGeom>
            <a:avLst/>
            <a:gdLst/>
            <a:ahLst/>
            <a:cxnLst/>
            <a:rect l="l" t="t" r="r" b="b"/>
            <a:pathLst>
              <a:path w="98" h="102" extrusionOk="0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8"/>
          <p:cNvSpPr/>
          <p:nvPr/>
        </p:nvSpPr>
        <p:spPr>
          <a:xfrm>
            <a:off x="2455863" y="12903932"/>
            <a:ext cx="153900" cy="319200"/>
          </a:xfrm>
          <a:prstGeom prst="rect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8"/>
          <p:cNvSpPr/>
          <p:nvPr/>
        </p:nvSpPr>
        <p:spPr>
          <a:xfrm>
            <a:off x="2765425" y="12746770"/>
            <a:ext cx="158750" cy="476250"/>
          </a:xfrm>
          <a:custGeom>
            <a:avLst/>
            <a:gdLst/>
            <a:ahLst/>
            <a:cxnLst/>
            <a:rect l="l" t="t" r="r" b="b"/>
            <a:pathLst>
              <a:path w="100" h="300" extrusionOk="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8"/>
          <p:cNvSpPr/>
          <p:nvPr/>
        </p:nvSpPr>
        <p:spPr>
          <a:xfrm>
            <a:off x="1747838" y="12589607"/>
            <a:ext cx="158700" cy="476400"/>
          </a:xfrm>
          <a:prstGeom prst="rect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18"/>
          <p:cNvCxnSpPr/>
          <p:nvPr/>
        </p:nvCxnSpPr>
        <p:spPr>
          <a:xfrm>
            <a:off x="2062163" y="13065857"/>
            <a:ext cx="393600" cy="0"/>
          </a:xfrm>
          <a:prstGeom prst="straightConnector1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Google Shape;19;p18"/>
          <p:cNvCxnSpPr/>
          <p:nvPr/>
        </p:nvCxnSpPr>
        <p:spPr>
          <a:xfrm>
            <a:off x="2924175" y="13065857"/>
            <a:ext cx="21444000" cy="0"/>
          </a:xfrm>
          <a:prstGeom prst="straightConnector1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20;p18"/>
          <p:cNvCxnSpPr/>
          <p:nvPr/>
        </p:nvCxnSpPr>
        <p:spPr>
          <a:xfrm>
            <a:off x="6350" y="13065857"/>
            <a:ext cx="1271700" cy="0"/>
          </a:xfrm>
          <a:prstGeom prst="straightConnector1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Google Shape;111;g123886b85b6_0_80"/>
          <p:cNvCxnSpPr/>
          <p:nvPr/>
        </p:nvCxnSpPr>
        <p:spPr>
          <a:xfrm>
            <a:off x="1371865" y="11898378"/>
            <a:ext cx="8853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" name="Google Shape;112;g123886b85b6_0_80"/>
          <p:cNvSpPr txBox="1"/>
          <p:nvPr/>
        </p:nvSpPr>
        <p:spPr>
          <a:xfrm>
            <a:off x="1260000" y="11096040"/>
            <a:ext cx="6333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0000"/>
                </a:solidFill>
              </a:rPr>
              <a:t>Intercept Project</a:t>
            </a:r>
            <a:endParaRPr sz="3600" b="1">
              <a:solidFill>
                <a:srgbClr val="000000"/>
              </a:solidFill>
            </a:endParaRPr>
          </a:p>
        </p:txBody>
      </p:sp>
      <p:sp>
        <p:nvSpPr>
          <p:cNvPr id="113" name="Google Shape;113;g123886b85b6_0_80"/>
          <p:cNvSpPr txBox="1"/>
          <p:nvPr/>
        </p:nvSpPr>
        <p:spPr>
          <a:xfrm>
            <a:off x="1260000" y="11961790"/>
            <a:ext cx="633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April</a:t>
            </a:r>
            <a:r>
              <a:rPr lang="en-GB" sz="2000">
                <a:solidFill>
                  <a:srgbClr val="000000"/>
                </a:solidFill>
              </a:rPr>
              <a:t> 2022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14" name="Google Shape;114;g123886b85b6_0_80"/>
          <p:cNvSpPr txBox="1"/>
          <p:nvPr/>
        </p:nvSpPr>
        <p:spPr>
          <a:xfrm>
            <a:off x="10903500" y="10422500"/>
            <a:ext cx="12285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dirty="0">
                <a:solidFill>
                  <a:schemeClr val="dk1"/>
                </a:solidFill>
              </a:rPr>
              <a:t>Project </a:t>
            </a:r>
            <a:r>
              <a:rPr lang="it-IT" sz="6000" b="1" dirty="0" err="1">
                <a:solidFill>
                  <a:schemeClr val="dk1"/>
                </a:solidFill>
              </a:rPr>
              <a:t>presentation</a:t>
            </a:r>
            <a:endParaRPr sz="6000" b="1"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b="1" dirty="0">
                <a:solidFill>
                  <a:schemeClr val="dk1"/>
                </a:solidFill>
                <a:highlight>
                  <a:srgbClr val="FFFF00"/>
                </a:highlight>
              </a:rPr>
              <a:t>Add title</a:t>
            </a:r>
            <a:endParaRPr sz="6000" dirty="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pic>
        <p:nvPicPr>
          <p:cNvPr id="5" name="Segnaposto immagine 4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6FEB253B-6E94-7B9C-44D1-E06FB48A0EB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t="28760" b="12310"/>
          <a:stretch/>
        </p:blipFill>
        <p:spPr>
          <a:xfrm>
            <a:off x="1260284" y="2876763"/>
            <a:ext cx="21880513" cy="7381812"/>
          </a:xfrm>
          <a:prstGeom prst="rect">
            <a:avLst/>
          </a:prstGeom>
        </p:spPr>
      </p:pic>
      <p:pic>
        <p:nvPicPr>
          <p:cNvPr id="116" name="Google Shape;116;g123886b85b6_0_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773300" y="2363474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123886b85b6_0_80"/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>
            <a:off x="1260000" y="7610699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123886b85b6_0_80"/>
          <p:cNvPicPr preferRelativeResize="0"/>
          <p:nvPr/>
        </p:nvPicPr>
        <p:blipFill rotWithShape="1">
          <a:blip r:embed="rId6">
            <a:alphaModFix/>
          </a:blip>
          <a:srcRect l="534" r="534"/>
          <a:stretch/>
        </p:blipFill>
        <p:spPr>
          <a:xfrm rot="10800000">
            <a:off x="21519500" y="2876787"/>
            <a:ext cx="1621297" cy="264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g123886b85b6_0_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9550" y="5861575"/>
            <a:ext cx="18521726" cy="19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123886b85b6_0_67"/>
          <p:cNvSpPr txBox="1"/>
          <p:nvPr/>
        </p:nvSpPr>
        <p:spPr>
          <a:xfrm>
            <a:off x="15791700" y="10832422"/>
            <a:ext cx="763500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275" tIns="103275" rIns="103275" bIns="103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000000"/>
                </a:solidFill>
              </a:rPr>
              <a:t>Intercept Project</a:t>
            </a:r>
            <a:endParaRPr sz="1800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rgbClr val="000000"/>
                </a:solidFill>
              </a:rPr>
              <a:t>motIvating mobiliziNg supporTing</a:t>
            </a:r>
            <a:endParaRPr sz="1800" i="1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>
                <a:solidFill>
                  <a:srgbClr val="000000"/>
                </a:solidFill>
              </a:rPr>
              <a:t>nEets gReen CarEer PaThway</a:t>
            </a:r>
            <a:endParaRPr sz="1800" i="1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000000"/>
                </a:solidFill>
              </a:rPr>
              <a:t>Call: Unlocking Youth Potential</a:t>
            </a:r>
            <a:r>
              <a:rPr lang="en-GB" sz="1800"/>
              <a:t> / </a:t>
            </a:r>
            <a:r>
              <a:rPr lang="en-GB" sz="1800">
                <a:solidFill>
                  <a:srgbClr val="000000"/>
                </a:solidFill>
              </a:rPr>
              <a:t>Project No. 2020-1-0033</a:t>
            </a:r>
            <a:endParaRPr sz="1800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000000"/>
                </a:solidFill>
              </a:rPr>
              <a:t>Lead partner: Jobsplus</a:t>
            </a:r>
            <a:r>
              <a:rPr lang="en-GB" sz="1800"/>
              <a:t> / </a:t>
            </a:r>
            <a:r>
              <a:rPr lang="en-GB" sz="1800">
                <a:solidFill>
                  <a:srgbClr val="000000"/>
                </a:solidFill>
              </a:rPr>
              <a:t>Duration: 29 months</a:t>
            </a:r>
            <a:r>
              <a:rPr lang="en-GB" sz="1800"/>
              <a:t> / </a:t>
            </a:r>
            <a:r>
              <a:rPr lang="en-GB" sz="1800">
                <a:solidFill>
                  <a:srgbClr val="000000"/>
                </a:solidFill>
              </a:rPr>
              <a:t>Budget: € 2.18M</a:t>
            </a:r>
            <a:endParaRPr sz="1800">
              <a:solidFill>
                <a:srgbClr val="F3F3F3"/>
              </a:solidFill>
            </a:endParaRPr>
          </a:p>
        </p:txBody>
      </p:sp>
      <p:sp>
        <p:nvSpPr>
          <p:cNvPr id="224" name="Google Shape;224;g123886b85b6_0_67"/>
          <p:cNvSpPr txBox="1"/>
          <p:nvPr/>
        </p:nvSpPr>
        <p:spPr>
          <a:xfrm>
            <a:off x="1260000" y="10832403"/>
            <a:ext cx="4330800" cy="1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275" tIns="103275" rIns="103275" bIns="103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lang="en-GB" sz="1800" b="1">
                <a:solidFill>
                  <a:srgbClr val="000000"/>
                </a:solidFill>
              </a:rPr>
              <a:t>INTERCEPT</a:t>
            </a:r>
            <a:r>
              <a:rPr lang="en-GB" sz="1800">
                <a:solidFill>
                  <a:srgbClr val="000000"/>
                </a:solidFill>
              </a:rPr>
              <a:t> benefits from a € 2.18M grant from Iceland, Liechtenstein and Norway through the EEA and Norway Grants Fund for Youth Employment.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25" name="Google Shape;225;g123886b85b6_0_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"/>
            <a:ext cx="24489624" cy="242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23886b85b6_0_67"/>
          <p:cNvSpPr txBox="1"/>
          <p:nvPr/>
        </p:nvSpPr>
        <p:spPr>
          <a:xfrm>
            <a:off x="3206350" y="5455721"/>
            <a:ext cx="4330800" cy="4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275" tIns="103275" rIns="103275" bIns="103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lang="en-GB" sz="1800">
                <a:solidFill>
                  <a:srgbClr val="666666"/>
                </a:solidFill>
              </a:rPr>
              <a:t>IMPLEMENTED BY:</a:t>
            </a:r>
            <a:endParaRPr sz="18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864" r="864"/>
          <a:stretch/>
        </p:blipFill>
        <p:spPr>
          <a:xfrm>
            <a:off x="14689825" y="0"/>
            <a:ext cx="9690899" cy="1232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"/>
          <p:cNvSpPr txBox="1"/>
          <p:nvPr/>
        </p:nvSpPr>
        <p:spPr>
          <a:xfrm>
            <a:off x="1260000" y="1260000"/>
            <a:ext cx="12285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b="1" dirty="0">
                <a:solidFill>
                  <a:schemeClr val="dk1"/>
                </a:solidFill>
              </a:rPr>
              <a:t>Project information</a:t>
            </a:r>
            <a:endParaRPr sz="6000" dirty="0">
              <a:solidFill>
                <a:schemeClr val="dk1"/>
              </a:solidFill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1259998" y="4920548"/>
            <a:ext cx="11095033" cy="202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</a:rPr>
              <a:t>Motivating mobilizing supporting NEETs green career pathway</a:t>
            </a: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</a:rPr>
              <a:t>Call: Unlocking Youth Potential</a:t>
            </a: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</a:rPr>
              <a:t>Project No. 2020-1-0033</a:t>
            </a: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</a:rPr>
              <a:t>Duration: 29 months</a:t>
            </a:r>
          </a:p>
        </p:txBody>
      </p:sp>
      <p:pic>
        <p:nvPicPr>
          <p:cNvPr id="148" name="Google Shape;14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23101" y="5393700"/>
            <a:ext cx="6224347" cy="15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5203125" y="-513301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6">
            <a:alphaModFix/>
          </a:blip>
          <a:srcRect l="534" r="534"/>
          <a:stretch/>
        </p:blipFill>
        <p:spPr>
          <a:xfrm>
            <a:off x="14689825" y="9682124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7">
            <a:alphaModFix/>
          </a:blip>
          <a:srcRect l="534" r="534"/>
          <a:stretch/>
        </p:blipFill>
        <p:spPr>
          <a:xfrm rot="10800000">
            <a:off x="22759525" y="12"/>
            <a:ext cx="1621297" cy="26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049ACB3-FCE0-56A8-1151-B9F46C84AF84}"/>
              </a:ext>
            </a:extLst>
          </p:cNvPr>
          <p:cNvSpPr txBox="1"/>
          <p:nvPr/>
        </p:nvSpPr>
        <p:spPr>
          <a:xfrm>
            <a:off x="1259999" y="3198098"/>
            <a:ext cx="1243473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0" i="0" dirty="0">
                <a:solidFill>
                  <a:schemeClr val="tx1"/>
                </a:solidFill>
                <a:effectLst/>
                <a:latin typeface="+mj-lt"/>
              </a:rPr>
              <a:t>INTERCEPT benefits from a </a:t>
            </a:r>
            <a:r>
              <a:rPr lang="en-US" sz="2600" b="1" i="0" dirty="0">
                <a:solidFill>
                  <a:schemeClr val="tx1"/>
                </a:solidFill>
                <a:effectLst/>
                <a:latin typeface="+mj-lt"/>
              </a:rPr>
              <a:t>€ </a:t>
            </a:r>
            <a:r>
              <a:rPr lang="en-US" sz="2600" b="1" dirty="0">
                <a:solidFill>
                  <a:schemeClr val="tx1"/>
                </a:solidFill>
                <a:latin typeface="+mj-lt"/>
              </a:rPr>
              <a:t>2.18M</a:t>
            </a:r>
            <a:r>
              <a:rPr lang="en-US" sz="2600" b="1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+mj-lt"/>
              </a:rPr>
              <a:t>grant from Iceland, Liechtenstein and Norway through the </a:t>
            </a:r>
            <a:r>
              <a:rPr lang="en-US" sz="2600" b="1" i="0" dirty="0">
                <a:solidFill>
                  <a:schemeClr val="tx1"/>
                </a:solidFill>
                <a:effectLst/>
                <a:latin typeface="+mj-lt"/>
              </a:rPr>
              <a:t>EEA and Norway Grants 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+mj-lt"/>
              </a:rPr>
              <a:t>Fund for Youth Employment.</a:t>
            </a:r>
            <a:endParaRPr lang="it-IT" sz="2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CE621A7-4657-12EF-C390-F81D1BE5E4D4}"/>
              </a:ext>
            </a:extLst>
          </p:cNvPr>
          <p:cNvSpPr txBox="1"/>
          <p:nvPr/>
        </p:nvSpPr>
        <p:spPr>
          <a:xfrm>
            <a:off x="1259999" y="7775585"/>
            <a:ext cx="12434735" cy="327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</a:rPr>
              <a:t>6 countries</a:t>
            </a:r>
            <a:r>
              <a:rPr lang="en-US" sz="2600" dirty="0">
                <a:solidFill>
                  <a:schemeClr val="dk1"/>
                </a:solidFill>
              </a:rPr>
              <a:t>: Lithuania, Malta, Italy, Poland, Slovakia, Luxembourg</a:t>
            </a:r>
          </a:p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dk1"/>
              </a:solidFill>
            </a:endParaRPr>
          </a:p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</a:rPr>
              <a:t>9 partners</a:t>
            </a:r>
            <a:r>
              <a:rPr lang="en-US" sz="2600" dirty="0">
                <a:solidFill>
                  <a:schemeClr val="dk1"/>
                </a:solidFill>
              </a:rPr>
              <a:t>: JOBSPLUS (LP - MT), Visionary Analytics (LT), CASE - Centre for Social and Economic Research (PL), IERSAS - Institute of Economic Research - Slovak Academy of Sciences (SK), Region of Tuscany (IT), Grosseto University Hub in Italy (IT), </a:t>
            </a:r>
            <a:r>
              <a:rPr lang="en-US" sz="2600" dirty="0" err="1">
                <a:solidFill>
                  <a:schemeClr val="dk1"/>
                </a:solidFill>
              </a:rPr>
              <a:t>Anci</a:t>
            </a:r>
            <a:r>
              <a:rPr lang="en-US" sz="2600" dirty="0">
                <a:solidFill>
                  <a:schemeClr val="dk1"/>
                </a:solidFill>
              </a:rPr>
              <a:t> Toscana (IT), Lithuanian Public Employment Service (LT), ADEM, National Employment Agency of Luxembourg (LU)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125fd06185e_0_7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019" b="5019"/>
          <a:stretch/>
        </p:blipFill>
        <p:spPr>
          <a:xfrm>
            <a:off x="5742726" y="0"/>
            <a:ext cx="18637998" cy="1232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125fd06185e_0_76"/>
          <p:cNvSpPr txBox="1"/>
          <p:nvPr/>
        </p:nvSpPr>
        <p:spPr>
          <a:xfrm>
            <a:off x="960120" y="1375388"/>
            <a:ext cx="122850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dirty="0">
                <a:solidFill>
                  <a:schemeClr val="dk1"/>
                </a:solidFill>
              </a:rPr>
              <a:t>The </a:t>
            </a:r>
            <a:r>
              <a:rPr lang="it-IT" sz="6000" b="1" dirty="0" err="1">
                <a:solidFill>
                  <a:schemeClr val="dk1"/>
                </a:solidFill>
              </a:rPr>
              <a:t>aim</a:t>
            </a:r>
            <a:endParaRPr sz="6000" dirty="0">
              <a:solidFill>
                <a:schemeClr val="dk1"/>
              </a:solidFill>
            </a:endParaRPr>
          </a:p>
        </p:txBody>
      </p:sp>
      <p:sp>
        <p:nvSpPr>
          <p:cNvPr id="176" name="Google Shape;176;g125fd06185e_0_76"/>
          <p:cNvSpPr txBox="1"/>
          <p:nvPr/>
        </p:nvSpPr>
        <p:spPr>
          <a:xfrm>
            <a:off x="960120" y="3139325"/>
            <a:ext cx="4268580" cy="2945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</a:rPr>
              <a:t>Connecting </a:t>
            </a:r>
            <a:r>
              <a:rPr lang="en-US" sz="2600" b="1" dirty="0">
                <a:solidFill>
                  <a:schemeClr val="dk1"/>
                </a:solidFill>
              </a:rPr>
              <a:t>25-29 year-old NEETs </a:t>
            </a:r>
            <a:r>
              <a:rPr lang="en-US" sz="2600" dirty="0">
                <a:solidFill>
                  <a:schemeClr val="dk1"/>
                </a:solidFill>
              </a:rPr>
              <a:t>(young people who are Not in Education, Employment or Training) with </a:t>
            </a:r>
            <a:r>
              <a:rPr lang="en-US" sz="2600" b="1" dirty="0">
                <a:solidFill>
                  <a:schemeClr val="dk1"/>
                </a:solidFill>
              </a:rPr>
              <a:t>job opportunities</a:t>
            </a:r>
            <a:r>
              <a:rPr lang="en-US" sz="2600" dirty="0">
                <a:solidFill>
                  <a:schemeClr val="dk1"/>
                </a:solidFill>
              </a:rPr>
              <a:t> in the </a:t>
            </a:r>
            <a:r>
              <a:rPr lang="en-US" sz="2600" b="1" dirty="0">
                <a:solidFill>
                  <a:schemeClr val="dk1"/>
                </a:solidFill>
              </a:rPr>
              <a:t>green sector</a:t>
            </a:r>
            <a:r>
              <a:rPr lang="en-US" sz="2600" dirty="0">
                <a:solidFill>
                  <a:schemeClr val="dk1"/>
                </a:solidFill>
              </a:rPr>
              <a:t>.</a:t>
            </a:r>
            <a:endParaRPr sz="2600" dirty="0">
              <a:solidFill>
                <a:schemeClr val="dk1"/>
              </a:solidFill>
            </a:endParaRPr>
          </a:p>
        </p:txBody>
      </p:sp>
      <p:pic>
        <p:nvPicPr>
          <p:cNvPr id="178" name="Google Shape;178;g125fd06185e_0_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2246150" y="10204428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125fd06185e_0_76"/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>
            <a:off x="5742725" y="9691149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125fd06185e_0_76"/>
          <p:cNvPicPr preferRelativeResize="0"/>
          <p:nvPr/>
        </p:nvPicPr>
        <p:blipFill rotWithShape="1">
          <a:blip r:embed="rId6">
            <a:alphaModFix/>
          </a:blip>
          <a:srcRect l="534" r="534"/>
          <a:stretch/>
        </p:blipFill>
        <p:spPr>
          <a:xfrm rot="5400000">
            <a:off x="22246150" y="-513288"/>
            <a:ext cx="1621297" cy="264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oggetto da esterni&#10;&#10;Descrizione generata automaticamente">
            <a:extLst>
              <a:ext uri="{FF2B5EF4-FFF2-40B4-BE49-F238E27FC236}">
                <a16:creationId xmlns:a16="http://schemas.microsoft.com/office/drawing/2014/main" id="{6B4F42D7-817A-41A5-C436-20F1D141D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76" r="26897"/>
          <a:stretch/>
        </p:blipFill>
        <p:spPr>
          <a:xfrm>
            <a:off x="14689928" y="0"/>
            <a:ext cx="9690897" cy="12330000"/>
          </a:xfrm>
          <a:prstGeom prst="rect">
            <a:avLst/>
          </a:prstGeom>
        </p:spPr>
      </p:pic>
      <p:sp>
        <p:nvSpPr>
          <p:cNvPr id="186" name="Google Shape;186;g125fd06185e_0_85"/>
          <p:cNvSpPr txBox="1"/>
          <p:nvPr/>
        </p:nvSpPr>
        <p:spPr>
          <a:xfrm>
            <a:off x="1260000" y="1260000"/>
            <a:ext cx="12285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b="1" dirty="0">
                <a:solidFill>
                  <a:schemeClr val="dk1"/>
                </a:solidFill>
              </a:rPr>
              <a:t>The context</a:t>
            </a:r>
            <a:endParaRPr sz="6000" dirty="0">
              <a:solidFill>
                <a:schemeClr val="dk1"/>
              </a:solidFill>
            </a:endParaRPr>
          </a:p>
        </p:txBody>
      </p:sp>
      <p:sp>
        <p:nvSpPr>
          <p:cNvPr id="187" name="Google Shape;187;g125fd06185e_0_85"/>
          <p:cNvSpPr txBox="1"/>
          <p:nvPr/>
        </p:nvSpPr>
        <p:spPr>
          <a:xfrm>
            <a:off x="1260000" y="3023300"/>
            <a:ext cx="12285000" cy="6166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dk1"/>
                </a:solidFill>
              </a:rPr>
              <a:t>GREEN JOBS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</a:rPr>
              <a:t>Decent jobs in any economic sector that contributes </a:t>
            </a:r>
            <a:r>
              <a:rPr lang="en-US" sz="2600" b="1" dirty="0">
                <a:solidFill>
                  <a:schemeClr val="dk1"/>
                </a:solidFill>
              </a:rPr>
              <a:t>to preserving, restoring and enhancing environmental quality</a:t>
            </a:r>
            <a:r>
              <a:rPr lang="en-US" sz="2600" dirty="0">
                <a:solidFill>
                  <a:schemeClr val="dk1"/>
                </a:solidFill>
              </a:rPr>
              <a:t> (Source: ILO 2016)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dk1"/>
                </a:solidFill>
              </a:rPr>
              <a:t>25-29-YEAR-OLD NEETS</a:t>
            </a:r>
          </a:p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</a:rPr>
              <a:t>highest rate of NEETs in Italy (29.9%) lowest in Luxembourg (9.7%);</a:t>
            </a:r>
          </a:p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</a:rPr>
              <a:t>Significant </a:t>
            </a:r>
            <a:r>
              <a:rPr lang="en-US" sz="2600" b="1" dirty="0">
                <a:solidFill>
                  <a:schemeClr val="dk1"/>
                </a:solidFill>
              </a:rPr>
              <a:t>gender gap</a:t>
            </a:r>
            <a:r>
              <a:rPr lang="en-US" sz="2600" dirty="0">
                <a:solidFill>
                  <a:schemeClr val="dk1"/>
                </a:solidFill>
              </a:rPr>
              <a:t> due to caring responsibilities, especially in Italy and Malta (gender gap nearly nonexistent in Lithuania);</a:t>
            </a:r>
          </a:p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</a:rPr>
              <a:t>Lower level of education</a:t>
            </a:r>
            <a:r>
              <a:rPr lang="en-US" sz="2600" dirty="0">
                <a:solidFill>
                  <a:schemeClr val="dk1"/>
                </a:solidFill>
              </a:rPr>
              <a:t> (vocational education or below - except Italian pilot area with higher levels);</a:t>
            </a:r>
          </a:p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</a:rPr>
              <a:t>More affected by the </a:t>
            </a:r>
            <a:r>
              <a:rPr lang="en-US" sz="2600" b="1" dirty="0">
                <a:solidFill>
                  <a:schemeClr val="dk1"/>
                </a:solidFill>
              </a:rPr>
              <a:t>economic crises</a:t>
            </a:r>
            <a:r>
              <a:rPr lang="en-US" sz="2600" dirty="0">
                <a:solidFill>
                  <a:schemeClr val="dk1"/>
                </a:solidFill>
              </a:rPr>
              <a:t> (mobility challenges, ex. no car to reach workplace in LT);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</p:txBody>
      </p:sp>
      <p:pic>
        <p:nvPicPr>
          <p:cNvPr id="189" name="Google Shape;189;g125fd06185e_0_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5203125" y="-513301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125fd06185e_0_85"/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>
            <a:off x="14689825" y="9704984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25fd06185e_0_85"/>
          <p:cNvPicPr preferRelativeResize="0"/>
          <p:nvPr/>
        </p:nvPicPr>
        <p:blipFill rotWithShape="1">
          <a:blip r:embed="rId6">
            <a:alphaModFix/>
          </a:blip>
          <a:srcRect l="534" r="534"/>
          <a:stretch/>
        </p:blipFill>
        <p:spPr>
          <a:xfrm rot="10800000">
            <a:off x="22759425" y="12"/>
            <a:ext cx="1621297" cy="264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125fd06185e_0_76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7486" r="7486"/>
          <a:stretch/>
        </p:blipFill>
        <p:spPr>
          <a:xfrm>
            <a:off x="5742726" y="0"/>
            <a:ext cx="18637998" cy="1232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125fd06185e_0_76"/>
          <p:cNvSpPr txBox="1"/>
          <p:nvPr/>
        </p:nvSpPr>
        <p:spPr>
          <a:xfrm>
            <a:off x="985680" y="1375388"/>
            <a:ext cx="122850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dirty="0">
                <a:solidFill>
                  <a:schemeClr val="dk1"/>
                </a:solidFill>
              </a:rPr>
              <a:t>The design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dirty="0" err="1">
                <a:solidFill>
                  <a:schemeClr val="dk1"/>
                </a:solidFill>
              </a:rPr>
              <a:t>phase</a:t>
            </a:r>
            <a:endParaRPr sz="6000" dirty="0">
              <a:solidFill>
                <a:schemeClr val="dk1"/>
              </a:solidFill>
            </a:endParaRPr>
          </a:p>
        </p:txBody>
      </p:sp>
      <p:pic>
        <p:nvPicPr>
          <p:cNvPr id="178" name="Google Shape;178;g125fd06185e_0_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2246150" y="10204428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125fd06185e_0_76"/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>
            <a:off x="5742725" y="9691149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125fd06185e_0_76"/>
          <p:cNvPicPr preferRelativeResize="0"/>
          <p:nvPr/>
        </p:nvPicPr>
        <p:blipFill rotWithShape="1">
          <a:blip r:embed="rId6">
            <a:alphaModFix/>
          </a:blip>
          <a:srcRect l="534" r="534"/>
          <a:stretch/>
        </p:blipFill>
        <p:spPr>
          <a:xfrm rot="5400000">
            <a:off x="22246150" y="-513288"/>
            <a:ext cx="1621297" cy="26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6;g123886b85b6_0_85">
            <a:extLst>
              <a:ext uri="{FF2B5EF4-FFF2-40B4-BE49-F238E27FC236}">
                <a16:creationId xmlns:a16="http://schemas.microsoft.com/office/drawing/2014/main" id="{A18C59A8-056C-9EE3-A64F-7BF10944D758}"/>
              </a:ext>
            </a:extLst>
          </p:cNvPr>
          <p:cNvSpPr txBox="1">
            <a:spLocks/>
          </p:cNvSpPr>
          <p:nvPr/>
        </p:nvSpPr>
        <p:spPr>
          <a:xfrm>
            <a:off x="985680" y="4292899"/>
            <a:ext cx="3906360" cy="8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600" dirty="0"/>
              <a:t>A) </a:t>
            </a:r>
            <a:r>
              <a:rPr lang="en-US" sz="2600" b="1" dirty="0"/>
              <a:t>training design</a:t>
            </a:r>
            <a:r>
              <a:rPr lang="en-US" sz="2600" dirty="0"/>
              <a:t>: which competences and skills should be strengthened to make it easier for NEETs to access the green jobs?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B) </a:t>
            </a:r>
            <a:r>
              <a:rPr lang="en-US" sz="2600" b="1" dirty="0"/>
              <a:t>pilot design</a:t>
            </a:r>
            <a:r>
              <a:rPr lang="en-US" sz="2600" dirty="0"/>
              <a:t>: which schemes and tools do we have to design and put in place to make it happen?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C) </a:t>
            </a:r>
            <a:r>
              <a:rPr lang="en-US" sz="2600" b="1" dirty="0"/>
              <a:t>communication and outreach campaign design</a:t>
            </a:r>
            <a:r>
              <a:rPr lang="en-US" sz="2600" dirty="0"/>
              <a:t>: how do we tell the NEETs and the green companies about the pilot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1865068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125fd06185e_0_76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t="389" b="389"/>
          <a:stretch/>
        </p:blipFill>
        <p:spPr>
          <a:xfrm>
            <a:off x="5742726" y="0"/>
            <a:ext cx="18637998" cy="1232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125fd06185e_0_76"/>
          <p:cNvSpPr txBox="1"/>
          <p:nvPr/>
        </p:nvSpPr>
        <p:spPr>
          <a:xfrm>
            <a:off x="985680" y="1384414"/>
            <a:ext cx="122850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dirty="0">
                <a:solidFill>
                  <a:schemeClr val="dk1"/>
                </a:solidFill>
              </a:rPr>
              <a:t>The pilot</a:t>
            </a:r>
          </a:p>
        </p:txBody>
      </p:sp>
      <p:pic>
        <p:nvPicPr>
          <p:cNvPr id="178" name="Google Shape;178;g125fd06185e_0_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2246150" y="10204428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125fd06185e_0_76"/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>
            <a:off x="5742725" y="9691149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125fd06185e_0_76"/>
          <p:cNvPicPr preferRelativeResize="0"/>
          <p:nvPr/>
        </p:nvPicPr>
        <p:blipFill rotWithShape="1">
          <a:blip r:embed="rId6">
            <a:alphaModFix/>
          </a:blip>
          <a:srcRect l="534" r="534"/>
          <a:stretch/>
        </p:blipFill>
        <p:spPr>
          <a:xfrm rot="5400000">
            <a:off x="22246150" y="-513288"/>
            <a:ext cx="1621297" cy="26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6;g123886b85b6_0_85">
            <a:extLst>
              <a:ext uri="{FF2B5EF4-FFF2-40B4-BE49-F238E27FC236}">
                <a16:creationId xmlns:a16="http://schemas.microsoft.com/office/drawing/2014/main" id="{A18C59A8-056C-9EE3-A64F-7BF10944D758}"/>
              </a:ext>
            </a:extLst>
          </p:cNvPr>
          <p:cNvSpPr txBox="1">
            <a:spLocks/>
          </p:cNvSpPr>
          <p:nvPr/>
        </p:nvSpPr>
        <p:spPr>
          <a:xfrm>
            <a:off x="985680" y="3388126"/>
            <a:ext cx="4066380" cy="8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600" b="1" dirty="0"/>
              <a:t>3-month paid internships </a:t>
            </a:r>
            <a:r>
              <a:rPr lang="en-US" sz="2600" dirty="0"/>
              <a:t>for NEETs aged 25-29 in green companies in IT, LT and MT.</a:t>
            </a:r>
          </a:p>
          <a:p>
            <a:pPr>
              <a:lnSpc>
                <a:spcPct val="115000"/>
              </a:lnSpc>
            </a:pPr>
            <a:endParaRPr lang="en-US" sz="2600" dirty="0"/>
          </a:p>
          <a:p>
            <a:pPr marL="457200" indent="-4572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600" dirty="0"/>
              <a:t>Profiling;</a:t>
            </a:r>
          </a:p>
          <a:p>
            <a:pPr marL="457200" indent="-4572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600" dirty="0"/>
              <a:t>general training: expectations / motivation / </a:t>
            </a:r>
            <a:r>
              <a:rPr lang="en-US" sz="2600" dirty="0" err="1"/>
              <a:t>behaviour</a:t>
            </a:r>
            <a:r>
              <a:rPr lang="en-US" sz="2600" dirty="0"/>
              <a:t> / green jobs / evaluation;</a:t>
            </a:r>
          </a:p>
          <a:p>
            <a:pPr marL="457200" indent="-4572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600" dirty="0"/>
              <a:t>specific training for each  chosen internship;</a:t>
            </a:r>
          </a:p>
          <a:p>
            <a:pPr marL="457200" indent="-4572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600" dirty="0"/>
              <a:t>internship: </a:t>
            </a:r>
          </a:p>
          <a:p>
            <a:pPr marL="457200" indent="-4572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600" dirty="0"/>
              <a:t>sustainability: tutoring for further training or work opportunity</a:t>
            </a:r>
          </a:p>
        </p:txBody>
      </p:sp>
    </p:spTree>
    <p:extLst>
      <p:ext uri="{BB962C8B-B14F-4D97-AF65-F5344CB8AC3E}">
        <p14:creationId xmlns:p14="http://schemas.microsoft.com/office/powerpoint/2010/main" val="2324802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125fd06185e_0_76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t="28091" b="28091"/>
          <a:stretch/>
        </p:blipFill>
        <p:spPr>
          <a:xfrm>
            <a:off x="5742726" y="0"/>
            <a:ext cx="18637998" cy="1232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125fd06185e_0_76"/>
          <p:cNvSpPr txBox="1"/>
          <p:nvPr/>
        </p:nvSpPr>
        <p:spPr>
          <a:xfrm>
            <a:off x="985680" y="1375388"/>
            <a:ext cx="122850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dirty="0" err="1">
                <a:solidFill>
                  <a:schemeClr val="dk1"/>
                </a:solidFill>
              </a:rPr>
              <a:t>Lessons</a:t>
            </a:r>
            <a:r>
              <a:rPr lang="it-IT" sz="6000" b="1" dirty="0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dirty="0" err="1">
                <a:solidFill>
                  <a:schemeClr val="dk1"/>
                </a:solidFill>
              </a:rPr>
              <a:t>learnt</a:t>
            </a:r>
            <a:endParaRPr lang="it-IT" sz="6000" b="1" dirty="0">
              <a:solidFill>
                <a:schemeClr val="dk1"/>
              </a:solidFill>
            </a:endParaRPr>
          </a:p>
        </p:txBody>
      </p:sp>
      <p:pic>
        <p:nvPicPr>
          <p:cNvPr id="178" name="Google Shape;178;g125fd06185e_0_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2246150" y="10204428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125fd06185e_0_76"/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>
            <a:off x="5742725" y="9691149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125fd06185e_0_76"/>
          <p:cNvPicPr preferRelativeResize="0"/>
          <p:nvPr/>
        </p:nvPicPr>
        <p:blipFill rotWithShape="1">
          <a:blip r:embed="rId6">
            <a:alphaModFix/>
          </a:blip>
          <a:srcRect l="534" r="534"/>
          <a:stretch/>
        </p:blipFill>
        <p:spPr>
          <a:xfrm rot="5400000">
            <a:off x="22246150" y="-513288"/>
            <a:ext cx="1621297" cy="26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6;g123886b85b6_0_85">
            <a:extLst>
              <a:ext uri="{FF2B5EF4-FFF2-40B4-BE49-F238E27FC236}">
                <a16:creationId xmlns:a16="http://schemas.microsoft.com/office/drawing/2014/main" id="{A18C59A8-056C-9EE3-A64F-7BF10944D758}"/>
              </a:ext>
            </a:extLst>
          </p:cNvPr>
          <p:cNvSpPr txBox="1">
            <a:spLocks/>
          </p:cNvSpPr>
          <p:nvPr/>
        </p:nvSpPr>
        <p:spPr>
          <a:xfrm>
            <a:off x="985680" y="4009811"/>
            <a:ext cx="4066380" cy="8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/>
              <a:t>Evaluation</a:t>
            </a:r>
            <a:r>
              <a:rPr lang="en-US" sz="2600" dirty="0"/>
              <a:t> phase</a:t>
            </a:r>
            <a:br>
              <a:rPr lang="en-US" sz="2600" dirty="0"/>
            </a:br>
            <a:br>
              <a:rPr lang="en-US" sz="2600" dirty="0"/>
            </a:br>
            <a:r>
              <a:rPr lang="en-US" sz="2600" b="1" dirty="0"/>
              <a:t>Guidelines</a:t>
            </a:r>
            <a:r>
              <a:rPr lang="en-US" sz="2600" dirty="0"/>
              <a:t> for the successful integration of 25-29 years old NEETs into the </a:t>
            </a:r>
            <a:r>
              <a:rPr lang="en-US" sz="2600" dirty="0" err="1"/>
              <a:t>labour</a:t>
            </a:r>
            <a:r>
              <a:rPr lang="en-US" sz="2600" dirty="0"/>
              <a:t> market with a focus on green jobs</a:t>
            </a:r>
            <a:br>
              <a:rPr lang="en-US" sz="2600" b="1" dirty="0"/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3775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89B733-60B1-7FF7-080E-7876B4AAC810}"/>
              </a:ext>
            </a:extLst>
          </p:cNvPr>
          <p:cNvSpPr txBox="1"/>
          <p:nvPr/>
        </p:nvSpPr>
        <p:spPr>
          <a:xfrm>
            <a:off x="7444090" y="9720543"/>
            <a:ext cx="1221867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 err="1"/>
              <a:t>Priorities</a:t>
            </a:r>
            <a:endParaRPr lang="it-IT" sz="2800" b="1" dirty="0"/>
          </a:p>
          <a:p>
            <a:pPr lvl="2"/>
            <a:r>
              <a:rPr lang="it-IT" sz="2800" dirty="0"/>
              <a:t>#1 Innovation, </a:t>
            </a:r>
            <a:r>
              <a:rPr lang="it-IT" sz="2800" dirty="0" err="1"/>
              <a:t>Research</a:t>
            </a:r>
            <a:r>
              <a:rPr lang="it-IT" sz="2800" dirty="0"/>
              <a:t>, </a:t>
            </a:r>
            <a:r>
              <a:rPr lang="it-IT" sz="2800" dirty="0" err="1"/>
              <a:t>Education</a:t>
            </a:r>
            <a:r>
              <a:rPr lang="it-IT" sz="2800" dirty="0"/>
              <a:t> and </a:t>
            </a:r>
            <a:r>
              <a:rPr lang="it-IT" sz="2800" dirty="0" err="1"/>
              <a:t>Competitiveness</a:t>
            </a:r>
            <a:endParaRPr lang="it-IT" sz="2800" dirty="0"/>
          </a:p>
          <a:p>
            <a:pPr lvl="2"/>
            <a:r>
              <a:rPr lang="it-IT" sz="2800" dirty="0"/>
              <a:t>#2 Social </a:t>
            </a:r>
            <a:r>
              <a:rPr lang="it-IT" sz="2800" dirty="0" err="1"/>
              <a:t>Inclusion</a:t>
            </a:r>
            <a:r>
              <a:rPr lang="it-IT" sz="2800" dirty="0"/>
              <a:t>, Youth </a:t>
            </a:r>
            <a:r>
              <a:rPr lang="it-IT" sz="2800" dirty="0" err="1"/>
              <a:t>Employment</a:t>
            </a:r>
            <a:r>
              <a:rPr lang="it-IT" sz="2800" dirty="0"/>
              <a:t> and </a:t>
            </a:r>
            <a:r>
              <a:rPr lang="it-IT" sz="2800" dirty="0" err="1"/>
              <a:t>Poverty</a:t>
            </a:r>
            <a:r>
              <a:rPr lang="it-IT" sz="2800" dirty="0"/>
              <a:t> </a:t>
            </a:r>
            <a:r>
              <a:rPr lang="it-IT" sz="2800" dirty="0" err="1"/>
              <a:t>Reduction</a:t>
            </a:r>
            <a:endParaRPr lang="it-IT" sz="2800" dirty="0"/>
          </a:p>
          <a:p>
            <a:pPr lvl="2"/>
            <a:r>
              <a:rPr lang="it-IT" sz="2800" dirty="0"/>
              <a:t>#3 Environment, Energy, </a:t>
            </a:r>
            <a:r>
              <a:rPr lang="it-IT" sz="2800" dirty="0" err="1"/>
              <a:t>Climate</a:t>
            </a:r>
            <a:r>
              <a:rPr lang="it-IT" sz="2800" dirty="0"/>
              <a:t> </a:t>
            </a:r>
            <a:r>
              <a:rPr lang="it-IT" sz="2800" dirty="0" err="1"/>
              <a:t>Change</a:t>
            </a:r>
            <a:r>
              <a:rPr lang="it-IT" sz="2800" dirty="0"/>
              <a:t> and Low Carbon Economy</a:t>
            </a:r>
          </a:p>
          <a:p>
            <a:pPr lvl="2"/>
            <a:r>
              <a:rPr lang="it-IT" sz="2800" dirty="0"/>
              <a:t>#4 Culture, </a:t>
            </a:r>
            <a:r>
              <a:rPr lang="it-IT" sz="2800" dirty="0" err="1"/>
              <a:t>Civil</a:t>
            </a:r>
            <a:r>
              <a:rPr lang="it-IT" sz="2800" dirty="0"/>
              <a:t> Society, Good Governance and </a:t>
            </a:r>
            <a:r>
              <a:rPr lang="it-IT" sz="2800" dirty="0" err="1"/>
              <a:t>Fundamental</a:t>
            </a:r>
            <a:r>
              <a:rPr lang="it-IT" sz="2800" dirty="0"/>
              <a:t> </a:t>
            </a:r>
            <a:r>
              <a:rPr lang="it-IT" sz="2800" dirty="0" err="1"/>
              <a:t>Rights</a:t>
            </a:r>
            <a:endParaRPr lang="it-IT" sz="2800" dirty="0"/>
          </a:p>
          <a:p>
            <a:pPr lvl="2"/>
            <a:r>
              <a:rPr lang="it-IT" sz="2800" dirty="0"/>
              <a:t>#5 Justice and Home Affairs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3F92BF6-9FF8-C569-1374-799145B2F8BF}"/>
              </a:ext>
            </a:extLst>
          </p:cNvPr>
          <p:cNvSpPr txBox="1"/>
          <p:nvPr/>
        </p:nvSpPr>
        <p:spPr>
          <a:xfrm>
            <a:off x="7444090" y="3794829"/>
            <a:ext cx="1479922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 err="1"/>
              <a:t>Aim</a:t>
            </a:r>
            <a:r>
              <a:rPr lang="it-IT" sz="2800" dirty="0"/>
              <a:t>: </a:t>
            </a:r>
            <a:r>
              <a:rPr lang="it-IT" sz="2800" dirty="0" err="1"/>
              <a:t>reducing</a:t>
            </a:r>
            <a:r>
              <a:rPr lang="it-IT" sz="2800" dirty="0"/>
              <a:t> </a:t>
            </a:r>
            <a:r>
              <a:rPr lang="it-IT" sz="2800" dirty="0" err="1"/>
              <a:t>economic</a:t>
            </a:r>
            <a:r>
              <a:rPr lang="it-IT" sz="2800" dirty="0"/>
              <a:t> / social </a:t>
            </a:r>
            <a:r>
              <a:rPr lang="it-IT" sz="2800" dirty="0" err="1"/>
              <a:t>disparities</a:t>
            </a:r>
            <a:r>
              <a:rPr lang="it-IT" sz="2800" dirty="0"/>
              <a:t> and </a:t>
            </a:r>
            <a:r>
              <a:rPr lang="it-IT" sz="2800" dirty="0" err="1"/>
              <a:t>strengthening</a:t>
            </a:r>
            <a:r>
              <a:rPr lang="it-IT" sz="2800" dirty="0"/>
              <a:t> relations </a:t>
            </a:r>
            <a:r>
              <a:rPr lang="it-IT" sz="2800" dirty="0" err="1"/>
              <a:t>between</a:t>
            </a:r>
            <a:r>
              <a:rPr lang="it-IT" sz="2800" dirty="0"/>
              <a:t> the </a:t>
            </a:r>
            <a:r>
              <a:rPr lang="it-IT" sz="2800" dirty="0" err="1"/>
              <a:t>donor</a:t>
            </a:r>
            <a:r>
              <a:rPr lang="it-IT" sz="2800" dirty="0"/>
              <a:t> countries and 15 EU countries;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r>
              <a:rPr lang="it-IT" sz="2800" b="1" dirty="0" err="1"/>
              <a:t>Elegibility</a:t>
            </a:r>
            <a:r>
              <a:rPr lang="it-IT" sz="2800" dirty="0"/>
              <a:t>: </a:t>
            </a:r>
            <a:r>
              <a:rPr lang="it-IT" sz="2800" dirty="0" err="1"/>
              <a:t>member</a:t>
            </a:r>
            <a:r>
              <a:rPr lang="it-IT" sz="2800" dirty="0"/>
              <a:t> countries </a:t>
            </a:r>
            <a:r>
              <a:rPr lang="it-IT" sz="2800" dirty="0" err="1"/>
              <a:t>where</a:t>
            </a:r>
            <a:r>
              <a:rPr lang="it-IT" sz="2800" dirty="0"/>
              <a:t> the Gross National </a:t>
            </a:r>
            <a:r>
              <a:rPr lang="it-IT" sz="2800" dirty="0" err="1"/>
              <a:t>Income</a:t>
            </a:r>
            <a:r>
              <a:rPr lang="it-IT" sz="2800" dirty="0"/>
              <a:t> (GNI) per </a:t>
            </a:r>
            <a:r>
              <a:rPr lang="it-IT" sz="2800" dirty="0" err="1"/>
              <a:t>inhabitant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less</a:t>
            </a:r>
            <a:r>
              <a:rPr lang="it-IT" sz="2800" dirty="0"/>
              <a:t> </a:t>
            </a:r>
            <a:r>
              <a:rPr lang="it-IT" sz="2800" dirty="0" err="1"/>
              <a:t>than</a:t>
            </a:r>
            <a:r>
              <a:rPr lang="it-IT" sz="2800" dirty="0"/>
              <a:t> 90% of the EU </a:t>
            </a:r>
            <a:r>
              <a:rPr lang="it-IT" sz="2800" dirty="0" err="1"/>
              <a:t>average</a:t>
            </a:r>
            <a:r>
              <a:rPr lang="it-IT" sz="2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r>
              <a:rPr lang="it-IT" sz="2800" b="1" dirty="0"/>
              <a:t>Two </a:t>
            </a:r>
            <a:r>
              <a:rPr lang="it-IT" sz="2800" b="1" dirty="0" err="1"/>
              <a:t>financial</a:t>
            </a:r>
            <a:r>
              <a:rPr lang="it-IT" sz="2800" b="1" dirty="0"/>
              <a:t> </a:t>
            </a:r>
            <a:r>
              <a:rPr lang="it-IT" sz="2800" b="1" dirty="0" err="1"/>
              <a:t>mechanisms</a:t>
            </a:r>
            <a:r>
              <a:rPr lang="it-IT" sz="2800" dirty="0"/>
              <a:t>: </a:t>
            </a:r>
          </a:p>
          <a:p>
            <a:pPr marL="514350" indent="-514350">
              <a:buFont typeface="Courier New" panose="02070309020205020404" pitchFamily="49" charset="0"/>
              <a:buChar char="o"/>
            </a:pPr>
            <a:r>
              <a:rPr lang="it-IT" sz="2800" dirty="0"/>
              <a:t>EEA </a:t>
            </a:r>
            <a:r>
              <a:rPr lang="it-IT" sz="2800" dirty="0" err="1"/>
              <a:t>Grants</a:t>
            </a:r>
            <a:r>
              <a:rPr lang="it-IT" sz="2800" dirty="0"/>
              <a:t> </a:t>
            </a:r>
            <a:r>
              <a:rPr lang="it-IT" sz="2800" dirty="0" err="1"/>
              <a:t>jointly</a:t>
            </a:r>
            <a:r>
              <a:rPr lang="it-IT" sz="2800" dirty="0"/>
              <a:t> </a:t>
            </a:r>
            <a:r>
              <a:rPr lang="it-IT" sz="2800" dirty="0" err="1"/>
              <a:t>financed</a:t>
            </a:r>
            <a:r>
              <a:rPr lang="it-IT" sz="2800" dirty="0"/>
              <a:t> by Iceland, Liechtenstein and </a:t>
            </a:r>
            <a:r>
              <a:rPr lang="it-IT" sz="2800" dirty="0" err="1"/>
              <a:t>Norway</a:t>
            </a:r>
            <a:r>
              <a:rPr lang="it-IT" sz="2800" dirty="0"/>
              <a:t>; </a:t>
            </a:r>
          </a:p>
          <a:p>
            <a:pPr marL="514350" indent="-514350">
              <a:buFont typeface="Courier New" panose="02070309020205020404" pitchFamily="49" charset="0"/>
              <a:buChar char="o"/>
            </a:pPr>
            <a:r>
              <a:rPr lang="it-IT" sz="2800" dirty="0" err="1"/>
              <a:t>Norway</a:t>
            </a:r>
            <a:r>
              <a:rPr lang="it-IT" sz="2800" dirty="0"/>
              <a:t> </a:t>
            </a:r>
            <a:r>
              <a:rPr lang="it-IT" sz="2800" dirty="0" err="1"/>
              <a:t>Grants</a:t>
            </a:r>
            <a:r>
              <a:rPr lang="it-IT" sz="2800" dirty="0"/>
              <a:t> </a:t>
            </a:r>
            <a:r>
              <a:rPr lang="it-IT" sz="2800" dirty="0" err="1"/>
              <a:t>financed</a:t>
            </a:r>
            <a:r>
              <a:rPr lang="it-IT" sz="2800" dirty="0"/>
              <a:t> </a:t>
            </a:r>
            <a:r>
              <a:rPr lang="it-IT" sz="2800" dirty="0" err="1"/>
              <a:t>solely</a:t>
            </a:r>
            <a:r>
              <a:rPr lang="it-IT" sz="2800" dirty="0"/>
              <a:t> by </a:t>
            </a:r>
            <a:r>
              <a:rPr lang="it-IT" sz="2800" dirty="0" err="1"/>
              <a:t>Norway</a:t>
            </a:r>
            <a:r>
              <a:rPr lang="it-IT" sz="2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r>
              <a:rPr lang="it-IT" sz="2800" b="1" dirty="0"/>
              <a:t>Funding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sz="2800" dirty="0"/>
              <a:t>€3.3 </a:t>
            </a:r>
            <a:r>
              <a:rPr lang="it-IT" sz="2800" dirty="0" err="1"/>
              <a:t>billion</a:t>
            </a:r>
            <a:r>
              <a:rPr lang="it-IT" sz="2800" dirty="0"/>
              <a:t> </a:t>
            </a:r>
            <a:r>
              <a:rPr lang="it-IT" sz="2800" dirty="0" err="1"/>
              <a:t>through</a:t>
            </a:r>
            <a:r>
              <a:rPr lang="it-IT" sz="2800" dirty="0"/>
              <a:t> consecutive </a:t>
            </a:r>
            <a:r>
              <a:rPr lang="it-IT" sz="2800" dirty="0" err="1"/>
              <a:t>schemes</a:t>
            </a:r>
            <a:r>
              <a:rPr lang="it-IT" sz="2800" dirty="0"/>
              <a:t> in 1994- 2014 </a:t>
            </a:r>
            <a:r>
              <a:rPr lang="it-IT" sz="2800" dirty="0" err="1"/>
              <a:t>period</a:t>
            </a:r>
            <a:r>
              <a:rPr lang="it-IT" sz="2800" dirty="0"/>
              <a:t>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sz="2800" dirty="0"/>
              <a:t>€2.8 </a:t>
            </a:r>
            <a:r>
              <a:rPr lang="it-IT" sz="2800" dirty="0" err="1"/>
              <a:t>billion</a:t>
            </a:r>
            <a:r>
              <a:rPr lang="it-IT" sz="2800" dirty="0"/>
              <a:t> for the 2014-2021 </a:t>
            </a:r>
            <a:r>
              <a:rPr lang="it-IT" sz="2800" dirty="0" err="1"/>
              <a:t>period</a:t>
            </a:r>
            <a:r>
              <a:rPr lang="it-IT" sz="2800" dirty="0"/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</p:txBody>
      </p:sp>
      <p:sp>
        <p:nvSpPr>
          <p:cNvPr id="9" name="Google Shape;157;g125fd06185e_0_45">
            <a:extLst>
              <a:ext uri="{FF2B5EF4-FFF2-40B4-BE49-F238E27FC236}">
                <a16:creationId xmlns:a16="http://schemas.microsoft.com/office/drawing/2014/main" id="{B4F4AF55-0597-C0D6-B6EE-F8E3CA3C179F}"/>
              </a:ext>
            </a:extLst>
          </p:cNvPr>
          <p:cNvSpPr txBox="1">
            <a:spLocks/>
          </p:cNvSpPr>
          <p:nvPr/>
        </p:nvSpPr>
        <p:spPr>
          <a:xfrm>
            <a:off x="7444090" y="1295102"/>
            <a:ext cx="13429800" cy="21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>
                <a:solidFill>
                  <a:schemeClr val="dk1"/>
                </a:solidFill>
              </a:rPr>
              <a:t>Working together for a </a:t>
            </a:r>
            <a:r>
              <a:rPr lang="en-US" dirty="0">
                <a:solidFill>
                  <a:srgbClr val="48B276"/>
                </a:solidFill>
              </a:rPr>
              <a:t>green</a:t>
            </a:r>
            <a:r>
              <a:rPr lang="en-US" dirty="0">
                <a:solidFill>
                  <a:schemeClr val="dk1"/>
                </a:solidFill>
              </a:rPr>
              <a:t>,</a:t>
            </a:r>
          </a:p>
          <a:p>
            <a:pPr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-US" dirty="0">
                <a:solidFill>
                  <a:srgbClr val="E30518"/>
                </a:solidFill>
              </a:rPr>
              <a:t>competitive</a:t>
            </a:r>
            <a:r>
              <a:rPr lang="en-US" dirty="0">
                <a:solidFill>
                  <a:schemeClr val="dk1"/>
                </a:solidFill>
              </a:rPr>
              <a:t> and </a:t>
            </a:r>
            <a:r>
              <a:rPr lang="en-US" dirty="0">
                <a:solidFill>
                  <a:srgbClr val="023E84"/>
                </a:solidFill>
              </a:rPr>
              <a:t>inclusive</a:t>
            </a:r>
            <a:r>
              <a:rPr lang="en-US" dirty="0">
                <a:solidFill>
                  <a:schemeClr val="dk1"/>
                </a:solidFill>
              </a:rPr>
              <a:t> Europe</a:t>
            </a:r>
            <a:r>
              <a:rPr lang="en-US" b="0" dirty="0">
                <a:solidFill>
                  <a:schemeClr val="dk1"/>
                </a:solidFill>
              </a:rPr>
              <a:t> 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1026" name="Picture 2" descr="EEA and Norway Grants Fund for Youth Employment Commits € 2,3M to Boost ...">
            <a:extLst>
              <a:ext uri="{FF2B5EF4-FFF2-40B4-BE49-F238E27FC236}">
                <a16:creationId xmlns:a16="http://schemas.microsoft.com/office/drawing/2014/main" id="{EF31F697-02BE-C9AF-1F10-6AC55D65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295102"/>
            <a:ext cx="4556678" cy="18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25fd06185e_0_108"/>
          <p:cNvSpPr txBox="1">
            <a:spLocks noGrp="1"/>
          </p:cNvSpPr>
          <p:nvPr>
            <p:ph type="title"/>
          </p:nvPr>
        </p:nvSpPr>
        <p:spPr>
          <a:xfrm>
            <a:off x="1260157" y="5633541"/>
            <a:ext cx="21028500" cy="314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Thank You!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Name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GB" sz="3000" b="1"/>
              <a:t>www.interceptproject.eu</a:t>
            </a:r>
            <a:br>
              <a:rPr lang="en-GB" sz="3000" b="1"/>
            </a:b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NTERCEPT Template">
  <a:themeElements>
    <a:clrScheme name="">
      <a:dk1>
        <a:srgbClr val="000000"/>
      </a:dk1>
      <a:lt1>
        <a:srgbClr val="FFFFFF"/>
      </a:lt1>
      <a:dk2>
        <a:srgbClr val="1E1E1C"/>
      </a:dk2>
      <a:lt2>
        <a:srgbClr val="0F3C74"/>
      </a:lt2>
      <a:accent1>
        <a:srgbClr val="0F3C74"/>
      </a:accent1>
      <a:accent2>
        <a:srgbClr val="D8222C"/>
      </a:accent2>
      <a:accent3>
        <a:srgbClr val="3EAF79"/>
      </a:accent3>
      <a:accent4>
        <a:srgbClr val="FFC000"/>
      </a:accent4>
      <a:accent5>
        <a:srgbClr val="0F3C74"/>
      </a:accent5>
      <a:accent6>
        <a:srgbClr val="3EAF79"/>
      </a:accent6>
      <a:hlink>
        <a:srgbClr val="0F3C74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647</Words>
  <Application>Microsoft Office PowerPoint</Application>
  <PresentationFormat>Personalizzato</PresentationFormat>
  <Paragraphs>70</Paragraphs>
  <Slides>10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Work Sans</vt:lpstr>
      <vt:lpstr>Calibri</vt:lpstr>
      <vt:lpstr>Courier New</vt:lpstr>
      <vt:lpstr>Work Sans Medium</vt:lpstr>
      <vt:lpstr>INTERCEPT Template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You! Name www.interceptproject.eu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Office-bruker</dc:creator>
  <cp:lastModifiedBy>Valentina Bucchi</cp:lastModifiedBy>
  <cp:revision>10</cp:revision>
  <dcterms:created xsi:type="dcterms:W3CDTF">2017-09-27T10:52:39Z</dcterms:created>
  <dcterms:modified xsi:type="dcterms:W3CDTF">2022-05-16T15:48:02Z</dcterms:modified>
</cp:coreProperties>
</file>