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5"/>
  </p:sldMasterIdLst>
  <p:notesMasterIdLst>
    <p:notesMasterId r:id="rId14"/>
  </p:notesMasterIdLst>
  <p:sldIdLst>
    <p:sldId id="275" r:id="rId6"/>
    <p:sldId id="284" r:id="rId7"/>
    <p:sldId id="474" r:id="rId8"/>
    <p:sldId id="475" r:id="rId9"/>
    <p:sldId id="476" r:id="rId10"/>
    <p:sldId id="477" r:id="rId11"/>
    <p:sldId id="471" r:id="rId12"/>
    <p:sldId id="462" r:id="rId13"/>
  </p:sldIdLst>
  <p:sldSz cx="12192000" cy="6858000"/>
  <p:notesSz cx="6858000" cy="9144000"/>
  <p:defaultTextStyle>
    <a:defPPr>
      <a:defRPr lang="en-GB"/>
    </a:defPPr>
    <a:lvl1pPr algn="l" rtl="0" fontAlgn="base">
      <a:spcBef>
        <a:spcPct val="20000"/>
      </a:spcBef>
      <a:spcAft>
        <a:spcPct val="0"/>
      </a:spcAft>
      <a:buClr>
        <a:srgbClr val="00628C"/>
      </a:buClr>
      <a:buFont typeface="Arial" panose="020B0604020202020204" pitchFamily="34" charset="0"/>
      <a:buChar char="●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00628C"/>
      </a:buClr>
      <a:buFont typeface="Arial" panose="020B0604020202020204" pitchFamily="34" charset="0"/>
      <a:buChar char="●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00628C"/>
      </a:buClr>
      <a:buFont typeface="Arial" panose="020B0604020202020204" pitchFamily="34" charset="0"/>
      <a:buChar char="●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00628C"/>
      </a:buClr>
      <a:buFont typeface="Arial" panose="020B0604020202020204" pitchFamily="34" charset="0"/>
      <a:buChar char="●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00628C"/>
      </a:buClr>
      <a:buFont typeface="Arial" panose="020B0604020202020204" pitchFamily="34" charset="0"/>
      <a:buChar char="●"/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e Madgwick" initials="SM" lastIdx="2" clrIdx="0">
    <p:extLst>
      <p:ext uri="{19B8F6BF-5375-455C-9EA6-DF929625EA0E}">
        <p15:presenceInfo xmlns:p15="http://schemas.microsoft.com/office/powerpoint/2012/main" userId="S::sue.madgwick@ncetm.org.uk::58326d1e-b162-4103-a1b6-8d97dc01793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858"/>
    <a:srgbClr val="C8E2E8"/>
    <a:srgbClr val="82CBDD"/>
    <a:srgbClr val="0062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940" autoAdjust="0"/>
  </p:normalViewPr>
  <p:slideViewPr>
    <p:cSldViewPr>
      <p:cViewPr varScale="1">
        <p:scale>
          <a:sx n="72" d="100"/>
          <a:sy n="72" d="100"/>
        </p:scale>
        <p:origin x="1350" y="6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DD315-CABA-48C9-B8B8-E7F4A7C4E8FE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C6D43-B330-470E-9514-C837501A6F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225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C6D43-B330-470E-9514-C837501A6F5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290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C6D43-B330-470E-9514-C837501A6F5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3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C6D43-B330-470E-9514-C837501A6F5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708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C6D43-B330-470E-9514-C837501A6F5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622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C6D43-B330-470E-9514-C837501A6F5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857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C6D43-B330-470E-9514-C837501A6F5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7626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C6D43-B330-470E-9514-C837501A6F5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476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E87F3B16-21C0-4F4C-A604-A71D44B1F5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7055" y="0"/>
            <a:ext cx="12228688" cy="687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22301" y="476673"/>
            <a:ext cx="6049764" cy="648071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09602" y="1268758"/>
            <a:ext cx="6062463" cy="115213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959467-41A6-455E-929A-E40D1059C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EA04C3-E93E-45FB-8B42-78A38976AF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503085" y="6248400"/>
            <a:ext cx="8544983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6266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2865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1511F86-0498-45AC-91EB-811F623B6D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035" y="430660"/>
            <a:ext cx="10972800" cy="982117"/>
          </a:xfrm>
        </p:spPr>
        <p:txBody>
          <a:bodyPr anchor="t"/>
          <a:lstStyle>
            <a:lvl1pPr>
              <a:defRPr>
                <a:solidFill>
                  <a:srgbClr val="585858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56792"/>
            <a:ext cx="10972800" cy="3888432"/>
          </a:xfrm>
        </p:spPr>
        <p:txBody>
          <a:bodyPr/>
          <a:lstStyle>
            <a:lvl1pPr>
              <a:defRPr>
                <a:solidFill>
                  <a:srgbClr val="585858"/>
                </a:solidFill>
                <a:latin typeface="+mj-lt"/>
              </a:defRPr>
            </a:lvl1pPr>
            <a:lvl2pPr marL="742950" indent="-285750">
              <a:buClr>
                <a:srgbClr val="585858"/>
              </a:buClr>
              <a:buFont typeface="Arial" panose="020B0604020202020204" pitchFamily="34" charset="0"/>
              <a:buChar char="•"/>
              <a:defRPr>
                <a:solidFill>
                  <a:srgbClr val="585858"/>
                </a:solidFill>
                <a:latin typeface="+mj-lt"/>
              </a:defRPr>
            </a:lvl2pPr>
            <a:lvl3pPr marL="1143000" indent="-228600">
              <a:buClr>
                <a:srgbClr val="585858"/>
              </a:buClr>
              <a:buFont typeface="Arial" panose="020B0604020202020204" pitchFamily="34" charset="0"/>
              <a:buChar char="•"/>
              <a:defRPr>
                <a:solidFill>
                  <a:srgbClr val="585858"/>
                </a:solidFill>
                <a:latin typeface="+mj-lt"/>
              </a:defRPr>
            </a:lvl3pPr>
            <a:lvl4pPr marL="1600200" indent="-228600">
              <a:buClr>
                <a:srgbClr val="585858"/>
              </a:buClr>
              <a:buFont typeface="Arial" panose="020B0604020202020204" pitchFamily="34" charset="0"/>
              <a:buChar char="•"/>
              <a:defRPr>
                <a:solidFill>
                  <a:srgbClr val="585858"/>
                </a:solidFill>
                <a:latin typeface="+mj-lt"/>
              </a:defRPr>
            </a:lvl4pPr>
            <a:lvl5pPr marL="2057400" indent="-228600">
              <a:buClr>
                <a:srgbClr val="585858"/>
              </a:buClr>
              <a:buFont typeface="Arial" panose="020B0604020202020204" pitchFamily="34" charset="0"/>
              <a:buChar char="•"/>
              <a:defRPr>
                <a:solidFill>
                  <a:srgbClr val="585858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4B3B01-5D20-46B9-B2C9-7FD7F2BEA9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1515C61-0F49-4F5A-803B-A05DF82E1C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F229D3AA-4483-4C24-8D12-A457557489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3256F-83C8-4422-BB4B-79DB90083B8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8001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3595D34C-D39A-447E-B8E1-0325876F79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73E31430-B412-41EA-BA55-D58E71499B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2" y="1556792"/>
            <a:ext cx="5390388" cy="3888433"/>
          </a:xfrm>
        </p:spPr>
        <p:txBody>
          <a:bodyPr/>
          <a:lstStyle>
            <a:lvl1pPr marL="457200" indent="-457200">
              <a:buClr>
                <a:srgbClr val="585858"/>
              </a:buClr>
              <a:buFont typeface="Arial" panose="020B0604020202020204" pitchFamily="34" charset="0"/>
              <a:buChar char="•"/>
              <a:defRPr sz="2400">
                <a:solidFill>
                  <a:srgbClr val="585858"/>
                </a:solidFill>
                <a:latin typeface="+mj-lt"/>
              </a:defRPr>
            </a:lvl1pPr>
            <a:lvl2pPr marL="742950" indent="-285750">
              <a:buClr>
                <a:srgbClr val="585858"/>
              </a:buClr>
              <a:buFont typeface="Arial" panose="020B0604020202020204" pitchFamily="34" charset="0"/>
              <a:buChar char="•"/>
              <a:defRPr sz="2000">
                <a:solidFill>
                  <a:srgbClr val="585858"/>
                </a:solidFill>
              </a:defRPr>
            </a:lvl2pPr>
            <a:lvl3pPr marL="1143000" indent="-228600">
              <a:buClr>
                <a:srgbClr val="585858"/>
              </a:buClr>
              <a:buFont typeface="Arial" panose="020B0604020202020204" pitchFamily="34" charset="0"/>
              <a:buChar char="•"/>
              <a:defRPr sz="1800">
                <a:solidFill>
                  <a:srgbClr val="585858"/>
                </a:solidFill>
              </a:defRPr>
            </a:lvl3pPr>
            <a:lvl4pPr marL="1600200" indent="-228600">
              <a:buClr>
                <a:srgbClr val="585858"/>
              </a:buClr>
              <a:buFont typeface="Arial" panose="020B0604020202020204" pitchFamily="34" charset="0"/>
              <a:buChar char="•"/>
              <a:defRPr sz="1600">
                <a:solidFill>
                  <a:srgbClr val="585858"/>
                </a:solidFill>
              </a:defRPr>
            </a:lvl4pPr>
            <a:lvl5pPr marL="2057400" indent="-228600">
              <a:buClr>
                <a:srgbClr val="585858"/>
              </a:buClr>
              <a:buFont typeface="Arial" panose="020B0604020202020204" pitchFamily="34" charset="0"/>
              <a:buChar char="•"/>
              <a:defRPr sz="1600">
                <a:solidFill>
                  <a:srgbClr val="585858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3090DB9E-A500-4BA4-8B74-89F3EF7AD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2010" y="1556792"/>
            <a:ext cx="5390389" cy="3888433"/>
          </a:xfrm>
        </p:spPr>
        <p:txBody>
          <a:bodyPr/>
          <a:lstStyle>
            <a:lvl1pPr>
              <a:defRPr sz="2400">
                <a:solidFill>
                  <a:srgbClr val="585858"/>
                </a:solidFill>
                <a:latin typeface="+mj-lt"/>
              </a:defRPr>
            </a:lvl1pPr>
            <a:lvl2pPr marL="800100" indent="-342900">
              <a:buClr>
                <a:srgbClr val="585858"/>
              </a:buClr>
              <a:buFont typeface="Arial" panose="020B0604020202020204" pitchFamily="34" charset="0"/>
              <a:buChar char="•"/>
              <a:defRPr sz="2000">
                <a:solidFill>
                  <a:srgbClr val="585858"/>
                </a:solidFill>
                <a:latin typeface="+mj-lt"/>
              </a:defRPr>
            </a:lvl2pPr>
            <a:lvl3pPr marL="1257300" indent="-342900">
              <a:buClr>
                <a:srgbClr val="585858"/>
              </a:buClr>
              <a:buFont typeface="Arial" panose="020B0604020202020204" pitchFamily="34" charset="0"/>
              <a:buChar char="•"/>
              <a:defRPr sz="1800">
                <a:solidFill>
                  <a:srgbClr val="585858"/>
                </a:solidFill>
                <a:latin typeface="+mj-lt"/>
              </a:defRPr>
            </a:lvl3pPr>
            <a:lvl4pPr marL="1657350" indent="-285750">
              <a:buClr>
                <a:srgbClr val="585858"/>
              </a:buClr>
              <a:buFont typeface="Arial" panose="020B0604020202020204" pitchFamily="34" charset="0"/>
              <a:buChar char="•"/>
              <a:defRPr sz="1600">
                <a:solidFill>
                  <a:srgbClr val="585858"/>
                </a:solidFill>
                <a:latin typeface="+mj-lt"/>
              </a:defRPr>
            </a:lvl4pPr>
            <a:lvl5pPr marL="2114550" indent="-285750">
              <a:buClr>
                <a:srgbClr val="585858"/>
              </a:buClr>
              <a:buFont typeface="Arial" panose="020B0604020202020204" pitchFamily="34" charset="0"/>
              <a:buChar char="•"/>
              <a:defRPr sz="1600">
                <a:solidFill>
                  <a:srgbClr val="585858"/>
                </a:solidFill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F435181-C807-4F0D-B9A5-7C9C469DF1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14C98FF4-E4A7-4DB9-B82D-0C11BE18ED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AD83AB7-F679-4E3E-B374-A32C747C6C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5C1D8-5F3C-45E3-A862-3FEB8F83897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6B17004-3771-46EE-9F97-BB5E8F3EF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035" y="430660"/>
            <a:ext cx="10972800" cy="982117"/>
          </a:xfrm>
        </p:spPr>
        <p:txBody>
          <a:bodyPr anchor="t"/>
          <a:lstStyle>
            <a:lvl1pPr>
              <a:defRPr>
                <a:solidFill>
                  <a:srgbClr val="585858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1236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6E1F239-C099-4D71-889B-049497543F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729FEB22-335A-41BD-B17B-784C9EEF9A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785812D-06FB-4137-82DA-4C8636188B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335DD14D-38EC-424C-AF0C-03BA91A64C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A271E-C960-4C09-B05F-FB20100B09A9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DD91F02-38ED-4B06-B867-E4F68C54E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035" y="430660"/>
            <a:ext cx="10972800" cy="982117"/>
          </a:xfrm>
        </p:spPr>
        <p:txBody>
          <a:bodyPr anchor="t"/>
          <a:lstStyle>
            <a:lvl1pPr>
              <a:defRPr>
                <a:solidFill>
                  <a:srgbClr val="585858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8115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5FD13D6-B8E1-41A4-A5B9-E2C9ED4CB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149080"/>
            <a:ext cx="10972800" cy="426170"/>
          </a:xfrm>
        </p:spPr>
        <p:txBody>
          <a:bodyPr/>
          <a:lstStyle>
            <a:lvl1pPr algn="l">
              <a:defRPr sz="2000" b="1">
                <a:solidFill>
                  <a:srgbClr val="585858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444954"/>
            <a:ext cx="10972800" cy="3560111"/>
          </a:xfrm>
        </p:spPr>
        <p:txBody>
          <a:bodyPr/>
          <a:lstStyle>
            <a:lvl1pPr marL="0" indent="0">
              <a:buNone/>
              <a:defRPr sz="3200">
                <a:solidFill>
                  <a:srgbClr val="58585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4725144"/>
            <a:ext cx="10972800" cy="720080"/>
          </a:xfrm>
        </p:spPr>
        <p:txBody>
          <a:bodyPr/>
          <a:lstStyle>
            <a:lvl1pPr marL="0" indent="0">
              <a:buNone/>
              <a:defRPr sz="1400">
                <a:solidFill>
                  <a:srgbClr val="585858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AF0D3A-200E-48B8-9EF9-7859E1660C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CEB8E3-53AE-439B-9428-72B81BD3B8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8C543D-1B00-4E11-9615-CDD988110A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6FDD3-8659-4DF6-9C22-A70505F52DF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875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E87F3B16-21C0-4F4C-A604-A71D44B1F51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7055" y="0"/>
            <a:ext cx="12228688" cy="687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959467-41A6-455E-929A-E40D1059C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EA04C3-E93E-45FB-8B42-78A38976AF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503085" y="6248400"/>
            <a:ext cx="8544983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1038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>
            <a:extLst>
              <a:ext uri="{FF2B5EF4-FFF2-40B4-BE49-F238E27FC236}">
                <a16:creationId xmlns:a16="http://schemas.microsoft.com/office/drawing/2014/main" id="{8813D3F6-AFE0-4E9D-851A-B5716B58BE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437" y="301625"/>
            <a:ext cx="109729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F919EB2E-C910-4BD3-AA6E-D874436CD5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556793"/>
            <a:ext cx="10968567" cy="4385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</p:txBody>
      </p:sp>
      <p:sp>
        <p:nvSpPr>
          <p:cNvPr id="43014" name="Rectangle 6">
            <a:extLst>
              <a:ext uri="{FF2B5EF4-FFF2-40B4-BE49-F238E27FC236}">
                <a16:creationId xmlns:a16="http://schemas.microsoft.com/office/drawing/2014/main" id="{BBF75FAD-1C64-49A9-AABE-8F0A65128F1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5" name="Rectangle 7">
            <a:extLst>
              <a:ext uri="{FF2B5EF4-FFF2-40B4-BE49-F238E27FC236}">
                <a16:creationId xmlns:a16="http://schemas.microsoft.com/office/drawing/2014/main" id="{86566B38-4A46-43A1-8FF2-24E49E84A10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6" name="Rectangle 8">
            <a:extLst>
              <a:ext uri="{FF2B5EF4-FFF2-40B4-BE49-F238E27FC236}">
                <a16:creationId xmlns:a16="http://schemas.microsoft.com/office/drawing/2014/main" id="{956C52DF-8098-4560-A757-D09AC7C6906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AE284E3E-0734-4C1C-8A10-2A7D3F5CEAF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61" r:id="rId2"/>
    <p:sldLayoutId id="2147483953" r:id="rId3"/>
    <p:sldLayoutId id="2147483956" r:id="rId4"/>
    <p:sldLayoutId id="2147483957" r:id="rId5"/>
    <p:sldLayoutId id="2147483960" r:id="rId6"/>
    <p:sldLayoutId id="2147483962" r:id="rId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8585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rgbClr val="585858"/>
        </a:buClr>
        <a:buFont typeface="Arial" panose="020B0604020202020204" pitchFamily="34" charset="0"/>
        <a:buChar char="•"/>
        <a:defRPr sz="2400">
          <a:solidFill>
            <a:srgbClr val="585858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85858"/>
        </a:buClr>
        <a:buFont typeface="Arial" panose="020B0604020202020204" pitchFamily="34" charset="0"/>
        <a:buChar char="•"/>
        <a:defRPr sz="2000">
          <a:solidFill>
            <a:srgbClr val="585858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85858"/>
        </a:buClr>
        <a:buFont typeface="Arial" panose="020B0604020202020204" pitchFamily="34" charset="0"/>
        <a:buChar char="•"/>
        <a:defRPr sz="1800">
          <a:solidFill>
            <a:srgbClr val="585858"/>
          </a:solidFill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053B0-7B44-4277-B7C8-F4506607EF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301" y="476673"/>
            <a:ext cx="4249563" cy="648071"/>
          </a:xfrm>
        </p:spPr>
        <p:txBody>
          <a:bodyPr/>
          <a:lstStyle/>
          <a:p>
            <a:r>
              <a:rPr lang="en-GB" dirty="0"/>
              <a:t>Unit 7</a:t>
            </a:r>
            <a:br>
              <a:rPr lang="en-GB" dirty="0"/>
            </a:br>
            <a:br>
              <a:rPr lang="en-GB" dirty="0"/>
            </a:br>
            <a:r>
              <a:rPr lang="en-GB" dirty="0"/>
              <a:t>Working with others</a:t>
            </a:r>
            <a:endParaRPr lang="en-GB" dirty="0">
              <a:latin typeface="+mj-lt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943252B-5639-4015-961C-353DD8D2795F}"/>
              </a:ext>
            </a:extLst>
          </p:cNvPr>
          <p:cNvSpPr txBox="1">
            <a:spLocks/>
          </p:cNvSpPr>
          <p:nvPr/>
        </p:nvSpPr>
        <p:spPr bwMode="auto">
          <a:xfrm>
            <a:off x="609602" y="4581128"/>
            <a:ext cx="4118247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85858"/>
              </a:buClr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85858"/>
              </a:buClr>
              <a:buFont typeface="Arial" panose="020B0604020202020204" pitchFamily="34" charset="0"/>
              <a:buChar char="•"/>
              <a:defRPr sz="2000">
                <a:solidFill>
                  <a:srgbClr val="585858"/>
                </a:solidFill>
                <a:latin typeface="+mj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85858"/>
              </a:buClr>
              <a:buFont typeface="Arial" panose="020B0604020202020204" pitchFamily="34" charset="0"/>
              <a:buChar char="•"/>
              <a:defRPr sz="1800">
                <a:solidFill>
                  <a:srgbClr val="585858"/>
                </a:solidFill>
                <a:latin typeface="+mj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●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●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●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000" kern="0" dirty="0"/>
              <a:t>Work Group Lead Toolkit 2020/21</a:t>
            </a:r>
          </a:p>
        </p:txBody>
      </p:sp>
    </p:spTree>
    <p:extLst>
      <p:ext uri="{BB962C8B-B14F-4D97-AF65-F5344CB8AC3E}">
        <p14:creationId xmlns:p14="http://schemas.microsoft.com/office/powerpoint/2010/main" val="2037450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AA2C20C-5B4D-4626-A9C6-2E98C1B95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7952" y="1448780"/>
            <a:ext cx="8256095" cy="3960440"/>
          </a:xfrm>
        </p:spPr>
        <p:txBody>
          <a:bodyPr/>
          <a:lstStyle/>
          <a:p>
            <a:pPr algn="ctr"/>
            <a:r>
              <a:rPr lang="en-GB" sz="8000" dirty="0"/>
              <a:t>Who do we work with as Work Group Leads?</a:t>
            </a:r>
          </a:p>
        </p:txBody>
      </p:sp>
    </p:spTree>
    <p:extLst>
      <p:ext uri="{BB962C8B-B14F-4D97-AF65-F5344CB8AC3E}">
        <p14:creationId xmlns:p14="http://schemas.microsoft.com/office/powerpoint/2010/main" val="641920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2519343-E145-46D8-95F8-079434244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035" y="430661"/>
            <a:ext cx="10972800" cy="694084"/>
          </a:xfrm>
        </p:spPr>
        <p:txBody>
          <a:bodyPr/>
          <a:lstStyle/>
          <a:p>
            <a:r>
              <a:rPr lang="en-GB" dirty="0">
                <a:latin typeface="+mj-lt"/>
              </a:rPr>
              <a:t>Participants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079FD2D-BF7E-4937-A431-C393F44B9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68760"/>
            <a:ext cx="10972800" cy="3888432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800" dirty="0"/>
              <a:t>Working directly with: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800" dirty="0"/>
              <a:t>Lead participants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GB" sz="2800" dirty="0"/>
              <a:t>(Other school participants – dependent on Work Group design)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800" dirty="0"/>
              <a:t>Working indirectly with: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800" dirty="0"/>
              <a:t>Other school participants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dirty="0"/>
              <a:t>Pupils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GB" sz="28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972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2519343-E145-46D8-95F8-079434244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035" y="430661"/>
            <a:ext cx="10972800" cy="694084"/>
          </a:xfrm>
        </p:spPr>
        <p:txBody>
          <a:bodyPr/>
          <a:lstStyle/>
          <a:p>
            <a:r>
              <a:rPr lang="en-GB" dirty="0">
                <a:latin typeface="+mj-lt"/>
              </a:rPr>
              <a:t>Maths Hub leadership and management team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079FD2D-BF7E-4937-A431-C393F44B9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68760"/>
            <a:ext cx="10972800" cy="4248472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800" dirty="0"/>
              <a:t>Team members: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800" dirty="0"/>
              <a:t>Maths Hub Lead/s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800" dirty="0"/>
              <a:t>Assistant Maths Hub Leads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800" dirty="0"/>
              <a:t>Maths Hub Co-ordinator/Maths Hub Administrator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GB" sz="2800" dirty="0"/>
              <a:t>Senior Leadership Link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800" dirty="0"/>
              <a:t>Close working links: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800" dirty="0"/>
              <a:t>MHLM team link (MHL/AMHL)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dirty="0"/>
              <a:t>Maths Hub Co-ordinator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GB" sz="28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9103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2519343-E145-46D8-95F8-079434244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034" y="430661"/>
            <a:ext cx="11471630" cy="694084"/>
          </a:xfrm>
        </p:spPr>
        <p:txBody>
          <a:bodyPr/>
          <a:lstStyle/>
          <a:p>
            <a:r>
              <a:rPr lang="en-GB" dirty="0">
                <a:latin typeface="+mj-lt"/>
              </a:rPr>
              <a:t>Project Co-ordination Team and Project Community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079FD2D-BF7E-4937-A431-C393F44B9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034" y="1124744"/>
            <a:ext cx="10972800" cy="4608511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800" dirty="0"/>
              <a:t>Project Co-ordination Team (PCT) members: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800" b="1" dirty="0"/>
              <a:t>Project Lead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800" dirty="0"/>
              <a:t>NCETM Link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800" dirty="0"/>
              <a:t>Maths Hub Lead Link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800" dirty="0"/>
              <a:t>(Lead Evaluator)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800" dirty="0"/>
              <a:t>Working with the Project Community: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800" dirty="0"/>
              <a:t>PCT and all Work Group Leads linked to project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800" dirty="0"/>
              <a:t>Workshops (online and face-to-face)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800" dirty="0"/>
              <a:t>Online community (project Basecamp)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GB" sz="28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693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2519343-E145-46D8-95F8-079434244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034" y="430661"/>
            <a:ext cx="11471630" cy="694084"/>
          </a:xfrm>
        </p:spPr>
        <p:txBody>
          <a:bodyPr/>
          <a:lstStyle/>
          <a:p>
            <a:r>
              <a:rPr lang="en-GB" dirty="0"/>
              <a:t>Maths Hub LLME Community</a:t>
            </a:r>
            <a:endParaRPr lang="en-GB" dirty="0">
              <a:latin typeface="+mj-lt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079FD2D-BF7E-4937-A431-C393F44B9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034" y="1124744"/>
            <a:ext cx="10972800" cy="4608511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800" dirty="0"/>
              <a:t>Community members: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800" dirty="0"/>
              <a:t>Community Leads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800" dirty="0"/>
              <a:t>Active Work Group Leads and Cohort Leads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GB" sz="2800" dirty="0"/>
              <a:t>(Pausing or aspiring LLME)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800" dirty="0"/>
              <a:t>Working with the LLME Community: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800" dirty="0"/>
              <a:t>Whole community events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800" dirty="0"/>
              <a:t>Smaller working groups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GB" sz="28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437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2519343-E145-46D8-95F8-079434244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035" y="430661"/>
            <a:ext cx="10972800" cy="694084"/>
          </a:xfrm>
        </p:spPr>
        <p:txBody>
          <a:bodyPr/>
          <a:lstStyle/>
          <a:p>
            <a:r>
              <a:rPr lang="en-GB" dirty="0">
                <a:latin typeface="+mj-lt"/>
              </a:rPr>
              <a:t>Taking it further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079FD2D-BF7E-4937-A431-C393F44B9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b="1" dirty="0"/>
              <a:t>Suggestions for reading, watching, listening</a:t>
            </a:r>
          </a:p>
          <a:p>
            <a:r>
              <a:rPr lang="en-GB" sz="2800" dirty="0"/>
              <a:t>Read the latest edition of Bespoke to understand what is happening across the Maths Hubs Network</a:t>
            </a:r>
          </a:p>
          <a:p>
            <a:endParaRPr lang="en-GB" sz="2800" dirty="0"/>
          </a:p>
          <a:p>
            <a:pPr marL="0" indent="0">
              <a:buNone/>
            </a:pPr>
            <a:r>
              <a:rPr lang="en-GB" sz="2800" b="1" dirty="0"/>
              <a:t>Suggestions for discussion with others</a:t>
            </a:r>
          </a:p>
          <a:p>
            <a:r>
              <a:rPr lang="en-GB" sz="2800" dirty="0"/>
              <a:t>How do you make the most of working with so many different people within your role as a Work Group Lead</a:t>
            </a:r>
          </a:p>
          <a:p>
            <a:pPr marL="0" indent="0">
              <a:buNone/>
            </a:pPr>
            <a:endParaRPr lang="en-GB" sz="2800" dirty="0"/>
          </a:p>
          <a:p>
            <a:endParaRPr lang="en-GB" sz="2800" dirty="0"/>
          </a:p>
          <a:p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197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43877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|3.6|6.7|25.1|4.3|1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1|34.1|3.7|1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9|32.3|12.4|10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22.1|17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2.8|29.5|4.7"/>
</p:tagLst>
</file>

<file path=ppt/theme/theme1.xml><?xml version="1.0" encoding="utf-8"?>
<a:theme xmlns:a="http://schemas.openxmlformats.org/drawingml/2006/main" name="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AE26B9C17F8541A0313FD0BE67F33C" ma:contentTypeVersion="4" ma:contentTypeDescription="Create a new document." ma:contentTypeScope="" ma:versionID="0b48285621c0ed9ee5c246ea61b507d9">
  <xsd:schema xmlns:xsd="http://www.w3.org/2001/XMLSchema" xmlns:xs="http://www.w3.org/2001/XMLSchema" xmlns:p="http://schemas.microsoft.com/office/2006/metadata/properties" xmlns:ns2="880a06ce-9502-4b34-8ba2-1323c269db10" targetNamespace="http://schemas.microsoft.com/office/2006/metadata/properties" ma:root="true" ma:fieldsID="07e1194b6b5ca725c7e181cfad61a37d" ns2:_="">
    <xsd:import namespace="880a06ce-9502-4b34-8ba2-1323c269db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0a06ce-9502-4b34-8ba2-1323c269db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C4A3230E-1341-438B-8314-4E45DA8F1E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0a06ce-9502-4b34-8ba2-1323c269db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614D725-2C21-4C66-9CD4-8D38560013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B18B3D-5C68-4030-BEF3-6F927E24DA37}">
  <ds:schemaRefs>
    <ds:schemaRef ds:uri="http://purl.org/dc/elements/1.1/"/>
    <ds:schemaRef ds:uri="http://schemas.microsoft.com/office/2006/metadata/properties"/>
    <ds:schemaRef ds:uri="http://www.w3.org/XML/1998/namespace"/>
    <ds:schemaRef ds:uri="880a06ce-9502-4b34-8ba2-1323c269db10"/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</ds:schemaRefs>
</ds:datastoreItem>
</file>

<file path=customXml/itemProps4.xml><?xml version="1.0" encoding="utf-8"?>
<ds:datastoreItem xmlns:ds="http://schemas.openxmlformats.org/officeDocument/2006/customXml" ds:itemID="{85CA48D5-CF87-4E62-9CFA-B8134F07C6D3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3719</TotalTime>
  <Words>237</Words>
  <Application>Microsoft Office PowerPoint</Application>
  <PresentationFormat>Widescreen</PresentationFormat>
  <Paragraphs>57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nctem1</vt:lpstr>
      <vt:lpstr>Unit 7  Working with others</vt:lpstr>
      <vt:lpstr>Who do we work with as Work Group Leads?</vt:lpstr>
      <vt:lpstr>Participants</vt:lpstr>
      <vt:lpstr>Maths Hub leadership and management team</vt:lpstr>
      <vt:lpstr>Project Co-ordination Team and Project Community</vt:lpstr>
      <vt:lpstr>Maths Hub LLME Community</vt:lpstr>
      <vt:lpstr>Taking it further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Hubs PowerPoint Template</dc:title>
  <dc:creator>Stephen Peto</dc:creator>
  <cp:lastModifiedBy>John Westwell</cp:lastModifiedBy>
  <cp:revision>132</cp:revision>
  <dcterms:created xsi:type="dcterms:W3CDTF">2008-01-11T09:41:35Z</dcterms:created>
  <dcterms:modified xsi:type="dcterms:W3CDTF">2020-11-17T12:02:37Z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Natasha Chippendale</vt:lpwstr>
  </property>
  <property fmtid="{D5CDD505-2E9C-101B-9397-08002B2CF9AE}" pid="3" name="display_urn:schemas-microsoft-com:office:office#Author">
    <vt:lpwstr>Natasha Chippendale</vt:lpwstr>
  </property>
  <property fmtid="{D5CDD505-2E9C-101B-9397-08002B2CF9AE}" pid="4" name="Order">
    <vt:lpwstr>148500.000000000</vt:lpwstr>
  </property>
  <property fmtid="{D5CDD505-2E9C-101B-9397-08002B2CF9AE}" pid="5" name="ContentTypeId">
    <vt:lpwstr>0x01010042AE26B9C17F8541A0313FD0BE67F33C</vt:lpwstr>
  </property>
</Properties>
</file>