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30"/>
  </p:notesMasterIdLst>
  <p:sldIdLst>
    <p:sldId id="657" r:id="rId3"/>
    <p:sldId id="658" r:id="rId4"/>
    <p:sldId id="705" r:id="rId5"/>
    <p:sldId id="691" r:id="rId6"/>
    <p:sldId id="709" r:id="rId7"/>
    <p:sldId id="1026" r:id="rId8"/>
    <p:sldId id="1041" r:id="rId9"/>
    <p:sldId id="710" r:id="rId10"/>
    <p:sldId id="258" r:id="rId11"/>
    <p:sldId id="600" r:id="rId12"/>
    <p:sldId id="1029" r:id="rId13"/>
    <p:sldId id="256" r:id="rId14"/>
    <p:sldId id="1036" r:id="rId15"/>
    <p:sldId id="1038" r:id="rId16"/>
    <p:sldId id="1037" r:id="rId17"/>
    <p:sldId id="1042" r:id="rId18"/>
    <p:sldId id="714" r:id="rId19"/>
    <p:sldId id="1040" r:id="rId20"/>
    <p:sldId id="1039" r:id="rId21"/>
    <p:sldId id="650" r:id="rId22"/>
    <p:sldId id="704" r:id="rId23"/>
    <p:sldId id="269" r:id="rId24"/>
    <p:sldId id="664" r:id="rId25"/>
    <p:sldId id="703" r:id="rId26"/>
    <p:sldId id="713" r:id="rId27"/>
    <p:sldId id="267" r:id="rId28"/>
    <p:sldId id="673" r:id="rId29"/>
  </p:sldIdLst>
  <p:sldSz cx="12192000" cy="6858000"/>
  <p:notesSz cx="7077075" cy="9363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F4955753-C45B-4F5D-9E0F-36FC65298905}">
          <p14:sldIdLst>
            <p14:sldId id="657"/>
            <p14:sldId id="658"/>
            <p14:sldId id="705"/>
            <p14:sldId id="691"/>
            <p14:sldId id="709"/>
            <p14:sldId id="1026"/>
            <p14:sldId id="1041"/>
            <p14:sldId id="710"/>
            <p14:sldId id="258"/>
            <p14:sldId id="600"/>
            <p14:sldId id="1029"/>
            <p14:sldId id="256"/>
            <p14:sldId id="1036"/>
            <p14:sldId id="1038"/>
            <p14:sldId id="1037"/>
            <p14:sldId id="1042"/>
            <p14:sldId id="714"/>
            <p14:sldId id="1040"/>
            <p14:sldId id="1039"/>
            <p14:sldId id="650"/>
            <p14:sldId id="704"/>
            <p14:sldId id="269"/>
            <p14:sldId id="664"/>
            <p14:sldId id="703"/>
            <p14:sldId id="713"/>
            <p14:sldId id="267"/>
            <p14:sldId id="6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9ED"/>
    <a:srgbClr val="1C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8692" autoAdjust="0"/>
  </p:normalViewPr>
  <p:slideViewPr>
    <p:cSldViewPr snapToGrid="0">
      <p:cViewPr varScale="1">
        <p:scale>
          <a:sx n="80" d="100"/>
          <a:sy n="80" d="100"/>
        </p:scale>
        <p:origin x="15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</p:spPr>
        <p:txBody>
          <a:bodyPr lIns="93935" tIns="46968" rIns="93935" bIns="46968"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5" tIns="46968" rIns="93935" bIns="4696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9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Sea Base Trip on Jul 29-Aug 3, 2024 - FULL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0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1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9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989" y="1386101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851" y="700299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992" y="2679157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81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9956800" cy="3962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82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032000" cy="5211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2117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69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3EDE8271-D91C-74C2-2488-1355C3894B39}"/>
              </a:ext>
            </a:extLst>
          </p:cNvPr>
          <p:cNvSpPr>
            <a:spLocks/>
          </p:cNvSpPr>
          <p:nvPr/>
        </p:nvSpPr>
        <p:spPr bwMode="auto">
          <a:xfrm>
            <a:off x="10871200" y="0"/>
            <a:ext cx="1320800" cy="6858000"/>
          </a:xfrm>
          <a:custGeom>
            <a:avLst/>
            <a:gdLst>
              <a:gd name="T0" fmla="*/ 512689843 w 1914"/>
              <a:gd name="T1" fmla="*/ 22587518 h 4329"/>
              <a:gd name="T2" fmla="*/ 512689843 w 1914"/>
              <a:gd name="T3" fmla="*/ 2147483647 h 4329"/>
              <a:gd name="T4" fmla="*/ 54643960 w 1914"/>
              <a:gd name="T5" fmla="*/ 2147483647 h 4329"/>
              <a:gd name="T6" fmla="*/ 0 w 1914"/>
              <a:gd name="T7" fmla="*/ 0 h 4329"/>
              <a:gd name="T8" fmla="*/ 512689843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DA7FD0CD-8854-7F61-1D41-60DA2D967491}"/>
              </a:ext>
            </a:extLst>
          </p:cNvPr>
          <p:cNvSpPr>
            <a:spLocks/>
          </p:cNvSpPr>
          <p:nvPr userDrawn="1"/>
        </p:nvSpPr>
        <p:spPr bwMode="auto">
          <a:xfrm>
            <a:off x="0" y="5181600"/>
            <a:ext cx="12192000" cy="1682750"/>
          </a:xfrm>
          <a:custGeom>
            <a:avLst/>
            <a:gdLst>
              <a:gd name="T0" fmla="*/ 0 w 5760"/>
              <a:gd name="T1" fmla="*/ 1347717 h 1331"/>
              <a:gd name="T2" fmla="*/ 0 w 5760"/>
              <a:gd name="T3" fmla="*/ 1682750 h 1331"/>
              <a:gd name="T4" fmla="*/ 9144000 w 5760"/>
              <a:gd name="T5" fmla="*/ 1682750 h 1331"/>
              <a:gd name="T6" fmla="*/ 9144000 w 5760"/>
              <a:gd name="T7" fmla="*/ 0 h 1331"/>
              <a:gd name="T8" fmla="*/ 0 w 5760"/>
              <a:gd name="T9" fmla="*/ 134771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1"/>
          </a:gra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800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15C3C9DE-8964-BBAA-A666-E352D19351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67" y="6057901"/>
            <a:ext cx="290406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681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46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bg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84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114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114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25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93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401DED38-B318-89D5-E8CA-9E860EAABE7D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9525"/>
            <a:ext cx="1320800" cy="6858000"/>
          </a:xfrm>
          <a:custGeom>
            <a:avLst/>
            <a:gdLst>
              <a:gd name="T0" fmla="*/ 512689843 w 1914"/>
              <a:gd name="T1" fmla="*/ 22587518 h 4329"/>
              <a:gd name="T2" fmla="*/ 512689843 w 1914"/>
              <a:gd name="T3" fmla="*/ 2147483647 h 4329"/>
              <a:gd name="T4" fmla="*/ 54643960 w 1914"/>
              <a:gd name="T5" fmla="*/ 2147483647 h 4329"/>
              <a:gd name="T6" fmla="*/ 0 w 1914"/>
              <a:gd name="T7" fmla="*/ 0 h 4329"/>
              <a:gd name="T8" fmla="*/ 512689843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3ED525-B0F5-B80E-0F28-CC2B1C7EBC69}"/>
              </a:ext>
            </a:extLst>
          </p:cNvPr>
          <p:cNvSpPr>
            <a:spLocks/>
          </p:cNvSpPr>
          <p:nvPr userDrawn="1"/>
        </p:nvSpPr>
        <p:spPr bwMode="auto">
          <a:xfrm>
            <a:off x="0" y="5181600"/>
            <a:ext cx="12192000" cy="1682750"/>
          </a:xfrm>
          <a:custGeom>
            <a:avLst/>
            <a:gdLst>
              <a:gd name="T0" fmla="*/ 0 w 5760"/>
              <a:gd name="T1" fmla="*/ 1347717 h 1331"/>
              <a:gd name="T2" fmla="*/ 0 w 5760"/>
              <a:gd name="T3" fmla="*/ 1682750 h 1331"/>
              <a:gd name="T4" fmla="*/ 9144000 w 5760"/>
              <a:gd name="T5" fmla="*/ 1682750 h 1331"/>
              <a:gd name="T6" fmla="*/ 9144000 w 5760"/>
              <a:gd name="T7" fmla="*/ 0 h 1331"/>
              <a:gd name="T8" fmla="*/ 0 w 5760"/>
              <a:gd name="T9" fmla="*/ 134771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1"/>
          </a:gra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6B154CBD-D0B9-7017-9306-E6B7748140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280BA60C-7FFC-F6F2-10E9-30E9C66826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1">
            <a:extLst>
              <a:ext uri="{FF2B5EF4-FFF2-40B4-BE49-F238E27FC236}">
                <a16:creationId xmlns:a16="http://schemas.microsoft.com/office/drawing/2014/main" id="{C2628EF2-CECF-66E4-2F89-30FE1F87B6D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67" y="6048376"/>
            <a:ext cx="290406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5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bg1"/>
          </a:solidFill>
          <a:latin typeface="+mn-lt"/>
          <a:ea typeface="Geneva" charset="0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Geneva" charset="0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○"/>
        <a:defRPr sz="2400" kern="1200">
          <a:solidFill>
            <a:schemeClr val="bg1"/>
          </a:solidFill>
          <a:latin typeface="+mn-lt"/>
          <a:ea typeface="Geneva" charset="0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bg1"/>
          </a:solidFill>
          <a:latin typeface="+mn-lt"/>
          <a:ea typeface="Geneva" charset="0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Geneva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.engagingnetworks.app/page/email/click/10004/2037650?email=j2mObVAw6OCBePIN6tZ3hlESkN1MQhKC&amp;campid=xocb452w9CaZkArzVWMSmA==" TargetMode="External"/><Relationship Id="rId2" Type="http://schemas.openxmlformats.org/officeDocument/2006/relationships/hyperlink" Target="https://scoutingevent.com/082-STEMsumm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acbsa.org/wp-content/uploads/2022/09/DC-STEM-Trek-2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lick.icptrack.com/icp/relay.php?r=29840832&amp;msgid=307152&amp;act=C638&amp;c=1518147&amp;pid=1694197&amp;destination=https%3A%2F%2Fpublic.3.basecamp.com%2Fp%2FJHqvHptxMRmZ8ZgZZDeU7fLL&amp;cf=14346&amp;v=eadfd938bbe46ecd22d531fc271a7b6de581c995d77fc500bcbfb3f4b84998c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M.MB.Dean@hotmail.com" TargetMode="External"/><Relationship Id="rId2" Type="http://schemas.openxmlformats.org/officeDocument/2006/relationships/hyperlink" Target="https://my.scouting.org/VES/OnlineReg/1.0.0/?tu=UF-MB-082gm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RusPi\Downloads\38.2%22N+77%25C2%25B015" TargetMode="External"/><Relationship Id="rId13" Type="http://schemas.openxmlformats.org/officeDocument/2006/relationships/hyperlink" Target="https://www.fairfaxcounty.gov/hscode/ereg/Registration.aspx?groupID=47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scoutingevent.com/082-sstspring24" TargetMode="External"/><Relationship Id="rId12" Type="http://schemas.openxmlformats.org/officeDocument/2006/relationships/hyperlink" Target="https://drive.google.com/file/d/1yA31KOSFdIahj8BFt46xE-lq0g8GSKYY/view?usp=drive_link" TargetMode="External"/><Relationship Id="rId2" Type="http://schemas.openxmlformats.org/officeDocument/2006/relationships/hyperlink" Target="https://www.ncacbsa.org/george-mason/train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outingevent.com/082-81718" TargetMode="External"/><Relationship Id="rId11" Type="http://schemas.openxmlformats.org/officeDocument/2006/relationships/hyperlink" Target="file:///C:\Users\RusPi\Downloads\36.7%22N+77%25C2%25B023" TargetMode="External"/><Relationship Id="rId5" Type="http://schemas.openxmlformats.org/officeDocument/2006/relationships/hyperlink" Target="https://scoutingevent.com/082-clstspring24" TargetMode="External"/><Relationship Id="rId15" Type="http://schemas.openxmlformats.org/officeDocument/2006/relationships/hyperlink" Target="https://www.ncacbsa.org/national-youth-leadership-training/" TargetMode="External"/><Relationship Id="rId10" Type="http://schemas.openxmlformats.org/officeDocument/2006/relationships/hyperlink" Target="https://drive.google.com/file/d/1iHw2RTNIG7CH_KGprjxPYr4cOf3XYsmr/view?usp=drive_link" TargetMode="External"/><Relationship Id="rId4" Type="http://schemas.openxmlformats.org/officeDocument/2006/relationships/hyperlink" Target="https://my.scouting.org/" TargetMode="External"/><Relationship Id="rId9" Type="http://schemas.openxmlformats.org/officeDocument/2006/relationships/hyperlink" Target="https://drive.google.com/file/d/185J6vmz_3PzhymcYA3naBvxZ15mO4sFI/view?usp=drive_link" TargetMode="External"/><Relationship Id="rId14" Type="http://schemas.openxmlformats.org/officeDocument/2006/relationships/hyperlink" Target="https://www.ncacbsa.org/wood-badg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bkheath.com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outingevent.com/082-83116" TargetMode="External"/><Relationship Id="rId5" Type="http://schemas.openxmlformats.org/officeDocument/2006/relationships/hyperlink" Target="mailto:highadventure@ncacbsa.org" TargetMode="External"/><Relationship Id="rId4" Type="http://schemas.openxmlformats.org/officeDocument/2006/relationships/hyperlink" Target="https://scoutingevent.com/082-75664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nehighadventure.org/" TargetMode="External"/><Relationship Id="rId3" Type="http://schemas.openxmlformats.org/officeDocument/2006/relationships/hyperlink" Target="https://www.philmontscoutranch.org/register/" TargetMode="External"/><Relationship Id="rId7" Type="http://schemas.openxmlformats.org/officeDocument/2006/relationships/hyperlink" Target="https://public.3.basecamp.com/p/hLgsVbk7Suju6cuDzQQJaEn4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s://www.ncacbsa.org/bco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mmitbsa.org/registration/scoutconnections/" TargetMode="External"/><Relationship Id="rId11" Type="http://schemas.openxmlformats.org/officeDocument/2006/relationships/hyperlink" Target="https://public.3.basecamp.com/p/xWpkdrKHKAA9pCzwmHMNdbWb" TargetMode="External"/><Relationship Id="rId5" Type="http://schemas.openxmlformats.org/officeDocument/2006/relationships/hyperlink" Target="https://www.bsaseabase.org/scouts/scout-connections/" TargetMode="External"/><Relationship Id="rId10" Type="http://schemas.openxmlformats.org/officeDocument/2006/relationships/hyperlink" Target="https://www.ncacbsa.org/high-adventure/" TargetMode="External"/><Relationship Id="rId4" Type="http://schemas.openxmlformats.org/officeDocument/2006/relationships/hyperlink" Target="https://www.ntier.org/provisional-scout-connections/" TargetMode="External"/><Relationship Id="rId9" Type="http://schemas.openxmlformats.org/officeDocument/2006/relationships/hyperlink" Target="https://montanabsa.org/camps/high-adventur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cbsa.org/george-mason/district-resources/merit-badges/rifle-shotgun-training/" TargetMode="External"/><Relationship Id="rId2" Type="http://schemas.openxmlformats.org/officeDocument/2006/relationships/hyperlink" Target="https://www.scouting.org/outdoor-programs/shooting-spor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pit470.org/index.html" TargetMode="External"/><Relationship Id="rId2" Type="http://schemas.openxmlformats.org/officeDocument/2006/relationships/hyperlink" Target="https://wipit470.org/du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3.basecamp.com/p/jtNyQJq5eWoWET3rp7s9SUz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3.basecamp.com/p/rCBgTR9ofdht3VF7X8pXvuY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cbsa.org/outdoor-programs-2025/" TargetMode="External"/><Relationship Id="rId2" Type="http://schemas.openxmlformats.org/officeDocument/2006/relationships/hyperlink" Target="https://www.scoutingnewsroom.org/press-releases/boy-scouts-of-america-to-become-scouting-ameri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imeo.com/918466705" TargetMode="External"/><Relationship Id="rId4" Type="http://schemas.openxmlformats.org/officeDocument/2006/relationships/hyperlink" Target="https://www.scouting.org/topics/program-updates/program-updates-cub-scout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ncacbsa.org/george-mason/district-resources/flags-i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326977" y="348974"/>
            <a:ext cx="12024049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George Mason District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DCOH/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635968" y="3060862"/>
            <a:ext cx="9448800" cy="1655762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9,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oundtables - Patriot">
            <a:extLst>
              <a:ext uri="{FF2B5EF4-FFF2-40B4-BE49-F238E27FC236}">
                <a16:creationId xmlns:a16="http://schemas.microsoft.com/office/drawing/2014/main" id="{BECD56B6-7C0E-4BD1-8262-D63277E1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09" y="4028182"/>
            <a:ext cx="5916917" cy="24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C761-6F50-4FF9-B83A-85F4D56E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0ED84-CA8C-4124-AA00-10F028E3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1690688"/>
            <a:ext cx="11585358" cy="496756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07/08/24 – 07/12/24 –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STEM Summer Workshop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Alexandria, VA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08/05/24 – 08/09/24 –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STEM Summer Workshop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Alexandria, VA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Ancient Earth:  Birth of the Sky (on PBS) -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link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Anytime   –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DC STEM Trek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Showcases 24 government agencies, private organizations and monuments related to the tenets upon which STEM is based.  Two hikes - 10.57 miles, or 4.75 miles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Ancient Earth:  Birth of the Sky (on PBS) - </a:t>
            </a:r>
            <a:r>
              <a:rPr lang="en-US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link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Anytime  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DC STEM Trek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Showcases 24 government agencies, private organizations and monuments related to the tenets upon which STEM is based.  Two hikes - 10.57 miles, or 4.75 miles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662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4ABD-7702-5598-EBF9-111C4FFE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78" y="365125"/>
            <a:ext cx="61802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Elks Youth </a:t>
            </a:r>
            <a:br>
              <a:rPr lang="en-US" sz="4800" b="1" dirty="0"/>
            </a:br>
            <a:r>
              <a:rPr lang="en-US" sz="4800" b="1" dirty="0"/>
              <a:t>Recognition Dinner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3280-2C7B-7B4A-BD19-FB3551E75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9989" y="1897814"/>
            <a:ext cx="6288505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youth that earned Eagle in 2023 (i.e. their Eagle Board of Review was held in the 2023 calendar year) and their Scoutmasters.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Wednesday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May 29,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Elks Lodge - 2188, 8421 Arlington Blvd., Fairfax, 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need unit leader help in contacting Scouts and obtaining an RSVP.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Scoutmaster are invited at no cost to them.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FF6D63-FC17-4A51-A718-29829B96C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 r="1" b="13711"/>
          <a:stretch/>
        </p:blipFill>
        <p:spPr>
          <a:xfrm>
            <a:off x="0" y="12042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99240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>
            <a:extLst>
              <a:ext uri="{FF2B5EF4-FFF2-40B4-BE49-F238E27FC236}">
                <a16:creationId xmlns:a16="http://schemas.microsoft.com/office/drawing/2014/main" id="{3BD6313E-1B34-5FD3-C476-455AD57BE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2335214"/>
            <a:ext cx="7239000" cy="2187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b="1" dirty="0">
                <a:latin typeface="Algerian" panose="04020705040A02060702" pitchFamily="82" charset="0"/>
                <a:ea typeface="Geneva" charset="-128"/>
              </a:rPr>
              <a:t>GREEKS</a:t>
            </a:r>
            <a:r>
              <a:rPr lang="en-US" altLang="en-US" sz="4800" b="1" dirty="0">
                <a:latin typeface="+mj-lt"/>
                <a:ea typeface="Geneva" charset="-128"/>
              </a:rPr>
              <a:t> </a:t>
            </a:r>
            <a:r>
              <a:rPr lang="en-US" altLang="en-US" sz="2800" b="1" dirty="0">
                <a:latin typeface="+mj-lt"/>
                <a:ea typeface="Geneva" charset="-128"/>
              </a:rPr>
              <a:t>VERSUS</a:t>
            </a:r>
            <a:r>
              <a:rPr lang="en-US" altLang="en-US" sz="4800" b="1" dirty="0">
                <a:latin typeface="+mj-lt"/>
                <a:ea typeface="Geneva" charset="-128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ea typeface="Geneva" charset="-128"/>
                <a:cs typeface="Times New Roman" panose="02020603050405020304" pitchFamily="18" charset="0"/>
              </a:rPr>
              <a:t>ROMANS</a:t>
            </a:r>
          </a:p>
          <a:p>
            <a:pPr algn="ctr" eaLnBrk="1" hangingPunct="1">
              <a:defRPr/>
            </a:pPr>
            <a:r>
              <a:rPr lang="en-US" altLang="en-US" sz="4800" b="1" dirty="0">
                <a:latin typeface="+mj-lt"/>
                <a:ea typeface="Geneva" charset="-128"/>
                <a:cs typeface="Times New Roman" panose="02020603050405020304" pitchFamily="18" charset="0"/>
              </a:rPr>
              <a:t>SPRING CAMPOREE</a:t>
            </a:r>
          </a:p>
        </p:txBody>
      </p:sp>
      <p:pic>
        <p:nvPicPr>
          <p:cNvPr id="4100" name="Picture 3" descr="Related image">
            <a:extLst>
              <a:ext uri="{FF2B5EF4-FFF2-40B4-BE49-F238E27FC236}">
                <a16:creationId xmlns:a16="http://schemas.microsoft.com/office/drawing/2014/main" id="{77EC28C7-2568-6945-6B20-D798734D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6" y="838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Image result for roman helmet">
            <a:extLst>
              <a:ext uri="{FF2B5EF4-FFF2-40B4-BE49-F238E27FC236}">
                <a16:creationId xmlns:a16="http://schemas.microsoft.com/office/drawing/2014/main" id="{CF72FB5C-B523-6744-5C70-8E2B6BBB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838201"/>
            <a:ext cx="15589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B59B-38D6-F11C-508E-04724D49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Alignment Update</a:t>
            </a:r>
          </a:p>
        </p:txBody>
      </p:sp>
    </p:spTree>
    <p:extLst>
      <p:ext uri="{BB962C8B-B14F-4D97-AF65-F5344CB8AC3E}">
        <p14:creationId xmlns:p14="http://schemas.microsoft.com/office/powerpoint/2010/main" val="30201942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05EEEA-E05C-111E-95FF-DCE9D8D7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18" y="285311"/>
            <a:ext cx="11202963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26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5F10-9DCF-46C5-B3CB-D288CC67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/>
          <a:lstStyle/>
          <a:p>
            <a:r>
              <a:rPr lang="en-US" b="1" dirty="0"/>
              <a:t>Units Impacted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6E4FC-967D-B1D6-A94D-9447AF3E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544" y="1461805"/>
            <a:ext cx="10515600" cy="50542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GMD</a:t>
            </a:r>
          </a:p>
          <a:p>
            <a:pPr lvl="1"/>
            <a:r>
              <a:rPr lang="en-US" dirty="0"/>
              <a:t>Packs – 0187, 0882, 1513 (to Powhatan)</a:t>
            </a:r>
          </a:p>
          <a:p>
            <a:pPr lvl="1"/>
            <a:r>
              <a:rPr lang="en-US" dirty="0"/>
              <a:t>Troops – 0187, 0918, 1113, 1887, 1888 (to Powhatan)</a:t>
            </a:r>
          </a:p>
          <a:p>
            <a:pPr lvl="1"/>
            <a:endParaRPr lang="en-US" dirty="0"/>
          </a:p>
          <a:p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Old Dominion District</a:t>
            </a:r>
          </a:p>
          <a:p>
            <a:pPr lvl="1"/>
            <a:r>
              <a:rPr lang="en-US" dirty="0">
                <a:ea typeface="Aptos" panose="020B0004020202020204" pitchFamily="34" charset="0"/>
                <a:cs typeface="Aptos" panose="020B0004020202020204" pitchFamily="34" charset="0"/>
              </a:rPr>
              <a:t>Packs – 0855, 1845, 1962 (to GMD)</a:t>
            </a:r>
          </a:p>
          <a:p>
            <a:pPr lvl="1"/>
            <a:r>
              <a:rPr lang="en-US" dirty="0">
                <a:ea typeface="Aptos" panose="020B0004020202020204" pitchFamily="34" charset="0"/>
                <a:cs typeface="Aptos" panose="020B0004020202020204" pitchFamily="34" charset="0"/>
              </a:rPr>
              <a:t>Troops – 0875, 1845 (to GMD)</a:t>
            </a:r>
          </a:p>
          <a:p>
            <a:pPr lvl="1"/>
            <a:endParaRPr lang="en-US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Chain Bridge District</a:t>
            </a:r>
          </a:p>
          <a:p>
            <a:pPr lvl="1"/>
            <a:r>
              <a:rPr lang="en-US" dirty="0">
                <a:ea typeface="Aptos" panose="020B0004020202020204" pitchFamily="34" charset="0"/>
                <a:cs typeface="Aptos" panose="020B0004020202020204" pitchFamily="34" charset="0"/>
              </a:rPr>
              <a:t>Still under review</a:t>
            </a: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549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0139-66EC-7992-82AA-502E12CC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District Name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0BEA2-DA95-832B-949A-C8AC641A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33737"/>
          </a:xfrm>
        </p:spPr>
        <p:txBody>
          <a:bodyPr>
            <a:norm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rgbClr val="08010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The Organizational Alignment Committee’s district alignment recommendations will propose these naming guidelines: 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382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8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Districts composed of more or less than one county should be named after a prominent geographical feature.  </a:t>
            </a:r>
            <a:endParaRPr lang="en-US" sz="2000" dirty="0">
              <a:solidFill>
                <a:srgbClr val="83636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382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8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Districts whose boundaries have been significantly redrawn should be renamed [10 districts listed].</a:t>
            </a:r>
            <a:endParaRPr lang="en-US" sz="2000" dirty="0">
              <a:solidFill>
                <a:srgbClr val="83636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382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8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NCAC will approve final name submission.</a:t>
            </a:r>
            <a:endParaRPr lang="en-US" sz="2000" dirty="0">
              <a:solidFill>
                <a:srgbClr val="83636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8010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Our Guidelines: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382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8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We encourage you to get suggestions from your Scouts, parents, Committee members and uniformed leaders.</a:t>
            </a:r>
            <a:endParaRPr lang="en-US" sz="2000" dirty="0">
              <a:solidFill>
                <a:srgbClr val="83636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382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8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The District Committee will review all submissions and develop a short list of names.</a:t>
            </a:r>
            <a:endParaRPr lang="en-US" sz="2000" dirty="0">
              <a:solidFill>
                <a:srgbClr val="83636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382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8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A short list will be provided, via survey, for a vote of all registered adults. One week will be given for this vote.</a:t>
            </a:r>
            <a:endParaRPr lang="en-US" sz="2000" dirty="0">
              <a:solidFill>
                <a:srgbClr val="83636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382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8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To assist in locating a prominent geographical feature, we have added the new District boundary </a:t>
            </a:r>
            <a:r>
              <a:rPr lang="en-US" sz="2000" u="sng" dirty="0">
                <a:solidFill>
                  <a:srgbClr val="0606F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map</a:t>
            </a:r>
            <a:r>
              <a:rPr lang="en-US" sz="2000" dirty="0">
                <a:solidFill>
                  <a:srgbClr val="8363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US" sz="2000" dirty="0">
              <a:solidFill>
                <a:srgbClr val="83636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382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D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A survey will be released, within a day or two, to allow you to submit your recommendation(s).</a:t>
            </a:r>
            <a:endParaRPr lang="en-US" sz="2000" dirty="0">
              <a:solidFill>
                <a:srgbClr val="83636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486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C1EF-6F67-9B91-E141-F855F0D8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Rock – </a:t>
            </a:r>
            <a:r>
              <a:rPr lang="en-US" dirty="0">
                <a:solidFill>
                  <a:srgbClr val="060101"/>
                </a:solidFill>
                <a:latin typeface="Times New Roman" panose="02020603050405020304" pitchFamily="18" charset="0"/>
              </a:rPr>
              <a:t>Roundtable Format and Topics</a:t>
            </a:r>
            <a:br>
              <a:rPr lang="en-US" sz="6000" b="0" i="0" dirty="0">
                <a:solidFill>
                  <a:srgbClr val="0601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EB7D0-7DD9-027D-3F40-0A9A9205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5" y="1091381"/>
            <a:ext cx="10309230" cy="48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51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4BE1-040F-C81D-3106-5354DB21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Roundtable Topics Covered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EF55-56A6-11A9-6B16-AB6D31D0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1766"/>
            <a:ext cx="10515600" cy="4719099"/>
          </a:xfrm>
        </p:spPr>
        <p:txBody>
          <a:bodyPr numCol="2"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Success stories – fund raising, recruitment, volunteers, cub program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Unique opportunities for scouts, recruiting, fund raising, and training 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Outdoor/Camping activities and great sites/unique HA activities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Youth Mental Health and courses available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 organizations that have activities/programs/opportunities for scouts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Discussions related to transition from Cubs to Scouts BSA 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Discussions related to issues as scouts age through the program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Recruiting, membership and how to reach non-traditional youth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to better publicize activities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STEM opportunities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Backpacking, paddle, climbing and biking locations; program support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the Calendar items a pre-read or handout.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De-emphasize information transmission and focus on comradery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Panels on specific topics – clearly identify if Cubs, Scouts or family scouting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Move Scout Expo to a community location for exposure – e.g., Vienna Community Center on Saturday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Roundtable topics planned out for whole year – announce the schedule, type (e.g., panel)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 best practices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more interactive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563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4BE1-040F-C81D-3106-5354DB21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yet </a:t>
            </a:r>
            <a:r>
              <a:rPr lang="en-US" sz="4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or Covered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EF55-56A6-11A9-6B16-AB6D31D0E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 best practices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more interactive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Effective communication and team building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Eagle Scout project </a:t>
            </a:r>
            <a:r>
              <a:rPr lang="en-US" sz="2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opportunities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 raising alternatives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Cub camping places and getting approval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 more people involved with themes – e.g., advancement coordinator night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In-unit youth training – we are all rebuilding after the pandemic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Developing Leadership/leadership stories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Kids development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 experts in topics pertinent to scouting program (e.g., Conservation)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Adventures/inspiring service projects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Specific options to expand the scouting experience beyond NCAC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Programming that is not currently part of the unit planning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Periodic social event in lieu of standard meeting - Foster more networking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729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B3B2-30D6-7F35-2D15-590CF384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9EEA5-4EDE-2A18-9827-DD8C09761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0" r="7144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7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2ED717A-FA3A-4F58-94D8-DC7773E8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Time for Cracker Barrel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C177-CE9F-403A-9687-7FCF2C83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875"/>
            <a:ext cx="10515600" cy="50790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Minutes and slides available on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GMD web site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(District Resources, Roundtable).  Password is “GMDRT”</a:t>
            </a:r>
          </a:p>
          <a:p>
            <a:pPr>
              <a:defRPr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Next meeting – June 13, 2024, at Thoreau MS</a:t>
            </a:r>
          </a:p>
          <a:p>
            <a:pPr lvl="1"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Program Launch/Silent Auction (7pm)</a:t>
            </a:r>
          </a:p>
          <a:p>
            <a:pPr lvl="1"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Roundtable (8pm)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DE16-04C7-FA87-CFA2-1F11DF49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98" y="2629860"/>
            <a:ext cx="3765698" cy="1325563"/>
          </a:xfrm>
        </p:spPr>
        <p:txBody>
          <a:bodyPr/>
          <a:lstStyle/>
          <a:p>
            <a:r>
              <a:rPr lang="en-US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6632959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>
            <a:spLocks noGrp="1"/>
          </p:cNvSpPr>
          <p:nvPr>
            <p:ph type="title"/>
          </p:nvPr>
        </p:nvSpPr>
        <p:spPr>
          <a:xfrm>
            <a:off x="629194" y="157713"/>
            <a:ext cx="10515601" cy="765314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Merit Badges</a:t>
            </a:r>
          </a:p>
        </p:txBody>
      </p:sp>
      <p:sp>
        <p:nvSpPr>
          <p:cNvPr id="16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29194" y="836763"/>
            <a:ext cx="10196957" cy="61247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sz="1800" dirty="0"/>
              <a:t>The online Merit Badge </a:t>
            </a:r>
            <a:r>
              <a:rPr sz="1800"/>
              <a:t>Counselor </a:t>
            </a:r>
            <a:r>
              <a:rPr sz="18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registration</a:t>
            </a:r>
            <a:r>
              <a:rPr sz="1800"/>
              <a:t>. 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800" dirty="0"/>
              <a:t>New Merit Badge Counselors must complete online merit badge counselor training, in addition to YPT. </a:t>
            </a:r>
            <a:r>
              <a:rPr sz="1800" dirty="0"/>
              <a:t>Be sure the counselor uses his/her legal name – no nicknames.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sz="1800" dirty="0"/>
              <a:t>Merit Badge Counselors, or the unit Dean/Leader, also need to scan and send Margee the Merit Badge application form listing the badges the counselor is applying to teach and providing a justification of his/her qualifications.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sz="1800" dirty="0"/>
              <a:t>Youth Protection Training is the essential first step.  Don’t hit “send” on the application without it!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sz="1800" dirty="0"/>
              <a:t>Contact Margee if you have questions at 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GM.MB.Dean@hotmail.com</a:t>
            </a:r>
            <a:r>
              <a:rPr sz="1800" dirty="0"/>
              <a:t>. </a:t>
            </a:r>
            <a:br>
              <a:rPr lang="en-US" sz="1800" dirty="0"/>
            </a:b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700"/>
            </a:pPr>
            <a:r>
              <a:rPr lang="en-US" sz="1800" b="1" i="1" dirty="0"/>
              <a:t>Did you know</a:t>
            </a:r>
            <a:r>
              <a:rPr lang="en-US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800" dirty="0"/>
              <a:t>The National Council does not limit the number of merit badges a youth may earn from one counselor, though a </a:t>
            </a:r>
            <a:r>
              <a:rPr lang="en-US" sz="1800" b="1" u="sng" dirty="0"/>
              <a:t>unit leader is permitted to do so</a:t>
            </a:r>
            <a:r>
              <a:rPr lang="en-US" sz="1800" dirty="0"/>
              <a:t>, as long as the same limit applies to all Scouts in the unit. Ideally, Scouts should work with a variety of adults. (GTA 7.0.0.3)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800" dirty="0"/>
              <a:t>Partial Merit Badges have no expiration except the Scout’s 18th birthday. (GTA 7.0.3.3)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800" dirty="0"/>
              <a:t>Due to the BSA policies related to Youth Protection and two-deep leadership, a merit badge counselor must have another adult present during all merit badge counseling sessions. However, the parent or legal guardian of the Scout may serve as the second adult. </a:t>
            </a:r>
            <a:r>
              <a:rPr lang="en-US" sz="1800" b="1" u="sng" dirty="0"/>
              <a:t>This parent or legal guardian does not have to be a registered leader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800" dirty="0"/>
              <a:t>If the requirements for a merit badge differ between the merit badge pamphlet and the current edition of Scouts BSA Requirements, the requirements in the Scouts BSA Requirements book supersede all others. </a:t>
            </a:r>
          </a:p>
        </p:txBody>
      </p:sp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5" y="740665"/>
            <a:ext cx="895350" cy="2733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125" y="3474339"/>
            <a:ext cx="904875" cy="271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138093" y="-187823"/>
            <a:ext cx="7973866" cy="1097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/>
              <a:t>Training</a:t>
            </a:r>
            <a:r>
              <a:rPr lang="en-US" b="1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(</a:t>
            </a:r>
            <a:r>
              <a:rPr lang="en-US" sz="2200" b="1" dirty="0">
                <a:solidFill>
                  <a:schemeClr val="tx1"/>
                </a:solidFill>
                <a:hlinkClick r:id="rId2"/>
              </a:rPr>
              <a:t>https://www.ncacbsa.org/george-mason/training/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40" name="Picture 4" descr="Picture 4"/>
          <p:cNvPicPr>
            <a:picLocks noChangeAspect="1"/>
          </p:cNvPicPr>
          <p:nvPr/>
        </p:nvPicPr>
        <p:blipFill>
          <a:blip r:embed="rId3"/>
          <a:srcRect l="4616" r="15757"/>
          <a:stretch>
            <a:fillRect/>
          </a:stretch>
        </p:blipFill>
        <p:spPr>
          <a:xfrm>
            <a:off x="8051765" y="54038"/>
            <a:ext cx="4204434" cy="5749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lnTo>
                  <a:pt x="107" y="900"/>
                </a:lnTo>
                <a:cubicBezTo>
                  <a:pt x="36" y="1590"/>
                  <a:pt x="0" y="2290"/>
                  <a:pt x="0" y="2998"/>
                </a:cubicBezTo>
                <a:cubicBezTo>
                  <a:pt x="0" y="10781"/>
                  <a:pt x="4417" y="17615"/>
                  <a:pt x="11071" y="21490"/>
                </a:cubicBezTo>
                <a:lnTo>
                  <a:pt x="1127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2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42770D-65FD-875A-7687-305719AAC6C1}"/>
              </a:ext>
            </a:extLst>
          </p:cNvPr>
          <p:cNvSpPr txBox="1">
            <a:spLocks/>
          </p:cNvSpPr>
          <p:nvPr/>
        </p:nvSpPr>
        <p:spPr>
          <a:xfrm>
            <a:off x="222977" y="707365"/>
            <a:ext cx="8588774" cy="5882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lvl="4" indent="0" hangingPunct="1">
              <a:lnSpc>
                <a:spcPct val="120000"/>
              </a:lnSpc>
              <a:spcBef>
                <a:spcPts val="0"/>
              </a:spcBef>
              <a:defRPr sz="3600"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7A6071-4100-68B7-4402-77AE0C773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74C88-8FF2-86A2-41C5-01CE209C0D9B}"/>
              </a:ext>
            </a:extLst>
          </p:cNvPr>
          <p:cNvSpPr txBox="1"/>
          <p:nvPr/>
        </p:nvSpPr>
        <p:spPr>
          <a:xfrm>
            <a:off x="460119" y="610728"/>
            <a:ext cx="7591646" cy="373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Cub Scout Den Leader Specific (C42)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Available on-line (125 min</a:t>
            </a:r>
            <a:r>
              <a:rPr lang="en-US" sz="1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06/01/24 - Alexandria, VA</a:t>
            </a:r>
            <a:endParaRPr lang="en-US" sz="10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Basic Adult Leader Outdoor Orientation </a:t>
            </a:r>
            <a:r>
              <a:rPr lang="en-US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BALOO;C32) -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05/10/24 - 05/11/24 - Fredericksburg, VA 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Scoutmaster Position Specific Training(S24)</a:t>
            </a:r>
            <a:endParaRPr lang="en-US" sz="1000" b="0" i="0" dirty="0">
              <a:solidFill>
                <a:srgbClr val="7A7A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0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Available on-line</a:t>
            </a:r>
            <a:r>
              <a:rPr lang="en-US" sz="10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(192 min)</a:t>
            </a:r>
            <a:endParaRPr lang="en-US" sz="1000" b="0" i="0" dirty="0">
              <a:solidFill>
                <a:srgbClr val="7A7A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0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06/01/24 - Alexandria, VA</a:t>
            </a:r>
            <a:endParaRPr lang="en-US" sz="1000" b="1" i="0" u="none" strike="noStrike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/>
            <a:endParaRPr lang="en-US" sz="1000" b="0" i="0" dirty="0">
              <a:solidFill>
                <a:srgbClr val="7A7A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to Outdoor Leadership Skills (IOLS; S11)</a:t>
            </a:r>
            <a:endParaRPr lang="en-US" sz="1000" b="0" i="0" dirty="0">
              <a:solidFill>
                <a:srgbClr val="7A7A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0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05/10/24 - 05/11/24 - Fredericksburg, VA </a:t>
            </a:r>
            <a:endParaRPr lang="en-US" sz="1000" b="0" i="0" dirty="0">
              <a:solidFill>
                <a:srgbClr val="7A7A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Climbing Level 1 Instructor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15-16 at</a:t>
            </a:r>
            <a:r>
              <a:rPr lang="en-US" sz="1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action="ppaction://hlinkfile"/>
              </a:rPr>
              <a:t> </a:t>
            </a:r>
            <a:r>
              <a:rPr lang="en-US" sz="1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action="ppaction://hlinkfile"/>
              </a:rPr>
              <a:t>Great Falls Park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7:30 AM to 5:00 PM.</a:t>
            </a:r>
            <a:r>
              <a:rPr lang="en-US" sz="1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Logistics memo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Sept 7-8 at</a:t>
            </a:r>
            <a:r>
              <a:rPr lang="en-US" sz="1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action="ppaction://hlinkfile"/>
              </a:rPr>
              <a:t> </a:t>
            </a:r>
            <a:r>
              <a:rPr lang="en-US" sz="1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action="ppaction://hlinkfile"/>
              </a:rPr>
              <a:t>Great Falls Park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7:30 AM to 5:00 PM.</a:t>
            </a:r>
            <a:r>
              <a:rPr lang="en-US" sz="1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 Logistics memo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Sept 21-22 at</a:t>
            </a:r>
            <a:r>
              <a:rPr lang="en-US" sz="1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action="ppaction://hlinkfile"/>
              </a:rPr>
              <a:t> </a:t>
            </a:r>
            <a:r>
              <a:rPr lang="en-US" sz="1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action="ppaction://hlinkfile"/>
              </a:rPr>
              <a:t>Sugarloaf Mountain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8:15 AM to 5:00 PM.</a:t>
            </a:r>
            <a:r>
              <a:rPr lang="en-US" sz="1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 Logistics memo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Mental Health First Aid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https://www.fairfaxcounty.gov/hscode/ereg/Registration.aspx?groupID=47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F8F3E-8B04-645C-94A6-4CE0128FFC8B}"/>
              </a:ext>
            </a:extLst>
          </p:cNvPr>
          <p:cNvSpPr txBox="1"/>
          <p:nvPr/>
        </p:nvSpPr>
        <p:spPr>
          <a:xfrm>
            <a:off x="460119" y="5002322"/>
            <a:ext cx="3428181" cy="586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Wood Badge (A90) </a:t>
            </a:r>
            <a:r>
              <a:rPr lang="en-US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https://www.ncacbsa.org/wood-badge/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09/13/24 – 09/15/24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789DA-DCD0-9950-F375-3A7FD58F6169}"/>
              </a:ext>
            </a:extLst>
          </p:cNvPr>
          <p:cNvSpPr txBox="1"/>
          <p:nvPr/>
        </p:nvSpPr>
        <p:spPr>
          <a:xfrm>
            <a:off x="460119" y="4067252"/>
            <a:ext cx="4466926" cy="1080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NYLT 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https://www.ncacbsa.org/national-youth-leadership-training/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2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4.2:  06/16/24-06/21/24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24.3:  06/23/24-06/28/24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24.4:  07/28/24-08/02/24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24.5:  07/28/24-08/02/24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Registration is open. Some seats are still available. There may be a wait list.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1B45-EE0C-409A-B547-13E58D36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66" y="811694"/>
            <a:ext cx="2583028" cy="77435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GM High </a:t>
            </a:r>
            <a:br>
              <a:rPr lang="en-US" b="1" dirty="0"/>
            </a:br>
            <a:r>
              <a:rPr lang="en-US" b="1" dirty="0"/>
              <a:t>Adventure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31A3F2-6C95-C6CE-C3EC-C8EAFF70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0062" y="347194"/>
            <a:ext cx="8858907" cy="6668937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 High Adventure / Brian 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 of the High Adventure Committee are available to assist units in planning and training for their upcoming high adventure trips – Contact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Brian Heath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more information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notes for this month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for BSA’s high adventure bases - https://www.scouting.org/outdooradventures/open4adventure/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treks – Most BSA High Adventure bases still have availability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 treks – Registration for all high adventure bases are now open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NCAC-Organized High Adventure Trips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Lenhok’sin – James River Canoeing Trek - July 7-13, 2024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Crew of 6-12 - $475 per participant – 6 slots remaining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https://scoutingevent.com/082-75664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information, e-mail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highadventure@ncacbsa.org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Lenhok’sin Provo Backpacking Trip June 23-29,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https://scoutingevent.com/082-83116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spaces available for Scouts or adults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11-12 year old Scout High Adventure Experience - Sept 28-29 Prince William Forest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Joshua Tree with Climbing Committee - Winter Break 2024/25 (Gathering interest)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  <a:tab pos="11430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 River Range, WY Backpacking Trip: 06/22 to 06/30/24 – Registration is Full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NCAC-sponsored trips for Philmont, Northern Tier &amp; Sea Base are already full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NCAC-Organized High Adventure Trips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  <a:tab pos="11430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Sawtooth Mountain, ID Trip - 06/21 to 06/29/2025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  <a:tab pos="1600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Registration begins June 1, 2024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$1,385 per person – Ask for details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Adventure Preparation Training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sessions for this year are finished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47561B-52C9-4F94-AC17-0B8495C9642E}"/>
              </a:ext>
            </a:extLst>
          </p:cNvPr>
          <p:cNvSpPr txBox="1">
            <a:spLocks/>
          </p:cNvSpPr>
          <p:nvPr/>
        </p:nvSpPr>
        <p:spPr>
          <a:xfrm>
            <a:off x="195099" y="4554767"/>
            <a:ext cx="2898892" cy="90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2800" b="1" dirty="0">
                <a:cs typeface="Times New Roman" panose="02020603050405020304" pitchFamily="18" charset="0"/>
              </a:rPr>
              <a:t>May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8E01A-EEFA-63FA-1510-3EC662CAA1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31" y="1971739"/>
            <a:ext cx="2583028" cy="25830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39249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B6EF1-4FB9-84FB-000E-FCE5E0F09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3858" y="481028"/>
            <a:ext cx="8385111" cy="618948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Training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Back Country Outdoor Leadership Skills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session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2024: 9/21/2024 (classroom), 10/19-20 (overnight)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Paddle Craft Safety Training: May 18-19, June 1-2, Aug 24-25, Sept 7-8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High Adventure Base Quick Links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Philmont:</a:t>
            </a:r>
            <a:r>
              <a:rPr lang="en-US" sz="18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https://www.philmontscoutranch.org/register/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 Tier: </a:t>
            </a:r>
            <a:r>
              <a:rPr lang="en-US" sz="1800" u="sng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https://www.ntier.org/provisional-scout-connections/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Base:</a:t>
            </a:r>
            <a:r>
              <a:rPr lang="en-US" sz="18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https://www.bsaseabase.org/scouts/scout-connections/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Summit:</a:t>
            </a:r>
            <a:r>
              <a:rPr lang="en-US" sz="18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https://www.summitbsa.org/registration/scoutconnections/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High Adventure Bases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Adirondack High Adventure Area: </a:t>
            </a:r>
            <a:r>
              <a:rPr lang="en-US" sz="1800" u="sng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https://public.3.basecamp.com/p/hLgsVbk7Suju6cuDzQQJaEn4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Maine High Adventure Area: </a:t>
            </a:r>
            <a:r>
              <a:rPr lang="en-US" sz="1800" u="sng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https://www.mainehighadventure.org/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Montana Outdoor High Adventure Base: </a:t>
            </a:r>
            <a:r>
              <a:rPr lang="en-US" sz="1800" u="sng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https://montanabsa.org/camps/high-adventure/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useful links for high adventure information and opportunities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NCAC High Adventure website 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https://www.ncacbsa.org/high-adventure/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units with available slots in their upcoming high adventure trips 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https://public.3.basecamp.com/p/xWpkdrKHKAA9pCzwmHMNdbWb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F1E660-4C26-98FE-F42C-46ACAB6E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66" y="811694"/>
            <a:ext cx="2583028" cy="77435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GM High </a:t>
            </a:r>
            <a:br>
              <a:rPr lang="en-US" b="1" dirty="0"/>
            </a:br>
            <a:r>
              <a:rPr lang="en-US" b="1" dirty="0"/>
              <a:t>Adventure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81C11-A72B-1480-4AA7-4BEE19075B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31" y="1971739"/>
            <a:ext cx="2583028" cy="2583028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D4F39A-7A36-2A78-9150-D26D6F948F42}"/>
              </a:ext>
            </a:extLst>
          </p:cNvPr>
          <p:cNvSpPr txBox="1">
            <a:spLocks/>
          </p:cNvSpPr>
          <p:nvPr/>
        </p:nvSpPr>
        <p:spPr>
          <a:xfrm>
            <a:off x="195099" y="4554767"/>
            <a:ext cx="2898892" cy="90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2800" b="1" dirty="0">
                <a:cs typeface="Times New Roman" panose="02020603050405020304" pitchFamily="18" charset="0"/>
              </a:rPr>
              <a:t>May 2024 (cont.)</a:t>
            </a:r>
          </a:p>
        </p:txBody>
      </p:sp>
    </p:spTree>
    <p:extLst>
      <p:ext uri="{BB962C8B-B14F-4D97-AF65-F5344CB8AC3E}">
        <p14:creationId xmlns:p14="http://schemas.microsoft.com/office/powerpoint/2010/main" val="317939510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Shooting Sports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37962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1000"/>
              </a:lnSpc>
            </a:pPr>
            <a:r>
              <a:rPr dirty="0"/>
              <a:t>Requests for Shooting Events – Lead Time!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50+ scouts - 6mos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Less than 50 scouts -  3mos</a:t>
            </a:r>
          </a:p>
          <a:p>
            <a:pPr>
              <a:lnSpc>
                <a:spcPct val="81000"/>
              </a:lnSpc>
            </a:pPr>
            <a:r>
              <a:rPr dirty="0"/>
              <a:t>Shooting on private land: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Requirements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Permissions/protocols</a:t>
            </a:r>
          </a:p>
          <a:p>
            <a:pPr>
              <a:lnSpc>
                <a:spcPct val="81000"/>
              </a:lnSpc>
            </a:pPr>
            <a:r>
              <a:rPr dirty="0"/>
              <a:t>Shooting Sports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web page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81000"/>
              </a:lnSpc>
            </a:pPr>
            <a:r>
              <a:rPr dirty="0"/>
              <a:t>Shooting Sports Instructor Classes: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>
                <a:solidFill>
                  <a:srgbClr val="002060"/>
                </a:solidFill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Rifle/Shotgun</a:t>
            </a:r>
            <a:r>
              <a:rPr dirty="0">
                <a:hlinkClick r:id="rId3"/>
              </a:rPr>
              <a:t>  </a:t>
            </a:r>
            <a:r>
              <a:rPr lang="en-US" dirty="0">
                <a:hlinkClick r:id="rId3"/>
              </a:rPr>
              <a:t>- 07/20/24, 08/24/24</a:t>
            </a:r>
            <a:r>
              <a:rPr dirty="0">
                <a:hlinkClick r:id="rId3"/>
              </a:rPr>
              <a:t>     </a:t>
            </a:r>
            <a:endParaRPr dirty="0"/>
          </a:p>
        </p:txBody>
      </p:sp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014" y="814852"/>
            <a:ext cx="4138962" cy="2605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756" y="3555298"/>
            <a:ext cx="2690813" cy="2315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DA58-5366-C787-E101-5D63418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Order of the Arrow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04DEF-0CEB-23AE-0F10-6D74CD4E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2538"/>
            <a:ext cx="10515600" cy="5292156"/>
          </a:xfrm>
        </p:spPr>
        <p:txBody>
          <a:bodyPr>
            <a:normAutofit/>
          </a:bodyPr>
          <a:lstStyle/>
          <a:p>
            <a:pPr marL="233363" marR="0" lvl="1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Brian Fleck is Chapter Advisor.</a:t>
            </a:r>
          </a:p>
          <a:p>
            <a:pPr marL="233363" marR="0" lvl="1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Dues can be paid online:  </a:t>
            </a:r>
            <a:r>
              <a:rPr lang="en-US" sz="2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https://wipit470.org/dues.html</a:t>
            </a:r>
            <a:r>
              <a:rPr lang="en-U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Registrations open online </a:t>
            </a:r>
            <a:r>
              <a:rPr lang="en-US" sz="3400" dirty="0">
                <a:hlinkClick r:id="rId3"/>
              </a:rPr>
              <a:t>https://wipit470.org/index.html</a:t>
            </a:r>
            <a:r>
              <a:rPr lang="en-US" sz="3400" dirty="0"/>
              <a:t> under “Events”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702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662D-4172-0AED-8B61-0744B57A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6869-9FB0-BF0A-35BE-3C5777ED1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452401"/>
            <a:ext cx="11164747" cy="478044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Welcome and Pledge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 about </a:t>
            </a:r>
            <a:r>
              <a:rPr lang="en-US" b="0" i="0" u="sng" dirty="0">
                <a:solidFill>
                  <a:srgbClr val="0A16F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Read-ahead</a:t>
            </a:r>
            <a:endParaRPr lang="en-US" b="0" i="0" dirty="0">
              <a:solidFill>
                <a:srgbClr val="8363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Award(s)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Announcements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 Announcements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Announcements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Rock – Planning for next year of Roundtables</a:t>
            </a:r>
            <a:endParaRPr lang="en-US" b="0" i="0" dirty="0">
              <a:solidFill>
                <a:srgbClr val="0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Cracker Barrel/Networking (Optional; NLT 9pm)</a:t>
            </a:r>
            <a:endParaRPr lang="en-US" b="0" i="0" dirty="0">
              <a:solidFill>
                <a:srgbClr val="8363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 Meeting: </a:t>
            </a:r>
            <a:r>
              <a:rPr lang="en-US" dirty="0">
                <a:solidFill>
                  <a:srgbClr val="0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13</a:t>
            </a:r>
            <a:r>
              <a:rPr lang="en-US" b="0" i="0" dirty="0">
                <a:solidFill>
                  <a:srgbClr val="0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2024 (Program Launch/Silent Auction 7pm) </a:t>
            </a:r>
            <a:endParaRPr lang="en-US" b="0" i="0" dirty="0">
              <a:solidFill>
                <a:srgbClr val="8363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723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64A6-31A9-D8E7-3AF2-E08FC96C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0795-7DF0-E9F8-3FEB-4F82402B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3147"/>
            <a:ext cx="10515600" cy="2993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New to Roundtable?  </a:t>
            </a:r>
          </a:p>
          <a:p>
            <a:pPr marL="0" indent="0" algn="ctr">
              <a:buNone/>
            </a:pPr>
            <a:r>
              <a:rPr lang="en-US" sz="6000" dirty="0"/>
              <a:t>Please introduce yourself!</a:t>
            </a:r>
          </a:p>
        </p:txBody>
      </p:sp>
    </p:spTree>
    <p:extLst>
      <p:ext uri="{BB962C8B-B14F-4D97-AF65-F5344CB8AC3E}">
        <p14:creationId xmlns:p14="http://schemas.microsoft.com/office/powerpoint/2010/main" val="39500925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96D0-C19F-7DC1-68B4-DF4B09E6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58" y="2895674"/>
            <a:ext cx="10515600" cy="1325563"/>
          </a:xfrm>
        </p:spPr>
        <p:txBody>
          <a:bodyPr/>
          <a:lstStyle/>
          <a:p>
            <a:r>
              <a:rPr lang="en-US" b="1" dirty="0"/>
              <a:t>Questions/Clarification about </a:t>
            </a:r>
            <a:r>
              <a:rPr lang="en-US" b="1" dirty="0">
                <a:hlinkClick r:id="rId2"/>
              </a:rPr>
              <a:t>Read-ahead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39352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B35A-9EEF-E671-A8DF-1125B17B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887" y="1886939"/>
            <a:ext cx="6620719" cy="2742935"/>
          </a:xfrm>
        </p:spPr>
        <p:txBody>
          <a:bodyPr>
            <a:normAutofit/>
          </a:bodyPr>
          <a:lstStyle/>
          <a:p>
            <a:r>
              <a:rPr lang="en-US" b="1" dirty="0"/>
              <a:t>District and other Award(s)</a:t>
            </a:r>
          </a:p>
        </p:txBody>
      </p:sp>
    </p:spTree>
    <p:extLst>
      <p:ext uri="{BB962C8B-B14F-4D97-AF65-F5344CB8AC3E}">
        <p14:creationId xmlns:p14="http://schemas.microsoft.com/office/powerpoint/2010/main" val="5065619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0B38-7E70-9D9D-BC39-814671D6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Council 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66C15-EDAE-2EB9-4032-402F0955E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Brand changing </a:t>
            </a:r>
            <a:r>
              <a:rPr lang="en-US" dirty="0"/>
              <a:t>to</a:t>
            </a:r>
          </a:p>
          <a:p>
            <a:r>
              <a:rPr lang="en-US" dirty="0">
                <a:hlinkClick r:id="rId3"/>
              </a:rPr>
              <a:t>Outdoor Programs 2025 Strategic Initiative</a:t>
            </a:r>
            <a:endParaRPr lang="en-US" dirty="0"/>
          </a:p>
          <a:p>
            <a:r>
              <a:rPr lang="en-US" dirty="0"/>
              <a:t>May 1 – New fees went into effect; no $25 joining fee</a:t>
            </a:r>
          </a:p>
          <a:p>
            <a:r>
              <a:rPr lang="en-US" dirty="0"/>
              <a:t>May 21 – Council-Wide Roundtable (Virtual)</a:t>
            </a:r>
          </a:p>
          <a:p>
            <a:r>
              <a:rPr lang="en-US" dirty="0"/>
              <a:t>June 1 – </a:t>
            </a:r>
            <a:r>
              <a:rPr lang="en-US" dirty="0">
                <a:hlinkClick r:id="rId4"/>
              </a:rPr>
              <a:t>New Cub Program</a:t>
            </a:r>
            <a:endParaRPr lang="en-US" dirty="0"/>
          </a:p>
          <a:p>
            <a:r>
              <a:rPr lang="en-US" dirty="0"/>
              <a:t>June 13 – Program Launch (7pm)</a:t>
            </a:r>
          </a:p>
          <a:p>
            <a:r>
              <a:rPr lang="en-US" dirty="0"/>
              <a:t>July – Dec – </a:t>
            </a:r>
            <a:r>
              <a:rPr lang="en-US" dirty="0">
                <a:hlinkClick r:id="rId5"/>
              </a:rPr>
              <a:t>Renewal</a:t>
            </a:r>
            <a:r>
              <a:rPr lang="en-US" dirty="0"/>
              <a:t> notices, via email, to registered Adults/Youth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3B48D-5BB1-36B0-85E2-840496220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750" y="1825625"/>
            <a:ext cx="2695951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37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CB29-F0B1-A67E-930B-F8A25F5A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118" y="2602477"/>
            <a:ext cx="6075680" cy="1325563"/>
          </a:xfrm>
        </p:spPr>
        <p:txBody>
          <a:bodyPr/>
          <a:lstStyle/>
          <a:p>
            <a:r>
              <a:rPr lang="en-US" b="1" dirty="0"/>
              <a:t>General Announcements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7070C0-C7B9-1B79-C75C-76FE3FA90C17}"/>
              </a:ext>
            </a:extLst>
          </p:cNvPr>
          <p:cNvSpPr txBox="1">
            <a:spLocks/>
          </p:cNvSpPr>
          <p:nvPr/>
        </p:nvSpPr>
        <p:spPr>
          <a:xfrm>
            <a:off x="363281" y="1387530"/>
            <a:ext cx="10515600" cy="4789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339725" lvl="2" indent="-339725" hangingPunct="1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403D11F-1C8D-A8EB-09EB-6C7890210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676" y="1253330"/>
            <a:ext cx="11554043" cy="5054163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601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6010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460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509951" y="222477"/>
            <a:ext cx="1030652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sz="4400" b="1" dirty="0">
                <a:latin typeface="+mj-lt"/>
              </a:rPr>
              <a:t>Current 202</a:t>
            </a:r>
            <a:r>
              <a:rPr lang="en-US" sz="4400" b="1" dirty="0">
                <a:latin typeface="+mj-lt"/>
              </a:rPr>
              <a:t>4</a:t>
            </a:r>
            <a:r>
              <a:rPr sz="4400" b="1" dirty="0">
                <a:latin typeface="+mj-lt"/>
              </a:rPr>
              <a:t> G</a:t>
            </a:r>
            <a:r>
              <a:rPr lang="en-US" sz="4400" b="1" dirty="0">
                <a:latin typeface="+mj-lt"/>
              </a:rPr>
              <a:t>eorge </a:t>
            </a:r>
            <a:r>
              <a:rPr sz="4400" b="1" dirty="0">
                <a:latin typeface="+mj-lt"/>
              </a:rPr>
              <a:t>M</a:t>
            </a:r>
            <a:r>
              <a:rPr lang="en-US" sz="4400" b="1" dirty="0">
                <a:latin typeface="+mj-lt"/>
              </a:rPr>
              <a:t>ason</a:t>
            </a:r>
            <a:r>
              <a:rPr sz="4400" b="1" dirty="0">
                <a:latin typeface="+mj-lt"/>
              </a:rPr>
              <a:t> Calendar</a:t>
            </a:r>
          </a:p>
        </p:txBody>
      </p:sp>
      <p:sp>
        <p:nvSpPr>
          <p:cNvPr id="11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58922" y="1548040"/>
            <a:ext cx="8724920" cy="4622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27, 2024 –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Memorial Day Flags 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Falls Church, VA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29, 2024 – Elks Youth Recognition Dinner for 2023                      Eagle Scouts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 28, 2024 – Life to Eagle Seminar, St James, Falls Church, VA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 18-20, 2024 – Fall Camporee, Camp Rock Enon, Gore, VA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3"/>
          <a:srcRect t="1067"/>
          <a:stretch>
            <a:fillRect/>
          </a:stretch>
        </p:blipFill>
        <p:spPr>
          <a:xfrm>
            <a:off x="8066689" y="3514356"/>
            <a:ext cx="3766389" cy="3248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C5E0B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14542</TotalTime>
  <Words>2048</Words>
  <Application>Microsoft Office PowerPoint</Application>
  <PresentationFormat>Widescreen</PresentationFormat>
  <Paragraphs>219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Algerian</vt:lpstr>
      <vt:lpstr>Aptos</vt:lpstr>
      <vt:lpstr>Arial</vt:lpstr>
      <vt:lpstr>Calibri</vt:lpstr>
      <vt:lpstr>Calibri Light</vt:lpstr>
      <vt:lpstr>Franklin Gothic Book</vt:lpstr>
      <vt:lpstr>Symbol</vt:lpstr>
      <vt:lpstr>Times New Roman</vt:lpstr>
      <vt:lpstr>Wingdings 2</vt:lpstr>
      <vt:lpstr>Office Theme</vt:lpstr>
      <vt:lpstr>Technic</vt:lpstr>
      <vt:lpstr>George Mason District  DCOH/Roundtable</vt:lpstr>
      <vt:lpstr>Pledge</vt:lpstr>
      <vt:lpstr>Agenda</vt:lpstr>
      <vt:lpstr>Welcome</vt:lpstr>
      <vt:lpstr>Questions/Clarification about Read-ahead?</vt:lpstr>
      <vt:lpstr>District and other Award(s)</vt:lpstr>
      <vt:lpstr>Council Announcements</vt:lpstr>
      <vt:lpstr>General Announcements</vt:lpstr>
      <vt:lpstr>Current 2024 George Mason Calendar</vt:lpstr>
      <vt:lpstr>STEM</vt:lpstr>
      <vt:lpstr>Elks Youth  Recognition Dinner</vt:lpstr>
      <vt:lpstr>PowerPoint Presentation</vt:lpstr>
      <vt:lpstr>Alignment Update</vt:lpstr>
      <vt:lpstr>PowerPoint Presentation</vt:lpstr>
      <vt:lpstr>Units Impacted</vt:lpstr>
      <vt:lpstr>District Name Change</vt:lpstr>
      <vt:lpstr>Big Rock – Roundtable Format and Topics </vt:lpstr>
      <vt:lpstr>Roundtable Topics Covered</vt:lpstr>
      <vt:lpstr>Not yet Complete or Covered</vt:lpstr>
      <vt:lpstr>Time for Cracker Barrel</vt:lpstr>
      <vt:lpstr>Backup Slides</vt:lpstr>
      <vt:lpstr>Merit Badges</vt:lpstr>
      <vt:lpstr>Training (https://www.ncacbsa.org/george-mason/training/)</vt:lpstr>
      <vt:lpstr>GM High  Adventure</vt:lpstr>
      <vt:lpstr>GM High  Adventure</vt:lpstr>
      <vt:lpstr>Shooting Sports</vt:lpstr>
      <vt:lpstr>Order of the Arrow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Mason  District Roundtable</dc:title>
  <dc:creator>TPH</dc:creator>
  <cp:lastModifiedBy>Russell Pittman</cp:lastModifiedBy>
  <cp:revision>262</cp:revision>
  <cp:lastPrinted>2023-01-07T14:23:26Z</cp:lastPrinted>
  <dcterms:modified xsi:type="dcterms:W3CDTF">2024-05-10T17:01:18Z</dcterms:modified>
</cp:coreProperties>
</file>