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5" r:id="rId5"/>
    <p:sldMasterId id="2147483779" r:id="rId6"/>
    <p:sldMasterId id="2147483831" r:id="rId7"/>
  </p:sldMasterIdLst>
  <p:notesMasterIdLst>
    <p:notesMasterId r:id="rId40"/>
  </p:notesMasterIdLst>
  <p:handoutMasterIdLst>
    <p:handoutMasterId r:id="rId41"/>
  </p:handoutMasterIdLst>
  <p:sldIdLst>
    <p:sldId id="257" r:id="rId8"/>
    <p:sldId id="2147375840" r:id="rId9"/>
    <p:sldId id="2146847565" r:id="rId10"/>
    <p:sldId id="2145707061" r:id="rId11"/>
    <p:sldId id="2146847569" r:id="rId12"/>
    <p:sldId id="2146847574" r:id="rId13"/>
    <p:sldId id="403" r:id="rId14"/>
    <p:sldId id="273" r:id="rId15"/>
    <p:sldId id="2146847576" r:id="rId16"/>
    <p:sldId id="2147375845" r:id="rId17"/>
    <p:sldId id="2147375846" r:id="rId18"/>
    <p:sldId id="2147375842" r:id="rId19"/>
    <p:sldId id="2146847575" r:id="rId20"/>
    <p:sldId id="2146847579" r:id="rId21"/>
    <p:sldId id="2146847580" r:id="rId22"/>
    <p:sldId id="2146847573" r:id="rId23"/>
    <p:sldId id="2146847553" r:id="rId24"/>
    <p:sldId id="2147375841" r:id="rId25"/>
    <p:sldId id="2147375835" r:id="rId26"/>
    <p:sldId id="1056" r:id="rId27"/>
    <p:sldId id="2147375836" r:id="rId28"/>
    <p:sldId id="2147375843" r:id="rId29"/>
    <p:sldId id="2146847578" r:id="rId30"/>
    <p:sldId id="2147375838" r:id="rId31"/>
    <p:sldId id="259" r:id="rId32"/>
    <p:sldId id="260" r:id="rId33"/>
    <p:sldId id="261" r:id="rId34"/>
    <p:sldId id="262" r:id="rId35"/>
    <p:sldId id="263" r:id="rId36"/>
    <p:sldId id="2147375837" r:id="rId37"/>
    <p:sldId id="2147375844" r:id="rId38"/>
    <p:sldId id="214737583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F5D45C-297D-4C8E-9B1B-F2D22C742DC2}" name="Rosen, Ellie (OHHS - Contractor)" initials="RE(C" userId="S::Ellie.Rosen.CTR@ohhs.ri.gov::d3063192-92e4-4406-b6ed-bda07ac315da" providerId="AD"/>
  <p188:author id="{00D059CF-F700-2F87-4612-EFFD0CED127E}" name="Rosenberg, Marti (OHHS)" initials="RM(" userId="S::Marti.Rosenberg@ohhs.ri.gov::7feaa6c3-b704-4e15-b3bc-ae9708a9e7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D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1E52E-55E7-4961-B86D-1E3F065316DB}" v="20" vWet="22" dt="2023-10-03T14:32:31.886"/>
    <p1510:client id="{A9224866-BB9E-4517-8A1F-7924A6296545}" v="235" dt="2023-10-03T14:39:51.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berg, Marti (OHHS)" userId="7feaa6c3-b704-4e15-b3bc-ae9708a9e79b" providerId="ADAL" clId="{A9224866-BB9E-4517-8A1F-7924A6296545}"/>
    <pc:docChg chg="undo custSel modSld">
      <pc:chgData name="Rosenberg, Marti (OHHS)" userId="7feaa6c3-b704-4e15-b3bc-ae9708a9e79b" providerId="ADAL" clId="{A9224866-BB9E-4517-8A1F-7924A6296545}" dt="2023-10-03T14:39:51.072" v="232" actId="20577"/>
      <pc:docMkLst>
        <pc:docMk/>
      </pc:docMkLst>
      <pc:sldChg chg="addSp delSp modSp mod">
        <pc:chgData name="Rosenberg, Marti (OHHS)" userId="7feaa6c3-b704-4e15-b3bc-ae9708a9e79b" providerId="ADAL" clId="{A9224866-BB9E-4517-8A1F-7924A6296545}" dt="2023-10-03T14:39:51.072" v="232" actId="20577"/>
        <pc:sldMkLst>
          <pc:docMk/>
          <pc:sldMk cId="1982154757" sldId="2147375835"/>
        </pc:sldMkLst>
        <pc:spChg chg="add mod">
          <ac:chgData name="Rosenberg, Marti (OHHS)" userId="7feaa6c3-b704-4e15-b3bc-ae9708a9e79b" providerId="ADAL" clId="{A9224866-BB9E-4517-8A1F-7924A6296545}" dt="2023-10-03T14:39:51.072" v="232" actId="20577"/>
          <ac:spMkLst>
            <pc:docMk/>
            <pc:sldMk cId="1982154757" sldId="2147375835"/>
            <ac:spMk id="3" creationId="{674D8F5E-AED9-6C07-3EC0-ED148A02578F}"/>
          </ac:spMkLst>
        </pc:spChg>
        <pc:spChg chg="add del">
          <ac:chgData name="Rosenberg, Marti (OHHS)" userId="7feaa6c3-b704-4e15-b3bc-ae9708a9e79b" providerId="ADAL" clId="{A9224866-BB9E-4517-8A1F-7924A6296545}" dt="2023-10-03T14:35:07.142" v="127" actId="22"/>
          <ac:spMkLst>
            <pc:docMk/>
            <pc:sldMk cId="1982154757" sldId="2147375835"/>
            <ac:spMk id="6" creationId="{F39C0CE4-F166-8EDC-06DD-8B2D038740ED}"/>
          </ac:spMkLst>
        </pc:spChg>
        <pc:spChg chg="add mod">
          <ac:chgData name="Rosenberg, Marti (OHHS)" userId="7feaa6c3-b704-4e15-b3bc-ae9708a9e79b" providerId="ADAL" clId="{A9224866-BB9E-4517-8A1F-7924A6296545}" dt="2023-10-03T14:36:34.487" v="157" actId="1076"/>
          <ac:spMkLst>
            <pc:docMk/>
            <pc:sldMk cId="1982154757" sldId="2147375835"/>
            <ac:spMk id="7" creationId="{81B9E7C9-CA58-1BE5-03C6-AF78486EE1C0}"/>
          </ac:spMkLst>
        </pc:spChg>
        <pc:spChg chg="del mod">
          <ac:chgData name="Rosenberg, Marti (OHHS)" userId="7feaa6c3-b704-4e15-b3bc-ae9708a9e79b" providerId="ADAL" clId="{A9224866-BB9E-4517-8A1F-7924A6296545}" dt="2023-10-03T14:35:16.118" v="128" actId="478"/>
          <ac:spMkLst>
            <pc:docMk/>
            <pc:sldMk cId="1982154757" sldId="2147375835"/>
            <ac:spMk id="15" creationId="{C174D6F8-00E5-436F-B6C6-4AA670BC2E42}"/>
          </ac:spMkLst>
        </pc:spChg>
      </pc:sldChg>
      <pc:sldChg chg="addSp modSp mod">
        <pc:chgData name="Rosenberg, Marti (OHHS)" userId="7feaa6c3-b704-4e15-b3bc-ae9708a9e79b" providerId="ADAL" clId="{A9224866-BB9E-4517-8A1F-7924A6296545}" dt="2023-10-03T14:39:24.510" v="229" actId="1076"/>
        <pc:sldMkLst>
          <pc:docMk/>
          <pc:sldMk cId="708523362" sldId="2147375836"/>
        </pc:sldMkLst>
        <pc:spChg chg="add mod">
          <ac:chgData name="Rosenberg, Marti (OHHS)" userId="7feaa6c3-b704-4e15-b3bc-ae9708a9e79b" providerId="ADAL" clId="{A9224866-BB9E-4517-8A1F-7924A6296545}" dt="2023-10-03T14:39:09.446" v="227" actId="20577"/>
          <ac:spMkLst>
            <pc:docMk/>
            <pc:sldMk cId="708523362" sldId="2147375836"/>
            <ac:spMk id="5" creationId="{92DF4267-E251-67C3-696E-74DE2C35C1BE}"/>
          </ac:spMkLst>
        </pc:spChg>
        <pc:spChg chg="add mod">
          <ac:chgData name="Rosenberg, Marti (OHHS)" userId="7feaa6c3-b704-4e15-b3bc-ae9708a9e79b" providerId="ADAL" clId="{A9224866-BB9E-4517-8A1F-7924A6296545}" dt="2023-10-03T14:39:24.510" v="229" actId="1076"/>
          <ac:spMkLst>
            <pc:docMk/>
            <pc:sldMk cId="708523362" sldId="2147375836"/>
            <ac:spMk id="6" creationId="{A513E8D4-476F-1C55-62A5-70D850F67728}"/>
          </ac:spMkLst>
        </pc:spChg>
        <pc:spChg chg="mod">
          <ac:chgData name="Rosenberg, Marti (OHHS)" userId="7feaa6c3-b704-4e15-b3bc-ae9708a9e79b" providerId="ADAL" clId="{A9224866-BB9E-4517-8A1F-7924A6296545}" dt="2023-10-03T14:37:45.391" v="162" actId="14100"/>
          <ac:spMkLst>
            <pc:docMk/>
            <pc:sldMk cId="708523362" sldId="2147375836"/>
            <ac:spMk id="9" creationId="{6A107C67-33FE-35A3-D824-67C5A776065F}"/>
          </ac:spMkLst>
        </pc:spChg>
        <pc:graphicFrameChg chg="mod">
          <ac:chgData name="Rosenberg, Marti (OHHS)" userId="7feaa6c3-b704-4e15-b3bc-ae9708a9e79b" providerId="ADAL" clId="{A9224866-BB9E-4517-8A1F-7924A6296545}" dt="2023-10-03T14:37:39.017" v="161" actId="14100"/>
          <ac:graphicFrameMkLst>
            <pc:docMk/>
            <pc:sldMk cId="708523362" sldId="2147375836"/>
            <ac:graphicFrameMk id="7" creationId="{C2F4B43D-8ED7-8D5E-6A06-FE3767D3CA20}"/>
          </ac:graphicFrameMkLst>
        </pc:graphicFrameChg>
      </pc:sldChg>
    </pc:docChg>
  </pc:docChgLst>
  <pc:docChgLst>
    <pc:chgData name="Rosen, Ellie (OHHS - Contractor)" userId="d3063192-92e4-4406-b6ed-bda07ac315da" providerId="ADAL" clId="{24B1E52E-55E7-4961-B86D-1E3F065316DB}"/>
    <pc:docChg chg="custSel addSld delSld modSld">
      <pc:chgData name="Rosen, Ellie (OHHS - Contractor)" userId="d3063192-92e4-4406-b6ed-bda07ac315da" providerId="ADAL" clId="{24B1E52E-55E7-4961-B86D-1E3F065316DB}" dt="2023-10-03T14:23:13.241" v="19" actId="1037"/>
      <pc:docMkLst>
        <pc:docMk/>
      </pc:docMkLst>
      <pc:sldChg chg="del">
        <pc:chgData name="Rosen, Ellie (OHHS - Contractor)" userId="d3063192-92e4-4406-b6ed-bda07ac315da" providerId="ADAL" clId="{24B1E52E-55E7-4961-B86D-1E3F065316DB}" dt="2023-10-03T14:09:19.928" v="2" actId="47"/>
        <pc:sldMkLst>
          <pc:docMk/>
          <pc:sldMk cId="224000843" sldId="2146847570"/>
        </pc:sldMkLst>
      </pc:sldChg>
      <pc:sldChg chg="del">
        <pc:chgData name="Rosen, Ellie (OHHS - Contractor)" userId="d3063192-92e4-4406-b6ed-bda07ac315da" providerId="ADAL" clId="{24B1E52E-55E7-4961-B86D-1E3F065316DB}" dt="2023-10-03T14:21:00.781" v="4" actId="47"/>
        <pc:sldMkLst>
          <pc:docMk/>
          <pc:sldMk cId="3794847537" sldId="2146847572"/>
        </pc:sldMkLst>
      </pc:sldChg>
      <pc:sldChg chg="modSp mod">
        <pc:chgData name="Rosen, Ellie (OHHS - Contractor)" userId="d3063192-92e4-4406-b6ed-bda07ac315da" providerId="ADAL" clId="{24B1E52E-55E7-4961-B86D-1E3F065316DB}" dt="2023-10-03T14:21:40.971" v="5" actId="2711"/>
        <pc:sldMkLst>
          <pc:docMk/>
          <pc:sldMk cId="2664088394" sldId="2146847576"/>
        </pc:sldMkLst>
        <pc:spChg chg="mod">
          <ac:chgData name="Rosen, Ellie (OHHS - Contractor)" userId="d3063192-92e4-4406-b6ed-bda07ac315da" providerId="ADAL" clId="{24B1E52E-55E7-4961-B86D-1E3F065316DB}" dt="2023-10-03T14:21:40.971" v="5" actId="2711"/>
          <ac:spMkLst>
            <pc:docMk/>
            <pc:sldMk cId="2664088394" sldId="2146847576"/>
            <ac:spMk id="2" creationId="{6B8ED8B0-51EB-103F-23E5-74914D6A465F}"/>
          </ac:spMkLst>
        </pc:spChg>
      </pc:sldChg>
      <pc:sldChg chg="modSp mod">
        <pc:chgData name="Rosen, Ellie (OHHS - Contractor)" userId="d3063192-92e4-4406-b6ed-bda07ac315da" providerId="ADAL" clId="{24B1E52E-55E7-4961-B86D-1E3F065316DB}" dt="2023-10-03T14:22:31.072" v="9" actId="207"/>
        <pc:sldMkLst>
          <pc:docMk/>
          <pc:sldMk cId="0" sldId="2147375838"/>
        </pc:sldMkLst>
        <pc:spChg chg="mod">
          <ac:chgData name="Rosen, Ellie (OHHS - Contractor)" userId="d3063192-92e4-4406-b6ed-bda07ac315da" providerId="ADAL" clId="{24B1E52E-55E7-4961-B86D-1E3F065316DB}" dt="2023-10-03T14:22:31.072" v="9" actId="207"/>
          <ac:spMkLst>
            <pc:docMk/>
            <pc:sldMk cId="0" sldId="2147375838"/>
            <ac:spMk id="488" creationId="{00000000-0000-0000-0000-000000000000}"/>
          </ac:spMkLst>
        </pc:spChg>
      </pc:sldChg>
      <pc:sldChg chg="delSp modSp mod">
        <pc:chgData name="Rosen, Ellie (OHHS - Contractor)" userId="d3063192-92e4-4406-b6ed-bda07ac315da" providerId="ADAL" clId="{24B1E52E-55E7-4961-B86D-1E3F065316DB}" dt="2023-10-03T14:23:13.241" v="19" actId="1037"/>
        <pc:sldMkLst>
          <pc:docMk/>
          <pc:sldMk cId="3799762381" sldId="2147375840"/>
        </pc:sldMkLst>
        <pc:spChg chg="mod">
          <ac:chgData name="Rosen, Ellie (OHHS - Contractor)" userId="d3063192-92e4-4406-b6ed-bda07ac315da" providerId="ADAL" clId="{24B1E52E-55E7-4961-B86D-1E3F065316DB}" dt="2023-10-03T14:23:13.241" v="19" actId="1037"/>
          <ac:spMkLst>
            <pc:docMk/>
            <pc:sldMk cId="3799762381" sldId="2147375840"/>
            <ac:spMk id="38" creationId="{18A49AFF-07AA-FF8C-96C8-3B15A66ADF2B}"/>
          </ac:spMkLst>
        </pc:spChg>
        <pc:grpChg chg="del">
          <ac:chgData name="Rosen, Ellie (OHHS - Contractor)" userId="d3063192-92e4-4406-b6ed-bda07ac315da" providerId="ADAL" clId="{24B1E52E-55E7-4961-B86D-1E3F065316DB}" dt="2023-10-03T14:08:46.709" v="0" actId="478"/>
          <ac:grpSpMkLst>
            <pc:docMk/>
            <pc:sldMk cId="3799762381" sldId="2147375840"/>
            <ac:grpSpMk id="31" creationId="{7C99BE71-3E94-CB11-6CC2-36B3C453607D}"/>
          </ac:grpSpMkLst>
        </pc:grpChg>
      </pc:sldChg>
      <pc:sldChg chg="modSp mod">
        <pc:chgData name="Rosen, Ellie (OHHS - Contractor)" userId="d3063192-92e4-4406-b6ed-bda07ac315da" providerId="ADAL" clId="{24B1E52E-55E7-4961-B86D-1E3F065316DB}" dt="2023-10-03T14:21:50.350" v="6" actId="207"/>
        <pc:sldMkLst>
          <pc:docMk/>
          <pc:sldMk cId="113300717" sldId="2147375842"/>
        </pc:sldMkLst>
        <pc:spChg chg="mod">
          <ac:chgData name="Rosen, Ellie (OHHS - Contractor)" userId="d3063192-92e4-4406-b6ed-bda07ac315da" providerId="ADAL" clId="{24B1E52E-55E7-4961-B86D-1E3F065316DB}" dt="2023-10-03T14:21:50.350" v="6" actId="207"/>
          <ac:spMkLst>
            <pc:docMk/>
            <pc:sldMk cId="113300717" sldId="2147375842"/>
            <ac:spMk id="3" creationId="{30491A4F-5367-2E06-D6B7-7095B1141740}"/>
          </ac:spMkLst>
        </pc:spChg>
      </pc:sldChg>
      <pc:sldChg chg="modSp mod">
        <pc:chgData name="Rosen, Ellie (OHHS - Contractor)" userId="d3063192-92e4-4406-b6ed-bda07ac315da" providerId="ADAL" clId="{24B1E52E-55E7-4961-B86D-1E3F065316DB}" dt="2023-10-03T14:22:17.071" v="8" actId="207"/>
        <pc:sldMkLst>
          <pc:docMk/>
          <pc:sldMk cId="2226916216" sldId="2147375843"/>
        </pc:sldMkLst>
        <pc:spChg chg="mod">
          <ac:chgData name="Rosen, Ellie (OHHS - Contractor)" userId="d3063192-92e4-4406-b6ed-bda07ac315da" providerId="ADAL" clId="{24B1E52E-55E7-4961-B86D-1E3F065316DB}" dt="2023-10-03T14:22:17.071" v="8" actId="207"/>
          <ac:spMkLst>
            <pc:docMk/>
            <pc:sldMk cId="2226916216" sldId="2147375843"/>
            <ac:spMk id="3" creationId="{30491A4F-5367-2E06-D6B7-7095B1141740}"/>
          </ac:spMkLst>
        </pc:spChg>
      </pc:sldChg>
      <pc:sldChg chg="modSp mod">
        <pc:chgData name="Rosen, Ellie (OHHS - Contractor)" userId="d3063192-92e4-4406-b6ed-bda07ac315da" providerId="ADAL" clId="{24B1E52E-55E7-4961-B86D-1E3F065316DB}" dt="2023-10-03T14:22:51.865" v="10" actId="207"/>
        <pc:sldMkLst>
          <pc:docMk/>
          <pc:sldMk cId="2377265191" sldId="2147375844"/>
        </pc:sldMkLst>
        <pc:spChg chg="mod">
          <ac:chgData name="Rosen, Ellie (OHHS - Contractor)" userId="d3063192-92e4-4406-b6ed-bda07ac315da" providerId="ADAL" clId="{24B1E52E-55E7-4961-B86D-1E3F065316DB}" dt="2023-10-03T14:22:51.865" v="10" actId="207"/>
          <ac:spMkLst>
            <pc:docMk/>
            <pc:sldMk cId="2377265191" sldId="2147375844"/>
            <ac:spMk id="3" creationId="{C9933A71-7B59-84A9-A01E-9396CCC0236E}"/>
          </ac:spMkLst>
        </pc:spChg>
      </pc:sldChg>
      <pc:sldChg chg="add">
        <pc:chgData name="Rosen, Ellie (OHHS - Contractor)" userId="d3063192-92e4-4406-b6ed-bda07ac315da" providerId="ADAL" clId="{24B1E52E-55E7-4961-B86D-1E3F065316DB}" dt="2023-10-03T14:09:16.715" v="1"/>
        <pc:sldMkLst>
          <pc:docMk/>
          <pc:sldMk cId="1381621267" sldId="2147375845"/>
        </pc:sldMkLst>
      </pc:sldChg>
      <pc:sldChg chg="add">
        <pc:chgData name="Rosen, Ellie (OHHS - Contractor)" userId="d3063192-92e4-4406-b6ed-bda07ac315da" providerId="ADAL" clId="{24B1E52E-55E7-4961-B86D-1E3F065316DB}" dt="2023-10-03T14:09:34.310" v="3"/>
        <pc:sldMkLst>
          <pc:docMk/>
          <pc:sldMk cId="2718839671" sldId="214737584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E5AE5_5259DE13.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E5AE5_5259DE13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FE5AE5_5259DE13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7FFE5AE6_A20E3377.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FE5AE6_A20E3377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7FFE5ADB_7625480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cyf-fs-01\shared\DE\FCCP\Harvard\FCCP%20data%20files%20for%20dashboards\FCCP_Master_Dashboard%20FINAL%2011MAY2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b="1">
                <a:solidFill>
                  <a:schemeClr val="tx1"/>
                </a:solidFill>
              </a:rPr>
              <a:t>Time of Calls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0.19620081744866907"/>
          <c:y val="0.82699766695829691"/>
          <c:w val="0.6075980855948081"/>
          <c:h val="0.173002333041703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Client</a:t>
            </a:r>
            <a:r>
              <a:rPr lang="en-US" sz="2000" b="1" baseline="0"/>
              <a:t> Gender</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51-43C7-BD8F-97EC85218D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51-43C7-BD8F-97EC85218D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351-43C7-BD8F-97EC85218D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51-43C7-BD8F-97EC85218D9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351-43C7-BD8F-97EC85218D9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351-43C7-BD8F-97EC85218D9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Sheet9!$E$4:$E$9</c:f>
              <c:strCache>
                <c:ptCount val="6"/>
                <c:pt idx="0">
                  <c:v>Female </c:v>
                </c:pt>
                <c:pt idx="1">
                  <c:v>Gender non conforming </c:v>
                </c:pt>
                <c:pt idx="2">
                  <c:v>Male</c:v>
                </c:pt>
                <c:pt idx="3">
                  <c:v>Non Binary</c:v>
                </c:pt>
                <c:pt idx="4">
                  <c:v>Questioning</c:v>
                </c:pt>
                <c:pt idx="5">
                  <c:v>Transgender</c:v>
                </c:pt>
              </c:strCache>
            </c:strRef>
          </c:cat>
          <c:val>
            <c:numRef>
              <c:f>Sheet9!$F$4:$F$9</c:f>
              <c:numCache>
                <c:formatCode>General</c:formatCode>
                <c:ptCount val="6"/>
                <c:pt idx="0">
                  <c:v>170</c:v>
                </c:pt>
                <c:pt idx="1">
                  <c:v>1</c:v>
                </c:pt>
                <c:pt idx="2">
                  <c:v>199</c:v>
                </c:pt>
                <c:pt idx="3">
                  <c:v>5</c:v>
                </c:pt>
                <c:pt idx="4">
                  <c:v>2</c:v>
                </c:pt>
                <c:pt idx="5">
                  <c:v>1</c:v>
                </c:pt>
              </c:numCache>
            </c:numRef>
          </c:val>
          <c:extLst>
            <c:ext xmlns:c16="http://schemas.microsoft.com/office/drawing/2014/chart" uri="{C3380CC4-5D6E-409C-BE32-E72D297353CC}">
              <c16:uniqueId val="{0000000C-0351-43C7-BD8F-97EC85218D9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Number of Children Served at Each Age</a:t>
            </a:r>
          </a:p>
          <a:p>
            <a:pPr>
              <a:defRPr sz="2000" b="1"/>
            </a:pPr>
            <a:r>
              <a:rPr lang="en-US" sz="2000" b="1"/>
              <a:t> </a:t>
            </a:r>
            <a:r>
              <a:rPr lang="en-US" sz="1600" b="1"/>
              <a:t>(n</a:t>
            </a:r>
            <a:r>
              <a:rPr lang="en-US" sz="1600" b="1" baseline="0"/>
              <a:t> = </a:t>
            </a:r>
            <a:r>
              <a:rPr lang="en-US" sz="1600" b="1"/>
              <a:t>379)</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Sheet7!$B$1</c:f>
              <c:strCache>
                <c:ptCount val="1"/>
                <c:pt idx="0">
                  <c:v>Number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Sheet7!$A$2:$A$17</c:f>
              <c:numCache>
                <c:formatCode>General</c:formatCode>
                <c:ptCount val="16"/>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numCache>
            </c:numRef>
          </c:cat>
          <c:val>
            <c:numRef>
              <c:f>Sheet7!$B$2:$B$17</c:f>
              <c:numCache>
                <c:formatCode>General</c:formatCode>
                <c:ptCount val="16"/>
                <c:pt idx="0">
                  <c:v>7</c:v>
                </c:pt>
                <c:pt idx="1">
                  <c:v>6</c:v>
                </c:pt>
                <c:pt idx="2">
                  <c:v>7</c:v>
                </c:pt>
                <c:pt idx="3">
                  <c:v>13</c:v>
                </c:pt>
                <c:pt idx="4">
                  <c:v>18</c:v>
                </c:pt>
                <c:pt idx="5">
                  <c:v>19</c:v>
                </c:pt>
                <c:pt idx="6">
                  <c:v>30</c:v>
                </c:pt>
                <c:pt idx="7">
                  <c:v>29</c:v>
                </c:pt>
                <c:pt idx="8">
                  <c:v>41</c:v>
                </c:pt>
                <c:pt idx="9">
                  <c:v>49</c:v>
                </c:pt>
                <c:pt idx="10">
                  <c:v>48</c:v>
                </c:pt>
                <c:pt idx="11">
                  <c:v>47</c:v>
                </c:pt>
                <c:pt idx="12">
                  <c:v>40</c:v>
                </c:pt>
                <c:pt idx="13">
                  <c:v>18</c:v>
                </c:pt>
                <c:pt idx="14">
                  <c:v>4</c:v>
                </c:pt>
                <c:pt idx="15">
                  <c:v>1</c:v>
                </c:pt>
              </c:numCache>
            </c:numRef>
          </c:val>
          <c:extLst>
            <c:ext xmlns:c16="http://schemas.microsoft.com/office/drawing/2014/chart" uri="{C3380CC4-5D6E-409C-BE32-E72D297353CC}">
              <c16:uniqueId val="{00000000-A2A2-456F-9D55-DBE4213A1986}"/>
            </c:ext>
          </c:extLst>
        </c:ser>
        <c:dLbls>
          <c:showLegendKey val="0"/>
          <c:showVal val="0"/>
          <c:showCatName val="0"/>
          <c:showSerName val="0"/>
          <c:showPercent val="0"/>
          <c:showBubbleSize val="0"/>
        </c:dLbls>
        <c:gapWidth val="219"/>
        <c:overlap val="-27"/>
        <c:axId val="1371215391"/>
        <c:axId val="553042255"/>
      </c:barChart>
      <c:catAx>
        <c:axId val="137121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3042255"/>
        <c:crosses val="autoZero"/>
        <c:auto val="1"/>
        <c:lblAlgn val="ctr"/>
        <c:lblOffset val="100"/>
        <c:noMultiLvlLbl val="0"/>
      </c:catAx>
      <c:valAx>
        <c:axId val="553042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2153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Referral</a:t>
            </a:r>
            <a:r>
              <a:rPr lang="en-US" sz="1800" b="1" baseline="0"/>
              <a:t> Source and Number </a:t>
            </a:r>
            <a:r>
              <a:rPr lang="en-US" sz="1800" b="1"/>
              <a:t>of Referrals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Sheet3!$B$1</c:f>
              <c:strCache>
                <c:ptCount val="1"/>
                <c:pt idx="0">
                  <c:v># of Referrals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Sheet3!$A$2:$A$12</c:f>
              <c:strCache>
                <c:ptCount val="11"/>
                <c:pt idx="0">
                  <c:v>Butler</c:v>
                </c:pt>
                <c:pt idx="1">
                  <c:v>FCCP</c:v>
                </c:pt>
                <c:pt idx="2">
                  <c:v>Gateway</c:v>
                </c:pt>
                <c:pt idx="3">
                  <c:v>Internal</c:v>
                </c:pt>
                <c:pt idx="4">
                  <c:v>PCP</c:v>
                </c:pt>
                <c:pt idx="5">
                  <c:v>DCYF</c:v>
                </c:pt>
                <c:pt idx="6">
                  <c:v>KidsLink</c:v>
                </c:pt>
                <c:pt idx="7">
                  <c:v>Other</c:v>
                </c:pt>
                <c:pt idx="8">
                  <c:v>Hasbro</c:v>
                </c:pt>
                <c:pt idx="9">
                  <c:v>School</c:v>
                </c:pt>
                <c:pt idx="10">
                  <c:v>Parent</c:v>
                </c:pt>
              </c:strCache>
            </c:strRef>
          </c:cat>
          <c:val>
            <c:numRef>
              <c:f>Sheet3!$B$2:$B$12</c:f>
              <c:numCache>
                <c:formatCode>General</c:formatCode>
                <c:ptCount val="11"/>
                <c:pt idx="0">
                  <c:v>3</c:v>
                </c:pt>
                <c:pt idx="1">
                  <c:v>4</c:v>
                </c:pt>
                <c:pt idx="2">
                  <c:v>4</c:v>
                </c:pt>
                <c:pt idx="3">
                  <c:v>8</c:v>
                </c:pt>
                <c:pt idx="4">
                  <c:v>12</c:v>
                </c:pt>
                <c:pt idx="5">
                  <c:v>16</c:v>
                </c:pt>
                <c:pt idx="6">
                  <c:v>17</c:v>
                </c:pt>
                <c:pt idx="7">
                  <c:v>48</c:v>
                </c:pt>
                <c:pt idx="8">
                  <c:v>67</c:v>
                </c:pt>
                <c:pt idx="9">
                  <c:v>94</c:v>
                </c:pt>
                <c:pt idx="10">
                  <c:v>105</c:v>
                </c:pt>
              </c:numCache>
            </c:numRef>
          </c:val>
          <c:extLst>
            <c:ext xmlns:c16="http://schemas.microsoft.com/office/drawing/2014/chart" uri="{C3380CC4-5D6E-409C-BE32-E72D297353CC}">
              <c16:uniqueId val="{00000000-B58A-4E9E-AB71-F2CDCC12E851}"/>
            </c:ext>
          </c:extLst>
        </c:ser>
        <c:dLbls>
          <c:showLegendKey val="0"/>
          <c:showVal val="0"/>
          <c:showCatName val="0"/>
          <c:showSerName val="0"/>
          <c:showPercent val="0"/>
          <c:showBubbleSize val="0"/>
        </c:dLbls>
        <c:gapWidth val="182"/>
        <c:axId val="776070815"/>
        <c:axId val="553031839"/>
      </c:barChart>
      <c:catAx>
        <c:axId val="776070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3031839"/>
        <c:crosses val="autoZero"/>
        <c:auto val="1"/>
        <c:lblAlgn val="ctr"/>
        <c:lblOffset val="100"/>
        <c:noMultiLvlLbl val="0"/>
      </c:catAx>
      <c:valAx>
        <c:axId val="5530318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070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Client</a:t>
            </a:r>
            <a:r>
              <a:rPr lang="en-US" sz="1800" b="1" baseline="0"/>
              <a:t> Dispostion (n=340)</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AWOL</c:v>
                </c:pt>
                <c:pt idx="1">
                  <c:v>Residential</c:v>
                </c:pt>
                <c:pt idx="2">
                  <c:v>Other</c:v>
                </c:pt>
                <c:pt idx="3">
                  <c:v>ED Transport</c:v>
                </c:pt>
                <c:pt idx="4">
                  <c:v>Hospitalized</c:v>
                </c:pt>
                <c:pt idx="5">
                  <c:v>Stablized in Community</c:v>
                </c:pt>
              </c:strCache>
            </c:strRef>
          </c:cat>
          <c:val>
            <c:numRef>
              <c:f>Sheet3!$B$2:$B$7</c:f>
              <c:numCache>
                <c:formatCode>General</c:formatCode>
                <c:ptCount val="6"/>
                <c:pt idx="0">
                  <c:v>1</c:v>
                </c:pt>
                <c:pt idx="1">
                  <c:v>2</c:v>
                </c:pt>
                <c:pt idx="2">
                  <c:v>4</c:v>
                </c:pt>
                <c:pt idx="3">
                  <c:v>8</c:v>
                </c:pt>
                <c:pt idx="4">
                  <c:v>11</c:v>
                </c:pt>
                <c:pt idx="5">
                  <c:v>314</c:v>
                </c:pt>
              </c:numCache>
            </c:numRef>
          </c:val>
          <c:extLst>
            <c:ext xmlns:c16="http://schemas.microsoft.com/office/drawing/2014/chart" uri="{C3380CC4-5D6E-409C-BE32-E72D297353CC}">
              <c16:uniqueId val="{00000000-310B-43DB-839A-F8FC14AA61F4}"/>
            </c:ext>
          </c:extLst>
        </c:ser>
        <c:dLbls>
          <c:showLegendKey val="0"/>
          <c:showVal val="0"/>
          <c:showCatName val="0"/>
          <c:showSerName val="0"/>
          <c:showPercent val="0"/>
          <c:showBubbleSize val="0"/>
        </c:dLbls>
        <c:gapWidth val="182"/>
        <c:axId val="1404706687"/>
        <c:axId val="1472782527"/>
      </c:barChart>
      <c:catAx>
        <c:axId val="1404706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72782527"/>
        <c:crosses val="autoZero"/>
        <c:auto val="1"/>
        <c:lblAlgn val="ctr"/>
        <c:lblOffset val="100"/>
        <c:noMultiLvlLbl val="0"/>
      </c:catAx>
      <c:valAx>
        <c:axId val="14727825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47066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sym typeface="Wingdings" panose="05000000000000000000" pitchFamily="2" charset="2"/>
              </a:defRPr>
            </a:pPr>
            <a:r>
              <a:rPr lang="en-US"/>
              <a:t>Home-Based Utilization </a:t>
            </a:r>
          </a:p>
          <a:p>
            <a:pPr>
              <a:defRPr/>
            </a:pPr>
            <a:r>
              <a:rPr lang="en-US"/>
              <a:t>January 2020 – January 2023</a:t>
            </a:r>
          </a:p>
        </c:rich>
      </c:tx>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sym typeface="Wingdings" panose="05000000000000000000" pitchFamily="2" charset="2"/>
            </a:defRPr>
          </a:pPr>
          <a:endParaRPr lang="en-US"/>
        </a:p>
      </c:txPr>
    </c:title>
    <c:autoTitleDeleted val="0"/>
    <c:plotArea>
      <c:layout/>
      <c:barChart>
        <c:barDir val="col"/>
        <c:grouping val="clustered"/>
        <c:varyColors val="0"/>
        <c:ser>
          <c:idx val="0"/>
          <c:order val="0"/>
          <c:tx>
            <c:strRef>
              <c:f>Sheet1!$B$1</c:f>
              <c:strCache>
                <c:ptCount val="1"/>
                <c:pt idx="0">
                  <c:v>Families Receiving Home-Based Services</c:v>
                </c:pt>
              </c:strCache>
            </c:strRef>
          </c:tx>
          <c:spPr>
            <a:solidFill>
              <a:schemeClr val="accent1">
                <a:alpha val="70000"/>
              </a:schemeClr>
            </a:solidFill>
            <a:ln>
              <a:noFill/>
            </a:ln>
            <a:effectLst/>
          </c:spPr>
          <c:invertIfNegative val="0"/>
          <c:cat>
            <c:numRef>
              <c:f>Sheet1!$A$2:$A$8</c:f>
              <c:numCache>
                <c:formatCode>mmm\-yy</c:formatCode>
                <c:ptCount val="7"/>
                <c:pt idx="0">
                  <c:v>43831</c:v>
                </c:pt>
                <c:pt idx="1">
                  <c:v>44013</c:v>
                </c:pt>
                <c:pt idx="2">
                  <c:v>44197</c:v>
                </c:pt>
                <c:pt idx="3">
                  <c:v>44378</c:v>
                </c:pt>
                <c:pt idx="4">
                  <c:v>44562</c:v>
                </c:pt>
                <c:pt idx="5">
                  <c:v>44743</c:v>
                </c:pt>
                <c:pt idx="6">
                  <c:v>44927</c:v>
                </c:pt>
              </c:numCache>
            </c:numRef>
          </c:cat>
          <c:val>
            <c:numRef>
              <c:f>Sheet1!$B$2:$B$8</c:f>
              <c:numCache>
                <c:formatCode>General</c:formatCode>
                <c:ptCount val="7"/>
                <c:pt idx="0">
                  <c:v>927</c:v>
                </c:pt>
                <c:pt idx="1">
                  <c:v>926</c:v>
                </c:pt>
                <c:pt idx="2">
                  <c:v>896</c:v>
                </c:pt>
                <c:pt idx="3">
                  <c:v>890</c:v>
                </c:pt>
                <c:pt idx="4">
                  <c:v>833</c:v>
                </c:pt>
                <c:pt idx="5">
                  <c:v>881</c:v>
                </c:pt>
                <c:pt idx="6">
                  <c:v>948</c:v>
                </c:pt>
              </c:numCache>
            </c:numRef>
          </c:val>
          <c:extLst>
            <c:ext xmlns:c16="http://schemas.microsoft.com/office/drawing/2014/chart" uri="{C3380CC4-5D6E-409C-BE32-E72D297353CC}">
              <c16:uniqueId val="{00000000-0C78-4234-B1B9-CDF3E6930AA2}"/>
            </c:ext>
          </c:extLst>
        </c:ser>
        <c:dLbls>
          <c:showLegendKey val="0"/>
          <c:showVal val="0"/>
          <c:showCatName val="0"/>
          <c:showSerName val="0"/>
          <c:showPercent val="0"/>
          <c:showBubbleSize val="0"/>
        </c:dLbls>
        <c:gapWidth val="171"/>
        <c:overlap val="-28"/>
        <c:axId val="632432856"/>
        <c:axId val="632431544"/>
      </c:barChart>
      <c:catAx>
        <c:axId val="632432856"/>
        <c:scaling>
          <c:orientation val="minMax"/>
        </c:scaling>
        <c:delete val="0"/>
        <c:axPos val="b"/>
        <c:numFmt formatCode="mmm\-yy"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sym typeface="Wingdings" panose="05000000000000000000" pitchFamily="2" charset="2"/>
              </a:defRPr>
            </a:pPr>
            <a:endParaRPr lang="en-US"/>
          </a:p>
        </c:txPr>
        <c:crossAx val="632431544"/>
        <c:crosses val="autoZero"/>
        <c:auto val="0"/>
        <c:lblAlgn val="ctr"/>
        <c:lblOffset val="100"/>
        <c:noMultiLvlLbl val="0"/>
      </c:catAx>
      <c:valAx>
        <c:axId val="63243154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sym typeface="Wingdings" panose="05000000000000000000" pitchFamily="2" charset="2"/>
              </a:defRPr>
            </a:pPr>
            <a:endParaRPr lang="en-US"/>
          </a:p>
        </c:txPr>
        <c:crossAx val="632432856"/>
        <c:crossesAt val="43831"/>
        <c:crossBetween val="between"/>
      </c:valAx>
      <c:spPr>
        <a:noFill/>
        <a:ln>
          <a:noFill/>
        </a:ln>
        <a:effectLst/>
      </c:spPr>
    </c:plotArea>
    <c:legend>
      <c:legendPos val="b"/>
      <c:layout>
        <c:manualLayout>
          <c:xMode val="edge"/>
          <c:yMode val="edge"/>
          <c:x val="0.30216115251989922"/>
          <c:y val="0.93217114085362962"/>
          <c:w val="0.48896297898747199"/>
          <c:h val="6.782885914637040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ym typeface="Wingdings" panose="05000000000000000000" pitchFamily="2" charset="2"/>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7033848978998"/>
          <c:y val="3.6814562002275328E-2"/>
          <c:w val="0.8686629647416757"/>
          <c:h val="0.63313464656508367"/>
        </c:manualLayout>
      </c:layout>
      <c:barChart>
        <c:barDir val="col"/>
        <c:grouping val="stacked"/>
        <c:varyColors val="0"/>
        <c:ser>
          <c:idx val="0"/>
          <c:order val="0"/>
          <c:tx>
            <c:strRef>
              <c:f>POPULATION!$A$45</c:f>
              <c:strCache>
                <c:ptCount val="1"/>
                <c:pt idx="0">
                  <c:v>EB</c:v>
                </c:pt>
              </c:strCache>
            </c:strRef>
          </c:tx>
          <c:spPr>
            <a:solidFill>
              <a:schemeClr val="accent1"/>
            </a:solidFill>
            <a:ln>
              <a:solidFill>
                <a:schemeClr val="tx1"/>
              </a:solidFill>
            </a:ln>
            <a:effectLst/>
          </c:spPr>
          <c:invertIfNegative val="0"/>
          <c:cat>
            <c:strRef>
              <c:f>POPULATION!$B$44:$Y$44</c:f>
              <c:strCache>
                <c:ptCount val="24"/>
                <c:pt idx="0">
                  <c:v>FY 15 (Jan - Jun)</c:v>
                </c:pt>
                <c:pt idx="1">
                  <c:v>FY 16 </c:v>
                </c:pt>
                <c:pt idx="2">
                  <c:v>FY 17</c:v>
                </c:pt>
                <c:pt idx="3">
                  <c:v>FY 18</c:v>
                </c:pt>
                <c:pt idx="4">
                  <c:v>FY 19</c:v>
                </c:pt>
                <c:pt idx="5">
                  <c:v>FY20</c:v>
                </c:pt>
                <c:pt idx="6">
                  <c:v>FY21</c:v>
                </c:pt>
                <c:pt idx="7">
                  <c:v>7/1/2021</c:v>
                </c:pt>
                <c:pt idx="8">
                  <c:v>8/1/2021</c:v>
                </c:pt>
                <c:pt idx="9">
                  <c:v>9/1/2021</c:v>
                </c:pt>
                <c:pt idx="10">
                  <c:v>10/1/2021</c:v>
                </c:pt>
                <c:pt idx="11">
                  <c:v>11/1/2021</c:v>
                </c:pt>
                <c:pt idx="12">
                  <c:v>12/1/2021</c:v>
                </c:pt>
                <c:pt idx="13">
                  <c:v>1/1/2022</c:v>
                </c:pt>
                <c:pt idx="14">
                  <c:v>2/1/2022</c:v>
                </c:pt>
                <c:pt idx="15">
                  <c:v>3/1/2022</c:v>
                </c:pt>
                <c:pt idx="16">
                  <c:v>4/1/2022</c:v>
                </c:pt>
                <c:pt idx="17">
                  <c:v>5/1/2022</c:v>
                </c:pt>
                <c:pt idx="18">
                  <c:v>6/1/2022</c:v>
                </c:pt>
                <c:pt idx="19">
                  <c:v>7/1/2022</c:v>
                </c:pt>
                <c:pt idx="20">
                  <c:v>8/1/2022</c:v>
                </c:pt>
                <c:pt idx="21">
                  <c:v>9/1/2022</c:v>
                </c:pt>
                <c:pt idx="22">
                  <c:v>10/1/2022</c:v>
                </c:pt>
                <c:pt idx="23">
                  <c:v>11/1/2022</c:v>
                </c:pt>
              </c:strCache>
              <c:extLst/>
            </c:strRef>
          </c:cat>
          <c:val>
            <c:numRef>
              <c:f>POPULATION!$B$45:$Y$45</c:f>
              <c:numCache>
                <c:formatCode>0.0</c:formatCode>
                <c:ptCount val="24"/>
                <c:pt idx="0">
                  <c:v>69.5</c:v>
                </c:pt>
                <c:pt idx="1">
                  <c:v>87.166666666666671</c:v>
                </c:pt>
                <c:pt idx="2">
                  <c:v>78.333333333333329</c:v>
                </c:pt>
                <c:pt idx="3">
                  <c:v>79.583333333333329</c:v>
                </c:pt>
                <c:pt idx="4">
                  <c:v>96.25</c:v>
                </c:pt>
                <c:pt idx="5">
                  <c:v>97</c:v>
                </c:pt>
                <c:pt idx="6" formatCode="General">
                  <c:v>89.666666666666671</c:v>
                </c:pt>
                <c:pt idx="7" formatCode="General">
                  <c:v>69</c:v>
                </c:pt>
                <c:pt idx="8" formatCode="General">
                  <c:v>59</c:v>
                </c:pt>
                <c:pt idx="9" formatCode="General">
                  <c:v>62</c:v>
                </c:pt>
                <c:pt idx="10" formatCode="General">
                  <c:v>72</c:v>
                </c:pt>
                <c:pt idx="11" formatCode="General">
                  <c:v>73</c:v>
                </c:pt>
                <c:pt idx="12" formatCode="General">
                  <c:v>74</c:v>
                </c:pt>
                <c:pt idx="13" formatCode="General">
                  <c:v>75</c:v>
                </c:pt>
                <c:pt idx="14" formatCode="General">
                  <c:v>75</c:v>
                </c:pt>
                <c:pt idx="15" formatCode="General">
                  <c:v>87</c:v>
                </c:pt>
                <c:pt idx="16" formatCode="General">
                  <c:v>84</c:v>
                </c:pt>
                <c:pt idx="17" formatCode="General">
                  <c:v>69</c:v>
                </c:pt>
                <c:pt idx="18" formatCode="General">
                  <c:v>40</c:v>
                </c:pt>
                <c:pt idx="19" formatCode="General">
                  <c:v>35</c:v>
                </c:pt>
                <c:pt idx="20" formatCode="General">
                  <c:v>38</c:v>
                </c:pt>
                <c:pt idx="21" formatCode="General">
                  <c:v>44</c:v>
                </c:pt>
                <c:pt idx="22" formatCode="General">
                  <c:v>48</c:v>
                </c:pt>
                <c:pt idx="23" formatCode="General">
                  <c:v>53</c:v>
                </c:pt>
              </c:numCache>
              <c:extLst/>
            </c:numRef>
          </c:val>
          <c:extLst>
            <c:ext xmlns:c16="http://schemas.microsoft.com/office/drawing/2014/chart" uri="{C3380CC4-5D6E-409C-BE32-E72D297353CC}">
              <c16:uniqueId val="{00000000-611C-4195-9E7C-8169840FA7B3}"/>
            </c:ext>
          </c:extLst>
        </c:ser>
        <c:ser>
          <c:idx val="1"/>
          <c:order val="1"/>
          <c:tx>
            <c:strRef>
              <c:f>POPULATION!$A$46</c:f>
              <c:strCache>
                <c:ptCount val="1"/>
                <c:pt idx="0">
                  <c:v>NRI</c:v>
                </c:pt>
              </c:strCache>
            </c:strRef>
          </c:tx>
          <c:spPr>
            <a:solidFill>
              <a:schemeClr val="accent2"/>
            </a:solidFill>
            <a:ln>
              <a:solidFill>
                <a:schemeClr val="tx1"/>
              </a:solidFill>
            </a:ln>
            <a:effectLst/>
          </c:spPr>
          <c:invertIfNegative val="0"/>
          <c:cat>
            <c:strRef>
              <c:f>POPULATION!$B$44:$Y$44</c:f>
              <c:strCache>
                <c:ptCount val="24"/>
                <c:pt idx="0">
                  <c:v>FY 15 (Jan - Jun)</c:v>
                </c:pt>
                <c:pt idx="1">
                  <c:v>FY 16 </c:v>
                </c:pt>
                <c:pt idx="2">
                  <c:v>FY 17</c:v>
                </c:pt>
                <c:pt idx="3">
                  <c:v>FY 18</c:v>
                </c:pt>
                <c:pt idx="4">
                  <c:v>FY 19</c:v>
                </c:pt>
                <c:pt idx="5">
                  <c:v>FY20</c:v>
                </c:pt>
                <c:pt idx="6">
                  <c:v>FY21</c:v>
                </c:pt>
                <c:pt idx="7">
                  <c:v>7/1/2021</c:v>
                </c:pt>
                <c:pt idx="8">
                  <c:v>8/1/2021</c:v>
                </c:pt>
                <c:pt idx="9">
                  <c:v>9/1/2021</c:v>
                </c:pt>
                <c:pt idx="10">
                  <c:v>10/1/2021</c:v>
                </c:pt>
                <c:pt idx="11">
                  <c:v>11/1/2021</c:v>
                </c:pt>
                <c:pt idx="12">
                  <c:v>12/1/2021</c:v>
                </c:pt>
                <c:pt idx="13">
                  <c:v>1/1/2022</c:v>
                </c:pt>
                <c:pt idx="14">
                  <c:v>2/1/2022</c:v>
                </c:pt>
                <c:pt idx="15">
                  <c:v>3/1/2022</c:v>
                </c:pt>
                <c:pt idx="16">
                  <c:v>4/1/2022</c:v>
                </c:pt>
                <c:pt idx="17">
                  <c:v>5/1/2022</c:v>
                </c:pt>
                <c:pt idx="18">
                  <c:v>6/1/2022</c:v>
                </c:pt>
                <c:pt idx="19">
                  <c:v>7/1/2022</c:v>
                </c:pt>
                <c:pt idx="20">
                  <c:v>8/1/2022</c:v>
                </c:pt>
                <c:pt idx="21">
                  <c:v>9/1/2022</c:v>
                </c:pt>
                <c:pt idx="22">
                  <c:v>10/1/2022</c:v>
                </c:pt>
                <c:pt idx="23">
                  <c:v>11/1/2022</c:v>
                </c:pt>
              </c:strCache>
              <c:extLst/>
            </c:strRef>
          </c:cat>
          <c:val>
            <c:numRef>
              <c:f>POPULATION!$B$46:$Y$46</c:f>
              <c:numCache>
                <c:formatCode>0.0</c:formatCode>
                <c:ptCount val="24"/>
                <c:pt idx="0">
                  <c:v>73.333333333333329</c:v>
                </c:pt>
                <c:pt idx="1">
                  <c:v>97.75</c:v>
                </c:pt>
                <c:pt idx="2">
                  <c:v>94.5</c:v>
                </c:pt>
                <c:pt idx="3">
                  <c:v>119.75</c:v>
                </c:pt>
                <c:pt idx="4">
                  <c:v>135.91666666666666</c:v>
                </c:pt>
                <c:pt idx="5">
                  <c:v>124.25</c:v>
                </c:pt>
                <c:pt idx="6" formatCode="General">
                  <c:v>142.16666666666666</c:v>
                </c:pt>
                <c:pt idx="7" formatCode="General">
                  <c:v>177</c:v>
                </c:pt>
                <c:pt idx="8" formatCode="General">
                  <c:v>123</c:v>
                </c:pt>
                <c:pt idx="9" formatCode="General">
                  <c:v>140</c:v>
                </c:pt>
                <c:pt idx="10" formatCode="General">
                  <c:v>148</c:v>
                </c:pt>
                <c:pt idx="11" formatCode="General">
                  <c:v>147</c:v>
                </c:pt>
                <c:pt idx="12" formatCode="General">
                  <c:v>156</c:v>
                </c:pt>
                <c:pt idx="13" formatCode="General">
                  <c:v>144</c:v>
                </c:pt>
                <c:pt idx="14" formatCode="General">
                  <c:v>145</c:v>
                </c:pt>
                <c:pt idx="15" formatCode="General">
                  <c:v>174</c:v>
                </c:pt>
                <c:pt idx="16" formatCode="General">
                  <c:v>156</c:v>
                </c:pt>
                <c:pt idx="17" formatCode="General">
                  <c:v>152</c:v>
                </c:pt>
                <c:pt idx="18" formatCode="General">
                  <c:v>146</c:v>
                </c:pt>
                <c:pt idx="19" formatCode="General">
                  <c:v>122</c:v>
                </c:pt>
                <c:pt idx="20" formatCode="General">
                  <c:v>124</c:v>
                </c:pt>
                <c:pt idx="21" formatCode="General">
                  <c:v>119</c:v>
                </c:pt>
                <c:pt idx="22" formatCode="General">
                  <c:v>130</c:v>
                </c:pt>
                <c:pt idx="23" formatCode="General">
                  <c:v>126</c:v>
                </c:pt>
              </c:numCache>
              <c:extLst/>
            </c:numRef>
          </c:val>
          <c:extLst>
            <c:ext xmlns:c16="http://schemas.microsoft.com/office/drawing/2014/chart" uri="{C3380CC4-5D6E-409C-BE32-E72D297353CC}">
              <c16:uniqueId val="{00000001-611C-4195-9E7C-8169840FA7B3}"/>
            </c:ext>
          </c:extLst>
        </c:ser>
        <c:ser>
          <c:idx val="2"/>
          <c:order val="2"/>
          <c:tx>
            <c:strRef>
              <c:f>POPULATION!$A$47</c:f>
              <c:strCache>
                <c:ptCount val="1"/>
                <c:pt idx="0">
                  <c:v>UC</c:v>
                </c:pt>
              </c:strCache>
            </c:strRef>
          </c:tx>
          <c:spPr>
            <a:solidFill>
              <a:schemeClr val="accent3"/>
            </a:solidFill>
            <a:ln>
              <a:solidFill>
                <a:schemeClr val="tx1"/>
              </a:solidFill>
            </a:ln>
            <a:effectLst/>
          </c:spPr>
          <c:invertIfNegative val="0"/>
          <c:cat>
            <c:strRef>
              <c:f>POPULATION!$B$44:$Y$44</c:f>
              <c:strCache>
                <c:ptCount val="24"/>
                <c:pt idx="0">
                  <c:v>FY 15 (Jan - Jun)</c:v>
                </c:pt>
                <c:pt idx="1">
                  <c:v>FY 16 </c:v>
                </c:pt>
                <c:pt idx="2">
                  <c:v>FY 17</c:v>
                </c:pt>
                <c:pt idx="3">
                  <c:v>FY 18</c:v>
                </c:pt>
                <c:pt idx="4">
                  <c:v>FY 19</c:v>
                </c:pt>
                <c:pt idx="5">
                  <c:v>FY20</c:v>
                </c:pt>
                <c:pt idx="6">
                  <c:v>FY21</c:v>
                </c:pt>
                <c:pt idx="7">
                  <c:v>7/1/2021</c:v>
                </c:pt>
                <c:pt idx="8">
                  <c:v>8/1/2021</c:v>
                </c:pt>
                <c:pt idx="9">
                  <c:v>9/1/2021</c:v>
                </c:pt>
                <c:pt idx="10">
                  <c:v>10/1/2021</c:v>
                </c:pt>
                <c:pt idx="11">
                  <c:v>11/1/2021</c:v>
                </c:pt>
                <c:pt idx="12">
                  <c:v>12/1/2021</c:v>
                </c:pt>
                <c:pt idx="13">
                  <c:v>1/1/2022</c:v>
                </c:pt>
                <c:pt idx="14">
                  <c:v>2/1/2022</c:v>
                </c:pt>
                <c:pt idx="15">
                  <c:v>3/1/2022</c:v>
                </c:pt>
                <c:pt idx="16">
                  <c:v>4/1/2022</c:v>
                </c:pt>
                <c:pt idx="17">
                  <c:v>5/1/2022</c:v>
                </c:pt>
                <c:pt idx="18">
                  <c:v>6/1/2022</c:v>
                </c:pt>
                <c:pt idx="19">
                  <c:v>7/1/2022</c:v>
                </c:pt>
                <c:pt idx="20">
                  <c:v>8/1/2022</c:v>
                </c:pt>
                <c:pt idx="21">
                  <c:v>9/1/2022</c:v>
                </c:pt>
                <c:pt idx="22">
                  <c:v>10/1/2022</c:v>
                </c:pt>
                <c:pt idx="23">
                  <c:v>11/1/2022</c:v>
                </c:pt>
              </c:strCache>
              <c:extLst/>
            </c:strRef>
          </c:cat>
          <c:val>
            <c:numRef>
              <c:f>POPULATION!$B$47:$Y$47</c:f>
              <c:numCache>
                <c:formatCode>0.0</c:formatCode>
                <c:ptCount val="24"/>
                <c:pt idx="0">
                  <c:v>149.83333333333334</c:v>
                </c:pt>
                <c:pt idx="1">
                  <c:v>211.91666666666666</c:v>
                </c:pt>
                <c:pt idx="2">
                  <c:v>200.08333333333334</c:v>
                </c:pt>
                <c:pt idx="3">
                  <c:v>192.25</c:v>
                </c:pt>
                <c:pt idx="4">
                  <c:v>192.5</c:v>
                </c:pt>
                <c:pt idx="5">
                  <c:v>190.83333333333334</c:v>
                </c:pt>
                <c:pt idx="6" formatCode="General">
                  <c:v>171.58333333333334</c:v>
                </c:pt>
                <c:pt idx="7" formatCode="General">
                  <c:v>154</c:v>
                </c:pt>
                <c:pt idx="8" formatCode="General">
                  <c:v>129</c:v>
                </c:pt>
                <c:pt idx="9" formatCode="General">
                  <c:v>124</c:v>
                </c:pt>
                <c:pt idx="10" formatCode="General">
                  <c:v>126</c:v>
                </c:pt>
                <c:pt idx="11" formatCode="General">
                  <c:v>153</c:v>
                </c:pt>
                <c:pt idx="12" formatCode="General">
                  <c:v>155</c:v>
                </c:pt>
                <c:pt idx="13" formatCode="General">
                  <c:v>149</c:v>
                </c:pt>
                <c:pt idx="14" formatCode="General">
                  <c:v>127</c:v>
                </c:pt>
                <c:pt idx="15" formatCode="General">
                  <c:v>147</c:v>
                </c:pt>
                <c:pt idx="16" formatCode="General">
                  <c:v>153</c:v>
                </c:pt>
                <c:pt idx="17" formatCode="General">
                  <c:v>166</c:v>
                </c:pt>
                <c:pt idx="18" formatCode="General">
                  <c:v>178</c:v>
                </c:pt>
                <c:pt idx="19" formatCode="General">
                  <c:v>144</c:v>
                </c:pt>
                <c:pt idx="20" formatCode="General">
                  <c:v>146</c:v>
                </c:pt>
                <c:pt idx="21" formatCode="General">
                  <c:v>157</c:v>
                </c:pt>
                <c:pt idx="22" formatCode="General">
                  <c:v>175</c:v>
                </c:pt>
                <c:pt idx="23" formatCode="General">
                  <c:v>172</c:v>
                </c:pt>
              </c:numCache>
              <c:extLst/>
            </c:numRef>
          </c:val>
          <c:extLst>
            <c:ext xmlns:c16="http://schemas.microsoft.com/office/drawing/2014/chart" uri="{C3380CC4-5D6E-409C-BE32-E72D297353CC}">
              <c16:uniqueId val="{00000002-611C-4195-9E7C-8169840FA7B3}"/>
            </c:ext>
          </c:extLst>
        </c:ser>
        <c:ser>
          <c:idx val="3"/>
          <c:order val="3"/>
          <c:tx>
            <c:strRef>
              <c:f>POPULATION!$A$48</c:f>
              <c:strCache>
                <c:ptCount val="1"/>
                <c:pt idx="0">
                  <c:v>UCE</c:v>
                </c:pt>
              </c:strCache>
            </c:strRef>
          </c:tx>
          <c:spPr>
            <a:solidFill>
              <a:schemeClr val="accent4"/>
            </a:solidFill>
            <a:ln>
              <a:solidFill>
                <a:schemeClr val="tx1"/>
              </a:solidFill>
            </a:ln>
            <a:effectLst/>
          </c:spPr>
          <c:invertIfNegative val="0"/>
          <c:cat>
            <c:strRef>
              <c:f>POPULATION!$B$44:$Y$44</c:f>
              <c:strCache>
                <c:ptCount val="24"/>
                <c:pt idx="0">
                  <c:v>FY 15 (Jan - Jun)</c:v>
                </c:pt>
                <c:pt idx="1">
                  <c:v>FY 16 </c:v>
                </c:pt>
                <c:pt idx="2">
                  <c:v>FY 17</c:v>
                </c:pt>
                <c:pt idx="3">
                  <c:v>FY 18</c:v>
                </c:pt>
                <c:pt idx="4">
                  <c:v>FY 19</c:v>
                </c:pt>
                <c:pt idx="5">
                  <c:v>FY20</c:v>
                </c:pt>
                <c:pt idx="6">
                  <c:v>FY21</c:v>
                </c:pt>
                <c:pt idx="7">
                  <c:v>7/1/2021</c:v>
                </c:pt>
                <c:pt idx="8">
                  <c:v>8/1/2021</c:v>
                </c:pt>
                <c:pt idx="9">
                  <c:v>9/1/2021</c:v>
                </c:pt>
                <c:pt idx="10">
                  <c:v>10/1/2021</c:v>
                </c:pt>
                <c:pt idx="11">
                  <c:v>11/1/2021</c:v>
                </c:pt>
                <c:pt idx="12">
                  <c:v>12/1/2021</c:v>
                </c:pt>
                <c:pt idx="13">
                  <c:v>1/1/2022</c:v>
                </c:pt>
                <c:pt idx="14">
                  <c:v>2/1/2022</c:v>
                </c:pt>
                <c:pt idx="15">
                  <c:v>3/1/2022</c:v>
                </c:pt>
                <c:pt idx="16">
                  <c:v>4/1/2022</c:v>
                </c:pt>
                <c:pt idx="17">
                  <c:v>5/1/2022</c:v>
                </c:pt>
                <c:pt idx="18">
                  <c:v>6/1/2022</c:v>
                </c:pt>
                <c:pt idx="19">
                  <c:v>7/1/2022</c:v>
                </c:pt>
                <c:pt idx="20">
                  <c:v>8/1/2022</c:v>
                </c:pt>
                <c:pt idx="21">
                  <c:v>9/1/2022</c:v>
                </c:pt>
                <c:pt idx="22">
                  <c:v>10/1/2022</c:v>
                </c:pt>
                <c:pt idx="23">
                  <c:v>11/1/2022</c:v>
                </c:pt>
              </c:strCache>
              <c:extLst/>
            </c:strRef>
          </c:cat>
          <c:val>
            <c:numRef>
              <c:f>POPULATION!$B$48:$Y$48</c:f>
              <c:numCache>
                <c:formatCode>0.0</c:formatCode>
                <c:ptCount val="24"/>
                <c:pt idx="0">
                  <c:v>0</c:v>
                </c:pt>
                <c:pt idx="1">
                  <c:v>0</c:v>
                </c:pt>
                <c:pt idx="2">
                  <c:v>0</c:v>
                </c:pt>
                <c:pt idx="3">
                  <c:v>28</c:v>
                </c:pt>
                <c:pt idx="4">
                  <c:v>168.41666666666666</c:v>
                </c:pt>
                <c:pt idx="5">
                  <c:v>163.33333333333334</c:v>
                </c:pt>
                <c:pt idx="6" formatCode="General">
                  <c:v>139.58333333333334</c:v>
                </c:pt>
                <c:pt idx="7" formatCode="General">
                  <c:v>144</c:v>
                </c:pt>
                <c:pt idx="8" formatCode="General">
                  <c:v>122</c:v>
                </c:pt>
                <c:pt idx="9" formatCode="General">
                  <c:v>117</c:v>
                </c:pt>
                <c:pt idx="10" formatCode="General">
                  <c:v>135</c:v>
                </c:pt>
                <c:pt idx="11" formatCode="General">
                  <c:v>150</c:v>
                </c:pt>
                <c:pt idx="12" formatCode="General">
                  <c:v>142</c:v>
                </c:pt>
                <c:pt idx="13" formatCode="General">
                  <c:v>136</c:v>
                </c:pt>
                <c:pt idx="14" formatCode="General">
                  <c:v>139</c:v>
                </c:pt>
                <c:pt idx="15" formatCode="General">
                  <c:v>155</c:v>
                </c:pt>
                <c:pt idx="16" formatCode="General">
                  <c:v>168</c:v>
                </c:pt>
                <c:pt idx="17" formatCode="General">
                  <c:v>160</c:v>
                </c:pt>
                <c:pt idx="18" formatCode="General">
                  <c:v>145</c:v>
                </c:pt>
                <c:pt idx="19" formatCode="General">
                  <c:v>117</c:v>
                </c:pt>
                <c:pt idx="20" formatCode="General">
                  <c:v>129</c:v>
                </c:pt>
                <c:pt idx="21" formatCode="General">
                  <c:v>133</c:v>
                </c:pt>
                <c:pt idx="22" formatCode="General">
                  <c:v>143</c:v>
                </c:pt>
                <c:pt idx="23" formatCode="General">
                  <c:v>140</c:v>
                </c:pt>
              </c:numCache>
              <c:extLst/>
            </c:numRef>
          </c:val>
          <c:extLst>
            <c:ext xmlns:c16="http://schemas.microsoft.com/office/drawing/2014/chart" uri="{C3380CC4-5D6E-409C-BE32-E72D297353CC}">
              <c16:uniqueId val="{00000003-611C-4195-9E7C-8169840FA7B3}"/>
            </c:ext>
          </c:extLst>
        </c:ser>
        <c:ser>
          <c:idx val="4"/>
          <c:order val="4"/>
          <c:tx>
            <c:strRef>
              <c:f>POPULATION!$A$49</c:f>
              <c:strCache>
                <c:ptCount val="1"/>
                <c:pt idx="0">
                  <c:v>WB</c:v>
                </c:pt>
              </c:strCache>
            </c:strRef>
          </c:tx>
          <c:spPr>
            <a:solidFill>
              <a:schemeClr val="accent5"/>
            </a:solidFill>
            <a:ln>
              <a:solidFill>
                <a:schemeClr val="tx1"/>
              </a:solidFill>
            </a:ln>
            <a:effectLst/>
          </c:spPr>
          <c:invertIfNegative val="0"/>
          <c:cat>
            <c:strRef>
              <c:f>POPULATION!$B$44:$Y$44</c:f>
              <c:strCache>
                <c:ptCount val="24"/>
                <c:pt idx="0">
                  <c:v>FY 15 (Jan - Jun)</c:v>
                </c:pt>
                <c:pt idx="1">
                  <c:v>FY 16 </c:v>
                </c:pt>
                <c:pt idx="2">
                  <c:v>FY 17</c:v>
                </c:pt>
                <c:pt idx="3">
                  <c:v>FY 18</c:v>
                </c:pt>
                <c:pt idx="4">
                  <c:v>FY 19</c:v>
                </c:pt>
                <c:pt idx="5">
                  <c:v>FY20</c:v>
                </c:pt>
                <c:pt idx="6">
                  <c:v>FY21</c:v>
                </c:pt>
                <c:pt idx="7">
                  <c:v>7/1/2021</c:v>
                </c:pt>
                <c:pt idx="8">
                  <c:v>8/1/2021</c:v>
                </c:pt>
                <c:pt idx="9">
                  <c:v>9/1/2021</c:v>
                </c:pt>
                <c:pt idx="10">
                  <c:v>10/1/2021</c:v>
                </c:pt>
                <c:pt idx="11">
                  <c:v>11/1/2021</c:v>
                </c:pt>
                <c:pt idx="12">
                  <c:v>12/1/2021</c:v>
                </c:pt>
                <c:pt idx="13">
                  <c:v>1/1/2022</c:v>
                </c:pt>
                <c:pt idx="14">
                  <c:v>2/1/2022</c:v>
                </c:pt>
                <c:pt idx="15">
                  <c:v>3/1/2022</c:v>
                </c:pt>
                <c:pt idx="16">
                  <c:v>4/1/2022</c:v>
                </c:pt>
                <c:pt idx="17">
                  <c:v>5/1/2022</c:v>
                </c:pt>
                <c:pt idx="18">
                  <c:v>6/1/2022</c:v>
                </c:pt>
                <c:pt idx="19">
                  <c:v>7/1/2022</c:v>
                </c:pt>
                <c:pt idx="20">
                  <c:v>8/1/2022</c:v>
                </c:pt>
                <c:pt idx="21">
                  <c:v>9/1/2022</c:v>
                </c:pt>
                <c:pt idx="22">
                  <c:v>10/1/2022</c:v>
                </c:pt>
                <c:pt idx="23">
                  <c:v>11/1/2022</c:v>
                </c:pt>
              </c:strCache>
              <c:extLst/>
            </c:strRef>
          </c:cat>
          <c:val>
            <c:numRef>
              <c:f>POPULATION!$B$49:$Y$49</c:f>
              <c:numCache>
                <c:formatCode>0.0</c:formatCode>
                <c:ptCount val="24"/>
                <c:pt idx="0">
                  <c:v>56.5</c:v>
                </c:pt>
                <c:pt idx="1">
                  <c:v>85.5</c:v>
                </c:pt>
                <c:pt idx="2">
                  <c:v>98.333333333333329</c:v>
                </c:pt>
                <c:pt idx="3">
                  <c:v>130.75</c:v>
                </c:pt>
                <c:pt idx="4">
                  <c:v>127.16666666666667</c:v>
                </c:pt>
                <c:pt idx="5">
                  <c:v>120.25</c:v>
                </c:pt>
                <c:pt idx="6" formatCode="General">
                  <c:v>123.41666666666667</c:v>
                </c:pt>
                <c:pt idx="7" formatCode="General">
                  <c:v>125</c:v>
                </c:pt>
                <c:pt idx="8" formatCode="General">
                  <c:v>116</c:v>
                </c:pt>
                <c:pt idx="9" formatCode="General">
                  <c:v>108</c:v>
                </c:pt>
                <c:pt idx="10" formatCode="General">
                  <c:v>91</c:v>
                </c:pt>
                <c:pt idx="11" formatCode="General">
                  <c:v>98</c:v>
                </c:pt>
                <c:pt idx="12" formatCode="General">
                  <c:v>108</c:v>
                </c:pt>
                <c:pt idx="13" formatCode="General">
                  <c:v>103</c:v>
                </c:pt>
                <c:pt idx="14" formatCode="General">
                  <c:v>110</c:v>
                </c:pt>
                <c:pt idx="15" formatCode="General">
                  <c:v>121</c:v>
                </c:pt>
                <c:pt idx="16" formatCode="General">
                  <c:v>86</c:v>
                </c:pt>
                <c:pt idx="17" formatCode="General">
                  <c:v>80</c:v>
                </c:pt>
                <c:pt idx="18" formatCode="General">
                  <c:v>73</c:v>
                </c:pt>
                <c:pt idx="19" formatCode="General">
                  <c:v>70</c:v>
                </c:pt>
                <c:pt idx="20" formatCode="General">
                  <c:v>83</c:v>
                </c:pt>
                <c:pt idx="21" formatCode="General">
                  <c:v>92</c:v>
                </c:pt>
                <c:pt idx="22" formatCode="General">
                  <c:v>101</c:v>
                </c:pt>
                <c:pt idx="23" formatCode="General">
                  <c:v>104</c:v>
                </c:pt>
              </c:numCache>
              <c:extLst/>
            </c:numRef>
          </c:val>
          <c:extLst>
            <c:ext xmlns:c16="http://schemas.microsoft.com/office/drawing/2014/chart" uri="{C3380CC4-5D6E-409C-BE32-E72D297353CC}">
              <c16:uniqueId val="{00000004-611C-4195-9E7C-8169840FA7B3}"/>
            </c:ext>
          </c:extLst>
        </c:ser>
        <c:dLbls>
          <c:showLegendKey val="0"/>
          <c:showVal val="0"/>
          <c:showCatName val="0"/>
          <c:showSerName val="0"/>
          <c:showPercent val="0"/>
          <c:showBubbleSize val="0"/>
        </c:dLbls>
        <c:gapWidth val="150"/>
        <c:overlap val="100"/>
        <c:axId val="687031824"/>
        <c:axId val="687042648"/>
        <c:extLst>
          <c:ext xmlns:c15="http://schemas.microsoft.com/office/drawing/2012/chart" uri="{02D57815-91ED-43cb-92C2-25804820EDAC}">
            <c15:filteredBarSeries>
              <c15:ser>
                <c:idx val="5"/>
                <c:order val="5"/>
                <c:tx>
                  <c:strRef>
                    <c:extLst>
                      <c:ext uri="{02D57815-91ED-43cb-92C2-25804820EDAC}">
                        <c15:formulaRef>
                          <c15:sqref>POPULATION!$A$50</c15:sqref>
                        </c15:formulaRef>
                      </c:ext>
                    </c:extLst>
                    <c:strCache>
                      <c:ptCount val="1"/>
                      <c:pt idx="0">
                        <c:v>All FCCPs</c:v>
                      </c:pt>
                    </c:strCache>
                  </c:strRef>
                </c:tx>
                <c:spPr>
                  <a:solidFill>
                    <a:schemeClr val="accent6"/>
                  </a:solidFill>
                  <a:ln>
                    <a:noFill/>
                  </a:ln>
                  <a:effectLst/>
                </c:spPr>
                <c:invertIfNegative val="0"/>
                <c:cat>
                  <c:strRef>
                    <c:extLst>
                      <c:ext uri="{02D57815-91ED-43cb-92C2-25804820EDAC}">
                        <c15:formulaRef>
                          <c15:sqref>POPULATION!$B$44:$Y$44</c15:sqref>
                        </c15:formulaRef>
                      </c:ext>
                    </c:extLst>
                    <c:strCache>
                      <c:ptCount val="24"/>
                      <c:pt idx="0">
                        <c:v>FY 15 (Jan - Jun)</c:v>
                      </c:pt>
                      <c:pt idx="1">
                        <c:v>FY 16 </c:v>
                      </c:pt>
                      <c:pt idx="2">
                        <c:v>FY 17</c:v>
                      </c:pt>
                      <c:pt idx="3">
                        <c:v>FY 18</c:v>
                      </c:pt>
                      <c:pt idx="4">
                        <c:v>FY 19</c:v>
                      </c:pt>
                      <c:pt idx="5">
                        <c:v>FY20</c:v>
                      </c:pt>
                      <c:pt idx="6">
                        <c:v>FY21</c:v>
                      </c:pt>
                      <c:pt idx="7">
                        <c:v>7/1/2021</c:v>
                      </c:pt>
                      <c:pt idx="8">
                        <c:v>8/1/2021</c:v>
                      </c:pt>
                      <c:pt idx="9">
                        <c:v>9/1/2021</c:v>
                      </c:pt>
                      <c:pt idx="10">
                        <c:v>10/1/2021</c:v>
                      </c:pt>
                      <c:pt idx="11">
                        <c:v>11/1/2021</c:v>
                      </c:pt>
                      <c:pt idx="12">
                        <c:v>12/1/2021</c:v>
                      </c:pt>
                      <c:pt idx="13">
                        <c:v>1/1/2022</c:v>
                      </c:pt>
                      <c:pt idx="14">
                        <c:v>2/1/2022</c:v>
                      </c:pt>
                      <c:pt idx="15">
                        <c:v>3/1/2022</c:v>
                      </c:pt>
                      <c:pt idx="16">
                        <c:v>4/1/2022</c:v>
                      </c:pt>
                      <c:pt idx="17">
                        <c:v>5/1/2022</c:v>
                      </c:pt>
                      <c:pt idx="18">
                        <c:v>6/1/2022</c:v>
                      </c:pt>
                      <c:pt idx="19">
                        <c:v>7/1/2022</c:v>
                      </c:pt>
                      <c:pt idx="20">
                        <c:v>8/1/2022</c:v>
                      </c:pt>
                      <c:pt idx="21">
                        <c:v>9/1/2022</c:v>
                      </c:pt>
                      <c:pt idx="22">
                        <c:v>10/1/2022</c:v>
                      </c:pt>
                      <c:pt idx="23">
                        <c:v>11/1/2022</c:v>
                      </c:pt>
                    </c:strCache>
                  </c:strRef>
                </c:cat>
                <c:val>
                  <c:numRef>
                    <c:extLst>
                      <c:ext uri="{02D57815-91ED-43cb-92C2-25804820EDAC}">
                        <c15:formulaRef>
                          <c15:sqref>POPULATION!$B$50:$G$50</c15:sqref>
                        </c15:formulaRef>
                      </c:ext>
                    </c:extLst>
                    <c:numCache>
                      <c:formatCode>0.0</c:formatCode>
                      <c:ptCount val="6"/>
                      <c:pt idx="0">
                        <c:v>349.16666666666669</c:v>
                      </c:pt>
                      <c:pt idx="1">
                        <c:v>482.33333333333331</c:v>
                      </c:pt>
                      <c:pt idx="2">
                        <c:v>471.25</c:v>
                      </c:pt>
                      <c:pt idx="3">
                        <c:v>529.33333333333337</c:v>
                      </c:pt>
                      <c:pt idx="4">
                        <c:v>720.25</c:v>
                      </c:pt>
                      <c:pt idx="5">
                        <c:v>695.66666666666663</c:v>
                      </c:pt>
                    </c:numCache>
                  </c:numRef>
                </c:val>
                <c:extLst>
                  <c:ext xmlns:c16="http://schemas.microsoft.com/office/drawing/2014/chart" uri="{C3380CC4-5D6E-409C-BE32-E72D297353CC}">
                    <c16:uniqueId val="{00000005-611C-4195-9E7C-8169840FA7B3}"/>
                  </c:ext>
                </c:extLst>
              </c15:ser>
            </c15:filteredBarSeries>
          </c:ext>
        </c:extLst>
      </c:barChart>
      <c:catAx>
        <c:axId val="68703182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Time (Months)</a:t>
                </a:r>
              </a:p>
            </c:rich>
          </c:tx>
          <c:layout>
            <c:manualLayout>
              <c:xMode val="edge"/>
              <c:yMode val="edge"/>
              <c:x val="0.43974830672795218"/>
              <c:y val="0.8443456683955461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409]m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7042648"/>
        <c:crosses val="autoZero"/>
        <c:auto val="1"/>
        <c:lblAlgn val="ctr"/>
        <c:lblOffset val="100"/>
        <c:noMultiLvlLbl val="1"/>
      </c:catAx>
      <c:valAx>
        <c:axId val="687042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Total Number, All FCCPs</a:t>
                </a:r>
              </a:p>
            </c:rich>
          </c:tx>
          <c:layout>
            <c:manualLayout>
              <c:xMode val="edge"/>
              <c:yMode val="edge"/>
              <c:x val="6.4000064504002021E-3"/>
              <c:y val="0.1642320819112628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7031824"/>
        <c:crosses val="autoZero"/>
        <c:crossBetween val="between"/>
      </c:valAx>
      <c:spPr>
        <a:noFill/>
        <a:ln>
          <a:noFill/>
        </a:ln>
        <a:effectLst/>
      </c:spPr>
    </c:plotArea>
    <c:legend>
      <c:legendPos val="b"/>
      <c:layout>
        <c:manualLayout>
          <c:xMode val="edge"/>
          <c:yMode val="edge"/>
          <c:x val="0.35902961120044802"/>
          <c:y val="0.91865702793976689"/>
          <c:w val="0.281940609619932"/>
          <c:h val="7.679234634919783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6B91A-061F-48E0-8304-424C7B80615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49B8761-A5C6-4D3B-A354-CB3F7D195C23}">
      <dgm:prSet/>
      <dgm:spPr/>
      <dgm:t>
        <a:bodyPr/>
        <a:lstStyle/>
        <a:p>
          <a:r>
            <a:rPr lang="en-US"/>
            <a:t>Disruptive Behavior Programs</a:t>
          </a:r>
        </a:p>
      </dgm:t>
    </dgm:pt>
    <dgm:pt modelId="{05E28ECB-5D0B-487B-A6A2-4B4D52470592}" type="parTrans" cxnId="{D35BFB90-9228-4A0D-8BFD-79A238CFE7E3}">
      <dgm:prSet/>
      <dgm:spPr/>
      <dgm:t>
        <a:bodyPr/>
        <a:lstStyle/>
        <a:p>
          <a:endParaRPr lang="en-US"/>
        </a:p>
      </dgm:t>
    </dgm:pt>
    <dgm:pt modelId="{46D67901-BA7E-487B-A653-5F5415A13DD0}" type="sibTrans" cxnId="{D35BFB90-9228-4A0D-8BFD-79A238CFE7E3}">
      <dgm:prSet/>
      <dgm:spPr/>
      <dgm:t>
        <a:bodyPr/>
        <a:lstStyle/>
        <a:p>
          <a:endParaRPr lang="en-US"/>
        </a:p>
      </dgm:t>
    </dgm:pt>
    <dgm:pt modelId="{C89B2ABF-E8DF-43A8-960F-2A48FF4BA511}">
      <dgm:prSet/>
      <dgm:spPr/>
      <dgm:t>
        <a:bodyPr/>
        <a:lstStyle/>
        <a:p>
          <a:r>
            <a:rPr lang="en-US"/>
            <a:t>Family Stabilization Programs</a:t>
          </a:r>
        </a:p>
      </dgm:t>
    </dgm:pt>
    <dgm:pt modelId="{446D4972-FEB7-4A2A-A195-A85A5BED948C}" type="parTrans" cxnId="{BCAB8BCA-DBE1-43B7-9DA1-9C52993EDD6B}">
      <dgm:prSet/>
      <dgm:spPr/>
      <dgm:t>
        <a:bodyPr/>
        <a:lstStyle/>
        <a:p>
          <a:endParaRPr lang="en-US"/>
        </a:p>
      </dgm:t>
    </dgm:pt>
    <dgm:pt modelId="{320D84E3-785C-4AD5-931B-A8EDDD15D1BE}" type="sibTrans" cxnId="{BCAB8BCA-DBE1-43B7-9DA1-9C52993EDD6B}">
      <dgm:prSet/>
      <dgm:spPr/>
      <dgm:t>
        <a:bodyPr/>
        <a:lstStyle/>
        <a:p>
          <a:endParaRPr lang="en-US"/>
        </a:p>
      </dgm:t>
    </dgm:pt>
    <dgm:pt modelId="{4DE7013A-1D14-49A2-80C1-17C9144BB24F}">
      <dgm:prSet/>
      <dgm:spPr/>
      <dgm:t>
        <a:bodyPr/>
        <a:lstStyle/>
        <a:p>
          <a:r>
            <a:rPr lang="en-US"/>
            <a:t>Mental Health Programs</a:t>
          </a:r>
        </a:p>
      </dgm:t>
    </dgm:pt>
    <dgm:pt modelId="{7FFAFDD4-AFF3-4C38-8BD3-41D9BF68EFCF}" type="parTrans" cxnId="{676DFAFC-8326-425A-A69C-667609E38AC3}">
      <dgm:prSet/>
      <dgm:spPr/>
      <dgm:t>
        <a:bodyPr/>
        <a:lstStyle/>
        <a:p>
          <a:endParaRPr lang="en-US"/>
        </a:p>
      </dgm:t>
    </dgm:pt>
    <dgm:pt modelId="{C109AE1F-DF03-4A64-8F82-7614723AB4C7}" type="sibTrans" cxnId="{676DFAFC-8326-425A-A69C-667609E38AC3}">
      <dgm:prSet/>
      <dgm:spPr/>
      <dgm:t>
        <a:bodyPr/>
        <a:lstStyle/>
        <a:p>
          <a:endParaRPr lang="en-US"/>
        </a:p>
      </dgm:t>
    </dgm:pt>
    <dgm:pt modelId="{72E77ABD-9C57-4475-BF42-B7D63FC8B4F2}">
      <dgm:prSet/>
      <dgm:spPr/>
      <dgm:t>
        <a:bodyPr/>
        <a:lstStyle/>
        <a:p>
          <a:r>
            <a:rPr lang="en-US"/>
            <a:t>Visitation Programs</a:t>
          </a:r>
        </a:p>
      </dgm:t>
    </dgm:pt>
    <dgm:pt modelId="{E18FDE60-4CCF-458C-8E23-4DD5385D64F5}" type="parTrans" cxnId="{84025722-BAFE-422D-A0F1-54688CD27437}">
      <dgm:prSet/>
      <dgm:spPr/>
      <dgm:t>
        <a:bodyPr/>
        <a:lstStyle/>
        <a:p>
          <a:endParaRPr lang="en-US"/>
        </a:p>
      </dgm:t>
    </dgm:pt>
    <dgm:pt modelId="{3E01C326-3F3E-4034-B897-0B8E03CF1443}" type="sibTrans" cxnId="{84025722-BAFE-422D-A0F1-54688CD27437}">
      <dgm:prSet/>
      <dgm:spPr/>
      <dgm:t>
        <a:bodyPr/>
        <a:lstStyle/>
        <a:p>
          <a:endParaRPr lang="en-US"/>
        </a:p>
      </dgm:t>
    </dgm:pt>
    <dgm:pt modelId="{7F70C6C2-F8A6-4946-BB3A-402AA1CE48EE}">
      <dgm:prSet/>
      <dgm:spPr/>
      <dgm:t>
        <a:bodyPr/>
        <a:lstStyle/>
        <a:p>
          <a:r>
            <a:rPr lang="en-US"/>
            <a:t>Special Populations</a:t>
          </a:r>
        </a:p>
      </dgm:t>
    </dgm:pt>
    <dgm:pt modelId="{0313BC7D-7ED0-45B4-9D83-622A8D58EDE6}" type="parTrans" cxnId="{7D162B9F-A5EE-457D-9989-A2C8A6B241D5}">
      <dgm:prSet/>
      <dgm:spPr/>
      <dgm:t>
        <a:bodyPr/>
        <a:lstStyle/>
        <a:p>
          <a:endParaRPr lang="en-US"/>
        </a:p>
      </dgm:t>
    </dgm:pt>
    <dgm:pt modelId="{37AA8B9C-4E1E-40E6-A481-631C27A5125F}" type="sibTrans" cxnId="{7D162B9F-A5EE-457D-9989-A2C8A6B241D5}">
      <dgm:prSet/>
      <dgm:spPr/>
      <dgm:t>
        <a:bodyPr/>
        <a:lstStyle/>
        <a:p>
          <a:endParaRPr lang="en-US"/>
        </a:p>
      </dgm:t>
    </dgm:pt>
    <dgm:pt modelId="{1D4544D9-F7EA-4723-BE79-A114D8D6810E}">
      <dgm:prSet/>
      <dgm:spPr/>
      <dgm:t>
        <a:bodyPr/>
        <a:lstStyle/>
        <a:p>
          <a:r>
            <a:rPr lang="en-US"/>
            <a:t>Parent Training + Skill Building </a:t>
          </a:r>
        </a:p>
      </dgm:t>
    </dgm:pt>
    <dgm:pt modelId="{C8EBE8DE-033C-487F-8DF1-83BEAB19566A}" type="parTrans" cxnId="{A7A15B15-079B-4595-8567-653F4A756204}">
      <dgm:prSet/>
      <dgm:spPr/>
      <dgm:t>
        <a:bodyPr/>
        <a:lstStyle/>
        <a:p>
          <a:endParaRPr lang="en-US"/>
        </a:p>
      </dgm:t>
    </dgm:pt>
    <dgm:pt modelId="{5898B254-AB0A-42E3-B0AD-2270DEB71225}" type="sibTrans" cxnId="{A7A15B15-079B-4595-8567-653F4A756204}">
      <dgm:prSet/>
      <dgm:spPr/>
      <dgm:t>
        <a:bodyPr/>
        <a:lstStyle/>
        <a:p>
          <a:endParaRPr lang="en-US"/>
        </a:p>
      </dgm:t>
    </dgm:pt>
    <dgm:pt modelId="{092F9325-B93D-42F4-AE40-2E11E60AC2D0}">
      <dgm:prSet/>
      <dgm:spPr/>
      <dgm:t>
        <a:bodyPr/>
        <a:lstStyle/>
        <a:p>
          <a:r>
            <a:rPr lang="en-US"/>
            <a:t>Miscellaneous Programs </a:t>
          </a:r>
        </a:p>
      </dgm:t>
    </dgm:pt>
    <dgm:pt modelId="{DD8FC143-C7A8-4664-B5B9-61EE49481B8B}" type="parTrans" cxnId="{4E3FE8DE-1546-4562-991A-B06D9A8E1617}">
      <dgm:prSet/>
      <dgm:spPr/>
      <dgm:t>
        <a:bodyPr/>
        <a:lstStyle/>
        <a:p>
          <a:endParaRPr lang="en-US"/>
        </a:p>
      </dgm:t>
    </dgm:pt>
    <dgm:pt modelId="{24856DF9-F83E-49A5-A71E-BA10AAA95AE8}" type="sibTrans" cxnId="{4E3FE8DE-1546-4562-991A-B06D9A8E1617}">
      <dgm:prSet/>
      <dgm:spPr/>
      <dgm:t>
        <a:bodyPr/>
        <a:lstStyle/>
        <a:p>
          <a:endParaRPr lang="en-US"/>
        </a:p>
      </dgm:t>
    </dgm:pt>
    <dgm:pt modelId="{0D124EDA-626A-40FB-BC78-1074187479D5}">
      <dgm:prSet/>
      <dgm:spPr/>
      <dgm:t>
        <a:bodyPr/>
        <a:lstStyle/>
        <a:p>
          <a:pPr marL="117475" indent="-117475"/>
          <a:r>
            <a:rPr lang="en-US"/>
            <a:t>Family-Centered Treatment</a:t>
          </a:r>
        </a:p>
      </dgm:t>
    </dgm:pt>
    <dgm:pt modelId="{3125464C-CBBF-474A-B9C3-92E2069F541B}" type="parTrans" cxnId="{94ECABF8-49A4-45E9-9669-987AC3A6CC26}">
      <dgm:prSet/>
      <dgm:spPr/>
      <dgm:t>
        <a:bodyPr/>
        <a:lstStyle/>
        <a:p>
          <a:endParaRPr lang="en-US"/>
        </a:p>
      </dgm:t>
    </dgm:pt>
    <dgm:pt modelId="{A41E28C6-8A30-45E4-A366-3A3A8326E54B}" type="sibTrans" cxnId="{94ECABF8-49A4-45E9-9669-987AC3A6CC26}">
      <dgm:prSet/>
      <dgm:spPr/>
      <dgm:t>
        <a:bodyPr/>
        <a:lstStyle/>
        <a:p>
          <a:endParaRPr lang="en-US"/>
        </a:p>
      </dgm:t>
    </dgm:pt>
    <dgm:pt modelId="{E8AA5C7A-EE4C-43B3-B958-58B31A8162EF}">
      <dgm:prSet/>
      <dgm:spPr/>
      <dgm:t>
        <a:bodyPr/>
        <a:lstStyle/>
        <a:p>
          <a:pPr marL="117475" indent="-117475"/>
          <a:r>
            <a:rPr lang="en-US"/>
            <a:t>Functional Family Therapy</a:t>
          </a:r>
        </a:p>
      </dgm:t>
    </dgm:pt>
    <dgm:pt modelId="{0D419BE2-8093-4434-805F-693D75B9100B}" type="parTrans" cxnId="{BB4249D8-94C3-4A9E-A6AD-400DDC953A36}">
      <dgm:prSet/>
      <dgm:spPr/>
      <dgm:t>
        <a:bodyPr/>
        <a:lstStyle/>
        <a:p>
          <a:endParaRPr lang="en-US"/>
        </a:p>
      </dgm:t>
    </dgm:pt>
    <dgm:pt modelId="{35950111-706E-4CBE-9AD8-0F037B385B6D}" type="sibTrans" cxnId="{BB4249D8-94C3-4A9E-A6AD-400DDC953A36}">
      <dgm:prSet/>
      <dgm:spPr/>
      <dgm:t>
        <a:bodyPr/>
        <a:lstStyle/>
        <a:p>
          <a:endParaRPr lang="en-US"/>
        </a:p>
      </dgm:t>
    </dgm:pt>
    <dgm:pt modelId="{E2128F5C-6C60-4AD1-9861-ADD0E135429F}">
      <dgm:prSet/>
      <dgm:spPr/>
      <dgm:t>
        <a:bodyPr/>
        <a:lstStyle/>
        <a:p>
          <a:pPr marL="117475" indent="-117475"/>
          <a:r>
            <a:rPr lang="en-US"/>
            <a:t>Multi-Systemic Therapy</a:t>
          </a:r>
        </a:p>
      </dgm:t>
    </dgm:pt>
    <dgm:pt modelId="{C143514F-FB87-48BC-B84B-D2516F935596}" type="parTrans" cxnId="{568AE2DD-C2CD-4982-BD20-0F6FB61FA7B7}">
      <dgm:prSet/>
      <dgm:spPr/>
      <dgm:t>
        <a:bodyPr/>
        <a:lstStyle/>
        <a:p>
          <a:endParaRPr lang="en-US"/>
        </a:p>
      </dgm:t>
    </dgm:pt>
    <dgm:pt modelId="{CA52348A-AD86-4E53-87D6-C44408643ECC}" type="sibTrans" cxnId="{568AE2DD-C2CD-4982-BD20-0F6FB61FA7B7}">
      <dgm:prSet/>
      <dgm:spPr/>
      <dgm:t>
        <a:bodyPr/>
        <a:lstStyle/>
        <a:p>
          <a:endParaRPr lang="en-US"/>
        </a:p>
      </dgm:t>
    </dgm:pt>
    <dgm:pt modelId="{D7938E68-DA19-41C0-B1F7-E429D65AC4C2}">
      <dgm:prSet/>
      <dgm:spPr/>
      <dgm:t>
        <a:bodyPr/>
        <a:lstStyle/>
        <a:p>
          <a:pPr marL="117475" indent="-117475"/>
          <a:r>
            <a:rPr lang="en-US"/>
            <a:t>Parenting with Love &amp; Limits </a:t>
          </a:r>
        </a:p>
      </dgm:t>
    </dgm:pt>
    <dgm:pt modelId="{D1247F82-ABCB-4DB0-B822-1B39CFCA3D24}" type="parTrans" cxnId="{46E7929E-0644-4A5C-AEC8-1842A14857B8}">
      <dgm:prSet/>
      <dgm:spPr/>
      <dgm:t>
        <a:bodyPr/>
        <a:lstStyle/>
        <a:p>
          <a:endParaRPr lang="en-US"/>
        </a:p>
      </dgm:t>
    </dgm:pt>
    <dgm:pt modelId="{B3D63218-CDB1-460A-9EB3-97B73EBCFBA3}" type="sibTrans" cxnId="{46E7929E-0644-4A5C-AEC8-1842A14857B8}">
      <dgm:prSet/>
      <dgm:spPr/>
      <dgm:t>
        <a:bodyPr/>
        <a:lstStyle/>
        <a:p>
          <a:endParaRPr lang="en-US"/>
        </a:p>
      </dgm:t>
    </dgm:pt>
    <dgm:pt modelId="{511FB568-A2B6-44D8-880E-0C7D75B5B0DD}">
      <dgm:prSet/>
      <dgm:spPr/>
      <dgm:t>
        <a:bodyPr/>
        <a:lstStyle/>
        <a:p>
          <a:pPr marL="117475" indent="-117475"/>
          <a:r>
            <a:rPr lang="en-US"/>
            <a:t>Positive Parenting Program</a:t>
          </a:r>
        </a:p>
      </dgm:t>
    </dgm:pt>
    <dgm:pt modelId="{723A0EA6-A8BB-40F2-8725-5D30686D2974}" type="parTrans" cxnId="{1438DBD1-8E49-4C19-BDF8-6B0DDDD89E7C}">
      <dgm:prSet/>
      <dgm:spPr/>
      <dgm:t>
        <a:bodyPr/>
        <a:lstStyle/>
        <a:p>
          <a:endParaRPr lang="en-US"/>
        </a:p>
      </dgm:t>
    </dgm:pt>
    <dgm:pt modelId="{5E055991-E28E-44F7-A6BA-0C8B483FB212}" type="sibTrans" cxnId="{1438DBD1-8E49-4C19-BDF8-6B0DDDD89E7C}">
      <dgm:prSet/>
      <dgm:spPr/>
      <dgm:t>
        <a:bodyPr/>
        <a:lstStyle/>
        <a:p>
          <a:endParaRPr lang="en-US"/>
        </a:p>
      </dgm:t>
    </dgm:pt>
    <dgm:pt modelId="{D48B6912-CB84-44F3-A06B-448452611A11}">
      <dgm:prSet/>
      <dgm:spPr/>
      <dgm:t>
        <a:bodyPr/>
        <a:lstStyle/>
        <a:p>
          <a:pPr marL="117475" indent="-117475"/>
          <a:r>
            <a:rPr lang="en-US"/>
            <a:t>Preserving Families Network</a:t>
          </a:r>
        </a:p>
      </dgm:t>
    </dgm:pt>
    <dgm:pt modelId="{DB45752D-E490-483A-9509-0201C4110275}" type="parTrans" cxnId="{0C12A3CD-84CD-4FFE-B133-4F2EA0001015}">
      <dgm:prSet/>
      <dgm:spPr/>
      <dgm:t>
        <a:bodyPr/>
        <a:lstStyle/>
        <a:p>
          <a:endParaRPr lang="en-US"/>
        </a:p>
      </dgm:t>
    </dgm:pt>
    <dgm:pt modelId="{4306571B-6AFD-4D0E-918B-1B49D1F8BB74}" type="sibTrans" cxnId="{0C12A3CD-84CD-4FFE-B133-4F2EA0001015}">
      <dgm:prSet/>
      <dgm:spPr/>
      <dgm:t>
        <a:bodyPr/>
        <a:lstStyle/>
        <a:p>
          <a:endParaRPr lang="en-US"/>
        </a:p>
      </dgm:t>
    </dgm:pt>
    <dgm:pt modelId="{FAA6B0F3-73F6-4916-8094-DBDFE7705968}">
      <dgm:prSet/>
      <dgm:spPr/>
      <dgm:t>
        <a:bodyPr/>
        <a:lstStyle/>
        <a:p>
          <a:pPr marL="117475" indent="-117475"/>
          <a:r>
            <a:rPr lang="en-US"/>
            <a:t>Enhanced Family Support Services</a:t>
          </a:r>
        </a:p>
      </dgm:t>
    </dgm:pt>
    <dgm:pt modelId="{B0AD48E7-EFCD-40E2-9DCA-5EFFC3E04115}" type="parTrans" cxnId="{4949B8E9-BC46-4B1D-BF96-49977C3AA355}">
      <dgm:prSet/>
      <dgm:spPr/>
      <dgm:t>
        <a:bodyPr/>
        <a:lstStyle/>
        <a:p>
          <a:endParaRPr lang="en-US"/>
        </a:p>
      </dgm:t>
    </dgm:pt>
    <dgm:pt modelId="{1B077E83-01AB-45A5-9D26-1EF824B42BD3}" type="sibTrans" cxnId="{4949B8E9-BC46-4B1D-BF96-49977C3AA355}">
      <dgm:prSet/>
      <dgm:spPr/>
      <dgm:t>
        <a:bodyPr/>
        <a:lstStyle/>
        <a:p>
          <a:endParaRPr lang="en-US"/>
        </a:p>
      </dgm:t>
    </dgm:pt>
    <dgm:pt modelId="{1DB2E394-0ABE-42EC-8E6C-82E55D2E4829}">
      <dgm:prSet/>
      <dgm:spPr/>
      <dgm:t>
        <a:bodyPr/>
        <a:lstStyle/>
        <a:p>
          <a:pPr marL="117475" indent="-117475"/>
          <a:r>
            <a:rPr lang="en-US"/>
            <a:t>Family-Centered Treatment</a:t>
          </a:r>
        </a:p>
      </dgm:t>
    </dgm:pt>
    <dgm:pt modelId="{E53A8570-7281-43FD-AC46-B34E1BB72233}" type="parTrans" cxnId="{3F902F02-B791-4111-BAA2-57894D641EF7}">
      <dgm:prSet/>
      <dgm:spPr/>
      <dgm:t>
        <a:bodyPr/>
        <a:lstStyle/>
        <a:p>
          <a:endParaRPr lang="en-US"/>
        </a:p>
      </dgm:t>
    </dgm:pt>
    <dgm:pt modelId="{96CC76DC-4E28-41C7-BE8B-F9AFB25BE8A4}" type="sibTrans" cxnId="{3F902F02-B791-4111-BAA2-57894D641EF7}">
      <dgm:prSet/>
      <dgm:spPr/>
      <dgm:t>
        <a:bodyPr/>
        <a:lstStyle/>
        <a:p>
          <a:endParaRPr lang="en-US"/>
        </a:p>
      </dgm:t>
    </dgm:pt>
    <dgm:pt modelId="{54581605-A9FF-4577-9050-4FECCC8A989C}">
      <dgm:prSet/>
      <dgm:spPr/>
      <dgm:t>
        <a:bodyPr/>
        <a:lstStyle/>
        <a:p>
          <a:pPr marL="117475" indent="-117475"/>
          <a:r>
            <a:rPr lang="en-US"/>
            <a:t>Family Pres </a:t>
          </a:r>
        </a:p>
      </dgm:t>
    </dgm:pt>
    <dgm:pt modelId="{9891EE62-7198-4674-BC0A-D9CF6DB2BA1B}" type="parTrans" cxnId="{71295386-4DEB-4EB0-964C-A9D28E32A4C8}">
      <dgm:prSet/>
      <dgm:spPr/>
      <dgm:t>
        <a:bodyPr/>
        <a:lstStyle/>
        <a:p>
          <a:endParaRPr lang="en-US"/>
        </a:p>
      </dgm:t>
    </dgm:pt>
    <dgm:pt modelId="{7D954809-EA67-4996-873F-A967108EBA87}" type="sibTrans" cxnId="{71295386-4DEB-4EB0-964C-A9D28E32A4C8}">
      <dgm:prSet/>
      <dgm:spPr/>
      <dgm:t>
        <a:bodyPr/>
        <a:lstStyle/>
        <a:p>
          <a:endParaRPr lang="en-US"/>
        </a:p>
      </dgm:t>
    </dgm:pt>
    <dgm:pt modelId="{B159D1AC-5195-4956-8846-5E185EE9518A}">
      <dgm:prSet/>
      <dgm:spPr/>
      <dgm:t>
        <a:bodyPr/>
        <a:lstStyle/>
        <a:p>
          <a:pPr marL="117475" indent="-117475"/>
          <a:r>
            <a:rPr lang="en-US"/>
            <a:t>Family Pres - DD</a:t>
          </a:r>
        </a:p>
      </dgm:t>
    </dgm:pt>
    <dgm:pt modelId="{3ED07ECF-900E-4EDA-9E3A-B4B084287EB2}" type="parTrans" cxnId="{B22EF66E-2E87-4695-B184-39ED80446A2C}">
      <dgm:prSet/>
      <dgm:spPr/>
      <dgm:t>
        <a:bodyPr/>
        <a:lstStyle/>
        <a:p>
          <a:endParaRPr lang="en-US"/>
        </a:p>
      </dgm:t>
    </dgm:pt>
    <dgm:pt modelId="{49AB6898-E61E-43D3-A877-13ADB9783000}" type="sibTrans" cxnId="{B22EF66E-2E87-4695-B184-39ED80446A2C}">
      <dgm:prSet/>
      <dgm:spPr/>
      <dgm:t>
        <a:bodyPr/>
        <a:lstStyle/>
        <a:p>
          <a:endParaRPr lang="en-US"/>
        </a:p>
      </dgm:t>
    </dgm:pt>
    <dgm:pt modelId="{5037B934-881E-4F4D-BF81-D87FCF85F872}">
      <dgm:prSet/>
      <dgm:spPr/>
      <dgm:t>
        <a:bodyPr/>
        <a:lstStyle/>
        <a:p>
          <a:pPr marL="117475" indent="-117475"/>
          <a:r>
            <a:rPr lang="en-US"/>
            <a:t>Family Stabilization Program</a:t>
          </a:r>
        </a:p>
      </dgm:t>
    </dgm:pt>
    <dgm:pt modelId="{8D7F41CF-8DFB-4BF7-9359-7268BFFB9CAD}" type="parTrans" cxnId="{ACFA6E53-0419-4230-B687-49BD051FF72E}">
      <dgm:prSet/>
      <dgm:spPr/>
      <dgm:t>
        <a:bodyPr/>
        <a:lstStyle/>
        <a:p>
          <a:endParaRPr lang="en-US"/>
        </a:p>
      </dgm:t>
    </dgm:pt>
    <dgm:pt modelId="{6492DB82-6957-41E6-9525-C1173DF8E481}" type="sibTrans" cxnId="{ACFA6E53-0419-4230-B687-49BD051FF72E}">
      <dgm:prSet/>
      <dgm:spPr/>
      <dgm:t>
        <a:bodyPr/>
        <a:lstStyle/>
        <a:p>
          <a:endParaRPr lang="en-US"/>
        </a:p>
      </dgm:t>
    </dgm:pt>
    <dgm:pt modelId="{95FF09BC-E8F8-4C85-836F-C2DF19E523EF}">
      <dgm:prSet/>
      <dgm:spPr/>
      <dgm:t>
        <a:bodyPr/>
        <a:lstStyle/>
        <a:p>
          <a:pPr marL="117475" indent="-117475"/>
          <a:r>
            <a:rPr lang="en-US"/>
            <a:t>Project Connect</a:t>
          </a:r>
        </a:p>
      </dgm:t>
    </dgm:pt>
    <dgm:pt modelId="{5A296FA3-BD18-4356-A8DB-D1605D474D6D}" type="parTrans" cxnId="{56CB4212-7A0F-4554-96AE-A27CA544CAB1}">
      <dgm:prSet/>
      <dgm:spPr/>
      <dgm:t>
        <a:bodyPr/>
        <a:lstStyle/>
        <a:p>
          <a:endParaRPr lang="en-US"/>
        </a:p>
      </dgm:t>
    </dgm:pt>
    <dgm:pt modelId="{A4FAA50F-8B18-4FCC-98D8-E2674E9E17E0}" type="sibTrans" cxnId="{56CB4212-7A0F-4554-96AE-A27CA544CAB1}">
      <dgm:prSet/>
      <dgm:spPr/>
      <dgm:t>
        <a:bodyPr/>
        <a:lstStyle/>
        <a:p>
          <a:endParaRPr lang="en-US"/>
        </a:p>
      </dgm:t>
    </dgm:pt>
    <dgm:pt modelId="{3757E24D-0E9C-4D52-838E-7C1870DADEC3}">
      <dgm:prSet/>
      <dgm:spPr/>
      <dgm:t>
        <a:bodyPr/>
        <a:lstStyle/>
        <a:p>
          <a:pPr marL="117475" indent="-117475"/>
          <a:r>
            <a:rPr lang="en-US"/>
            <a:t>Homebuilders </a:t>
          </a:r>
        </a:p>
      </dgm:t>
    </dgm:pt>
    <dgm:pt modelId="{9DC2A3FF-6C96-46DE-AF28-5C5945F73957}" type="parTrans" cxnId="{C858ADB9-0B09-4595-BB5A-6086AABE0C8F}">
      <dgm:prSet/>
      <dgm:spPr/>
      <dgm:t>
        <a:bodyPr/>
        <a:lstStyle/>
        <a:p>
          <a:endParaRPr lang="en-US"/>
        </a:p>
      </dgm:t>
    </dgm:pt>
    <dgm:pt modelId="{7F926EFC-08C2-4E04-B76C-AC82666C3078}" type="sibTrans" cxnId="{C858ADB9-0B09-4595-BB5A-6086AABE0C8F}">
      <dgm:prSet/>
      <dgm:spPr/>
      <dgm:t>
        <a:bodyPr/>
        <a:lstStyle/>
        <a:p>
          <a:endParaRPr lang="en-US"/>
        </a:p>
      </dgm:t>
    </dgm:pt>
    <dgm:pt modelId="{12D7E0DE-BEC8-497D-AD48-DD8BABE454D4}">
      <dgm:prSet/>
      <dgm:spPr/>
      <dgm:t>
        <a:bodyPr/>
        <a:lstStyle/>
        <a:p>
          <a:pPr marL="117475" indent="-117475"/>
          <a:r>
            <a:rPr lang="en-US"/>
            <a:t>Trauma Systems Therapy – Community Health Team</a:t>
          </a:r>
        </a:p>
      </dgm:t>
    </dgm:pt>
    <dgm:pt modelId="{BE8E3C6F-BB9B-4225-8DC6-0B7230E5FCF2}" type="parTrans" cxnId="{5E1E116C-3FCA-40A3-8BAD-35B96F190D3D}">
      <dgm:prSet/>
      <dgm:spPr/>
      <dgm:t>
        <a:bodyPr/>
        <a:lstStyle/>
        <a:p>
          <a:endParaRPr lang="en-US"/>
        </a:p>
      </dgm:t>
    </dgm:pt>
    <dgm:pt modelId="{C57EBE16-945B-4883-9551-DB88732908D5}" type="sibTrans" cxnId="{5E1E116C-3FCA-40A3-8BAD-35B96F190D3D}">
      <dgm:prSet/>
      <dgm:spPr/>
      <dgm:t>
        <a:bodyPr/>
        <a:lstStyle/>
        <a:p>
          <a:endParaRPr lang="en-US"/>
        </a:p>
      </dgm:t>
    </dgm:pt>
    <dgm:pt modelId="{9228EA77-C388-4CAB-8C18-8BE5D36C8BC4}">
      <dgm:prSet/>
      <dgm:spPr/>
      <dgm:t>
        <a:bodyPr/>
        <a:lstStyle/>
        <a:p>
          <a:pPr marL="117475" indent="-117475"/>
          <a:r>
            <a:rPr lang="en-US"/>
            <a:t>Family Centered Treatment</a:t>
          </a:r>
        </a:p>
      </dgm:t>
    </dgm:pt>
    <dgm:pt modelId="{518E5AE6-8CFB-407B-BE04-E1C28CCE9711}" type="parTrans" cxnId="{C614DF1C-5E75-41A5-B175-ACC19CA9FC3B}">
      <dgm:prSet/>
      <dgm:spPr/>
      <dgm:t>
        <a:bodyPr/>
        <a:lstStyle/>
        <a:p>
          <a:endParaRPr lang="en-US"/>
        </a:p>
      </dgm:t>
    </dgm:pt>
    <dgm:pt modelId="{32D7F6E0-7F1D-4341-8E0A-A2D78D4289FA}" type="sibTrans" cxnId="{C614DF1C-5E75-41A5-B175-ACC19CA9FC3B}">
      <dgm:prSet/>
      <dgm:spPr/>
      <dgm:t>
        <a:bodyPr/>
        <a:lstStyle/>
        <a:p>
          <a:endParaRPr lang="en-US"/>
        </a:p>
      </dgm:t>
    </dgm:pt>
    <dgm:pt modelId="{F4823A93-B39A-4F51-B9A5-68FD00A56A75}">
      <dgm:prSet/>
      <dgm:spPr/>
      <dgm:t>
        <a:bodyPr/>
        <a:lstStyle/>
        <a:p>
          <a:pPr marL="117475" indent="-117475"/>
          <a:r>
            <a:rPr lang="en-US"/>
            <a:t>Functional Family Therapy</a:t>
          </a:r>
        </a:p>
      </dgm:t>
    </dgm:pt>
    <dgm:pt modelId="{5748BC12-9DC3-4479-B263-3DACDF0E378D}" type="parTrans" cxnId="{3FD71E50-0A1C-459D-A383-725AEC8A7EE5}">
      <dgm:prSet/>
      <dgm:spPr/>
      <dgm:t>
        <a:bodyPr/>
        <a:lstStyle/>
        <a:p>
          <a:endParaRPr lang="en-US"/>
        </a:p>
      </dgm:t>
    </dgm:pt>
    <dgm:pt modelId="{8ECD0AAE-8958-4432-B0DE-46108E90222E}" type="sibTrans" cxnId="{3FD71E50-0A1C-459D-A383-725AEC8A7EE5}">
      <dgm:prSet/>
      <dgm:spPr/>
      <dgm:t>
        <a:bodyPr/>
        <a:lstStyle/>
        <a:p>
          <a:endParaRPr lang="en-US"/>
        </a:p>
      </dgm:t>
    </dgm:pt>
    <dgm:pt modelId="{E64A18EC-D224-4B82-854E-8F6CC15A8FB6}">
      <dgm:prSet/>
      <dgm:spPr/>
      <dgm:t>
        <a:bodyPr/>
        <a:lstStyle/>
        <a:p>
          <a:pPr marL="117475" indent="-117475"/>
          <a:r>
            <a:rPr lang="en-US"/>
            <a:t>Parenting with Love &amp; Limits</a:t>
          </a:r>
        </a:p>
      </dgm:t>
    </dgm:pt>
    <dgm:pt modelId="{F9BD259B-BBC6-4704-8F10-C6E30216BC5B}" type="parTrans" cxnId="{97F751E3-3E19-46C6-9343-27B824BE99F2}">
      <dgm:prSet/>
      <dgm:spPr/>
      <dgm:t>
        <a:bodyPr/>
        <a:lstStyle/>
        <a:p>
          <a:endParaRPr lang="en-US"/>
        </a:p>
      </dgm:t>
    </dgm:pt>
    <dgm:pt modelId="{2F815B3A-671D-41B1-AB8A-077E59818073}" type="sibTrans" cxnId="{97F751E3-3E19-46C6-9343-27B824BE99F2}">
      <dgm:prSet/>
      <dgm:spPr/>
      <dgm:t>
        <a:bodyPr/>
        <a:lstStyle/>
        <a:p>
          <a:endParaRPr lang="en-US"/>
        </a:p>
      </dgm:t>
    </dgm:pt>
    <dgm:pt modelId="{E2F89D09-7A93-4578-B88E-41433DD949B3}">
      <dgm:prSet/>
      <dgm:spPr/>
      <dgm:t>
        <a:bodyPr/>
        <a:lstStyle/>
        <a:p>
          <a:pPr marL="117475" indent="-117475"/>
          <a:r>
            <a:rPr lang="en-US"/>
            <a:t>Preserving Families Network</a:t>
          </a:r>
        </a:p>
      </dgm:t>
    </dgm:pt>
    <dgm:pt modelId="{66080F7A-D0AC-4DEF-9B79-7C884695EFB7}" type="parTrans" cxnId="{C95BA795-3004-49F6-BA5C-7486E3BD3C3F}">
      <dgm:prSet/>
      <dgm:spPr/>
      <dgm:t>
        <a:bodyPr/>
        <a:lstStyle/>
        <a:p>
          <a:endParaRPr lang="en-US"/>
        </a:p>
      </dgm:t>
    </dgm:pt>
    <dgm:pt modelId="{48263E29-8D64-4E4F-B87C-D8FD06B907E6}" type="sibTrans" cxnId="{C95BA795-3004-49F6-BA5C-7486E3BD3C3F}">
      <dgm:prSet/>
      <dgm:spPr/>
      <dgm:t>
        <a:bodyPr/>
        <a:lstStyle/>
        <a:p>
          <a:endParaRPr lang="en-US"/>
        </a:p>
      </dgm:t>
    </dgm:pt>
    <dgm:pt modelId="{B337C0E3-24F3-484A-81D0-5DF75C3CA81D}">
      <dgm:prSet/>
      <dgm:spPr/>
      <dgm:t>
        <a:bodyPr/>
        <a:lstStyle/>
        <a:p>
          <a:pPr marL="117475" indent="-117475"/>
          <a:r>
            <a:rPr lang="en-US"/>
            <a:t>Preserving Families Network Lite</a:t>
          </a:r>
        </a:p>
      </dgm:t>
    </dgm:pt>
    <dgm:pt modelId="{27F7C089-694B-42E8-BD4C-B22D2080133B}" type="parTrans" cxnId="{A89021D4-9E7F-48F2-A221-4B6AAA64AAE9}">
      <dgm:prSet/>
      <dgm:spPr/>
      <dgm:t>
        <a:bodyPr/>
        <a:lstStyle/>
        <a:p>
          <a:endParaRPr lang="en-US"/>
        </a:p>
      </dgm:t>
    </dgm:pt>
    <dgm:pt modelId="{3465C4CC-01E4-4C74-A099-96CEF062B1CA}" type="sibTrans" cxnId="{A89021D4-9E7F-48F2-A221-4B6AAA64AAE9}">
      <dgm:prSet/>
      <dgm:spPr/>
      <dgm:t>
        <a:bodyPr/>
        <a:lstStyle/>
        <a:p>
          <a:endParaRPr lang="en-US"/>
        </a:p>
      </dgm:t>
    </dgm:pt>
    <dgm:pt modelId="{CB4A1708-D2CD-4C98-8C89-73368C9DD767}">
      <dgm:prSet/>
      <dgm:spPr/>
      <dgm:t>
        <a:bodyPr/>
        <a:lstStyle/>
        <a:p>
          <a:pPr marL="117475" indent="-117475"/>
          <a:r>
            <a:rPr lang="en-US"/>
            <a:t>Teen Assertive Community Team</a:t>
          </a:r>
        </a:p>
      </dgm:t>
    </dgm:pt>
    <dgm:pt modelId="{21A54949-F7BC-4B84-8845-7C7532169377}" type="parTrans" cxnId="{CCC7B9BD-083E-43A1-ACCC-3D55902DE0FE}">
      <dgm:prSet/>
      <dgm:spPr/>
      <dgm:t>
        <a:bodyPr/>
        <a:lstStyle/>
        <a:p>
          <a:endParaRPr lang="en-US"/>
        </a:p>
      </dgm:t>
    </dgm:pt>
    <dgm:pt modelId="{9B78F49E-56CB-40A9-886D-F59ECC1767A2}" type="sibTrans" cxnId="{CCC7B9BD-083E-43A1-ACCC-3D55902DE0FE}">
      <dgm:prSet/>
      <dgm:spPr/>
      <dgm:t>
        <a:bodyPr/>
        <a:lstStyle/>
        <a:p>
          <a:endParaRPr lang="en-US"/>
        </a:p>
      </dgm:t>
    </dgm:pt>
    <dgm:pt modelId="{1AD68B88-8CB9-459B-A822-71FCF47C8A56}">
      <dgm:prSet/>
      <dgm:spPr/>
      <dgm:t>
        <a:bodyPr/>
        <a:lstStyle/>
        <a:p>
          <a:pPr marL="117475" indent="-117475"/>
          <a:r>
            <a:rPr lang="en-US"/>
            <a:t>Trauma Systems Therapy  </a:t>
          </a:r>
        </a:p>
      </dgm:t>
    </dgm:pt>
    <dgm:pt modelId="{4653A56A-A7EB-4A55-B9EB-3D8D3B44591E}" type="parTrans" cxnId="{6EA62A06-DBDC-4434-8B39-001E560C836F}">
      <dgm:prSet/>
      <dgm:spPr/>
      <dgm:t>
        <a:bodyPr/>
        <a:lstStyle/>
        <a:p>
          <a:endParaRPr lang="en-US"/>
        </a:p>
      </dgm:t>
    </dgm:pt>
    <dgm:pt modelId="{FBAEB448-49EC-494E-A661-831DFA7049AA}" type="sibTrans" cxnId="{6EA62A06-DBDC-4434-8B39-001E560C836F}">
      <dgm:prSet/>
      <dgm:spPr/>
      <dgm:t>
        <a:bodyPr/>
        <a:lstStyle/>
        <a:p>
          <a:endParaRPr lang="en-US"/>
        </a:p>
      </dgm:t>
    </dgm:pt>
    <dgm:pt modelId="{82613C1A-7745-43F6-BE13-1960747FBCC6}">
      <dgm:prSet/>
      <dgm:spPr/>
      <dgm:t>
        <a:bodyPr/>
        <a:lstStyle/>
        <a:p>
          <a:pPr marL="117475" indent="-117475"/>
          <a:r>
            <a:rPr lang="en-US"/>
            <a:t>Families Together Visitation</a:t>
          </a:r>
        </a:p>
      </dgm:t>
    </dgm:pt>
    <dgm:pt modelId="{349DD3E5-E6FC-4B66-A120-E28197A5399D}" type="parTrans" cxnId="{C24855CE-C0BB-48B2-B620-294383504528}">
      <dgm:prSet/>
      <dgm:spPr/>
      <dgm:t>
        <a:bodyPr/>
        <a:lstStyle/>
        <a:p>
          <a:endParaRPr lang="en-US"/>
        </a:p>
      </dgm:t>
    </dgm:pt>
    <dgm:pt modelId="{5E288F4B-D07C-414C-8D5F-043E3FF4355F}" type="sibTrans" cxnId="{C24855CE-C0BB-48B2-B620-294383504528}">
      <dgm:prSet/>
      <dgm:spPr/>
      <dgm:t>
        <a:bodyPr/>
        <a:lstStyle/>
        <a:p>
          <a:endParaRPr lang="en-US"/>
        </a:p>
      </dgm:t>
    </dgm:pt>
    <dgm:pt modelId="{951DC81F-D787-4E5D-AAD7-41506E8E3F27}">
      <dgm:prSet/>
      <dgm:spPr/>
      <dgm:t>
        <a:bodyPr/>
        <a:lstStyle/>
        <a:p>
          <a:pPr marL="117475" indent="-117475"/>
          <a:r>
            <a:rPr lang="en-US"/>
            <a:t>BoysTown Visitation</a:t>
          </a:r>
        </a:p>
      </dgm:t>
    </dgm:pt>
    <dgm:pt modelId="{1E740D27-B1EE-4753-9EBE-615F5ADDE924}" type="parTrans" cxnId="{DFD73E19-6109-47F0-9410-97AD52EE97D8}">
      <dgm:prSet/>
      <dgm:spPr/>
      <dgm:t>
        <a:bodyPr/>
        <a:lstStyle/>
        <a:p>
          <a:endParaRPr lang="en-US"/>
        </a:p>
      </dgm:t>
    </dgm:pt>
    <dgm:pt modelId="{91F53E7C-74B4-42A0-B84E-F2C88547F7FC}" type="sibTrans" cxnId="{DFD73E19-6109-47F0-9410-97AD52EE97D8}">
      <dgm:prSet/>
      <dgm:spPr/>
      <dgm:t>
        <a:bodyPr/>
        <a:lstStyle/>
        <a:p>
          <a:endParaRPr lang="en-US"/>
        </a:p>
      </dgm:t>
    </dgm:pt>
    <dgm:pt modelId="{982FE8C1-577B-4949-915F-5A0701E342D3}">
      <dgm:prSet/>
      <dgm:spPr/>
      <dgm:t>
        <a:bodyPr/>
        <a:lstStyle/>
        <a:p>
          <a:pPr marL="117475" indent="-117475"/>
          <a:r>
            <a:rPr lang="en-US"/>
            <a:t>Immediate Response Visitation Program</a:t>
          </a:r>
        </a:p>
      </dgm:t>
    </dgm:pt>
    <dgm:pt modelId="{7E9398C2-6608-4279-B7CB-520E978B01B5}" type="parTrans" cxnId="{A748AAA3-2489-4B35-8996-0E2911EF0C05}">
      <dgm:prSet/>
      <dgm:spPr/>
      <dgm:t>
        <a:bodyPr/>
        <a:lstStyle/>
        <a:p>
          <a:endParaRPr lang="en-US"/>
        </a:p>
      </dgm:t>
    </dgm:pt>
    <dgm:pt modelId="{4D229AB4-BFA1-4B82-AA78-908DF0C5C55D}" type="sibTrans" cxnId="{A748AAA3-2489-4B35-8996-0E2911EF0C05}">
      <dgm:prSet/>
      <dgm:spPr/>
      <dgm:t>
        <a:bodyPr/>
        <a:lstStyle/>
        <a:p>
          <a:endParaRPr lang="en-US"/>
        </a:p>
      </dgm:t>
    </dgm:pt>
    <dgm:pt modelId="{6870A44F-55B5-46AC-BDD1-2C81C0658368}">
      <dgm:prSet/>
      <dgm:spPr/>
      <dgm:t>
        <a:bodyPr/>
        <a:lstStyle/>
        <a:p>
          <a:pPr marL="117475" indent="-117475"/>
          <a:r>
            <a:rPr lang="en-US"/>
            <a:t>Immediate Response Visitation Program DD</a:t>
          </a:r>
        </a:p>
      </dgm:t>
    </dgm:pt>
    <dgm:pt modelId="{A56B6FF7-4BE9-44E5-B246-5DD65332DB82}" type="parTrans" cxnId="{CF1892AC-92AC-4646-BC41-2C69BC4389D9}">
      <dgm:prSet/>
      <dgm:spPr/>
      <dgm:t>
        <a:bodyPr/>
        <a:lstStyle/>
        <a:p>
          <a:endParaRPr lang="en-US"/>
        </a:p>
      </dgm:t>
    </dgm:pt>
    <dgm:pt modelId="{5CD668E1-23A5-4D5C-8CCA-72DA47CFA1FD}" type="sibTrans" cxnId="{CF1892AC-92AC-4646-BC41-2C69BC4389D9}">
      <dgm:prSet/>
      <dgm:spPr/>
      <dgm:t>
        <a:bodyPr/>
        <a:lstStyle/>
        <a:p>
          <a:endParaRPr lang="en-US"/>
        </a:p>
      </dgm:t>
    </dgm:pt>
    <dgm:pt modelId="{B10466E8-5338-4135-A19F-C94E2C26692E}">
      <dgm:prSet/>
      <dgm:spPr/>
      <dgm:t>
        <a:bodyPr/>
        <a:lstStyle/>
        <a:p>
          <a:pPr marL="117475" indent="-117475"/>
          <a:r>
            <a:rPr lang="en-US"/>
            <a:t>Integrated Permanency Supports Visitation</a:t>
          </a:r>
        </a:p>
      </dgm:t>
    </dgm:pt>
    <dgm:pt modelId="{58C0BFA9-47B3-441C-9EA9-058A5969C9E2}" type="parTrans" cxnId="{7649F10C-5CC4-458B-8D71-74A85AFAD848}">
      <dgm:prSet/>
      <dgm:spPr/>
      <dgm:t>
        <a:bodyPr/>
        <a:lstStyle/>
        <a:p>
          <a:endParaRPr lang="en-US"/>
        </a:p>
      </dgm:t>
    </dgm:pt>
    <dgm:pt modelId="{4EE9303A-3B72-4680-9643-B8C6098BC79B}" type="sibTrans" cxnId="{7649F10C-5CC4-458B-8D71-74A85AFAD848}">
      <dgm:prSet/>
      <dgm:spPr/>
      <dgm:t>
        <a:bodyPr/>
        <a:lstStyle/>
        <a:p>
          <a:endParaRPr lang="en-US"/>
        </a:p>
      </dgm:t>
    </dgm:pt>
    <dgm:pt modelId="{4E7EAE42-CAFF-42B3-A9B2-1B8DE416F588}">
      <dgm:prSet/>
      <dgm:spPr/>
      <dgm:t>
        <a:bodyPr/>
        <a:lstStyle/>
        <a:p>
          <a:pPr marL="117475" indent="-117475"/>
          <a:r>
            <a:rPr lang="en-US"/>
            <a:t>Integrated Permanency Supports Visitation DD</a:t>
          </a:r>
        </a:p>
      </dgm:t>
    </dgm:pt>
    <dgm:pt modelId="{AF445C70-E049-4658-AB29-67FD19C3096F}" type="parTrans" cxnId="{A2FD0C92-4383-4BBA-9A57-D1D9A59D2CE6}">
      <dgm:prSet/>
      <dgm:spPr/>
      <dgm:t>
        <a:bodyPr/>
        <a:lstStyle/>
        <a:p>
          <a:endParaRPr lang="en-US"/>
        </a:p>
      </dgm:t>
    </dgm:pt>
    <dgm:pt modelId="{51200BD0-E6D7-449E-8286-9976879D7E72}" type="sibTrans" cxnId="{A2FD0C92-4383-4BBA-9A57-D1D9A59D2CE6}">
      <dgm:prSet/>
      <dgm:spPr/>
      <dgm:t>
        <a:bodyPr/>
        <a:lstStyle/>
        <a:p>
          <a:endParaRPr lang="en-US"/>
        </a:p>
      </dgm:t>
    </dgm:pt>
    <dgm:pt modelId="{16DCF4BF-534E-48BA-A60F-CC15634D0BF3}">
      <dgm:prSet/>
      <dgm:spPr/>
      <dgm:t>
        <a:bodyPr/>
        <a:lstStyle/>
        <a:p>
          <a:pPr marL="117475" indent="-117475"/>
          <a:r>
            <a:rPr lang="en-US"/>
            <a:t>Trauma Systems Therapy Visitation</a:t>
          </a:r>
        </a:p>
      </dgm:t>
    </dgm:pt>
    <dgm:pt modelId="{6B401221-6AC0-46F9-8136-37C0738699B4}" type="parTrans" cxnId="{B9B29142-6A6E-4378-92CC-39DDE82433E4}">
      <dgm:prSet/>
      <dgm:spPr/>
      <dgm:t>
        <a:bodyPr/>
        <a:lstStyle/>
        <a:p>
          <a:endParaRPr lang="en-US"/>
        </a:p>
      </dgm:t>
    </dgm:pt>
    <dgm:pt modelId="{874D3D0C-2E07-4D4B-AFEF-04920EC9413A}" type="sibTrans" cxnId="{B9B29142-6A6E-4378-92CC-39DDE82433E4}">
      <dgm:prSet/>
      <dgm:spPr/>
      <dgm:t>
        <a:bodyPr/>
        <a:lstStyle/>
        <a:p>
          <a:endParaRPr lang="en-US"/>
        </a:p>
      </dgm:t>
    </dgm:pt>
    <dgm:pt modelId="{19435008-94C2-49F5-A187-36A65526BC55}">
      <dgm:prSet/>
      <dgm:spPr/>
      <dgm:t>
        <a:bodyPr/>
        <a:lstStyle/>
        <a:p>
          <a:pPr marL="117475" indent="-117475"/>
          <a:r>
            <a:rPr lang="en-US"/>
            <a:t>CSEC Day One</a:t>
          </a:r>
        </a:p>
      </dgm:t>
    </dgm:pt>
    <dgm:pt modelId="{01DC4240-E5D2-46BC-9C8F-49F13070D1B1}" type="parTrans" cxnId="{E14E266A-6576-486F-8B63-0F5895A16302}">
      <dgm:prSet/>
      <dgm:spPr/>
      <dgm:t>
        <a:bodyPr/>
        <a:lstStyle/>
        <a:p>
          <a:endParaRPr lang="en-US"/>
        </a:p>
      </dgm:t>
    </dgm:pt>
    <dgm:pt modelId="{48D2EE4A-B105-40CB-99DE-E55617D2195D}" type="sibTrans" cxnId="{E14E266A-6576-486F-8B63-0F5895A16302}">
      <dgm:prSet/>
      <dgm:spPr/>
      <dgm:t>
        <a:bodyPr/>
        <a:lstStyle/>
        <a:p>
          <a:endParaRPr lang="en-US"/>
        </a:p>
      </dgm:t>
    </dgm:pt>
    <dgm:pt modelId="{0371591E-D3AA-4D82-9797-CDF88DB7EC7A}">
      <dgm:prSet/>
      <dgm:spPr/>
      <dgm:t>
        <a:bodyPr/>
        <a:lstStyle/>
        <a:p>
          <a:pPr marL="117475" indent="-117475"/>
          <a:r>
            <a:rPr lang="en-US"/>
            <a:t>Familias Unidas</a:t>
          </a:r>
        </a:p>
      </dgm:t>
    </dgm:pt>
    <dgm:pt modelId="{F03F1323-9FA9-45C3-96AB-AA87127B1D1D}" type="parTrans" cxnId="{1A7F42A4-53FF-4837-916B-0178D7AFE8AF}">
      <dgm:prSet/>
      <dgm:spPr/>
      <dgm:t>
        <a:bodyPr/>
        <a:lstStyle/>
        <a:p>
          <a:endParaRPr lang="en-US"/>
        </a:p>
      </dgm:t>
    </dgm:pt>
    <dgm:pt modelId="{991F21C9-66D3-4F0A-A85C-B7EBA4393C51}" type="sibTrans" cxnId="{1A7F42A4-53FF-4837-916B-0178D7AFE8AF}">
      <dgm:prSet/>
      <dgm:spPr/>
      <dgm:t>
        <a:bodyPr/>
        <a:lstStyle/>
        <a:p>
          <a:endParaRPr lang="en-US"/>
        </a:p>
      </dgm:t>
    </dgm:pt>
    <dgm:pt modelId="{1307C797-B6BC-4941-B1D9-C560813C754C}">
      <dgm:prSet/>
      <dgm:spPr/>
      <dgm:t>
        <a:bodyPr/>
        <a:lstStyle/>
        <a:p>
          <a:pPr marL="117475" indent="-117475"/>
          <a:r>
            <a:rPr lang="en-US"/>
            <a:t>Strong African American Families </a:t>
          </a:r>
        </a:p>
      </dgm:t>
    </dgm:pt>
    <dgm:pt modelId="{710A4810-9AD7-4647-A21A-DF8E6647F2B9}" type="parTrans" cxnId="{7854B645-E6BC-4102-9E4A-F18B4158557D}">
      <dgm:prSet/>
      <dgm:spPr/>
      <dgm:t>
        <a:bodyPr/>
        <a:lstStyle/>
        <a:p>
          <a:endParaRPr lang="en-US"/>
        </a:p>
      </dgm:t>
    </dgm:pt>
    <dgm:pt modelId="{E53DC2F4-0CEA-4B6B-ABC7-4773E8B774C6}" type="sibTrans" cxnId="{7854B645-E6BC-4102-9E4A-F18B4158557D}">
      <dgm:prSet/>
      <dgm:spPr/>
      <dgm:t>
        <a:bodyPr/>
        <a:lstStyle/>
        <a:p>
          <a:endParaRPr lang="en-US"/>
        </a:p>
      </dgm:t>
    </dgm:pt>
    <dgm:pt modelId="{F6E8CD45-C6CA-46E8-89AF-4DF4E27485D8}">
      <dgm:prSet/>
      <dgm:spPr/>
      <dgm:t>
        <a:bodyPr/>
        <a:lstStyle/>
        <a:p>
          <a:pPr marL="117475" indent="-117475"/>
          <a:r>
            <a:rPr lang="en-US"/>
            <a:t>Family Preservation and Permanency</a:t>
          </a:r>
        </a:p>
      </dgm:t>
    </dgm:pt>
    <dgm:pt modelId="{99A7C234-F46D-4422-A2CC-E68D91A49ED7}" type="parTrans" cxnId="{7A705303-1EA4-442C-9150-6CF0B466EC99}">
      <dgm:prSet/>
      <dgm:spPr/>
      <dgm:t>
        <a:bodyPr/>
        <a:lstStyle/>
        <a:p>
          <a:endParaRPr lang="en-US"/>
        </a:p>
      </dgm:t>
    </dgm:pt>
    <dgm:pt modelId="{BB015E00-B613-47A4-B702-15B6CDD1BF70}" type="sibTrans" cxnId="{7A705303-1EA4-442C-9150-6CF0B466EC99}">
      <dgm:prSet/>
      <dgm:spPr/>
      <dgm:t>
        <a:bodyPr/>
        <a:lstStyle/>
        <a:p>
          <a:endParaRPr lang="en-US"/>
        </a:p>
      </dgm:t>
    </dgm:pt>
    <dgm:pt modelId="{97B2F6B5-79CF-4FFB-8183-84416F59CAAB}">
      <dgm:prSet/>
      <dgm:spPr/>
      <dgm:t>
        <a:bodyPr/>
        <a:lstStyle/>
        <a:p>
          <a:pPr marL="117475" indent="-117475"/>
          <a:r>
            <a:rPr lang="en-US"/>
            <a:t>Multi-Systemic Therapy, Problem Sexual Behavior</a:t>
          </a:r>
        </a:p>
      </dgm:t>
    </dgm:pt>
    <dgm:pt modelId="{AA82C161-607F-4B49-9B30-FD3B76EAF790}" type="parTrans" cxnId="{CACF176B-E9FB-4175-836B-FA153C051E35}">
      <dgm:prSet/>
      <dgm:spPr/>
      <dgm:t>
        <a:bodyPr/>
        <a:lstStyle/>
        <a:p>
          <a:endParaRPr lang="en-US"/>
        </a:p>
      </dgm:t>
    </dgm:pt>
    <dgm:pt modelId="{096B76B4-081E-4CBA-BE74-291441325340}" type="sibTrans" cxnId="{CACF176B-E9FB-4175-836B-FA153C051E35}">
      <dgm:prSet/>
      <dgm:spPr/>
      <dgm:t>
        <a:bodyPr/>
        <a:lstStyle/>
        <a:p>
          <a:endParaRPr lang="en-US"/>
        </a:p>
      </dgm:t>
    </dgm:pt>
    <dgm:pt modelId="{157C71D5-18ED-43A7-884B-1DF4EC5806C3}">
      <dgm:prSet/>
      <dgm:spPr/>
      <dgm:t>
        <a:bodyPr/>
        <a:lstStyle/>
        <a:p>
          <a:pPr marL="117475" indent="-117475"/>
          <a:r>
            <a:rPr lang="en-US"/>
            <a:t>Parent &amp; Family Empowerment Program</a:t>
          </a:r>
        </a:p>
      </dgm:t>
    </dgm:pt>
    <dgm:pt modelId="{7FAB92F4-F517-48A3-A72B-B7BF55711288}" type="parTrans" cxnId="{AE9DDCB8-4034-40BE-9772-4C56347E01F1}">
      <dgm:prSet/>
      <dgm:spPr/>
      <dgm:t>
        <a:bodyPr/>
        <a:lstStyle/>
        <a:p>
          <a:endParaRPr lang="en-US"/>
        </a:p>
      </dgm:t>
    </dgm:pt>
    <dgm:pt modelId="{7548DB6B-01D1-43B0-AACE-CB331951F4F8}" type="sibTrans" cxnId="{AE9DDCB8-4034-40BE-9772-4C56347E01F1}">
      <dgm:prSet/>
      <dgm:spPr/>
      <dgm:t>
        <a:bodyPr/>
        <a:lstStyle/>
        <a:p>
          <a:endParaRPr lang="en-US"/>
        </a:p>
      </dgm:t>
    </dgm:pt>
    <dgm:pt modelId="{B332B426-1EB0-478A-8D1A-B01AE11AA079}">
      <dgm:prSet/>
      <dgm:spPr/>
      <dgm:t>
        <a:bodyPr/>
        <a:lstStyle/>
        <a:p>
          <a:pPr marL="117475" indent="-117475"/>
          <a:r>
            <a:rPr lang="en-US"/>
            <a:t>Supporting Adoptive and Foster Families Everywhere</a:t>
          </a:r>
        </a:p>
      </dgm:t>
    </dgm:pt>
    <dgm:pt modelId="{B6F7D0F3-184C-402F-8ED8-92CB316D7DAA}" type="parTrans" cxnId="{F9FC0ED1-6B1F-4A74-B21C-BE957BBCAFC2}">
      <dgm:prSet/>
      <dgm:spPr/>
      <dgm:t>
        <a:bodyPr/>
        <a:lstStyle/>
        <a:p>
          <a:endParaRPr lang="en-US"/>
        </a:p>
      </dgm:t>
    </dgm:pt>
    <dgm:pt modelId="{9B1FE0EA-E840-4800-B1B9-A146A173B2C0}" type="sibTrans" cxnId="{F9FC0ED1-6B1F-4A74-B21C-BE957BBCAFC2}">
      <dgm:prSet/>
      <dgm:spPr/>
      <dgm:t>
        <a:bodyPr/>
        <a:lstStyle/>
        <a:p>
          <a:endParaRPr lang="en-US"/>
        </a:p>
      </dgm:t>
    </dgm:pt>
    <dgm:pt modelId="{22A74A58-F769-400F-B703-3A5458054BE0}">
      <dgm:prSet/>
      <dgm:spPr/>
      <dgm:t>
        <a:bodyPr/>
        <a:lstStyle/>
        <a:p>
          <a:pPr marL="117475" indent="-117475"/>
          <a:r>
            <a:rPr lang="en-US"/>
            <a:t>Supporting Teens and Adults At-Risk</a:t>
          </a:r>
        </a:p>
      </dgm:t>
    </dgm:pt>
    <dgm:pt modelId="{867359E0-40C6-43AE-8820-E112104F2D04}" type="parTrans" cxnId="{C999C403-D5E1-4C0B-9223-435B960F0557}">
      <dgm:prSet/>
      <dgm:spPr/>
      <dgm:t>
        <a:bodyPr/>
        <a:lstStyle/>
        <a:p>
          <a:endParaRPr lang="en-US"/>
        </a:p>
      </dgm:t>
    </dgm:pt>
    <dgm:pt modelId="{C2EAAA8F-AEE9-4338-9C7D-78535AA50E49}" type="sibTrans" cxnId="{C999C403-D5E1-4C0B-9223-435B960F0557}">
      <dgm:prSet/>
      <dgm:spPr/>
      <dgm:t>
        <a:bodyPr/>
        <a:lstStyle/>
        <a:p>
          <a:endParaRPr lang="en-US"/>
        </a:p>
      </dgm:t>
    </dgm:pt>
    <dgm:pt modelId="{015A2C01-9C01-4E02-BCE9-6DA4CB589269}">
      <dgm:prSet/>
      <dgm:spPr/>
      <dgm:t>
        <a:bodyPr/>
        <a:lstStyle/>
        <a:p>
          <a:pPr marL="117475" indent="-117475"/>
          <a:r>
            <a:rPr lang="en-US"/>
            <a:t>Trauma Treatment, Evaluation, Assessment, and Management</a:t>
          </a:r>
        </a:p>
      </dgm:t>
    </dgm:pt>
    <dgm:pt modelId="{C0F76EB0-B3CF-401E-B01D-A2421190A1CB}" type="parTrans" cxnId="{61292A1B-0CC0-4F40-A8A2-4E69AF1F0A32}">
      <dgm:prSet/>
      <dgm:spPr/>
      <dgm:t>
        <a:bodyPr/>
        <a:lstStyle/>
        <a:p>
          <a:endParaRPr lang="en-US"/>
        </a:p>
      </dgm:t>
    </dgm:pt>
    <dgm:pt modelId="{2146783C-AED4-41FF-A068-8910BEC24FBD}" type="sibTrans" cxnId="{61292A1B-0CC0-4F40-A8A2-4E69AF1F0A32}">
      <dgm:prSet/>
      <dgm:spPr/>
      <dgm:t>
        <a:bodyPr/>
        <a:lstStyle/>
        <a:p>
          <a:endParaRPr lang="en-US"/>
        </a:p>
      </dgm:t>
    </dgm:pt>
    <dgm:pt modelId="{E0FB1BC7-CFEB-4271-B40D-BC543141CE73}">
      <dgm:prSet/>
      <dgm:spPr/>
      <dgm:t>
        <a:bodyPr/>
        <a:lstStyle/>
        <a:p>
          <a:pPr marL="117475" indent="-117475"/>
          <a:r>
            <a:rPr lang="en-US"/>
            <a:t>Best Start</a:t>
          </a:r>
        </a:p>
      </dgm:t>
    </dgm:pt>
    <dgm:pt modelId="{EF2251BF-7214-4022-9BA1-1DE280DDD0AD}" type="parTrans" cxnId="{464878FF-54AE-4913-AD1F-04B0F69E7989}">
      <dgm:prSet/>
      <dgm:spPr/>
      <dgm:t>
        <a:bodyPr/>
        <a:lstStyle/>
        <a:p>
          <a:endParaRPr lang="en-US"/>
        </a:p>
      </dgm:t>
    </dgm:pt>
    <dgm:pt modelId="{F6CB9B92-6067-4DEA-ADB0-B7F4F0B48F9F}" type="sibTrans" cxnId="{464878FF-54AE-4913-AD1F-04B0F69E7989}">
      <dgm:prSet/>
      <dgm:spPr/>
      <dgm:t>
        <a:bodyPr/>
        <a:lstStyle/>
        <a:p>
          <a:endParaRPr lang="en-US"/>
        </a:p>
      </dgm:t>
    </dgm:pt>
    <dgm:pt modelId="{1E84765F-3442-4F0F-8B2E-EFFE06802F1A}">
      <dgm:prSet/>
      <dgm:spPr/>
      <dgm:t>
        <a:bodyPr/>
        <a:lstStyle/>
        <a:p>
          <a:pPr marL="117475" indent="-117475"/>
          <a:r>
            <a:rPr lang="en-US"/>
            <a:t>Positive Parenting Program</a:t>
          </a:r>
        </a:p>
      </dgm:t>
    </dgm:pt>
    <dgm:pt modelId="{8AF1A165-1E7C-47A3-AFEE-EF747EF212F0}" type="parTrans" cxnId="{171CAD1A-B925-40F0-91EC-C4A0102DA15D}">
      <dgm:prSet/>
      <dgm:spPr/>
      <dgm:t>
        <a:bodyPr/>
        <a:lstStyle/>
        <a:p>
          <a:endParaRPr lang="en-US"/>
        </a:p>
      </dgm:t>
    </dgm:pt>
    <dgm:pt modelId="{7C491AEC-8D9F-49FA-9029-D6F9898457CD}" type="sibTrans" cxnId="{171CAD1A-B925-40F0-91EC-C4A0102DA15D}">
      <dgm:prSet/>
      <dgm:spPr/>
      <dgm:t>
        <a:bodyPr/>
        <a:lstStyle/>
        <a:p>
          <a:endParaRPr lang="en-US"/>
        </a:p>
      </dgm:t>
    </dgm:pt>
    <dgm:pt modelId="{1BC454FF-6A5A-4C44-8B14-CEB588EBB93B}">
      <dgm:prSet/>
      <dgm:spPr/>
      <dgm:t>
        <a:bodyPr/>
        <a:lstStyle/>
        <a:p>
          <a:pPr marL="117475" indent="-117475"/>
          <a:r>
            <a:rPr lang="en-US"/>
            <a:t>Outreach &amp; Tracking</a:t>
          </a:r>
        </a:p>
      </dgm:t>
    </dgm:pt>
    <dgm:pt modelId="{20B466CB-3A33-4C3B-A519-5B552CD24502}" type="parTrans" cxnId="{056BBE6E-B308-41E9-B712-679CD7041899}">
      <dgm:prSet/>
      <dgm:spPr/>
      <dgm:t>
        <a:bodyPr/>
        <a:lstStyle/>
        <a:p>
          <a:endParaRPr lang="en-US"/>
        </a:p>
      </dgm:t>
    </dgm:pt>
    <dgm:pt modelId="{9861AAAF-8271-4EC0-ACBD-0CEFC7C1B29D}" type="sibTrans" cxnId="{056BBE6E-B308-41E9-B712-679CD7041899}">
      <dgm:prSet/>
      <dgm:spPr/>
      <dgm:t>
        <a:bodyPr/>
        <a:lstStyle/>
        <a:p>
          <a:endParaRPr lang="en-US"/>
        </a:p>
      </dgm:t>
    </dgm:pt>
    <dgm:pt modelId="{3589837B-2687-442F-AE9B-238C67139BC2}">
      <dgm:prSet/>
      <dgm:spPr/>
      <dgm:t>
        <a:bodyPr/>
        <a:lstStyle/>
        <a:p>
          <a:pPr marL="117475" indent="-117475"/>
          <a:r>
            <a:rPr lang="en-US"/>
            <a:t>Parent Support Network</a:t>
          </a:r>
        </a:p>
      </dgm:t>
    </dgm:pt>
    <dgm:pt modelId="{1AAF29DD-82C6-44EC-83D0-C68D7B0AD98F}" type="parTrans" cxnId="{B6210764-2C71-44BD-B576-763CAE4C3616}">
      <dgm:prSet/>
      <dgm:spPr/>
      <dgm:t>
        <a:bodyPr/>
        <a:lstStyle/>
        <a:p>
          <a:endParaRPr lang="en-US"/>
        </a:p>
      </dgm:t>
    </dgm:pt>
    <dgm:pt modelId="{660AEAE3-C08E-402B-B710-834D33A64DAC}" type="sibTrans" cxnId="{B6210764-2C71-44BD-B576-763CAE4C3616}">
      <dgm:prSet/>
      <dgm:spPr/>
      <dgm:t>
        <a:bodyPr/>
        <a:lstStyle/>
        <a:p>
          <a:endParaRPr lang="en-US"/>
        </a:p>
      </dgm:t>
    </dgm:pt>
    <dgm:pt modelId="{4C1656E5-90C9-49E0-AE22-EB3425E6D23E}">
      <dgm:prSet/>
      <dgm:spPr/>
      <dgm:t>
        <a:bodyPr/>
        <a:lstStyle/>
        <a:p>
          <a:pPr marL="117475" indent="-117475"/>
          <a:r>
            <a:rPr lang="en-US"/>
            <a:t>Teen Focus</a:t>
          </a:r>
        </a:p>
      </dgm:t>
    </dgm:pt>
    <dgm:pt modelId="{B5AD39BA-1EBB-45F9-A98F-3DA0CBC84E93}" type="parTrans" cxnId="{8B80A7AB-8120-4D19-A993-3A6794D4074B}">
      <dgm:prSet/>
      <dgm:spPr/>
      <dgm:t>
        <a:bodyPr/>
        <a:lstStyle/>
        <a:p>
          <a:endParaRPr lang="en-US"/>
        </a:p>
      </dgm:t>
    </dgm:pt>
    <dgm:pt modelId="{51481D81-1EB7-4F16-86BB-1A45AD6446D9}" type="sibTrans" cxnId="{8B80A7AB-8120-4D19-A993-3A6794D4074B}">
      <dgm:prSet/>
      <dgm:spPr/>
      <dgm:t>
        <a:bodyPr/>
        <a:lstStyle/>
        <a:p>
          <a:endParaRPr lang="en-US"/>
        </a:p>
      </dgm:t>
    </dgm:pt>
    <dgm:pt modelId="{37ADD572-29C1-4FA4-BC45-A46101904824}">
      <dgm:prSet/>
      <dgm:spPr/>
      <dgm:t>
        <a:bodyPr/>
        <a:lstStyle/>
        <a:p>
          <a:pPr marL="117475" indent="-117475"/>
          <a:r>
            <a:rPr lang="en-US"/>
            <a:t>Youth Advocates Program</a:t>
          </a:r>
        </a:p>
      </dgm:t>
    </dgm:pt>
    <dgm:pt modelId="{F1BF23A7-359E-43EF-A0AC-BF80C990A7CB}" type="parTrans" cxnId="{09550877-84F8-49EF-AB7F-7F4070660C35}">
      <dgm:prSet/>
      <dgm:spPr/>
      <dgm:t>
        <a:bodyPr/>
        <a:lstStyle/>
        <a:p>
          <a:endParaRPr lang="en-US"/>
        </a:p>
      </dgm:t>
    </dgm:pt>
    <dgm:pt modelId="{5A32BD09-F1D4-4CFC-8F76-CCD27C80E124}" type="sibTrans" cxnId="{09550877-84F8-49EF-AB7F-7F4070660C35}">
      <dgm:prSet/>
      <dgm:spPr/>
      <dgm:t>
        <a:bodyPr/>
        <a:lstStyle/>
        <a:p>
          <a:endParaRPr lang="en-US"/>
        </a:p>
      </dgm:t>
    </dgm:pt>
    <dgm:pt modelId="{7358AE95-32A9-4285-9CD0-C78DFE57D109}">
      <dgm:prSet/>
      <dgm:spPr/>
      <dgm:t>
        <a:bodyPr/>
        <a:lstStyle/>
        <a:p>
          <a:pPr marL="117475" indent="-117475"/>
          <a:r>
            <a:rPr lang="en-US"/>
            <a:t>SafeCare</a:t>
          </a:r>
        </a:p>
      </dgm:t>
    </dgm:pt>
    <dgm:pt modelId="{4C9EAB80-858F-4B89-8852-6EB41D7CD5A2}" type="parTrans" cxnId="{2E80DEBA-DAB1-4779-9A19-2B010389865B}">
      <dgm:prSet/>
      <dgm:spPr/>
      <dgm:t>
        <a:bodyPr/>
        <a:lstStyle/>
        <a:p>
          <a:endParaRPr lang="en-US"/>
        </a:p>
      </dgm:t>
    </dgm:pt>
    <dgm:pt modelId="{7AA34A3E-F97A-46A0-98C8-33F12A01757F}" type="sibTrans" cxnId="{2E80DEBA-DAB1-4779-9A19-2B010389865B}">
      <dgm:prSet/>
      <dgm:spPr/>
      <dgm:t>
        <a:bodyPr/>
        <a:lstStyle/>
        <a:p>
          <a:endParaRPr lang="en-US"/>
        </a:p>
      </dgm:t>
    </dgm:pt>
    <dgm:pt modelId="{21AF644E-893F-4680-A86A-F21CC58280D6}" type="pres">
      <dgm:prSet presAssocID="{8656B91A-061F-48E0-8304-424C7B806151}" presName="Name0" presStyleCnt="0">
        <dgm:presLayoutVars>
          <dgm:dir/>
          <dgm:animLvl val="lvl"/>
          <dgm:resizeHandles val="exact"/>
        </dgm:presLayoutVars>
      </dgm:prSet>
      <dgm:spPr/>
    </dgm:pt>
    <dgm:pt modelId="{12300021-FFBD-4ACA-92B8-EDA5D890CC84}" type="pres">
      <dgm:prSet presAssocID="{749B8761-A5C6-4D3B-A354-CB3F7D195C23}" presName="composite" presStyleCnt="0"/>
      <dgm:spPr/>
    </dgm:pt>
    <dgm:pt modelId="{267DAD6C-4531-4CCC-81B1-4D1F0C57974A}" type="pres">
      <dgm:prSet presAssocID="{749B8761-A5C6-4D3B-A354-CB3F7D195C23}" presName="parTx" presStyleLbl="alignNode1" presStyleIdx="0" presStyleCnt="7">
        <dgm:presLayoutVars>
          <dgm:chMax val="0"/>
          <dgm:chPref val="0"/>
          <dgm:bulletEnabled val="1"/>
        </dgm:presLayoutVars>
      </dgm:prSet>
      <dgm:spPr/>
    </dgm:pt>
    <dgm:pt modelId="{343068F1-DCA9-495A-B001-1862BE3B8D7D}" type="pres">
      <dgm:prSet presAssocID="{749B8761-A5C6-4D3B-A354-CB3F7D195C23}" presName="desTx" presStyleLbl="alignAccFollowNode1" presStyleIdx="0" presStyleCnt="7">
        <dgm:presLayoutVars>
          <dgm:bulletEnabled val="1"/>
        </dgm:presLayoutVars>
      </dgm:prSet>
      <dgm:spPr/>
    </dgm:pt>
    <dgm:pt modelId="{4218700B-6C8D-4436-BC0E-9ABF325FE230}" type="pres">
      <dgm:prSet presAssocID="{46D67901-BA7E-487B-A653-5F5415A13DD0}" presName="space" presStyleCnt="0"/>
      <dgm:spPr/>
    </dgm:pt>
    <dgm:pt modelId="{055943C1-6D21-46E3-9422-69847E459930}" type="pres">
      <dgm:prSet presAssocID="{C89B2ABF-E8DF-43A8-960F-2A48FF4BA511}" presName="composite" presStyleCnt="0"/>
      <dgm:spPr/>
    </dgm:pt>
    <dgm:pt modelId="{0AF0D03A-73DD-4F52-80A1-A2B9CC447723}" type="pres">
      <dgm:prSet presAssocID="{C89B2ABF-E8DF-43A8-960F-2A48FF4BA511}" presName="parTx" presStyleLbl="alignNode1" presStyleIdx="1" presStyleCnt="7">
        <dgm:presLayoutVars>
          <dgm:chMax val="0"/>
          <dgm:chPref val="0"/>
          <dgm:bulletEnabled val="1"/>
        </dgm:presLayoutVars>
      </dgm:prSet>
      <dgm:spPr/>
    </dgm:pt>
    <dgm:pt modelId="{48766193-3964-4229-98A8-15E24492E115}" type="pres">
      <dgm:prSet presAssocID="{C89B2ABF-E8DF-43A8-960F-2A48FF4BA511}" presName="desTx" presStyleLbl="alignAccFollowNode1" presStyleIdx="1" presStyleCnt="7">
        <dgm:presLayoutVars>
          <dgm:bulletEnabled val="1"/>
        </dgm:presLayoutVars>
      </dgm:prSet>
      <dgm:spPr/>
    </dgm:pt>
    <dgm:pt modelId="{DF11DA42-3676-433F-BC8B-5019017844AF}" type="pres">
      <dgm:prSet presAssocID="{320D84E3-785C-4AD5-931B-A8EDDD15D1BE}" presName="space" presStyleCnt="0"/>
      <dgm:spPr/>
    </dgm:pt>
    <dgm:pt modelId="{95B67ACC-D62B-4086-9E8A-1342430A2ACA}" type="pres">
      <dgm:prSet presAssocID="{4DE7013A-1D14-49A2-80C1-17C9144BB24F}" presName="composite" presStyleCnt="0"/>
      <dgm:spPr/>
    </dgm:pt>
    <dgm:pt modelId="{D97658CC-0CF2-40B7-93BA-512438EACA20}" type="pres">
      <dgm:prSet presAssocID="{4DE7013A-1D14-49A2-80C1-17C9144BB24F}" presName="parTx" presStyleLbl="alignNode1" presStyleIdx="2" presStyleCnt="7">
        <dgm:presLayoutVars>
          <dgm:chMax val="0"/>
          <dgm:chPref val="0"/>
          <dgm:bulletEnabled val="1"/>
        </dgm:presLayoutVars>
      </dgm:prSet>
      <dgm:spPr/>
    </dgm:pt>
    <dgm:pt modelId="{290C86D1-A37C-4D65-8111-0E509FCCFD4B}" type="pres">
      <dgm:prSet presAssocID="{4DE7013A-1D14-49A2-80C1-17C9144BB24F}" presName="desTx" presStyleLbl="alignAccFollowNode1" presStyleIdx="2" presStyleCnt="7">
        <dgm:presLayoutVars>
          <dgm:bulletEnabled val="1"/>
        </dgm:presLayoutVars>
      </dgm:prSet>
      <dgm:spPr/>
    </dgm:pt>
    <dgm:pt modelId="{C5849177-459A-4F0F-A74E-FBD0BD9096BC}" type="pres">
      <dgm:prSet presAssocID="{C109AE1F-DF03-4A64-8F82-7614723AB4C7}" presName="space" presStyleCnt="0"/>
      <dgm:spPr/>
    </dgm:pt>
    <dgm:pt modelId="{D2BD2148-4943-4976-8DB8-98C81625F2D9}" type="pres">
      <dgm:prSet presAssocID="{72E77ABD-9C57-4475-BF42-B7D63FC8B4F2}" presName="composite" presStyleCnt="0"/>
      <dgm:spPr/>
    </dgm:pt>
    <dgm:pt modelId="{4AAF478E-7049-4468-A631-4794C575C553}" type="pres">
      <dgm:prSet presAssocID="{72E77ABD-9C57-4475-BF42-B7D63FC8B4F2}" presName="parTx" presStyleLbl="alignNode1" presStyleIdx="3" presStyleCnt="7">
        <dgm:presLayoutVars>
          <dgm:chMax val="0"/>
          <dgm:chPref val="0"/>
          <dgm:bulletEnabled val="1"/>
        </dgm:presLayoutVars>
      </dgm:prSet>
      <dgm:spPr/>
    </dgm:pt>
    <dgm:pt modelId="{C5B4587A-2904-417F-A010-492B20B80989}" type="pres">
      <dgm:prSet presAssocID="{72E77ABD-9C57-4475-BF42-B7D63FC8B4F2}" presName="desTx" presStyleLbl="alignAccFollowNode1" presStyleIdx="3" presStyleCnt="7">
        <dgm:presLayoutVars>
          <dgm:bulletEnabled val="1"/>
        </dgm:presLayoutVars>
      </dgm:prSet>
      <dgm:spPr/>
    </dgm:pt>
    <dgm:pt modelId="{C87A8431-5F16-4A26-A86C-C06FCC604555}" type="pres">
      <dgm:prSet presAssocID="{3E01C326-3F3E-4034-B897-0B8E03CF1443}" presName="space" presStyleCnt="0"/>
      <dgm:spPr/>
    </dgm:pt>
    <dgm:pt modelId="{C4CC6EC7-F7FC-4763-8A09-C0ED336BC937}" type="pres">
      <dgm:prSet presAssocID="{7F70C6C2-F8A6-4946-BB3A-402AA1CE48EE}" presName="composite" presStyleCnt="0"/>
      <dgm:spPr/>
    </dgm:pt>
    <dgm:pt modelId="{9C763191-D75A-4931-81B3-6B3F3E170AAF}" type="pres">
      <dgm:prSet presAssocID="{7F70C6C2-F8A6-4946-BB3A-402AA1CE48EE}" presName="parTx" presStyleLbl="alignNode1" presStyleIdx="4" presStyleCnt="7">
        <dgm:presLayoutVars>
          <dgm:chMax val="0"/>
          <dgm:chPref val="0"/>
          <dgm:bulletEnabled val="1"/>
        </dgm:presLayoutVars>
      </dgm:prSet>
      <dgm:spPr/>
    </dgm:pt>
    <dgm:pt modelId="{F79B17F7-AB91-4B4E-BE0B-C5499CAE76A0}" type="pres">
      <dgm:prSet presAssocID="{7F70C6C2-F8A6-4946-BB3A-402AA1CE48EE}" presName="desTx" presStyleLbl="alignAccFollowNode1" presStyleIdx="4" presStyleCnt="7">
        <dgm:presLayoutVars>
          <dgm:bulletEnabled val="1"/>
        </dgm:presLayoutVars>
      </dgm:prSet>
      <dgm:spPr/>
    </dgm:pt>
    <dgm:pt modelId="{C29B83ED-CE77-4D09-9971-91342B7A0F7D}" type="pres">
      <dgm:prSet presAssocID="{37AA8B9C-4E1E-40E6-A481-631C27A5125F}" presName="space" presStyleCnt="0"/>
      <dgm:spPr/>
    </dgm:pt>
    <dgm:pt modelId="{2438C654-CC99-4A15-9FD0-F84547486848}" type="pres">
      <dgm:prSet presAssocID="{1D4544D9-F7EA-4723-BE79-A114D8D6810E}" presName="composite" presStyleCnt="0"/>
      <dgm:spPr/>
    </dgm:pt>
    <dgm:pt modelId="{CAA22ADC-E7D8-432D-840A-A9575D3DD76F}" type="pres">
      <dgm:prSet presAssocID="{1D4544D9-F7EA-4723-BE79-A114D8D6810E}" presName="parTx" presStyleLbl="alignNode1" presStyleIdx="5" presStyleCnt="7">
        <dgm:presLayoutVars>
          <dgm:chMax val="0"/>
          <dgm:chPref val="0"/>
          <dgm:bulletEnabled val="1"/>
        </dgm:presLayoutVars>
      </dgm:prSet>
      <dgm:spPr/>
    </dgm:pt>
    <dgm:pt modelId="{5082A6AA-5C66-4075-9ABD-C69DA9F060A8}" type="pres">
      <dgm:prSet presAssocID="{1D4544D9-F7EA-4723-BE79-A114D8D6810E}" presName="desTx" presStyleLbl="alignAccFollowNode1" presStyleIdx="5" presStyleCnt="7">
        <dgm:presLayoutVars>
          <dgm:bulletEnabled val="1"/>
        </dgm:presLayoutVars>
      </dgm:prSet>
      <dgm:spPr/>
    </dgm:pt>
    <dgm:pt modelId="{90693F14-44EB-499D-A334-67FF70A23437}" type="pres">
      <dgm:prSet presAssocID="{5898B254-AB0A-42E3-B0AD-2270DEB71225}" presName="space" presStyleCnt="0"/>
      <dgm:spPr/>
    </dgm:pt>
    <dgm:pt modelId="{6F55B96E-3AD0-4500-A99D-DA55F4E8B11C}" type="pres">
      <dgm:prSet presAssocID="{092F9325-B93D-42F4-AE40-2E11E60AC2D0}" presName="composite" presStyleCnt="0"/>
      <dgm:spPr/>
    </dgm:pt>
    <dgm:pt modelId="{DC79ED61-ED14-4264-B6B5-BD881B35E3FD}" type="pres">
      <dgm:prSet presAssocID="{092F9325-B93D-42F4-AE40-2E11E60AC2D0}" presName="parTx" presStyleLbl="alignNode1" presStyleIdx="6" presStyleCnt="7">
        <dgm:presLayoutVars>
          <dgm:chMax val="0"/>
          <dgm:chPref val="0"/>
          <dgm:bulletEnabled val="1"/>
        </dgm:presLayoutVars>
      </dgm:prSet>
      <dgm:spPr/>
    </dgm:pt>
    <dgm:pt modelId="{9D1FBA06-CAC3-4F82-ADB1-A3C5E0BCA1C2}" type="pres">
      <dgm:prSet presAssocID="{092F9325-B93D-42F4-AE40-2E11E60AC2D0}" presName="desTx" presStyleLbl="alignAccFollowNode1" presStyleIdx="6" presStyleCnt="7">
        <dgm:presLayoutVars>
          <dgm:bulletEnabled val="1"/>
        </dgm:presLayoutVars>
      </dgm:prSet>
      <dgm:spPr/>
    </dgm:pt>
  </dgm:ptLst>
  <dgm:cxnLst>
    <dgm:cxn modelId="{3F902F02-B791-4111-BAA2-57894D641EF7}" srcId="{C89B2ABF-E8DF-43A8-960F-2A48FF4BA511}" destId="{1DB2E394-0ABE-42EC-8E6C-82E55D2E4829}" srcOrd="1" destOrd="0" parTransId="{E53A8570-7281-43FD-AC46-B34E1BB72233}" sibTransId="{96CC76DC-4E28-41C7-BE8B-F9AFB25BE8A4}"/>
    <dgm:cxn modelId="{7A705303-1EA4-442C-9150-6CF0B466EC99}" srcId="{7F70C6C2-F8A6-4946-BB3A-402AA1CE48EE}" destId="{F6E8CD45-C6CA-46E8-89AF-4DF4E27485D8}" srcOrd="3" destOrd="0" parTransId="{99A7C234-F46D-4422-A2CC-E68D91A49ED7}" sibTransId="{BB015E00-B613-47A4-B702-15B6CDD1BF70}"/>
    <dgm:cxn modelId="{C999C403-D5E1-4C0B-9223-435B960F0557}" srcId="{7F70C6C2-F8A6-4946-BB3A-402AA1CE48EE}" destId="{22A74A58-F769-400F-B703-3A5458054BE0}" srcOrd="7" destOrd="0" parTransId="{867359E0-40C6-43AE-8820-E112104F2D04}" sibTransId="{C2EAAA8F-AEE9-4338-9C7D-78535AA50E49}"/>
    <dgm:cxn modelId="{6EA62A06-DBDC-4434-8B39-001E560C836F}" srcId="{4DE7013A-1D14-49A2-80C1-17C9144BB24F}" destId="{1AD68B88-8CB9-459B-A822-71FCF47C8A56}" srcOrd="6" destOrd="0" parTransId="{4653A56A-A7EB-4A55-B9EB-3D8D3B44591E}" sibTransId="{FBAEB448-49EC-494E-A661-831DFA7049AA}"/>
    <dgm:cxn modelId="{68E8840B-B5DE-4BBE-B53D-433CB2F78A4A}" type="presOf" srcId="{3589837B-2687-442F-AE9B-238C67139BC2}" destId="{9D1FBA06-CAC3-4F82-ADB1-A3C5E0BCA1C2}" srcOrd="0" destOrd="1" presId="urn:microsoft.com/office/officeart/2005/8/layout/hList1"/>
    <dgm:cxn modelId="{D7C68A0B-FBE9-4B67-A00C-E3A6BE60747E}" type="presOf" srcId="{C89B2ABF-E8DF-43A8-960F-2A48FF4BA511}" destId="{0AF0D03A-73DD-4F52-80A1-A2B9CC447723}" srcOrd="0" destOrd="0" presId="urn:microsoft.com/office/officeart/2005/8/layout/hList1"/>
    <dgm:cxn modelId="{7649F10C-5CC4-458B-8D71-74A85AFAD848}" srcId="{72E77ABD-9C57-4475-BF42-B7D63FC8B4F2}" destId="{B10466E8-5338-4135-A19F-C94E2C26692E}" srcOrd="4" destOrd="0" parTransId="{58C0BFA9-47B3-441C-9EA9-058A5969C9E2}" sibTransId="{4EE9303A-3B72-4680-9643-B8C6098BC79B}"/>
    <dgm:cxn modelId="{480B070F-F9EA-407D-A3A8-CE19A7CC7574}" type="presOf" srcId="{D7938E68-DA19-41C0-B1F7-E429D65AC4C2}" destId="{343068F1-DCA9-495A-B001-1862BE3B8D7D}" srcOrd="0" destOrd="3" presId="urn:microsoft.com/office/officeart/2005/8/layout/hList1"/>
    <dgm:cxn modelId="{56CB4212-7A0F-4554-96AE-A27CA544CAB1}" srcId="{C89B2ABF-E8DF-43A8-960F-2A48FF4BA511}" destId="{95FF09BC-E8F8-4C85-836F-C2DF19E523EF}" srcOrd="5" destOrd="0" parTransId="{5A296FA3-BD18-4356-A8DB-D1605D474D6D}" sibTransId="{A4FAA50F-8B18-4FCC-98D8-E2674E9E17E0}"/>
    <dgm:cxn modelId="{A7A15B15-079B-4595-8567-653F4A756204}" srcId="{8656B91A-061F-48E0-8304-424C7B806151}" destId="{1D4544D9-F7EA-4723-BE79-A114D8D6810E}" srcOrd="5" destOrd="0" parTransId="{C8EBE8DE-033C-487F-8DF1-83BEAB19566A}" sibTransId="{5898B254-AB0A-42E3-B0AD-2270DEB71225}"/>
    <dgm:cxn modelId="{9D8FD616-F6A2-4B58-88CB-8B69D0B1B31F}" type="presOf" srcId="{B332B426-1EB0-478A-8D1A-B01AE11AA079}" destId="{F79B17F7-AB91-4B4E-BE0B-C5499CAE76A0}" srcOrd="0" destOrd="6" presId="urn:microsoft.com/office/officeart/2005/8/layout/hList1"/>
    <dgm:cxn modelId="{DFD73E19-6109-47F0-9410-97AD52EE97D8}" srcId="{72E77ABD-9C57-4475-BF42-B7D63FC8B4F2}" destId="{951DC81F-D787-4E5D-AAD7-41506E8E3F27}" srcOrd="1" destOrd="0" parTransId="{1E740D27-B1EE-4753-9EBE-615F5ADDE924}" sibTransId="{91F53E7C-74B4-42A0-B84E-F2C88547F7FC}"/>
    <dgm:cxn modelId="{171CAD1A-B925-40F0-91EC-C4A0102DA15D}" srcId="{1D4544D9-F7EA-4723-BE79-A114D8D6810E}" destId="{1E84765F-3442-4F0F-8B2E-EFFE06802F1A}" srcOrd="2" destOrd="0" parTransId="{8AF1A165-1E7C-47A3-AFEE-EF747EF212F0}" sibTransId="{7C491AEC-8D9F-49FA-9029-D6F9898457CD}"/>
    <dgm:cxn modelId="{61292A1B-0CC0-4F40-A8A2-4E69AF1F0A32}" srcId="{7F70C6C2-F8A6-4946-BB3A-402AA1CE48EE}" destId="{015A2C01-9C01-4E02-BCE9-6DA4CB589269}" srcOrd="8" destOrd="0" parTransId="{C0F76EB0-B3CF-401E-B01D-A2421190A1CB}" sibTransId="{2146783C-AED4-41FF-A068-8910BEC24FBD}"/>
    <dgm:cxn modelId="{C614DF1C-5E75-41A5-B175-ACC19CA9FC3B}" srcId="{4DE7013A-1D14-49A2-80C1-17C9144BB24F}" destId="{9228EA77-C388-4CAB-8C18-8BE5D36C8BC4}" srcOrd="0" destOrd="0" parTransId="{518E5AE6-8CFB-407B-BE04-E1C28CCE9711}" sibTransId="{32D7F6E0-7F1D-4341-8E0A-A2D78D4289FA}"/>
    <dgm:cxn modelId="{B9086F1E-50CF-48EC-8A29-B045FB1582B0}" type="presOf" srcId="{092F9325-B93D-42F4-AE40-2E11E60AC2D0}" destId="{DC79ED61-ED14-4264-B6B5-BD881B35E3FD}" srcOrd="0" destOrd="0" presId="urn:microsoft.com/office/officeart/2005/8/layout/hList1"/>
    <dgm:cxn modelId="{12E36021-1AA1-4351-B738-C64E45BE75EA}" type="presOf" srcId="{E8AA5C7A-EE4C-43B3-B958-58B31A8162EF}" destId="{343068F1-DCA9-495A-B001-1862BE3B8D7D}" srcOrd="0" destOrd="1" presId="urn:microsoft.com/office/officeart/2005/8/layout/hList1"/>
    <dgm:cxn modelId="{84025722-BAFE-422D-A0F1-54688CD27437}" srcId="{8656B91A-061F-48E0-8304-424C7B806151}" destId="{72E77ABD-9C57-4475-BF42-B7D63FC8B4F2}" srcOrd="3" destOrd="0" parTransId="{E18FDE60-4CCF-458C-8E23-4DD5385D64F5}" sibTransId="{3E01C326-3F3E-4034-B897-0B8E03CF1443}"/>
    <dgm:cxn modelId="{9DD8D127-EF07-4B7B-B232-98D5A592CC83}" type="presOf" srcId="{54581605-A9FF-4577-9050-4FECCC8A989C}" destId="{48766193-3964-4229-98A8-15E24492E115}" srcOrd="0" destOrd="2" presId="urn:microsoft.com/office/officeart/2005/8/layout/hList1"/>
    <dgm:cxn modelId="{1BA23028-A6FE-4F55-9CBE-8784B5566EAF}" type="presOf" srcId="{37ADD572-29C1-4FA4-BC45-A46101904824}" destId="{9D1FBA06-CAC3-4F82-ADB1-A3C5E0BCA1C2}" srcOrd="0" destOrd="3" presId="urn:microsoft.com/office/officeart/2005/8/layout/hList1"/>
    <dgm:cxn modelId="{6DDB6128-C3CF-4C69-AA74-891264435544}" type="presOf" srcId="{16DCF4BF-534E-48BA-A60F-CC15634D0BF3}" destId="{C5B4587A-2904-417F-A010-492B20B80989}" srcOrd="0" destOrd="6" presId="urn:microsoft.com/office/officeart/2005/8/layout/hList1"/>
    <dgm:cxn modelId="{0C05EF2D-16D3-4774-88D9-C4B58453784E}" type="presOf" srcId="{F6E8CD45-C6CA-46E8-89AF-4DF4E27485D8}" destId="{F79B17F7-AB91-4B4E-BE0B-C5499CAE76A0}" srcOrd="0" destOrd="3" presId="urn:microsoft.com/office/officeart/2005/8/layout/hList1"/>
    <dgm:cxn modelId="{1E9D5730-313E-4B55-9437-0FD7B09039EC}" type="presOf" srcId="{7358AE95-32A9-4285-9CD0-C78DFE57D109}" destId="{5082A6AA-5C66-4075-9ABD-C69DA9F060A8}" srcOrd="0" destOrd="1" presId="urn:microsoft.com/office/officeart/2005/8/layout/hList1"/>
    <dgm:cxn modelId="{9628B333-B1D1-49F1-AA1C-9118AAB2196A}" type="presOf" srcId="{0D124EDA-626A-40FB-BC78-1074187479D5}" destId="{343068F1-DCA9-495A-B001-1862BE3B8D7D}" srcOrd="0" destOrd="0" presId="urn:microsoft.com/office/officeart/2005/8/layout/hList1"/>
    <dgm:cxn modelId="{12061239-CB43-4C68-A430-5DC3F5EDE968}" type="presOf" srcId="{0371591E-D3AA-4D82-9797-CDF88DB7EC7A}" destId="{F79B17F7-AB91-4B4E-BE0B-C5499CAE76A0}" srcOrd="0" destOrd="1" presId="urn:microsoft.com/office/officeart/2005/8/layout/hList1"/>
    <dgm:cxn modelId="{ED25C13F-0676-4A89-8E10-104059AC5BB8}" type="presOf" srcId="{B10466E8-5338-4135-A19F-C94E2C26692E}" destId="{C5B4587A-2904-417F-A010-492B20B80989}" srcOrd="0" destOrd="4" presId="urn:microsoft.com/office/officeart/2005/8/layout/hList1"/>
    <dgm:cxn modelId="{660FA85C-45F7-48F1-B11E-D8F776D1B00D}" type="presOf" srcId="{E0FB1BC7-CFEB-4271-B40D-BC543141CE73}" destId="{5082A6AA-5C66-4075-9ABD-C69DA9F060A8}" srcOrd="0" destOrd="0" presId="urn:microsoft.com/office/officeart/2005/8/layout/hList1"/>
    <dgm:cxn modelId="{C4F8C95E-9969-490E-AD44-369CBC3D12FF}" type="presOf" srcId="{95FF09BC-E8F8-4C85-836F-C2DF19E523EF}" destId="{48766193-3964-4229-98A8-15E24492E115}" srcOrd="0" destOrd="5" presId="urn:microsoft.com/office/officeart/2005/8/layout/hList1"/>
    <dgm:cxn modelId="{A842A741-FFBB-426E-B82D-51AC140E81C4}" type="presOf" srcId="{E2F89D09-7A93-4578-B88E-41433DD949B3}" destId="{290C86D1-A37C-4D65-8111-0E509FCCFD4B}" srcOrd="0" destOrd="3" presId="urn:microsoft.com/office/officeart/2005/8/layout/hList1"/>
    <dgm:cxn modelId="{B9B29142-6A6E-4378-92CC-39DDE82433E4}" srcId="{72E77ABD-9C57-4475-BF42-B7D63FC8B4F2}" destId="{16DCF4BF-534E-48BA-A60F-CC15634D0BF3}" srcOrd="6" destOrd="0" parTransId="{6B401221-6AC0-46F9-8136-37C0738699B4}" sibTransId="{874D3D0C-2E07-4D4B-AFEF-04920EC9413A}"/>
    <dgm:cxn modelId="{B6210764-2C71-44BD-B576-763CAE4C3616}" srcId="{092F9325-B93D-42F4-AE40-2E11E60AC2D0}" destId="{3589837B-2687-442F-AE9B-238C67139BC2}" srcOrd="1" destOrd="0" parTransId="{1AAF29DD-82C6-44EC-83D0-C68D7B0AD98F}" sibTransId="{660AEAE3-C08E-402B-B710-834D33A64DAC}"/>
    <dgm:cxn modelId="{B1297764-882C-4014-8F70-F675BC30EBF7}" type="presOf" srcId="{D48B6912-CB84-44F3-A06B-448452611A11}" destId="{343068F1-DCA9-495A-B001-1862BE3B8D7D}" srcOrd="0" destOrd="5" presId="urn:microsoft.com/office/officeart/2005/8/layout/hList1"/>
    <dgm:cxn modelId="{F5C19865-C046-4925-803C-70643C722343}" type="presOf" srcId="{F4823A93-B39A-4F51-B9A5-68FD00A56A75}" destId="{290C86D1-A37C-4D65-8111-0E509FCCFD4B}" srcOrd="0" destOrd="1" presId="urn:microsoft.com/office/officeart/2005/8/layout/hList1"/>
    <dgm:cxn modelId="{7854B645-E6BC-4102-9E4A-F18B4158557D}" srcId="{7F70C6C2-F8A6-4946-BB3A-402AA1CE48EE}" destId="{1307C797-B6BC-4941-B1D9-C560813C754C}" srcOrd="2" destOrd="0" parTransId="{710A4810-9AD7-4647-A21A-DF8E6647F2B9}" sibTransId="{E53DC2F4-0CEA-4B6B-ABC7-4773E8B774C6}"/>
    <dgm:cxn modelId="{E14E266A-6576-486F-8B63-0F5895A16302}" srcId="{7F70C6C2-F8A6-4946-BB3A-402AA1CE48EE}" destId="{19435008-94C2-49F5-A187-36A65526BC55}" srcOrd="0" destOrd="0" parTransId="{01DC4240-E5D2-46BC-9C8F-49F13070D1B1}" sibTransId="{48D2EE4A-B105-40CB-99DE-E55617D2195D}"/>
    <dgm:cxn modelId="{CACF176B-E9FB-4175-836B-FA153C051E35}" srcId="{7F70C6C2-F8A6-4946-BB3A-402AA1CE48EE}" destId="{97B2F6B5-79CF-4FFB-8183-84416F59CAAB}" srcOrd="4" destOrd="0" parTransId="{AA82C161-607F-4B49-9B30-FD3B76EAF790}" sibTransId="{096B76B4-081E-4CBA-BE74-291441325340}"/>
    <dgm:cxn modelId="{5E1E116C-3FCA-40A3-8BAD-35B96F190D3D}" srcId="{C89B2ABF-E8DF-43A8-960F-2A48FF4BA511}" destId="{12D7E0DE-BEC8-497D-AD48-DD8BABE454D4}" srcOrd="7" destOrd="0" parTransId="{BE8E3C6F-BB9B-4225-8DC6-0B7230E5FCF2}" sibTransId="{C57EBE16-945B-4883-9551-DB88732908D5}"/>
    <dgm:cxn modelId="{F2E41F4C-AB75-4A95-8B49-D31012FD5BDE}" type="presOf" srcId="{1DB2E394-0ABE-42EC-8E6C-82E55D2E4829}" destId="{48766193-3964-4229-98A8-15E24492E115}" srcOrd="0" destOrd="1" presId="urn:microsoft.com/office/officeart/2005/8/layout/hList1"/>
    <dgm:cxn modelId="{056BBE6E-B308-41E9-B712-679CD7041899}" srcId="{092F9325-B93D-42F4-AE40-2E11E60AC2D0}" destId="{1BC454FF-6A5A-4C44-8B14-CEB588EBB93B}" srcOrd="0" destOrd="0" parTransId="{20B466CB-3A33-4C3B-A519-5B552CD24502}" sibTransId="{9861AAAF-8271-4EC0-ACBD-0CEFC7C1B29D}"/>
    <dgm:cxn modelId="{B22EF66E-2E87-4695-B184-39ED80446A2C}" srcId="{C89B2ABF-E8DF-43A8-960F-2A48FF4BA511}" destId="{B159D1AC-5195-4956-8846-5E185EE9518A}" srcOrd="3" destOrd="0" parTransId="{3ED07ECF-900E-4EDA-9E3A-B4B084287EB2}" sibTransId="{49AB6898-E61E-43D3-A877-13ADB9783000}"/>
    <dgm:cxn modelId="{2AA4086F-83E3-4F58-B828-14C372CE92EB}" type="presOf" srcId="{4DE7013A-1D14-49A2-80C1-17C9144BB24F}" destId="{D97658CC-0CF2-40B7-93BA-512438EACA20}" srcOrd="0" destOrd="0" presId="urn:microsoft.com/office/officeart/2005/8/layout/hList1"/>
    <dgm:cxn modelId="{A9F9D06F-A612-4A64-9C85-5A036293F253}" type="presOf" srcId="{015A2C01-9C01-4E02-BCE9-6DA4CB589269}" destId="{F79B17F7-AB91-4B4E-BE0B-C5499CAE76A0}" srcOrd="0" destOrd="8" presId="urn:microsoft.com/office/officeart/2005/8/layout/hList1"/>
    <dgm:cxn modelId="{3FD71E50-0A1C-459D-A383-725AEC8A7EE5}" srcId="{4DE7013A-1D14-49A2-80C1-17C9144BB24F}" destId="{F4823A93-B39A-4F51-B9A5-68FD00A56A75}" srcOrd="1" destOrd="0" parTransId="{5748BC12-9DC3-4479-B263-3DACDF0E378D}" sibTransId="{8ECD0AAE-8958-4432-B0DE-46108E90222E}"/>
    <dgm:cxn modelId="{A6F57970-96BB-4D56-B484-BFE4DA35081B}" type="presOf" srcId="{4C1656E5-90C9-49E0-AE22-EB3425E6D23E}" destId="{9D1FBA06-CAC3-4F82-ADB1-A3C5E0BCA1C2}" srcOrd="0" destOrd="2" presId="urn:microsoft.com/office/officeart/2005/8/layout/hList1"/>
    <dgm:cxn modelId="{C4F79F50-1767-4201-8588-A7E5653C1974}" type="presOf" srcId="{CB4A1708-D2CD-4C98-8C89-73368C9DD767}" destId="{290C86D1-A37C-4D65-8111-0E509FCCFD4B}" srcOrd="0" destOrd="5" presId="urn:microsoft.com/office/officeart/2005/8/layout/hList1"/>
    <dgm:cxn modelId="{84324053-14E6-4AB4-9EF5-AD0E72CCD499}" type="presOf" srcId="{157C71D5-18ED-43A7-884B-1DF4EC5806C3}" destId="{F79B17F7-AB91-4B4E-BE0B-C5499CAE76A0}" srcOrd="0" destOrd="5" presId="urn:microsoft.com/office/officeart/2005/8/layout/hList1"/>
    <dgm:cxn modelId="{ACFA6E53-0419-4230-B687-49BD051FF72E}" srcId="{C89B2ABF-E8DF-43A8-960F-2A48FF4BA511}" destId="{5037B934-881E-4F4D-BF81-D87FCF85F872}" srcOrd="4" destOrd="0" parTransId="{8D7F41CF-8DFB-4BF7-9359-7268BFFB9CAD}" sibTransId="{6492DB82-6957-41E6-9525-C1173DF8E481}"/>
    <dgm:cxn modelId="{EB6FB956-36DC-43FF-B333-5FE3ABA6C078}" type="presOf" srcId="{72E77ABD-9C57-4475-BF42-B7D63FC8B4F2}" destId="{4AAF478E-7049-4468-A631-4794C575C553}" srcOrd="0" destOrd="0" presId="urn:microsoft.com/office/officeart/2005/8/layout/hList1"/>
    <dgm:cxn modelId="{09550877-84F8-49EF-AB7F-7F4070660C35}" srcId="{092F9325-B93D-42F4-AE40-2E11E60AC2D0}" destId="{37ADD572-29C1-4FA4-BC45-A46101904824}" srcOrd="3" destOrd="0" parTransId="{F1BF23A7-359E-43EF-A0AC-BF80C990A7CB}" sibTransId="{5A32BD09-F1D4-4CFC-8F76-CCD27C80E124}"/>
    <dgm:cxn modelId="{3D9BD877-2905-4AD9-8A8A-A48F30E6D2B9}" type="presOf" srcId="{3757E24D-0E9C-4D52-838E-7C1870DADEC3}" destId="{48766193-3964-4229-98A8-15E24492E115}" srcOrd="0" destOrd="6" presId="urn:microsoft.com/office/officeart/2005/8/layout/hList1"/>
    <dgm:cxn modelId="{4823B75A-B814-4D1B-AAC6-49F204347BCA}" type="presOf" srcId="{E64A18EC-D224-4B82-854E-8F6CC15A8FB6}" destId="{290C86D1-A37C-4D65-8111-0E509FCCFD4B}" srcOrd="0" destOrd="2" presId="urn:microsoft.com/office/officeart/2005/8/layout/hList1"/>
    <dgm:cxn modelId="{48558882-6F54-49A6-8EAD-DE7ABFF15D14}" type="presOf" srcId="{1307C797-B6BC-4941-B1D9-C560813C754C}" destId="{F79B17F7-AB91-4B4E-BE0B-C5499CAE76A0}" srcOrd="0" destOrd="2" presId="urn:microsoft.com/office/officeart/2005/8/layout/hList1"/>
    <dgm:cxn modelId="{D441DA85-F4C4-4253-BFFB-7C18A60CF7EE}" type="presOf" srcId="{6870A44F-55B5-46AC-BDD1-2C81C0658368}" destId="{C5B4587A-2904-417F-A010-492B20B80989}" srcOrd="0" destOrd="3" presId="urn:microsoft.com/office/officeart/2005/8/layout/hList1"/>
    <dgm:cxn modelId="{71295386-4DEB-4EB0-964C-A9D28E32A4C8}" srcId="{C89B2ABF-E8DF-43A8-960F-2A48FF4BA511}" destId="{54581605-A9FF-4577-9050-4FECCC8A989C}" srcOrd="2" destOrd="0" parTransId="{9891EE62-7198-4674-BC0A-D9CF6DB2BA1B}" sibTransId="{7D954809-EA67-4996-873F-A967108EBA87}"/>
    <dgm:cxn modelId="{1F15C986-1670-4BF9-96CB-EE851B5EB170}" type="presOf" srcId="{97B2F6B5-79CF-4FFB-8183-84416F59CAAB}" destId="{F79B17F7-AB91-4B4E-BE0B-C5499CAE76A0}" srcOrd="0" destOrd="4" presId="urn:microsoft.com/office/officeart/2005/8/layout/hList1"/>
    <dgm:cxn modelId="{B547D286-E5D7-4D51-A699-B4239CBE8AE6}" type="presOf" srcId="{5037B934-881E-4F4D-BF81-D87FCF85F872}" destId="{48766193-3964-4229-98A8-15E24492E115}" srcOrd="0" destOrd="4" presId="urn:microsoft.com/office/officeart/2005/8/layout/hList1"/>
    <dgm:cxn modelId="{80666C8E-4143-47A5-BE24-F2871A316CB0}" type="presOf" srcId="{FAA6B0F3-73F6-4916-8094-DBDFE7705968}" destId="{48766193-3964-4229-98A8-15E24492E115}" srcOrd="0" destOrd="0" presId="urn:microsoft.com/office/officeart/2005/8/layout/hList1"/>
    <dgm:cxn modelId="{1947068F-6F2F-456B-81A6-1FA3E67DBA06}" type="presOf" srcId="{951DC81F-D787-4E5D-AAD7-41506E8E3F27}" destId="{C5B4587A-2904-417F-A010-492B20B80989}" srcOrd="0" destOrd="1" presId="urn:microsoft.com/office/officeart/2005/8/layout/hList1"/>
    <dgm:cxn modelId="{D35BFB90-9228-4A0D-8BFD-79A238CFE7E3}" srcId="{8656B91A-061F-48E0-8304-424C7B806151}" destId="{749B8761-A5C6-4D3B-A354-CB3F7D195C23}" srcOrd="0" destOrd="0" parTransId="{05E28ECB-5D0B-487B-A6A2-4B4D52470592}" sibTransId="{46D67901-BA7E-487B-A653-5F5415A13DD0}"/>
    <dgm:cxn modelId="{A2FD0C92-4383-4BBA-9A57-D1D9A59D2CE6}" srcId="{72E77ABD-9C57-4475-BF42-B7D63FC8B4F2}" destId="{4E7EAE42-CAFF-42B3-A9B2-1B8DE416F588}" srcOrd="5" destOrd="0" parTransId="{AF445C70-E049-4658-AB29-67FD19C3096F}" sibTransId="{51200BD0-E6D7-449E-8286-9976879D7E72}"/>
    <dgm:cxn modelId="{C95BA795-3004-49F6-BA5C-7486E3BD3C3F}" srcId="{4DE7013A-1D14-49A2-80C1-17C9144BB24F}" destId="{E2F89D09-7A93-4578-B88E-41433DD949B3}" srcOrd="3" destOrd="0" parTransId="{66080F7A-D0AC-4DEF-9B79-7C884695EFB7}" sibTransId="{48263E29-8D64-4E4F-B87C-D8FD06B907E6}"/>
    <dgm:cxn modelId="{63195B97-7002-4350-8EE1-FF8204FB590F}" type="presOf" srcId="{E2128F5C-6C60-4AD1-9861-ADD0E135429F}" destId="{343068F1-DCA9-495A-B001-1862BE3B8D7D}" srcOrd="0" destOrd="2" presId="urn:microsoft.com/office/officeart/2005/8/layout/hList1"/>
    <dgm:cxn modelId="{A0D8F498-1518-4916-B6AF-1C34DEB66A23}" type="presOf" srcId="{8656B91A-061F-48E0-8304-424C7B806151}" destId="{21AF644E-893F-4680-A86A-F21CC58280D6}" srcOrd="0" destOrd="0" presId="urn:microsoft.com/office/officeart/2005/8/layout/hList1"/>
    <dgm:cxn modelId="{4113DE9A-2744-405B-A37E-B8F5C4F11E82}" type="presOf" srcId="{982FE8C1-577B-4949-915F-5A0701E342D3}" destId="{C5B4587A-2904-417F-A010-492B20B80989}" srcOrd="0" destOrd="2" presId="urn:microsoft.com/office/officeart/2005/8/layout/hList1"/>
    <dgm:cxn modelId="{1C84209B-D4E7-4C7A-90DC-04CE9C07A3B1}" type="presOf" srcId="{19435008-94C2-49F5-A187-36A65526BC55}" destId="{F79B17F7-AB91-4B4E-BE0B-C5499CAE76A0}" srcOrd="0" destOrd="0" presId="urn:microsoft.com/office/officeart/2005/8/layout/hList1"/>
    <dgm:cxn modelId="{46E7929E-0644-4A5C-AEC8-1842A14857B8}" srcId="{749B8761-A5C6-4D3B-A354-CB3F7D195C23}" destId="{D7938E68-DA19-41C0-B1F7-E429D65AC4C2}" srcOrd="3" destOrd="0" parTransId="{D1247F82-ABCB-4DB0-B822-1B39CFCA3D24}" sibTransId="{B3D63218-CDB1-460A-9EB3-97B73EBCFBA3}"/>
    <dgm:cxn modelId="{7D162B9F-A5EE-457D-9989-A2C8A6B241D5}" srcId="{8656B91A-061F-48E0-8304-424C7B806151}" destId="{7F70C6C2-F8A6-4946-BB3A-402AA1CE48EE}" srcOrd="4" destOrd="0" parTransId="{0313BC7D-7ED0-45B4-9D83-622A8D58EDE6}" sibTransId="{37AA8B9C-4E1E-40E6-A481-631C27A5125F}"/>
    <dgm:cxn modelId="{A748AAA3-2489-4B35-8996-0E2911EF0C05}" srcId="{72E77ABD-9C57-4475-BF42-B7D63FC8B4F2}" destId="{982FE8C1-577B-4949-915F-5A0701E342D3}" srcOrd="2" destOrd="0" parTransId="{7E9398C2-6608-4279-B7CB-520E978B01B5}" sibTransId="{4D229AB4-BFA1-4B82-AA78-908DF0C5C55D}"/>
    <dgm:cxn modelId="{1A7F42A4-53FF-4837-916B-0178D7AFE8AF}" srcId="{7F70C6C2-F8A6-4946-BB3A-402AA1CE48EE}" destId="{0371591E-D3AA-4D82-9797-CDF88DB7EC7A}" srcOrd="1" destOrd="0" parTransId="{F03F1323-9FA9-45C3-96AB-AA87127B1D1D}" sibTransId="{991F21C9-66D3-4F0A-A85C-B7EBA4393C51}"/>
    <dgm:cxn modelId="{8B80A7AB-8120-4D19-A993-3A6794D4074B}" srcId="{092F9325-B93D-42F4-AE40-2E11E60AC2D0}" destId="{4C1656E5-90C9-49E0-AE22-EB3425E6D23E}" srcOrd="2" destOrd="0" parTransId="{B5AD39BA-1EBB-45F9-A98F-3DA0CBC84E93}" sibTransId="{51481D81-1EB7-4F16-86BB-1A45AD6446D9}"/>
    <dgm:cxn modelId="{C4FCB3AB-7279-488D-BD64-4D405B6AF93A}" type="presOf" srcId="{1BC454FF-6A5A-4C44-8B14-CEB588EBB93B}" destId="{9D1FBA06-CAC3-4F82-ADB1-A3C5E0BCA1C2}" srcOrd="0" destOrd="0" presId="urn:microsoft.com/office/officeart/2005/8/layout/hList1"/>
    <dgm:cxn modelId="{CF1892AC-92AC-4646-BC41-2C69BC4389D9}" srcId="{72E77ABD-9C57-4475-BF42-B7D63FC8B4F2}" destId="{6870A44F-55B5-46AC-BDD1-2C81C0658368}" srcOrd="3" destOrd="0" parTransId="{A56B6FF7-4BE9-44E5-B246-5DD65332DB82}" sibTransId="{5CD668E1-23A5-4D5C-8CCA-72DA47CFA1FD}"/>
    <dgm:cxn modelId="{AE9DDCB8-4034-40BE-9772-4C56347E01F1}" srcId="{7F70C6C2-F8A6-4946-BB3A-402AA1CE48EE}" destId="{157C71D5-18ED-43A7-884B-1DF4EC5806C3}" srcOrd="5" destOrd="0" parTransId="{7FAB92F4-F517-48A3-A72B-B7BF55711288}" sibTransId="{7548DB6B-01D1-43B0-AACE-CB331951F4F8}"/>
    <dgm:cxn modelId="{C858ADB9-0B09-4595-BB5A-6086AABE0C8F}" srcId="{C89B2ABF-E8DF-43A8-960F-2A48FF4BA511}" destId="{3757E24D-0E9C-4D52-838E-7C1870DADEC3}" srcOrd="6" destOrd="0" parTransId="{9DC2A3FF-6C96-46DE-AF28-5C5945F73957}" sibTransId="{7F926EFC-08C2-4E04-B76C-AC82666C3078}"/>
    <dgm:cxn modelId="{2E80DEBA-DAB1-4779-9A19-2B010389865B}" srcId="{1D4544D9-F7EA-4723-BE79-A114D8D6810E}" destId="{7358AE95-32A9-4285-9CD0-C78DFE57D109}" srcOrd="1" destOrd="0" parTransId="{4C9EAB80-858F-4B89-8852-6EB41D7CD5A2}" sibTransId="{7AA34A3E-F97A-46A0-98C8-33F12A01757F}"/>
    <dgm:cxn modelId="{73EC84BB-B7F3-45AD-9087-2495DC540914}" type="presOf" srcId="{7F70C6C2-F8A6-4946-BB3A-402AA1CE48EE}" destId="{9C763191-D75A-4931-81B3-6B3F3E170AAF}" srcOrd="0" destOrd="0" presId="urn:microsoft.com/office/officeart/2005/8/layout/hList1"/>
    <dgm:cxn modelId="{EFACF6BC-107A-4AD6-87BF-08CD0A8FAD2D}" type="presOf" srcId="{511FB568-A2B6-44D8-880E-0C7D75B5B0DD}" destId="{343068F1-DCA9-495A-B001-1862BE3B8D7D}" srcOrd="0" destOrd="4" presId="urn:microsoft.com/office/officeart/2005/8/layout/hList1"/>
    <dgm:cxn modelId="{CCC7B9BD-083E-43A1-ACCC-3D55902DE0FE}" srcId="{4DE7013A-1D14-49A2-80C1-17C9144BB24F}" destId="{CB4A1708-D2CD-4C98-8C89-73368C9DD767}" srcOrd="5" destOrd="0" parTransId="{21A54949-F7BC-4B84-8845-7C7532169377}" sibTransId="{9B78F49E-56CB-40A9-886D-F59ECC1767A2}"/>
    <dgm:cxn modelId="{1DB134C2-5FC3-45B2-8042-DD72DC088856}" type="presOf" srcId="{1AD68B88-8CB9-459B-A822-71FCF47C8A56}" destId="{290C86D1-A37C-4D65-8111-0E509FCCFD4B}" srcOrd="0" destOrd="6" presId="urn:microsoft.com/office/officeart/2005/8/layout/hList1"/>
    <dgm:cxn modelId="{BCAB8BCA-DBE1-43B7-9DA1-9C52993EDD6B}" srcId="{8656B91A-061F-48E0-8304-424C7B806151}" destId="{C89B2ABF-E8DF-43A8-960F-2A48FF4BA511}" srcOrd="1" destOrd="0" parTransId="{446D4972-FEB7-4A2A-A195-A85A5BED948C}" sibTransId="{320D84E3-785C-4AD5-931B-A8EDDD15D1BE}"/>
    <dgm:cxn modelId="{0C12A3CD-84CD-4FFE-B133-4F2EA0001015}" srcId="{749B8761-A5C6-4D3B-A354-CB3F7D195C23}" destId="{D48B6912-CB84-44F3-A06B-448452611A11}" srcOrd="5" destOrd="0" parTransId="{DB45752D-E490-483A-9509-0201C4110275}" sibTransId="{4306571B-6AFD-4D0E-918B-1B49D1F8BB74}"/>
    <dgm:cxn modelId="{C24855CE-C0BB-48B2-B620-294383504528}" srcId="{72E77ABD-9C57-4475-BF42-B7D63FC8B4F2}" destId="{82613C1A-7745-43F6-BE13-1960747FBCC6}" srcOrd="0" destOrd="0" parTransId="{349DD3E5-E6FC-4B66-A120-E28197A5399D}" sibTransId="{5E288F4B-D07C-414C-8D5F-043E3FF4355F}"/>
    <dgm:cxn modelId="{F9FC0ED1-6B1F-4A74-B21C-BE957BBCAFC2}" srcId="{7F70C6C2-F8A6-4946-BB3A-402AA1CE48EE}" destId="{B332B426-1EB0-478A-8D1A-B01AE11AA079}" srcOrd="6" destOrd="0" parTransId="{B6F7D0F3-184C-402F-8ED8-92CB316D7DAA}" sibTransId="{9B1FE0EA-E840-4800-B1B9-A146A173B2C0}"/>
    <dgm:cxn modelId="{1438DBD1-8E49-4C19-BDF8-6B0DDDD89E7C}" srcId="{749B8761-A5C6-4D3B-A354-CB3F7D195C23}" destId="{511FB568-A2B6-44D8-880E-0C7D75B5B0DD}" srcOrd="4" destOrd="0" parTransId="{723A0EA6-A8BB-40F2-8725-5D30686D2974}" sibTransId="{5E055991-E28E-44F7-A6BA-0C8B483FB212}"/>
    <dgm:cxn modelId="{A89021D4-9E7F-48F2-A221-4B6AAA64AAE9}" srcId="{4DE7013A-1D14-49A2-80C1-17C9144BB24F}" destId="{B337C0E3-24F3-484A-81D0-5DF75C3CA81D}" srcOrd="4" destOrd="0" parTransId="{27F7C089-694B-42E8-BD4C-B22D2080133B}" sibTransId="{3465C4CC-01E4-4C74-A099-96CEF062B1CA}"/>
    <dgm:cxn modelId="{BB4249D8-94C3-4A9E-A6AD-400DDC953A36}" srcId="{749B8761-A5C6-4D3B-A354-CB3F7D195C23}" destId="{E8AA5C7A-EE4C-43B3-B958-58B31A8162EF}" srcOrd="1" destOrd="0" parTransId="{0D419BE2-8093-4434-805F-693D75B9100B}" sibTransId="{35950111-706E-4CBE-9AD8-0F037B385B6D}"/>
    <dgm:cxn modelId="{C8C613DB-803B-4B90-87C5-06B33470664C}" type="presOf" srcId="{B337C0E3-24F3-484A-81D0-5DF75C3CA81D}" destId="{290C86D1-A37C-4D65-8111-0E509FCCFD4B}" srcOrd="0" destOrd="4" presId="urn:microsoft.com/office/officeart/2005/8/layout/hList1"/>
    <dgm:cxn modelId="{34A67CDC-5586-4D10-B2F7-85173DE9A644}" type="presOf" srcId="{B159D1AC-5195-4956-8846-5E185EE9518A}" destId="{48766193-3964-4229-98A8-15E24492E115}" srcOrd="0" destOrd="3" presId="urn:microsoft.com/office/officeart/2005/8/layout/hList1"/>
    <dgm:cxn modelId="{568AE2DD-C2CD-4982-BD20-0F6FB61FA7B7}" srcId="{749B8761-A5C6-4D3B-A354-CB3F7D195C23}" destId="{E2128F5C-6C60-4AD1-9861-ADD0E135429F}" srcOrd="2" destOrd="0" parTransId="{C143514F-FB87-48BC-B84B-D2516F935596}" sibTransId="{CA52348A-AD86-4E53-87D6-C44408643ECC}"/>
    <dgm:cxn modelId="{4E3FE8DE-1546-4562-991A-B06D9A8E1617}" srcId="{8656B91A-061F-48E0-8304-424C7B806151}" destId="{092F9325-B93D-42F4-AE40-2E11E60AC2D0}" srcOrd="6" destOrd="0" parTransId="{DD8FC143-C7A8-4664-B5B9-61EE49481B8B}" sibTransId="{24856DF9-F83E-49A5-A71E-BA10AAA95AE8}"/>
    <dgm:cxn modelId="{667C67E2-0CD4-499D-96B8-D5474D5B26E9}" type="presOf" srcId="{1D4544D9-F7EA-4723-BE79-A114D8D6810E}" destId="{CAA22ADC-E7D8-432D-840A-A9575D3DD76F}" srcOrd="0" destOrd="0" presId="urn:microsoft.com/office/officeart/2005/8/layout/hList1"/>
    <dgm:cxn modelId="{97F751E3-3E19-46C6-9343-27B824BE99F2}" srcId="{4DE7013A-1D14-49A2-80C1-17C9144BB24F}" destId="{E64A18EC-D224-4B82-854E-8F6CC15A8FB6}" srcOrd="2" destOrd="0" parTransId="{F9BD259B-BBC6-4704-8F10-C6E30216BC5B}" sibTransId="{2F815B3A-671D-41B1-AB8A-077E59818073}"/>
    <dgm:cxn modelId="{9B281DE6-AB83-43CB-AA6F-1A11FD7C6D00}" type="presOf" srcId="{22A74A58-F769-400F-B703-3A5458054BE0}" destId="{F79B17F7-AB91-4B4E-BE0B-C5499CAE76A0}" srcOrd="0" destOrd="7" presId="urn:microsoft.com/office/officeart/2005/8/layout/hList1"/>
    <dgm:cxn modelId="{6C59C7E7-F9B7-4F0C-AB95-21DA115DD54D}" type="presOf" srcId="{1E84765F-3442-4F0F-8B2E-EFFE06802F1A}" destId="{5082A6AA-5C66-4075-9ABD-C69DA9F060A8}" srcOrd="0" destOrd="2" presId="urn:microsoft.com/office/officeart/2005/8/layout/hList1"/>
    <dgm:cxn modelId="{4949B8E9-BC46-4B1D-BF96-49977C3AA355}" srcId="{C89B2ABF-E8DF-43A8-960F-2A48FF4BA511}" destId="{FAA6B0F3-73F6-4916-8094-DBDFE7705968}" srcOrd="0" destOrd="0" parTransId="{B0AD48E7-EFCD-40E2-9DCA-5EFFC3E04115}" sibTransId="{1B077E83-01AB-45A5-9D26-1EF824B42BD3}"/>
    <dgm:cxn modelId="{54B894EE-5593-423D-8911-B2679B0FB6C4}" type="presOf" srcId="{4E7EAE42-CAFF-42B3-A9B2-1B8DE416F588}" destId="{C5B4587A-2904-417F-A010-492B20B80989}" srcOrd="0" destOrd="5" presId="urn:microsoft.com/office/officeart/2005/8/layout/hList1"/>
    <dgm:cxn modelId="{A4AE99F0-1EC5-4A87-81CA-3A15FC925DB0}" type="presOf" srcId="{12D7E0DE-BEC8-497D-AD48-DD8BABE454D4}" destId="{48766193-3964-4229-98A8-15E24492E115}" srcOrd="0" destOrd="7" presId="urn:microsoft.com/office/officeart/2005/8/layout/hList1"/>
    <dgm:cxn modelId="{92D29DF3-5EA5-4DBA-AEDB-BC1C97641C8D}" type="presOf" srcId="{9228EA77-C388-4CAB-8C18-8BE5D36C8BC4}" destId="{290C86D1-A37C-4D65-8111-0E509FCCFD4B}" srcOrd="0" destOrd="0" presId="urn:microsoft.com/office/officeart/2005/8/layout/hList1"/>
    <dgm:cxn modelId="{94ECABF8-49A4-45E9-9669-987AC3A6CC26}" srcId="{749B8761-A5C6-4D3B-A354-CB3F7D195C23}" destId="{0D124EDA-626A-40FB-BC78-1074187479D5}" srcOrd="0" destOrd="0" parTransId="{3125464C-CBBF-474A-B9C3-92E2069F541B}" sibTransId="{A41E28C6-8A30-45E4-A366-3A3A8326E54B}"/>
    <dgm:cxn modelId="{8D539BFB-3257-4F7E-B207-B86EF3CD45C7}" type="presOf" srcId="{749B8761-A5C6-4D3B-A354-CB3F7D195C23}" destId="{267DAD6C-4531-4CCC-81B1-4D1F0C57974A}" srcOrd="0" destOrd="0" presId="urn:microsoft.com/office/officeart/2005/8/layout/hList1"/>
    <dgm:cxn modelId="{F162C6FC-43ED-4A28-9446-8440CDB39918}" type="presOf" srcId="{82613C1A-7745-43F6-BE13-1960747FBCC6}" destId="{C5B4587A-2904-417F-A010-492B20B80989}" srcOrd="0" destOrd="0" presId="urn:microsoft.com/office/officeart/2005/8/layout/hList1"/>
    <dgm:cxn modelId="{676DFAFC-8326-425A-A69C-667609E38AC3}" srcId="{8656B91A-061F-48E0-8304-424C7B806151}" destId="{4DE7013A-1D14-49A2-80C1-17C9144BB24F}" srcOrd="2" destOrd="0" parTransId="{7FFAFDD4-AFF3-4C38-8BD3-41D9BF68EFCF}" sibTransId="{C109AE1F-DF03-4A64-8F82-7614723AB4C7}"/>
    <dgm:cxn modelId="{464878FF-54AE-4913-AD1F-04B0F69E7989}" srcId="{1D4544D9-F7EA-4723-BE79-A114D8D6810E}" destId="{E0FB1BC7-CFEB-4271-B40D-BC543141CE73}" srcOrd="0" destOrd="0" parTransId="{EF2251BF-7214-4022-9BA1-1DE280DDD0AD}" sibTransId="{F6CB9B92-6067-4DEA-ADB0-B7F4F0B48F9F}"/>
    <dgm:cxn modelId="{FBAE3D5D-EF78-4800-83E2-CB8FC5692E35}" type="presParOf" srcId="{21AF644E-893F-4680-A86A-F21CC58280D6}" destId="{12300021-FFBD-4ACA-92B8-EDA5D890CC84}" srcOrd="0" destOrd="0" presId="urn:microsoft.com/office/officeart/2005/8/layout/hList1"/>
    <dgm:cxn modelId="{A53B2B68-F340-42DF-A10E-AABB3D3CF711}" type="presParOf" srcId="{12300021-FFBD-4ACA-92B8-EDA5D890CC84}" destId="{267DAD6C-4531-4CCC-81B1-4D1F0C57974A}" srcOrd="0" destOrd="0" presId="urn:microsoft.com/office/officeart/2005/8/layout/hList1"/>
    <dgm:cxn modelId="{C286A217-F778-43B7-8317-C62C6B46DC1D}" type="presParOf" srcId="{12300021-FFBD-4ACA-92B8-EDA5D890CC84}" destId="{343068F1-DCA9-495A-B001-1862BE3B8D7D}" srcOrd="1" destOrd="0" presId="urn:microsoft.com/office/officeart/2005/8/layout/hList1"/>
    <dgm:cxn modelId="{975384BC-2E08-45A4-93B9-59986DD314CD}" type="presParOf" srcId="{21AF644E-893F-4680-A86A-F21CC58280D6}" destId="{4218700B-6C8D-4436-BC0E-9ABF325FE230}" srcOrd="1" destOrd="0" presId="urn:microsoft.com/office/officeart/2005/8/layout/hList1"/>
    <dgm:cxn modelId="{8E91D60D-8936-4B38-947B-0752F45FBB7F}" type="presParOf" srcId="{21AF644E-893F-4680-A86A-F21CC58280D6}" destId="{055943C1-6D21-46E3-9422-69847E459930}" srcOrd="2" destOrd="0" presId="urn:microsoft.com/office/officeart/2005/8/layout/hList1"/>
    <dgm:cxn modelId="{D0E7C042-058B-41D9-92E3-050E2B180A98}" type="presParOf" srcId="{055943C1-6D21-46E3-9422-69847E459930}" destId="{0AF0D03A-73DD-4F52-80A1-A2B9CC447723}" srcOrd="0" destOrd="0" presId="urn:microsoft.com/office/officeart/2005/8/layout/hList1"/>
    <dgm:cxn modelId="{46CDA6AD-BBB6-4C35-A0D6-00513ED06500}" type="presParOf" srcId="{055943C1-6D21-46E3-9422-69847E459930}" destId="{48766193-3964-4229-98A8-15E24492E115}" srcOrd="1" destOrd="0" presId="urn:microsoft.com/office/officeart/2005/8/layout/hList1"/>
    <dgm:cxn modelId="{3F789D28-8032-4700-AEEE-C6C26A8BFE19}" type="presParOf" srcId="{21AF644E-893F-4680-A86A-F21CC58280D6}" destId="{DF11DA42-3676-433F-BC8B-5019017844AF}" srcOrd="3" destOrd="0" presId="urn:microsoft.com/office/officeart/2005/8/layout/hList1"/>
    <dgm:cxn modelId="{A5203FC3-4A91-469C-BD9B-F0E9D1EB64A1}" type="presParOf" srcId="{21AF644E-893F-4680-A86A-F21CC58280D6}" destId="{95B67ACC-D62B-4086-9E8A-1342430A2ACA}" srcOrd="4" destOrd="0" presId="urn:microsoft.com/office/officeart/2005/8/layout/hList1"/>
    <dgm:cxn modelId="{C01F44B7-FFDB-4A76-8E3C-D75D86B5DEDC}" type="presParOf" srcId="{95B67ACC-D62B-4086-9E8A-1342430A2ACA}" destId="{D97658CC-0CF2-40B7-93BA-512438EACA20}" srcOrd="0" destOrd="0" presId="urn:microsoft.com/office/officeart/2005/8/layout/hList1"/>
    <dgm:cxn modelId="{72515FEC-62BC-4297-9AD1-3D2B5666ECE4}" type="presParOf" srcId="{95B67ACC-D62B-4086-9E8A-1342430A2ACA}" destId="{290C86D1-A37C-4D65-8111-0E509FCCFD4B}" srcOrd="1" destOrd="0" presId="urn:microsoft.com/office/officeart/2005/8/layout/hList1"/>
    <dgm:cxn modelId="{246D8D5C-5C2B-48FD-8B8C-CD38578722B6}" type="presParOf" srcId="{21AF644E-893F-4680-A86A-F21CC58280D6}" destId="{C5849177-459A-4F0F-A74E-FBD0BD9096BC}" srcOrd="5" destOrd="0" presId="urn:microsoft.com/office/officeart/2005/8/layout/hList1"/>
    <dgm:cxn modelId="{77199A13-8BCE-462E-A2E7-0152E979D1DF}" type="presParOf" srcId="{21AF644E-893F-4680-A86A-F21CC58280D6}" destId="{D2BD2148-4943-4976-8DB8-98C81625F2D9}" srcOrd="6" destOrd="0" presId="urn:microsoft.com/office/officeart/2005/8/layout/hList1"/>
    <dgm:cxn modelId="{0F9C95C5-EA40-47A5-A0DE-1DB80CB2D8BF}" type="presParOf" srcId="{D2BD2148-4943-4976-8DB8-98C81625F2D9}" destId="{4AAF478E-7049-4468-A631-4794C575C553}" srcOrd="0" destOrd="0" presId="urn:microsoft.com/office/officeart/2005/8/layout/hList1"/>
    <dgm:cxn modelId="{2E9CCC06-22E4-4942-A7EB-7172394D18DD}" type="presParOf" srcId="{D2BD2148-4943-4976-8DB8-98C81625F2D9}" destId="{C5B4587A-2904-417F-A010-492B20B80989}" srcOrd="1" destOrd="0" presId="urn:microsoft.com/office/officeart/2005/8/layout/hList1"/>
    <dgm:cxn modelId="{D254D4B4-7105-4ECC-957A-C37D6CCFB841}" type="presParOf" srcId="{21AF644E-893F-4680-A86A-F21CC58280D6}" destId="{C87A8431-5F16-4A26-A86C-C06FCC604555}" srcOrd="7" destOrd="0" presId="urn:microsoft.com/office/officeart/2005/8/layout/hList1"/>
    <dgm:cxn modelId="{68FE1084-07D2-42CB-A61F-90B2A793D18C}" type="presParOf" srcId="{21AF644E-893F-4680-A86A-F21CC58280D6}" destId="{C4CC6EC7-F7FC-4763-8A09-C0ED336BC937}" srcOrd="8" destOrd="0" presId="urn:microsoft.com/office/officeart/2005/8/layout/hList1"/>
    <dgm:cxn modelId="{888848A0-AE5D-4BD6-8DE3-3CE4C037BB89}" type="presParOf" srcId="{C4CC6EC7-F7FC-4763-8A09-C0ED336BC937}" destId="{9C763191-D75A-4931-81B3-6B3F3E170AAF}" srcOrd="0" destOrd="0" presId="urn:microsoft.com/office/officeart/2005/8/layout/hList1"/>
    <dgm:cxn modelId="{D2C0651C-C8D8-4E78-A524-A1418CBE48F2}" type="presParOf" srcId="{C4CC6EC7-F7FC-4763-8A09-C0ED336BC937}" destId="{F79B17F7-AB91-4B4E-BE0B-C5499CAE76A0}" srcOrd="1" destOrd="0" presId="urn:microsoft.com/office/officeart/2005/8/layout/hList1"/>
    <dgm:cxn modelId="{F1DFDFDC-683E-42B5-8707-8052CAC9621E}" type="presParOf" srcId="{21AF644E-893F-4680-A86A-F21CC58280D6}" destId="{C29B83ED-CE77-4D09-9971-91342B7A0F7D}" srcOrd="9" destOrd="0" presId="urn:microsoft.com/office/officeart/2005/8/layout/hList1"/>
    <dgm:cxn modelId="{96F8ACE5-6331-49D8-9AF5-97412A9CB71D}" type="presParOf" srcId="{21AF644E-893F-4680-A86A-F21CC58280D6}" destId="{2438C654-CC99-4A15-9FD0-F84547486848}" srcOrd="10" destOrd="0" presId="urn:microsoft.com/office/officeart/2005/8/layout/hList1"/>
    <dgm:cxn modelId="{F26030AD-C55C-4876-918D-50E4DDAE9BE4}" type="presParOf" srcId="{2438C654-CC99-4A15-9FD0-F84547486848}" destId="{CAA22ADC-E7D8-432D-840A-A9575D3DD76F}" srcOrd="0" destOrd="0" presId="urn:microsoft.com/office/officeart/2005/8/layout/hList1"/>
    <dgm:cxn modelId="{473E778E-95E0-4044-AA28-C6B52C69C454}" type="presParOf" srcId="{2438C654-CC99-4A15-9FD0-F84547486848}" destId="{5082A6AA-5C66-4075-9ABD-C69DA9F060A8}" srcOrd="1" destOrd="0" presId="urn:microsoft.com/office/officeart/2005/8/layout/hList1"/>
    <dgm:cxn modelId="{E5F539F4-FD5F-403D-9387-772129446F0B}" type="presParOf" srcId="{21AF644E-893F-4680-A86A-F21CC58280D6}" destId="{90693F14-44EB-499D-A334-67FF70A23437}" srcOrd="11" destOrd="0" presId="urn:microsoft.com/office/officeart/2005/8/layout/hList1"/>
    <dgm:cxn modelId="{B38E68A0-A0D6-4764-AE5B-D7F09442BC4A}" type="presParOf" srcId="{21AF644E-893F-4680-A86A-F21CC58280D6}" destId="{6F55B96E-3AD0-4500-A99D-DA55F4E8B11C}" srcOrd="12" destOrd="0" presId="urn:microsoft.com/office/officeart/2005/8/layout/hList1"/>
    <dgm:cxn modelId="{BAA9F7EB-AD33-4D93-8812-AE8FE35BCBAA}" type="presParOf" srcId="{6F55B96E-3AD0-4500-A99D-DA55F4E8B11C}" destId="{DC79ED61-ED14-4264-B6B5-BD881B35E3FD}" srcOrd="0" destOrd="0" presId="urn:microsoft.com/office/officeart/2005/8/layout/hList1"/>
    <dgm:cxn modelId="{196160AA-ED2D-4C47-8256-C3F190885326}" type="presParOf" srcId="{6F55B96E-3AD0-4500-A99D-DA55F4E8B11C}" destId="{9D1FBA06-CAC3-4F82-ADB1-A3C5E0BCA1C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DAD6C-4531-4CCC-81B1-4D1F0C57974A}">
      <dsp:nvSpPr>
        <dsp:cNvPr id="0" name=""/>
        <dsp:cNvSpPr/>
      </dsp:nvSpPr>
      <dsp:spPr>
        <a:xfrm>
          <a:off x="4976" y="270370"/>
          <a:ext cx="1476077" cy="3766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Disruptive Behavior Programs</a:t>
          </a:r>
        </a:p>
      </dsp:txBody>
      <dsp:txXfrm>
        <a:off x="4976" y="270370"/>
        <a:ext cx="1476077" cy="376656"/>
      </dsp:txXfrm>
    </dsp:sp>
    <dsp:sp modelId="{343068F1-DCA9-495A-B001-1862BE3B8D7D}">
      <dsp:nvSpPr>
        <dsp:cNvPr id="0" name=""/>
        <dsp:cNvSpPr/>
      </dsp:nvSpPr>
      <dsp:spPr>
        <a:xfrm>
          <a:off x="4976" y="647027"/>
          <a:ext cx="1476077" cy="3334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7475" lvl="1" indent="-117475" algn="l" defTabSz="488950">
            <a:lnSpc>
              <a:spcPct val="90000"/>
            </a:lnSpc>
            <a:spcBef>
              <a:spcPct val="0"/>
            </a:spcBef>
            <a:spcAft>
              <a:spcPct val="15000"/>
            </a:spcAft>
            <a:buChar char="•"/>
          </a:pPr>
          <a:r>
            <a:rPr lang="en-US" sz="1100" kern="1200"/>
            <a:t>Family-Centered Treatment</a:t>
          </a:r>
        </a:p>
        <a:p>
          <a:pPr marL="117475" lvl="1" indent="-117475" algn="l" defTabSz="488950">
            <a:lnSpc>
              <a:spcPct val="90000"/>
            </a:lnSpc>
            <a:spcBef>
              <a:spcPct val="0"/>
            </a:spcBef>
            <a:spcAft>
              <a:spcPct val="15000"/>
            </a:spcAft>
            <a:buChar char="•"/>
          </a:pPr>
          <a:r>
            <a:rPr lang="en-US" sz="1100" kern="1200"/>
            <a:t>Functional Family Therapy</a:t>
          </a:r>
        </a:p>
        <a:p>
          <a:pPr marL="117475" lvl="1" indent="-117475" algn="l" defTabSz="488950">
            <a:lnSpc>
              <a:spcPct val="90000"/>
            </a:lnSpc>
            <a:spcBef>
              <a:spcPct val="0"/>
            </a:spcBef>
            <a:spcAft>
              <a:spcPct val="15000"/>
            </a:spcAft>
            <a:buChar char="•"/>
          </a:pPr>
          <a:r>
            <a:rPr lang="en-US" sz="1100" kern="1200"/>
            <a:t>Multi-Systemic Therapy</a:t>
          </a:r>
        </a:p>
        <a:p>
          <a:pPr marL="117475" lvl="1" indent="-117475" algn="l" defTabSz="488950">
            <a:lnSpc>
              <a:spcPct val="90000"/>
            </a:lnSpc>
            <a:spcBef>
              <a:spcPct val="0"/>
            </a:spcBef>
            <a:spcAft>
              <a:spcPct val="15000"/>
            </a:spcAft>
            <a:buChar char="•"/>
          </a:pPr>
          <a:r>
            <a:rPr lang="en-US" sz="1100" kern="1200"/>
            <a:t>Parenting with Love &amp; Limits </a:t>
          </a:r>
        </a:p>
        <a:p>
          <a:pPr marL="117475" lvl="1" indent="-117475" algn="l" defTabSz="488950">
            <a:lnSpc>
              <a:spcPct val="90000"/>
            </a:lnSpc>
            <a:spcBef>
              <a:spcPct val="0"/>
            </a:spcBef>
            <a:spcAft>
              <a:spcPct val="15000"/>
            </a:spcAft>
            <a:buChar char="•"/>
          </a:pPr>
          <a:r>
            <a:rPr lang="en-US" sz="1100" kern="1200"/>
            <a:t>Positive Parenting Program</a:t>
          </a:r>
        </a:p>
        <a:p>
          <a:pPr marL="117475" lvl="1" indent="-117475" algn="l" defTabSz="488950">
            <a:lnSpc>
              <a:spcPct val="90000"/>
            </a:lnSpc>
            <a:spcBef>
              <a:spcPct val="0"/>
            </a:spcBef>
            <a:spcAft>
              <a:spcPct val="15000"/>
            </a:spcAft>
            <a:buChar char="•"/>
          </a:pPr>
          <a:r>
            <a:rPr lang="en-US" sz="1100" kern="1200"/>
            <a:t>Preserving Families Network</a:t>
          </a:r>
        </a:p>
      </dsp:txBody>
      <dsp:txXfrm>
        <a:off x="4976" y="647027"/>
        <a:ext cx="1476077" cy="3334870"/>
      </dsp:txXfrm>
    </dsp:sp>
    <dsp:sp modelId="{0AF0D03A-73DD-4F52-80A1-A2B9CC447723}">
      <dsp:nvSpPr>
        <dsp:cNvPr id="0" name=""/>
        <dsp:cNvSpPr/>
      </dsp:nvSpPr>
      <dsp:spPr>
        <a:xfrm>
          <a:off x="1687704" y="270370"/>
          <a:ext cx="1476077" cy="3766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Family Stabilization Programs</a:t>
          </a:r>
        </a:p>
      </dsp:txBody>
      <dsp:txXfrm>
        <a:off x="1687704" y="270370"/>
        <a:ext cx="1476077" cy="376656"/>
      </dsp:txXfrm>
    </dsp:sp>
    <dsp:sp modelId="{48766193-3964-4229-98A8-15E24492E115}">
      <dsp:nvSpPr>
        <dsp:cNvPr id="0" name=""/>
        <dsp:cNvSpPr/>
      </dsp:nvSpPr>
      <dsp:spPr>
        <a:xfrm>
          <a:off x="1687704" y="647027"/>
          <a:ext cx="1476077" cy="3334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7475" lvl="1" indent="-117475" algn="l" defTabSz="488950">
            <a:lnSpc>
              <a:spcPct val="90000"/>
            </a:lnSpc>
            <a:spcBef>
              <a:spcPct val="0"/>
            </a:spcBef>
            <a:spcAft>
              <a:spcPct val="15000"/>
            </a:spcAft>
            <a:buChar char="•"/>
          </a:pPr>
          <a:r>
            <a:rPr lang="en-US" sz="1100" kern="1200"/>
            <a:t>Enhanced Family Support Services</a:t>
          </a:r>
        </a:p>
        <a:p>
          <a:pPr marL="117475" lvl="1" indent="-117475" algn="l" defTabSz="488950">
            <a:lnSpc>
              <a:spcPct val="90000"/>
            </a:lnSpc>
            <a:spcBef>
              <a:spcPct val="0"/>
            </a:spcBef>
            <a:spcAft>
              <a:spcPct val="15000"/>
            </a:spcAft>
            <a:buChar char="•"/>
          </a:pPr>
          <a:r>
            <a:rPr lang="en-US" sz="1100" kern="1200"/>
            <a:t>Family-Centered Treatment</a:t>
          </a:r>
        </a:p>
        <a:p>
          <a:pPr marL="117475" lvl="1" indent="-117475" algn="l" defTabSz="488950">
            <a:lnSpc>
              <a:spcPct val="90000"/>
            </a:lnSpc>
            <a:spcBef>
              <a:spcPct val="0"/>
            </a:spcBef>
            <a:spcAft>
              <a:spcPct val="15000"/>
            </a:spcAft>
            <a:buChar char="•"/>
          </a:pPr>
          <a:r>
            <a:rPr lang="en-US" sz="1100" kern="1200"/>
            <a:t>Family Pres </a:t>
          </a:r>
        </a:p>
        <a:p>
          <a:pPr marL="117475" lvl="1" indent="-117475" algn="l" defTabSz="488950">
            <a:lnSpc>
              <a:spcPct val="90000"/>
            </a:lnSpc>
            <a:spcBef>
              <a:spcPct val="0"/>
            </a:spcBef>
            <a:spcAft>
              <a:spcPct val="15000"/>
            </a:spcAft>
            <a:buChar char="•"/>
          </a:pPr>
          <a:r>
            <a:rPr lang="en-US" sz="1100" kern="1200"/>
            <a:t>Family Pres - DD</a:t>
          </a:r>
        </a:p>
        <a:p>
          <a:pPr marL="117475" lvl="1" indent="-117475" algn="l" defTabSz="488950">
            <a:lnSpc>
              <a:spcPct val="90000"/>
            </a:lnSpc>
            <a:spcBef>
              <a:spcPct val="0"/>
            </a:spcBef>
            <a:spcAft>
              <a:spcPct val="15000"/>
            </a:spcAft>
            <a:buChar char="•"/>
          </a:pPr>
          <a:r>
            <a:rPr lang="en-US" sz="1100" kern="1200"/>
            <a:t>Family Stabilization Program</a:t>
          </a:r>
        </a:p>
        <a:p>
          <a:pPr marL="117475" lvl="1" indent="-117475" algn="l" defTabSz="488950">
            <a:lnSpc>
              <a:spcPct val="90000"/>
            </a:lnSpc>
            <a:spcBef>
              <a:spcPct val="0"/>
            </a:spcBef>
            <a:spcAft>
              <a:spcPct val="15000"/>
            </a:spcAft>
            <a:buChar char="•"/>
          </a:pPr>
          <a:r>
            <a:rPr lang="en-US" sz="1100" kern="1200"/>
            <a:t>Project Connect</a:t>
          </a:r>
        </a:p>
        <a:p>
          <a:pPr marL="117475" lvl="1" indent="-117475" algn="l" defTabSz="488950">
            <a:lnSpc>
              <a:spcPct val="90000"/>
            </a:lnSpc>
            <a:spcBef>
              <a:spcPct val="0"/>
            </a:spcBef>
            <a:spcAft>
              <a:spcPct val="15000"/>
            </a:spcAft>
            <a:buChar char="•"/>
          </a:pPr>
          <a:r>
            <a:rPr lang="en-US" sz="1100" kern="1200"/>
            <a:t>Homebuilders </a:t>
          </a:r>
        </a:p>
        <a:p>
          <a:pPr marL="117475" lvl="1" indent="-117475" algn="l" defTabSz="488950">
            <a:lnSpc>
              <a:spcPct val="90000"/>
            </a:lnSpc>
            <a:spcBef>
              <a:spcPct val="0"/>
            </a:spcBef>
            <a:spcAft>
              <a:spcPct val="15000"/>
            </a:spcAft>
            <a:buChar char="•"/>
          </a:pPr>
          <a:r>
            <a:rPr lang="en-US" sz="1100" kern="1200"/>
            <a:t>Trauma Systems Therapy – Community Health Team</a:t>
          </a:r>
        </a:p>
      </dsp:txBody>
      <dsp:txXfrm>
        <a:off x="1687704" y="647027"/>
        <a:ext cx="1476077" cy="3334870"/>
      </dsp:txXfrm>
    </dsp:sp>
    <dsp:sp modelId="{D97658CC-0CF2-40B7-93BA-512438EACA20}">
      <dsp:nvSpPr>
        <dsp:cNvPr id="0" name=""/>
        <dsp:cNvSpPr/>
      </dsp:nvSpPr>
      <dsp:spPr>
        <a:xfrm>
          <a:off x="3370433" y="270370"/>
          <a:ext cx="1476077" cy="3766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Mental Health Programs</a:t>
          </a:r>
        </a:p>
      </dsp:txBody>
      <dsp:txXfrm>
        <a:off x="3370433" y="270370"/>
        <a:ext cx="1476077" cy="376656"/>
      </dsp:txXfrm>
    </dsp:sp>
    <dsp:sp modelId="{290C86D1-A37C-4D65-8111-0E509FCCFD4B}">
      <dsp:nvSpPr>
        <dsp:cNvPr id="0" name=""/>
        <dsp:cNvSpPr/>
      </dsp:nvSpPr>
      <dsp:spPr>
        <a:xfrm>
          <a:off x="3370433" y="647027"/>
          <a:ext cx="1476077" cy="3334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7475" lvl="1" indent="-117475" algn="l" defTabSz="488950">
            <a:lnSpc>
              <a:spcPct val="90000"/>
            </a:lnSpc>
            <a:spcBef>
              <a:spcPct val="0"/>
            </a:spcBef>
            <a:spcAft>
              <a:spcPct val="15000"/>
            </a:spcAft>
            <a:buChar char="•"/>
          </a:pPr>
          <a:r>
            <a:rPr lang="en-US" sz="1100" kern="1200"/>
            <a:t>Family Centered Treatment</a:t>
          </a:r>
        </a:p>
        <a:p>
          <a:pPr marL="117475" lvl="1" indent="-117475" algn="l" defTabSz="488950">
            <a:lnSpc>
              <a:spcPct val="90000"/>
            </a:lnSpc>
            <a:spcBef>
              <a:spcPct val="0"/>
            </a:spcBef>
            <a:spcAft>
              <a:spcPct val="15000"/>
            </a:spcAft>
            <a:buChar char="•"/>
          </a:pPr>
          <a:r>
            <a:rPr lang="en-US" sz="1100" kern="1200"/>
            <a:t>Functional Family Therapy</a:t>
          </a:r>
        </a:p>
        <a:p>
          <a:pPr marL="117475" lvl="1" indent="-117475" algn="l" defTabSz="488950">
            <a:lnSpc>
              <a:spcPct val="90000"/>
            </a:lnSpc>
            <a:spcBef>
              <a:spcPct val="0"/>
            </a:spcBef>
            <a:spcAft>
              <a:spcPct val="15000"/>
            </a:spcAft>
            <a:buChar char="•"/>
          </a:pPr>
          <a:r>
            <a:rPr lang="en-US" sz="1100" kern="1200"/>
            <a:t>Parenting with Love &amp; Limits</a:t>
          </a:r>
        </a:p>
        <a:p>
          <a:pPr marL="117475" lvl="1" indent="-117475" algn="l" defTabSz="488950">
            <a:lnSpc>
              <a:spcPct val="90000"/>
            </a:lnSpc>
            <a:spcBef>
              <a:spcPct val="0"/>
            </a:spcBef>
            <a:spcAft>
              <a:spcPct val="15000"/>
            </a:spcAft>
            <a:buChar char="•"/>
          </a:pPr>
          <a:r>
            <a:rPr lang="en-US" sz="1100" kern="1200"/>
            <a:t>Preserving Families Network</a:t>
          </a:r>
        </a:p>
        <a:p>
          <a:pPr marL="117475" lvl="1" indent="-117475" algn="l" defTabSz="488950">
            <a:lnSpc>
              <a:spcPct val="90000"/>
            </a:lnSpc>
            <a:spcBef>
              <a:spcPct val="0"/>
            </a:spcBef>
            <a:spcAft>
              <a:spcPct val="15000"/>
            </a:spcAft>
            <a:buChar char="•"/>
          </a:pPr>
          <a:r>
            <a:rPr lang="en-US" sz="1100" kern="1200"/>
            <a:t>Preserving Families Network Lite</a:t>
          </a:r>
        </a:p>
        <a:p>
          <a:pPr marL="117475" lvl="1" indent="-117475" algn="l" defTabSz="488950">
            <a:lnSpc>
              <a:spcPct val="90000"/>
            </a:lnSpc>
            <a:spcBef>
              <a:spcPct val="0"/>
            </a:spcBef>
            <a:spcAft>
              <a:spcPct val="15000"/>
            </a:spcAft>
            <a:buChar char="•"/>
          </a:pPr>
          <a:r>
            <a:rPr lang="en-US" sz="1100" kern="1200"/>
            <a:t>Teen Assertive Community Team</a:t>
          </a:r>
        </a:p>
        <a:p>
          <a:pPr marL="117475" lvl="1" indent="-117475" algn="l" defTabSz="488950">
            <a:lnSpc>
              <a:spcPct val="90000"/>
            </a:lnSpc>
            <a:spcBef>
              <a:spcPct val="0"/>
            </a:spcBef>
            <a:spcAft>
              <a:spcPct val="15000"/>
            </a:spcAft>
            <a:buChar char="•"/>
          </a:pPr>
          <a:r>
            <a:rPr lang="en-US" sz="1100" kern="1200"/>
            <a:t>Trauma Systems Therapy  </a:t>
          </a:r>
        </a:p>
      </dsp:txBody>
      <dsp:txXfrm>
        <a:off x="3370433" y="647027"/>
        <a:ext cx="1476077" cy="3334870"/>
      </dsp:txXfrm>
    </dsp:sp>
    <dsp:sp modelId="{4AAF478E-7049-4468-A631-4794C575C553}">
      <dsp:nvSpPr>
        <dsp:cNvPr id="0" name=""/>
        <dsp:cNvSpPr/>
      </dsp:nvSpPr>
      <dsp:spPr>
        <a:xfrm>
          <a:off x="5053161" y="270370"/>
          <a:ext cx="1476077" cy="3766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Visitation Programs</a:t>
          </a:r>
        </a:p>
      </dsp:txBody>
      <dsp:txXfrm>
        <a:off x="5053161" y="270370"/>
        <a:ext cx="1476077" cy="376656"/>
      </dsp:txXfrm>
    </dsp:sp>
    <dsp:sp modelId="{C5B4587A-2904-417F-A010-492B20B80989}">
      <dsp:nvSpPr>
        <dsp:cNvPr id="0" name=""/>
        <dsp:cNvSpPr/>
      </dsp:nvSpPr>
      <dsp:spPr>
        <a:xfrm>
          <a:off x="5053161" y="647027"/>
          <a:ext cx="1476077" cy="3334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7475" lvl="1" indent="-117475" algn="l" defTabSz="488950">
            <a:lnSpc>
              <a:spcPct val="90000"/>
            </a:lnSpc>
            <a:spcBef>
              <a:spcPct val="0"/>
            </a:spcBef>
            <a:spcAft>
              <a:spcPct val="15000"/>
            </a:spcAft>
            <a:buChar char="•"/>
          </a:pPr>
          <a:r>
            <a:rPr lang="en-US" sz="1100" kern="1200"/>
            <a:t>Families Together Visitation</a:t>
          </a:r>
        </a:p>
        <a:p>
          <a:pPr marL="117475" lvl="1" indent="-117475" algn="l" defTabSz="488950">
            <a:lnSpc>
              <a:spcPct val="90000"/>
            </a:lnSpc>
            <a:spcBef>
              <a:spcPct val="0"/>
            </a:spcBef>
            <a:spcAft>
              <a:spcPct val="15000"/>
            </a:spcAft>
            <a:buChar char="•"/>
          </a:pPr>
          <a:r>
            <a:rPr lang="en-US" sz="1100" kern="1200"/>
            <a:t>BoysTown Visitation</a:t>
          </a:r>
        </a:p>
        <a:p>
          <a:pPr marL="117475" lvl="1" indent="-117475" algn="l" defTabSz="488950">
            <a:lnSpc>
              <a:spcPct val="90000"/>
            </a:lnSpc>
            <a:spcBef>
              <a:spcPct val="0"/>
            </a:spcBef>
            <a:spcAft>
              <a:spcPct val="15000"/>
            </a:spcAft>
            <a:buChar char="•"/>
          </a:pPr>
          <a:r>
            <a:rPr lang="en-US" sz="1100" kern="1200"/>
            <a:t>Immediate Response Visitation Program</a:t>
          </a:r>
        </a:p>
        <a:p>
          <a:pPr marL="117475" lvl="1" indent="-117475" algn="l" defTabSz="488950">
            <a:lnSpc>
              <a:spcPct val="90000"/>
            </a:lnSpc>
            <a:spcBef>
              <a:spcPct val="0"/>
            </a:spcBef>
            <a:spcAft>
              <a:spcPct val="15000"/>
            </a:spcAft>
            <a:buChar char="•"/>
          </a:pPr>
          <a:r>
            <a:rPr lang="en-US" sz="1100" kern="1200"/>
            <a:t>Immediate Response Visitation Program DD</a:t>
          </a:r>
        </a:p>
        <a:p>
          <a:pPr marL="117475" lvl="1" indent="-117475" algn="l" defTabSz="488950">
            <a:lnSpc>
              <a:spcPct val="90000"/>
            </a:lnSpc>
            <a:spcBef>
              <a:spcPct val="0"/>
            </a:spcBef>
            <a:spcAft>
              <a:spcPct val="15000"/>
            </a:spcAft>
            <a:buChar char="•"/>
          </a:pPr>
          <a:r>
            <a:rPr lang="en-US" sz="1100" kern="1200"/>
            <a:t>Integrated Permanency Supports Visitation</a:t>
          </a:r>
        </a:p>
        <a:p>
          <a:pPr marL="117475" lvl="1" indent="-117475" algn="l" defTabSz="488950">
            <a:lnSpc>
              <a:spcPct val="90000"/>
            </a:lnSpc>
            <a:spcBef>
              <a:spcPct val="0"/>
            </a:spcBef>
            <a:spcAft>
              <a:spcPct val="15000"/>
            </a:spcAft>
            <a:buChar char="•"/>
          </a:pPr>
          <a:r>
            <a:rPr lang="en-US" sz="1100" kern="1200"/>
            <a:t>Integrated Permanency Supports Visitation DD</a:t>
          </a:r>
        </a:p>
        <a:p>
          <a:pPr marL="117475" lvl="1" indent="-117475" algn="l" defTabSz="488950">
            <a:lnSpc>
              <a:spcPct val="90000"/>
            </a:lnSpc>
            <a:spcBef>
              <a:spcPct val="0"/>
            </a:spcBef>
            <a:spcAft>
              <a:spcPct val="15000"/>
            </a:spcAft>
            <a:buChar char="•"/>
          </a:pPr>
          <a:r>
            <a:rPr lang="en-US" sz="1100" kern="1200"/>
            <a:t>Trauma Systems Therapy Visitation</a:t>
          </a:r>
        </a:p>
      </dsp:txBody>
      <dsp:txXfrm>
        <a:off x="5053161" y="647027"/>
        <a:ext cx="1476077" cy="3334870"/>
      </dsp:txXfrm>
    </dsp:sp>
    <dsp:sp modelId="{9C763191-D75A-4931-81B3-6B3F3E170AAF}">
      <dsp:nvSpPr>
        <dsp:cNvPr id="0" name=""/>
        <dsp:cNvSpPr/>
      </dsp:nvSpPr>
      <dsp:spPr>
        <a:xfrm>
          <a:off x="6735889" y="270370"/>
          <a:ext cx="1476077" cy="3766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Special Populations</a:t>
          </a:r>
        </a:p>
      </dsp:txBody>
      <dsp:txXfrm>
        <a:off x="6735889" y="270370"/>
        <a:ext cx="1476077" cy="376656"/>
      </dsp:txXfrm>
    </dsp:sp>
    <dsp:sp modelId="{F79B17F7-AB91-4B4E-BE0B-C5499CAE76A0}">
      <dsp:nvSpPr>
        <dsp:cNvPr id="0" name=""/>
        <dsp:cNvSpPr/>
      </dsp:nvSpPr>
      <dsp:spPr>
        <a:xfrm>
          <a:off x="6735889" y="647027"/>
          <a:ext cx="1476077" cy="3334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7475" lvl="1" indent="-117475" algn="l" defTabSz="488950">
            <a:lnSpc>
              <a:spcPct val="90000"/>
            </a:lnSpc>
            <a:spcBef>
              <a:spcPct val="0"/>
            </a:spcBef>
            <a:spcAft>
              <a:spcPct val="15000"/>
            </a:spcAft>
            <a:buChar char="•"/>
          </a:pPr>
          <a:r>
            <a:rPr lang="en-US" sz="1100" kern="1200"/>
            <a:t>CSEC Day One</a:t>
          </a:r>
        </a:p>
        <a:p>
          <a:pPr marL="117475" lvl="1" indent="-117475" algn="l" defTabSz="488950">
            <a:lnSpc>
              <a:spcPct val="90000"/>
            </a:lnSpc>
            <a:spcBef>
              <a:spcPct val="0"/>
            </a:spcBef>
            <a:spcAft>
              <a:spcPct val="15000"/>
            </a:spcAft>
            <a:buChar char="•"/>
          </a:pPr>
          <a:r>
            <a:rPr lang="en-US" sz="1100" kern="1200"/>
            <a:t>Familias Unidas</a:t>
          </a:r>
        </a:p>
        <a:p>
          <a:pPr marL="117475" lvl="1" indent="-117475" algn="l" defTabSz="488950">
            <a:lnSpc>
              <a:spcPct val="90000"/>
            </a:lnSpc>
            <a:spcBef>
              <a:spcPct val="0"/>
            </a:spcBef>
            <a:spcAft>
              <a:spcPct val="15000"/>
            </a:spcAft>
            <a:buChar char="•"/>
          </a:pPr>
          <a:r>
            <a:rPr lang="en-US" sz="1100" kern="1200"/>
            <a:t>Strong African American Families </a:t>
          </a:r>
        </a:p>
        <a:p>
          <a:pPr marL="117475" lvl="1" indent="-117475" algn="l" defTabSz="488950">
            <a:lnSpc>
              <a:spcPct val="90000"/>
            </a:lnSpc>
            <a:spcBef>
              <a:spcPct val="0"/>
            </a:spcBef>
            <a:spcAft>
              <a:spcPct val="15000"/>
            </a:spcAft>
            <a:buChar char="•"/>
          </a:pPr>
          <a:r>
            <a:rPr lang="en-US" sz="1100" kern="1200"/>
            <a:t>Family Preservation and Permanency</a:t>
          </a:r>
        </a:p>
        <a:p>
          <a:pPr marL="117475" lvl="1" indent="-117475" algn="l" defTabSz="488950">
            <a:lnSpc>
              <a:spcPct val="90000"/>
            </a:lnSpc>
            <a:spcBef>
              <a:spcPct val="0"/>
            </a:spcBef>
            <a:spcAft>
              <a:spcPct val="15000"/>
            </a:spcAft>
            <a:buChar char="•"/>
          </a:pPr>
          <a:r>
            <a:rPr lang="en-US" sz="1100" kern="1200"/>
            <a:t>Multi-Systemic Therapy, Problem Sexual Behavior</a:t>
          </a:r>
        </a:p>
        <a:p>
          <a:pPr marL="117475" lvl="1" indent="-117475" algn="l" defTabSz="488950">
            <a:lnSpc>
              <a:spcPct val="90000"/>
            </a:lnSpc>
            <a:spcBef>
              <a:spcPct val="0"/>
            </a:spcBef>
            <a:spcAft>
              <a:spcPct val="15000"/>
            </a:spcAft>
            <a:buChar char="•"/>
          </a:pPr>
          <a:r>
            <a:rPr lang="en-US" sz="1100" kern="1200"/>
            <a:t>Parent &amp; Family Empowerment Program</a:t>
          </a:r>
        </a:p>
        <a:p>
          <a:pPr marL="117475" lvl="1" indent="-117475" algn="l" defTabSz="488950">
            <a:lnSpc>
              <a:spcPct val="90000"/>
            </a:lnSpc>
            <a:spcBef>
              <a:spcPct val="0"/>
            </a:spcBef>
            <a:spcAft>
              <a:spcPct val="15000"/>
            </a:spcAft>
            <a:buChar char="•"/>
          </a:pPr>
          <a:r>
            <a:rPr lang="en-US" sz="1100" kern="1200"/>
            <a:t>Supporting Adoptive and Foster Families Everywhere</a:t>
          </a:r>
        </a:p>
        <a:p>
          <a:pPr marL="117475" lvl="1" indent="-117475" algn="l" defTabSz="488950">
            <a:lnSpc>
              <a:spcPct val="90000"/>
            </a:lnSpc>
            <a:spcBef>
              <a:spcPct val="0"/>
            </a:spcBef>
            <a:spcAft>
              <a:spcPct val="15000"/>
            </a:spcAft>
            <a:buChar char="•"/>
          </a:pPr>
          <a:r>
            <a:rPr lang="en-US" sz="1100" kern="1200"/>
            <a:t>Supporting Teens and Adults At-Risk</a:t>
          </a:r>
        </a:p>
        <a:p>
          <a:pPr marL="117475" lvl="1" indent="-117475" algn="l" defTabSz="488950">
            <a:lnSpc>
              <a:spcPct val="90000"/>
            </a:lnSpc>
            <a:spcBef>
              <a:spcPct val="0"/>
            </a:spcBef>
            <a:spcAft>
              <a:spcPct val="15000"/>
            </a:spcAft>
            <a:buChar char="•"/>
          </a:pPr>
          <a:r>
            <a:rPr lang="en-US" sz="1100" kern="1200"/>
            <a:t>Trauma Treatment, Evaluation, Assessment, and Management</a:t>
          </a:r>
        </a:p>
      </dsp:txBody>
      <dsp:txXfrm>
        <a:off x="6735889" y="647027"/>
        <a:ext cx="1476077" cy="3334870"/>
      </dsp:txXfrm>
    </dsp:sp>
    <dsp:sp modelId="{CAA22ADC-E7D8-432D-840A-A9575D3DD76F}">
      <dsp:nvSpPr>
        <dsp:cNvPr id="0" name=""/>
        <dsp:cNvSpPr/>
      </dsp:nvSpPr>
      <dsp:spPr>
        <a:xfrm>
          <a:off x="8418617" y="270370"/>
          <a:ext cx="1476077" cy="3766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Parent Training + Skill Building </a:t>
          </a:r>
        </a:p>
      </dsp:txBody>
      <dsp:txXfrm>
        <a:off x="8418617" y="270370"/>
        <a:ext cx="1476077" cy="376656"/>
      </dsp:txXfrm>
    </dsp:sp>
    <dsp:sp modelId="{5082A6AA-5C66-4075-9ABD-C69DA9F060A8}">
      <dsp:nvSpPr>
        <dsp:cNvPr id="0" name=""/>
        <dsp:cNvSpPr/>
      </dsp:nvSpPr>
      <dsp:spPr>
        <a:xfrm>
          <a:off x="8418617" y="647027"/>
          <a:ext cx="1476077" cy="3334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7475" lvl="1" indent="-117475" algn="l" defTabSz="488950">
            <a:lnSpc>
              <a:spcPct val="90000"/>
            </a:lnSpc>
            <a:spcBef>
              <a:spcPct val="0"/>
            </a:spcBef>
            <a:spcAft>
              <a:spcPct val="15000"/>
            </a:spcAft>
            <a:buChar char="•"/>
          </a:pPr>
          <a:r>
            <a:rPr lang="en-US" sz="1100" kern="1200"/>
            <a:t>Best Start</a:t>
          </a:r>
        </a:p>
        <a:p>
          <a:pPr marL="117475" lvl="1" indent="-117475" algn="l" defTabSz="488950">
            <a:lnSpc>
              <a:spcPct val="90000"/>
            </a:lnSpc>
            <a:spcBef>
              <a:spcPct val="0"/>
            </a:spcBef>
            <a:spcAft>
              <a:spcPct val="15000"/>
            </a:spcAft>
            <a:buChar char="•"/>
          </a:pPr>
          <a:r>
            <a:rPr lang="en-US" sz="1100" kern="1200"/>
            <a:t>SafeCare</a:t>
          </a:r>
        </a:p>
        <a:p>
          <a:pPr marL="117475" lvl="1" indent="-117475" algn="l" defTabSz="488950">
            <a:lnSpc>
              <a:spcPct val="90000"/>
            </a:lnSpc>
            <a:spcBef>
              <a:spcPct val="0"/>
            </a:spcBef>
            <a:spcAft>
              <a:spcPct val="15000"/>
            </a:spcAft>
            <a:buChar char="•"/>
          </a:pPr>
          <a:r>
            <a:rPr lang="en-US" sz="1100" kern="1200"/>
            <a:t>Positive Parenting Program</a:t>
          </a:r>
        </a:p>
      </dsp:txBody>
      <dsp:txXfrm>
        <a:off x="8418617" y="647027"/>
        <a:ext cx="1476077" cy="3334870"/>
      </dsp:txXfrm>
    </dsp:sp>
    <dsp:sp modelId="{DC79ED61-ED14-4264-B6B5-BD881B35E3FD}">
      <dsp:nvSpPr>
        <dsp:cNvPr id="0" name=""/>
        <dsp:cNvSpPr/>
      </dsp:nvSpPr>
      <dsp:spPr>
        <a:xfrm>
          <a:off x="10101345" y="270370"/>
          <a:ext cx="1476077" cy="3766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Miscellaneous Programs </a:t>
          </a:r>
        </a:p>
      </dsp:txBody>
      <dsp:txXfrm>
        <a:off x="10101345" y="270370"/>
        <a:ext cx="1476077" cy="376656"/>
      </dsp:txXfrm>
    </dsp:sp>
    <dsp:sp modelId="{9D1FBA06-CAC3-4F82-ADB1-A3C5E0BCA1C2}">
      <dsp:nvSpPr>
        <dsp:cNvPr id="0" name=""/>
        <dsp:cNvSpPr/>
      </dsp:nvSpPr>
      <dsp:spPr>
        <a:xfrm>
          <a:off x="10101345" y="647027"/>
          <a:ext cx="1476077" cy="3334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7475" lvl="1" indent="-117475" algn="l" defTabSz="488950">
            <a:lnSpc>
              <a:spcPct val="90000"/>
            </a:lnSpc>
            <a:spcBef>
              <a:spcPct val="0"/>
            </a:spcBef>
            <a:spcAft>
              <a:spcPct val="15000"/>
            </a:spcAft>
            <a:buChar char="•"/>
          </a:pPr>
          <a:r>
            <a:rPr lang="en-US" sz="1100" kern="1200"/>
            <a:t>Outreach &amp; Tracking</a:t>
          </a:r>
        </a:p>
        <a:p>
          <a:pPr marL="117475" lvl="1" indent="-117475" algn="l" defTabSz="488950">
            <a:lnSpc>
              <a:spcPct val="90000"/>
            </a:lnSpc>
            <a:spcBef>
              <a:spcPct val="0"/>
            </a:spcBef>
            <a:spcAft>
              <a:spcPct val="15000"/>
            </a:spcAft>
            <a:buChar char="•"/>
          </a:pPr>
          <a:r>
            <a:rPr lang="en-US" sz="1100" kern="1200"/>
            <a:t>Parent Support Network</a:t>
          </a:r>
        </a:p>
        <a:p>
          <a:pPr marL="117475" lvl="1" indent="-117475" algn="l" defTabSz="488950">
            <a:lnSpc>
              <a:spcPct val="90000"/>
            </a:lnSpc>
            <a:spcBef>
              <a:spcPct val="0"/>
            </a:spcBef>
            <a:spcAft>
              <a:spcPct val="15000"/>
            </a:spcAft>
            <a:buChar char="•"/>
          </a:pPr>
          <a:r>
            <a:rPr lang="en-US" sz="1100" kern="1200"/>
            <a:t>Teen Focus</a:t>
          </a:r>
        </a:p>
        <a:p>
          <a:pPr marL="117475" lvl="1" indent="-117475" algn="l" defTabSz="488950">
            <a:lnSpc>
              <a:spcPct val="90000"/>
            </a:lnSpc>
            <a:spcBef>
              <a:spcPct val="0"/>
            </a:spcBef>
            <a:spcAft>
              <a:spcPct val="15000"/>
            </a:spcAft>
            <a:buChar char="•"/>
          </a:pPr>
          <a:r>
            <a:rPr lang="en-US" sz="1100" kern="1200"/>
            <a:t>Youth Advocates Program</a:t>
          </a:r>
        </a:p>
      </dsp:txBody>
      <dsp:txXfrm>
        <a:off x="10101345" y="647027"/>
        <a:ext cx="1476077" cy="33348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3A8DD-6EBA-B109-A14F-DE7C8EEFC4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4EC32D-E30A-80AE-BFD0-54A9A115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EEF7EA-9DFD-47B8-BBE6-E54D71E88E51}" type="datetimeFigureOut">
              <a:rPr lang="en-US" smtClean="0"/>
              <a:t>10/3/2023</a:t>
            </a:fld>
            <a:endParaRPr lang="en-US"/>
          </a:p>
        </p:txBody>
      </p:sp>
      <p:sp>
        <p:nvSpPr>
          <p:cNvPr id="4" name="Footer Placeholder 3">
            <a:extLst>
              <a:ext uri="{FF2B5EF4-FFF2-40B4-BE49-F238E27FC236}">
                <a16:creationId xmlns:a16="http://schemas.microsoft.com/office/drawing/2014/main" id="{1F40F64A-FE61-A89B-7070-77250A1D4A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C9CE95-345C-9A73-35CF-B6E04FD6FE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1E22DF-BC0D-4667-BF28-1BA283B29DF9}" type="slidenum">
              <a:rPr lang="en-US" smtClean="0"/>
              <a:t>‹#›</a:t>
            </a:fld>
            <a:endParaRPr lang="en-US"/>
          </a:p>
        </p:txBody>
      </p:sp>
    </p:spTree>
    <p:extLst>
      <p:ext uri="{BB962C8B-B14F-4D97-AF65-F5344CB8AC3E}">
        <p14:creationId xmlns:p14="http://schemas.microsoft.com/office/powerpoint/2010/main" val="115461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42A58-DE48-43B6-AF7C-5DF7DC3749E9}"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079D3-5231-4DC8-A781-E4356D0E0A0F}" type="slidenum">
              <a:rPr lang="en-US" smtClean="0"/>
              <a:t>‹#›</a:t>
            </a:fld>
            <a:endParaRPr lang="en-US"/>
          </a:p>
        </p:txBody>
      </p:sp>
    </p:spTree>
    <p:extLst>
      <p:ext uri="{BB962C8B-B14F-4D97-AF65-F5344CB8AC3E}">
        <p14:creationId xmlns:p14="http://schemas.microsoft.com/office/powerpoint/2010/main" val="249341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0226-A81B-4769-9D33-5527FBEE3A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A3DAEB-1A11-4DCA-BF2B-239A735BBA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97BFE1-3F89-4CEE-94D5-996EC66B472D}"/>
              </a:ext>
            </a:extLst>
          </p:cNvPr>
          <p:cNvSpPr>
            <a:spLocks noGrp="1"/>
          </p:cNvSpPr>
          <p:nvPr>
            <p:ph type="dt" sz="half" idx="10"/>
          </p:nvPr>
        </p:nvSpPr>
        <p:spPr/>
        <p:txBody>
          <a:bodyPr/>
          <a:lstStyle/>
          <a:p>
            <a:fld id="{A58C694D-2740-4899-90EA-0EA0B7A4CAF8}" type="datetimeFigureOut">
              <a:rPr lang="en-US" smtClean="0"/>
              <a:t>10/3/2023</a:t>
            </a:fld>
            <a:endParaRPr lang="en-US"/>
          </a:p>
        </p:txBody>
      </p:sp>
      <p:sp>
        <p:nvSpPr>
          <p:cNvPr id="5" name="Footer Placeholder 4">
            <a:extLst>
              <a:ext uri="{FF2B5EF4-FFF2-40B4-BE49-F238E27FC236}">
                <a16:creationId xmlns:a16="http://schemas.microsoft.com/office/drawing/2014/main" id="{CB724C1D-795B-4E2B-9444-DFB742C93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2DA4D-CB59-4F04-8904-D07F7F83B267}"/>
              </a:ext>
            </a:extLst>
          </p:cNvPr>
          <p:cNvSpPr>
            <a:spLocks noGrp="1"/>
          </p:cNvSpPr>
          <p:nvPr>
            <p:ph type="sldNum" sz="quarter" idx="12"/>
          </p:nvPr>
        </p:nvSpPr>
        <p:spPr/>
        <p:txBody>
          <a:bodyPr/>
          <a:lstStyle/>
          <a:p>
            <a:fld id="{A5E97044-8E24-4966-8846-E061B5367E8D}" type="slidenum">
              <a:rPr lang="en-US" smtClean="0"/>
              <a:t>‹#›</a:t>
            </a:fld>
            <a:endParaRPr lang="en-US"/>
          </a:p>
        </p:txBody>
      </p:sp>
    </p:spTree>
    <p:extLst>
      <p:ext uri="{BB962C8B-B14F-4D97-AF65-F5344CB8AC3E}">
        <p14:creationId xmlns:p14="http://schemas.microsoft.com/office/powerpoint/2010/main" val="72584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9710-2843-4EF3-8E27-FD1863F3FD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001E90-EA59-4654-93E6-11245759C2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D07E1-5668-4833-8056-A9426E3E3077}"/>
              </a:ext>
            </a:extLst>
          </p:cNvPr>
          <p:cNvSpPr>
            <a:spLocks noGrp="1"/>
          </p:cNvSpPr>
          <p:nvPr>
            <p:ph type="dt" sz="half" idx="10"/>
          </p:nvPr>
        </p:nvSpPr>
        <p:spPr/>
        <p:txBody>
          <a:bodyPr/>
          <a:lstStyle/>
          <a:p>
            <a:fld id="{A58C694D-2740-4899-90EA-0EA0B7A4CAF8}" type="datetimeFigureOut">
              <a:rPr lang="en-US" smtClean="0"/>
              <a:t>10/3/2023</a:t>
            </a:fld>
            <a:endParaRPr lang="en-US"/>
          </a:p>
        </p:txBody>
      </p:sp>
      <p:sp>
        <p:nvSpPr>
          <p:cNvPr id="5" name="Footer Placeholder 4">
            <a:extLst>
              <a:ext uri="{FF2B5EF4-FFF2-40B4-BE49-F238E27FC236}">
                <a16:creationId xmlns:a16="http://schemas.microsoft.com/office/drawing/2014/main" id="{20BE2BD0-9AB7-4182-8DB9-F563EBDEF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5A99-07CE-4A73-B8C1-0E789281DDAF}"/>
              </a:ext>
            </a:extLst>
          </p:cNvPr>
          <p:cNvSpPr>
            <a:spLocks noGrp="1"/>
          </p:cNvSpPr>
          <p:nvPr>
            <p:ph type="sldNum" sz="quarter" idx="12"/>
          </p:nvPr>
        </p:nvSpPr>
        <p:spPr/>
        <p:txBody>
          <a:bodyPr/>
          <a:lstStyle/>
          <a:p>
            <a:fld id="{A5E97044-8E24-4966-8846-E061B5367E8D}" type="slidenum">
              <a:rPr lang="en-US" smtClean="0"/>
              <a:t>‹#›</a:t>
            </a:fld>
            <a:endParaRPr lang="en-US"/>
          </a:p>
        </p:txBody>
      </p:sp>
    </p:spTree>
    <p:extLst>
      <p:ext uri="{BB962C8B-B14F-4D97-AF65-F5344CB8AC3E}">
        <p14:creationId xmlns:p14="http://schemas.microsoft.com/office/powerpoint/2010/main" val="14239399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195229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3586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8632411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6878705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E9A8FE88-2579-405A-9912-4991AA592E62}" type="datetime1">
              <a:rPr lang="en-US" smtClean="0"/>
              <a:t>10/3/2023</a:t>
            </a:fld>
            <a:endParaRPr lang="en-US"/>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36147796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5803180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659645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035387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8174397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158404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D501C4-8194-454A-A629-4F9E0597E5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0125F7-A050-4569-B1EC-6A1D37C818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1800A-ADE0-40E7-9794-871F2F98C690}"/>
              </a:ext>
            </a:extLst>
          </p:cNvPr>
          <p:cNvSpPr>
            <a:spLocks noGrp="1"/>
          </p:cNvSpPr>
          <p:nvPr>
            <p:ph type="dt" sz="half" idx="10"/>
          </p:nvPr>
        </p:nvSpPr>
        <p:spPr/>
        <p:txBody>
          <a:bodyPr/>
          <a:lstStyle/>
          <a:p>
            <a:fld id="{A58C694D-2740-4899-90EA-0EA0B7A4CAF8}" type="datetimeFigureOut">
              <a:rPr lang="en-US" smtClean="0"/>
              <a:t>10/3/2023</a:t>
            </a:fld>
            <a:endParaRPr lang="en-US"/>
          </a:p>
        </p:txBody>
      </p:sp>
      <p:sp>
        <p:nvSpPr>
          <p:cNvPr id="5" name="Footer Placeholder 4">
            <a:extLst>
              <a:ext uri="{FF2B5EF4-FFF2-40B4-BE49-F238E27FC236}">
                <a16:creationId xmlns:a16="http://schemas.microsoft.com/office/drawing/2014/main" id="{0B4FC85A-167B-471A-9C97-24A785D9E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C43C9-CA43-476C-9C74-DDE3D41C08AC}"/>
              </a:ext>
            </a:extLst>
          </p:cNvPr>
          <p:cNvSpPr>
            <a:spLocks noGrp="1"/>
          </p:cNvSpPr>
          <p:nvPr>
            <p:ph type="sldNum" sz="quarter" idx="12"/>
          </p:nvPr>
        </p:nvSpPr>
        <p:spPr/>
        <p:txBody>
          <a:bodyPr/>
          <a:lstStyle/>
          <a:p>
            <a:fld id="{A5E97044-8E24-4966-8846-E061B5367E8D}" type="slidenum">
              <a:rPr lang="en-US" smtClean="0"/>
              <a:t>‹#›</a:t>
            </a:fld>
            <a:endParaRPr lang="en-US"/>
          </a:p>
        </p:txBody>
      </p:sp>
    </p:spTree>
    <p:extLst>
      <p:ext uri="{BB962C8B-B14F-4D97-AF65-F5344CB8AC3E}">
        <p14:creationId xmlns:p14="http://schemas.microsoft.com/office/powerpoint/2010/main" val="6780918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0322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3725363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2383926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10/3/2023</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4634025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3317588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6186367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10/3/2023</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3030954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body" idx="1"/>
          </p:nvPr>
        </p:nvSpPr>
        <p:spPr>
          <a:xfrm>
            <a:off x="304799" y="2085975"/>
            <a:ext cx="11582399" cy="3705223"/>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35872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6238796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2445346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19981219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0316774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5339291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8829856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9380624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5295528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4521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2828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5267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0033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9564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27223026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9685754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3204317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2927656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9548109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6628871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0904663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1724428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42178862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7554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8300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4122118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8374510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1335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9668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6767571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8003811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0638279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3617991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1984327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7/27/2021</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0899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7/27/2021</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423603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03329125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1000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3818910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8806698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179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618043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9645614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r>
              <a:rPr lang="en-US"/>
              <a:t>7/27/2021</a:t>
            </a:r>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9981497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0203549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1417600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164486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603563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238728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40306576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5204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9043281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6140758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7/27/2021</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2125069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172089088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8190031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a:t>7/27/2021</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6970411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23BE-DFA1-4AD4-9999-F52B10313F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75915B-D593-4ACA-BE27-E7F5ADF683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35261-E044-49CB-9936-215149EC3A73}"/>
              </a:ext>
            </a:extLst>
          </p:cNvPr>
          <p:cNvSpPr>
            <a:spLocks noGrp="1"/>
          </p:cNvSpPr>
          <p:nvPr>
            <p:ph type="dt" sz="half" idx="10"/>
          </p:nvPr>
        </p:nvSpPr>
        <p:spPr/>
        <p:txBody>
          <a:bodyPr/>
          <a:lstStyle/>
          <a:p>
            <a:r>
              <a:rPr lang="en-US"/>
              <a:t>7/27/2021</a:t>
            </a:r>
          </a:p>
        </p:txBody>
      </p:sp>
      <p:sp>
        <p:nvSpPr>
          <p:cNvPr id="5" name="Footer Placeholder 4">
            <a:extLst>
              <a:ext uri="{FF2B5EF4-FFF2-40B4-BE49-F238E27FC236}">
                <a16:creationId xmlns:a16="http://schemas.microsoft.com/office/drawing/2014/main" id="{000171BA-7FB6-4B59-AB61-CFA5D7B94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21756-8366-45E9-8E44-203A7AD964B2}"/>
              </a:ext>
            </a:extLst>
          </p:cNvPr>
          <p:cNvSpPr>
            <a:spLocks noGrp="1"/>
          </p:cNvSpPr>
          <p:nvPr>
            <p:ph type="sldNum" sz="quarter" idx="12"/>
          </p:nvPr>
        </p:nvSpPr>
        <p:spPr/>
        <p:txBody>
          <a:bodyPr/>
          <a:lstStyle/>
          <a:p>
            <a:fld id="{C9A42914-44A4-4AFF-BD58-82DAA4F48288}" type="slidenum">
              <a:rPr lang="en-US" smtClean="0"/>
              <a:t>‹#›</a:t>
            </a:fld>
            <a:endParaRPr lang="en-US"/>
          </a:p>
        </p:txBody>
      </p:sp>
    </p:spTree>
    <p:extLst>
      <p:ext uri="{BB962C8B-B14F-4D97-AF65-F5344CB8AC3E}">
        <p14:creationId xmlns:p14="http://schemas.microsoft.com/office/powerpoint/2010/main" val="2279306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5678673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D88B-E8D8-4A6D-9E58-DE99B0CF82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27793B-5EEB-44AB-BDAC-1CADCE174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D346B9-D4E8-4417-BF2A-7D50E562249A}"/>
              </a:ext>
            </a:extLst>
          </p:cNvPr>
          <p:cNvSpPr>
            <a:spLocks noGrp="1"/>
          </p:cNvSpPr>
          <p:nvPr>
            <p:ph type="dt" sz="half" idx="10"/>
          </p:nvPr>
        </p:nvSpPr>
        <p:spPr/>
        <p:txBody>
          <a:bodyPr/>
          <a:lstStyle/>
          <a:p>
            <a:fld id="{E6411A24-94B2-441D-B213-D34119FA00CC}" type="datetimeFigureOut">
              <a:rPr lang="en-US" smtClean="0"/>
              <a:t>10/3/2023</a:t>
            </a:fld>
            <a:endParaRPr lang="en-US"/>
          </a:p>
        </p:txBody>
      </p:sp>
      <p:sp>
        <p:nvSpPr>
          <p:cNvPr id="5" name="Footer Placeholder 4">
            <a:extLst>
              <a:ext uri="{FF2B5EF4-FFF2-40B4-BE49-F238E27FC236}">
                <a16:creationId xmlns:a16="http://schemas.microsoft.com/office/drawing/2014/main" id="{FF6774EA-C98B-4AC5-844F-478194797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F7152-D9C6-48F5-8AA7-2730830ADD5D}"/>
              </a:ext>
            </a:extLst>
          </p:cNvPr>
          <p:cNvSpPr>
            <a:spLocks noGrp="1"/>
          </p:cNvSpPr>
          <p:nvPr>
            <p:ph type="sldNum" sz="quarter" idx="12"/>
          </p:nvPr>
        </p:nvSpPr>
        <p:spPr/>
        <p:txBody>
          <a:bodyPr/>
          <a:lstStyle/>
          <a:p>
            <a:fld id="{227F8D5D-2BCC-4DF5-B028-6C00293936BB}" type="slidenum">
              <a:rPr lang="en-US" smtClean="0"/>
              <a:t>‹#›</a:t>
            </a:fld>
            <a:endParaRPr lang="en-US"/>
          </a:p>
        </p:txBody>
      </p:sp>
    </p:spTree>
    <p:extLst>
      <p:ext uri="{BB962C8B-B14F-4D97-AF65-F5344CB8AC3E}">
        <p14:creationId xmlns:p14="http://schemas.microsoft.com/office/powerpoint/2010/main" val="420210880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3275"/>
            <a:ext cx="10515600" cy="5223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6E552-03D8-4943-93A2-1867C1823303}" type="datetimeFigureOut">
              <a:rPr lang="en-US" smtClean="0"/>
              <a:t>10/3/2023</a:t>
            </a:fld>
            <a:endParaRPr lang="en-US"/>
          </a:p>
        </p:txBody>
      </p:sp>
      <p:sp>
        <p:nvSpPr>
          <p:cNvPr id="6" name="Slide Number Placeholder 5"/>
          <p:cNvSpPr>
            <a:spLocks noGrp="1"/>
          </p:cNvSpPr>
          <p:nvPr>
            <p:ph type="sldNum" sz="quarter" idx="12"/>
          </p:nvPr>
        </p:nvSpPr>
        <p:spPr/>
        <p:txBody>
          <a:bodyPr/>
          <a:lstStyle/>
          <a:p>
            <a:fld id="{E8413A72-379D-4F62-9DD7-2D916CF23FA5}" type="slidenum">
              <a:rPr lang="en-US" smtClean="0"/>
              <a:t>‹#›</a:t>
            </a:fld>
            <a:endParaRPr lang="en-US"/>
          </a:p>
        </p:txBody>
      </p:sp>
      <p:sp>
        <p:nvSpPr>
          <p:cNvPr id="7" name="Slide Number Placeholder 3">
            <a:extLst>
              <a:ext uri="{FF2B5EF4-FFF2-40B4-BE49-F238E27FC236}">
                <a16:creationId xmlns:a16="http://schemas.microsoft.com/office/drawing/2014/main" id="{12B93BA6-CAF0-CC46-8E4E-49B30826B74F}"/>
              </a:ext>
            </a:extLst>
          </p:cNvPr>
          <p:cNvSpPr txBox="1">
            <a:spLocks/>
          </p:cNvSpPr>
          <p:nvPr userDrawn="1"/>
        </p:nvSpPr>
        <p:spPr>
          <a:xfrm>
            <a:off x="8709932" y="6432552"/>
            <a:ext cx="2742486" cy="365125"/>
          </a:xfrm>
          <a:prstGeom prst="rect">
            <a:avLst/>
          </a:prstGeom>
        </p:spPr>
        <p:txBody>
          <a:bodyPr vert="horz" lIns="45720" tIns="22860" rIns="45720" bIns="2286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2E0B870-CEA0-4E85-B5CC-82209C78743F}" type="slidenum">
              <a:rPr lang="en-US" sz="1200" smtClean="0"/>
              <a:pPr/>
              <a:t>‹#›</a:t>
            </a:fld>
            <a:endParaRPr lang="en-US" sz="1200"/>
          </a:p>
        </p:txBody>
      </p:sp>
      <p:sp>
        <p:nvSpPr>
          <p:cNvPr id="9" name="Slide Number Placeholder 3">
            <a:extLst>
              <a:ext uri="{FF2B5EF4-FFF2-40B4-BE49-F238E27FC236}">
                <a16:creationId xmlns:a16="http://schemas.microsoft.com/office/drawing/2014/main" id="{4C06AC00-FED6-0043-BC0A-26573D14DDCA}"/>
              </a:ext>
            </a:extLst>
          </p:cNvPr>
          <p:cNvSpPr txBox="1">
            <a:spLocks/>
          </p:cNvSpPr>
          <p:nvPr userDrawn="1"/>
        </p:nvSpPr>
        <p:spPr>
          <a:xfrm>
            <a:off x="8709932" y="6432552"/>
            <a:ext cx="2742486" cy="365125"/>
          </a:xfrm>
          <a:prstGeom prst="rect">
            <a:avLst/>
          </a:prstGeom>
        </p:spPr>
        <p:txBody>
          <a:bodyPr vert="horz" lIns="45720" tIns="22860" rIns="45720" bIns="2286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E0B870-CEA0-4E85-B5CC-82209C78743F}" type="slidenum">
              <a:rPr lang="en-US" sz="900" smtClean="0"/>
              <a:pPr/>
              <a:t>‹#›</a:t>
            </a:fld>
            <a:endParaRPr lang="en-US" sz="900"/>
          </a:p>
        </p:txBody>
      </p:sp>
      <p:sp>
        <p:nvSpPr>
          <p:cNvPr id="10" name="Slide Number Placeholder 3">
            <a:extLst>
              <a:ext uri="{FF2B5EF4-FFF2-40B4-BE49-F238E27FC236}">
                <a16:creationId xmlns:a16="http://schemas.microsoft.com/office/drawing/2014/main" id="{313F2FF1-F767-D448-8882-C17126A2166C}"/>
              </a:ext>
            </a:extLst>
          </p:cNvPr>
          <p:cNvSpPr txBox="1">
            <a:spLocks/>
          </p:cNvSpPr>
          <p:nvPr userDrawn="1"/>
        </p:nvSpPr>
        <p:spPr>
          <a:xfrm>
            <a:off x="8709932" y="6432552"/>
            <a:ext cx="2742486" cy="365125"/>
          </a:xfrm>
          <a:prstGeom prst="rect">
            <a:avLst/>
          </a:prstGeom>
        </p:spPr>
        <p:txBody>
          <a:bodyPr vert="horz" lIns="45720" tIns="22860" rIns="45720" bIns="2286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E0B870-CEA0-4E85-B5CC-82209C78743F}" type="slidenum">
              <a:rPr lang="en-US" sz="900" smtClean="0"/>
              <a:pPr/>
              <a:t>‹#›</a:t>
            </a:fld>
            <a:endParaRPr lang="en-US" sz="900"/>
          </a:p>
        </p:txBody>
      </p:sp>
      <p:sp>
        <p:nvSpPr>
          <p:cNvPr id="13" name="Slide Number Placeholder 3">
            <a:extLst>
              <a:ext uri="{FF2B5EF4-FFF2-40B4-BE49-F238E27FC236}">
                <a16:creationId xmlns:a16="http://schemas.microsoft.com/office/drawing/2014/main" id="{1643E9E7-C77D-D149-9F99-E35D59CDD733}"/>
              </a:ext>
            </a:extLst>
          </p:cNvPr>
          <p:cNvSpPr txBox="1">
            <a:spLocks/>
          </p:cNvSpPr>
          <p:nvPr userDrawn="1"/>
        </p:nvSpPr>
        <p:spPr>
          <a:xfrm>
            <a:off x="9251620" y="6492875"/>
            <a:ext cx="2742486" cy="365125"/>
          </a:xfrm>
          <a:prstGeom prst="rect">
            <a:avLst/>
          </a:prstGeom>
        </p:spPr>
        <p:txBody>
          <a:bodyPr vert="horz" lIns="45720" tIns="22860" rIns="45720" bIns="2286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E0B870-CEA0-4E85-B5CC-82209C78743F}" type="slidenum">
              <a:rPr lang="en-US" sz="900" smtClean="0"/>
              <a:pPr/>
              <a:t>‹#›</a:t>
            </a:fld>
            <a:endParaRPr lang="en-US" sz="900"/>
          </a:p>
        </p:txBody>
      </p:sp>
      <p:sp>
        <p:nvSpPr>
          <p:cNvPr id="15" name="Title 1">
            <a:extLst>
              <a:ext uri="{FF2B5EF4-FFF2-40B4-BE49-F238E27FC236}">
                <a16:creationId xmlns:a16="http://schemas.microsoft.com/office/drawing/2014/main" id="{63A5B63B-3468-CD4A-A56E-7E109C729258}"/>
              </a:ext>
            </a:extLst>
          </p:cNvPr>
          <p:cNvSpPr txBox="1">
            <a:spLocks/>
          </p:cNvSpPr>
          <p:nvPr userDrawn="1"/>
        </p:nvSpPr>
        <p:spPr>
          <a:xfrm>
            <a:off x="594930" y="216202"/>
            <a:ext cx="10998965" cy="549274"/>
          </a:xfrm>
          <a:prstGeom prst="rect">
            <a:avLst/>
          </a:prstGeom>
        </p:spPr>
        <p:txBody>
          <a:bodyPr vert="horz" lIns="45720" tIns="22860" rIns="45720" bIns="22860" rtlCol="0" anchor="ct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endParaRPr lang="en-US" sz="3000">
              <a:solidFill>
                <a:srgbClr val="3D8D93"/>
              </a:solidFill>
            </a:endParaRPr>
          </a:p>
        </p:txBody>
      </p:sp>
    </p:spTree>
    <p:extLst>
      <p:ext uri="{BB962C8B-B14F-4D97-AF65-F5344CB8AC3E}">
        <p14:creationId xmlns:p14="http://schemas.microsoft.com/office/powerpoint/2010/main" val="28606893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Bullet Points">
  <p:cSld name="1_Bullet Poi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3"/>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3"/>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12" name="Google Shape;112;p13"/>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3"/>
          <p:cNvSpPr txBox="1">
            <a:spLocks noGrp="1"/>
          </p:cNvSpPr>
          <p:nvPr>
            <p:ph type="body" idx="2"/>
          </p:nvPr>
        </p:nvSpPr>
        <p:spPr>
          <a:xfrm>
            <a:off x="304800" y="2085975"/>
            <a:ext cx="11582400" cy="3705226"/>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9360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939305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40236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6034-7BDB-4AEF-87BD-9A6CB1B8D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EE6A9F-99F5-4450-A7F3-DBD01CBCCD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D202C-496C-4403-80C0-9E0AE494B3FE}"/>
              </a:ext>
            </a:extLst>
          </p:cNvPr>
          <p:cNvSpPr>
            <a:spLocks noGrp="1"/>
          </p:cNvSpPr>
          <p:nvPr>
            <p:ph type="dt" sz="half" idx="10"/>
          </p:nvPr>
        </p:nvSpPr>
        <p:spPr/>
        <p:txBody>
          <a:bodyPr/>
          <a:lstStyle/>
          <a:p>
            <a:fld id="{A58C694D-2740-4899-90EA-0EA0B7A4CAF8}" type="datetimeFigureOut">
              <a:rPr lang="en-US" smtClean="0"/>
              <a:t>10/3/2023</a:t>
            </a:fld>
            <a:endParaRPr lang="en-US"/>
          </a:p>
        </p:txBody>
      </p:sp>
      <p:sp>
        <p:nvSpPr>
          <p:cNvPr id="5" name="Footer Placeholder 4">
            <a:extLst>
              <a:ext uri="{FF2B5EF4-FFF2-40B4-BE49-F238E27FC236}">
                <a16:creationId xmlns:a16="http://schemas.microsoft.com/office/drawing/2014/main" id="{D3DAEF57-FA9C-400D-B14C-D378AD8DE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A09D8-8C2C-4420-AF63-0AA3CD81FBD7}"/>
              </a:ext>
            </a:extLst>
          </p:cNvPr>
          <p:cNvSpPr>
            <a:spLocks noGrp="1"/>
          </p:cNvSpPr>
          <p:nvPr>
            <p:ph type="sldNum" sz="quarter" idx="12"/>
          </p:nvPr>
        </p:nvSpPr>
        <p:spPr/>
        <p:txBody>
          <a:bodyPr/>
          <a:lstStyle/>
          <a:p>
            <a:fld id="{A5E97044-8E24-4966-8846-E061B5367E8D}" type="slidenum">
              <a:rPr lang="en-US" smtClean="0"/>
              <a:t>‹#›</a:t>
            </a:fld>
            <a:endParaRPr lang="en-US"/>
          </a:p>
        </p:txBody>
      </p:sp>
    </p:spTree>
    <p:extLst>
      <p:ext uri="{BB962C8B-B14F-4D97-AF65-F5344CB8AC3E}">
        <p14:creationId xmlns:p14="http://schemas.microsoft.com/office/powerpoint/2010/main" val="54530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0422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4110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430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594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700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747687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788520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4171800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122538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60910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7A1C-1557-4E35-87EC-2B973FFF2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A88B37-EF18-4A5A-A633-1F6B32AB8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1F01B6-0DC3-46D7-9392-47E2D29C2815}"/>
              </a:ext>
            </a:extLst>
          </p:cNvPr>
          <p:cNvSpPr>
            <a:spLocks noGrp="1"/>
          </p:cNvSpPr>
          <p:nvPr>
            <p:ph type="dt" sz="half" idx="10"/>
          </p:nvPr>
        </p:nvSpPr>
        <p:spPr/>
        <p:txBody>
          <a:bodyPr/>
          <a:lstStyle/>
          <a:p>
            <a:fld id="{A58C694D-2740-4899-90EA-0EA0B7A4CAF8}" type="datetimeFigureOut">
              <a:rPr lang="en-US" smtClean="0"/>
              <a:t>10/3/2023</a:t>
            </a:fld>
            <a:endParaRPr lang="en-US"/>
          </a:p>
        </p:txBody>
      </p:sp>
      <p:sp>
        <p:nvSpPr>
          <p:cNvPr id="5" name="Footer Placeholder 4">
            <a:extLst>
              <a:ext uri="{FF2B5EF4-FFF2-40B4-BE49-F238E27FC236}">
                <a16:creationId xmlns:a16="http://schemas.microsoft.com/office/drawing/2014/main" id="{249D92AF-6646-40F4-8DE9-1133AB1B2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0F120-E853-4DDA-9768-66E465AB7D48}"/>
              </a:ext>
            </a:extLst>
          </p:cNvPr>
          <p:cNvSpPr>
            <a:spLocks noGrp="1"/>
          </p:cNvSpPr>
          <p:nvPr>
            <p:ph type="sldNum" sz="quarter" idx="12"/>
          </p:nvPr>
        </p:nvSpPr>
        <p:spPr/>
        <p:txBody>
          <a:bodyPr/>
          <a:lstStyle/>
          <a:p>
            <a:fld id="{A5E97044-8E24-4966-8846-E061B5367E8D}" type="slidenum">
              <a:rPr lang="en-US" smtClean="0"/>
              <a:t>‹#›</a:t>
            </a:fld>
            <a:endParaRPr lang="en-US"/>
          </a:p>
        </p:txBody>
      </p:sp>
    </p:spTree>
    <p:extLst>
      <p:ext uri="{BB962C8B-B14F-4D97-AF65-F5344CB8AC3E}">
        <p14:creationId xmlns:p14="http://schemas.microsoft.com/office/powerpoint/2010/main" val="3710608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021253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339107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378805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211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296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083121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7006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8740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3761748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19173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B511-F04F-4EAE-BCE1-E56A22809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B9CD2-0249-4D9A-A35D-35C731B548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96013-ACDC-4BB7-AB32-0BB77A4BDF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47249-5B78-41CE-8E01-5B15F4187EE7}"/>
              </a:ext>
            </a:extLst>
          </p:cNvPr>
          <p:cNvSpPr>
            <a:spLocks noGrp="1"/>
          </p:cNvSpPr>
          <p:nvPr>
            <p:ph type="dt" sz="half" idx="10"/>
          </p:nvPr>
        </p:nvSpPr>
        <p:spPr/>
        <p:txBody>
          <a:bodyPr/>
          <a:lstStyle/>
          <a:p>
            <a:fld id="{A58C694D-2740-4899-90EA-0EA0B7A4CAF8}" type="datetimeFigureOut">
              <a:rPr lang="en-US" smtClean="0"/>
              <a:t>10/3/2023</a:t>
            </a:fld>
            <a:endParaRPr lang="en-US"/>
          </a:p>
        </p:txBody>
      </p:sp>
      <p:sp>
        <p:nvSpPr>
          <p:cNvPr id="6" name="Footer Placeholder 5">
            <a:extLst>
              <a:ext uri="{FF2B5EF4-FFF2-40B4-BE49-F238E27FC236}">
                <a16:creationId xmlns:a16="http://schemas.microsoft.com/office/drawing/2014/main" id="{D0A4E0EA-6A4A-4092-927E-743D72E75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6BF7E-9603-4ABE-B004-ECF40D20C6BB}"/>
              </a:ext>
            </a:extLst>
          </p:cNvPr>
          <p:cNvSpPr>
            <a:spLocks noGrp="1"/>
          </p:cNvSpPr>
          <p:nvPr>
            <p:ph type="sldNum" sz="quarter" idx="12"/>
          </p:nvPr>
        </p:nvSpPr>
        <p:spPr/>
        <p:txBody>
          <a:bodyPr/>
          <a:lstStyle/>
          <a:p>
            <a:fld id="{A5E97044-8E24-4966-8846-E061B5367E8D}" type="slidenum">
              <a:rPr lang="en-US" smtClean="0"/>
              <a:t>‹#›</a:t>
            </a:fld>
            <a:endParaRPr lang="en-US"/>
          </a:p>
        </p:txBody>
      </p:sp>
    </p:spTree>
    <p:extLst>
      <p:ext uri="{BB962C8B-B14F-4D97-AF65-F5344CB8AC3E}">
        <p14:creationId xmlns:p14="http://schemas.microsoft.com/office/powerpoint/2010/main" val="1686581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5257003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4198232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131269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558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3228814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227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5705404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39303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89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1928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188D-C153-449E-AB30-521CF5BD70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09F354-BAC2-4413-91F9-2D5B5C20D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D3F31-50BE-491D-BBAC-B524DA2929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83929-5324-4654-8E9D-4E9363DEC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DF5E3C-8B67-440E-89C7-B4C51003C7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2D76C7-1793-43B7-B4F7-5A50A4AB4B6B}"/>
              </a:ext>
            </a:extLst>
          </p:cNvPr>
          <p:cNvSpPr>
            <a:spLocks noGrp="1"/>
          </p:cNvSpPr>
          <p:nvPr>
            <p:ph type="dt" sz="half" idx="10"/>
          </p:nvPr>
        </p:nvSpPr>
        <p:spPr/>
        <p:txBody>
          <a:bodyPr/>
          <a:lstStyle/>
          <a:p>
            <a:fld id="{A58C694D-2740-4899-90EA-0EA0B7A4CAF8}" type="datetimeFigureOut">
              <a:rPr lang="en-US" smtClean="0"/>
              <a:t>10/3/2023</a:t>
            </a:fld>
            <a:endParaRPr lang="en-US"/>
          </a:p>
        </p:txBody>
      </p:sp>
      <p:sp>
        <p:nvSpPr>
          <p:cNvPr id="8" name="Footer Placeholder 7">
            <a:extLst>
              <a:ext uri="{FF2B5EF4-FFF2-40B4-BE49-F238E27FC236}">
                <a16:creationId xmlns:a16="http://schemas.microsoft.com/office/drawing/2014/main" id="{E771069D-7381-4C31-8401-A6E780F904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996FB1-3E5E-4932-A788-226371811952}"/>
              </a:ext>
            </a:extLst>
          </p:cNvPr>
          <p:cNvSpPr>
            <a:spLocks noGrp="1"/>
          </p:cNvSpPr>
          <p:nvPr>
            <p:ph type="sldNum" sz="quarter" idx="12"/>
          </p:nvPr>
        </p:nvSpPr>
        <p:spPr/>
        <p:txBody>
          <a:bodyPr/>
          <a:lstStyle/>
          <a:p>
            <a:fld id="{A5E97044-8E24-4966-8846-E061B5367E8D}" type="slidenum">
              <a:rPr lang="en-US" smtClean="0"/>
              <a:t>‹#›</a:t>
            </a:fld>
            <a:endParaRPr lang="en-US"/>
          </a:p>
        </p:txBody>
      </p:sp>
    </p:spTree>
    <p:extLst>
      <p:ext uri="{BB962C8B-B14F-4D97-AF65-F5344CB8AC3E}">
        <p14:creationId xmlns:p14="http://schemas.microsoft.com/office/powerpoint/2010/main" val="6071965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6077963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378714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532382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001298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25140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518424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36250575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9310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518096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41941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A5FA-4298-4410-A111-17A4105FB9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E96410-38FC-4482-9B04-26DFF8D763CF}"/>
              </a:ext>
            </a:extLst>
          </p:cNvPr>
          <p:cNvSpPr>
            <a:spLocks noGrp="1"/>
          </p:cNvSpPr>
          <p:nvPr>
            <p:ph type="dt" sz="half" idx="10"/>
          </p:nvPr>
        </p:nvSpPr>
        <p:spPr/>
        <p:txBody>
          <a:bodyPr/>
          <a:lstStyle/>
          <a:p>
            <a:fld id="{A58C694D-2740-4899-90EA-0EA0B7A4CAF8}" type="datetimeFigureOut">
              <a:rPr lang="en-US" smtClean="0"/>
              <a:t>10/3/2023</a:t>
            </a:fld>
            <a:endParaRPr lang="en-US"/>
          </a:p>
        </p:txBody>
      </p:sp>
      <p:sp>
        <p:nvSpPr>
          <p:cNvPr id="4" name="Footer Placeholder 3">
            <a:extLst>
              <a:ext uri="{FF2B5EF4-FFF2-40B4-BE49-F238E27FC236}">
                <a16:creationId xmlns:a16="http://schemas.microsoft.com/office/drawing/2014/main" id="{017B8DB6-05E8-49E0-9E75-CB70B6761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6AF908-6B38-4E8D-9B4E-2F9DC623CC71}"/>
              </a:ext>
            </a:extLst>
          </p:cNvPr>
          <p:cNvSpPr>
            <a:spLocks noGrp="1"/>
          </p:cNvSpPr>
          <p:nvPr>
            <p:ph type="sldNum" sz="quarter" idx="12"/>
          </p:nvPr>
        </p:nvSpPr>
        <p:spPr/>
        <p:txBody>
          <a:bodyPr/>
          <a:lstStyle/>
          <a:p>
            <a:fld id="{A5E97044-8E24-4966-8846-E061B5367E8D}" type="slidenum">
              <a:rPr lang="en-US" smtClean="0"/>
              <a:t>‹#›</a:t>
            </a:fld>
            <a:endParaRPr lang="en-US"/>
          </a:p>
        </p:txBody>
      </p:sp>
    </p:spTree>
    <p:extLst>
      <p:ext uri="{BB962C8B-B14F-4D97-AF65-F5344CB8AC3E}">
        <p14:creationId xmlns:p14="http://schemas.microsoft.com/office/powerpoint/2010/main" val="37940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40432433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11475787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593192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7623663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77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23AB-C179-4C77-82D1-0487AA3F7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C03E0-741F-42D2-BB53-B303FEEDA3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CD129-A37A-4583-A846-080AAEB410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46FA64-6E8D-4E4E-BC8F-ED32318E4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97C4E-127C-416C-B370-0F55D0E76E26}"/>
              </a:ext>
            </a:extLst>
          </p:cNvPr>
          <p:cNvSpPr>
            <a:spLocks noGrp="1"/>
          </p:cNvSpPr>
          <p:nvPr>
            <p:ph type="sldNum" sz="quarter" idx="12"/>
          </p:nvPr>
        </p:nvSpPr>
        <p:spPr/>
        <p:txBody>
          <a:bodyPr/>
          <a:lstStyle/>
          <a:p>
            <a:fld id="{3E750083-4706-4A38-826E-9B413A571BF3}" type="slidenum">
              <a:rPr lang="en-US" smtClean="0"/>
              <a:t>‹#›</a:t>
            </a:fld>
            <a:endParaRPr lang="en-US"/>
          </a:p>
        </p:txBody>
      </p:sp>
    </p:spTree>
    <p:extLst>
      <p:ext uri="{BB962C8B-B14F-4D97-AF65-F5344CB8AC3E}">
        <p14:creationId xmlns:p14="http://schemas.microsoft.com/office/powerpoint/2010/main" val="1507935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7604437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1011180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24838387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7956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3C626-10CD-410A-BFC4-239BA38FDAF9}"/>
              </a:ext>
            </a:extLst>
          </p:cNvPr>
          <p:cNvSpPr>
            <a:spLocks noGrp="1"/>
          </p:cNvSpPr>
          <p:nvPr>
            <p:ph type="dt" sz="half" idx="10"/>
          </p:nvPr>
        </p:nvSpPr>
        <p:spPr/>
        <p:txBody>
          <a:bodyPr/>
          <a:lstStyle/>
          <a:p>
            <a:fld id="{A58C694D-2740-4899-90EA-0EA0B7A4CAF8}" type="datetimeFigureOut">
              <a:rPr lang="en-US" smtClean="0"/>
              <a:t>10/3/2023</a:t>
            </a:fld>
            <a:endParaRPr lang="en-US"/>
          </a:p>
        </p:txBody>
      </p:sp>
      <p:sp>
        <p:nvSpPr>
          <p:cNvPr id="3" name="Footer Placeholder 2">
            <a:extLst>
              <a:ext uri="{FF2B5EF4-FFF2-40B4-BE49-F238E27FC236}">
                <a16:creationId xmlns:a16="http://schemas.microsoft.com/office/drawing/2014/main" id="{74305AEF-83CD-49C4-BF76-2709960EA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F9314F-77DA-4C1F-804B-12D5AE773A31}"/>
              </a:ext>
            </a:extLst>
          </p:cNvPr>
          <p:cNvSpPr>
            <a:spLocks noGrp="1"/>
          </p:cNvSpPr>
          <p:nvPr>
            <p:ph type="sldNum" sz="quarter" idx="12"/>
          </p:nvPr>
        </p:nvSpPr>
        <p:spPr/>
        <p:txBody>
          <a:bodyPr/>
          <a:lstStyle/>
          <a:p>
            <a:fld id="{A5E97044-8E24-4966-8846-E061B5367E8D}" type="slidenum">
              <a:rPr lang="en-US" smtClean="0"/>
              <a:t>‹#›</a:t>
            </a:fld>
            <a:endParaRPr lang="en-US"/>
          </a:p>
        </p:txBody>
      </p:sp>
    </p:spTree>
    <p:extLst>
      <p:ext uri="{BB962C8B-B14F-4D97-AF65-F5344CB8AC3E}">
        <p14:creationId xmlns:p14="http://schemas.microsoft.com/office/powerpoint/2010/main" val="16876134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5167857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26490043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0981970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2923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5114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9830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39438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98429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1063969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83091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2541-8AA1-4006-A6EF-5F310A71B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1A8C2D-07E2-4105-BB92-35D6B5DC6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0A7B76-B96C-430A-9B87-97D1A8C34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33CC30-E70F-4FB1-90B1-B16BCF8452BF}"/>
              </a:ext>
            </a:extLst>
          </p:cNvPr>
          <p:cNvSpPr>
            <a:spLocks noGrp="1"/>
          </p:cNvSpPr>
          <p:nvPr>
            <p:ph type="dt" sz="half" idx="10"/>
          </p:nvPr>
        </p:nvSpPr>
        <p:spPr/>
        <p:txBody>
          <a:bodyPr/>
          <a:lstStyle/>
          <a:p>
            <a:fld id="{A58C694D-2740-4899-90EA-0EA0B7A4CAF8}" type="datetimeFigureOut">
              <a:rPr lang="en-US" smtClean="0"/>
              <a:t>10/3/2023</a:t>
            </a:fld>
            <a:endParaRPr lang="en-US"/>
          </a:p>
        </p:txBody>
      </p:sp>
      <p:sp>
        <p:nvSpPr>
          <p:cNvPr id="6" name="Footer Placeholder 5">
            <a:extLst>
              <a:ext uri="{FF2B5EF4-FFF2-40B4-BE49-F238E27FC236}">
                <a16:creationId xmlns:a16="http://schemas.microsoft.com/office/drawing/2014/main" id="{4365F33E-8D49-4AC2-9453-A0FF31A15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C6872-3B68-4E6F-B051-25D7F370A88C}"/>
              </a:ext>
            </a:extLst>
          </p:cNvPr>
          <p:cNvSpPr>
            <a:spLocks noGrp="1"/>
          </p:cNvSpPr>
          <p:nvPr>
            <p:ph type="sldNum" sz="quarter" idx="12"/>
          </p:nvPr>
        </p:nvSpPr>
        <p:spPr/>
        <p:txBody>
          <a:bodyPr/>
          <a:lstStyle/>
          <a:p>
            <a:fld id="{A5E97044-8E24-4966-8846-E061B5367E8D}" type="slidenum">
              <a:rPr lang="en-US" smtClean="0"/>
              <a:t>‹#›</a:t>
            </a:fld>
            <a:endParaRPr lang="en-US"/>
          </a:p>
        </p:txBody>
      </p:sp>
    </p:spTree>
    <p:extLst>
      <p:ext uri="{BB962C8B-B14F-4D97-AF65-F5344CB8AC3E}">
        <p14:creationId xmlns:p14="http://schemas.microsoft.com/office/powerpoint/2010/main" val="3316360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42691642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9798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75435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7409068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7368510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4705276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41528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36662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090048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891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B314-1C88-4E0E-9F4C-166D41EA1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AE7EC-8B28-412D-8B43-3B99CC3C8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166DE-C8DF-4E84-8C50-632A541B0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E71344-7877-482A-90AD-ED33D7734761}"/>
              </a:ext>
            </a:extLst>
          </p:cNvPr>
          <p:cNvSpPr>
            <a:spLocks noGrp="1"/>
          </p:cNvSpPr>
          <p:nvPr>
            <p:ph type="dt" sz="half" idx="10"/>
          </p:nvPr>
        </p:nvSpPr>
        <p:spPr/>
        <p:txBody>
          <a:bodyPr/>
          <a:lstStyle/>
          <a:p>
            <a:fld id="{A58C694D-2740-4899-90EA-0EA0B7A4CAF8}" type="datetimeFigureOut">
              <a:rPr lang="en-US" smtClean="0"/>
              <a:t>10/3/2023</a:t>
            </a:fld>
            <a:endParaRPr lang="en-US"/>
          </a:p>
        </p:txBody>
      </p:sp>
      <p:sp>
        <p:nvSpPr>
          <p:cNvPr id="6" name="Footer Placeholder 5">
            <a:extLst>
              <a:ext uri="{FF2B5EF4-FFF2-40B4-BE49-F238E27FC236}">
                <a16:creationId xmlns:a16="http://schemas.microsoft.com/office/drawing/2014/main" id="{FC57AE5A-29F6-4573-8F57-7E641CCFB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AA590B-91E6-43DA-9843-5638A8787134}"/>
              </a:ext>
            </a:extLst>
          </p:cNvPr>
          <p:cNvSpPr>
            <a:spLocks noGrp="1"/>
          </p:cNvSpPr>
          <p:nvPr>
            <p:ph type="sldNum" sz="quarter" idx="12"/>
          </p:nvPr>
        </p:nvSpPr>
        <p:spPr/>
        <p:txBody>
          <a:bodyPr/>
          <a:lstStyle/>
          <a:p>
            <a:fld id="{A5E97044-8E24-4966-8846-E061B5367E8D}" type="slidenum">
              <a:rPr lang="en-US" smtClean="0"/>
              <a:t>‹#›</a:t>
            </a:fld>
            <a:endParaRPr lang="en-US"/>
          </a:p>
        </p:txBody>
      </p:sp>
    </p:spTree>
    <p:extLst>
      <p:ext uri="{BB962C8B-B14F-4D97-AF65-F5344CB8AC3E}">
        <p14:creationId xmlns:p14="http://schemas.microsoft.com/office/powerpoint/2010/main" val="13123737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7124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4767282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2399405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144430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7012423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8262274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10/3/2023</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3760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10/3/2023</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15126839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7007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10/3/2023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7229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image" Target="../media/image1.png"/><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image" Target="../media/image3.svg"/><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slideLayout" Target="../slideLayouts/slideLayout115.xml"/><Relationship Id="rId55" Type="http://schemas.openxmlformats.org/officeDocument/2006/relationships/image" Target="../media/image3.svg"/><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9" Type="http://schemas.openxmlformats.org/officeDocument/2006/relationships/slideLayout" Target="../slideLayouts/slideLayout94.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3" Type="http://schemas.openxmlformats.org/officeDocument/2006/relationships/theme" Target="../theme/theme3.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52" Type="http://schemas.openxmlformats.org/officeDocument/2006/relationships/slideLayout" Target="../slideLayouts/slideLayout117.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8" Type="http://schemas.openxmlformats.org/officeDocument/2006/relationships/slideLayout" Target="../slideLayouts/slideLayout73.xml"/><Relationship Id="rId51" Type="http://schemas.openxmlformats.org/officeDocument/2006/relationships/slideLayout" Target="../slideLayouts/slideLayout116.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20" Type="http://schemas.openxmlformats.org/officeDocument/2006/relationships/slideLayout" Target="../slideLayouts/slideLayout85.xml"/><Relationship Id="rId41" Type="http://schemas.openxmlformats.org/officeDocument/2006/relationships/slideLayout" Target="../slideLayouts/slideLayout106.xml"/><Relationship Id="rId54" Type="http://schemas.openxmlformats.org/officeDocument/2006/relationships/image" Target="../media/image1.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42" Type="http://schemas.openxmlformats.org/officeDocument/2006/relationships/slideLayout" Target="../slideLayouts/slideLayout159.xml"/><Relationship Id="rId47" Type="http://schemas.openxmlformats.org/officeDocument/2006/relationships/slideLayout" Target="../slideLayouts/slideLayout164.xml"/><Relationship Id="rId50" Type="http://schemas.openxmlformats.org/officeDocument/2006/relationships/slideLayout" Target="../slideLayouts/slideLayout167.xml"/><Relationship Id="rId55" Type="http://schemas.openxmlformats.org/officeDocument/2006/relationships/slideLayout" Target="../slideLayouts/slideLayout172.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9" Type="http://schemas.openxmlformats.org/officeDocument/2006/relationships/slideLayout" Target="../slideLayouts/slideLayout146.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slideLayout" Target="../slideLayouts/slideLayout157.xml"/><Relationship Id="rId45" Type="http://schemas.openxmlformats.org/officeDocument/2006/relationships/slideLayout" Target="../slideLayouts/slideLayout162.xml"/><Relationship Id="rId53" Type="http://schemas.openxmlformats.org/officeDocument/2006/relationships/slideLayout" Target="../slideLayouts/slideLayout170.xml"/><Relationship Id="rId58" Type="http://schemas.openxmlformats.org/officeDocument/2006/relationships/image" Target="../media/image3.svg"/><Relationship Id="rId5" Type="http://schemas.openxmlformats.org/officeDocument/2006/relationships/slideLayout" Target="../slideLayouts/slideLayout122.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43" Type="http://schemas.openxmlformats.org/officeDocument/2006/relationships/slideLayout" Target="../slideLayouts/slideLayout160.xml"/><Relationship Id="rId48" Type="http://schemas.openxmlformats.org/officeDocument/2006/relationships/slideLayout" Target="../slideLayouts/slideLayout165.xml"/><Relationship Id="rId56" Type="http://schemas.openxmlformats.org/officeDocument/2006/relationships/theme" Target="../theme/theme4.xml"/><Relationship Id="rId8" Type="http://schemas.openxmlformats.org/officeDocument/2006/relationships/slideLayout" Target="../slideLayouts/slideLayout125.xml"/><Relationship Id="rId51" Type="http://schemas.openxmlformats.org/officeDocument/2006/relationships/slideLayout" Target="../slideLayouts/slideLayout168.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 Id="rId46" Type="http://schemas.openxmlformats.org/officeDocument/2006/relationships/slideLayout" Target="../slideLayouts/slideLayout163.xml"/><Relationship Id="rId20" Type="http://schemas.openxmlformats.org/officeDocument/2006/relationships/slideLayout" Target="../slideLayouts/slideLayout137.xml"/><Relationship Id="rId41" Type="http://schemas.openxmlformats.org/officeDocument/2006/relationships/slideLayout" Target="../slideLayouts/slideLayout158.xml"/><Relationship Id="rId54" Type="http://schemas.openxmlformats.org/officeDocument/2006/relationships/slideLayout" Target="../slideLayouts/slideLayout171.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49" Type="http://schemas.openxmlformats.org/officeDocument/2006/relationships/slideLayout" Target="../slideLayouts/slideLayout166.xml"/><Relationship Id="rId57" Type="http://schemas.openxmlformats.org/officeDocument/2006/relationships/image" Target="../media/image1.png"/><Relationship Id="rId10" Type="http://schemas.openxmlformats.org/officeDocument/2006/relationships/slideLayout" Target="../slideLayouts/slideLayout127.xml"/><Relationship Id="rId31" Type="http://schemas.openxmlformats.org/officeDocument/2006/relationships/slideLayout" Target="../slideLayouts/slideLayout148.xml"/><Relationship Id="rId44" Type="http://schemas.openxmlformats.org/officeDocument/2006/relationships/slideLayout" Target="../slideLayouts/slideLayout161.xml"/><Relationship Id="rId52" Type="http://schemas.openxmlformats.org/officeDocument/2006/relationships/slideLayout" Target="../slideLayouts/slideLayout1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A1CF1F-2E1C-475C-8804-2315D2412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3EFCE4-B1D4-453A-BCA5-D81435949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F4285-4229-4E85-BBFE-D2179FA2A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C694D-2740-4899-90EA-0EA0B7A4CAF8}" type="datetimeFigureOut">
              <a:rPr lang="en-US" smtClean="0"/>
              <a:t>10/3/2023</a:t>
            </a:fld>
            <a:endParaRPr lang="en-US"/>
          </a:p>
        </p:txBody>
      </p:sp>
      <p:sp>
        <p:nvSpPr>
          <p:cNvPr id="5" name="Footer Placeholder 4">
            <a:extLst>
              <a:ext uri="{FF2B5EF4-FFF2-40B4-BE49-F238E27FC236}">
                <a16:creationId xmlns:a16="http://schemas.microsoft.com/office/drawing/2014/main" id="{63A7F4C4-898F-416E-A642-7875EB462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C62307-47E0-40D9-9CDB-B7E337D06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7044-8E24-4966-8846-E061B5367E8D}" type="slidenum">
              <a:rPr lang="en-US" smtClean="0"/>
              <a:t>‹#›</a:t>
            </a:fld>
            <a:endParaRPr lang="en-US"/>
          </a:p>
        </p:txBody>
      </p:sp>
    </p:spTree>
    <p:extLst>
      <p:ext uri="{BB962C8B-B14F-4D97-AF65-F5344CB8AC3E}">
        <p14:creationId xmlns:p14="http://schemas.microsoft.com/office/powerpoint/2010/main" val="341748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5">
              <a:extLst>
                <a:ext uri="{96DAC541-7B7A-43D3-8B79-37D633B846F1}">
                  <asvg:svgBlip xmlns:asvg="http://schemas.microsoft.com/office/drawing/2016/SVG/main" r:embed="rId56"/>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426946081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70" r:id="rId45"/>
    <p:sldLayoutId id="2147483771" r:id="rId46"/>
    <p:sldLayoutId id="2147483772" r:id="rId47"/>
    <p:sldLayoutId id="2147483773" r:id="rId48"/>
    <p:sldLayoutId id="2147483774" r:id="rId49"/>
    <p:sldLayoutId id="2147483775" r:id="rId50"/>
    <p:sldLayoutId id="2147483776" r:id="rId51"/>
    <p:sldLayoutId id="2147483777" r:id="rId52"/>
    <p:sldLayoutId id="2147483778" r:id="rId53"/>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t>10/3/2023</a:t>
            </a:fld>
            <a:endParaRPr lang="en-US"/>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198072712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 id="2147483817" r:id="rId38"/>
    <p:sldLayoutId id="2147483818" r:id="rId39"/>
    <p:sldLayoutId id="2147483819" r:id="rId40"/>
    <p:sldLayoutId id="2147483820" r:id="rId41"/>
    <p:sldLayoutId id="2147483821" r:id="rId42"/>
    <p:sldLayoutId id="2147483822" r:id="rId43"/>
    <p:sldLayoutId id="2147483823" r:id="rId44"/>
    <p:sldLayoutId id="2147483824" r:id="rId45"/>
    <p:sldLayoutId id="2147483825" r:id="rId46"/>
    <p:sldLayoutId id="2147483826" r:id="rId47"/>
    <p:sldLayoutId id="2147483827" r:id="rId48"/>
    <p:sldLayoutId id="2147483828" r:id="rId49"/>
    <p:sldLayoutId id="2147483829" r:id="rId50"/>
    <p:sldLayoutId id="2147483830" r:id="rId51"/>
    <p:sldLayoutId id="2147483888" r:id="rId52"/>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7">
              <a:extLst>
                <a:ext uri="{96DAC541-7B7A-43D3-8B79-37D633B846F1}">
                  <asvg:svgBlip xmlns:asvg="http://schemas.microsoft.com/office/drawing/2016/SVG/main" r:embed="rId58"/>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r>
              <a:rPr lang="en-US"/>
              <a:t>7/27/2021</a:t>
            </a:r>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208467808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 id="2147483863" r:id="rId32"/>
    <p:sldLayoutId id="2147483864" r:id="rId33"/>
    <p:sldLayoutId id="2147483865" r:id="rId34"/>
    <p:sldLayoutId id="2147483866" r:id="rId35"/>
    <p:sldLayoutId id="2147483867" r:id="rId36"/>
    <p:sldLayoutId id="2147483868" r:id="rId37"/>
    <p:sldLayoutId id="2147483869" r:id="rId38"/>
    <p:sldLayoutId id="2147483870" r:id="rId39"/>
    <p:sldLayoutId id="2147483871" r:id="rId40"/>
    <p:sldLayoutId id="2147483872" r:id="rId41"/>
    <p:sldLayoutId id="2147483873" r:id="rId42"/>
    <p:sldLayoutId id="2147483874" r:id="rId43"/>
    <p:sldLayoutId id="2147483875" r:id="rId44"/>
    <p:sldLayoutId id="2147483876" r:id="rId45"/>
    <p:sldLayoutId id="2147483877" r:id="rId46"/>
    <p:sldLayoutId id="2147483878" r:id="rId47"/>
    <p:sldLayoutId id="2147483879" r:id="rId48"/>
    <p:sldLayoutId id="2147483880" r:id="rId49"/>
    <p:sldLayoutId id="2147483881" r:id="rId50"/>
    <p:sldLayoutId id="2147483882" r:id="rId51"/>
    <p:sldLayoutId id="2147483883" r:id="rId52"/>
    <p:sldLayoutId id="2147483884" r:id="rId53"/>
    <p:sldLayoutId id="2147483885" r:id="rId54"/>
    <p:sldLayoutId id="2147483886" r:id="rId55"/>
  </p:sldLayoutIdLst>
  <p:hf hdr="0" ftr="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dcyf.ri.gov/services/behavioral-health/central-referral-unit/service-provider-guide" TargetMode="External"/><Relationship Id="rId2" Type="http://schemas.openxmlformats.org/officeDocument/2006/relationships/diagramData" Target="../diagrams/data1.xml"/><Relationship Id="rId1" Type="http://schemas.openxmlformats.org/officeDocument/2006/relationships/slideLayout" Target="../slideLayouts/slideLayout7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3" Type="http://schemas.openxmlformats.org/officeDocument/2006/relationships/hyperlink" Target="http://webserver.rilin.state.ri.us/BillText22/HouseText22/H7801.pdf" TargetMode="External"/><Relationship Id="rId2" Type="http://schemas.openxmlformats.org/officeDocument/2006/relationships/notesSlide" Target="../notesSlides/notesSlide1.xml"/><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9.xml"/></Relationships>
</file>

<file path=ppt/slides/_rels/slide26.xml.rels><?xml version="1.0" encoding="UTF-8" standalone="yes"?>
<Relationships xmlns="http://schemas.openxmlformats.org/package/2006/relationships"><Relationship Id="rId3" Type="http://schemas.openxmlformats.org/officeDocument/2006/relationships/hyperlink" Target="https://eohhs.ri.gov/sites/g/files/xkgbur226/files/2022-03/RI%20Behavioral%20Health%20System%20of%20Care%20Plan%20for%20Children%20and%20Youth.pdf" TargetMode="External"/><Relationship Id="rId2" Type="http://schemas.openxmlformats.org/officeDocument/2006/relationships/notesSlide" Target="../notesSlides/notesSlide3.xml"/><Relationship Id="rId1" Type="http://schemas.openxmlformats.org/officeDocument/2006/relationships/slideLayout" Target="../slideLayouts/slideLayout16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9.xml"/></Relationships>
</file>

<file path=ppt/slides/_rels/slide28.xml.rels><?xml version="1.0" encoding="UTF-8" standalone="yes"?>
<Relationships xmlns="http://schemas.openxmlformats.org/package/2006/relationships"><Relationship Id="rId3" Type="http://schemas.openxmlformats.org/officeDocument/2006/relationships/hyperlink" Target="https://eohhs.ri.gov/sites/g/files/xkgbur226/files/2023-07/Rhode%20Island%20Infant%20and%20Early%20Childhood%20Mental%20Health%20Plan.pdf" TargetMode="External"/><Relationship Id="rId2" Type="http://schemas.openxmlformats.org/officeDocument/2006/relationships/notesSlide" Target="../notesSlides/notesSlide5.xml"/><Relationship Id="rId1" Type="http://schemas.openxmlformats.org/officeDocument/2006/relationships/slideLayout" Target="../slideLayouts/slideLayout169.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32.xml.rels><?xml version="1.0" encoding="UTF-8" standalone="yes"?>
<Relationships xmlns="http://schemas.openxmlformats.org/package/2006/relationships"><Relationship Id="rId3" Type="http://schemas.openxmlformats.org/officeDocument/2006/relationships/hyperlink" Target="mailto:arti.rosenberg@ohhs.ri.gov" TargetMode="External"/><Relationship Id="rId2" Type="http://schemas.openxmlformats.org/officeDocument/2006/relationships/hyperlink" Target="mailto:marti.Rosenberg@ohhs.ri.gov" TargetMode="External"/><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42CA2FBD-28A8-4912-8B49-F24E8269F803}"/>
              </a:ext>
            </a:extLst>
          </p:cNvPr>
          <p:cNvSpPr>
            <a:spLocks noGrp="1"/>
          </p:cNvSpPr>
          <p:nvPr>
            <p:ph type="ctrTitle"/>
          </p:nvPr>
        </p:nvSpPr>
        <p:spPr>
          <a:xfrm>
            <a:off x="427512" y="4127703"/>
            <a:ext cx="8692737" cy="2425498"/>
          </a:xfrm>
        </p:spPr>
        <p:txBody>
          <a:bodyPr>
            <a:normAutofit fontScale="90000"/>
          </a:bodyPr>
          <a:lstStyle/>
          <a:p>
            <a:r>
              <a:rPr lang="en-US" sz="4000">
                <a:latin typeface="Franklin Gothic Demi Cond" panose="020B0706030402020204" pitchFamily="34" charset="0"/>
              </a:rPr>
              <a:t>Rhode Island Behavioral Health System of Care for Children &amp; Youth </a:t>
            </a:r>
            <a:br>
              <a:rPr lang="en-US" sz="4000">
                <a:latin typeface="Franklin Gothic Demi Cond" panose="020B0706030402020204" pitchFamily="34" charset="0"/>
              </a:rPr>
            </a:br>
            <a:br>
              <a:rPr lang="en-US" sz="4000">
                <a:latin typeface="Franklin Gothic Demi Cond" panose="020B0706030402020204" pitchFamily="34" charset="0"/>
              </a:rPr>
            </a:br>
            <a:r>
              <a:rPr lang="en-US" sz="3200">
                <a:latin typeface="Franklin Gothic Demi Cond" panose="020B0706030402020204" pitchFamily="34" charset="0"/>
              </a:rPr>
              <a:t>Presentation for the Care Transformation Collaborative Conference – October 5, 2023</a:t>
            </a:r>
            <a:endParaRPr lang="en-US">
              <a:latin typeface="Franklin Gothic Demi Cond" panose="020B0706030402020204" pitchFamily="34" charset="0"/>
            </a:endParaRPr>
          </a:p>
        </p:txBody>
      </p:sp>
      <p:pic>
        <p:nvPicPr>
          <p:cNvPr id="9" name="Picture Placeholder 8" descr="A group of people posing for the camera&#10;&#10;Description automatically generated">
            <a:extLst>
              <a:ext uri="{FF2B5EF4-FFF2-40B4-BE49-F238E27FC236}">
                <a16:creationId xmlns:a16="http://schemas.microsoft.com/office/drawing/2014/main" id="{4F24F72A-D7A2-4AA9-9BD6-8C711D76CCD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9286" b="19286"/>
          <a:stretch/>
        </p:blipFill>
        <p:spPr>
          <a:xfrm>
            <a:off x="304800" y="304799"/>
            <a:ext cx="11572875" cy="3538728"/>
          </a:xfrm>
          <a:prstGeom prst="rect">
            <a:avLst/>
          </a:prstGeom>
        </p:spPr>
      </p:pic>
    </p:spTree>
    <p:extLst>
      <p:ext uri="{BB962C8B-B14F-4D97-AF65-F5344CB8AC3E}">
        <p14:creationId xmlns:p14="http://schemas.microsoft.com/office/powerpoint/2010/main" val="173477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4D76E22-072B-45EC-B0CD-EBF142AB11C9}"/>
              </a:ext>
            </a:extLst>
          </p:cNvPr>
          <p:cNvSpPr>
            <a:spLocks noGrp="1"/>
          </p:cNvSpPr>
          <p:nvPr>
            <p:ph type="title"/>
          </p:nvPr>
        </p:nvSpPr>
        <p:spPr>
          <a:xfrm>
            <a:off x="304800" y="172857"/>
            <a:ext cx="11440886" cy="701731"/>
          </a:xfrm>
        </p:spPr>
        <p:txBody>
          <a:bodyPr>
            <a:normAutofit fontScale="90000"/>
          </a:bodyPr>
          <a:lstStyle/>
          <a:p>
            <a:pPr algn="ctr"/>
            <a:r>
              <a:rPr lang="en-US" sz="3600"/>
              <a:t>MRSS: The First Ten Months </a:t>
            </a:r>
            <a:br>
              <a:rPr lang="en-US" sz="3600"/>
            </a:br>
            <a:r>
              <a:rPr lang="en-US" sz="2000"/>
              <a:t>(11/15/22 to 09/29/23)</a:t>
            </a:r>
          </a:p>
        </p:txBody>
      </p:sp>
      <p:sp>
        <p:nvSpPr>
          <p:cNvPr id="4" name="Slide Number Placeholder 3">
            <a:extLst>
              <a:ext uri="{FF2B5EF4-FFF2-40B4-BE49-F238E27FC236}">
                <a16:creationId xmlns:a16="http://schemas.microsoft.com/office/drawing/2014/main" id="{E9CCA621-4C63-45EE-B9AD-A55CBD769C5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7" name="Text Placeholder 16">
            <a:extLst>
              <a:ext uri="{FF2B5EF4-FFF2-40B4-BE49-F238E27FC236}">
                <a16:creationId xmlns:a16="http://schemas.microsoft.com/office/drawing/2014/main" id="{A9999C0A-31E5-4422-B670-74ABA010DD99}"/>
              </a:ext>
            </a:extLst>
          </p:cNvPr>
          <p:cNvSpPr txBox="1">
            <a:spLocks/>
          </p:cNvSpPr>
          <p:nvPr/>
        </p:nvSpPr>
        <p:spPr>
          <a:xfrm>
            <a:off x="234043" y="995075"/>
            <a:ext cx="11582400" cy="4867850"/>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3000"/>
              </a:lnSpc>
              <a:spcBef>
                <a:spcPts val="600"/>
              </a:spcBef>
              <a:spcAft>
                <a:spcPts val="600"/>
              </a:spcAft>
              <a:buClr>
                <a:srgbClr val="EB5152"/>
              </a:buClr>
              <a:buSzTx/>
              <a:buFont typeface="Arial" panose="020B0604020202020204" pitchFamily="34" charset="0"/>
              <a:buNone/>
              <a:tabLst/>
              <a:defRPr/>
            </a:pPr>
            <a:endParaRPr kumimoji="0" lang="en-US" sz="2100" b="0" i="0" u="none" strike="noStrike" kern="1200" cap="none" spc="0" normalizeH="0" baseline="0" noProof="0">
              <a:ln>
                <a:noFill/>
              </a:ln>
              <a:solidFill>
                <a:srgbClr val="656565"/>
              </a:solidFill>
              <a:effectLst/>
              <a:uLnTx/>
              <a:uFillTx/>
              <a:latin typeface="Franklin Gothic Demi Cond"/>
              <a:ea typeface="+mn-ea"/>
              <a:cs typeface="+mn-cs"/>
            </a:endParaRPr>
          </a:p>
        </p:txBody>
      </p:sp>
      <p:graphicFrame>
        <p:nvGraphicFramePr>
          <p:cNvPr id="2" name="Chart 1">
            <a:extLst>
              <a:ext uri="{FF2B5EF4-FFF2-40B4-BE49-F238E27FC236}">
                <a16:creationId xmlns:a16="http://schemas.microsoft.com/office/drawing/2014/main" id="{9EB6B830-3830-8643-DDF3-2B480BA77A19}"/>
              </a:ext>
            </a:extLst>
          </p:cNvPr>
          <p:cNvGraphicFramePr>
            <a:graphicFrameLocks/>
          </p:cNvGraphicFramePr>
          <p:nvPr/>
        </p:nvGraphicFramePr>
        <p:xfrm>
          <a:off x="7409570" y="256037"/>
          <a:ext cx="3577717" cy="4495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393D89D-F889-5A5D-32F4-D5CE68C25100}"/>
              </a:ext>
            </a:extLst>
          </p:cNvPr>
          <p:cNvGraphicFramePr>
            <a:graphicFrameLocks/>
          </p:cNvGraphicFramePr>
          <p:nvPr/>
        </p:nvGraphicFramePr>
        <p:xfrm>
          <a:off x="6969579" y="1268780"/>
          <a:ext cx="4846864" cy="43322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B2463CF-D220-B8CA-BB50-78D2501BAF65}"/>
              </a:ext>
            </a:extLst>
          </p:cNvPr>
          <p:cNvGraphicFramePr>
            <a:graphicFrameLocks/>
          </p:cNvGraphicFramePr>
          <p:nvPr/>
        </p:nvGraphicFramePr>
        <p:xfrm>
          <a:off x="485294" y="1256927"/>
          <a:ext cx="5796643" cy="43441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162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4D76E22-072B-45EC-B0CD-EBF142AB11C9}"/>
              </a:ext>
            </a:extLst>
          </p:cNvPr>
          <p:cNvSpPr>
            <a:spLocks noGrp="1"/>
          </p:cNvSpPr>
          <p:nvPr>
            <p:ph type="title"/>
          </p:nvPr>
        </p:nvSpPr>
        <p:spPr>
          <a:xfrm>
            <a:off x="304800" y="172857"/>
            <a:ext cx="11440886" cy="701731"/>
          </a:xfrm>
        </p:spPr>
        <p:txBody>
          <a:bodyPr>
            <a:normAutofit fontScale="90000"/>
          </a:bodyPr>
          <a:lstStyle/>
          <a:p>
            <a:r>
              <a:rPr lang="en-US" sz="3600"/>
              <a:t>MRSS: The First Ten Months </a:t>
            </a:r>
            <a:br>
              <a:rPr lang="en-US" sz="3600"/>
            </a:br>
            <a:r>
              <a:rPr lang="en-US" sz="2000"/>
              <a:t>(11/15/22 to 09/29/23)</a:t>
            </a:r>
          </a:p>
        </p:txBody>
      </p:sp>
      <p:sp>
        <p:nvSpPr>
          <p:cNvPr id="4" name="Slide Number Placeholder 3">
            <a:extLst>
              <a:ext uri="{FF2B5EF4-FFF2-40B4-BE49-F238E27FC236}">
                <a16:creationId xmlns:a16="http://schemas.microsoft.com/office/drawing/2014/main" id="{E9CCA621-4C63-45EE-B9AD-A55CBD769C5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7" name="Text Placeholder 16">
            <a:extLst>
              <a:ext uri="{FF2B5EF4-FFF2-40B4-BE49-F238E27FC236}">
                <a16:creationId xmlns:a16="http://schemas.microsoft.com/office/drawing/2014/main" id="{A9999C0A-31E5-4422-B670-74ABA010DD99}"/>
              </a:ext>
            </a:extLst>
          </p:cNvPr>
          <p:cNvSpPr txBox="1">
            <a:spLocks/>
          </p:cNvSpPr>
          <p:nvPr/>
        </p:nvSpPr>
        <p:spPr>
          <a:xfrm>
            <a:off x="234043" y="995075"/>
            <a:ext cx="11582400" cy="4867850"/>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3000"/>
              </a:lnSpc>
              <a:spcBef>
                <a:spcPts val="600"/>
              </a:spcBef>
              <a:spcAft>
                <a:spcPts val="600"/>
              </a:spcAft>
              <a:buClr>
                <a:srgbClr val="EB5152"/>
              </a:buClr>
              <a:buSzTx/>
              <a:buFont typeface="Arial" panose="020B0604020202020204" pitchFamily="34" charset="0"/>
              <a:buNone/>
              <a:tabLst/>
              <a:defRPr/>
            </a:pPr>
            <a:endParaRPr kumimoji="0" lang="en-US" sz="2100" b="0" i="0" u="none" strike="noStrike" kern="1200" cap="none" spc="0" normalizeH="0" baseline="0" noProof="0">
              <a:ln>
                <a:noFill/>
              </a:ln>
              <a:solidFill>
                <a:srgbClr val="656565"/>
              </a:solidFill>
              <a:effectLst/>
              <a:uLnTx/>
              <a:uFillTx/>
              <a:latin typeface="Franklin Gothic Demi Cond"/>
              <a:ea typeface="+mn-ea"/>
              <a:cs typeface="+mn-cs"/>
            </a:endParaRPr>
          </a:p>
        </p:txBody>
      </p:sp>
      <p:graphicFrame>
        <p:nvGraphicFramePr>
          <p:cNvPr id="6" name="Chart 5">
            <a:extLst>
              <a:ext uri="{FF2B5EF4-FFF2-40B4-BE49-F238E27FC236}">
                <a16:creationId xmlns:a16="http://schemas.microsoft.com/office/drawing/2014/main" id="{C443A8DB-680B-8394-1BD9-3C58B0F978FF}"/>
              </a:ext>
            </a:extLst>
          </p:cNvPr>
          <p:cNvGraphicFramePr>
            <a:graphicFrameLocks/>
          </p:cNvGraphicFramePr>
          <p:nvPr/>
        </p:nvGraphicFramePr>
        <p:xfrm>
          <a:off x="375557" y="1197429"/>
          <a:ext cx="5622472"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C1CF53CB-CAC3-6CB6-1A3F-46F5F65622FA}"/>
              </a:ext>
            </a:extLst>
          </p:cNvPr>
          <p:cNvGraphicFramePr>
            <a:graphicFrameLocks/>
          </p:cNvGraphicFramePr>
          <p:nvPr/>
        </p:nvGraphicFramePr>
        <p:xfrm>
          <a:off x="6335488" y="1219201"/>
          <a:ext cx="5094512" cy="449186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725FDEBF-984A-388E-6DC6-67076F212717}"/>
              </a:ext>
            </a:extLst>
          </p:cNvPr>
          <p:cNvSpPr txBox="1"/>
          <p:nvPr/>
        </p:nvSpPr>
        <p:spPr>
          <a:xfrm>
            <a:off x="7053943" y="405954"/>
            <a:ext cx="4593772" cy="435247"/>
          </a:xfrm>
          <a:prstGeom prst="rect">
            <a:avLst/>
          </a:prstGeom>
          <a:solidFill>
            <a:schemeClr val="accent1">
              <a:lumMod val="20000"/>
              <a:lumOff val="80000"/>
            </a:schemeClr>
          </a:solidFill>
          <a:ln w="57150">
            <a:solidFill>
              <a:schemeClr val="tx1"/>
            </a:solidFill>
          </a:ln>
        </p:spPr>
        <p:txBody>
          <a:bodyPr wrap="square" rtlCol="0">
            <a:spAutoFit/>
          </a:bodyPr>
          <a:lstStyle/>
          <a:p>
            <a:pPr algn="ctr">
              <a:lnSpc>
                <a:spcPct val="123000"/>
              </a:lnSpc>
              <a:spcBef>
                <a:spcPts val="600"/>
              </a:spcBef>
              <a:spcAft>
                <a:spcPts val="600"/>
              </a:spcAft>
            </a:pPr>
            <a:r>
              <a:rPr lang="en-US" sz="2000" b="1">
                <a:solidFill>
                  <a:srgbClr val="FF0000"/>
                </a:solidFill>
              </a:rPr>
              <a:t>92% Stabilized Within the Community</a:t>
            </a:r>
          </a:p>
        </p:txBody>
      </p:sp>
    </p:spTree>
    <p:extLst>
      <p:ext uri="{BB962C8B-B14F-4D97-AF65-F5344CB8AC3E}">
        <p14:creationId xmlns:p14="http://schemas.microsoft.com/office/powerpoint/2010/main" val="271883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70A5-8C5B-A7EB-EF50-9D9C7EBD6B23}"/>
              </a:ext>
            </a:extLst>
          </p:cNvPr>
          <p:cNvSpPr>
            <a:spLocks noGrp="1"/>
          </p:cNvSpPr>
          <p:nvPr>
            <p:ph type="title"/>
          </p:nvPr>
        </p:nvSpPr>
        <p:spPr/>
        <p:txBody>
          <a:bodyPr/>
          <a:lstStyle/>
          <a:p>
            <a:r>
              <a:rPr lang="en-US"/>
              <a:t>Primary Care and MRSS</a:t>
            </a:r>
          </a:p>
        </p:txBody>
      </p:sp>
      <p:sp>
        <p:nvSpPr>
          <p:cNvPr id="3" name="Content Placeholder 2">
            <a:extLst>
              <a:ext uri="{FF2B5EF4-FFF2-40B4-BE49-F238E27FC236}">
                <a16:creationId xmlns:a16="http://schemas.microsoft.com/office/drawing/2014/main" id="{30491A4F-5367-2E06-D6B7-7095B1141740}"/>
              </a:ext>
            </a:extLst>
          </p:cNvPr>
          <p:cNvSpPr>
            <a:spLocks noGrp="1"/>
          </p:cNvSpPr>
          <p:nvPr>
            <p:ph idx="1"/>
          </p:nvPr>
        </p:nvSpPr>
        <p:spPr>
          <a:xfrm>
            <a:off x="304800" y="1264042"/>
            <a:ext cx="11582399" cy="4684695"/>
          </a:xfrm>
        </p:spPr>
        <p:txBody>
          <a:bodyPr/>
          <a:lstStyle/>
          <a:p>
            <a:r>
              <a:rPr lang="en-US" sz="2800">
                <a:solidFill>
                  <a:schemeClr val="tx1"/>
                </a:solidFill>
              </a:rPr>
              <a:t>What additional information do you need to engage with MRSS?</a:t>
            </a:r>
          </a:p>
          <a:p>
            <a:r>
              <a:rPr lang="en-US" sz="2800">
                <a:solidFill>
                  <a:schemeClr val="tx1"/>
                </a:solidFill>
              </a:rPr>
              <a:t>What should we know about how primary care providers want to engage with MRSS?</a:t>
            </a:r>
          </a:p>
        </p:txBody>
      </p:sp>
      <p:sp>
        <p:nvSpPr>
          <p:cNvPr id="5" name="Slide Number Placeholder 4">
            <a:extLst>
              <a:ext uri="{FF2B5EF4-FFF2-40B4-BE49-F238E27FC236}">
                <a16:creationId xmlns:a16="http://schemas.microsoft.com/office/drawing/2014/main" id="{379A346B-136B-5DD9-01C8-965549B37355}"/>
              </a:ext>
            </a:extLst>
          </p:cNvPr>
          <p:cNvSpPr>
            <a:spLocks noGrp="1"/>
          </p:cNvSpPr>
          <p:nvPr>
            <p:ph type="sldNum" sz="quarter" idx="12"/>
          </p:nvPr>
        </p:nvSpPr>
        <p:spPr/>
        <p:txBody>
          <a:bodyPr/>
          <a:lstStyle/>
          <a:p>
            <a:fld id="{F477D24C-55BC-4150-BC77-7526DE4131D6}" type="slidenum">
              <a:rPr lang="en-US" smtClean="0"/>
              <a:t>12</a:t>
            </a:fld>
            <a:endParaRPr lang="en-US"/>
          </a:p>
        </p:txBody>
      </p:sp>
    </p:spTree>
    <p:extLst>
      <p:ext uri="{BB962C8B-B14F-4D97-AF65-F5344CB8AC3E}">
        <p14:creationId xmlns:p14="http://schemas.microsoft.com/office/powerpoint/2010/main" val="11330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99B1D-5F58-4E30-9934-5344C97E95FC}"/>
              </a:ext>
            </a:extLst>
          </p:cNvPr>
          <p:cNvSpPr>
            <a:spLocks noGrp="1"/>
          </p:cNvSpPr>
          <p:nvPr>
            <p:ph type="title"/>
          </p:nvPr>
        </p:nvSpPr>
        <p:spPr>
          <a:xfrm>
            <a:off x="2773680" y="1446994"/>
            <a:ext cx="6644640" cy="1775921"/>
          </a:xfrm>
        </p:spPr>
        <p:txBody>
          <a:bodyPr>
            <a:normAutofit fontScale="90000"/>
          </a:bodyPr>
          <a:lstStyle/>
          <a:p>
            <a:r>
              <a:rPr lang="en-US" sz="4400"/>
              <a:t>Community-Based Intensive Care (CBIC) and Family Engagement Organization (FEO) Updates</a:t>
            </a:r>
          </a:p>
        </p:txBody>
      </p:sp>
    </p:spTree>
    <p:extLst>
      <p:ext uri="{BB962C8B-B14F-4D97-AF65-F5344CB8AC3E}">
        <p14:creationId xmlns:p14="http://schemas.microsoft.com/office/powerpoint/2010/main" val="174821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4D76E22-072B-45EC-B0CD-EBF142AB11C9}"/>
              </a:ext>
            </a:extLst>
          </p:cNvPr>
          <p:cNvSpPr>
            <a:spLocks noGrp="1"/>
          </p:cNvSpPr>
          <p:nvPr>
            <p:ph type="title"/>
          </p:nvPr>
        </p:nvSpPr>
        <p:spPr>
          <a:xfrm>
            <a:off x="304800" y="172857"/>
            <a:ext cx="11440886" cy="701731"/>
          </a:xfrm>
        </p:spPr>
        <p:txBody>
          <a:bodyPr>
            <a:normAutofit fontScale="90000"/>
          </a:bodyPr>
          <a:lstStyle/>
          <a:p>
            <a:r>
              <a:rPr lang="en-US"/>
              <a:t>Community-Based Intensive Care (CBIC)</a:t>
            </a:r>
            <a:br>
              <a:rPr lang="en-US" sz="3600"/>
            </a:br>
            <a:endParaRPr lang="en-US" sz="2000"/>
          </a:p>
        </p:txBody>
      </p:sp>
      <p:sp>
        <p:nvSpPr>
          <p:cNvPr id="4" name="Slide Number Placeholder 3">
            <a:extLst>
              <a:ext uri="{FF2B5EF4-FFF2-40B4-BE49-F238E27FC236}">
                <a16:creationId xmlns:a16="http://schemas.microsoft.com/office/drawing/2014/main" id="{E9CCA621-4C63-45EE-B9AD-A55CBD769C5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7" name="Text Placeholder 16">
            <a:extLst>
              <a:ext uri="{FF2B5EF4-FFF2-40B4-BE49-F238E27FC236}">
                <a16:creationId xmlns:a16="http://schemas.microsoft.com/office/drawing/2014/main" id="{A9999C0A-31E5-4422-B670-74ABA010DD99}"/>
              </a:ext>
            </a:extLst>
          </p:cNvPr>
          <p:cNvSpPr txBox="1">
            <a:spLocks/>
          </p:cNvSpPr>
          <p:nvPr/>
        </p:nvSpPr>
        <p:spPr>
          <a:xfrm>
            <a:off x="234043" y="995075"/>
            <a:ext cx="11582400" cy="4867850"/>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3000"/>
              </a:lnSpc>
              <a:spcBef>
                <a:spcPts val="600"/>
              </a:spcBef>
              <a:spcAft>
                <a:spcPts val="600"/>
              </a:spcAft>
              <a:buClr>
                <a:srgbClr val="EB5152"/>
              </a:buClr>
              <a:buSzTx/>
              <a:buFont typeface="Arial" panose="020B0604020202020204" pitchFamily="34" charset="0"/>
              <a:buNone/>
              <a:tabLst/>
              <a:defRPr/>
            </a:pPr>
            <a:endParaRPr kumimoji="0" lang="en-US" sz="2100" b="0" i="0" u="none" strike="noStrike" kern="1200" cap="none" spc="0" normalizeH="0" baseline="0" noProof="0">
              <a:ln>
                <a:noFill/>
              </a:ln>
              <a:solidFill>
                <a:srgbClr val="656565"/>
              </a:solidFill>
              <a:effectLst/>
              <a:uLnTx/>
              <a:uFillTx/>
              <a:latin typeface="Franklin Gothic Demi Cond"/>
              <a:ea typeface="+mn-ea"/>
              <a:cs typeface="+mn-cs"/>
            </a:endParaRPr>
          </a:p>
        </p:txBody>
      </p:sp>
      <p:graphicFrame>
        <p:nvGraphicFramePr>
          <p:cNvPr id="5" name="Table 4">
            <a:extLst>
              <a:ext uri="{FF2B5EF4-FFF2-40B4-BE49-F238E27FC236}">
                <a16:creationId xmlns:a16="http://schemas.microsoft.com/office/drawing/2014/main" id="{CE1DAD9C-4FB8-3030-3C0C-F9C3034A2901}"/>
              </a:ext>
            </a:extLst>
          </p:cNvPr>
          <p:cNvGraphicFramePr>
            <a:graphicFrameLocks noGrp="1"/>
          </p:cNvGraphicFramePr>
          <p:nvPr>
            <p:extLst>
              <p:ext uri="{D42A27DB-BD31-4B8C-83A1-F6EECF244321}">
                <p14:modId xmlns:p14="http://schemas.microsoft.com/office/powerpoint/2010/main" val="1543030651"/>
              </p:ext>
            </p:extLst>
          </p:nvPr>
        </p:nvGraphicFramePr>
        <p:xfrm>
          <a:off x="500742" y="1457516"/>
          <a:ext cx="11049001" cy="4308728"/>
        </p:xfrm>
        <a:graphic>
          <a:graphicData uri="http://schemas.openxmlformats.org/drawingml/2006/table">
            <a:tbl>
              <a:tblPr firstRow="1" bandRow="1">
                <a:tableStyleId>{5C22544A-7EE6-4342-B048-85BDC9FD1C3A}</a:tableStyleId>
              </a:tblPr>
              <a:tblGrid>
                <a:gridCol w="11049001">
                  <a:extLst>
                    <a:ext uri="{9D8B030D-6E8A-4147-A177-3AD203B41FA5}">
                      <a16:colId xmlns:a16="http://schemas.microsoft.com/office/drawing/2014/main" val="2416915135"/>
                    </a:ext>
                  </a:extLst>
                </a:gridCol>
              </a:tblGrid>
              <a:tr h="559688">
                <a:tc>
                  <a:txBody>
                    <a:bodyPr/>
                    <a:lstStyle/>
                    <a:p>
                      <a:pPr marL="342900" indent="-342900">
                        <a:buFont typeface="Arial" panose="020B0604020202020204" pitchFamily="34" charset="0"/>
                        <a:buChar char="•"/>
                      </a:pPr>
                      <a:r>
                        <a:rPr kumimoji="0" lang="en-US" sz="2400" b="0" i="0" u="none" strike="noStrike" kern="1200" cap="none" spc="0" normalizeH="0" baseline="0" noProof="0">
                          <a:ln>
                            <a:noFill/>
                          </a:ln>
                          <a:solidFill>
                            <a:schemeClr val="tx1"/>
                          </a:solidFill>
                          <a:effectLst/>
                          <a:uLnTx/>
                          <a:uFillTx/>
                          <a:latin typeface="+mn-lt"/>
                          <a:ea typeface="+mn-ea"/>
                          <a:cs typeface="+mn-cs"/>
                        </a:rPr>
                        <a:t>EOHHS issued a Request for Proposal (RFP) for Community-Based Intensive Care (CBIC) on April 3, 2023, which closed on May 1, 2023.</a:t>
                      </a:r>
                    </a:p>
                    <a:p>
                      <a:pPr marL="342900" indent="-342900">
                        <a:buFont typeface="Arial" panose="020B0604020202020204" pitchFamily="34" charset="0"/>
                        <a:buChar char="•"/>
                      </a:pPr>
                      <a:endParaRPr kumimoji="0" lang="en-US" sz="2400" b="0" i="0" u="none" strike="noStrike" kern="1200" cap="none" spc="0" normalizeH="0" baseline="0" noProof="0">
                        <a:ln>
                          <a:noFill/>
                        </a:ln>
                        <a:solidFill>
                          <a:schemeClr val="tx1"/>
                        </a:solidFill>
                        <a:effectLst/>
                        <a:uLnTx/>
                        <a:uFillTx/>
                        <a:latin typeface="+mn-lt"/>
                        <a:ea typeface="+mn-ea"/>
                        <a:cs typeface="+mn-cs"/>
                      </a:endParaRPr>
                    </a:p>
                    <a:p>
                      <a:pPr marL="342900" indent="-342900">
                        <a:buFont typeface="Arial" panose="020B0604020202020204" pitchFamily="34" charset="0"/>
                        <a:buChar char="•"/>
                      </a:pPr>
                      <a:r>
                        <a:rPr kumimoji="0" lang="en-US" sz="2400" b="0" i="0" u="none" strike="noStrike" kern="1200" cap="none" spc="0" normalizeH="0" baseline="0" noProof="0">
                          <a:ln>
                            <a:noFill/>
                          </a:ln>
                          <a:solidFill>
                            <a:schemeClr val="tx1"/>
                          </a:solidFill>
                          <a:effectLst/>
                          <a:uLnTx/>
                          <a:uFillTx/>
                          <a:latin typeface="+mn-lt"/>
                          <a:ea typeface="+mn-ea"/>
                          <a:cs typeface="+mn-cs"/>
                        </a:rPr>
                        <a:t>This RFP was for a home and community-based service that is very intensive and works with the most complex behavioral health difficulties with children in order to maintain them in their home or step them down from psychiatric hospitalizations or intensive residential programs.</a:t>
                      </a:r>
                    </a:p>
                    <a:p>
                      <a:pPr marL="342900" indent="-342900">
                        <a:buFont typeface="Arial" panose="020B0604020202020204" pitchFamily="34" charset="0"/>
                        <a:buChar char="•"/>
                      </a:pPr>
                      <a:endParaRPr kumimoji="0" lang="en-US" sz="2400" b="0" i="0" u="none" strike="noStrike" kern="1200" cap="none" spc="0" normalizeH="0" baseline="0" noProof="0">
                        <a:ln>
                          <a:noFill/>
                        </a:ln>
                        <a:solidFill>
                          <a:schemeClr val="tx1"/>
                        </a:solidFill>
                        <a:effectLst/>
                        <a:uLnTx/>
                        <a:uFillTx/>
                        <a:latin typeface="+mn-lt"/>
                        <a:ea typeface="+mn-ea"/>
                        <a:cs typeface="+mn-cs"/>
                      </a:endParaRPr>
                    </a:p>
                    <a:p>
                      <a:pPr marL="342900" indent="-342900">
                        <a:buFont typeface="Arial" panose="020B0604020202020204" pitchFamily="34" charset="0"/>
                        <a:buChar char="•"/>
                      </a:pPr>
                      <a:r>
                        <a:rPr kumimoji="0" lang="en-US" sz="2400" b="0" i="0" u="none" strike="noStrike" kern="1200" cap="none" spc="0" normalizeH="0" baseline="0" noProof="0">
                          <a:ln>
                            <a:noFill/>
                          </a:ln>
                          <a:solidFill>
                            <a:schemeClr val="tx1"/>
                          </a:solidFill>
                          <a:effectLst/>
                          <a:uLnTx/>
                          <a:uFillTx/>
                          <a:latin typeface="+mn-lt"/>
                          <a:ea typeface="+mn-ea"/>
                          <a:cs typeface="+mn-cs"/>
                        </a:rPr>
                        <a:t>The state is in the final stages of contract negotiations for this procurement, and will announce a vendor soon.</a:t>
                      </a:r>
                    </a:p>
                  </a:txBody>
                  <a:tcPr marL="18288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4160856"/>
                  </a:ext>
                </a:extLst>
              </a:tr>
              <a:tr h="559688">
                <a:tc>
                  <a:txBody>
                    <a:bodyPr/>
                    <a:lstStyle/>
                    <a:p>
                      <a:pPr marL="342900" indent="-342900">
                        <a:buFont typeface="Arial" panose="020B0604020202020204" pitchFamily="34" charset="0"/>
                        <a:buChar char="•"/>
                      </a:pPr>
                      <a:endParaRPr kumimoji="0" lang="en-US" sz="2000" b="0" i="0" u="none" strike="noStrike" kern="1200" cap="none" spc="0" normalizeH="0" baseline="0" noProof="0">
                        <a:ln>
                          <a:noFill/>
                        </a:ln>
                        <a:solidFill>
                          <a:schemeClr val="tx1"/>
                        </a:solidFill>
                        <a:effectLst/>
                        <a:uLnTx/>
                        <a:uFillTx/>
                        <a:latin typeface="+mn-lt"/>
                        <a:ea typeface="+mn-ea"/>
                        <a:cs typeface="+mn-cs"/>
                      </a:endParaRPr>
                    </a:p>
                  </a:txBody>
                  <a:tcPr marL="18288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9092266"/>
                  </a:ext>
                </a:extLst>
              </a:tr>
            </a:tbl>
          </a:graphicData>
        </a:graphic>
      </p:graphicFrame>
    </p:spTree>
    <p:extLst>
      <p:ext uri="{BB962C8B-B14F-4D97-AF65-F5344CB8AC3E}">
        <p14:creationId xmlns:p14="http://schemas.microsoft.com/office/powerpoint/2010/main" val="202755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4D76E22-072B-45EC-B0CD-EBF142AB11C9}"/>
              </a:ext>
            </a:extLst>
          </p:cNvPr>
          <p:cNvSpPr>
            <a:spLocks noGrp="1"/>
          </p:cNvSpPr>
          <p:nvPr>
            <p:ph type="title"/>
          </p:nvPr>
        </p:nvSpPr>
        <p:spPr>
          <a:xfrm>
            <a:off x="304800" y="172857"/>
            <a:ext cx="11440886" cy="701731"/>
          </a:xfrm>
        </p:spPr>
        <p:txBody>
          <a:bodyPr>
            <a:normAutofit fontScale="90000"/>
          </a:bodyPr>
          <a:lstStyle/>
          <a:p>
            <a:r>
              <a:rPr lang="en-US" sz="4900"/>
              <a:t>Family Engagement Organization (FEO) </a:t>
            </a:r>
            <a:br>
              <a:rPr lang="en-US" sz="3600"/>
            </a:br>
            <a:endParaRPr lang="en-US" sz="2000"/>
          </a:p>
        </p:txBody>
      </p:sp>
      <p:sp>
        <p:nvSpPr>
          <p:cNvPr id="4" name="Slide Number Placeholder 3">
            <a:extLst>
              <a:ext uri="{FF2B5EF4-FFF2-40B4-BE49-F238E27FC236}">
                <a16:creationId xmlns:a16="http://schemas.microsoft.com/office/drawing/2014/main" id="{E9CCA621-4C63-45EE-B9AD-A55CBD769C5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7" name="Text Placeholder 16">
            <a:extLst>
              <a:ext uri="{FF2B5EF4-FFF2-40B4-BE49-F238E27FC236}">
                <a16:creationId xmlns:a16="http://schemas.microsoft.com/office/drawing/2014/main" id="{A9999C0A-31E5-4422-B670-74ABA010DD99}"/>
              </a:ext>
            </a:extLst>
          </p:cNvPr>
          <p:cNvSpPr txBox="1">
            <a:spLocks/>
          </p:cNvSpPr>
          <p:nvPr/>
        </p:nvSpPr>
        <p:spPr>
          <a:xfrm>
            <a:off x="234043" y="995075"/>
            <a:ext cx="11582400" cy="4867850"/>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3000"/>
              </a:lnSpc>
              <a:spcBef>
                <a:spcPts val="600"/>
              </a:spcBef>
              <a:spcAft>
                <a:spcPts val="600"/>
              </a:spcAft>
              <a:buClr>
                <a:srgbClr val="EB5152"/>
              </a:buClr>
              <a:buSzTx/>
              <a:buFont typeface="Arial" panose="020B0604020202020204" pitchFamily="34" charset="0"/>
              <a:buNone/>
              <a:tabLst/>
              <a:defRPr/>
            </a:pPr>
            <a:endParaRPr kumimoji="0" lang="en-US" sz="2100" b="0" i="0" u="none" strike="noStrike" kern="1200" cap="none" spc="0" normalizeH="0" baseline="0" noProof="0">
              <a:ln>
                <a:noFill/>
              </a:ln>
              <a:solidFill>
                <a:srgbClr val="656565"/>
              </a:solidFill>
              <a:effectLst/>
              <a:uLnTx/>
              <a:uFillTx/>
              <a:latin typeface="Franklin Gothic Demi Cond"/>
              <a:ea typeface="+mn-ea"/>
              <a:cs typeface="+mn-cs"/>
            </a:endParaRPr>
          </a:p>
        </p:txBody>
      </p:sp>
      <p:sp>
        <p:nvSpPr>
          <p:cNvPr id="3" name="TextBox 2">
            <a:extLst>
              <a:ext uri="{FF2B5EF4-FFF2-40B4-BE49-F238E27FC236}">
                <a16:creationId xmlns:a16="http://schemas.microsoft.com/office/drawing/2014/main" id="{4D26C390-49F7-7027-3D58-47B287B63B15}"/>
              </a:ext>
            </a:extLst>
          </p:cNvPr>
          <p:cNvSpPr txBox="1"/>
          <p:nvPr/>
        </p:nvSpPr>
        <p:spPr>
          <a:xfrm>
            <a:off x="620486" y="1225689"/>
            <a:ext cx="10809514" cy="5262979"/>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400"/>
              <a:t>The Executive Office of Health and Human Services (EOHHS) issued a Request for Proposals (RFP) for a Family Engagement Organization (FEO) in December  2022. This RFP closed the week of January 23, 2023.</a:t>
            </a:r>
          </a:p>
          <a:p>
            <a:pPr marL="342900" indent="-342900">
              <a:buFont typeface="Arial" panose="020B0604020202020204" pitchFamily="34" charset="0"/>
              <a:buChar char="•"/>
            </a:pPr>
            <a:endParaRPr lang="en-US" sz="2400">
              <a:highlight>
                <a:srgbClr val="FFFF00"/>
              </a:highlight>
            </a:endParaRPr>
          </a:p>
          <a:p>
            <a:pPr marL="342900" indent="-342900">
              <a:buFont typeface="Arial" panose="020B0604020202020204" pitchFamily="34" charset="0"/>
              <a:buChar char="•"/>
            </a:pPr>
            <a:r>
              <a:rPr lang="en-US" sz="2400" b="1"/>
              <a:t>Parent Support Network (PSN) </a:t>
            </a:r>
            <a:r>
              <a:rPr lang="en-US" sz="2400"/>
              <a:t>is serving as the Family Engagement Organization, employing two </a:t>
            </a:r>
            <a:r>
              <a:rPr lang="en-US" sz="2400" b="0" i="0" u="none" strike="noStrike" kern="1200" spc="0" baseline="0">
                <a:ln>
                  <a:noFill/>
                </a:ln>
                <a:solidFill>
                  <a:srgbClr val="000000"/>
                </a:solidFill>
                <a:effectLst/>
                <a:latin typeface="Franklin Gothic Book"/>
              </a:rPr>
              <a:t>Lead Family Coordinators that have joined this project’s Project Director as key staff.</a:t>
            </a:r>
            <a:r>
              <a:rPr lang="en-US" sz="2400">
                <a:solidFill>
                  <a:srgbClr val="000000"/>
                </a:solidFill>
                <a:latin typeface="Franklin Gothic Book"/>
              </a:rPr>
              <a:t> </a:t>
            </a:r>
            <a:endParaRPr lang="en-US" sz="2400" b="0" i="0" u="none" strike="noStrike" kern="1200" spc="0" baseline="0">
              <a:ln>
                <a:noFill/>
              </a:ln>
              <a:solidFill>
                <a:srgbClr val="000000"/>
              </a:solidFill>
              <a:effectLst/>
              <a:latin typeface="Franklin Gothic Book" panose="020B0503020102020204" pitchFamily="34" charset="0"/>
            </a:endParaRPr>
          </a:p>
          <a:p>
            <a:pPr marL="347345" indent="-347345" algn="l" rtl="0" eaLnBrk="1" fontAlgn="ctr" latinLnBrk="0" hangingPunct="1">
              <a:spcBef>
                <a:spcPts val="0"/>
              </a:spcBef>
              <a:spcAft>
                <a:spcPts val="0"/>
              </a:spcAft>
              <a:buClrTx/>
              <a:buSzPts val="2000"/>
              <a:buFont typeface="Arial" panose="020B0604020202020204" pitchFamily="34" charset="0"/>
              <a:buChar char="•"/>
            </a:pPr>
            <a:endParaRPr lang="en-US" sz="2400" b="0" i="0" u="none" strike="noStrike">
              <a:effectLst/>
              <a:latin typeface="Arial" panose="020B0604020202020204" pitchFamily="34" charset="0"/>
              <a:cs typeface="Arial" panose="020B0604020202020204" pitchFamily="34" charset="0"/>
            </a:endParaRPr>
          </a:p>
          <a:p>
            <a:pPr marL="347345" indent="-347345" algn="l" rtl="0" eaLnBrk="1" fontAlgn="ctr" latinLnBrk="0" hangingPunct="1">
              <a:spcBef>
                <a:spcPts val="0"/>
              </a:spcBef>
              <a:spcAft>
                <a:spcPts val="0"/>
              </a:spcAft>
              <a:buFont typeface="Arial" panose="020B0604020202020204" pitchFamily="34" charset="0"/>
              <a:buChar char="•"/>
            </a:pPr>
            <a:r>
              <a:rPr lang="en-US" sz="2400" b="0" i="0" u="none" strike="noStrike" kern="1200" spc="0" baseline="0">
                <a:ln>
                  <a:noFill/>
                </a:ln>
                <a:solidFill>
                  <a:srgbClr val="000000"/>
                </a:solidFill>
                <a:effectLst/>
                <a:latin typeface="Franklin Gothic Book" panose="020B0503020102020204" pitchFamily="34" charset="0"/>
              </a:rPr>
              <a:t>The Lead Family Coordinators play a crucial role in developing and implementing the Children's Behavioral Health System of Care. They are involved in all decision-making levels, from planning to implementation and evaluation, and chair the Family Work Group.</a:t>
            </a:r>
            <a:endParaRPr lang="en-US" sz="2400">
              <a:highlight>
                <a:srgbClr val="FFFF00"/>
              </a:highlight>
            </a:endParaRPr>
          </a:p>
          <a:p>
            <a:pPr marL="342900" indent="-342900">
              <a:buFont typeface="Arial" panose="020B0604020202020204" pitchFamily="34" charset="0"/>
              <a:buChar char="•"/>
            </a:pPr>
            <a:endParaRPr lang="en-US" sz="2400">
              <a:highlight>
                <a:srgbClr val="FFFF00"/>
              </a:highlight>
            </a:endParaRPr>
          </a:p>
          <a:p>
            <a:pPr marL="342900" indent="-342900">
              <a:buFont typeface="Arial" panose="020B0604020202020204" pitchFamily="34" charset="0"/>
              <a:buChar char="•"/>
            </a:pPr>
            <a:endParaRPr lang="en-US" sz="2400">
              <a:highlight>
                <a:srgbClr val="FFFF00"/>
              </a:highlight>
            </a:endParaRPr>
          </a:p>
        </p:txBody>
      </p:sp>
    </p:spTree>
    <p:extLst>
      <p:ext uri="{BB962C8B-B14F-4D97-AF65-F5344CB8AC3E}">
        <p14:creationId xmlns:p14="http://schemas.microsoft.com/office/powerpoint/2010/main" val="92776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99B1D-5F58-4E30-9934-5344C97E95FC}"/>
              </a:ext>
            </a:extLst>
          </p:cNvPr>
          <p:cNvSpPr>
            <a:spLocks noGrp="1"/>
          </p:cNvSpPr>
          <p:nvPr>
            <p:ph type="title"/>
          </p:nvPr>
        </p:nvSpPr>
        <p:spPr>
          <a:xfrm>
            <a:off x="2773679" y="1904194"/>
            <a:ext cx="6644640" cy="1775921"/>
          </a:xfrm>
        </p:spPr>
        <p:txBody>
          <a:bodyPr>
            <a:normAutofit/>
          </a:bodyPr>
          <a:lstStyle/>
          <a:p>
            <a:r>
              <a:rPr lang="en-US" sz="4400"/>
              <a:t>DCYF Service </a:t>
            </a:r>
            <a:r>
              <a:rPr lang="en-US"/>
              <a:t>A</a:t>
            </a:r>
            <a:r>
              <a:rPr lang="en-US" sz="4400"/>
              <a:t>rray and FCCP Expansion</a:t>
            </a:r>
          </a:p>
        </p:txBody>
      </p:sp>
    </p:spTree>
    <p:extLst>
      <p:ext uri="{BB962C8B-B14F-4D97-AF65-F5344CB8AC3E}">
        <p14:creationId xmlns:p14="http://schemas.microsoft.com/office/powerpoint/2010/main" val="405208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4D76E22-072B-45EC-B0CD-EBF142AB11C9}"/>
              </a:ext>
            </a:extLst>
          </p:cNvPr>
          <p:cNvSpPr>
            <a:spLocks noGrp="1"/>
          </p:cNvSpPr>
          <p:nvPr>
            <p:ph type="title"/>
          </p:nvPr>
        </p:nvSpPr>
        <p:spPr>
          <a:xfrm>
            <a:off x="234043" y="252577"/>
            <a:ext cx="11440886" cy="701731"/>
          </a:xfrm>
        </p:spPr>
        <p:txBody>
          <a:bodyPr>
            <a:normAutofit fontScale="90000"/>
          </a:bodyPr>
          <a:lstStyle/>
          <a:p>
            <a:r>
              <a:rPr lang="en-US" sz="4000"/>
              <a:t>Expanding access to the DCYF home-based array and FCCPs</a:t>
            </a:r>
          </a:p>
        </p:txBody>
      </p:sp>
      <p:sp>
        <p:nvSpPr>
          <p:cNvPr id="4" name="Slide Number Placeholder 3">
            <a:extLst>
              <a:ext uri="{FF2B5EF4-FFF2-40B4-BE49-F238E27FC236}">
                <a16:creationId xmlns:a16="http://schemas.microsoft.com/office/drawing/2014/main" id="{E9CCA621-4C63-45EE-B9AD-A55CBD769C57}"/>
              </a:ext>
            </a:extLst>
          </p:cNvPr>
          <p:cNvSpPr>
            <a:spLocks noGrp="1"/>
          </p:cNvSpPr>
          <p:nvPr>
            <p:ph type="sldNum" sz="quarter" idx="12"/>
          </p:nvPr>
        </p:nvSpPr>
        <p:spPr/>
        <p:txBody>
          <a:bodyPr/>
          <a:lstStyle/>
          <a:p>
            <a:fld id="{F477D24C-55BC-4150-BC77-7526DE4131D6}" type="slidenum">
              <a:rPr lang="en-US" smtClean="0"/>
              <a:pPr/>
              <a:t>17</a:t>
            </a:fld>
            <a:endParaRPr lang="en-US"/>
          </a:p>
        </p:txBody>
      </p:sp>
      <p:sp>
        <p:nvSpPr>
          <p:cNvPr id="15" name="Text Placeholder 14">
            <a:extLst>
              <a:ext uri="{FF2B5EF4-FFF2-40B4-BE49-F238E27FC236}">
                <a16:creationId xmlns:a16="http://schemas.microsoft.com/office/drawing/2014/main" id="{C174D6F8-00E5-436F-B6C6-4AA670BC2E42}"/>
              </a:ext>
            </a:extLst>
          </p:cNvPr>
          <p:cNvSpPr>
            <a:spLocks noGrp="1"/>
          </p:cNvSpPr>
          <p:nvPr>
            <p:ph type="body" sz="quarter" idx="13"/>
          </p:nvPr>
        </p:nvSpPr>
        <p:spPr>
          <a:xfrm>
            <a:off x="352466" y="1076608"/>
            <a:ext cx="10306974" cy="4949437"/>
          </a:xfrm>
        </p:spPr>
        <p:txBody>
          <a:bodyPr vert="horz" lIns="91440" tIns="45720" rIns="91440" bIns="45720" rtlCol="0" anchor="t">
            <a:noAutofit/>
          </a:bodyPr>
          <a:lstStyle/>
          <a:p>
            <a:pPr>
              <a:lnSpc>
                <a:spcPct val="100000"/>
              </a:lnSpc>
            </a:pPr>
            <a:r>
              <a:rPr lang="en-US" sz="1800" b="1">
                <a:solidFill>
                  <a:schemeClr val="tx1"/>
                </a:solidFill>
                <a:latin typeface="Franklin Gothic Book"/>
              </a:rPr>
              <a:t>Goal: </a:t>
            </a:r>
            <a:r>
              <a:rPr lang="en-US" sz="1800">
                <a:solidFill>
                  <a:schemeClr val="tx1"/>
                </a:solidFill>
                <a:latin typeface="Franklin Gothic Book"/>
              </a:rPr>
              <a:t>To ensure follow-up services for children who come into the System of Care through mobile crisis and other entry points, the state prioritized providing more slots in the existing DCYF service array and wraparound care coordination program (aka Family Care Community Partnerships, or FCCPs). This expansion was done specifically for children not in DCYF custody.</a:t>
            </a:r>
          </a:p>
          <a:p>
            <a:pPr>
              <a:lnSpc>
                <a:spcPct val="100000"/>
              </a:lnSpc>
            </a:pPr>
            <a:r>
              <a:rPr lang="en-US" sz="1800" b="1">
                <a:solidFill>
                  <a:schemeClr val="tx1"/>
                </a:solidFill>
                <a:latin typeface="Franklin Gothic Book"/>
              </a:rPr>
              <a:t>Expanding the Children’s Service Array</a:t>
            </a:r>
            <a:endParaRPr lang="en-US" sz="1800" b="1">
              <a:solidFill>
                <a:schemeClr val="tx1"/>
              </a:solidFill>
              <a:latin typeface="Franklin Gothic Demi Cond"/>
            </a:endParaRPr>
          </a:p>
          <a:p>
            <a:pPr marL="800100" lvl="1" indent="-342900">
              <a:lnSpc>
                <a:spcPct val="100000"/>
              </a:lnSpc>
              <a:buChar char="•"/>
            </a:pPr>
            <a:r>
              <a:rPr lang="en-US" sz="1800" b="1">
                <a:solidFill>
                  <a:schemeClr val="tx1"/>
                </a:solidFill>
                <a:latin typeface="Franklin Gothic Book"/>
              </a:rPr>
              <a:t>FY23 Expansion</a:t>
            </a:r>
            <a:r>
              <a:rPr lang="en-US" sz="1800">
                <a:solidFill>
                  <a:schemeClr val="tx1"/>
                </a:solidFill>
                <a:latin typeface="Franklin Gothic Book"/>
              </a:rPr>
              <a:t>: With funding from Home and Community Based Services (HCBS) dollars, as of July 2022, the state provided 14% rate increases and funding to increase slots by 10% for the DCYF home-based service array.</a:t>
            </a:r>
          </a:p>
          <a:p>
            <a:pPr marL="0" lvl="1">
              <a:lnSpc>
                <a:spcPct val="100000"/>
              </a:lnSpc>
            </a:pPr>
            <a:r>
              <a:rPr lang="en-US" sz="1800" b="1">
                <a:solidFill>
                  <a:schemeClr val="tx1"/>
                </a:solidFill>
                <a:latin typeface="Franklin Gothic Book"/>
              </a:rPr>
              <a:t>Expanding Wraparound Care Coordination</a:t>
            </a:r>
          </a:p>
          <a:p>
            <a:pPr marL="800100" lvl="2" indent="-342900">
              <a:lnSpc>
                <a:spcPct val="100000"/>
              </a:lnSpc>
              <a:buFont typeface="Arial" panose="020B0604020202020204" pitchFamily="34" charset="0"/>
              <a:buChar char="•"/>
            </a:pPr>
            <a:r>
              <a:rPr lang="en-US" sz="1800" b="1">
                <a:solidFill>
                  <a:schemeClr val="tx1"/>
                </a:solidFill>
                <a:latin typeface="Franklin Gothic Book"/>
              </a:rPr>
              <a:t>FY23 Expansion: </a:t>
            </a:r>
            <a:r>
              <a:rPr lang="en-US" sz="1800">
                <a:solidFill>
                  <a:schemeClr val="tx1"/>
                </a:solidFill>
                <a:latin typeface="Franklin Gothic Book"/>
              </a:rPr>
              <a:t>Also, with funding from HCBS, the state expanded the FCCP’s contracted funding to serve more children.</a:t>
            </a:r>
            <a:endParaRPr lang="en-US" sz="1800" b="1">
              <a:solidFill>
                <a:schemeClr val="tx1"/>
              </a:solidFill>
              <a:latin typeface="Franklin Gothic Book"/>
            </a:endParaRPr>
          </a:p>
        </p:txBody>
      </p:sp>
      <p:sp>
        <p:nvSpPr>
          <p:cNvPr id="27" name="Text Placeholder 16">
            <a:extLst>
              <a:ext uri="{FF2B5EF4-FFF2-40B4-BE49-F238E27FC236}">
                <a16:creationId xmlns:a16="http://schemas.microsoft.com/office/drawing/2014/main" id="{A9999C0A-31E5-4422-B670-74ABA010DD99}"/>
              </a:ext>
            </a:extLst>
          </p:cNvPr>
          <p:cNvSpPr txBox="1">
            <a:spLocks/>
          </p:cNvSpPr>
          <p:nvPr/>
        </p:nvSpPr>
        <p:spPr>
          <a:xfrm>
            <a:off x="234043" y="995075"/>
            <a:ext cx="11582400" cy="850392"/>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36" name="Picture 2" descr="Family">
            <a:extLst>
              <a:ext uri="{FF2B5EF4-FFF2-40B4-BE49-F238E27FC236}">
                <a16:creationId xmlns:a16="http://schemas.microsoft.com/office/drawing/2014/main" id="{DE209680-E8AB-483A-9202-E7B0915E4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17" y="1514674"/>
            <a:ext cx="1382484" cy="13439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AF1931-CDB4-0E61-1C88-8A1B516BCB1A}"/>
              </a:ext>
            </a:extLst>
          </p:cNvPr>
          <p:cNvSpPr txBox="1"/>
          <p:nvPr/>
        </p:nvSpPr>
        <p:spPr>
          <a:xfrm>
            <a:off x="352466" y="4945694"/>
            <a:ext cx="11100625" cy="1082476"/>
          </a:xfrm>
          <a:prstGeom prst="rect">
            <a:avLst/>
          </a:prstGeom>
          <a:noFill/>
          <a:ln>
            <a:solidFill>
              <a:schemeClr val="accent5">
                <a:lumMod val="75000"/>
              </a:schemeClr>
            </a:solidFill>
          </a:ln>
        </p:spPr>
        <p:txBody>
          <a:bodyPr wrap="square" lIns="91440" rIns="0" rtlCol="0">
            <a:spAutoFit/>
          </a:bodyPr>
          <a:lstStyle/>
          <a:p>
            <a:pPr algn="l">
              <a:lnSpc>
                <a:spcPct val="123000"/>
              </a:lnSpc>
              <a:spcBef>
                <a:spcPts val="600"/>
              </a:spcBef>
              <a:spcAft>
                <a:spcPts val="600"/>
              </a:spcAft>
            </a:pPr>
            <a:r>
              <a:rPr lang="en-US"/>
              <a:t>The DCYF home-based service array provides intensive, child and family-focused behavioral health services to families open to DCYF and to families who have no department involvement all (and who do not need to open to the department to access the services).</a:t>
            </a:r>
          </a:p>
        </p:txBody>
      </p:sp>
    </p:spTree>
    <p:extLst>
      <p:ext uri="{BB962C8B-B14F-4D97-AF65-F5344CB8AC3E}">
        <p14:creationId xmlns:p14="http://schemas.microsoft.com/office/powerpoint/2010/main" val="171815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4D76E22-072B-45EC-B0CD-EBF142AB11C9}"/>
              </a:ext>
            </a:extLst>
          </p:cNvPr>
          <p:cNvSpPr>
            <a:spLocks noGrp="1"/>
          </p:cNvSpPr>
          <p:nvPr>
            <p:ph type="title"/>
          </p:nvPr>
        </p:nvSpPr>
        <p:spPr>
          <a:xfrm>
            <a:off x="304796" y="306009"/>
            <a:ext cx="11582400" cy="701731"/>
          </a:xfrm>
        </p:spPr>
        <p:txBody>
          <a:bodyPr>
            <a:normAutofit/>
          </a:bodyPr>
          <a:lstStyle/>
          <a:p>
            <a:r>
              <a:rPr lang="en-US" sz="3600"/>
              <a:t>Breadth of Services Available through the Home-Based Array</a:t>
            </a:r>
          </a:p>
        </p:txBody>
      </p:sp>
      <p:sp>
        <p:nvSpPr>
          <p:cNvPr id="4" name="Slide Number Placeholder 3">
            <a:extLst>
              <a:ext uri="{FF2B5EF4-FFF2-40B4-BE49-F238E27FC236}">
                <a16:creationId xmlns:a16="http://schemas.microsoft.com/office/drawing/2014/main" id="{E9CCA621-4C63-45EE-B9AD-A55CBD769C5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graphicFrame>
        <p:nvGraphicFramePr>
          <p:cNvPr id="5" name="Diagram 4">
            <a:extLst>
              <a:ext uri="{FF2B5EF4-FFF2-40B4-BE49-F238E27FC236}">
                <a16:creationId xmlns:a16="http://schemas.microsoft.com/office/drawing/2014/main" id="{D8E8F7BF-64D6-1ABE-FA0B-C6CA257F5781}"/>
              </a:ext>
            </a:extLst>
          </p:cNvPr>
          <p:cNvGraphicFramePr/>
          <p:nvPr/>
        </p:nvGraphicFramePr>
        <p:xfrm>
          <a:off x="304796" y="1302866"/>
          <a:ext cx="11582400" cy="4252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Text Placeholder 16">
            <a:extLst>
              <a:ext uri="{FF2B5EF4-FFF2-40B4-BE49-F238E27FC236}">
                <a16:creationId xmlns:a16="http://schemas.microsoft.com/office/drawing/2014/main" id="{A9999C0A-31E5-4422-B670-74ABA010DD99}"/>
              </a:ext>
            </a:extLst>
          </p:cNvPr>
          <p:cNvSpPr txBox="1">
            <a:spLocks/>
          </p:cNvSpPr>
          <p:nvPr/>
        </p:nvSpPr>
        <p:spPr>
          <a:xfrm>
            <a:off x="304798" y="509636"/>
            <a:ext cx="11582400" cy="850392"/>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3000"/>
              </a:lnSpc>
              <a:spcBef>
                <a:spcPts val="600"/>
              </a:spcBef>
              <a:spcAft>
                <a:spcPts val="600"/>
              </a:spcAft>
              <a:buClr>
                <a:srgbClr val="EB5152"/>
              </a:buClr>
              <a:buSzTx/>
              <a:buFont typeface="Arial" panose="020B0604020202020204" pitchFamily="34" charset="0"/>
              <a:buNone/>
              <a:tabLst/>
              <a:defRPr/>
            </a:pPr>
            <a:endParaRPr kumimoji="0" lang="en-US" sz="2100" b="0" i="0" u="none" strike="noStrike" kern="1200" cap="none" spc="0" normalizeH="0" baseline="0" noProof="0">
              <a:ln>
                <a:noFill/>
              </a:ln>
              <a:solidFill>
                <a:srgbClr val="656565"/>
              </a:solidFill>
              <a:effectLst/>
              <a:uLnTx/>
              <a:uFillTx/>
              <a:latin typeface="Franklin Gothic Demi Cond"/>
              <a:ea typeface="+mn-ea"/>
              <a:cs typeface="+mn-cs"/>
            </a:endParaRPr>
          </a:p>
        </p:txBody>
      </p:sp>
      <p:sp>
        <p:nvSpPr>
          <p:cNvPr id="6" name="TextBox 5">
            <a:extLst>
              <a:ext uri="{FF2B5EF4-FFF2-40B4-BE49-F238E27FC236}">
                <a16:creationId xmlns:a16="http://schemas.microsoft.com/office/drawing/2014/main" id="{D2C2C109-3FDF-BE2D-1021-58F66E9823AC}"/>
              </a:ext>
            </a:extLst>
          </p:cNvPr>
          <p:cNvSpPr txBox="1"/>
          <p:nvPr/>
        </p:nvSpPr>
        <p:spPr>
          <a:xfrm>
            <a:off x="304796" y="1048069"/>
            <a:ext cx="11358693" cy="366703"/>
          </a:xfrm>
          <a:prstGeom prst="rect">
            <a:avLst/>
          </a:prstGeom>
          <a:noFill/>
        </p:spPr>
        <p:txBody>
          <a:bodyPr wrap="square" rtlCol="0">
            <a:spAutoFit/>
          </a:bodyPr>
          <a:lstStyle/>
          <a:p>
            <a:pPr marL="0" marR="0" lvl="0" indent="0" algn="l" defTabSz="914400" rtl="0" eaLnBrk="1" fontAlgn="auto" latinLnBrk="0" hangingPunct="1">
              <a:lnSpc>
                <a:spcPct val="123000"/>
              </a:lnSpc>
              <a:spcBef>
                <a:spcPts val="600"/>
              </a:spcBef>
              <a:spcAft>
                <a:spcPts val="600"/>
              </a:spcAft>
              <a:buClrTx/>
              <a:buSzTx/>
              <a:buFontTx/>
              <a:buNone/>
              <a:tabLst/>
              <a:defRPr/>
            </a:pPr>
            <a:r>
              <a:rPr kumimoji="0" lang="en-US" sz="1600" b="0" i="0" u="none" strike="noStrike" kern="1200" cap="none" spc="0" normalizeH="0" baseline="0" noProof="0">
                <a:ln>
                  <a:noFill/>
                </a:ln>
                <a:solidFill>
                  <a:srgbClr val="656666"/>
                </a:solidFill>
                <a:effectLst/>
                <a:uLnTx/>
                <a:uFillTx/>
                <a:latin typeface="Franklin Gothic Book"/>
                <a:ea typeface="+mn-ea"/>
                <a:cs typeface="+mn-cs"/>
              </a:rPr>
              <a:t>The following is the full array of DCYF-contracted, home-based services, as categorized by service type and needs addressed: </a:t>
            </a:r>
          </a:p>
        </p:txBody>
      </p:sp>
      <p:sp>
        <p:nvSpPr>
          <p:cNvPr id="2" name="TextBox 1">
            <a:extLst>
              <a:ext uri="{FF2B5EF4-FFF2-40B4-BE49-F238E27FC236}">
                <a16:creationId xmlns:a16="http://schemas.microsoft.com/office/drawing/2014/main" id="{E07BD29F-2E57-F613-6AB8-8FD510B7FF22}"/>
              </a:ext>
            </a:extLst>
          </p:cNvPr>
          <p:cNvSpPr txBox="1"/>
          <p:nvPr/>
        </p:nvSpPr>
        <p:spPr>
          <a:xfrm>
            <a:off x="304794" y="5399355"/>
            <a:ext cx="11582400" cy="597408"/>
          </a:xfrm>
          <a:prstGeom prst="rect">
            <a:avLst/>
          </a:prstGeom>
          <a:noFill/>
        </p:spPr>
        <p:txBody>
          <a:bodyPr wrap="square" rtlCol="0">
            <a:spAutoFit/>
          </a:bodyPr>
          <a:lstStyle/>
          <a:p>
            <a:pPr>
              <a:lnSpc>
                <a:spcPct val="123000"/>
              </a:lnSpc>
            </a:pPr>
            <a:r>
              <a:rPr lang="en-US" sz="1400" i="1">
                <a:solidFill>
                  <a:srgbClr val="656666"/>
                </a:solidFill>
              </a:rPr>
              <a:t>For an in-depth description of each service, please </a:t>
            </a:r>
            <a:r>
              <a:rPr kumimoji="0" lang="en-US" sz="1400" b="0" i="1" u="none" strike="noStrike" kern="1200" cap="none" spc="0" normalizeH="0" baseline="0" noProof="0">
                <a:ln>
                  <a:noFill/>
                </a:ln>
                <a:solidFill>
                  <a:srgbClr val="656666"/>
                </a:solidFill>
                <a:effectLst/>
                <a:uLnTx/>
                <a:uFillTx/>
                <a:latin typeface="Franklin Gothic Book"/>
                <a:ea typeface="+mn-ea"/>
                <a:cs typeface="+mn-cs"/>
              </a:rPr>
              <a:t>refer to the DCYF Resource Guide at</a:t>
            </a:r>
            <a:r>
              <a:rPr lang="en-US" sz="1400" i="1">
                <a:solidFill>
                  <a:srgbClr val="656666"/>
                </a:solidFill>
                <a:latin typeface="Franklin Gothic Book"/>
              </a:rPr>
              <a:t>:</a:t>
            </a:r>
          </a:p>
          <a:p>
            <a:pPr>
              <a:lnSpc>
                <a:spcPct val="123000"/>
              </a:lnSpc>
            </a:pPr>
            <a:r>
              <a:rPr lang="en-US" sz="1400" i="1">
                <a:solidFill>
                  <a:srgbClr val="656666"/>
                </a:solidFill>
                <a:latin typeface="Franklin Gothic Book"/>
                <a:hlinkClick r:id="rId7"/>
              </a:rPr>
              <a:t>https://dcyf.ri.gov/services/behavioral-health/central-referral-unit/service-provider-guide</a:t>
            </a:r>
            <a:r>
              <a:rPr lang="en-US" sz="1400" i="1">
                <a:solidFill>
                  <a:srgbClr val="656666"/>
                </a:solidFill>
                <a:latin typeface="Franklin Gothic Book"/>
              </a:rPr>
              <a:t>  </a:t>
            </a:r>
            <a:endParaRPr kumimoji="0" lang="en-US" sz="1400" b="0" i="1" u="none" strike="noStrike" kern="1200" cap="none" spc="0" normalizeH="0" baseline="0" noProof="0">
              <a:ln>
                <a:noFill/>
              </a:ln>
              <a:solidFill>
                <a:srgbClr val="656666"/>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D90D822C-C91D-1DF5-9F1E-8B9FA59842D1}"/>
              </a:ext>
            </a:extLst>
          </p:cNvPr>
          <p:cNvSpPr txBox="1"/>
          <p:nvPr/>
        </p:nvSpPr>
        <p:spPr>
          <a:xfrm>
            <a:off x="411672" y="6156485"/>
            <a:ext cx="8423570" cy="366703"/>
          </a:xfrm>
          <a:prstGeom prst="rect">
            <a:avLst/>
          </a:prstGeom>
          <a:solidFill>
            <a:schemeClr val="accent2"/>
          </a:solidFill>
        </p:spPr>
        <p:txBody>
          <a:bodyPr wrap="square" rtlCol="0">
            <a:spAutoFit/>
          </a:bodyPr>
          <a:lstStyle/>
          <a:p>
            <a:pPr algn="l">
              <a:lnSpc>
                <a:spcPct val="123000"/>
              </a:lnSpc>
              <a:spcBef>
                <a:spcPts val="600"/>
              </a:spcBef>
              <a:spcAft>
                <a:spcPts val="600"/>
              </a:spcAft>
            </a:pPr>
            <a:endParaRPr lang="en-US" sz="1600">
              <a:solidFill>
                <a:srgbClr val="656666"/>
              </a:solidFill>
            </a:endParaRPr>
          </a:p>
        </p:txBody>
      </p:sp>
    </p:spTree>
    <p:extLst>
      <p:ext uri="{BB962C8B-B14F-4D97-AF65-F5344CB8AC3E}">
        <p14:creationId xmlns:p14="http://schemas.microsoft.com/office/powerpoint/2010/main" val="1451948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4D76E22-072B-45EC-B0CD-EBF142AB11C9}"/>
              </a:ext>
            </a:extLst>
          </p:cNvPr>
          <p:cNvSpPr>
            <a:spLocks noGrp="1"/>
          </p:cNvSpPr>
          <p:nvPr>
            <p:ph type="title"/>
          </p:nvPr>
        </p:nvSpPr>
        <p:spPr>
          <a:xfrm>
            <a:off x="375557" y="314635"/>
            <a:ext cx="11440886" cy="701731"/>
          </a:xfrm>
        </p:spPr>
        <p:txBody>
          <a:bodyPr>
            <a:normAutofit/>
          </a:bodyPr>
          <a:lstStyle/>
          <a:p>
            <a:r>
              <a:rPr lang="en-US"/>
              <a:t>DCYF Service Array Utilization</a:t>
            </a:r>
          </a:p>
        </p:txBody>
      </p:sp>
      <p:sp>
        <p:nvSpPr>
          <p:cNvPr id="4" name="Slide Number Placeholder 3">
            <a:extLst>
              <a:ext uri="{FF2B5EF4-FFF2-40B4-BE49-F238E27FC236}">
                <a16:creationId xmlns:a16="http://schemas.microsoft.com/office/drawing/2014/main" id="{E9CCA621-4C63-45EE-B9AD-A55CBD769C5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graphicFrame>
        <p:nvGraphicFramePr>
          <p:cNvPr id="8" name="Chart 7" descr="# of youth served">
            <a:extLst>
              <a:ext uri="{FF2B5EF4-FFF2-40B4-BE49-F238E27FC236}">
                <a16:creationId xmlns:a16="http://schemas.microsoft.com/office/drawing/2014/main" id="{9791EAA4-1386-0203-522C-230D94D80B1E}"/>
              </a:ext>
            </a:extLst>
          </p:cNvPr>
          <p:cNvGraphicFramePr/>
          <p:nvPr>
            <p:extLst>
              <p:ext uri="{D42A27DB-BD31-4B8C-83A1-F6EECF244321}">
                <p14:modId xmlns:p14="http://schemas.microsoft.com/office/powerpoint/2010/main" val="1618433682"/>
              </p:ext>
            </p:extLst>
          </p:nvPr>
        </p:nvGraphicFramePr>
        <p:xfrm>
          <a:off x="2053424" y="1002373"/>
          <a:ext cx="7912612" cy="407904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BBD35EF6-21D5-D8AF-D88C-D919D0008605}"/>
              </a:ext>
            </a:extLst>
          </p:cNvPr>
          <p:cNvSpPr txBox="1"/>
          <p:nvPr/>
        </p:nvSpPr>
        <p:spPr>
          <a:xfrm>
            <a:off x="450579" y="5253074"/>
            <a:ext cx="11216954" cy="761875"/>
          </a:xfrm>
          <a:prstGeom prst="rect">
            <a:avLst/>
          </a:prstGeom>
          <a:noFill/>
          <a:ln>
            <a:solidFill>
              <a:schemeClr val="accent6">
                <a:lumMod val="75000"/>
              </a:schemeClr>
            </a:solidFill>
          </a:ln>
        </p:spPr>
        <p:txBody>
          <a:bodyPr wrap="square" lIns="182880" tIns="91440" bIns="91440" rtlCol="0">
            <a:spAutoFit/>
          </a:bodyPr>
          <a:lstStyle/>
          <a:p>
            <a:pPr algn="l">
              <a:lnSpc>
                <a:spcPct val="123000"/>
              </a:lnSpc>
              <a:spcBef>
                <a:spcPts val="600"/>
              </a:spcBef>
              <a:spcAft>
                <a:spcPts val="600"/>
              </a:spcAft>
            </a:pPr>
            <a:r>
              <a:rPr lang="en-US" sz="1600">
                <a:solidFill>
                  <a:srgbClr val="656666"/>
                </a:solidFill>
              </a:rPr>
              <a:t>Despite continued difficulties with hiring, the DCYF home-based service array has been able to increase capacity as a result of the HCBS funding that was provided, and DCYF is working to expand capacity further.  </a:t>
            </a:r>
          </a:p>
        </p:txBody>
      </p:sp>
      <p:sp>
        <p:nvSpPr>
          <p:cNvPr id="3" name="TextBox 2">
            <a:extLst>
              <a:ext uri="{FF2B5EF4-FFF2-40B4-BE49-F238E27FC236}">
                <a16:creationId xmlns:a16="http://schemas.microsoft.com/office/drawing/2014/main" id="{674D8F5E-AED9-6C07-3EC0-ED148A02578F}"/>
              </a:ext>
            </a:extLst>
          </p:cNvPr>
          <p:cNvSpPr txBox="1"/>
          <p:nvPr/>
        </p:nvSpPr>
        <p:spPr>
          <a:xfrm>
            <a:off x="10306974" y="2170888"/>
            <a:ext cx="1564854" cy="1880900"/>
          </a:xfrm>
          <a:prstGeom prst="rect">
            <a:avLst/>
          </a:prstGeom>
          <a:noFill/>
          <a:ln cmpd="dbl">
            <a:solidFill>
              <a:schemeClr val="accent5"/>
            </a:solidFill>
          </a:ln>
        </p:spPr>
        <p:txBody>
          <a:bodyPr wrap="square" rtlCol="0">
            <a:spAutoFit/>
          </a:bodyPr>
          <a:lstStyle/>
          <a:p>
            <a:pPr algn="l">
              <a:lnSpc>
                <a:spcPct val="123000"/>
              </a:lnSpc>
              <a:spcBef>
                <a:spcPts val="600"/>
              </a:spcBef>
              <a:spcAft>
                <a:spcPts val="600"/>
              </a:spcAft>
            </a:pPr>
            <a:r>
              <a:rPr lang="en-US" sz="1600" b="1">
                <a:solidFill>
                  <a:schemeClr val="accent1"/>
                </a:solidFill>
              </a:rPr>
              <a:t>Update: </a:t>
            </a:r>
            <a:r>
              <a:rPr lang="en-US" sz="1600">
                <a:solidFill>
                  <a:srgbClr val="656666"/>
                </a:solidFill>
              </a:rPr>
              <a:t>As of 9/27/2023, 933 families were receiving home-based services.</a:t>
            </a:r>
          </a:p>
        </p:txBody>
      </p:sp>
      <p:sp>
        <p:nvSpPr>
          <p:cNvPr id="7" name="TextBox 6">
            <a:extLst>
              <a:ext uri="{FF2B5EF4-FFF2-40B4-BE49-F238E27FC236}">
                <a16:creationId xmlns:a16="http://schemas.microsoft.com/office/drawing/2014/main" id="{81B9E7C9-CA58-1BE5-03C6-AF78486EE1C0}"/>
              </a:ext>
            </a:extLst>
          </p:cNvPr>
          <p:cNvSpPr txBox="1"/>
          <p:nvPr/>
        </p:nvSpPr>
        <p:spPr>
          <a:xfrm>
            <a:off x="10138576" y="1520990"/>
            <a:ext cx="676894" cy="646331"/>
          </a:xfrm>
          <a:prstGeom prst="rect">
            <a:avLst/>
          </a:prstGeom>
          <a:noFill/>
        </p:spPr>
        <p:txBody>
          <a:bodyPr wrap="square" rtlCol="0">
            <a:spAutoFit/>
          </a:bodyPr>
          <a:lstStyle/>
          <a:p>
            <a:pPr>
              <a:lnSpc>
                <a:spcPct val="100000"/>
              </a:lnSpc>
            </a:pPr>
            <a:r>
              <a:rPr lang="en-US" sz="3600">
                <a:solidFill>
                  <a:schemeClr val="accent3"/>
                </a:solidFill>
                <a:latin typeface="+mn-lt"/>
                <a:sym typeface="Wingdings" panose="05000000000000000000" pitchFamily="2" charset="2"/>
              </a:rPr>
              <a:t></a:t>
            </a:r>
            <a:endParaRPr lang="en-US" sz="1600">
              <a:solidFill>
                <a:schemeClr val="accent3"/>
              </a:solidFill>
              <a:latin typeface="+mn-lt"/>
            </a:endParaRPr>
          </a:p>
        </p:txBody>
      </p:sp>
    </p:spTree>
    <p:extLst>
      <p:ext uri="{BB962C8B-B14F-4D97-AF65-F5344CB8AC3E}">
        <p14:creationId xmlns:p14="http://schemas.microsoft.com/office/powerpoint/2010/main" val="198215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AE7130-9FC2-4CDA-8CCF-E3DC17AAE666}"/>
              </a:ext>
            </a:extLst>
          </p:cNvPr>
          <p:cNvSpPr>
            <a:spLocks noGrp="1"/>
          </p:cNvSpPr>
          <p:nvPr>
            <p:ph type="title"/>
          </p:nvPr>
        </p:nvSpPr>
        <p:spPr/>
        <p:txBody>
          <a:bodyPr>
            <a:noAutofit/>
          </a:bodyPr>
          <a:lstStyle/>
          <a:p>
            <a:r>
              <a:rPr lang="en-US" sz="3600"/>
              <a:t>Agenda: Behavioral Health  System of Care for Children &amp; Youth</a:t>
            </a:r>
          </a:p>
        </p:txBody>
      </p:sp>
      <p:sp>
        <p:nvSpPr>
          <p:cNvPr id="4" name="Slide Number Placeholder 3">
            <a:extLst>
              <a:ext uri="{FF2B5EF4-FFF2-40B4-BE49-F238E27FC236}">
                <a16:creationId xmlns:a16="http://schemas.microsoft.com/office/drawing/2014/main" id="{863B648C-6CD0-4193-B181-E67495D6E018}"/>
              </a:ext>
            </a:extLst>
          </p:cNvPr>
          <p:cNvSpPr>
            <a:spLocks noGrp="1"/>
          </p:cNvSpPr>
          <p:nvPr>
            <p:ph type="sldNum" sz="quarter" idx="12"/>
          </p:nvPr>
        </p:nvSpPr>
        <p:spPr/>
        <p:txBody>
          <a:bodyPr/>
          <a:lstStyle/>
          <a:p>
            <a:fld id="{F477D24C-55BC-4150-BC77-7526DE4131D6}" type="slidenum">
              <a:rPr lang="en-US" smtClean="0"/>
              <a:pPr/>
              <a:t>2</a:t>
            </a:fld>
            <a:endParaRPr lang="en-US"/>
          </a:p>
        </p:txBody>
      </p:sp>
      <p:sp>
        <p:nvSpPr>
          <p:cNvPr id="27" name="Rectangle 26">
            <a:extLst>
              <a:ext uri="{FF2B5EF4-FFF2-40B4-BE49-F238E27FC236}">
                <a16:creationId xmlns:a16="http://schemas.microsoft.com/office/drawing/2014/main" id="{192F3047-5BE2-1828-2EC8-BAA54DCD0AB9}"/>
              </a:ext>
            </a:extLst>
          </p:cNvPr>
          <p:cNvSpPr/>
          <p:nvPr/>
        </p:nvSpPr>
        <p:spPr>
          <a:xfrm>
            <a:off x="503301" y="2116347"/>
            <a:ext cx="779777" cy="7797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01</a:t>
            </a:r>
          </a:p>
        </p:txBody>
      </p:sp>
      <p:sp>
        <p:nvSpPr>
          <p:cNvPr id="28" name="Rectangle 27">
            <a:extLst>
              <a:ext uri="{FF2B5EF4-FFF2-40B4-BE49-F238E27FC236}">
                <a16:creationId xmlns:a16="http://schemas.microsoft.com/office/drawing/2014/main" id="{AE67A32D-99DE-B7BE-D627-B6EDB968AA10}"/>
              </a:ext>
            </a:extLst>
          </p:cNvPr>
          <p:cNvSpPr/>
          <p:nvPr/>
        </p:nvSpPr>
        <p:spPr>
          <a:xfrm>
            <a:off x="503302" y="3477262"/>
            <a:ext cx="779778" cy="7797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02</a:t>
            </a:r>
          </a:p>
        </p:txBody>
      </p:sp>
      <p:sp>
        <p:nvSpPr>
          <p:cNvPr id="29" name="TextBox 28">
            <a:extLst>
              <a:ext uri="{FF2B5EF4-FFF2-40B4-BE49-F238E27FC236}">
                <a16:creationId xmlns:a16="http://schemas.microsoft.com/office/drawing/2014/main" id="{2582FDE9-89C2-716D-087B-8D7818AD8768}"/>
              </a:ext>
            </a:extLst>
          </p:cNvPr>
          <p:cNvSpPr txBox="1"/>
          <p:nvPr/>
        </p:nvSpPr>
        <p:spPr>
          <a:xfrm>
            <a:off x="1892698" y="3304016"/>
            <a:ext cx="3719051" cy="366703"/>
          </a:xfrm>
          <a:prstGeom prst="rect">
            <a:avLst/>
          </a:prstGeom>
          <a:noFill/>
        </p:spPr>
        <p:txBody>
          <a:bodyPr wrap="square" rtlCol="0">
            <a:spAutoFit/>
          </a:bodyPr>
          <a:lstStyle/>
          <a:p>
            <a:pPr lvl="0">
              <a:lnSpc>
                <a:spcPct val="123000"/>
              </a:lnSpc>
              <a:spcBef>
                <a:spcPts val="600"/>
              </a:spcBef>
              <a:spcAft>
                <a:spcPts val="600"/>
              </a:spcAft>
              <a:buClr>
                <a:srgbClr val="EC5153"/>
              </a:buClr>
              <a:defRPr/>
            </a:pPr>
            <a:r>
              <a:rPr lang="en-US" sz="1600">
                <a:solidFill>
                  <a:srgbClr val="656666"/>
                </a:solidFill>
                <a:latin typeface="Franklin Gothic Demi Cond" panose="020B0706030402020204" pitchFamily="34" charset="0"/>
              </a:rPr>
              <a:t>.</a:t>
            </a:r>
          </a:p>
        </p:txBody>
      </p:sp>
      <p:sp>
        <p:nvSpPr>
          <p:cNvPr id="30" name="Rectangle 29">
            <a:extLst>
              <a:ext uri="{FF2B5EF4-FFF2-40B4-BE49-F238E27FC236}">
                <a16:creationId xmlns:a16="http://schemas.microsoft.com/office/drawing/2014/main" id="{8E941227-B23B-EFDF-73BF-985D6398138A}"/>
              </a:ext>
            </a:extLst>
          </p:cNvPr>
          <p:cNvSpPr/>
          <p:nvPr/>
        </p:nvSpPr>
        <p:spPr>
          <a:xfrm>
            <a:off x="503301" y="4838176"/>
            <a:ext cx="779777" cy="7797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03</a:t>
            </a:r>
          </a:p>
        </p:txBody>
      </p:sp>
      <p:sp>
        <p:nvSpPr>
          <p:cNvPr id="34" name="Rectangle 33">
            <a:extLst>
              <a:ext uri="{FF2B5EF4-FFF2-40B4-BE49-F238E27FC236}">
                <a16:creationId xmlns:a16="http://schemas.microsoft.com/office/drawing/2014/main" id="{47019CBD-FFD3-8D0E-EC4E-72298AA3A9E0}"/>
              </a:ext>
            </a:extLst>
          </p:cNvPr>
          <p:cNvSpPr/>
          <p:nvPr/>
        </p:nvSpPr>
        <p:spPr>
          <a:xfrm>
            <a:off x="6580251" y="2116347"/>
            <a:ext cx="779777" cy="7797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04</a:t>
            </a:r>
          </a:p>
        </p:txBody>
      </p:sp>
      <p:sp>
        <p:nvSpPr>
          <p:cNvPr id="35" name="Rectangle 34">
            <a:extLst>
              <a:ext uri="{FF2B5EF4-FFF2-40B4-BE49-F238E27FC236}">
                <a16:creationId xmlns:a16="http://schemas.microsoft.com/office/drawing/2014/main" id="{CEF22DF9-237D-C92A-3EF2-C3A3278D3797}"/>
              </a:ext>
            </a:extLst>
          </p:cNvPr>
          <p:cNvSpPr/>
          <p:nvPr/>
        </p:nvSpPr>
        <p:spPr>
          <a:xfrm>
            <a:off x="6580252" y="3477262"/>
            <a:ext cx="779778" cy="7797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05</a:t>
            </a:r>
          </a:p>
        </p:txBody>
      </p:sp>
      <p:sp>
        <p:nvSpPr>
          <p:cNvPr id="36" name="TextBox 35">
            <a:extLst>
              <a:ext uri="{FF2B5EF4-FFF2-40B4-BE49-F238E27FC236}">
                <a16:creationId xmlns:a16="http://schemas.microsoft.com/office/drawing/2014/main" id="{2345CA8F-4585-8494-E0BA-32C7031DF658}"/>
              </a:ext>
            </a:extLst>
          </p:cNvPr>
          <p:cNvSpPr txBox="1"/>
          <p:nvPr/>
        </p:nvSpPr>
        <p:spPr>
          <a:xfrm>
            <a:off x="1381125" y="2071889"/>
            <a:ext cx="4714875" cy="1015663"/>
          </a:xfrm>
          <a:prstGeom prst="rect">
            <a:avLst/>
          </a:prstGeom>
          <a:noFill/>
        </p:spPr>
        <p:txBody>
          <a:bodyPr wrap="square">
            <a:spAutoFit/>
          </a:bodyPr>
          <a:lstStyle/>
          <a:p>
            <a:r>
              <a:rPr lang="en-US" sz="2000" b="1"/>
              <a:t>Brief review of System of Care Components and SAMHSA System of Care Grant</a:t>
            </a:r>
          </a:p>
        </p:txBody>
      </p:sp>
      <p:sp>
        <p:nvSpPr>
          <p:cNvPr id="37" name="TextBox 36">
            <a:extLst>
              <a:ext uri="{FF2B5EF4-FFF2-40B4-BE49-F238E27FC236}">
                <a16:creationId xmlns:a16="http://schemas.microsoft.com/office/drawing/2014/main" id="{3037A865-2494-ADE4-8AC1-6018DCFFF431}"/>
              </a:ext>
            </a:extLst>
          </p:cNvPr>
          <p:cNvSpPr txBox="1"/>
          <p:nvPr/>
        </p:nvSpPr>
        <p:spPr>
          <a:xfrm>
            <a:off x="7474966" y="3493617"/>
            <a:ext cx="3576120" cy="707886"/>
          </a:xfrm>
          <a:prstGeom prst="rect">
            <a:avLst/>
          </a:prstGeom>
          <a:noFill/>
        </p:spPr>
        <p:txBody>
          <a:bodyPr wrap="square">
            <a:spAutoFit/>
          </a:bodyPr>
          <a:lstStyle/>
          <a:p>
            <a:r>
              <a:rPr lang="en-US" sz="2000" b="1"/>
              <a:t>Infant Early Childhood Mental Health (IECMH)</a:t>
            </a:r>
          </a:p>
        </p:txBody>
      </p:sp>
      <p:sp>
        <p:nvSpPr>
          <p:cNvPr id="38" name="TextBox 37">
            <a:extLst>
              <a:ext uri="{FF2B5EF4-FFF2-40B4-BE49-F238E27FC236}">
                <a16:creationId xmlns:a16="http://schemas.microsoft.com/office/drawing/2014/main" id="{18A49AFF-07AA-FF8C-96C8-3B15A66ADF2B}"/>
              </a:ext>
            </a:extLst>
          </p:cNvPr>
          <p:cNvSpPr txBox="1"/>
          <p:nvPr/>
        </p:nvSpPr>
        <p:spPr>
          <a:xfrm>
            <a:off x="1462695" y="4856966"/>
            <a:ext cx="4020149" cy="707886"/>
          </a:xfrm>
          <a:prstGeom prst="rect">
            <a:avLst/>
          </a:prstGeom>
          <a:noFill/>
        </p:spPr>
        <p:txBody>
          <a:bodyPr wrap="square" rtlCol="0">
            <a:spAutoFit/>
          </a:bodyPr>
          <a:lstStyle/>
          <a:p>
            <a:pPr algn="l"/>
            <a:r>
              <a:rPr lang="en-US" sz="2000" b="1"/>
              <a:t>DCYF service array and FCCP expansion</a:t>
            </a:r>
            <a:endParaRPr lang="en-US" sz="2000" b="1">
              <a:solidFill>
                <a:srgbClr val="656666"/>
              </a:solidFill>
            </a:endParaRPr>
          </a:p>
        </p:txBody>
      </p:sp>
      <p:sp>
        <p:nvSpPr>
          <p:cNvPr id="39" name="TextBox 38">
            <a:extLst>
              <a:ext uri="{FF2B5EF4-FFF2-40B4-BE49-F238E27FC236}">
                <a16:creationId xmlns:a16="http://schemas.microsoft.com/office/drawing/2014/main" id="{627002AE-D8FE-A051-A808-2910EF8812E7}"/>
              </a:ext>
            </a:extLst>
          </p:cNvPr>
          <p:cNvSpPr txBox="1"/>
          <p:nvPr/>
        </p:nvSpPr>
        <p:spPr>
          <a:xfrm>
            <a:off x="1381125" y="3519967"/>
            <a:ext cx="5084191" cy="707886"/>
          </a:xfrm>
          <a:prstGeom prst="rect">
            <a:avLst/>
          </a:prstGeom>
          <a:noFill/>
        </p:spPr>
        <p:txBody>
          <a:bodyPr wrap="square">
            <a:spAutoFit/>
          </a:bodyPr>
          <a:lstStyle/>
          <a:p>
            <a:r>
              <a:rPr lang="en-US" sz="2000" b="1"/>
              <a:t>Mobile Response and Stabilization Services (MRSS): Programmatic and Data Updates</a:t>
            </a:r>
          </a:p>
        </p:txBody>
      </p:sp>
      <p:sp>
        <p:nvSpPr>
          <p:cNvPr id="40" name="TextBox 39">
            <a:extLst>
              <a:ext uri="{FF2B5EF4-FFF2-40B4-BE49-F238E27FC236}">
                <a16:creationId xmlns:a16="http://schemas.microsoft.com/office/drawing/2014/main" id="{B86133FD-E0E4-55B2-6C37-1F324B1A3F63}"/>
              </a:ext>
            </a:extLst>
          </p:cNvPr>
          <p:cNvSpPr txBox="1"/>
          <p:nvPr/>
        </p:nvSpPr>
        <p:spPr>
          <a:xfrm>
            <a:off x="7474966" y="2071888"/>
            <a:ext cx="4595972" cy="1015663"/>
          </a:xfrm>
          <a:prstGeom prst="rect">
            <a:avLst/>
          </a:prstGeom>
          <a:noFill/>
        </p:spPr>
        <p:txBody>
          <a:bodyPr wrap="square">
            <a:spAutoFit/>
          </a:bodyPr>
          <a:lstStyle/>
          <a:p>
            <a:r>
              <a:rPr lang="en-US" sz="2000" b="1"/>
              <a:t>Community-Based Intensive Care (CBIC) and Family Engagement Organization (FEO) Updates</a:t>
            </a:r>
          </a:p>
        </p:txBody>
      </p:sp>
    </p:spTree>
    <p:extLst>
      <p:ext uri="{BB962C8B-B14F-4D97-AF65-F5344CB8AC3E}">
        <p14:creationId xmlns:p14="http://schemas.microsoft.com/office/powerpoint/2010/main" val="3799762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C174D6F8-00E5-436F-B6C6-4AA670BC2E42}"/>
              </a:ext>
            </a:extLst>
          </p:cNvPr>
          <p:cNvSpPr>
            <a:spLocks noGrp="1"/>
          </p:cNvSpPr>
          <p:nvPr>
            <p:ph type="body" sz="quarter" idx="13"/>
          </p:nvPr>
        </p:nvSpPr>
        <p:spPr>
          <a:xfrm>
            <a:off x="0" y="1181088"/>
            <a:ext cx="11116711" cy="3704941"/>
          </a:xfrm>
        </p:spPr>
        <p:txBody>
          <a:bodyPr vert="horz" lIns="91440" tIns="45720" rIns="91440" bIns="45720" rtlCol="0" anchor="t" anchorCtr="0">
            <a:noAutofit/>
          </a:bodyPr>
          <a:lstStyle/>
          <a:p>
            <a:pPr marL="742950" lvl="1" indent="-228600">
              <a:lnSpc>
                <a:spcPct val="90000"/>
              </a:lnSpc>
              <a:buFont typeface="Arial" panose="020B0604020202020204" pitchFamily="34" charset="0"/>
              <a:buChar char="•"/>
            </a:pPr>
            <a:r>
              <a:rPr lang="en-US" sz="2000" b="0" i="0">
                <a:solidFill>
                  <a:schemeClr val="tx1"/>
                </a:solidFill>
                <a:effectLst/>
                <a:latin typeface="+mn-lt"/>
              </a:rPr>
              <a:t>The Family Care Community Partnerships (FCCPs) </a:t>
            </a:r>
            <a:r>
              <a:rPr lang="en-US" sz="2000">
                <a:solidFill>
                  <a:schemeClr val="tx1"/>
                </a:solidFill>
                <a:latin typeface="+mn-lt"/>
              </a:rPr>
              <a:t>represent DCYF’s critical primary</a:t>
            </a:r>
            <a:r>
              <a:rPr lang="en-US" sz="2000" b="0" i="0">
                <a:solidFill>
                  <a:schemeClr val="tx1"/>
                </a:solidFill>
                <a:effectLst/>
                <a:latin typeface="+mn-lt"/>
              </a:rPr>
              <a:t> prevention effort for the state. </a:t>
            </a:r>
          </a:p>
          <a:p>
            <a:pPr marL="742950" lvl="1" indent="-228600">
              <a:lnSpc>
                <a:spcPct val="90000"/>
              </a:lnSpc>
              <a:buFont typeface="Arial" panose="020B0604020202020204" pitchFamily="34" charset="0"/>
              <a:buChar char="•"/>
            </a:pPr>
            <a:r>
              <a:rPr lang="en-US" sz="2000">
                <a:solidFill>
                  <a:schemeClr val="tx1"/>
                </a:solidFill>
                <a:latin typeface="+mn-lt"/>
              </a:rPr>
              <a:t>The FCCPs provide high-fidelity wraparound facilitation for families who have children experiencing emotional or behavioral difficulties, serious behavioral challenges at school, stressful life experiences, or a lack of natural and community supports. </a:t>
            </a:r>
          </a:p>
          <a:p>
            <a:pPr marL="742950" lvl="1" indent="-228600">
              <a:lnSpc>
                <a:spcPct val="90000"/>
              </a:lnSpc>
              <a:buFont typeface="Arial" panose="020B0604020202020204" pitchFamily="34" charset="0"/>
              <a:buChar char="•"/>
            </a:pPr>
            <a:r>
              <a:rPr lang="en-US" sz="2000">
                <a:solidFill>
                  <a:schemeClr val="tx1"/>
                </a:solidFill>
                <a:latin typeface="+mn-lt"/>
              </a:rPr>
              <a:t>The FCCP teams use a strength-based approach to wraparound the child and family and coordinate services, develop and reach attainable goals, and empower families to become their own advocate through voice and choice.</a:t>
            </a:r>
          </a:p>
          <a:p>
            <a:pPr marL="742950" lvl="1" indent="-228600">
              <a:lnSpc>
                <a:spcPct val="90000"/>
              </a:lnSpc>
              <a:buFont typeface="Arial" panose="020B0604020202020204" pitchFamily="34" charset="0"/>
              <a:buChar char="•"/>
            </a:pPr>
            <a:r>
              <a:rPr lang="en-US" sz="2000">
                <a:solidFill>
                  <a:schemeClr val="tx1"/>
                </a:solidFill>
                <a:latin typeface="+mn-lt"/>
              </a:rPr>
              <a:t>The FCCPs are statewide and located in 5 catchment areas: </a:t>
            </a:r>
          </a:p>
          <a:p>
            <a:pPr marL="1771650" lvl="3" indent="-342900">
              <a:lnSpc>
                <a:spcPct val="90000"/>
              </a:lnSpc>
              <a:buFont typeface="Wingdings" panose="05000000000000000000" pitchFamily="2" charset="2"/>
              <a:buChar char="ü"/>
            </a:pPr>
            <a:r>
              <a:rPr lang="en-US" sz="2000">
                <a:solidFill>
                  <a:schemeClr val="tx1"/>
                </a:solidFill>
                <a:latin typeface="+mn-lt"/>
              </a:rPr>
              <a:t>East Bay, Northern, East Urban Core, West Urban Core, Washington-Kent </a:t>
            </a:r>
          </a:p>
        </p:txBody>
      </p:sp>
      <p:sp>
        <p:nvSpPr>
          <p:cNvPr id="4" name="Slide Number Placeholder 3">
            <a:extLst>
              <a:ext uri="{FF2B5EF4-FFF2-40B4-BE49-F238E27FC236}">
                <a16:creationId xmlns:a16="http://schemas.microsoft.com/office/drawing/2014/main" id="{E9CCA621-4C63-45EE-B9AD-A55CBD769C5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algn="r" fontAlgn="auto">
              <a:spcBef>
                <a:spcPts val="0"/>
              </a:spcBef>
              <a:spcAft>
                <a:spcPts val="600"/>
              </a:spcAft>
              <a:buClrTx/>
              <a:buSzTx/>
              <a:buFontTx/>
              <a:buNone/>
              <a:tabLst/>
              <a:defRPr/>
            </a:pPr>
            <a:fld id="{F477D24C-55BC-4150-BC77-7526DE4131D6}" type="slidenum">
              <a:rPr kumimoji="0" lang="en-US" sz="1200" b="0" i="0" u="none" strike="noStrike" cap="none" spc="0" normalizeH="0" baseline="0" noProof="0" smtClean="0">
                <a:ln>
                  <a:noFill/>
                </a:ln>
                <a:solidFill>
                  <a:schemeClr val="tx1">
                    <a:tint val="75000"/>
                  </a:schemeClr>
                </a:solidFill>
                <a:effectLst/>
                <a:uLnTx/>
                <a:uFillTx/>
              </a:rPr>
              <a:pPr marR="0" lvl="0" indent="0" algn="r" fontAlgn="auto">
                <a:spcBef>
                  <a:spcPts val="0"/>
                </a:spcBef>
                <a:spcAft>
                  <a:spcPts val="600"/>
                </a:spcAft>
                <a:buClrTx/>
                <a:buSzTx/>
                <a:buFontTx/>
                <a:buNone/>
                <a:tabLst/>
                <a:defRPr/>
              </a:pPr>
              <a:t>20</a:t>
            </a:fld>
            <a:endParaRPr kumimoji="0" lang="en-US" sz="1200" b="0" i="0" u="none" strike="noStrike" cap="none" spc="0" normalizeH="0" baseline="0" noProof="0">
              <a:ln>
                <a:noFill/>
              </a:ln>
              <a:solidFill>
                <a:schemeClr val="tx1">
                  <a:tint val="75000"/>
                </a:schemeClr>
              </a:solidFill>
              <a:effectLst/>
              <a:uLnTx/>
              <a:uFillTx/>
            </a:endParaRPr>
          </a:p>
        </p:txBody>
      </p:sp>
      <p:sp>
        <p:nvSpPr>
          <p:cNvPr id="27" name="Text Placeholder 16">
            <a:extLst>
              <a:ext uri="{FF2B5EF4-FFF2-40B4-BE49-F238E27FC236}">
                <a16:creationId xmlns:a16="http://schemas.microsoft.com/office/drawing/2014/main" id="{A9999C0A-31E5-4422-B670-74ABA010DD99}"/>
              </a:ext>
            </a:extLst>
          </p:cNvPr>
          <p:cNvSpPr txBox="1">
            <a:spLocks/>
          </p:cNvSpPr>
          <p:nvPr/>
        </p:nvSpPr>
        <p:spPr>
          <a:xfrm>
            <a:off x="234043" y="995075"/>
            <a:ext cx="11582400" cy="850392"/>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3000"/>
              </a:lnSpc>
              <a:spcBef>
                <a:spcPts val="600"/>
              </a:spcBef>
              <a:spcAft>
                <a:spcPts val="600"/>
              </a:spcAft>
              <a:buClr>
                <a:srgbClr val="EB5152"/>
              </a:buClr>
              <a:buSzTx/>
              <a:buFont typeface="Arial" panose="020B0604020202020204" pitchFamily="34" charset="0"/>
              <a:buNone/>
              <a:tabLst/>
              <a:defRPr/>
            </a:pPr>
            <a:endParaRPr kumimoji="0" lang="en-US" sz="2100" b="0" i="0" u="none" strike="noStrike" kern="1200" cap="none" spc="0" normalizeH="0" baseline="0" noProof="0">
              <a:ln>
                <a:noFill/>
              </a:ln>
              <a:solidFill>
                <a:srgbClr val="656565"/>
              </a:solidFill>
              <a:effectLst/>
              <a:uLnTx/>
              <a:uFillTx/>
              <a:latin typeface="Franklin Gothic Demi Cond"/>
              <a:ea typeface="+mn-ea"/>
              <a:cs typeface="+mn-cs"/>
            </a:endParaRPr>
          </a:p>
        </p:txBody>
      </p:sp>
      <p:sp>
        <p:nvSpPr>
          <p:cNvPr id="2" name="Slide Number Placeholder 4">
            <a:extLst>
              <a:ext uri="{FF2B5EF4-FFF2-40B4-BE49-F238E27FC236}">
                <a16:creationId xmlns:a16="http://schemas.microsoft.com/office/drawing/2014/main" id="{310371C5-5413-D233-6BD2-B03496361B42}"/>
              </a:ext>
            </a:extLst>
          </p:cNvPr>
          <p:cNvSpPr txBox="1">
            <a:spLocks/>
          </p:cNvSpPr>
          <p:nvPr/>
        </p:nvSpPr>
        <p:spPr>
          <a:xfrm>
            <a:off x="9719988" y="6170673"/>
            <a:ext cx="586986" cy="338328"/>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477D24C-55BC-4150-BC77-7526DE4131D6}" type="slidenum">
              <a:rPr lang="en-US" smtClean="0">
                <a:solidFill>
                  <a:prstClr val="white"/>
                </a:solidFill>
                <a:latin typeface="Franklin Gothic Book"/>
              </a:rPr>
              <a:pPr>
                <a:defRPr/>
              </a:pPr>
              <a:t>20</a:t>
            </a:fld>
            <a:endParaRPr lang="en-US">
              <a:solidFill>
                <a:prstClr val="white"/>
              </a:solidFill>
              <a:latin typeface="Franklin Gothic Book"/>
            </a:endParaRPr>
          </a:p>
        </p:txBody>
      </p:sp>
      <p:sp>
        <p:nvSpPr>
          <p:cNvPr id="3" name="Title 13">
            <a:extLst>
              <a:ext uri="{FF2B5EF4-FFF2-40B4-BE49-F238E27FC236}">
                <a16:creationId xmlns:a16="http://schemas.microsoft.com/office/drawing/2014/main" id="{11CB4151-B431-E64C-34F9-4C813CAFB4B8}"/>
              </a:ext>
            </a:extLst>
          </p:cNvPr>
          <p:cNvSpPr>
            <a:spLocks noGrp="1"/>
          </p:cNvSpPr>
          <p:nvPr>
            <p:ph type="title"/>
          </p:nvPr>
        </p:nvSpPr>
        <p:spPr>
          <a:xfrm>
            <a:off x="304800" y="285401"/>
            <a:ext cx="11440886" cy="701731"/>
          </a:xfrm>
        </p:spPr>
        <p:txBody>
          <a:bodyPr>
            <a:normAutofit/>
          </a:bodyPr>
          <a:lstStyle/>
          <a:p>
            <a:r>
              <a:rPr lang="en-US"/>
              <a:t>Family Care Community Partnerships (FCCPs)</a:t>
            </a:r>
          </a:p>
        </p:txBody>
      </p:sp>
      <p:sp>
        <p:nvSpPr>
          <p:cNvPr id="5" name="TextBox 4">
            <a:extLst>
              <a:ext uri="{FF2B5EF4-FFF2-40B4-BE49-F238E27FC236}">
                <a16:creationId xmlns:a16="http://schemas.microsoft.com/office/drawing/2014/main" id="{E9B005B8-3B55-2EB3-2484-44E988091294}"/>
              </a:ext>
            </a:extLst>
          </p:cNvPr>
          <p:cNvSpPr txBox="1"/>
          <p:nvPr/>
        </p:nvSpPr>
        <p:spPr>
          <a:xfrm>
            <a:off x="371510" y="4970833"/>
            <a:ext cx="11374176" cy="978281"/>
          </a:xfrm>
          <a:prstGeom prst="rect">
            <a:avLst/>
          </a:prstGeom>
          <a:noFill/>
          <a:ln>
            <a:solidFill>
              <a:schemeClr val="accent6">
                <a:lumMod val="75000"/>
              </a:schemeClr>
            </a:solidFill>
          </a:ln>
        </p:spPr>
        <p:txBody>
          <a:bodyPr wrap="square" lIns="182880" tIns="91440" bIns="91440" rtlCol="0">
            <a:spAutoFit/>
          </a:bodyPr>
          <a:lstStyle/>
          <a:p>
            <a:pPr algn="l">
              <a:lnSpc>
                <a:spcPct val="123000"/>
              </a:lnSpc>
              <a:spcBef>
                <a:spcPts val="600"/>
              </a:spcBef>
              <a:spcAft>
                <a:spcPts val="600"/>
              </a:spcAft>
            </a:pPr>
            <a:r>
              <a:rPr lang="en-US" sz="2200"/>
              <a:t>Similar to the rest of the DCYF home-based array, DCYF has been able to restore critical capacity for the FCCPs and expand access to wraparound facilitation.</a:t>
            </a:r>
          </a:p>
        </p:txBody>
      </p:sp>
    </p:spTree>
    <p:extLst>
      <p:ext uri="{BB962C8B-B14F-4D97-AF65-F5344CB8AC3E}">
        <p14:creationId xmlns:p14="http://schemas.microsoft.com/office/powerpoint/2010/main" val="4050873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CA621-4C63-45EE-B9AD-A55CBD769C5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algn="r" fontAlgn="auto">
              <a:spcBef>
                <a:spcPts val="0"/>
              </a:spcBef>
              <a:spcAft>
                <a:spcPts val="600"/>
              </a:spcAft>
              <a:buClrTx/>
              <a:buSzTx/>
              <a:buFontTx/>
              <a:buNone/>
              <a:tabLst/>
              <a:defRPr/>
            </a:pPr>
            <a:fld id="{F477D24C-55BC-4150-BC77-7526DE4131D6}" type="slidenum">
              <a:rPr kumimoji="0" lang="en-US" sz="1200" b="0" i="0" u="none" strike="noStrike" cap="none" spc="0" normalizeH="0" baseline="0" noProof="0" smtClean="0">
                <a:ln>
                  <a:noFill/>
                </a:ln>
                <a:solidFill>
                  <a:schemeClr val="tx1">
                    <a:tint val="75000"/>
                  </a:schemeClr>
                </a:solidFill>
                <a:effectLst/>
                <a:uLnTx/>
                <a:uFillTx/>
              </a:rPr>
              <a:pPr marR="0" lvl="0" indent="0" algn="r" fontAlgn="auto">
                <a:spcBef>
                  <a:spcPts val="0"/>
                </a:spcBef>
                <a:spcAft>
                  <a:spcPts val="600"/>
                </a:spcAft>
                <a:buClrTx/>
                <a:buSzTx/>
                <a:buFontTx/>
                <a:buNone/>
                <a:tabLst/>
                <a:defRPr/>
              </a:pPr>
              <a:t>21</a:t>
            </a:fld>
            <a:endParaRPr kumimoji="0" lang="en-US" sz="1200" b="0" i="0" u="none" strike="noStrike" cap="none" spc="0" normalizeH="0" baseline="0" noProof="0">
              <a:ln>
                <a:noFill/>
              </a:ln>
              <a:solidFill>
                <a:schemeClr val="tx1">
                  <a:tint val="75000"/>
                </a:schemeClr>
              </a:solidFill>
              <a:effectLst/>
              <a:uLnTx/>
              <a:uFillTx/>
            </a:endParaRPr>
          </a:p>
        </p:txBody>
      </p:sp>
      <p:sp>
        <p:nvSpPr>
          <p:cNvPr id="27" name="Text Placeholder 16">
            <a:extLst>
              <a:ext uri="{FF2B5EF4-FFF2-40B4-BE49-F238E27FC236}">
                <a16:creationId xmlns:a16="http://schemas.microsoft.com/office/drawing/2014/main" id="{A9999C0A-31E5-4422-B670-74ABA010DD99}"/>
              </a:ext>
            </a:extLst>
          </p:cNvPr>
          <p:cNvSpPr txBox="1">
            <a:spLocks/>
          </p:cNvSpPr>
          <p:nvPr/>
        </p:nvSpPr>
        <p:spPr>
          <a:xfrm>
            <a:off x="234043" y="1262923"/>
            <a:ext cx="11582400" cy="850392"/>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3000"/>
              </a:lnSpc>
              <a:spcBef>
                <a:spcPts val="600"/>
              </a:spcBef>
              <a:spcAft>
                <a:spcPts val="600"/>
              </a:spcAft>
              <a:buClr>
                <a:srgbClr val="EB5152"/>
              </a:buClr>
              <a:buSzTx/>
              <a:buFont typeface="Arial" panose="020B0604020202020204" pitchFamily="34" charset="0"/>
              <a:buNone/>
              <a:tabLst/>
              <a:defRPr/>
            </a:pPr>
            <a:endParaRPr kumimoji="0" lang="en-US" sz="2100" b="0" i="0" u="none" strike="noStrike" kern="1200" cap="none" spc="0" normalizeH="0" baseline="0" noProof="0">
              <a:ln>
                <a:noFill/>
              </a:ln>
              <a:solidFill>
                <a:srgbClr val="656565"/>
              </a:solidFill>
              <a:effectLst/>
              <a:uLnTx/>
              <a:uFillTx/>
              <a:latin typeface="Franklin Gothic Demi Cond"/>
              <a:ea typeface="+mn-ea"/>
              <a:cs typeface="+mn-cs"/>
            </a:endParaRPr>
          </a:p>
        </p:txBody>
      </p:sp>
      <p:sp>
        <p:nvSpPr>
          <p:cNvPr id="2" name="Slide Number Placeholder 4">
            <a:extLst>
              <a:ext uri="{FF2B5EF4-FFF2-40B4-BE49-F238E27FC236}">
                <a16:creationId xmlns:a16="http://schemas.microsoft.com/office/drawing/2014/main" id="{310371C5-5413-D233-6BD2-B03496361B42}"/>
              </a:ext>
            </a:extLst>
          </p:cNvPr>
          <p:cNvSpPr txBox="1">
            <a:spLocks/>
          </p:cNvSpPr>
          <p:nvPr/>
        </p:nvSpPr>
        <p:spPr>
          <a:xfrm>
            <a:off x="9719988" y="6170673"/>
            <a:ext cx="586986" cy="338328"/>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477D24C-55BC-4150-BC77-7526DE4131D6}" type="slidenum">
              <a:rPr lang="en-US" smtClean="0">
                <a:solidFill>
                  <a:prstClr val="white"/>
                </a:solidFill>
                <a:latin typeface="Franklin Gothic Book"/>
              </a:rPr>
              <a:pPr>
                <a:defRPr/>
              </a:pPr>
              <a:t>21</a:t>
            </a:fld>
            <a:endParaRPr lang="en-US">
              <a:solidFill>
                <a:prstClr val="white"/>
              </a:solidFill>
              <a:latin typeface="Franklin Gothic Book"/>
            </a:endParaRPr>
          </a:p>
        </p:txBody>
      </p:sp>
      <p:sp>
        <p:nvSpPr>
          <p:cNvPr id="3" name="Title 13">
            <a:extLst>
              <a:ext uri="{FF2B5EF4-FFF2-40B4-BE49-F238E27FC236}">
                <a16:creationId xmlns:a16="http://schemas.microsoft.com/office/drawing/2014/main" id="{11CB4151-B431-E64C-34F9-4C813CAFB4B8}"/>
              </a:ext>
            </a:extLst>
          </p:cNvPr>
          <p:cNvSpPr>
            <a:spLocks noGrp="1"/>
          </p:cNvSpPr>
          <p:nvPr>
            <p:ph type="title"/>
          </p:nvPr>
        </p:nvSpPr>
        <p:spPr>
          <a:xfrm>
            <a:off x="304800" y="285401"/>
            <a:ext cx="11440886" cy="701731"/>
          </a:xfrm>
        </p:spPr>
        <p:txBody>
          <a:bodyPr>
            <a:normAutofit/>
          </a:bodyPr>
          <a:lstStyle/>
          <a:p>
            <a:r>
              <a:rPr lang="en-US"/>
              <a:t>Cases open by FCCP Regions</a:t>
            </a:r>
          </a:p>
        </p:txBody>
      </p:sp>
      <p:graphicFrame>
        <p:nvGraphicFramePr>
          <p:cNvPr id="7" name="Content Placeholder 11">
            <a:extLst>
              <a:ext uri="{FF2B5EF4-FFF2-40B4-BE49-F238E27FC236}">
                <a16:creationId xmlns:a16="http://schemas.microsoft.com/office/drawing/2014/main" id="{C2F4B43D-8ED7-8D5E-6A06-FE3767D3CA20}"/>
              </a:ext>
            </a:extLst>
          </p:cNvPr>
          <p:cNvGraphicFramePr>
            <a:graphicFrameLocks/>
          </p:cNvGraphicFramePr>
          <p:nvPr>
            <p:extLst>
              <p:ext uri="{D42A27DB-BD31-4B8C-83A1-F6EECF244321}">
                <p14:modId xmlns:p14="http://schemas.microsoft.com/office/powerpoint/2010/main" val="1517351598"/>
              </p:ext>
            </p:extLst>
          </p:nvPr>
        </p:nvGraphicFramePr>
        <p:xfrm>
          <a:off x="681548" y="1393218"/>
          <a:ext cx="9721236"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6A107C67-33FE-35A3-D824-67C5A776065F}"/>
              </a:ext>
            </a:extLst>
          </p:cNvPr>
          <p:cNvSpPr/>
          <p:nvPr/>
        </p:nvSpPr>
        <p:spPr>
          <a:xfrm>
            <a:off x="8998784" y="1958073"/>
            <a:ext cx="1308190" cy="34775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2DF4267-E251-67C3-696E-74DE2C35C1BE}"/>
              </a:ext>
            </a:extLst>
          </p:cNvPr>
          <p:cNvSpPr txBox="1"/>
          <p:nvPr/>
        </p:nvSpPr>
        <p:spPr>
          <a:xfrm>
            <a:off x="10571373" y="2337130"/>
            <a:ext cx="1564854" cy="1880900"/>
          </a:xfrm>
          <a:prstGeom prst="rect">
            <a:avLst/>
          </a:prstGeom>
          <a:noFill/>
          <a:ln cmpd="dbl">
            <a:solidFill>
              <a:schemeClr val="accent5"/>
            </a:solidFill>
          </a:ln>
        </p:spPr>
        <p:txBody>
          <a:bodyPr wrap="square" rtlCol="0">
            <a:spAutoFit/>
          </a:bodyPr>
          <a:lstStyle/>
          <a:p>
            <a:pPr algn="l">
              <a:lnSpc>
                <a:spcPct val="123000"/>
              </a:lnSpc>
              <a:spcBef>
                <a:spcPts val="600"/>
              </a:spcBef>
              <a:spcAft>
                <a:spcPts val="600"/>
              </a:spcAft>
            </a:pPr>
            <a:r>
              <a:rPr lang="en-US" sz="1600" b="1">
                <a:solidFill>
                  <a:schemeClr val="accent1"/>
                </a:solidFill>
              </a:rPr>
              <a:t>2023 Update: </a:t>
            </a:r>
            <a:r>
              <a:rPr lang="en-US" sz="1600">
                <a:solidFill>
                  <a:srgbClr val="656666"/>
                </a:solidFill>
              </a:rPr>
              <a:t>As of 5/1/23,  707 families received FCCP services in April.</a:t>
            </a:r>
          </a:p>
        </p:txBody>
      </p:sp>
      <p:sp>
        <p:nvSpPr>
          <p:cNvPr id="6" name="TextBox 5">
            <a:extLst>
              <a:ext uri="{FF2B5EF4-FFF2-40B4-BE49-F238E27FC236}">
                <a16:creationId xmlns:a16="http://schemas.microsoft.com/office/drawing/2014/main" id="{A513E8D4-476F-1C55-62A5-70D850F67728}"/>
              </a:ext>
            </a:extLst>
          </p:cNvPr>
          <p:cNvSpPr txBox="1"/>
          <p:nvPr/>
        </p:nvSpPr>
        <p:spPr>
          <a:xfrm>
            <a:off x="10571373" y="1688119"/>
            <a:ext cx="676894" cy="646331"/>
          </a:xfrm>
          <a:prstGeom prst="rect">
            <a:avLst/>
          </a:prstGeom>
          <a:noFill/>
        </p:spPr>
        <p:txBody>
          <a:bodyPr wrap="square" rtlCol="0">
            <a:spAutoFit/>
          </a:bodyPr>
          <a:lstStyle/>
          <a:p>
            <a:pPr>
              <a:lnSpc>
                <a:spcPct val="100000"/>
              </a:lnSpc>
            </a:pPr>
            <a:r>
              <a:rPr lang="en-US" sz="3600">
                <a:solidFill>
                  <a:schemeClr val="accent3"/>
                </a:solidFill>
                <a:latin typeface="+mn-lt"/>
                <a:sym typeface="Wingdings" panose="05000000000000000000" pitchFamily="2" charset="2"/>
              </a:rPr>
              <a:t></a:t>
            </a:r>
            <a:endParaRPr lang="en-US" sz="1600">
              <a:solidFill>
                <a:schemeClr val="accent3"/>
              </a:solidFill>
              <a:latin typeface="+mn-lt"/>
            </a:endParaRPr>
          </a:p>
        </p:txBody>
      </p:sp>
    </p:spTree>
    <p:extLst>
      <p:ext uri="{BB962C8B-B14F-4D97-AF65-F5344CB8AC3E}">
        <p14:creationId xmlns:p14="http://schemas.microsoft.com/office/powerpoint/2010/main" val="70852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70A5-8C5B-A7EB-EF50-9D9C7EBD6B23}"/>
              </a:ext>
            </a:extLst>
          </p:cNvPr>
          <p:cNvSpPr>
            <a:spLocks noGrp="1"/>
          </p:cNvSpPr>
          <p:nvPr>
            <p:ph type="title"/>
          </p:nvPr>
        </p:nvSpPr>
        <p:spPr/>
        <p:txBody>
          <a:bodyPr/>
          <a:lstStyle/>
          <a:p>
            <a:r>
              <a:rPr lang="en-US"/>
              <a:t>Primary Care and the DCYF Service Array/FCCPs</a:t>
            </a:r>
          </a:p>
        </p:txBody>
      </p:sp>
      <p:sp>
        <p:nvSpPr>
          <p:cNvPr id="3" name="Content Placeholder 2">
            <a:extLst>
              <a:ext uri="{FF2B5EF4-FFF2-40B4-BE49-F238E27FC236}">
                <a16:creationId xmlns:a16="http://schemas.microsoft.com/office/drawing/2014/main" id="{30491A4F-5367-2E06-D6B7-7095B1141740}"/>
              </a:ext>
            </a:extLst>
          </p:cNvPr>
          <p:cNvSpPr>
            <a:spLocks noGrp="1"/>
          </p:cNvSpPr>
          <p:nvPr>
            <p:ph idx="1"/>
          </p:nvPr>
        </p:nvSpPr>
        <p:spPr>
          <a:xfrm>
            <a:off x="304800" y="1264042"/>
            <a:ext cx="11582399" cy="4684695"/>
          </a:xfrm>
        </p:spPr>
        <p:txBody>
          <a:bodyPr/>
          <a:lstStyle/>
          <a:p>
            <a:r>
              <a:rPr lang="en-US" sz="2800">
                <a:solidFill>
                  <a:schemeClr val="tx1"/>
                </a:solidFill>
              </a:rPr>
              <a:t>What additional information do you need to engage with the DCYF Service Array and FCCPs?</a:t>
            </a:r>
          </a:p>
          <a:p>
            <a:r>
              <a:rPr lang="en-US" sz="2800">
                <a:solidFill>
                  <a:schemeClr val="tx1"/>
                </a:solidFill>
              </a:rPr>
              <a:t>What should we know about how primary care providers want to engage with DCYF Service Array and FCCPs?</a:t>
            </a:r>
          </a:p>
        </p:txBody>
      </p:sp>
      <p:sp>
        <p:nvSpPr>
          <p:cNvPr id="5" name="Slide Number Placeholder 4">
            <a:extLst>
              <a:ext uri="{FF2B5EF4-FFF2-40B4-BE49-F238E27FC236}">
                <a16:creationId xmlns:a16="http://schemas.microsoft.com/office/drawing/2014/main" id="{379A346B-136B-5DD9-01C8-965549B37355}"/>
              </a:ext>
            </a:extLst>
          </p:cNvPr>
          <p:cNvSpPr>
            <a:spLocks noGrp="1"/>
          </p:cNvSpPr>
          <p:nvPr>
            <p:ph type="sldNum" sz="quarter" idx="12"/>
          </p:nvPr>
        </p:nvSpPr>
        <p:spPr/>
        <p:txBody>
          <a:bodyPr/>
          <a:lstStyle/>
          <a:p>
            <a:fld id="{F477D24C-55BC-4150-BC77-7526DE4131D6}" type="slidenum">
              <a:rPr lang="en-US" smtClean="0"/>
              <a:t>22</a:t>
            </a:fld>
            <a:endParaRPr lang="en-US"/>
          </a:p>
        </p:txBody>
      </p:sp>
    </p:spTree>
    <p:extLst>
      <p:ext uri="{BB962C8B-B14F-4D97-AF65-F5344CB8AC3E}">
        <p14:creationId xmlns:p14="http://schemas.microsoft.com/office/powerpoint/2010/main" val="2226916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99B1D-5F58-4E30-9934-5344C97E95FC}"/>
              </a:ext>
            </a:extLst>
          </p:cNvPr>
          <p:cNvSpPr>
            <a:spLocks noGrp="1"/>
          </p:cNvSpPr>
          <p:nvPr>
            <p:ph type="title"/>
          </p:nvPr>
        </p:nvSpPr>
        <p:spPr>
          <a:xfrm>
            <a:off x="2773680" y="1346054"/>
            <a:ext cx="6644640" cy="1775921"/>
          </a:xfrm>
        </p:spPr>
        <p:txBody>
          <a:bodyPr>
            <a:normAutofit fontScale="90000"/>
          </a:bodyPr>
          <a:lstStyle/>
          <a:p>
            <a:r>
              <a:rPr lang="en-US" sz="4400"/>
              <a:t>Infant Early Childhood Mental Health  Task Force </a:t>
            </a:r>
            <a:br>
              <a:rPr lang="en-US" sz="4400"/>
            </a:br>
            <a:r>
              <a:rPr lang="en-US" sz="4400"/>
              <a:t>(IECMH)</a:t>
            </a:r>
          </a:p>
        </p:txBody>
      </p:sp>
    </p:spTree>
    <p:extLst>
      <p:ext uri="{BB962C8B-B14F-4D97-AF65-F5344CB8AC3E}">
        <p14:creationId xmlns:p14="http://schemas.microsoft.com/office/powerpoint/2010/main" val="1968171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6"/>
          <p:cNvSpPr txBox="1">
            <a:spLocks noGrp="1"/>
          </p:cNvSpPr>
          <p:nvPr>
            <p:ph type="title"/>
          </p:nvPr>
        </p:nvSpPr>
        <p:spPr>
          <a:xfrm>
            <a:off x="184575" y="294962"/>
            <a:ext cx="10014300" cy="693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ea typeface="Libre Franklin"/>
                <a:cs typeface="Libre Franklin"/>
                <a:sym typeface="Libre Franklin"/>
              </a:rPr>
              <a:t>The Charge: House Bill  7801</a:t>
            </a:r>
            <a:endParaRPr>
              <a:ea typeface="Libre Franklin"/>
              <a:cs typeface="Libre Franklin"/>
              <a:sym typeface="Libre Franklin"/>
            </a:endParaRPr>
          </a:p>
        </p:txBody>
      </p:sp>
      <p:sp>
        <p:nvSpPr>
          <p:cNvPr id="488" name="Google Shape;488;p56"/>
          <p:cNvSpPr txBox="1">
            <a:spLocks noGrp="1"/>
          </p:cNvSpPr>
          <p:nvPr>
            <p:ph type="body" idx="1"/>
          </p:nvPr>
        </p:nvSpPr>
        <p:spPr>
          <a:xfrm>
            <a:off x="399150" y="1045675"/>
            <a:ext cx="11395200" cy="49914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1800"/>
              <a:buNone/>
            </a:pPr>
            <a:r>
              <a:rPr lang="en-US" sz="2100" i="0" u="none" strike="noStrike">
                <a:ea typeface="Libre Franklin"/>
                <a:cs typeface="Libre Franklin"/>
                <a:sym typeface="Libre Franklin"/>
              </a:rPr>
              <a:t>The Executive Office of Health and Human Services shall establish a task force to develop </a:t>
            </a:r>
            <a:r>
              <a:rPr lang="en-US" sz="2100" b="1" i="0" u="none" strike="noStrike">
                <a:ea typeface="Libre Franklin"/>
                <a:cs typeface="Libre Franklin"/>
                <a:sym typeface="Libre Franklin"/>
              </a:rPr>
              <a:t>a plan to improve promotion of social and emotional well-being of young children as well as screening, assessment, diagnosis, and treatment of mental health challenges for children from birth through age five (5) with Medicaid coverage. </a:t>
            </a:r>
            <a:endParaRPr sz="2100" i="0" u="none" strike="noStrike">
              <a:ea typeface="Libre Franklin"/>
              <a:cs typeface="Libre Franklin"/>
              <a:sym typeface="Libre Franklin"/>
            </a:endParaRPr>
          </a:p>
          <a:p>
            <a:pPr marL="0" lvl="0" indent="0" algn="l" rtl="0">
              <a:lnSpc>
                <a:spcPct val="90000"/>
              </a:lnSpc>
              <a:spcBef>
                <a:spcPts val="1400"/>
              </a:spcBef>
              <a:spcAft>
                <a:spcPts val="0"/>
              </a:spcAft>
              <a:buSzPts val="1800"/>
              <a:buNone/>
            </a:pPr>
            <a:r>
              <a:rPr lang="en-US" sz="2000" b="1">
                <a:solidFill>
                  <a:schemeClr val="accent2"/>
                </a:solidFill>
                <a:ea typeface="Libre Franklin"/>
                <a:cs typeface="Libre Franklin"/>
                <a:sym typeface="Libre Franklin"/>
              </a:rPr>
              <a:t>The directions for the plan required:</a:t>
            </a:r>
            <a:endParaRPr lang="en-US" sz="1800">
              <a:solidFill>
                <a:schemeClr val="accent2"/>
              </a:solidFill>
              <a:ea typeface="Libre Franklin"/>
              <a:cs typeface="Libre Franklin"/>
              <a:sym typeface="Libre Franklin"/>
            </a:endParaRPr>
          </a:p>
          <a:p>
            <a:pPr marL="457200" lvl="0" indent="-355600" algn="l" rtl="0">
              <a:lnSpc>
                <a:spcPct val="90000"/>
              </a:lnSpc>
              <a:spcBef>
                <a:spcPts val="1400"/>
              </a:spcBef>
              <a:spcAft>
                <a:spcPts val="0"/>
              </a:spcAft>
              <a:buClr>
                <a:srgbClr val="0070C0"/>
              </a:buClr>
              <a:buSzPts val="2000"/>
              <a:buChar char="•"/>
            </a:pPr>
            <a:r>
              <a:rPr lang="en-US" sz="2000">
                <a:solidFill>
                  <a:schemeClr val="accent2"/>
                </a:solidFill>
                <a:ea typeface="Libre Franklin"/>
                <a:cs typeface="Libre Franklin"/>
                <a:sym typeface="Libre Franklin"/>
              </a:rPr>
              <a:t>Evidence-based and evidence-informed practices in IECMH</a:t>
            </a:r>
            <a:endParaRPr lang="en-US" sz="1800">
              <a:solidFill>
                <a:schemeClr val="accent2"/>
              </a:solidFill>
              <a:ea typeface="Libre Franklin"/>
              <a:cs typeface="Libre Franklin"/>
              <a:sym typeface="Libre Franklin"/>
            </a:endParaRPr>
          </a:p>
          <a:p>
            <a:pPr marL="457200" lvl="0" indent="-355600" algn="l" rtl="0">
              <a:lnSpc>
                <a:spcPct val="90000"/>
              </a:lnSpc>
              <a:spcBef>
                <a:spcPts val="0"/>
              </a:spcBef>
              <a:spcAft>
                <a:spcPts val="0"/>
              </a:spcAft>
              <a:buClr>
                <a:srgbClr val="0070C0"/>
              </a:buClr>
              <a:buSzPts val="2000"/>
              <a:buChar char="•"/>
            </a:pPr>
            <a:r>
              <a:rPr lang="en-US" sz="2000">
                <a:solidFill>
                  <a:schemeClr val="accent2"/>
                </a:solidFill>
                <a:ea typeface="Libre Franklin"/>
                <a:cs typeface="Libre Franklin"/>
                <a:sym typeface="Libre Franklin"/>
              </a:rPr>
              <a:t>Mental health promotion and prevention parenting supports </a:t>
            </a:r>
            <a:endParaRPr lang="en-US" sz="1800">
              <a:solidFill>
                <a:schemeClr val="accent2"/>
              </a:solidFill>
              <a:ea typeface="Libre Franklin"/>
              <a:cs typeface="Libre Franklin"/>
              <a:sym typeface="Libre Franklin"/>
            </a:endParaRPr>
          </a:p>
          <a:p>
            <a:pPr marL="457200" lvl="0" indent="-355600" algn="l" rtl="0">
              <a:lnSpc>
                <a:spcPct val="90000"/>
              </a:lnSpc>
              <a:spcBef>
                <a:spcPts val="0"/>
              </a:spcBef>
              <a:spcAft>
                <a:spcPts val="0"/>
              </a:spcAft>
              <a:buClr>
                <a:srgbClr val="0070C0"/>
              </a:buClr>
              <a:buSzPts val="2000"/>
              <a:buChar char="•"/>
            </a:pPr>
            <a:r>
              <a:rPr lang="en-US" sz="2000">
                <a:solidFill>
                  <a:schemeClr val="accent2"/>
                </a:solidFill>
                <a:ea typeface="Libre Franklin"/>
                <a:cs typeface="Libre Franklin"/>
                <a:sym typeface="Libre Franklin"/>
              </a:rPr>
              <a:t>Screening, assessment and treatment in multiple settings and child-serving programs</a:t>
            </a:r>
            <a:endParaRPr lang="en-US" sz="1800">
              <a:solidFill>
                <a:schemeClr val="accent2"/>
              </a:solidFill>
              <a:ea typeface="Libre Franklin"/>
              <a:cs typeface="Libre Franklin"/>
              <a:sym typeface="Libre Franklin"/>
            </a:endParaRPr>
          </a:p>
          <a:p>
            <a:pPr marL="457200" lvl="0" indent="-355600" algn="l" rtl="0">
              <a:lnSpc>
                <a:spcPct val="90000"/>
              </a:lnSpc>
              <a:spcBef>
                <a:spcPts val="0"/>
              </a:spcBef>
              <a:spcAft>
                <a:spcPts val="0"/>
              </a:spcAft>
              <a:buClr>
                <a:srgbClr val="0070C0"/>
              </a:buClr>
              <a:buSzPts val="2000"/>
              <a:buChar char="•"/>
            </a:pPr>
            <a:r>
              <a:rPr lang="en-US" sz="2000">
                <a:solidFill>
                  <a:schemeClr val="accent2"/>
                </a:solidFill>
                <a:ea typeface="Libre Franklin"/>
                <a:cs typeface="Libre Franklin"/>
                <a:sym typeface="Libre Franklin"/>
              </a:rPr>
              <a:t>A registry of IECMH professionals</a:t>
            </a:r>
            <a:endParaRPr lang="en-US" sz="1800">
              <a:solidFill>
                <a:schemeClr val="accent2"/>
              </a:solidFill>
              <a:ea typeface="Libre Franklin"/>
              <a:cs typeface="Libre Franklin"/>
              <a:sym typeface="Libre Franklin"/>
            </a:endParaRPr>
          </a:p>
          <a:p>
            <a:pPr marL="457200" lvl="0" indent="-355600" algn="l" rtl="0">
              <a:lnSpc>
                <a:spcPct val="90000"/>
              </a:lnSpc>
              <a:spcBef>
                <a:spcPts val="0"/>
              </a:spcBef>
              <a:spcAft>
                <a:spcPts val="0"/>
              </a:spcAft>
              <a:buClr>
                <a:srgbClr val="0070C0"/>
              </a:buClr>
              <a:buSzPts val="2000"/>
              <a:buChar char="•"/>
            </a:pPr>
            <a:r>
              <a:rPr lang="en-US" sz="2000">
                <a:solidFill>
                  <a:schemeClr val="accent2"/>
                </a:solidFill>
                <a:ea typeface="Libre Franklin"/>
                <a:cs typeface="Libre Franklin"/>
                <a:sym typeface="Libre Franklin"/>
              </a:rPr>
              <a:t>Strengthening knowledge, skills and practice of providers working with young children (birth to five) </a:t>
            </a:r>
            <a:endParaRPr lang="en-US" sz="1800">
              <a:solidFill>
                <a:schemeClr val="accent2"/>
              </a:solidFill>
              <a:ea typeface="Libre Franklin"/>
              <a:cs typeface="Libre Franklin"/>
              <a:sym typeface="Libre Franklin"/>
            </a:endParaRPr>
          </a:p>
          <a:p>
            <a:pPr marL="457200" lvl="0" indent="-355600" algn="l" rtl="0">
              <a:lnSpc>
                <a:spcPct val="90000"/>
              </a:lnSpc>
              <a:spcBef>
                <a:spcPts val="0"/>
              </a:spcBef>
              <a:spcAft>
                <a:spcPts val="0"/>
              </a:spcAft>
              <a:buClr>
                <a:srgbClr val="0070C0"/>
              </a:buClr>
              <a:buSzPts val="2000"/>
              <a:buChar char="•"/>
            </a:pPr>
            <a:r>
              <a:rPr lang="en-US" sz="2000">
                <a:solidFill>
                  <a:schemeClr val="accent2"/>
                </a:solidFill>
                <a:ea typeface="Libre Franklin"/>
                <a:cs typeface="Libre Franklin"/>
                <a:sym typeface="Libre Franklin"/>
              </a:rPr>
              <a:t>Addressing and responding to the intergenerational effects of racism, economic insecurity, and toxic stress that influence the health and mental health of young children and families</a:t>
            </a:r>
          </a:p>
          <a:p>
            <a:pPr marL="457200" lvl="0" indent="-355600" algn="l" rtl="0">
              <a:lnSpc>
                <a:spcPct val="90000"/>
              </a:lnSpc>
              <a:spcBef>
                <a:spcPts val="0"/>
              </a:spcBef>
              <a:spcAft>
                <a:spcPts val="0"/>
              </a:spcAft>
              <a:buClr>
                <a:srgbClr val="0070C0"/>
              </a:buClr>
              <a:buSzPts val="2000"/>
              <a:buChar char="•"/>
            </a:pPr>
            <a:endParaRPr lang="en-US" sz="2000">
              <a:solidFill>
                <a:srgbClr val="0070C0"/>
              </a:solidFill>
              <a:ea typeface="Libre Franklin"/>
              <a:cs typeface="Libre Franklin"/>
              <a:sym typeface="Libre Franklin"/>
            </a:endParaRPr>
          </a:p>
          <a:p>
            <a:pPr indent="-355600">
              <a:lnSpc>
                <a:spcPct val="90000"/>
              </a:lnSpc>
              <a:spcBef>
                <a:spcPts val="0"/>
              </a:spcBef>
              <a:buClr>
                <a:srgbClr val="0070C0"/>
              </a:buClr>
              <a:buSzPts val="2000"/>
            </a:pPr>
            <a:r>
              <a:rPr lang="en-US" sz="1800">
                <a:solidFill>
                  <a:schemeClr val="tx1"/>
                </a:solidFill>
                <a:latin typeface="+mn-lt"/>
                <a:ea typeface="Calibri" panose="020F0502020204030204" pitchFamily="34" charset="0"/>
                <a:cs typeface="Calibri" panose="020F0502020204030204" pitchFamily="34" charset="0"/>
              </a:rPr>
              <a:t>Please see the full legislation here: </a:t>
            </a:r>
            <a:r>
              <a:rPr lang="en-US" sz="1800">
                <a:solidFill>
                  <a:schemeClr val="tx1"/>
                </a:solidFill>
                <a:latin typeface="+mn-lt"/>
                <a:ea typeface="Calibri" panose="020F0502020204030204" pitchFamily="34" charset="0"/>
                <a:cs typeface="Calibri" panose="020F0502020204030204" pitchFamily="34" charset="0"/>
                <a:hlinkClick r:id="rId3"/>
              </a:rPr>
              <a:t>http://webserver.rilin.state.ri.us/BillText22/HouseText22/H7801.pdf</a:t>
            </a:r>
            <a:r>
              <a:rPr lang="en-US" sz="1800">
                <a:solidFill>
                  <a:schemeClr val="tx1"/>
                </a:solidFill>
                <a:latin typeface="+mn-lt"/>
                <a:ea typeface="Calibri" panose="020F0502020204030204" pitchFamily="34" charset="0"/>
                <a:cs typeface="Calibri" panose="020F0502020204030204" pitchFamily="34" charset="0"/>
              </a:rPr>
              <a:t> </a:t>
            </a:r>
            <a:endParaRPr lang="en-US" sz="2400">
              <a:solidFill>
                <a:schemeClr val="tx1"/>
              </a:solidFill>
              <a:latin typeface="+mn-lt"/>
              <a:ea typeface="Calibri" panose="020F0502020204030204" pitchFamily="34" charset="0"/>
              <a:cs typeface="Calibri" panose="020F0502020204030204" pitchFamily="34" charset="0"/>
            </a:endParaRPr>
          </a:p>
          <a:p>
            <a:pPr marL="457200" lvl="0" indent="-355600" algn="l" rtl="0">
              <a:lnSpc>
                <a:spcPct val="90000"/>
              </a:lnSpc>
              <a:spcBef>
                <a:spcPts val="0"/>
              </a:spcBef>
              <a:spcAft>
                <a:spcPts val="0"/>
              </a:spcAft>
              <a:buClr>
                <a:srgbClr val="0070C0"/>
              </a:buClr>
              <a:buSzPts val="2000"/>
              <a:buChar char="•"/>
            </a:pPr>
            <a:endParaRPr sz="1800">
              <a:solidFill>
                <a:srgbClr val="0070C0"/>
              </a:solidFill>
              <a:ea typeface="Libre Franklin"/>
              <a:cs typeface="Libre Franklin"/>
              <a:sym typeface="Libre Franklin"/>
            </a:endParaRPr>
          </a:p>
        </p:txBody>
      </p:sp>
      <p:sp>
        <p:nvSpPr>
          <p:cNvPr id="489" name="Google Shape;489;p56"/>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90" name="Google Shape;490;p56"/>
          <p:cNvSpPr txBox="1"/>
          <p:nvPr/>
        </p:nvSpPr>
        <p:spPr>
          <a:xfrm>
            <a:off x="399150" y="6116792"/>
            <a:ext cx="8780100" cy="446246"/>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Libre Franklin"/>
              <a:ea typeface="Libre Franklin"/>
              <a:cs typeface="Libre Franklin"/>
              <a:sym typeface="Libre Frankli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8"/>
          <p:cNvSpPr txBox="1">
            <a:spLocks noGrp="1"/>
          </p:cNvSpPr>
          <p:nvPr>
            <p:ph type="title"/>
          </p:nvPr>
        </p:nvSpPr>
        <p:spPr>
          <a:xfrm>
            <a:off x="196450" y="241180"/>
            <a:ext cx="10014300" cy="693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ea typeface="Libre Franklin"/>
                <a:cs typeface="Libre Franklin"/>
                <a:sym typeface="Libre Franklin"/>
              </a:rPr>
              <a:t>Equity and Social Justice Statement</a:t>
            </a:r>
            <a:endParaRPr>
              <a:ea typeface="Libre Franklin"/>
              <a:cs typeface="Libre Franklin"/>
              <a:sym typeface="Libre Franklin"/>
            </a:endParaRPr>
          </a:p>
        </p:txBody>
      </p:sp>
      <p:sp>
        <p:nvSpPr>
          <p:cNvPr id="502" name="Google Shape;502;p58"/>
          <p:cNvSpPr txBox="1">
            <a:spLocks noGrp="1"/>
          </p:cNvSpPr>
          <p:nvPr>
            <p:ph type="body" idx="1"/>
          </p:nvPr>
        </p:nvSpPr>
        <p:spPr>
          <a:xfrm>
            <a:off x="399150" y="893270"/>
            <a:ext cx="11395200" cy="4991400"/>
          </a:xfrm>
          <a:prstGeom prst="rect">
            <a:avLst/>
          </a:prstGeom>
          <a:noFill/>
          <a:ln>
            <a:noFill/>
          </a:ln>
        </p:spPr>
        <p:txBody>
          <a:bodyPr spcFirstLastPara="1" wrap="square" lIns="45700" tIns="45700" rIns="45700" bIns="45700" anchor="t" anchorCtr="0">
            <a:noAutofit/>
          </a:bodyPr>
          <a:lstStyle/>
          <a:p>
            <a:pPr marL="0" lvl="0" indent="0" algn="l" rtl="0">
              <a:lnSpc>
                <a:spcPct val="80000"/>
              </a:lnSpc>
              <a:spcBef>
                <a:spcPts val="1400"/>
              </a:spcBef>
              <a:spcAft>
                <a:spcPts val="0"/>
              </a:spcAft>
              <a:buSzPts val="1800"/>
              <a:buNone/>
            </a:pPr>
            <a:r>
              <a:rPr lang="en-US" sz="2400">
                <a:solidFill>
                  <a:schemeClr val="dk1"/>
                </a:solidFill>
                <a:ea typeface="Libre Franklin"/>
                <a:cs typeface="Libre Franklin"/>
                <a:sym typeface="Libre Franklin"/>
              </a:rPr>
              <a:t>The recommendations of this Taskforce:</a:t>
            </a:r>
            <a:endParaRPr sz="2400">
              <a:solidFill>
                <a:schemeClr val="dk1"/>
              </a:solidFill>
              <a:ea typeface="Libre Franklin"/>
              <a:cs typeface="Libre Franklin"/>
              <a:sym typeface="Libre Franklin"/>
            </a:endParaRPr>
          </a:p>
          <a:p>
            <a:pPr marL="457200" lvl="0" indent="-381000" algn="l" rtl="0">
              <a:lnSpc>
                <a:spcPct val="80000"/>
              </a:lnSpc>
              <a:spcBef>
                <a:spcPts val="1400"/>
              </a:spcBef>
              <a:spcAft>
                <a:spcPts val="0"/>
              </a:spcAft>
              <a:buClr>
                <a:schemeClr val="dk1"/>
              </a:buClr>
              <a:buSzPts val="2400"/>
              <a:buChar char="•"/>
            </a:pPr>
            <a:r>
              <a:rPr lang="en-US" sz="2400">
                <a:solidFill>
                  <a:schemeClr val="dk1"/>
                </a:solidFill>
                <a:ea typeface="Libre Franklin"/>
                <a:cs typeface="Libre Franklin"/>
                <a:sym typeface="Libre Franklin"/>
              </a:rPr>
              <a:t>Intentionally consider the foundational components of well-being - a daily life resource determined by social, economic, and environmental conditions and negatively impacted by the inequitable distribution of resources.</a:t>
            </a:r>
            <a:br>
              <a:rPr lang="en-US" sz="2400">
                <a:solidFill>
                  <a:schemeClr val="dk1"/>
                </a:solidFill>
                <a:ea typeface="Libre Franklin"/>
                <a:cs typeface="Libre Franklin"/>
                <a:sym typeface="Libre Franklin"/>
              </a:rPr>
            </a:br>
            <a:endParaRPr sz="2400">
              <a:solidFill>
                <a:schemeClr val="dk1"/>
              </a:solidFill>
              <a:ea typeface="Libre Franklin"/>
              <a:cs typeface="Libre Franklin"/>
              <a:sym typeface="Libre Franklin"/>
            </a:endParaRPr>
          </a:p>
          <a:p>
            <a:pPr marL="457200" lvl="0" indent="-381000" algn="l" rtl="0">
              <a:lnSpc>
                <a:spcPct val="80000"/>
              </a:lnSpc>
              <a:spcBef>
                <a:spcPts val="0"/>
              </a:spcBef>
              <a:spcAft>
                <a:spcPts val="0"/>
              </a:spcAft>
              <a:buClr>
                <a:schemeClr val="dk1"/>
              </a:buClr>
              <a:buSzPts val="2400"/>
              <a:buChar char="•"/>
            </a:pPr>
            <a:r>
              <a:rPr lang="en-US" sz="2400">
                <a:solidFill>
                  <a:schemeClr val="dk1"/>
                </a:solidFill>
                <a:ea typeface="Libre Franklin"/>
                <a:cs typeface="Libre Franklin"/>
                <a:sym typeface="Libre Franklin"/>
              </a:rPr>
              <a:t>Seek to improve overall health for young children in RI, particularly those most disenfranchised, by improving disparities in resource allocation to those most susceptible to poor outcomes and promoting anti-racist practices.</a:t>
            </a:r>
            <a:endParaRPr sz="2400">
              <a:solidFill>
                <a:schemeClr val="dk1"/>
              </a:solidFill>
              <a:ea typeface="Libre Franklin"/>
              <a:cs typeface="Libre Franklin"/>
              <a:sym typeface="Libre Franklin"/>
            </a:endParaRPr>
          </a:p>
          <a:p>
            <a:pPr marL="0" lvl="0" indent="0" algn="l" rtl="0">
              <a:lnSpc>
                <a:spcPct val="80000"/>
              </a:lnSpc>
              <a:spcBef>
                <a:spcPts val="1400"/>
              </a:spcBef>
              <a:spcAft>
                <a:spcPts val="0"/>
              </a:spcAft>
              <a:buSzPts val="1800"/>
              <a:buNone/>
            </a:pPr>
            <a:r>
              <a:rPr lang="en-US" sz="2400">
                <a:solidFill>
                  <a:schemeClr val="dk1"/>
                </a:solidFill>
                <a:ea typeface="Libre Franklin"/>
                <a:cs typeface="Libre Franklin"/>
                <a:sym typeface="Libre Franklin"/>
              </a:rPr>
              <a:t>The Taskforce acknowledges the history of institutional and structural racism and its impact on health. </a:t>
            </a:r>
            <a:endParaRPr sz="2400">
              <a:solidFill>
                <a:schemeClr val="dk1"/>
              </a:solidFill>
              <a:ea typeface="Libre Franklin"/>
              <a:cs typeface="Libre Franklin"/>
              <a:sym typeface="Libre Franklin"/>
            </a:endParaRPr>
          </a:p>
          <a:p>
            <a:pPr marL="0" lvl="0" indent="0" algn="l" rtl="0">
              <a:lnSpc>
                <a:spcPct val="80000"/>
              </a:lnSpc>
              <a:spcBef>
                <a:spcPts val="1400"/>
              </a:spcBef>
              <a:spcAft>
                <a:spcPts val="0"/>
              </a:spcAft>
              <a:buSzPts val="1800"/>
              <a:buNone/>
            </a:pPr>
            <a:r>
              <a:rPr lang="en-US" sz="2400">
                <a:solidFill>
                  <a:schemeClr val="dk1"/>
                </a:solidFill>
                <a:ea typeface="Libre Franklin"/>
                <a:cs typeface="Libre Franklin"/>
                <a:sym typeface="Libre Franklin"/>
              </a:rPr>
              <a:t>We are committed to improving the quality of life for all Rhode Island residents while eliminating the inequities that threaten the lives of low-income communities and communities of color disproportionately affected by substance use, chronic diseases, and their risk factors.</a:t>
            </a:r>
            <a:endParaRPr sz="2400">
              <a:solidFill>
                <a:schemeClr val="dk1"/>
              </a:solidFill>
              <a:ea typeface="Libre Franklin"/>
              <a:cs typeface="Libre Franklin"/>
              <a:sym typeface="Libre Franklin"/>
            </a:endParaRPr>
          </a:p>
          <a:p>
            <a:pPr marL="0" lvl="0" indent="0" algn="l" rtl="0">
              <a:lnSpc>
                <a:spcPct val="80000"/>
              </a:lnSpc>
              <a:spcBef>
                <a:spcPts val="1400"/>
              </a:spcBef>
              <a:spcAft>
                <a:spcPts val="0"/>
              </a:spcAft>
              <a:buSzPts val="1800"/>
              <a:buNone/>
            </a:pPr>
            <a:endParaRPr sz="2400">
              <a:solidFill>
                <a:schemeClr val="dk1"/>
              </a:solidFill>
            </a:endParaRPr>
          </a:p>
        </p:txBody>
      </p:sp>
      <p:sp>
        <p:nvSpPr>
          <p:cNvPr id="503" name="Google Shape;503;p5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9"/>
          <p:cNvSpPr txBox="1">
            <a:spLocks noGrp="1"/>
          </p:cNvSpPr>
          <p:nvPr>
            <p:ph type="title"/>
          </p:nvPr>
        </p:nvSpPr>
        <p:spPr>
          <a:xfrm>
            <a:off x="196450" y="241180"/>
            <a:ext cx="10014300" cy="693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ea typeface="Libre Franklin"/>
                <a:cs typeface="Libre Franklin"/>
                <a:sym typeface="Libre Franklin"/>
              </a:rPr>
              <a:t>Core Principles</a:t>
            </a:r>
            <a:endParaRPr>
              <a:ea typeface="Libre Franklin"/>
              <a:cs typeface="Libre Franklin"/>
              <a:sym typeface="Libre Franklin"/>
            </a:endParaRPr>
          </a:p>
        </p:txBody>
      </p:sp>
      <p:sp>
        <p:nvSpPr>
          <p:cNvPr id="510" name="Google Shape;510;p59"/>
          <p:cNvSpPr txBox="1">
            <a:spLocks noGrp="1"/>
          </p:cNvSpPr>
          <p:nvPr>
            <p:ph type="body" idx="1"/>
          </p:nvPr>
        </p:nvSpPr>
        <p:spPr>
          <a:xfrm>
            <a:off x="196450" y="1066450"/>
            <a:ext cx="11598000" cy="5141700"/>
          </a:xfrm>
          <a:prstGeom prst="rect">
            <a:avLst/>
          </a:prstGeom>
          <a:noFill/>
          <a:ln>
            <a:noFill/>
          </a:ln>
        </p:spPr>
        <p:txBody>
          <a:bodyPr spcFirstLastPara="1" wrap="square" lIns="45700" tIns="45700" rIns="45700" bIns="45700" anchor="t" anchorCtr="0">
            <a:noAutofit/>
          </a:bodyPr>
          <a:lstStyle/>
          <a:p>
            <a:pPr marL="457200" lvl="0" indent="-336550" algn="just" rtl="0">
              <a:lnSpc>
                <a:spcPct val="115000"/>
              </a:lnSpc>
              <a:spcBef>
                <a:spcPts val="1200"/>
              </a:spcBef>
              <a:spcAft>
                <a:spcPts val="0"/>
              </a:spcAft>
              <a:buClr>
                <a:schemeClr val="dk1"/>
              </a:buClr>
              <a:buSzPts val="1700"/>
              <a:buFont typeface="Libre Franklin"/>
              <a:buChar char="●"/>
            </a:pPr>
            <a:r>
              <a:rPr lang="en-US">
                <a:solidFill>
                  <a:schemeClr val="dk1"/>
                </a:solidFill>
                <a:ea typeface="Libre Franklin"/>
                <a:cs typeface="Libre Franklin"/>
                <a:sym typeface="Libre Franklin"/>
              </a:rPr>
              <a:t>Children’s mental health is first and foremost about supporting, promoting, enabling communities and families with young children to thrive.</a:t>
            </a:r>
            <a:endParaRPr/>
          </a:p>
          <a:p>
            <a:pPr marL="457200" lvl="0" indent="-336550" algn="just" rtl="0">
              <a:lnSpc>
                <a:spcPct val="115000"/>
              </a:lnSpc>
              <a:spcBef>
                <a:spcPts val="1200"/>
              </a:spcBef>
              <a:spcAft>
                <a:spcPts val="0"/>
              </a:spcAft>
              <a:buClr>
                <a:schemeClr val="dk1"/>
              </a:buClr>
              <a:buSzPts val="1700"/>
              <a:buFont typeface="Libre Franklin"/>
              <a:buChar char="●"/>
            </a:pPr>
            <a:r>
              <a:rPr lang="en-US">
                <a:solidFill>
                  <a:schemeClr val="dk1"/>
                </a:solidFill>
                <a:ea typeface="Libre Franklin"/>
                <a:cs typeface="Libre Franklin"/>
                <a:sym typeface="Libre Franklin"/>
              </a:rPr>
              <a:t>When a child needs support for mental health or behavioral challenges, all families can equitably access a family-centered IECMH system of care (as a component of the </a:t>
            </a:r>
            <a:r>
              <a:rPr lang="en-US" u="sng">
                <a:solidFill>
                  <a:schemeClr val="hlink"/>
                </a:solidFill>
                <a:ea typeface="Libre Franklin"/>
                <a:cs typeface="Libre Franklin"/>
                <a:sym typeface="Libre Franklin"/>
                <a:hlinkClick r:id="rId3"/>
              </a:rPr>
              <a:t>Rhode Island Behavioral Health System of Care for Children and Youth</a:t>
            </a:r>
            <a:r>
              <a:rPr lang="en-US">
                <a:solidFill>
                  <a:schemeClr val="dk1"/>
                </a:solidFill>
                <a:ea typeface="Libre Franklin"/>
                <a:cs typeface="Libre Franklin"/>
                <a:sym typeface="Libre Franklin"/>
              </a:rPr>
              <a:t>).</a:t>
            </a:r>
            <a:endParaRPr/>
          </a:p>
          <a:p>
            <a:pPr marL="457200" lvl="0" indent="-336550" algn="just" rtl="0">
              <a:lnSpc>
                <a:spcPct val="115000"/>
              </a:lnSpc>
              <a:spcBef>
                <a:spcPts val="1200"/>
              </a:spcBef>
              <a:spcAft>
                <a:spcPts val="0"/>
              </a:spcAft>
              <a:buClr>
                <a:schemeClr val="dk1"/>
              </a:buClr>
              <a:buSzPts val="1700"/>
              <a:buFont typeface="Libre Franklin"/>
              <a:buChar char="●"/>
            </a:pPr>
            <a:r>
              <a:rPr lang="en-US">
                <a:solidFill>
                  <a:schemeClr val="dk1"/>
                </a:solidFill>
                <a:ea typeface="Libre Franklin"/>
                <a:cs typeface="Libre Franklin"/>
                <a:sym typeface="Libre Franklin"/>
              </a:rPr>
              <a:t>The IECMH system of care empowers families by making them full partners in the planning and delivery of services. </a:t>
            </a:r>
            <a:endParaRPr/>
          </a:p>
          <a:p>
            <a:pPr marL="457200" lvl="0" indent="-336550" algn="just" rtl="0">
              <a:lnSpc>
                <a:spcPct val="115000"/>
              </a:lnSpc>
              <a:spcBef>
                <a:spcPts val="1200"/>
              </a:spcBef>
              <a:spcAft>
                <a:spcPts val="0"/>
              </a:spcAft>
              <a:buClr>
                <a:schemeClr val="dk1"/>
              </a:buClr>
              <a:buSzPts val="1700"/>
              <a:buFont typeface="Libre Franklin"/>
              <a:buChar char="●"/>
            </a:pPr>
            <a:r>
              <a:rPr lang="en-US">
                <a:solidFill>
                  <a:schemeClr val="dk1"/>
                </a:solidFill>
                <a:ea typeface="Libre Franklin"/>
                <a:cs typeface="Libre Franklin"/>
                <a:sym typeface="Libre Franklin"/>
              </a:rPr>
              <a:t>The IECMH system of care actively works to reduce racial and ethnic disparities and class inequities in all actions and responses. This includes:</a:t>
            </a:r>
            <a:endParaRPr/>
          </a:p>
          <a:p>
            <a:pPr marL="914400" lvl="1" indent="-336550" algn="just" rtl="0">
              <a:lnSpc>
                <a:spcPct val="115000"/>
              </a:lnSpc>
              <a:spcBef>
                <a:spcPts val="1200"/>
              </a:spcBef>
              <a:spcAft>
                <a:spcPts val="0"/>
              </a:spcAft>
              <a:buClr>
                <a:schemeClr val="dk1"/>
              </a:buClr>
              <a:buSzPts val="1700"/>
              <a:buFont typeface="Libre Franklin"/>
              <a:buChar char="●"/>
            </a:pPr>
            <a:r>
              <a:rPr lang="en-US">
                <a:solidFill>
                  <a:schemeClr val="dk1"/>
                </a:solidFill>
                <a:ea typeface="Libre Franklin"/>
                <a:cs typeface="Libre Franklin"/>
                <a:sym typeface="Libre Franklin"/>
              </a:rPr>
              <a:t>Fostering inclusion and countering the effects of discrimination and marginalization jeopardizing healthy development. </a:t>
            </a:r>
            <a:endParaRPr/>
          </a:p>
          <a:p>
            <a:pPr marL="914400" lvl="1" indent="-336550" algn="just" rtl="0">
              <a:lnSpc>
                <a:spcPct val="115000"/>
              </a:lnSpc>
              <a:spcBef>
                <a:spcPts val="1200"/>
              </a:spcBef>
              <a:spcAft>
                <a:spcPts val="0"/>
              </a:spcAft>
              <a:buClr>
                <a:schemeClr val="dk1"/>
              </a:buClr>
              <a:buSzPts val="1700"/>
              <a:buFont typeface="Libre Franklin"/>
              <a:buChar char="●"/>
            </a:pPr>
            <a:r>
              <a:rPr lang="en-US">
                <a:solidFill>
                  <a:schemeClr val="dk1"/>
                </a:solidFill>
                <a:ea typeface="Libre Franklin"/>
                <a:cs typeface="Libre Franklin"/>
                <a:sym typeface="Libre Franklin"/>
              </a:rPr>
              <a:t>Providing culturally competent, linguistically responsive, strengths-based, trauma-informed services that respect how different cultures and ethnic groups may have different views and interpretations, both of the concepts of children’s social and emotional development and wellness, and the type of system needed to address the needs of young children and their families.</a:t>
            </a:r>
            <a:endParaRPr/>
          </a:p>
          <a:p>
            <a:pPr marL="914400" lvl="1" indent="-336550" algn="just" rtl="0">
              <a:lnSpc>
                <a:spcPct val="115000"/>
              </a:lnSpc>
              <a:spcBef>
                <a:spcPts val="1200"/>
              </a:spcBef>
              <a:spcAft>
                <a:spcPts val="0"/>
              </a:spcAft>
              <a:buClr>
                <a:schemeClr val="dk1"/>
              </a:buClr>
              <a:buSzPts val="1700"/>
              <a:buFont typeface="Libre Franklin"/>
              <a:buChar char="●"/>
            </a:pPr>
            <a:r>
              <a:rPr lang="en-US">
                <a:solidFill>
                  <a:schemeClr val="dk1"/>
                </a:solidFill>
                <a:ea typeface="Libre Franklin"/>
                <a:cs typeface="Libre Franklin"/>
                <a:sym typeface="Libre Franklin"/>
              </a:rPr>
              <a:t>The IECMH system of care strives to strengthen and preserve the child’s primary attachment and caregiver relationships. </a:t>
            </a:r>
            <a:endParaRPr sz="1400">
              <a:solidFill>
                <a:schemeClr val="dk1"/>
              </a:solidFill>
              <a:ea typeface="Libre Franklin"/>
              <a:cs typeface="Libre Franklin"/>
              <a:sym typeface="Libre Franklin"/>
            </a:endParaRPr>
          </a:p>
        </p:txBody>
      </p:sp>
      <p:sp>
        <p:nvSpPr>
          <p:cNvPr id="511" name="Google Shape;511;p5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0"/>
          <p:cNvSpPr txBox="1">
            <a:spLocks noGrp="1"/>
          </p:cNvSpPr>
          <p:nvPr>
            <p:ph type="title"/>
          </p:nvPr>
        </p:nvSpPr>
        <p:spPr>
          <a:xfrm>
            <a:off x="196450" y="241180"/>
            <a:ext cx="10014300" cy="693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ea typeface="Libre Franklin"/>
                <a:cs typeface="Libre Franklin"/>
                <a:sym typeface="Libre Franklin"/>
              </a:rPr>
              <a:t>Core Principles (Cont’d)</a:t>
            </a:r>
            <a:endParaRPr>
              <a:ea typeface="Libre Franklin"/>
              <a:cs typeface="Libre Franklin"/>
              <a:sym typeface="Libre Franklin"/>
            </a:endParaRPr>
          </a:p>
        </p:txBody>
      </p:sp>
      <p:sp>
        <p:nvSpPr>
          <p:cNvPr id="518" name="Google Shape;518;p60"/>
          <p:cNvSpPr txBox="1">
            <a:spLocks noGrp="1"/>
          </p:cNvSpPr>
          <p:nvPr>
            <p:ph type="body" idx="1"/>
          </p:nvPr>
        </p:nvSpPr>
        <p:spPr>
          <a:xfrm>
            <a:off x="196450" y="1045675"/>
            <a:ext cx="11598000" cy="4991400"/>
          </a:xfrm>
          <a:prstGeom prst="rect">
            <a:avLst/>
          </a:prstGeom>
          <a:noFill/>
          <a:ln>
            <a:noFill/>
          </a:ln>
        </p:spPr>
        <p:txBody>
          <a:bodyPr spcFirstLastPara="1" wrap="square" lIns="45700" tIns="45700" rIns="45700" bIns="45700" anchor="t" anchorCtr="0">
            <a:noAutofit/>
          </a:bodyPr>
          <a:lstStyle/>
          <a:p>
            <a:pPr marL="457200" lvl="0" indent="-336550" algn="l" rtl="0">
              <a:lnSpc>
                <a:spcPct val="115000"/>
              </a:lnSpc>
              <a:spcBef>
                <a:spcPts val="1200"/>
              </a:spcBef>
              <a:spcAft>
                <a:spcPts val="0"/>
              </a:spcAft>
              <a:buClr>
                <a:schemeClr val="dk1"/>
              </a:buClr>
              <a:buSzPts val="1700"/>
              <a:buFont typeface="Libre Franklin"/>
              <a:buChar char="●"/>
            </a:pPr>
            <a:r>
              <a:rPr lang="en-US" sz="1800">
                <a:solidFill>
                  <a:schemeClr val="dk1"/>
                </a:solidFill>
                <a:ea typeface="Libre Franklin"/>
                <a:cs typeface="Libre Franklin"/>
                <a:sym typeface="Libre Franklin"/>
              </a:rPr>
              <a:t>The IECMH system of care emphasizes prevention and early intervention through timely screening, identification, and delivery of services to maximize opportunities for babies and young children to thrive.</a:t>
            </a:r>
            <a:endParaRPr sz="1800"/>
          </a:p>
          <a:p>
            <a:pPr marL="457200" lvl="0" indent="-336550" algn="l" rtl="0">
              <a:lnSpc>
                <a:spcPct val="115000"/>
              </a:lnSpc>
              <a:spcBef>
                <a:spcPts val="1200"/>
              </a:spcBef>
              <a:spcAft>
                <a:spcPts val="0"/>
              </a:spcAft>
              <a:buClr>
                <a:schemeClr val="dk1"/>
              </a:buClr>
              <a:buSzPts val="1700"/>
              <a:buFont typeface="Libre Franklin"/>
              <a:buChar char="●"/>
            </a:pPr>
            <a:r>
              <a:rPr lang="en-US" sz="1800">
                <a:solidFill>
                  <a:schemeClr val="dk1"/>
                </a:solidFill>
                <a:ea typeface="Libre Franklin"/>
                <a:cs typeface="Libre Franklin"/>
                <a:sym typeface="Libre Franklin"/>
              </a:rPr>
              <a:t>The IECMH system of care supports the stability of the child’s family, whether biological, adoptive, or foster, including attention to social determinants of health and mental health.</a:t>
            </a:r>
            <a:endParaRPr sz="1800"/>
          </a:p>
          <a:p>
            <a:pPr marL="457200" lvl="0" indent="-336550" algn="l" rtl="0">
              <a:lnSpc>
                <a:spcPct val="115000"/>
              </a:lnSpc>
              <a:spcBef>
                <a:spcPts val="1200"/>
              </a:spcBef>
              <a:spcAft>
                <a:spcPts val="0"/>
              </a:spcAft>
              <a:buClr>
                <a:schemeClr val="dk1"/>
              </a:buClr>
              <a:buSzPts val="1700"/>
              <a:buFont typeface="Libre Franklin"/>
              <a:buChar char="●"/>
            </a:pPr>
            <a:r>
              <a:rPr lang="en-US" sz="1800">
                <a:solidFill>
                  <a:schemeClr val="dk1"/>
                </a:solidFill>
                <a:ea typeface="Libre Franklin"/>
                <a:cs typeface="Libre Franklin"/>
                <a:sym typeface="Libre Franklin"/>
              </a:rPr>
              <a:t>Services and supports in the IECMH system of care are evidence-based/informed and embedded in a wide range of settings.</a:t>
            </a:r>
            <a:endParaRPr sz="1800"/>
          </a:p>
          <a:p>
            <a:pPr marL="457200" lvl="0" indent="-336550" algn="l" rtl="0">
              <a:lnSpc>
                <a:spcPct val="115000"/>
              </a:lnSpc>
              <a:spcBef>
                <a:spcPts val="1200"/>
              </a:spcBef>
              <a:spcAft>
                <a:spcPts val="0"/>
              </a:spcAft>
              <a:buClr>
                <a:schemeClr val="dk1"/>
              </a:buClr>
              <a:buSzPts val="1700"/>
              <a:buFont typeface="Libre Franklin"/>
              <a:buChar char="●"/>
            </a:pPr>
            <a:r>
              <a:rPr lang="en-US" sz="1800">
                <a:solidFill>
                  <a:schemeClr val="dk1"/>
                </a:solidFill>
                <a:ea typeface="Libre Franklin"/>
                <a:cs typeface="Libre Franklin"/>
                <a:sym typeface="Libre Franklin"/>
              </a:rPr>
              <a:t>Services and supports in the IECMH system of care are delivered by a high-quality, well-trained, racially and ethnically diverse workforce reflective of the communities they serve.</a:t>
            </a:r>
            <a:endParaRPr sz="1800"/>
          </a:p>
          <a:p>
            <a:pPr marL="457200" lvl="0" indent="-336550" algn="l" rtl="0">
              <a:lnSpc>
                <a:spcPct val="115000"/>
              </a:lnSpc>
              <a:spcBef>
                <a:spcPts val="1200"/>
              </a:spcBef>
              <a:spcAft>
                <a:spcPts val="0"/>
              </a:spcAft>
              <a:buClr>
                <a:schemeClr val="dk1"/>
              </a:buClr>
              <a:buSzPts val="1700"/>
              <a:buFont typeface="Libre Franklin"/>
              <a:buChar char="●"/>
            </a:pPr>
            <a:r>
              <a:rPr lang="en-US" sz="1800">
                <a:solidFill>
                  <a:schemeClr val="dk1"/>
                </a:solidFill>
                <a:ea typeface="Libre Franklin"/>
                <a:cs typeface="Libre Franklin"/>
                <a:sym typeface="Libre Franklin"/>
              </a:rPr>
              <a:t>Services and supports are coordinated, aligned, and integrated at the state and local/community levels.</a:t>
            </a:r>
            <a:endParaRPr sz="1800"/>
          </a:p>
          <a:p>
            <a:pPr marL="457200" lvl="0" indent="-336550" algn="l" rtl="0">
              <a:lnSpc>
                <a:spcPct val="115000"/>
              </a:lnSpc>
              <a:spcBef>
                <a:spcPts val="1200"/>
              </a:spcBef>
              <a:spcAft>
                <a:spcPts val="0"/>
              </a:spcAft>
              <a:buClr>
                <a:schemeClr val="dk1"/>
              </a:buClr>
              <a:buSzPts val="1700"/>
              <a:buFont typeface="Libre Franklin"/>
              <a:buChar char="●"/>
            </a:pPr>
            <a:r>
              <a:rPr lang="en-US" sz="1800">
                <a:solidFill>
                  <a:schemeClr val="dk1"/>
                </a:solidFill>
                <a:ea typeface="Libre Franklin"/>
                <a:cs typeface="Libre Franklin"/>
                <a:sym typeface="Libre Franklin"/>
              </a:rPr>
              <a:t>The workforce is supported with appropriate compensation and workloads, training, consultation/coaching, and attention to wellness to increase continuity and stability of care and avoid burnout and turnover.</a:t>
            </a:r>
            <a:endParaRPr sz="1800"/>
          </a:p>
          <a:p>
            <a:pPr marL="457200" lvl="0" indent="0" algn="just" rtl="0">
              <a:lnSpc>
                <a:spcPct val="115000"/>
              </a:lnSpc>
              <a:spcBef>
                <a:spcPts val="1200"/>
              </a:spcBef>
              <a:spcAft>
                <a:spcPts val="1000"/>
              </a:spcAft>
              <a:buSzPts val="1800"/>
              <a:buNone/>
            </a:pPr>
            <a:endParaRPr sz="1700">
              <a:solidFill>
                <a:schemeClr val="dk1"/>
              </a:solidFill>
              <a:latin typeface="Libre Franklin"/>
              <a:ea typeface="Libre Franklin"/>
              <a:cs typeface="Libre Franklin"/>
              <a:sym typeface="Libre Franklin"/>
            </a:endParaRPr>
          </a:p>
        </p:txBody>
      </p:sp>
      <p:sp>
        <p:nvSpPr>
          <p:cNvPr id="519" name="Google Shape;519;p6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1"/>
          <p:cNvSpPr txBox="1">
            <a:spLocks noGrp="1"/>
          </p:cNvSpPr>
          <p:nvPr>
            <p:ph type="title"/>
          </p:nvPr>
        </p:nvSpPr>
        <p:spPr>
          <a:xfrm>
            <a:off x="196450" y="241180"/>
            <a:ext cx="10014300" cy="693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ea typeface="Libre Franklin"/>
                <a:cs typeface="Libre Franklin"/>
                <a:sym typeface="Libre Franklin"/>
              </a:rPr>
              <a:t>IECMH Plan Introduction</a:t>
            </a:r>
            <a:endParaRPr>
              <a:ea typeface="Libre Franklin"/>
              <a:cs typeface="Libre Franklin"/>
              <a:sym typeface="Libre Franklin"/>
            </a:endParaRPr>
          </a:p>
        </p:txBody>
      </p:sp>
      <p:sp>
        <p:nvSpPr>
          <p:cNvPr id="526" name="Google Shape;526;p61"/>
          <p:cNvSpPr txBox="1">
            <a:spLocks noGrp="1"/>
          </p:cNvSpPr>
          <p:nvPr>
            <p:ph type="body" idx="1"/>
          </p:nvPr>
        </p:nvSpPr>
        <p:spPr>
          <a:xfrm>
            <a:off x="304800" y="1045675"/>
            <a:ext cx="11489700" cy="4991400"/>
          </a:xfrm>
          <a:prstGeom prst="rect">
            <a:avLst/>
          </a:prstGeom>
          <a:noFill/>
          <a:ln>
            <a:noFill/>
          </a:ln>
        </p:spPr>
        <p:txBody>
          <a:bodyPr spcFirstLastPara="1" wrap="square" lIns="45700" tIns="45700" rIns="45700" bIns="45700" anchor="t" anchorCtr="0">
            <a:noAutofit/>
          </a:bodyPr>
          <a:lstStyle/>
          <a:p>
            <a:pPr marL="0" lvl="0" indent="0" algn="l" rtl="0">
              <a:lnSpc>
                <a:spcPct val="80000"/>
              </a:lnSpc>
              <a:spcBef>
                <a:spcPts val="1400"/>
              </a:spcBef>
              <a:spcAft>
                <a:spcPts val="0"/>
              </a:spcAft>
              <a:buSzPts val="1800"/>
              <a:buNone/>
            </a:pPr>
            <a:r>
              <a:rPr lang="en-US" sz="2200">
                <a:solidFill>
                  <a:srgbClr val="0C0C0C"/>
                </a:solidFill>
                <a:ea typeface="Libre Franklin"/>
                <a:cs typeface="Libre Franklin"/>
                <a:sym typeface="Libre Franklin"/>
              </a:rPr>
              <a:t>Please find the plan here: </a:t>
            </a:r>
            <a:r>
              <a:rPr lang="en-US" sz="2200">
                <a:solidFill>
                  <a:srgbClr val="0C0C0C"/>
                </a:solidFill>
                <a:ea typeface="Libre Franklin"/>
                <a:cs typeface="Libre Franklin"/>
                <a:sym typeface="Libre Franklin"/>
                <a:hlinkClick r:id="rId3"/>
              </a:rPr>
              <a:t>https://eohhs.ri.gov/sites/g/files/xkgbur226/files/2023-07/Rhode%20Island%20Infant%20and%20Early%20Childhood%20Mental%20Health%20Plan.pdf</a:t>
            </a:r>
            <a:r>
              <a:rPr lang="en-US" sz="2200">
                <a:solidFill>
                  <a:srgbClr val="0C0C0C"/>
                </a:solidFill>
                <a:ea typeface="Libre Franklin"/>
                <a:cs typeface="Libre Franklin"/>
                <a:sym typeface="Libre Franklin"/>
              </a:rPr>
              <a:t> </a:t>
            </a:r>
          </a:p>
          <a:p>
            <a:pPr marL="0" lvl="0" indent="0" algn="l" rtl="0">
              <a:lnSpc>
                <a:spcPct val="80000"/>
              </a:lnSpc>
              <a:spcBef>
                <a:spcPts val="1400"/>
              </a:spcBef>
              <a:spcAft>
                <a:spcPts val="0"/>
              </a:spcAft>
              <a:buSzPts val="1800"/>
              <a:buNone/>
            </a:pPr>
            <a:r>
              <a:rPr lang="en-US" sz="2200">
                <a:solidFill>
                  <a:srgbClr val="0C0C0C"/>
                </a:solidFill>
                <a:ea typeface="Libre Franklin"/>
                <a:cs typeface="Libre Franklin"/>
                <a:sym typeface="Libre Franklin"/>
              </a:rPr>
              <a:t>Key takeaways: </a:t>
            </a:r>
          </a:p>
          <a:p>
            <a:pPr marL="457200" lvl="0" indent="-368300" algn="l" rtl="0">
              <a:lnSpc>
                <a:spcPct val="80000"/>
              </a:lnSpc>
              <a:buClr>
                <a:srgbClr val="0C0C0C"/>
              </a:buClr>
              <a:buSzPts val="2200"/>
              <a:buChar char="•"/>
            </a:pPr>
            <a:r>
              <a:rPr lang="en-US" sz="2400">
                <a:solidFill>
                  <a:srgbClr val="0C0C0C"/>
                </a:solidFill>
                <a:ea typeface="Libre Franklin"/>
                <a:cs typeface="Libre Franklin"/>
                <a:sym typeface="Libre Franklin"/>
              </a:rPr>
              <a:t>We will need to invest in </a:t>
            </a:r>
            <a:r>
              <a:rPr lang="en-US" sz="2400" b="1">
                <a:solidFill>
                  <a:srgbClr val="0C0C0C"/>
                </a:solidFill>
                <a:ea typeface="Libre Franklin"/>
                <a:cs typeface="Libre Franklin"/>
                <a:sym typeface="Libre Franklin"/>
              </a:rPr>
              <a:t>new thinking and systems change </a:t>
            </a:r>
            <a:r>
              <a:rPr lang="en-US" sz="2400">
                <a:solidFill>
                  <a:srgbClr val="0C0C0C"/>
                </a:solidFill>
                <a:ea typeface="Libre Franklin"/>
                <a:cs typeface="Libre Franklin"/>
                <a:sym typeface="Libre Franklin"/>
              </a:rPr>
              <a:t>efforts to ensure that the decisions we are making, the policies we are developing, and the services we are funding are </a:t>
            </a:r>
            <a:r>
              <a:rPr lang="en-US" sz="2400" b="1">
                <a:solidFill>
                  <a:srgbClr val="0C0C0C"/>
                </a:solidFill>
                <a:ea typeface="Libre Franklin"/>
                <a:cs typeface="Libre Franklin"/>
                <a:sym typeface="Libre Franklin"/>
              </a:rPr>
              <a:t>reducing racial disparities and are not overtly or covertly creating further inequities.  </a:t>
            </a:r>
          </a:p>
          <a:p>
            <a:pPr marL="457200" lvl="0" indent="-368300" algn="l" rtl="0">
              <a:lnSpc>
                <a:spcPct val="80000"/>
              </a:lnSpc>
              <a:buClr>
                <a:srgbClr val="0C0C0C"/>
              </a:buClr>
              <a:buSzPts val="2200"/>
              <a:buChar char="•"/>
            </a:pPr>
            <a:r>
              <a:rPr lang="en-US" sz="2400">
                <a:solidFill>
                  <a:srgbClr val="0C0C0C"/>
                </a:solidFill>
                <a:ea typeface="Libre Franklin"/>
                <a:cs typeface="Libre Franklin"/>
                <a:sym typeface="Libre Franklin"/>
              </a:rPr>
              <a:t>We must support a </a:t>
            </a:r>
            <a:r>
              <a:rPr lang="en-US" sz="2400" b="1">
                <a:solidFill>
                  <a:srgbClr val="0C0C0C"/>
                </a:solidFill>
                <a:ea typeface="Libre Franklin"/>
                <a:cs typeface="Libre Franklin"/>
                <a:sym typeface="Libre Franklin"/>
              </a:rPr>
              <a:t>system responsive to the diverse needs of children and families of different races, languages, and cultures </a:t>
            </a:r>
            <a:r>
              <a:rPr lang="en-US" sz="2400">
                <a:solidFill>
                  <a:srgbClr val="0C0C0C"/>
                </a:solidFill>
                <a:ea typeface="Libre Franklin"/>
                <a:cs typeface="Libre Franklin"/>
                <a:sym typeface="Libre Franklin"/>
              </a:rPr>
              <a:t>that intentionally address racial and economic disparities. </a:t>
            </a:r>
            <a:endParaRPr sz="2400">
              <a:solidFill>
                <a:srgbClr val="0C0C0C"/>
              </a:solidFill>
              <a:ea typeface="Libre Franklin"/>
              <a:cs typeface="Libre Franklin"/>
              <a:sym typeface="Libre Franklin"/>
            </a:endParaRPr>
          </a:p>
          <a:p>
            <a:pPr marL="457200" lvl="0" indent="-368300" algn="l" rtl="0">
              <a:lnSpc>
                <a:spcPct val="80000"/>
              </a:lnSpc>
              <a:buClr>
                <a:srgbClr val="0C0C0C"/>
              </a:buClr>
              <a:buSzPts val="2200"/>
              <a:buChar char="•"/>
            </a:pPr>
            <a:r>
              <a:rPr lang="en-US" sz="2400" b="1">
                <a:solidFill>
                  <a:srgbClr val="0C0C0C"/>
                </a:solidFill>
                <a:ea typeface="Libre Franklin"/>
                <a:cs typeface="Libre Franklin"/>
                <a:sym typeface="Libre Franklin"/>
              </a:rPr>
              <a:t>More resources are needed, and more can be done with existing resources </a:t>
            </a:r>
            <a:r>
              <a:rPr lang="en-US" sz="2400">
                <a:solidFill>
                  <a:srgbClr val="0C0C0C"/>
                </a:solidFill>
                <a:ea typeface="Libre Franklin"/>
                <a:cs typeface="Libre Franklin"/>
                <a:sym typeface="Libre Franklin"/>
              </a:rPr>
              <a:t>to develop a more effective approach to meeting young children’s needs.</a:t>
            </a:r>
            <a:endParaRPr sz="2400">
              <a:solidFill>
                <a:srgbClr val="0C0C0C"/>
              </a:solidFill>
              <a:ea typeface="Libre Franklin"/>
              <a:cs typeface="Libre Franklin"/>
              <a:sym typeface="Libre Franklin"/>
            </a:endParaRPr>
          </a:p>
          <a:p>
            <a:pPr marL="0" lvl="0" indent="0" algn="l" rtl="0">
              <a:lnSpc>
                <a:spcPct val="80000"/>
              </a:lnSpc>
              <a:spcBef>
                <a:spcPts val="1400"/>
              </a:spcBef>
              <a:spcAft>
                <a:spcPts val="0"/>
              </a:spcAft>
              <a:buSzPts val="1800"/>
              <a:buNone/>
            </a:pPr>
            <a:endParaRPr sz="2200">
              <a:solidFill>
                <a:srgbClr val="0C0C0C"/>
              </a:solidFill>
              <a:latin typeface="Libre Franklin"/>
              <a:ea typeface="Libre Franklin"/>
              <a:cs typeface="Libre Franklin"/>
              <a:sym typeface="Libre Franklin"/>
            </a:endParaRPr>
          </a:p>
        </p:txBody>
      </p:sp>
      <p:sp>
        <p:nvSpPr>
          <p:cNvPr id="527" name="Google Shape;527;p61"/>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2"/>
          <p:cNvSpPr txBox="1">
            <a:spLocks noGrp="1"/>
          </p:cNvSpPr>
          <p:nvPr>
            <p:ph type="title"/>
          </p:nvPr>
        </p:nvSpPr>
        <p:spPr>
          <a:xfrm>
            <a:off x="196450" y="241180"/>
            <a:ext cx="10014300" cy="693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ea typeface="Libre Franklin"/>
                <a:cs typeface="Libre Franklin"/>
                <a:sym typeface="Libre Franklin"/>
              </a:rPr>
              <a:t>IECMH Plan Framework</a:t>
            </a:r>
            <a:endParaRPr>
              <a:ea typeface="Libre Franklin"/>
              <a:cs typeface="Libre Franklin"/>
              <a:sym typeface="Libre Franklin"/>
            </a:endParaRPr>
          </a:p>
        </p:txBody>
      </p:sp>
      <p:sp>
        <p:nvSpPr>
          <p:cNvPr id="534" name="Google Shape;534;p62"/>
          <p:cNvSpPr txBox="1">
            <a:spLocks noGrp="1"/>
          </p:cNvSpPr>
          <p:nvPr>
            <p:ph type="body" idx="1"/>
          </p:nvPr>
        </p:nvSpPr>
        <p:spPr>
          <a:xfrm>
            <a:off x="304800" y="1045675"/>
            <a:ext cx="11489700" cy="49914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100">
                <a:solidFill>
                  <a:srgbClr val="231F20"/>
                </a:solidFill>
                <a:ea typeface="Libre Franklin"/>
                <a:cs typeface="Libre Franklin"/>
                <a:sym typeface="Libre Franklin"/>
              </a:rPr>
              <a:t>For each priority, the participants in this planning process have identified a set of recommendations. </a:t>
            </a:r>
            <a:endParaRPr/>
          </a:p>
          <a:p>
            <a:pPr marL="0" lvl="0" indent="0" algn="l" rtl="0">
              <a:lnSpc>
                <a:spcPct val="115000"/>
              </a:lnSpc>
              <a:spcBef>
                <a:spcPts val="1200"/>
              </a:spcBef>
              <a:spcAft>
                <a:spcPts val="0"/>
              </a:spcAft>
              <a:buClr>
                <a:schemeClr val="dk1"/>
              </a:buClr>
              <a:buSzPts val="1100"/>
              <a:buFont typeface="Arial"/>
              <a:buNone/>
            </a:pPr>
            <a:r>
              <a:rPr lang="en-US" sz="2100">
                <a:solidFill>
                  <a:srgbClr val="231F20"/>
                </a:solidFill>
                <a:ea typeface="Libre Franklin"/>
                <a:cs typeface="Libre Franklin"/>
                <a:sym typeface="Libre Franklin"/>
              </a:rPr>
              <a:t>The recommendations for each priority are differentiated by the type of recommendation and investment required.  </a:t>
            </a:r>
            <a:endParaRPr sz="2000">
              <a:solidFill>
                <a:srgbClr val="231F20"/>
              </a:solidFill>
              <a:ea typeface="Libre Franklin"/>
              <a:cs typeface="Libre Franklin"/>
              <a:sym typeface="Libre Franklin"/>
            </a:endParaRPr>
          </a:p>
          <a:p>
            <a:pPr marL="457200" lvl="0" indent="-361950" algn="l" rtl="0">
              <a:lnSpc>
                <a:spcPct val="115000"/>
              </a:lnSpc>
              <a:spcBef>
                <a:spcPts val="1200"/>
              </a:spcBef>
              <a:spcAft>
                <a:spcPts val="0"/>
              </a:spcAft>
              <a:buClr>
                <a:srgbClr val="231F20"/>
              </a:buClr>
              <a:buSzPts val="2100"/>
              <a:buFont typeface="Libre Franklin"/>
              <a:buChar char="●"/>
            </a:pPr>
            <a:r>
              <a:rPr lang="en-US" sz="2100">
                <a:solidFill>
                  <a:srgbClr val="231F20"/>
                </a:solidFill>
                <a:ea typeface="Libre Franklin"/>
                <a:cs typeface="Libre Franklin"/>
                <a:sym typeface="Libre Franklin"/>
              </a:rPr>
              <a:t>Recommendations that could be accomplished within 12 months and/or supported through reallocation of resources or policy change.</a:t>
            </a:r>
            <a:endParaRPr sz="2100">
              <a:solidFill>
                <a:srgbClr val="231F20"/>
              </a:solidFill>
              <a:ea typeface="Libre Franklin"/>
              <a:cs typeface="Libre Franklin"/>
              <a:sym typeface="Libre Franklin"/>
            </a:endParaRPr>
          </a:p>
          <a:p>
            <a:pPr marL="457200" lvl="0" indent="-361950" algn="l" rtl="0">
              <a:lnSpc>
                <a:spcPct val="115000"/>
              </a:lnSpc>
              <a:spcBef>
                <a:spcPts val="1200"/>
              </a:spcBef>
              <a:spcAft>
                <a:spcPts val="0"/>
              </a:spcAft>
              <a:buClr>
                <a:srgbClr val="231F20"/>
              </a:buClr>
              <a:buSzPts val="2100"/>
              <a:buFont typeface="Libre Franklin"/>
              <a:buChar char="●"/>
            </a:pPr>
            <a:r>
              <a:rPr lang="en-US" sz="2100">
                <a:solidFill>
                  <a:srgbClr val="231F20"/>
                </a:solidFill>
                <a:ea typeface="Libre Franklin"/>
                <a:cs typeface="Libre Franklin"/>
                <a:sym typeface="Libre Franklin"/>
              </a:rPr>
              <a:t>Recommendations requiring additional resources:</a:t>
            </a:r>
            <a:endParaRPr/>
          </a:p>
          <a:p>
            <a:pPr marL="914400" lvl="1" indent="-361950" algn="l" rtl="0">
              <a:lnSpc>
                <a:spcPct val="115000"/>
              </a:lnSpc>
              <a:spcBef>
                <a:spcPts val="1200"/>
              </a:spcBef>
              <a:spcAft>
                <a:spcPts val="0"/>
              </a:spcAft>
              <a:buClr>
                <a:srgbClr val="231F20"/>
              </a:buClr>
              <a:buSzPts val="2100"/>
              <a:buFont typeface="Libre Franklin"/>
              <a:buChar char="●"/>
            </a:pPr>
            <a:r>
              <a:rPr lang="en-US" sz="2100">
                <a:solidFill>
                  <a:srgbClr val="231F20"/>
                </a:solidFill>
                <a:ea typeface="Libre Franklin"/>
                <a:cs typeface="Libre Franklin"/>
                <a:sym typeface="Libre Franklin"/>
              </a:rPr>
              <a:t>One-time investment</a:t>
            </a:r>
            <a:endParaRPr sz="2100">
              <a:solidFill>
                <a:srgbClr val="231F20"/>
              </a:solidFill>
              <a:ea typeface="Libre Franklin"/>
              <a:cs typeface="Libre Franklin"/>
              <a:sym typeface="Libre Franklin"/>
            </a:endParaRPr>
          </a:p>
          <a:p>
            <a:pPr marL="914400" lvl="1" indent="-361950" algn="l" rtl="0">
              <a:lnSpc>
                <a:spcPct val="115000"/>
              </a:lnSpc>
              <a:spcBef>
                <a:spcPts val="2200"/>
              </a:spcBef>
              <a:spcAft>
                <a:spcPts val="0"/>
              </a:spcAft>
              <a:buClr>
                <a:srgbClr val="231F20"/>
              </a:buClr>
              <a:buSzPts val="2100"/>
              <a:buFont typeface="Libre Franklin"/>
              <a:buChar char="●"/>
            </a:pPr>
            <a:r>
              <a:rPr lang="en-US" sz="2100">
                <a:solidFill>
                  <a:srgbClr val="231F20"/>
                </a:solidFill>
                <a:ea typeface="Libre Franklin"/>
                <a:cs typeface="Libre Franklin"/>
                <a:sym typeface="Libre Franklin"/>
              </a:rPr>
              <a:t>Ongoing investments</a:t>
            </a:r>
            <a:endParaRPr/>
          </a:p>
          <a:p>
            <a:pPr marL="95250" lvl="0" indent="0" algn="l" rtl="0">
              <a:lnSpc>
                <a:spcPct val="115000"/>
              </a:lnSpc>
              <a:spcBef>
                <a:spcPts val="2200"/>
              </a:spcBef>
              <a:spcAft>
                <a:spcPts val="0"/>
              </a:spcAft>
              <a:buClr>
                <a:srgbClr val="231F20"/>
              </a:buClr>
              <a:buSzPts val="2100"/>
              <a:buNone/>
            </a:pPr>
            <a:r>
              <a:rPr lang="en-US" sz="2100">
                <a:solidFill>
                  <a:srgbClr val="231F20"/>
                </a:solidFill>
                <a:ea typeface="Libre Franklin"/>
                <a:cs typeface="Libre Franklin"/>
                <a:sym typeface="Libre Franklin"/>
              </a:rPr>
              <a:t>Recommendations important to parents and caregivers are denoted with: </a:t>
            </a:r>
            <a:br>
              <a:rPr lang="en-US" sz="2100">
                <a:solidFill>
                  <a:srgbClr val="231F20"/>
                </a:solidFill>
                <a:latin typeface="Libre Franklin"/>
                <a:ea typeface="Libre Franklin"/>
                <a:cs typeface="Libre Franklin"/>
                <a:sym typeface="Libre Franklin"/>
              </a:rPr>
            </a:br>
            <a:endParaRPr sz="2100">
              <a:solidFill>
                <a:srgbClr val="231F20"/>
              </a:solidFill>
              <a:latin typeface="Libre Franklin"/>
              <a:ea typeface="Libre Franklin"/>
              <a:cs typeface="Libre Franklin"/>
              <a:sym typeface="Libre Franklin"/>
            </a:endParaRPr>
          </a:p>
          <a:p>
            <a:pPr marL="0" lvl="0" indent="0" algn="l" rtl="0">
              <a:lnSpc>
                <a:spcPct val="115000"/>
              </a:lnSpc>
              <a:spcBef>
                <a:spcPts val="1200"/>
              </a:spcBef>
              <a:spcAft>
                <a:spcPts val="0"/>
              </a:spcAft>
              <a:buClr>
                <a:schemeClr val="dk1"/>
              </a:buClr>
              <a:buSzPts val="1100"/>
              <a:buFont typeface="Arial"/>
              <a:buNone/>
            </a:pPr>
            <a:endParaRPr sz="700">
              <a:solidFill>
                <a:srgbClr val="231F20"/>
              </a:solidFill>
              <a:latin typeface="Libre Franklin"/>
              <a:ea typeface="Libre Franklin"/>
              <a:cs typeface="Libre Franklin"/>
              <a:sym typeface="Libre Franklin"/>
            </a:endParaRPr>
          </a:p>
          <a:p>
            <a:pPr marL="0" lvl="0" indent="0" algn="l" rtl="0">
              <a:lnSpc>
                <a:spcPct val="80000"/>
              </a:lnSpc>
              <a:spcBef>
                <a:spcPts val="1400"/>
              </a:spcBef>
              <a:spcAft>
                <a:spcPts val="0"/>
              </a:spcAft>
              <a:buSzPts val="1800"/>
              <a:buNone/>
            </a:pPr>
            <a:endParaRPr sz="2000">
              <a:solidFill>
                <a:srgbClr val="1A497F"/>
              </a:solidFill>
              <a:latin typeface="Libre Franklin"/>
              <a:ea typeface="Libre Franklin"/>
              <a:cs typeface="Libre Franklin"/>
              <a:sym typeface="Libre Franklin"/>
            </a:endParaRPr>
          </a:p>
        </p:txBody>
      </p:sp>
      <p:sp>
        <p:nvSpPr>
          <p:cNvPr id="535" name="Google Shape;535;p6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37" name="Google Shape;537;p62"/>
          <p:cNvPicPr preferRelativeResize="0"/>
          <p:nvPr/>
        </p:nvPicPr>
        <p:blipFill rotWithShape="1">
          <a:blip r:embed="rId3">
            <a:alphaModFix/>
          </a:blip>
          <a:srcRect/>
          <a:stretch/>
        </p:blipFill>
        <p:spPr>
          <a:xfrm>
            <a:off x="6553143" y="3349401"/>
            <a:ext cx="524700" cy="552316"/>
          </a:xfrm>
          <a:prstGeom prst="rect">
            <a:avLst/>
          </a:prstGeom>
          <a:noFill/>
          <a:ln>
            <a:noFill/>
          </a:ln>
        </p:spPr>
      </p:pic>
      <p:pic>
        <p:nvPicPr>
          <p:cNvPr id="538" name="Google Shape;538;p62"/>
          <p:cNvPicPr preferRelativeResize="0"/>
          <p:nvPr/>
        </p:nvPicPr>
        <p:blipFill rotWithShape="1">
          <a:blip r:embed="rId4">
            <a:alphaModFix/>
          </a:blip>
          <a:srcRect/>
          <a:stretch/>
        </p:blipFill>
        <p:spPr>
          <a:xfrm>
            <a:off x="4036682" y="4494347"/>
            <a:ext cx="524700" cy="524700"/>
          </a:xfrm>
          <a:prstGeom prst="rect">
            <a:avLst/>
          </a:prstGeom>
          <a:noFill/>
          <a:ln>
            <a:noFill/>
          </a:ln>
        </p:spPr>
      </p:pic>
      <p:pic>
        <p:nvPicPr>
          <p:cNvPr id="539" name="Google Shape;539;p62"/>
          <p:cNvPicPr preferRelativeResize="0"/>
          <p:nvPr/>
        </p:nvPicPr>
        <p:blipFill rotWithShape="1">
          <a:blip r:embed="rId5">
            <a:alphaModFix/>
          </a:blip>
          <a:srcRect/>
          <a:stretch/>
        </p:blipFill>
        <p:spPr>
          <a:xfrm>
            <a:off x="3954013" y="3901717"/>
            <a:ext cx="607369" cy="482039"/>
          </a:xfrm>
          <a:prstGeom prst="rect">
            <a:avLst/>
          </a:prstGeom>
          <a:noFill/>
          <a:ln>
            <a:noFill/>
          </a:ln>
        </p:spPr>
      </p:pic>
      <p:pic>
        <p:nvPicPr>
          <p:cNvPr id="540" name="Google Shape;540;p62"/>
          <p:cNvPicPr preferRelativeResize="0"/>
          <p:nvPr/>
        </p:nvPicPr>
        <p:blipFill rotWithShape="1">
          <a:blip r:embed="rId6">
            <a:alphaModFix/>
          </a:blip>
          <a:srcRect/>
          <a:stretch/>
        </p:blipFill>
        <p:spPr>
          <a:xfrm>
            <a:off x="8969586" y="5191041"/>
            <a:ext cx="447927" cy="4375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99B1D-5F58-4E30-9934-5344C97E95FC}"/>
              </a:ext>
            </a:extLst>
          </p:cNvPr>
          <p:cNvSpPr>
            <a:spLocks noGrp="1"/>
          </p:cNvSpPr>
          <p:nvPr>
            <p:ph type="title"/>
          </p:nvPr>
        </p:nvSpPr>
        <p:spPr>
          <a:xfrm>
            <a:off x="2773680" y="1076880"/>
            <a:ext cx="6644640" cy="1775921"/>
          </a:xfrm>
        </p:spPr>
        <p:txBody>
          <a:bodyPr>
            <a:normAutofit fontScale="90000"/>
          </a:bodyPr>
          <a:lstStyle/>
          <a:p>
            <a:r>
              <a:rPr lang="en-US" sz="4400"/>
              <a:t>Brief review of System of Care Components and SAMHSA System of Care Grant</a:t>
            </a:r>
          </a:p>
        </p:txBody>
      </p:sp>
    </p:spTree>
    <p:extLst>
      <p:ext uri="{BB962C8B-B14F-4D97-AF65-F5344CB8AC3E}">
        <p14:creationId xmlns:p14="http://schemas.microsoft.com/office/powerpoint/2010/main" val="3943554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3"/>
          <p:cNvSpPr txBox="1">
            <a:spLocks noGrp="1"/>
          </p:cNvSpPr>
          <p:nvPr>
            <p:ph type="title"/>
          </p:nvPr>
        </p:nvSpPr>
        <p:spPr>
          <a:xfrm>
            <a:off x="196450" y="241180"/>
            <a:ext cx="10014300" cy="693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ea typeface="Libre Franklin"/>
                <a:cs typeface="Libre Franklin"/>
                <a:sym typeface="Libre Franklin"/>
              </a:rPr>
              <a:t>10 IECMH Plan Priorities</a:t>
            </a:r>
            <a:endParaRPr>
              <a:ea typeface="Libre Franklin"/>
              <a:cs typeface="Libre Franklin"/>
              <a:sym typeface="Libre Franklin"/>
            </a:endParaRPr>
          </a:p>
        </p:txBody>
      </p:sp>
      <p:sp>
        <p:nvSpPr>
          <p:cNvPr id="546" name="Google Shape;546;p63"/>
          <p:cNvSpPr txBox="1">
            <a:spLocks noGrp="1"/>
          </p:cNvSpPr>
          <p:nvPr>
            <p:ph type="body" idx="1"/>
          </p:nvPr>
        </p:nvSpPr>
        <p:spPr>
          <a:xfrm>
            <a:off x="304799" y="1045675"/>
            <a:ext cx="11243734" cy="49914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Clr>
                <a:schemeClr val="dk1"/>
              </a:buClr>
              <a:buSzPts val="1100"/>
              <a:buNone/>
            </a:pPr>
            <a:r>
              <a:rPr lang="en-US" sz="2000">
                <a:solidFill>
                  <a:srgbClr val="231F20"/>
                </a:solidFill>
                <a:ea typeface="Libre Franklin"/>
                <a:cs typeface="Libre Franklin"/>
                <a:sym typeface="Libre Franklin"/>
              </a:rPr>
              <a:t>1. Implement Coordinated IECMH Workforce Development And Support: IECMH Clinicians</a:t>
            </a:r>
            <a:endParaRPr/>
          </a:p>
          <a:p>
            <a:pPr marL="0" lvl="0" indent="0" algn="l" rtl="0">
              <a:lnSpc>
                <a:spcPct val="115000"/>
              </a:lnSpc>
              <a:spcBef>
                <a:spcPts val="600"/>
              </a:spcBef>
              <a:spcAft>
                <a:spcPts val="0"/>
              </a:spcAft>
              <a:buClr>
                <a:schemeClr val="dk1"/>
              </a:buClr>
              <a:buSzPts val="1100"/>
              <a:buNone/>
            </a:pPr>
            <a:r>
              <a:rPr lang="en-US" sz="2000">
                <a:solidFill>
                  <a:srgbClr val="231F20"/>
                </a:solidFill>
                <a:ea typeface="Libre Franklin"/>
                <a:cs typeface="Libre Franklin"/>
                <a:sym typeface="Libre Franklin"/>
              </a:rPr>
              <a:t>2. Implement Coordinated IECMH Workforce Development And Support: Broader Early Childhood Workforce</a:t>
            </a:r>
            <a:endParaRPr/>
          </a:p>
          <a:p>
            <a:pPr marL="0" lvl="0" indent="0" algn="l" rtl="0">
              <a:lnSpc>
                <a:spcPct val="115000"/>
              </a:lnSpc>
              <a:spcBef>
                <a:spcPts val="600"/>
              </a:spcBef>
              <a:spcAft>
                <a:spcPts val="0"/>
              </a:spcAft>
              <a:buClr>
                <a:schemeClr val="dk1"/>
              </a:buClr>
              <a:buSzPts val="1100"/>
              <a:buNone/>
            </a:pPr>
            <a:r>
              <a:rPr lang="en-US" sz="2000">
                <a:solidFill>
                  <a:srgbClr val="231F20"/>
                </a:solidFill>
                <a:ea typeface="Libre Franklin"/>
                <a:cs typeface="Libre Franklin"/>
                <a:sym typeface="Libre Franklin"/>
              </a:rPr>
              <a:t>3. Advance Policies To Address Underlying Inequities And Root Causes Of IECMH Challenges</a:t>
            </a:r>
            <a:endParaRPr/>
          </a:p>
          <a:p>
            <a:pPr marL="0" lvl="0" indent="0" algn="l" rtl="0">
              <a:lnSpc>
                <a:spcPct val="115000"/>
              </a:lnSpc>
              <a:spcBef>
                <a:spcPts val="600"/>
              </a:spcBef>
              <a:spcAft>
                <a:spcPts val="0"/>
              </a:spcAft>
              <a:buClr>
                <a:schemeClr val="dk1"/>
              </a:buClr>
              <a:buSzPts val="1100"/>
              <a:buNone/>
            </a:pPr>
            <a:r>
              <a:rPr lang="en-US" sz="2000">
                <a:solidFill>
                  <a:srgbClr val="231F20"/>
                </a:solidFill>
                <a:ea typeface="Libre Franklin"/>
                <a:cs typeface="Libre Franklin"/>
                <a:sym typeface="Libre Franklin"/>
              </a:rPr>
              <a:t>4. Universally Promote The Importance Of IECMH</a:t>
            </a:r>
            <a:endParaRPr/>
          </a:p>
          <a:p>
            <a:pPr marL="0" lvl="0" indent="0" algn="l" rtl="0">
              <a:lnSpc>
                <a:spcPct val="115000"/>
              </a:lnSpc>
              <a:spcBef>
                <a:spcPts val="600"/>
              </a:spcBef>
              <a:spcAft>
                <a:spcPts val="0"/>
              </a:spcAft>
              <a:buClr>
                <a:schemeClr val="dk1"/>
              </a:buClr>
              <a:buSzPts val="1100"/>
              <a:buNone/>
            </a:pPr>
            <a:r>
              <a:rPr lang="en-US" sz="2000">
                <a:solidFill>
                  <a:srgbClr val="231F20"/>
                </a:solidFill>
                <a:ea typeface="Libre Franklin"/>
                <a:cs typeface="Libre Franklin"/>
                <a:sym typeface="Libre Franklin"/>
              </a:rPr>
              <a:t>5. Screen, Evaluate, And Connect Parents and Caregivers to Treatment</a:t>
            </a:r>
            <a:endParaRPr/>
          </a:p>
          <a:p>
            <a:pPr marL="0" lvl="0" indent="0" algn="l" rtl="0">
              <a:lnSpc>
                <a:spcPct val="115000"/>
              </a:lnSpc>
              <a:spcBef>
                <a:spcPts val="600"/>
              </a:spcBef>
              <a:spcAft>
                <a:spcPts val="0"/>
              </a:spcAft>
              <a:buClr>
                <a:schemeClr val="dk1"/>
              </a:buClr>
              <a:buSzPts val="1100"/>
              <a:buNone/>
            </a:pPr>
            <a:r>
              <a:rPr lang="en-US" sz="2000">
                <a:solidFill>
                  <a:srgbClr val="231F20"/>
                </a:solidFill>
                <a:ea typeface="Libre Franklin"/>
                <a:cs typeface="Libre Franklin"/>
                <a:sym typeface="Libre Franklin"/>
              </a:rPr>
              <a:t>6. Screen And Refer Children To Evaluation And Treatment For IECMH Challenges</a:t>
            </a:r>
            <a:endParaRPr/>
          </a:p>
          <a:p>
            <a:pPr marL="0" lvl="0" indent="0" algn="l" rtl="0">
              <a:lnSpc>
                <a:spcPct val="115000"/>
              </a:lnSpc>
              <a:spcBef>
                <a:spcPts val="600"/>
              </a:spcBef>
              <a:spcAft>
                <a:spcPts val="0"/>
              </a:spcAft>
              <a:buClr>
                <a:schemeClr val="dk1"/>
              </a:buClr>
              <a:buSzPts val="1100"/>
              <a:buNone/>
            </a:pPr>
            <a:r>
              <a:rPr lang="en-US" sz="2000">
                <a:solidFill>
                  <a:srgbClr val="231F20"/>
                </a:solidFill>
                <a:ea typeface="Libre Franklin"/>
                <a:cs typeface="Libre Franklin"/>
                <a:sym typeface="Libre Franklin"/>
              </a:rPr>
              <a:t>7. Ensure A Robust and Coordinated System Of Preventive Interventions And Support</a:t>
            </a:r>
            <a:endParaRPr/>
          </a:p>
          <a:p>
            <a:pPr marL="0" lvl="0" indent="0" algn="l" rtl="0">
              <a:lnSpc>
                <a:spcPct val="115000"/>
              </a:lnSpc>
              <a:spcBef>
                <a:spcPts val="600"/>
              </a:spcBef>
              <a:spcAft>
                <a:spcPts val="0"/>
              </a:spcAft>
              <a:buClr>
                <a:schemeClr val="dk1"/>
              </a:buClr>
              <a:buSzPts val="1100"/>
              <a:buNone/>
            </a:pPr>
            <a:r>
              <a:rPr lang="en-US" sz="2000">
                <a:solidFill>
                  <a:srgbClr val="231F20"/>
                </a:solidFill>
                <a:ea typeface="Libre Franklin"/>
                <a:cs typeface="Libre Franklin"/>
                <a:sym typeface="Libre Franklin"/>
              </a:rPr>
              <a:t>8. Provide IECMH Consultation In Early Childhood Settings</a:t>
            </a:r>
            <a:endParaRPr/>
          </a:p>
          <a:p>
            <a:pPr marL="0" lvl="0" indent="0" algn="l" rtl="0">
              <a:lnSpc>
                <a:spcPct val="115000"/>
              </a:lnSpc>
              <a:spcBef>
                <a:spcPts val="600"/>
              </a:spcBef>
              <a:spcAft>
                <a:spcPts val="0"/>
              </a:spcAft>
              <a:buClr>
                <a:schemeClr val="dk1"/>
              </a:buClr>
              <a:buSzPts val="1100"/>
              <a:buNone/>
            </a:pPr>
            <a:r>
              <a:rPr lang="en-US" sz="2000">
                <a:solidFill>
                  <a:srgbClr val="231F20"/>
                </a:solidFill>
                <a:ea typeface="Libre Franklin"/>
                <a:cs typeface="Libre Franklin"/>
                <a:sym typeface="Libre Franklin"/>
              </a:rPr>
              <a:t>9. Expand Access To Evidence-Based, Family-Based Dyadic IECMH Treatment</a:t>
            </a:r>
            <a:endParaRPr/>
          </a:p>
          <a:p>
            <a:pPr marL="0" lvl="0" indent="0" algn="l" rtl="0">
              <a:lnSpc>
                <a:spcPct val="115000"/>
              </a:lnSpc>
              <a:spcBef>
                <a:spcPts val="600"/>
              </a:spcBef>
              <a:spcAft>
                <a:spcPts val="0"/>
              </a:spcAft>
              <a:buClr>
                <a:schemeClr val="dk1"/>
              </a:buClr>
              <a:buSzPts val="1100"/>
              <a:buNone/>
            </a:pPr>
            <a:r>
              <a:rPr lang="en-US" sz="2000">
                <a:solidFill>
                  <a:srgbClr val="231F20"/>
                </a:solidFill>
                <a:ea typeface="Libre Franklin"/>
                <a:cs typeface="Libre Franklin"/>
                <a:sym typeface="Libre Franklin"/>
              </a:rPr>
              <a:t>10. Promote Developmentally Appropriate Assessment and Diagnosis</a:t>
            </a:r>
            <a:endParaRPr/>
          </a:p>
          <a:p>
            <a:pPr marL="0" lvl="0" indent="0" algn="l" rtl="0">
              <a:lnSpc>
                <a:spcPct val="115000"/>
              </a:lnSpc>
              <a:spcBef>
                <a:spcPts val="600"/>
              </a:spcBef>
              <a:spcAft>
                <a:spcPts val="0"/>
              </a:spcAft>
              <a:buClr>
                <a:schemeClr val="dk1"/>
              </a:buClr>
              <a:buSzPts val="1100"/>
              <a:buFont typeface="Arial"/>
              <a:buNone/>
            </a:pPr>
            <a:endParaRPr sz="2000">
              <a:solidFill>
                <a:srgbClr val="231F20"/>
              </a:solidFill>
              <a:latin typeface="Libre Franklin"/>
              <a:ea typeface="Libre Franklin"/>
              <a:cs typeface="Libre Franklin"/>
              <a:sym typeface="Libre Franklin"/>
            </a:endParaRPr>
          </a:p>
        </p:txBody>
      </p:sp>
      <p:sp>
        <p:nvSpPr>
          <p:cNvPr id="547" name="Google Shape;547;p63"/>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17C8-34A7-020C-C3C7-55969DBB0252}"/>
              </a:ext>
            </a:extLst>
          </p:cNvPr>
          <p:cNvSpPr>
            <a:spLocks noGrp="1"/>
          </p:cNvSpPr>
          <p:nvPr>
            <p:ph type="title"/>
          </p:nvPr>
        </p:nvSpPr>
        <p:spPr/>
        <p:txBody>
          <a:bodyPr/>
          <a:lstStyle/>
          <a:p>
            <a:r>
              <a:rPr lang="en-US">
                <a:ea typeface="Libre Franklin"/>
                <a:cs typeface="Libre Franklin"/>
                <a:sym typeface="Libre Franklin"/>
              </a:rPr>
              <a:t>IECMH Next Steps</a:t>
            </a:r>
            <a:endParaRPr lang="en-US"/>
          </a:p>
        </p:txBody>
      </p:sp>
      <p:sp>
        <p:nvSpPr>
          <p:cNvPr id="3" name="Content Placeholder 2">
            <a:extLst>
              <a:ext uri="{FF2B5EF4-FFF2-40B4-BE49-F238E27FC236}">
                <a16:creationId xmlns:a16="http://schemas.microsoft.com/office/drawing/2014/main" id="{C9933A71-7B59-84A9-A01E-9396CCC0236E}"/>
              </a:ext>
            </a:extLst>
          </p:cNvPr>
          <p:cNvSpPr>
            <a:spLocks noGrp="1"/>
          </p:cNvSpPr>
          <p:nvPr>
            <p:ph idx="1"/>
          </p:nvPr>
        </p:nvSpPr>
        <p:spPr>
          <a:xfrm>
            <a:off x="304801" y="1181849"/>
            <a:ext cx="11582399" cy="4807985"/>
          </a:xfrm>
        </p:spPr>
        <p:txBody>
          <a:bodyPr/>
          <a:lstStyle/>
          <a:p>
            <a:r>
              <a:rPr lang="en-US" sz="2800">
                <a:solidFill>
                  <a:schemeClr val="tx1"/>
                </a:solidFill>
              </a:rPr>
              <a:t>Considering implementation of the plan components</a:t>
            </a:r>
          </a:p>
          <a:p>
            <a:r>
              <a:rPr lang="en-US" sz="2800">
                <a:solidFill>
                  <a:schemeClr val="tx1"/>
                </a:solidFill>
              </a:rPr>
              <a:t>Further exploration of the issues of diagnoses for young children. </a:t>
            </a:r>
          </a:p>
          <a:p>
            <a:pPr lvl="1"/>
            <a:r>
              <a:rPr lang="en-US" sz="2800">
                <a:solidFill>
                  <a:schemeClr val="tx1"/>
                </a:solidFill>
              </a:rPr>
              <a:t>Upcoming focus group with parents of young children who have received a mental health diagnosis </a:t>
            </a:r>
          </a:p>
          <a:p>
            <a:pPr lvl="1"/>
            <a:r>
              <a:rPr lang="en-US" sz="2800">
                <a:solidFill>
                  <a:schemeClr val="tx1"/>
                </a:solidFill>
              </a:rPr>
              <a:t>Upcoming focus group with providers of diagnoses to young children. Please let us know if you are a providers of mental health services who would like to participate</a:t>
            </a:r>
          </a:p>
        </p:txBody>
      </p:sp>
      <p:sp>
        <p:nvSpPr>
          <p:cNvPr id="4" name="Date Placeholder 3">
            <a:extLst>
              <a:ext uri="{FF2B5EF4-FFF2-40B4-BE49-F238E27FC236}">
                <a16:creationId xmlns:a16="http://schemas.microsoft.com/office/drawing/2014/main" id="{AFB040AD-AB64-C72B-75D3-EA082BD52CD7}"/>
              </a:ext>
            </a:extLst>
          </p:cNvPr>
          <p:cNvSpPr>
            <a:spLocks noGrp="1"/>
          </p:cNvSpPr>
          <p:nvPr>
            <p:ph type="dt" sz="half" idx="10"/>
          </p:nvPr>
        </p:nvSpPr>
        <p:spPr/>
        <p:txBody>
          <a:bodyPr/>
          <a:lstStyle/>
          <a:p>
            <a:r>
              <a:rPr lang="en-US"/>
              <a:t>7/27/2021</a:t>
            </a:r>
          </a:p>
        </p:txBody>
      </p:sp>
      <p:sp>
        <p:nvSpPr>
          <p:cNvPr id="5" name="Slide Number Placeholder 4">
            <a:extLst>
              <a:ext uri="{FF2B5EF4-FFF2-40B4-BE49-F238E27FC236}">
                <a16:creationId xmlns:a16="http://schemas.microsoft.com/office/drawing/2014/main" id="{E5AC4BFF-5234-21F4-DDF4-C7F88BDE3CAD}"/>
              </a:ext>
            </a:extLst>
          </p:cNvPr>
          <p:cNvSpPr>
            <a:spLocks noGrp="1"/>
          </p:cNvSpPr>
          <p:nvPr>
            <p:ph type="sldNum" sz="quarter" idx="12"/>
          </p:nvPr>
        </p:nvSpPr>
        <p:spPr/>
        <p:txBody>
          <a:bodyPr/>
          <a:lstStyle/>
          <a:p>
            <a:fld id="{C9A42914-44A4-4AFF-BD58-82DAA4F48288}" type="slidenum">
              <a:rPr lang="en-US" smtClean="0"/>
              <a:t>31</a:t>
            </a:fld>
            <a:endParaRPr lang="en-US"/>
          </a:p>
        </p:txBody>
      </p:sp>
    </p:spTree>
    <p:extLst>
      <p:ext uri="{BB962C8B-B14F-4D97-AF65-F5344CB8AC3E}">
        <p14:creationId xmlns:p14="http://schemas.microsoft.com/office/powerpoint/2010/main" val="2377265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32D8-C668-EB0D-E180-17F7BC2E8628}"/>
              </a:ext>
            </a:extLst>
          </p:cNvPr>
          <p:cNvSpPr>
            <a:spLocks noGrp="1"/>
          </p:cNvSpPr>
          <p:nvPr>
            <p:ph type="title"/>
          </p:nvPr>
        </p:nvSpPr>
        <p:spPr>
          <a:xfrm>
            <a:off x="3558540" y="822482"/>
            <a:ext cx="5074920" cy="1311128"/>
          </a:xfrm>
        </p:spPr>
        <p:txBody>
          <a:bodyPr/>
          <a:lstStyle/>
          <a:p>
            <a:r>
              <a:rPr lang="en-US"/>
              <a:t>Thank you!</a:t>
            </a:r>
          </a:p>
        </p:txBody>
      </p:sp>
      <p:sp>
        <p:nvSpPr>
          <p:cNvPr id="3" name="Text Placeholder 2">
            <a:extLst>
              <a:ext uri="{FF2B5EF4-FFF2-40B4-BE49-F238E27FC236}">
                <a16:creationId xmlns:a16="http://schemas.microsoft.com/office/drawing/2014/main" id="{5D134DC7-9BBC-D3A5-9FFC-6F6B1AC36A7C}"/>
              </a:ext>
            </a:extLst>
          </p:cNvPr>
          <p:cNvSpPr>
            <a:spLocks noGrp="1"/>
          </p:cNvSpPr>
          <p:nvPr>
            <p:ph type="body" idx="1"/>
          </p:nvPr>
        </p:nvSpPr>
        <p:spPr>
          <a:xfrm>
            <a:off x="2094016" y="2026731"/>
            <a:ext cx="8003968" cy="1581912"/>
          </a:xfrm>
        </p:spPr>
        <p:txBody>
          <a:bodyPr/>
          <a:lstStyle/>
          <a:p>
            <a:pPr marL="800100" lvl="1" indent="-342900">
              <a:lnSpc>
                <a:spcPct val="100000"/>
              </a:lnSpc>
              <a:buFont typeface="Arial" panose="020B0604020202020204" pitchFamily="34" charset="0"/>
              <a:buChar char="•"/>
            </a:pPr>
            <a:r>
              <a:rPr lang="en-US" sz="2800">
                <a:solidFill>
                  <a:schemeClr val="tx1"/>
                </a:solidFill>
                <a:latin typeface="Franklin Gothic Book"/>
                <a:ea typeface="+mj-lt"/>
                <a:cs typeface="+mj-lt"/>
              </a:rPr>
              <a:t>Thank you for your attention. We welcome any questions, comments, or feedback you may have regarding the presentation.</a:t>
            </a:r>
          </a:p>
          <a:p>
            <a:pPr lvl="1">
              <a:lnSpc>
                <a:spcPct val="100000"/>
              </a:lnSpc>
            </a:pPr>
            <a:endParaRPr lang="en-US" sz="2800">
              <a:solidFill>
                <a:schemeClr val="tx1"/>
              </a:solidFill>
              <a:latin typeface="Franklin Gothic Book"/>
              <a:ea typeface="+mj-lt"/>
              <a:cs typeface="+mj-lt"/>
            </a:endParaRPr>
          </a:p>
          <a:p>
            <a:pPr marL="800100" lvl="1" indent="-342900">
              <a:lnSpc>
                <a:spcPct val="100000"/>
              </a:lnSpc>
              <a:buFont typeface="Arial" panose="020B0604020202020204" pitchFamily="34" charset="0"/>
              <a:buChar char="•"/>
            </a:pPr>
            <a:r>
              <a:rPr lang="en-US" sz="2800">
                <a:solidFill>
                  <a:schemeClr val="tx1"/>
                </a:solidFill>
                <a:latin typeface="Franklin Gothic Book"/>
                <a:ea typeface="+mj-lt"/>
                <a:cs typeface="+mj-lt"/>
              </a:rPr>
              <a:t>Reach out to Marti Rosenberg with any questions: </a:t>
            </a:r>
            <a:r>
              <a:rPr lang="en-US" sz="2800">
                <a:solidFill>
                  <a:schemeClr val="tx1"/>
                </a:solidFill>
                <a:latin typeface="Franklin Gothic Book"/>
                <a:ea typeface="+mj-lt"/>
                <a:cs typeface="+mj-lt"/>
                <a:hlinkClick r:id="rId2"/>
              </a:rPr>
              <a:t>m</a:t>
            </a:r>
            <a:r>
              <a:rPr lang="en-US" sz="2800">
                <a:solidFill>
                  <a:schemeClr val="tx1"/>
                </a:solidFill>
                <a:latin typeface="Franklin Gothic Book"/>
                <a:ea typeface="+mj-lt"/>
                <a:cs typeface="+mj-lt"/>
                <a:hlinkClick r:id="rId3"/>
              </a:rPr>
              <a:t>arti.rosenberg@ohhs.ri.gov</a:t>
            </a:r>
            <a:r>
              <a:rPr lang="en-US" sz="2800">
                <a:solidFill>
                  <a:schemeClr val="tx1"/>
                </a:solidFill>
                <a:latin typeface="Franklin Gothic Book"/>
                <a:ea typeface="+mj-lt"/>
                <a:cs typeface="+mj-lt"/>
              </a:rPr>
              <a:t> </a:t>
            </a:r>
          </a:p>
          <a:p>
            <a:endParaRPr lang="en-US"/>
          </a:p>
        </p:txBody>
      </p:sp>
    </p:spTree>
    <p:extLst>
      <p:ext uri="{BB962C8B-B14F-4D97-AF65-F5344CB8AC3E}">
        <p14:creationId xmlns:p14="http://schemas.microsoft.com/office/powerpoint/2010/main" val="391058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FDC364C3-5DFF-4819-AC8B-1A3E92221FA7}"/>
              </a:ext>
            </a:extLst>
          </p:cNvPr>
          <p:cNvSpPr/>
          <p:nvPr/>
        </p:nvSpPr>
        <p:spPr>
          <a:xfrm>
            <a:off x="2649209" y="5153062"/>
            <a:ext cx="920150" cy="92015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Arrow: Pentagon 6">
            <a:extLst>
              <a:ext uri="{FF2B5EF4-FFF2-40B4-BE49-F238E27FC236}">
                <a16:creationId xmlns:a16="http://schemas.microsoft.com/office/drawing/2014/main" id="{D93D89D2-9AD1-4EC5-B9BC-EB3C41292EB6}"/>
              </a:ext>
            </a:extLst>
          </p:cNvPr>
          <p:cNvSpPr/>
          <p:nvPr/>
        </p:nvSpPr>
        <p:spPr>
          <a:xfrm rot="5400000">
            <a:off x="5625573" y="-2824407"/>
            <a:ext cx="920151" cy="6973017"/>
          </a:xfrm>
          <a:prstGeom prst="homePlat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Franklin Gothic Book"/>
                <a:ea typeface="+mn-ea"/>
                <a:cs typeface="+mn-cs"/>
              </a:rPr>
              <a:t>Rhode Island Children’s Behavioral Health System of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Franklin Gothic Book"/>
                <a:ea typeface="+mn-ea"/>
                <a:cs typeface="+mn-cs"/>
              </a:rPr>
              <a:t>System Components &amp; Connectors</a:t>
            </a:r>
            <a:endParaRPr kumimoji="0" lang="en-US" sz="1800" b="1" i="0" u="none" strike="noStrike" kern="1200" cap="none" spc="0" normalizeH="0" baseline="0" noProof="0">
              <a:ln>
                <a:noFill/>
              </a:ln>
              <a:solidFill>
                <a:prstClr val="black"/>
              </a:solidFill>
              <a:effectLst/>
              <a:uLnTx/>
              <a:uFillTx/>
              <a:latin typeface="Franklin Gothic Book"/>
              <a:ea typeface="+mn-ea"/>
              <a:cs typeface="+mn-cs"/>
            </a:endParaRPr>
          </a:p>
        </p:txBody>
      </p:sp>
      <p:sp>
        <p:nvSpPr>
          <p:cNvPr id="8" name="TextBox 7">
            <a:extLst>
              <a:ext uri="{FF2B5EF4-FFF2-40B4-BE49-F238E27FC236}">
                <a16:creationId xmlns:a16="http://schemas.microsoft.com/office/drawing/2014/main" id="{6BA1B4AD-F9D1-4761-9C5C-1985913BBE88}"/>
              </a:ext>
            </a:extLst>
          </p:cNvPr>
          <p:cNvSpPr txBox="1"/>
          <p:nvPr/>
        </p:nvSpPr>
        <p:spPr>
          <a:xfrm>
            <a:off x="3249284" y="1429444"/>
            <a:ext cx="5693431" cy="646331"/>
          </a:xfrm>
          <a:prstGeom prst="rect">
            <a:avLst/>
          </a:prstGeom>
          <a:noFill/>
          <a:ln w="3810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mn-cs"/>
              </a:rPr>
              <a:t>Universal Screening and Prevention Activities, with a Focus on the Social Determinants of Health</a:t>
            </a:r>
          </a:p>
        </p:txBody>
      </p:sp>
      <p:sp>
        <p:nvSpPr>
          <p:cNvPr id="9" name="Oval 8">
            <a:extLst>
              <a:ext uri="{FF2B5EF4-FFF2-40B4-BE49-F238E27FC236}">
                <a16:creationId xmlns:a16="http://schemas.microsoft.com/office/drawing/2014/main" id="{073A17F1-2B6F-414B-B620-328952E1FF0D}"/>
              </a:ext>
            </a:extLst>
          </p:cNvPr>
          <p:cNvSpPr/>
          <p:nvPr/>
        </p:nvSpPr>
        <p:spPr>
          <a:xfrm>
            <a:off x="5582188" y="2532708"/>
            <a:ext cx="920150" cy="92015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TextBox 10">
            <a:extLst>
              <a:ext uri="{FF2B5EF4-FFF2-40B4-BE49-F238E27FC236}">
                <a16:creationId xmlns:a16="http://schemas.microsoft.com/office/drawing/2014/main" id="{D7FF25D7-986A-4A72-92F2-DF89933C4967}"/>
              </a:ext>
            </a:extLst>
          </p:cNvPr>
          <p:cNvSpPr txBox="1"/>
          <p:nvPr/>
        </p:nvSpPr>
        <p:spPr>
          <a:xfrm>
            <a:off x="4556088" y="2702296"/>
            <a:ext cx="2995798" cy="584775"/>
          </a:xfrm>
          <a:prstGeom prst="rect">
            <a:avLst/>
          </a:prstGeom>
          <a:solidFill>
            <a:schemeClr val="bg1"/>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a:ea typeface="+mn-ea"/>
                <a:cs typeface="Calibri"/>
              </a:rPr>
              <a:t>Single Point of Access for the system, with No Wrong Door</a:t>
            </a:r>
          </a:p>
        </p:txBody>
      </p:sp>
      <p:cxnSp>
        <p:nvCxnSpPr>
          <p:cNvPr id="12" name="Straight Arrow Connector 11">
            <a:extLst>
              <a:ext uri="{FF2B5EF4-FFF2-40B4-BE49-F238E27FC236}">
                <a16:creationId xmlns:a16="http://schemas.microsoft.com/office/drawing/2014/main" id="{B9004D7E-535D-48D6-B163-74475C2652FB}"/>
              </a:ext>
            </a:extLst>
          </p:cNvPr>
          <p:cNvCxnSpPr>
            <a:cxnSpLocks/>
            <a:stCxn id="9" idx="4"/>
          </p:cNvCxnSpPr>
          <p:nvPr/>
        </p:nvCxnSpPr>
        <p:spPr>
          <a:xfrm>
            <a:off x="6042263" y="3452858"/>
            <a:ext cx="0" cy="413158"/>
          </a:xfrm>
          <a:prstGeom prst="straightConnector1">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0D0177-DCC5-41B8-B298-5E357EB0D6C0}"/>
              </a:ext>
            </a:extLst>
          </p:cNvPr>
          <p:cNvCxnSpPr/>
          <p:nvPr/>
        </p:nvCxnSpPr>
        <p:spPr>
          <a:xfrm>
            <a:off x="3107486" y="3296585"/>
            <a:ext cx="6081623" cy="1509621"/>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960CD4-4137-4B60-A48C-CBADED73646B}"/>
              </a:ext>
            </a:extLst>
          </p:cNvPr>
          <p:cNvCxnSpPr/>
          <p:nvPr/>
        </p:nvCxnSpPr>
        <p:spPr>
          <a:xfrm>
            <a:off x="3106588" y="3310064"/>
            <a:ext cx="14377" cy="1840300"/>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0C6ADFB-6D56-4AB7-AF17-374E03135414}"/>
              </a:ext>
            </a:extLst>
          </p:cNvPr>
          <p:cNvSpPr/>
          <p:nvPr/>
        </p:nvSpPr>
        <p:spPr>
          <a:xfrm>
            <a:off x="4662038" y="5153061"/>
            <a:ext cx="920150" cy="92015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7" name="TextBox 16">
            <a:extLst>
              <a:ext uri="{FF2B5EF4-FFF2-40B4-BE49-F238E27FC236}">
                <a16:creationId xmlns:a16="http://schemas.microsoft.com/office/drawing/2014/main" id="{45570BA8-59A3-4A17-8D50-ABD73B88A253}"/>
              </a:ext>
            </a:extLst>
          </p:cNvPr>
          <p:cNvSpPr txBox="1"/>
          <p:nvPr/>
        </p:nvSpPr>
        <p:spPr>
          <a:xfrm>
            <a:off x="4451327" y="5324127"/>
            <a:ext cx="1377351"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a:ea typeface="+mn-ea"/>
                <a:cs typeface="+mn-cs"/>
              </a:rPr>
              <a:t>Care Coordination</a:t>
            </a:r>
          </a:p>
        </p:txBody>
      </p:sp>
      <p:sp>
        <p:nvSpPr>
          <p:cNvPr id="18" name="TextBox 17">
            <a:extLst>
              <a:ext uri="{FF2B5EF4-FFF2-40B4-BE49-F238E27FC236}">
                <a16:creationId xmlns:a16="http://schemas.microsoft.com/office/drawing/2014/main" id="{6C275E74-7AA7-4459-A1A4-4B7461799BF0}"/>
              </a:ext>
            </a:extLst>
          </p:cNvPr>
          <p:cNvSpPr txBox="1"/>
          <p:nvPr/>
        </p:nvSpPr>
        <p:spPr>
          <a:xfrm>
            <a:off x="2331932" y="5440070"/>
            <a:ext cx="1546123"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a:ea typeface="+mn-ea"/>
                <a:cs typeface="+mn-cs"/>
              </a:rPr>
              <a:t>Mobile Crisis</a:t>
            </a:r>
          </a:p>
        </p:txBody>
      </p:sp>
      <p:cxnSp>
        <p:nvCxnSpPr>
          <p:cNvPr id="19" name="Straight Arrow Connector 18">
            <a:extLst>
              <a:ext uri="{FF2B5EF4-FFF2-40B4-BE49-F238E27FC236}">
                <a16:creationId xmlns:a16="http://schemas.microsoft.com/office/drawing/2014/main" id="{4BD8027B-D126-490E-8157-7AA601009CFD}"/>
              </a:ext>
            </a:extLst>
          </p:cNvPr>
          <p:cNvCxnSpPr>
            <a:cxnSpLocks/>
          </p:cNvCxnSpPr>
          <p:nvPr/>
        </p:nvCxnSpPr>
        <p:spPr>
          <a:xfrm>
            <a:off x="5076285" y="3798893"/>
            <a:ext cx="14377" cy="1351471"/>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84EA0-6981-46A8-87BA-D352AF1FFE36}"/>
              </a:ext>
            </a:extLst>
          </p:cNvPr>
          <p:cNvCxnSpPr>
            <a:cxnSpLocks/>
          </p:cNvCxnSpPr>
          <p:nvPr/>
        </p:nvCxnSpPr>
        <p:spPr>
          <a:xfrm>
            <a:off x="9189109" y="4806206"/>
            <a:ext cx="8014" cy="392237"/>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A74C986-6252-40BB-AB16-B1D8F1D68A22}"/>
              </a:ext>
            </a:extLst>
          </p:cNvPr>
          <p:cNvCxnSpPr>
            <a:cxnSpLocks/>
          </p:cNvCxnSpPr>
          <p:nvPr/>
        </p:nvCxnSpPr>
        <p:spPr>
          <a:xfrm>
            <a:off x="7176976" y="4284757"/>
            <a:ext cx="12095" cy="877703"/>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9521390-24C2-409C-A12E-5C2CBE04727D}"/>
              </a:ext>
            </a:extLst>
          </p:cNvPr>
          <p:cNvSpPr/>
          <p:nvPr/>
        </p:nvSpPr>
        <p:spPr>
          <a:xfrm>
            <a:off x="6712067" y="5165156"/>
            <a:ext cx="920150" cy="92015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6" name="TextBox 25">
            <a:extLst>
              <a:ext uri="{FF2B5EF4-FFF2-40B4-BE49-F238E27FC236}">
                <a16:creationId xmlns:a16="http://schemas.microsoft.com/office/drawing/2014/main" id="{E6A97FEA-53D5-48B8-B47F-3C69B769D1FF}"/>
              </a:ext>
            </a:extLst>
          </p:cNvPr>
          <p:cNvSpPr txBox="1"/>
          <p:nvPr/>
        </p:nvSpPr>
        <p:spPr>
          <a:xfrm>
            <a:off x="6075920" y="5340711"/>
            <a:ext cx="2192443"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a:ea typeface="+mn-ea"/>
                <a:cs typeface="+mn-cs"/>
              </a:rPr>
              <a:t>Home &amp; Community-Based Services</a:t>
            </a:r>
          </a:p>
        </p:txBody>
      </p:sp>
      <p:sp>
        <p:nvSpPr>
          <p:cNvPr id="28" name="Oval 27">
            <a:extLst>
              <a:ext uri="{FF2B5EF4-FFF2-40B4-BE49-F238E27FC236}">
                <a16:creationId xmlns:a16="http://schemas.microsoft.com/office/drawing/2014/main" id="{340A2169-CC9A-4F41-96CF-EF52219B9292}"/>
              </a:ext>
            </a:extLst>
          </p:cNvPr>
          <p:cNvSpPr/>
          <p:nvPr/>
        </p:nvSpPr>
        <p:spPr>
          <a:xfrm>
            <a:off x="8749337" y="2245850"/>
            <a:ext cx="920150" cy="92015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9" name="Oval 28">
            <a:extLst>
              <a:ext uri="{FF2B5EF4-FFF2-40B4-BE49-F238E27FC236}">
                <a16:creationId xmlns:a16="http://schemas.microsoft.com/office/drawing/2014/main" id="{0CF09880-1C9C-4045-A79F-95E8ED3FF8FB}"/>
              </a:ext>
            </a:extLst>
          </p:cNvPr>
          <p:cNvSpPr/>
          <p:nvPr/>
        </p:nvSpPr>
        <p:spPr>
          <a:xfrm>
            <a:off x="8702076" y="5198443"/>
            <a:ext cx="920150" cy="92015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cxnSp>
        <p:nvCxnSpPr>
          <p:cNvPr id="31" name="Straight Arrow Connector 30">
            <a:extLst>
              <a:ext uri="{FF2B5EF4-FFF2-40B4-BE49-F238E27FC236}">
                <a16:creationId xmlns:a16="http://schemas.microsoft.com/office/drawing/2014/main" id="{26243D66-0874-4347-A662-A69CBCA071DA}"/>
              </a:ext>
            </a:extLst>
          </p:cNvPr>
          <p:cNvCxnSpPr>
            <a:cxnSpLocks/>
          </p:cNvCxnSpPr>
          <p:nvPr/>
        </p:nvCxnSpPr>
        <p:spPr>
          <a:xfrm flipH="1">
            <a:off x="6034680" y="3020835"/>
            <a:ext cx="2302408" cy="856799"/>
          </a:xfrm>
          <a:prstGeom prst="straightConnector1">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3243B52-CFC0-4524-8F4F-8B576DB3081E}"/>
              </a:ext>
            </a:extLst>
          </p:cNvPr>
          <p:cNvCxnSpPr>
            <a:cxnSpLocks/>
          </p:cNvCxnSpPr>
          <p:nvPr/>
        </p:nvCxnSpPr>
        <p:spPr>
          <a:xfrm flipH="1" flipV="1">
            <a:off x="7375285" y="2092312"/>
            <a:ext cx="1105090" cy="291851"/>
          </a:xfrm>
          <a:prstGeom prst="straightConnector1">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6715D12-C3AD-4443-80D3-B42B210C8751}"/>
              </a:ext>
            </a:extLst>
          </p:cNvPr>
          <p:cNvSpPr txBox="1"/>
          <p:nvPr/>
        </p:nvSpPr>
        <p:spPr>
          <a:xfrm>
            <a:off x="8434386" y="5471698"/>
            <a:ext cx="1491828"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a:ea typeface="+mn-ea"/>
                <a:cs typeface="+mn-cs"/>
              </a:rPr>
              <a:t>Residential</a:t>
            </a:r>
            <a:endParaRPr kumimoji="0" lang="en-US" sz="1600" b="0" i="0" u="none" strike="noStrike" kern="1200" cap="none" spc="0" normalizeH="0" baseline="0" noProof="0">
              <a:ln>
                <a:noFill/>
              </a:ln>
              <a:solidFill>
                <a:prstClr val="black"/>
              </a:solidFill>
              <a:effectLst/>
              <a:uLnTx/>
              <a:uFillTx/>
              <a:latin typeface="Franklin Gothic Book"/>
              <a:ea typeface="+mn-ea"/>
              <a:cs typeface="Calibri"/>
            </a:endParaRPr>
          </a:p>
        </p:txBody>
      </p:sp>
      <p:sp>
        <p:nvSpPr>
          <p:cNvPr id="35" name="TextBox 34">
            <a:extLst>
              <a:ext uri="{FF2B5EF4-FFF2-40B4-BE49-F238E27FC236}">
                <a16:creationId xmlns:a16="http://schemas.microsoft.com/office/drawing/2014/main" id="{BF532490-72C0-4843-AA30-1C5A594FD01A}"/>
              </a:ext>
            </a:extLst>
          </p:cNvPr>
          <p:cNvSpPr txBox="1"/>
          <p:nvPr/>
        </p:nvSpPr>
        <p:spPr>
          <a:xfrm>
            <a:off x="7515621" y="2397415"/>
            <a:ext cx="3459134"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a:ea typeface="+mn-ea"/>
                <a:cs typeface="+mn-cs"/>
              </a:rPr>
              <a:t>Data Systems for Outcome Measurement and Evaluation</a:t>
            </a:r>
          </a:p>
        </p:txBody>
      </p:sp>
      <p:sp>
        <p:nvSpPr>
          <p:cNvPr id="39" name="Rectangle 38">
            <a:extLst>
              <a:ext uri="{FF2B5EF4-FFF2-40B4-BE49-F238E27FC236}">
                <a16:creationId xmlns:a16="http://schemas.microsoft.com/office/drawing/2014/main" id="{A2960BA9-1548-45E6-ABEF-E062CB078E2B}"/>
              </a:ext>
            </a:extLst>
          </p:cNvPr>
          <p:cNvSpPr/>
          <p:nvPr/>
        </p:nvSpPr>
        <p:spPr>
          <a:xfrm>
            <a:off x="893638" y="6191540"/>
            <a:ext cx="5256644" cy="45543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Calibri"/>
              </a:rPr>
              <a:t>Significant Investment in Workforce Transformation</a:t>
            </a: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2" name="Rectangle 41">
            <a:extLst>
              <a:ext uri="{FF2B5EF4-FFF2-40B4-BE49-F238E27FC236}">
                <a16:creationId xmlns:a16="http://schemas.microsoft.com/office/drawing/2014/main" id="{3176F1E4-8027-4DDB-B586-C39337B9B8C3}"/>
              </a:ext>
            </a:extLst>
          </p:cNvPr>
          <p:cNvSpPr/>
          <p:nvPr/>
        </p:nvSpPr>
        <p:spPr>
          <a:xfrm>
            <a:off x="9134571" y="968058"/>
            <a:ext cx="2756958" cy="84826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mn-cs"/>
              </a:rPr>
              <a:t>Sustainable &amp; Braided Funding</a:t>
            </a:r>
          </a:p>
        </p:txBody>
      </p:sp>
      <p:sp>
        <p:nvSpPr>
          <p:cNvPr id="44" name="Rectangle 43">
            <a:extLst>
              <a:ext uri="{FF2B5EF4-FFF2-40B4-BE49-F238E27FC236}">
                <a16:creationId xmlns:a16="http://schemas.microsoft.com/office/drawing/2014/main" id="{D3BA8B00-EF47-4CDD-8120-DA84A31BCAD2}"/>
              </a:ext>
            </a:extLst>
          </p:cNvPr>
          <p:cNvSpPr/>
          <p:nvPr/>
        </p:nvSpPr>
        <p:spPr>
          <a:xfrm>
            <a:off x="241252" y="968195"/>
            <a:ext cx="2756958" cy="92249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Calibri"/>
              </a:rPr>
              <a:t>Ensuring Racial Equity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Calibri"/>
              </a:rPr>
              <a:t>Eliminating Disparities</a:t>
            </a:r>
          </a:p>
        </p:txBody>
      </p:sp>
      <p:sp>
        <p:nvSpPr>
          <p:cNvPr id="22" name="TextBox 21">
            <a:extLst>
              <a:ext uri="{FF2B5EF4-FFF2-40B4-BE49-F238E27FC236}">
                <a16:creationId xmlns:a16="http://schemas.microsoft.com/office/drawing/2014/main" id="{469F4494-5CFE-409E-B4C7-7AF3F30453B8}"/>
              </a:ext>
            </a:extLst>
          </p:cNvPr>
          <p:cNvSpPr txBox="1"/>
          <p:nvPr/>
        </p:nvSpPr>
        <p:spPr>
          <a:xfrm>
            <a:off x="300471" y="2905893"/>
            <a:ext cx="2697739" cy="1077218"/>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black"/>
                </a:solidFill>
                <a:effectLst/>
                <a:uLnTx/>
                <a:uFillTx/>
                <a:latin typeface="Franklin Gothic Book"/>
                <a:ea typeface="+mn-ea"/>
                <a:cs typeface="+mn-cs"/>
              </a:rPr>
              <a:t>System of Care Key: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E497F"/>
                </a:solidFill>
                <a:effectLst/>
                <a:uLnTx/>
                <a:uFillTx/>
                <a:latin typeface="Franklin Gothic Book"/>
                <a:ea typeface="+mn-ea"/>
                <a:cs typeface="+mn-cs"/>
              </a:rPr>
              <a:t>Program Components </a:t>
            </a:r>
            <a:endParaRPr kumimoji="0" lang="en-US" sz="1600" b="0" i="0" u="none" strike="noStrike" kern="1200" cap="none" spc="0" normalizeH="0" baseline="0" noProof="0">
              <a:ln>
                <a:noFill/>
              </a:ln>
              <a:solidFill>
                <a:srgbClr val="EB5152"/>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EB5152"/>
                </a:solidFill>
                <a:effectLst/>
                <a:uLnTx/>
                <a:uFillTx/>
                <a:latin typeface="Franklin Gothic Book"/>
                <a:ea typeface="+mn-ea"/>
                <a:cs typeface="+mn-cs"/>
              </a:rPr>
              <a:t>Foundational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709">
                    <a:lumMod val="75000"/>
                  </a:srgbClr>
                </a:solidFill>
                <a:effectLst/>
                <a:uLnTx/>
                <a:uFillTx/>
                <a:latin typeface="Franklin Gothic Book"/>
                <a:ea typeface="+mn-ea"/>
                <a:cs typeface="+mn-cs"/>
              </a:rPr>
              <a:t>Connector Components</a:t>
            </a:r>
          </a:p>
        </p:txBody>
      </p:sp>
      <p:sp>
        <p:nvSpPr>
          <p:cNvPr id="46" name="Rectangle 45">
            <a:extLst>
              <a:ext uri="{FF2B5EF4-FFF2-40B4-BE49-F238E27FC236}">
                <a16:creationId xmlns:a16="http://schemas.microsoft.com/office/drawing/2014/main" id="{3BEE71EF-463B-430B-BDDD-EAF1AB65620A}"/>
              </a:ext>
            </a:extLst>
          </p:cNvPr>
          <p:cNvSpPr/>
          <p:nvPr/>
        </p:nvSpPr>
        <p:spPr>
          <a:xfrm>
            <a:off x="6314393" y="6188297"/>
            <a:ext cx="5256644" cy="45543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Calibri"/>
              </a:rPr>
              <a:t>Strong Community Outreach &amp; Family Engagement</a:t>
            </a:r>
          </a:p>
        </p:txBody>
      </p:sp>
      <p:sp>
        <p:nvSpPr>
          <p:cNvPr id="2" name="Slide Number Placeholder 1">
            <a:extLst>
              <a:ext uri="{FF2B5EF4-FFF2-40B4-BE49-F238E27FC236}">
                <a16:creationId xmlns:a16="http://schemas.microsoft.com/office/drawing/2014/main" id="{329E79BE-C248-4695-A5D3-6C3F316C816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212957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4D76E22-072B-45EC-B0CD-EBF142AB11C9}"/>
              </a:ext>
            </a:extLst>
          </p:cNvPr>
          <p:cNvSpPr>
            <a:spLocks noGrp="1"/>
          </p:cNvSpPr>
          <p:nvPr>
            <p:ph type="title"/>
          </p:nvPr>
        </p:nvSpPr>
        <p:spPr>
          <a:xfrm>
            <a:off x="304800" y="172857"/>
            <a:ext cx="11440886" cy="701731"/>
          </a:xfrm>
        </p:spPr>
        <p:txBody>
          <a:bodyPr>
            <a:normAutofit/>
          </a:bodyPr>
          <a:lstStyle/>
          <a:p>
            <a:r>
              <a:rPr lang="en-US"/>
              <a:t>SAMHSA System of Care Grant: FY23-26</a:t>
            </a:r>
          </a:p>
        </p:txBody>
      </p:sp>
      <p:sp>
        <p:nvSpPr>
          <p:cNvPr id="4" name="Slide Number Placeholder 3">
            <a:extLst>
              <a:ext uri="{FF2B5EF4-FFF2-40B4-BE49-F238E27FC236}">
                <a16:creationId xmlns:a16="http://schemas.microsoft.com/office/drawing/2014/main" id="{E9CCA621-4C63-45EE-B9AD-A55CBD769C5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5" name="Text Placeholder 14">
            <a:extLst>
              <a:ext uri="{FF2B5EF4-FFF2-40B4-BE49-F238E27FC236}">
                <a16:creationId xmlns:a16="http://schemas.microsoft.com/office/drawing/2014/main" id="{C174D6F8-00E5-436F-B6C6-4AA670BC2E42}"/>
              </a:ext>
            </a:extLst>
          </p:cNvPr>
          <p:cNvSpPr>
            <a:spLocks noGrp="1"/>
          </p:cNvSpPr>
          <p:nvPr>
            <p:ph type="body" sz="quarter" idx="13"/>
          </p:nvPr>
        </p:nvSpPr>
        <p:spPr>
          <a:xfrm>
            <a:off x="59871" y="1183650"/>
            <a:ext cx="11930743" cy="5228888"/>
          </a:xfrm>
        </p:spPr>
        <p:txBody>
          <a:bodyPr vert="horz" lIns="91440" tIns="45720" rIns="91440" bIns="45720" rtlCol="0" anchor="t">
            <a:noAutofit/>
          </a:bodyPr>
          <a:lstStyle/>
          <a:p>
            <a:pPr lvl="1">
              <a:lnSpc>
                <a:spcPct val="100000"/>
              </a:lnSpc>
            </a:pPr>
            <a:r>
              <a:rPr lang="en-US" sz="2200">
                <a:solidFill>
                  <a:schemeClr val="tx1"/>
                </a:solidFill>
                <a:latin typeface="Franklin Gothic Book"/>
                <a:ea typeface="+mj-lt"/>
                <a:cs typeface="+mj-lt"/>
              </a:rPr>
              <a:t>EOHHS received a SAMHSA System of Care (SOC) Expansion and Sustainability Grant, beginning 9/30/2022. This award totals $10,598,585 over four years, funding the following initiatives:</a:t>
            </a:r>
          </a:p>
          <a:p>
            <a:pPr lvl="1">
              <a:lnSpc>
                <a:spcPct val="100000"/>
              </a:lnSpc>
            </a:pPr>
            <a:endParaRPr lang="en-US" sz="2400">
              <a:solidFill>
                <a:schemeClr val="tx1"/>
              </a:solidFill>
              <a:latin typeface="Franklin Gothic Book"/>
              <a:ea typeface="+mj-lt"/>
              <a:cs typeface="+mj-lt"/>
            </a:endParaRPr>
          </a:p>
          <a:p>
            <a:pPr lvl="1">
              <a:lnSpc>
                <a:spcPct val="100000"/>
              </a:lnSpc>
            </a:pPr>
            <a:endParaRPr lang="en-US" sz="2000">
              <a:solidFill>
                <a:schemeClr val="tx1"/>
              </a:solidFill>
              <a:latin typeface="Franklin Gothic Book"/>
              <a:ea typeface="+mj-lt"/>
              <a:cs typeface="+mj-lt"/>
            </a:endParaRPr>
          </a:p>
        </p:txBody>
      </p:sp>
      <p:sp>
        <p:nvSpPr>
          <p:cNvPr id="27" name="Text Placeholder 16">
            <a:extLst>
              <a:ext uri="{FF2B5EF4-FFF2-40B4-BE49-F238E27FC236}">
                <a16:creationId xmlns:a16="http://schemas.microsoft.com/office/drawing/2014/main" id="{A9999C0A-31E5-4422-B670-74ABA010DD99}"/>
              </a:ext>
            </a:extLst>
          </p:cNvPr>
          <p:cNvSpPr txBox="1">
            <a:spLocks/>
          </p:cNvSpPr>
          <p:nvPr/>
        </p:nvSpPr>
        <p:spPr>
          <a:xfrm>
            <a:off x="234043" y="1076608"/>
            <a:ext cx="11582400" cy="850392"/>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3000"/>
              </a:lnSpc>
              <a:spcBef>
                <a:spcPts val="600"/>
              </a:spcBef>
              <a:spcAft>
                <a:spcPts val="600"/>
              </a:spcAft>
              <a:buClr>
                <a:srgbClr val="EB5152"/>
              </a:buClr>
              <a:buSzTx/>
              <a:buFont typeface="Arial" panose="020B0604020202020204" pitchFamily="34" charset="0"/>
              <a:buNone/>
              <a:tabLst/>
              <a:defRPr/>
            </a:pPr>
            <a:endParaRPr kumimoji="0" lang="en-US" sz="2100" b="0" i="0" u="none" strike="noStrike" kern="1200" cap="none" spc="0" normalizeH="0" baseline="0" noProof="0">
              <a:ln>
                <a:noFill/>
              </a:ln>
              <a:solidFill>
                <a:srgbClr val="656565"/>
              </a:solidFill>
              <a:effectLst/>
              <a:uLnTx/>
              <a:uFillTx/>
              <a:latin typeface="Franklin Gothic Demi Cond"/>
              <a:ea typeface="+mn-ea"/>
              <a:cs typeface="+mn-cs"/>
            </a:endParaRPr>
          </a:p>
        </p:txBody>
      </p:sp>
      <p:sp>
        <p:nvSpPr>
          <p:cNvPr id="3" name="Rectangle 2">
            <a:extLst>
              <a:ext uri="{FF2B5EF4-FFF2-40B4-BE49-F238E27FC236}">
                <a16:creationId xmlns:a16="http://schemas.microsoft.com/office/drawing/2014/main" id="{9E35F789-41B8-0B8B-C58B-24211E39C454}"/>
              </a:ext>
            </a:extLst>
          </p:cNvPr>
          <p:cNvSpPr/>
          <p:nvPr/>
        </p:nvSpPr>
        <p:spPr>
          <a:xfrm>
            <a:off x="304800" y="2637230"/>
            <a:ext cx="3657600" cy="11608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a:solidFill>
                  <a:schemeClr val="tx1"/>
                </a:solidFill>
              </a:rPr>
              <a:t> Rapid crisis intervention, support, and stabilization for children experiencing mental health crises in their own environment.</a:t>
            </a:r>
          </a:p>
        </p:txBody>
      </p:sp>
      <p:sp>
        <p:nvSpPr>
          <p:cNvPr id="5" name="Rectangle 4">
            <a:extLst>
              <a:ext uri="{FF2B5EF4-FFF2-40B4-BE49-F238E27FC236}">
                <a16:creationId xmlns:a16="http://schemas.microsoft.com/office/drawing/2014/main" id="{F9807000-02AD-26CE-E9D8-D9C04821B1B9}"/>
              </a:ext>
            </a:extLst>
          </p:cNvPr>
          <p:cNvSpPr/>
          <p:nvPr/>
        </p:nvSpPr>
        <p:spPr>
          <a:xfrm>
            <a:off x="304800" y="2076449"/>
            <a:ext cx="3657600" cy="5607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t>Mobile Response and Stabilization Services (MRSS)</a:t>
            </a:r>
          </a:p>
        </p:txBody>
      </p:sp>
      <p:sp>
        <p:nvSpPr>
          <p:cNvPr id="6" name="Rectangle 5">
            <a:extLst>
              <a:ext uri="{FF2B5EF4-FFF2-40B4-BE49-F238E27FC236}">
                <a16:creationId xmlns:a16="http://schemas.microsoft.com/office/drawing/2014/main" id="{D9882B57-B970-B1D5-2ECB-38FC844F465D}"/>
              </a:ext>
            </a:extLst>
          </p:cNvPr>
          <p:cNvSpPr/>
          <p:nvPr/>
        </p:nvSpPr>
        <p:spPr>
          <a:xfrm>
            <a:off x="4267200" y="2637230"/>
            <a:ext cx="3657600" cy="11608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a:solidFill>
                  <a:schemeClr val="tx1"/>
                </a:solidFill>
              </a:rPr>
              <a:t> An intensive, home-based program for children facing complex mental health struggles, exceeding the current capabilities of home and community-based services.</a:t>
            </a:r>
          </a:p>
        </p:txBody>
      </p:sp>
      <p:sp>
        <p:nvSpPr>
          <p:cNvPr id="7" name="Rectangle 6">
            <a:extLst>
              <a:ext uri="{FF2B5EF4-FFF2-40B4-BE49-F238E27FC236}">
                <a16:creationId xmlns:a16="http://schemas.microsoft.com/office/drawing/2014/main" id="{7E7EFC8F-23F6-0679-241C-C012B98F34CD}"/>
              </a:ext>
            </a:extLst>
          </p:cNvPr>
          <p:cNvSpPr/>
          <p:nvPr/>
        </p:nvSpPr>
        <p:spPr>
          <a:xfrm>
            <a:off x="4267200" y="2076449"/>
            <a:ext cx="3657600" cy="5607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t>Community Based Intensive Care Program </a:t>
            </a:r>
          </a:p>
        </p:txBody>
      </p:sp>
      <p:sp>
        <p:nvSpPr>
          <p:cNvPr id="8" name="Rectangle 7">
            <a:extLst>
              <a:ext uri="{FF2B5EF4-FFF2-40B4-BE49-F238E27FC236}">
                <a16:creationId xmlns:a16="http://schemas.microsoft.com/office/drawing/2014/main" id="{544159B0-5389-F87F-A47F-7AF1F17E96C1}"/>
              </a:ext>
            </a:extLst>
          </p:cNvPr>
          <p:cNvSpPr/>
          <p:nvPr/>
        </p:nvSpPr>
        <p:spPr>
          <a:xfrm>
            <a:off x="8229600" y="2637230"/>
            <a:ext cx="3657600" cy="11608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a:solidFill>
                  <a:schemeClr val="tx1"/>
                </a:solidFill>
              </a:rPr>
              <a:t>A statewide Family Engagement Organization to be procured, providing a Lead Family Coordinator to collaborate at all decision-making levels for SOC development and implementation.</a:t>
            </a:r>
          </a:p>
        </p:txBody>
      </p:sp>
      <p:sp>
        <p:nvSpPr>
          <p:cNvPr id="9" name="Rectangle 8">
            <a:extLst>
              <a:ext uri="{FF2B5EF4-FFF2-40B4-BE49-F238E27FC236}">
                <a16:creationId xmlns:a16="http://schemas.microsoft.com/office/drawing/2014/main" id="{E1E05272-13C4-7234-80E5-F583B1B785FE}"/>
              </a:ext>
            </a:extLst>
          </p:cNvPr>
          <p:cNvSpPr/>
          <p:nvPr/>
        </p:nvSpPr>
        <p:spPr>
          <a:xfrm>
            <a:off x="8229600" y="2076449"/>
            <a:ext cx="3657600" cy="5607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1600"/>
              <a:t> </a:t>
            </a:r>
            <a:r>
              <a:rPr lang="en-US" sz="1600" b="1"/>
              <a:t>Family Engagement Organization</a:t>
            </a:r>
          </a:p>
        </p:txBody>
      </p:sp>
      <p:sp>
        <p:nvSpPr>
          <p:cNvPr id="10" name="Rectangle 9">
            <a:extLst>
              <a:ext uri="{FF2B5EF4-FFF2-40B4-BE49-F238E27FC236}">
                <a16:creationId xmlns:a16="http://schemas.microsoft.com/office/drawing/2014/main" id="{BD47A300-95C5-71E2-1CB9-F7D1A6575781}"/>
              </a:ext>
            </a:extLst>
          </p:cNvPr>
          <p:cNvSpPr/>
          <p:nvPr/>
        </p:nvSpPr>
        <p:spPr>
          <a:xfrm>
            <a:off x="1921163" y="4652129"/>
            <a:ext cx="3657600" cy="11608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a:solidFill>
                  <a:schemeClr val="tx1"/>
                </a:solidFill>
              </a:rPr>
              <a:t>The EOHHS Ecosystem Data and Analytics Team, led by the Freedman Healthcare team, is responsible for the data analysis, and evaluation of this project</a:t>
            </a:r>
          </a:p>
        </p:txBody>
      </p:sp>
      <p:sp>
        <p:nvSpPr>
          <p:cNvPr id="11" name="Rectangle 10">
            <a:extLst>
              <a:ext uri="{FF2B5EF4-FFF2-40B4-BE49-F238E27FC236}">
                <a16:creationId xmlns:a16="http://schemas.microsoft.com/office/drawing/2014/main" id="{664D82C1-663A-5013-2E04-253699809632}"/>
              </a:ext>
            </a:extLst>
          </p:cNvPr>
          <p:cNvSpPr/>
          <p:nvPr/>
        </p:nvSpPr>
        <p:spPr>
          <a:xfrm>
            <a:off x="1921163" y="4102893"/>
            <a:ext cx="3657600" cy="5607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t>Data Collection and Performance Evaluation </a:t>
            </a:r>
          </a:p>
        </p:txBody>
      </p:sp>
      <p:sp>
        <p:nvSpPr>
          <p:cNvPr id="16" name="Rectangle 15">
            <a:extLst>
              <a:ext uri="{FF2B5EF4-FFF2-40B4-BE49-F238E27FC236}">
                <a16:creationId xmlns:a16="http://schemas.microsoft.com/office/drawing/2014/main" id="{F45B83C0-8CC2-3CB1-BEFE-DBE2F87E3B06}"/>
              </a:ext>
            </a:extLst>
          </p:cNvPr>
          <p:cNvSpPr/>
          <p:nvPr/>
        </p:nvSpPr>
        <p:spPr>
          <a:xfrm>
            <a:off x="6474691" y="4091348"/>
            <a:ext cx="3657600" cy="5607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1600"/>
              <a:t>Key Staff Positions</a:t>
            </a:r>
          </a:p>
        </p:txBody>
      </p:sp>
      <p:sp>
        <p:nvSpPr>
          <p:cNvPr id="18" name="Rectangle 17">
            <a:extLst>
              <a:ext uri="{FF2B5EF4-FFF2-40B4-BE49-F238E27FC236}">
                <a16:creationId xmlns:a16="http://schemas.microsoft.com/office/drawing/2014/main" id="{F15B4704-7600-6AE5-40E9-55E49525D57D}"/>
              </a:ext>
            </a:extLst>
          </p:cNvPr>
          <p:cNvSpPr/>
          <p:nvPr/>
        </p:nvSpPr>
        <p:spPr>
          <a:xfrm>
            <a:off x="6471722" y="4653050"/>
            <a:ext cx="3669145" cy="12590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23000"/>
              </a:lnSpc>
              <a:spcBef>
                <a:spcPts val="600"/>
              </a:spcBef>
              <a:spcAft>
                <a:spcPts val="600"/>
              </a:spcAft>
            </a:pPr>
            <a:endParaRPr lang="en-US" sz="1500">
              <a:solidFill>
                <a:schemeClr val="tx1"/>
              </a:solidFill>
            </a:endParaRPr>
          </a:p>
          <a:p>
            <a:pPr marL="285750" indent="-285750">
              <a:buFont typeface="Arial" panose="020B0604020202020204" pitchFamily="34" charset="0"/>
              <a:buChar char="•"/>
            </a:pPr>
            <a:endParaRPr lang="en-US" sz="1500">
              <a:solidFill>
                <a:schemeClr val="tx1"/>
              </a:solidFill>
            </a:endParaRPr>
          </a:p>
          <a:p>
            <a:pPr marL="285750" indent="-285750">
              <a:buFont typeface="Arial" panose="020B0604020202020204" pitchFamily="34" charset="0"/>
              <a:buChar char="•"/>
            </a:pPr>
            <a:endParaRPr lang="en-US" sz="1500">
              <a:solidFill>
                <a:schemeClr val="tx1"/>
              </a:solidFill>
            </a:endParaRPr>
          </a:p>
          <a:p>
            <a:pPr marL="285750" indent="-285750">
              <a:buFont typeface="Arial" panose="020B0604020202020204" pitchFamily="34" charset="0"/>
              <a:buChar char="•"/>
            </a:pPr>
            <a:r>
              <a:rPr lang="en-US" sz="1500">
                <a:solidFill>
                  <a:schemeClr val="tx1"/>
                </a:solidFill>
              </a:rPr>
              <a:t>Project Director (EOHHS): Ellie Rosen</a:t>
            </a:r>
            <a:endParaRPr lang="en-US">
              <a:solidFill>
                <a:schemeClr val="tx1"/>
              </a:solidFill>
            </a:endParaRPr>
          </a:p>
          <a:p>
            <a:pPr marL="285750" indent="-285750">
              <a:buFont typeface="Arial" panose="020B0604020202020204" pitchFamily="34" charset="0"/>
              <a:buChar char="•"/>
            </a:pPr>
            <a:r>
              <a:rPr lang="en-US" sz="1500">
                <a:solidFill>
                  <a:schemeClr val="tx1"/>
                </a:solidFill>
              </a:rPr>
              <a:t>Qualitative Evaluator (EOHHS): Susannah Slocum</a:t>
            </a:r>
          </a:p>
          <a:p>
            <a:pPr marL="285750" indent="-285750">
              <a:buFont typeface="Arial" panose="020B0604020202020204" pitchFamily="34" charset="0"/>
              <a:buChar char="•"/>
            </a:pPr>
            <a:r>
              <a:rPr lang="en-US" sz="1500">
                <a:solidFill>
                  <a:schemeClr val="tx1"/>
                </a:solidFill>
              </a:rPr>
              <a:t>Sr. Project Mgr. (DCYF) Susan Lindberg</a:t>
            </a:r>
          </a:p>
          <a:p>
            <a:pPr marL="285750" indent="-285750">
              <a:buFont typeface="Arial" panose="020B0604020202020204" pitchFamily="34" charset="0"/>
              <a:buChar char="•"/>
            </a:pPr>
            <a:r>
              <a:rPr lang="en-US" sz="1500">
                <a:solidFill>
                  <a:schemeClr val="tx1"/>
                </a:solidFill>
              </a:rPr>
              <a:t>FEO Lead Family Coordinator: TBD</a:t>
            </a:r>
          </a:p>
          <a:p>
            <a:pPr algn="ctr">
              <a:lnSpc>
                <a:spcPct val="123000"/>
              </a:lnSpc>
              <a:spcBef>
                <a:spcPts val="600"/>
              </a:spcBef>
              <a:spcAft>
                <a:spcPts val="600"/>
              </a:spcAft>
            </a:pPr>
            <a:endParaRPr lang="en-US" sz="1600">
              <a:solidFill>
                <a:schemeClr val="tx1"/>
              </a:solidFill>
            </a:endParaRPr>
          </a:p>
          <a:p>
            <a:pPr algn="ctr">
              <a:lnSpc>
                <a:spcPct val="123000"/>
              </a:lnSpc>
              <a:spcBef>
                <a:spcPts val="600"/>
              </a:spcBef>
              <a:spcAft>
                <a:spcPts val="600"/>
              </a:spcAft>
            </a:pPr>
            <a:endParaRPr lang="en-US" sz="1600">
              <a:solidFill>
                <a:schemeClr val="tx1"/>
              </a:solidFill>
            </a:endParaRPr>
          </a:p>
        </p:txBody>
      </p:sp>
    </p:spTree>
    <p:extLst>
      <p:ext uri="{BB962C8B-B14F-4D97-AF65-F5344CB8AC3E}">
        <p14:creationId xmlns:p14="http://schemas.microsoft.com/office/powerpoint/2010/main" val="1022462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99B1D-5F58-4E30-9934-5344C97E95FC}"/>
              </a:ext>
            </a:extLst>
          </p:cNvPr>
          <p:cNvSpPr>
            <a:spLocks noGrp="1"/>
          </p:cNvSpPr>
          <p:nvPr>
            <p:ph type="title"/>
          </p:nvPr>
        </p:nvSpPr>
        <p:spPr>
          <a:xfrm>
            <a:off x="2103119" y="999938"/>
            <a:ext cx="7985761" cy="1775921"/>
          </a:xfrm>
        </p:spPr>
        <p:txBody>
          <a:bodyPr>
            <a:normAutofit fontScale="90000"/>
          </a:bodyPr>
          <a:lstStyle/>
          <a:p>
            <a:r>
              <a:rPr lang="en-US" sz="4400"/>
              <a:t>Mobile Response and Stabilization Services (MRSS): Brief Overview of Model, Programmatic Updates, and Data Updates</a:t>
            </a:r>
          </a:p>
        </p:txBody>
      </p:sp>
    </p:spTree>
    <p:extLst>
      <p:ext uri="{BB962C8B-B14F-4D97-AF65-F5344CB8AC3E}">
        <p14:creationId xmlns:p14="http://schemas.microsoft.com/office/powerpoint/2010/main" val="332573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AE7130-9FC2-4CDA-8CCF-E3DC17AAE666}"/>
              </a:ext>
            </a:extLst>
          </p:cNvPr>
          <p:cNvSpPr>
            <a:spLocks noGrp="1"/>
          </p:cNvSpPr>
          <p:nvPr>
            <p:ph type="title"/>
          </p:nvPr>
        </p:nvSpPr>
        <p:spPr/>
        <p:txBody>
          <a:bodyPr/>
          <a:lstStyle/>
          <a:p>
            <a:r>
              <a:rPr lang="en-US"/>
              <a:t>Mobile Response and Stabilization Services (MRSS)</a:t>
            </a:r>
          </a:p>
        </p:txBody>
      </p:sp>
      <p:sp>
        <p:nvSpPr>
          <p:cNvPr id="4" name="Slide Number Placeholder 3">
            <a:extLst>
              <a:ext uri="{FF2B5EF4-FFF2-40B4-BE49-F238E27FC236}">
                <a16:creationId xmlns:a16="http://schemas.microsoft.com/office/drawing/2014/main" id="{863B648C-6CD0-4193-B181-E67495D6E018}"/>
              </a:ext>
            </a:extLst>
          </p:cNvPr>
          <p:cNvSpPr>
            <a:spLocks noGrp="1"/>
          </p:cNvSpPr>
          <p:nvPr>
            <p:ph type="sldNum" sz="quarter" idx="12"/>
          </p:nvPr>
        </p:nvSpPr>
        <p:spPr/>
        <p:txBody>
          <a:bodyPr/>
          <a:lstStyle/>
          <a:p>
            <a:fld id="{F477D24C-55BC-4150-BC77-7526DE4131D6}" type="slidenum">
              <a:rPr lang="en-US" smtClean="0"/>
              <a:pPr/>
              <a:t>7</a:t>
            </a:fld>
            <a:endParaRPr lang="en-US"/>
          </a:p>
        </p:txBody>
      </p:sp>
      <p:sp>
        <p:nvSpPr>
          <p:cNvPr id="8" name="Text Placeholder 7">
            <a:extLst>
              <a:ext uri="{FF2B5EF4-FFF2-40B4-BE49-F238E27FC236}">
                <a16:creationId xmlns:a16="http://schemas.microsoft.com/office/drawing/2014/main" id="{0E6F079E-8B6A-4346-9B6F-99A01AB9AEDC}"/>
              </a:ext>
            </a:extLst>
          </p:cNvPr>
          <p:cNvSpPr>
            <a:spLocks noGrp="1"/>
          </p:cNvSpPr>
          <p:nvPr>
            <p:ph type="body" sz="quarter" idx="13"/>
          </p:nvPr>
        </p:nvSpPr>
        <p:spPr>
          <a:xfrm>
            <a:off x="304800" y="1066799"/>
            <a:ext cx="11582400" cy="850392"/>
          </a:xfrm>
        </p:spPr>
        <p:txBody>
          <a:bodyPr/>
          <a:lstStyle/>
          <a:p>
            <a:r>
              <a:rPr lang="en-US" sz="2400">
                <a:latin typeface="Calibri" panose="020F0502020204030204" pitchFamily="34" charset="0"/>
                <a:ea typeface="Calibri" panose="020F0502020204030204" pitchFamily="34" charset="0"/>
                <a:cs typeface="Calibri" panose="020F0502020204030204" pitchFamily="34" charset="0"/>
              </a:rPr>
              <a:t>The Mobile Response and Stabilization Services (MRSS) model is a </a:t>
            </a:r>
            <a:r>
              <a:rPr lang="en-US" sz="2400" b="1">
                <a:latin typeface="Calibri" panose="020F0502020204030204" pitchFamily="34" charset="0"/>
                <a:ea typeface="Calibri" panose="020F0502020204030204" pitchFamily="34" charset="0"/>
                <a:cs typeface="Calibri" panose="020F0502020204030204" pitchFamily="34" charset="0"/>
              </a:rPr>
              <a:t>youth-and-family specific </a:t>
            </a:r>
            <a:r>
              <a:rPr lang="en-US" sz="2400">
                <a:latin typeface="Calibri" panose="020F0502020204030204" pitchFamily="34" charset="0"/>
                <a:ea typeface="Calibri" panose="020F0502020204030204" pitchFamily="34" charset="0"/>
                <a:cs typeface="Calibri" panose="020F0502020204030204" pitchFamily="34" charset="0"/>
              </a:rPr>
              <a:t>crisis intervention model that provides immediate, on-site intervention and support to children and youth experiencing a behavioral health crisis.</a:t>
            </a:r>
          </a:p>
        </p:txBody>
      </p:sp>
      <p:sp>
        <p:nvSpPr>
          <p:cNvPr id="9" name="Text Placeholder 8">
            <a:extLst>
              <a:ext uri="{FF2B5EF4-FFF2-40B4-BE49-F238E27FC236}">
                <a16:creationId xmlns:a16="http://schemas.microsoft.com/office/drawing/2014/main" id="{9638943A-C158-4007-89D6-D3572D72AD17}"/>
              </a:ext>
            </a:extLst>
          </p:cNvPr>
          <p:cNvSpPr>
            <a:spLocks noGrp="1"/>
          </p:cNvSpPr>
          <p:nvPr>
            <p:ph type="body" sz="quarter" idx="14"/>
          </p:nvPr>
        </p:nvSpPr>
        <p:spPr>
          <a:xfrm>
            <a:off x="304800" y="2783840"/>
            <a:ext cx="5543550" cy="2814320"/>
          </a:xfrm>
        </p:spPr>
        <p:txBody>
          <a:bodyPr/>
          <a:lstStyle/>
          <a:p>
            <a:r>
              <a:rPr lang="en-US" sz="1800">
                <a:latin typeface="Calibri" panose="020F0502020204030204" pitchFamily="34" charset="0"/>
                <a:ea typeface="Calibri" panose="020F0502020204030204" pitchFamily="34" charset="0"/>
                <a:cs typeface="Calibri" panose="020F0502020204030204" pitchFamily="34" charset="0"/>
              </a:rPr>
              <a:t>MRSS was highlighted in SAMHSA’s</a:t>
            </a:r>
            <a:r>
              <a:rPr lang="en-US" sz="1800" b="1">
                <a:latin typeface="Calibri" panose="020F0502020204030204" pitchFamily="34" charset="0"/>
                <a:ea typeface="Calibri" panose="020F0502020204030204" pitchFamily="34" charset="0"/>
                <a:cs typeface="Calibri" panose="020F0502020204030204" pitchFamily="34" charset="0"/>
              </a:rPr>
              <a:t> National Guidelines for Child and Youth Behavioral Health Crisis Care </a:t>
            </a:r>
            <a:r>
              <a:rPr lang="en-US" sz="1800">
                <a:latin typeface="Calibri" panose="020F0502020204030204" pitchFamily="34" charset="0"/>
                <a:ea typeface="Calibri" panose="020F0502020204030204" pitchFamily="34" charset="0"/>
                <a:cs typeface="Calibri" panose="020F0502020204030204" pitchFamily="34" charset="0"/>
              </a:rPr>
              <a:t>publication, released in November of 2022.  </a:t>
            </a:r>
          </a:p>
          <a:p>
            <a:r>
              <a:rPr lang="en-US" sz="1800">
                <a:latin typeface="Calibri" panose="020F0502020204030204" pitchFamily="34" charset="0"/>
                <a:ea typeface="Calibri" panose="020F0502020204030204" pitchFamily="34" charset="0"/>
                <a:cs typeface="Calibri" panose="020F0502020204030204" pitchFamily="34" charset="0"/>
              </a:rPr>
              <a:t>MRSS was identified as a best practice in the 2018 </a:t>
            </a:r>
            <a:r>
              <a:rPr lang="en-US" sz="1800" b="1">
                <a:latin typeface="Calibri" panose="020F0502020204030204" pitchFamily="34" charset="0"/>
                <a:ea typeface="Calibri" panose="020F0502020204030204" pitchFamily="34" charset="0"/>
                <a:cs typeface="Calibri" panose="020F0502020204030204" pitchFamily="34" charset="0"/>
              </a:rPr>
              <a:t>National Association of State Mental Health Program Directors in Making the Case for a Comprehensive Children’s Crisis Continuum of Care</a:t>
            </a:r>
            <a:r>
              <a:rPr lang="en-US" sz="1800">
                <a:latin typeface="Calibri" panose="020F0502020204030204" pitchFamily="34" charset="0"/>
                <a:ea typeface="Calibri" panose="020F0502020204030204" pitchFamily="34" charset="0"/>
                <a:cs typeface="Calibri" panose="020F0502020204030204" pitchFamily="34" charset="0"/>
              </a:rPr>
              <a:t>.</a:t>
            </a:r>
          </a:p>
        </p:txBody>
      </p:sp>
      <p:sp>
        <p:nvSpPr>
          <p:cNvPr id="19" name="Text Placeholder 18">
            <a:extLst>
              <a:ext uri="{FF2B5EF4-FFF2-40B4-BE49-F238E27FC236}">
                <a16:creationId xmlns:a16="http://schemas.microsoft.com/office/drawing/2014/main" id="{5BB06920-86A9-4F2D-956A-ADB2B428AC6D}"/>
              </a:ext>
            </a:extLst>
          </p:cNvPr>
          <p:cNvSpPr>
            <a:spLocks noGrp="1"/>
          </p:cNvSpPr>
          <p:nvPr>
            <p:ph type="body" sz="quarter" idx="15"/>
          </p:nvPr>
        </p:nvSpPr>
        <p:spPr>
          <a:xfrm>
            <a:off x="6337553" y="2783840"/>
            <a:ext cx="5546598" cy="2814320"/>
          </a:xfrm>
        </p:spPr>
        <p:txBody>
          <a:bodyPr/>
          <a:lstStyle/>
          <a:p>
            <a:r>
              <a:rPr lang="en-US" sz="1800">
                <a:latin typeface="Calibri" panose="020F0502020204030204" pitchFamily="34" charset="0"/>
                <a:ea typeface="Calibri" panose="020F0502020204030204" pitchFamily="34" charset="0"/>
                <a:cs typeface="Calibri" panose="020F0502020204030204" pitchFamily="34" charset="0"/>
              </a:rPr>
              <a:t>The MRSS model has been shown to be effective in reducing hospitalization and out-of-home placement for children and youth in crisis. Studies have also shown that the model is cost-effective and can lead to improved outcomes for children and families. The MRSS model has been implemented in a number of states across the country, and there is growing interest in expanding the model to other communities. </a:t>
            </a:r>
          </a:p>
        </p:txBody>
      </p:sp>
    </p:spTree>
    <p:extLst>
      <p:ext uri="{BB962C8B-B14F-4D97-AF65-F5344CB8AC3E}">
        <p14:creationId xmlns:p14="http://schemas.microsoft.com/office/powerpoint/2010/main" val="116919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7B4EE0-C177-49DF-9AFC-917D2E428B32}"/>
              </a:ext>
            </a:extLst>
          </p:cNvPr>
          <p:cNvSpPr/>
          <p:nvPr/>
        </p:nvSpPr>
        <p:spPr>
          <a:xfrm>
            <a:off x="11238" y="2610035"/>
            <a:ext cx="12192000" cy="4247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pic>
        <p:nvPicPr>
          <p:cNvPr id="11" name="Graphic 10">
            <a:extLst>
              <a:ext uri="{FF2B5EF4-FFF2-40B4-BE49-F238E27FC236}">
                <a16:creationId xmlns:a16="http://schemas.microsoft.com/office/drawing/2014/main" id="{D7DE7ED3-5C46-406C-896D-9E5FDA8E38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2" name="Straight Connector 11">
            <a:extLst>
              <a:ext uri="{FF2B5EF4-FFF2-40B4-BE49-F238E27FC236}">
                <a16:creationId xmlns:a16="http://schemas.microsoft.com/office/drawing/2014/main" id="{A978208D-5FCE-4611-9D58-328BB64B6C17}"/>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AAFCF3-B258-4BDC-B481-06D048E88830}"/>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AC690F11-6066-40AB-963A-E184F3C3A8D3}"/>
              </a:ext>
            </a:extLst>
          </p:cNvPr>
          <p:cNvSpPr>
            <a:spLocks noGrp="1"/>
          </p:cNvSpPr>
          <p:nvPr>
            <p:ph type="title"/>
          </p:nvPr>
        </p:nvSpPr>
        <p:spPr/>
        <p:txBody>
          <a:bodyPr/>
          <a:lstStyle/>
          <a:p>
            <a:r>
              <a:rPr lang="en-US"/>
              <a:t>MRSS Consists of a Series of 3 Phases</a:t>
            </a:r>
          </a:p>
        </p:txBody>
      </p:sp>
      <p:sp>
        <p:nvSpPr>
          <p:cNvPr id="5" name="Slide Number Placeholder 4">
            <a:extLst>
              <a:ext uri="{FF2B5EF4-FFF2-40B4-BE49-F238E27FC236}">
                <a16:creationId xmlns:a16="http://schemas.microsoft.com/office/drawing/2014/main" id="{43D7652D-8827-441E-A3D6-167ED5CF894D}"/>
              </a:ext>
            </a:extLst>
          </p:cNvPr>
          <p:cNvSpPr>
            <a:spLocks noGrp="1"/>
          </p:cNvSpPr>
          <p:nvPr>
            <p:ph type="sldNum" sz="quarter" idx="12"/>
          </p:nvPr>
        </p:nvSpPr>
        <p:spPr/>
        <p:txBody>
          <a:bodyPr/>
          <a:lstStyle/>
          <a:p>
            <a:fld id="{F477D24C-55BC-4150-BC77-7526DE4131D6}" type="slidenum">
              <a:rPr lang="en-US" smtClean="0"/>
              <a:t>8</a:t>
            </a:fld>
            <a:endParaRPr lang="en-US"/>
          </a:p>
        </p:txBody>
      </p:sp>
      <p:sp>
        <p:nvSpPr>
          <p:cNvPr id="14" name="Rectangle 13">
            <a:extLst>
              <a:ext uri="{FF2B5EF4-FFF2-40B4-BE49-F238E27FC236}">
                <a16:creationId xmlns:a16="http://schemas.microsoft.com/office/drawing/2014/main" id="{D8EDDF2D-401E-44DF-8253-9925CD49E7B0}"/>
              </a:ext>
            </a:extLst>
          </p:cNvPr>
          <p:cNvSpPr/>
          <p:nvPr/>
        </p:nvSpPr>
        <p:spPr>
          <a:xfrm>
            <a:off x="1151525" y="1829876"/>
            <a:ext cx="2103272" cy="1275221"/>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Triage and Screening</a:t>
            </a:r>
          </a:p>
        </p:txBody>
      </p:sp>
      <p:sp>
        <p:nvSpPr>
          <p:cNvPr id="15" name="Rectangle 14">
            <a:extLst>
              <a:ext uri="{FF2B5EF4-FFF2-40B4-BE49-F238E27FC236}">
                <a16:creationId xmlns:a16="http://schemas.microsoft.com/office/drawing/2014/main" id="{1112C3F7-5343-4127-9193-22BB65429439}"/>
              </a:ext>
            </a:extLst>
          </p:cNvPr>
          <p:cNvSpPr/>
          <p:nvPr/>
        </p:nvSpPr>
        <p:spPr>
          <a:xfrm>
            <a:off x="4899705" y="1871713"/>
            <a:ext cx="2392590" cy="123338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Mobile Response</a:t>
            </a:r>
          </a:p>
        </p:txBody>
      </p:sp>
      <p:sp>
        <p:nvSpPr>
          <p:cNvPr id="16" name="Rectangle 15">
            <a:extLst>
              <a:ext uri="{FF2B5EF4-FFF2-40B4-BE49-F238E27FC236}">
                <a16:creationId xmlns:a16="http://schemas.microsoft.com/office/drawing/2014/main" id="{ED7874CE-6AC6-42CC-ACA5-42B45EC14E3C}"/>
              </a:ext>
            </a:extLst>
          </p:cNvPr>
          <p:cNvSpPr/>
          <p:nvPr/>
        </p:nvSpPr>
        <p:spPr>
          <a:xfrm>
            <a:off x="9039681" y="1871712"/>
            <a:ext cx="2153604" cy="1275221"/>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Franklin Gothic Demi Cond" panose="020B0706030402020204" pitchFamily="34" charset="0"/>
                <a:ea typeface="+mn-ea"/>
                <a:cs typeface="+mn-cs"/>
              </a:rPr>
              <a:t>Stabilization</a:t>
            </a:r>
          </a:p>
        </p:txBody>
      </p:sp>
      <p:sp>
        <p:nvSpPr>
          <p:cNvPr id="40" name="TextBox 39">
            <a:extLst>
              <a:ext uri="{FF2B5EF4-FFF2-40B4-BE49-F238E27FC236}">
                <a16:creationId xmlns:a16="http://schemas.microsoft.com/office/drawing/2014/main" id="{04B2010C-3BE6-49CF-84AA-17788AF847A2}"/>
              </a:ext>
            </a:extLst>
          </p:cNvPr>
          <p:cNvSpPr txBox="1"/>
          <p:nvPr/>
        </p:nvSpPr>
        <p:spPr>
          <a:xfrm>
            <a:off x="1087733" y="3237169"/>
            <a:ext cx="2590797" cy="2786147"/>
          </a:xfrm>
          <a:prstGeom prst="rect">
            <a:avLst/>
          </a:prstGeom>
          <a:noFill/>
        </p:spPr>
        <p:txBody>
          <a:bodyPr wrap="square" rtlCol="0">
            <a:spAutoFit/>
          </a:bodyPr>
          <a:lstStyle/>
          <a:p>
            <a:pPr marL="0" marR="0" lvl="0" indent="0" defTabSz="914400" rtl="0" eaLnBrk="1" fontAlgn="auto" latinLnBrk="0" hangingPunct="1">
              <a:lnSpc>
                <a:spcPct val="123000"/>
              </a:lnSpc>
              <a:spcBef>
                <a:spcPts val="600"/>
              </a:spcBef>
              <a:spcAft>
                <a:spcPts val="600"/>
              </a:spcAft>
              <a:buClr>
                <a:srgbClr val="EC5153"/>
              </a:buClr>
              <a:buSzTx/>
              <a:buFontTx/>
              <a:buNone/>
              <a:tabLst/>
              <a:defRPr/>
            </a:pPr>
            <a:r>
              <a:rPr kumimoji="0" lang="en-US" b="0" i="0" u="none" strike="noStrike" kern="1200" cap="none" spc="0" normalizeH="0" baseline="0" noProof="0">
                <a:ln>
                  <a:noFill/>
                </a:ln>
                <a:solidFill>
                  <a:schemeClr val="bg1"/>
                </a:solidFill>
                <a:effectLst/>
                <a:uLnTx/>
                <a:uFillTx/>
                <a:latin typeface="Franklin Gothic Demi Cond" panose="020B0706030402020204" pitchFamily="34" charset="0"/>
                <a:ea typeface="+mn-ea"/>
                <a:cs typeface="+mn-cs"/>
              </a:rPr>
              <a:t>MRSS fields referrals from a variety of sources (parents/caregivers, schools, emergency depts, etc.),  triages the call, and dispatches mobile intervention teams when necessary. </a:t>
            </a:r>
            <a:endParaRPr kumimoji="0" lang="en-US" b="0" i="0" u="none" strike="noStrike" kern="1200" cap="none" spc="0" normalizeH="0" baseline="0" noProof="0">
              <a:ln>
                <a:noFill/>
              </a:ln>
              <a:solidFill>
                <a:schemeClr val="bg1"/>
              </a:solidFill>
              <a:effectLst/>
              <a:uLnTx/>
              <a:uFillTx/>
              <a:latin typeface="Franklin Gothic Book" panose="020B0503020102020204" pitchFamily="34" charset="0"/>
              <a:ea typeface="+mn-ea"/>
              <a:cs typeface="+mn-cs"/>
            </a:endParaRPr>
          </a:p>
        </p:txBody>
      </p:sp>
      <p:sp>
        <p:nvSpPr>
          <p:cNvPr id="41" name="TextBox 40">
            <a:extLst>
              <a:ext uri="{FF2B5EF4-FFF2-40B4-BE49-F238E27FC236}">
                <a16:creationId xmlns:a16="http://schemas.microsoft.com/office/drawing/2014/main" id="{AF5E8A04-3309-4155-9D73-CE7B325DF56D}"/>
              </a:ext>
            </a:extLst>
          </p:cNvPr>
          <p:cNvSpPr txBox="1"/>
          <p:nvPr/>
        </p:nvSpPr>
        <p:spPr>
          <a:xfrm>
            <a:off x="4878245" y="3190705"/>
            <a:ext cx="2966883" cy="3280770"/>
          </a:xfrm>
          <a:prstGeom prst="rect">
            <a:avLst/>
          </a:prstGeom>
          <a:noFill/>
        </p:spPr>
        <p:txBody>
          <a:bodyPr wrap="square" rtlCol="0">
            <a:spAutoFit/>
          </a:bodyPr>
          <a:lstStyle/>
          <a:p>
            <a:pPr marL="0" marR="0" lvl="0" indent="0" defTabSz="914400" rtl="0" eaLnBrk="1" fontAlgn="auto" latinLnBrk="0" hangingPunct="1">
              <a:lnSpc>
                <a:spcPct val="123000"/>
              </a:lnSpc>
              <a:spcBef>
                <a:spcPts val="600"/>
              </a:spcBef>
              <a:spcAft>
                <a:spcPts val="600"/>
              </a:spcAft>
              <a:buClr>
                <a:srgbClr val="EC5153"/>
              </a:buClr>
              <a:buSzTx/>
              <a:buFontTx/>
              <a:buNone/>
              <a:tabLst/>
              <a:defRPr/>
            </a:pPr>
            <a:r>
              <a:rPr kumimoji="0" lang="en-US" b="0" i="0" u="none" strike="noStrike" kern="1200" cap="none" spc="0" normalizeH="0" baseline="0" noProof="0">
                <a:ln>
                  <a:noFill/>
                </a:ln>
                <a:solidFill>
                  <a:schemeClr val="bg1"/>
                </a:solidFill>
                <a:effectLst/>
                <a:uLnTx/>
                <a:uFillTx/>
                <a:latin typeface="Franklin Gothic Demi Cond" panose="020B0706030402020204" pitchFamily="34" charset="0"/>
                <a:ea typeface="+mn-ea"/>
                <a:cs typeface="+mn-cs"/>
              </a:rPr>
              <a:t>MRSS responds to time and place of family choice</a:t>
            </a:r>
            <a:r>
              <a:rPr lang="en-US">
                <a:solidFill>
                  <a:schemeClr val="bg1"/>
                </a:solidFill>
                <a:latin typeface="Franklin Gothic Demi Cond" panose="020B0706030402020204" pitchFamily="34" charset="0"/>
              </a:rPr>
              <a:t> within 1-2 hours.  </a:t>
            </a:r>
            <a:r>
              <a:rPr kumimoji="0" lang="en-US" b="0" i="0" u="none" strike="noStrike" kern="1200" cap="none" spc="0" normalizeH="0" baseline="0" noProof="0">
                <a:ln>
                  <a:noFill/>
                </a:ln>
                <a:solidFill>
                  <a:schemeClr val="bg1"/>
                </a:solidFill>
                <a:effectLst/>
                <a:uLnTx/>
                <a:uFillTx/>
                <a:latin typeface="Franklin Gothic Demi Cond" panose="020B0706030402020204" pitchFamily="34" charset="0"/>
                <a:ea typeface="+mn-ea"/>
                <a:cs typeface="+mn-cs"/>
              </a:rPr>
              <a:t>This includes the family’s home, school, and other community locations.</a:t>
            </a:r>
          </a:p>
          <a:p>
            <a:pPr marL="0" marR="0" lvl="0" indent="0" defTabSz="914400" rtl="0" eaLnBrk="1" fontAlgn="auto" latinLnBrk="0" hangingPunct="1">
              <a:lnSpc>
                <a:spcPct val="123000"/>
              </a:lnSpc>
              <a:spcBef>
                <a:spcPts val="600"/>
              </a:spcBef>
              <a:spcAft>
                <a:spcPts val="600"/>
              </a:spcAft>
              <a:buClr>
                <a:srgbClr val="EC5153"/>
              </a:buClr>
              <a:buSzTx/>
              <a:buFontTx/>
              <a:buNone/>
              <a:tabLst/>
              <a:defRPr/>
            </a:pPr>
            <a:r>
              <a:rPr kumimoji="0" lang="en-US" b="0" i="0" u="none" strike="noStrike" kern="1200" cap="none" spc="0" normalizeH="0" baseline="0" noProof="0">
                <a:ln>
                  <a:noFill/>
                </a:ln>
                <a:solidFill>
                  <a:schemeClr val="bg1"/>
                </a:solidFill>
                <a:effectLst/>
                <a:uLnTx/>
                <a:uFillTx/>
                <a:latin typeface="Franklin Gothic Demi Cond" panose="020B0706030402020204" pitchFamily="34" charset="0"/>
                <a:ea typeface="+mn-ea"/>
                <a:cs typeface="+mn-cs"/>
              </a:rPr>
              <a:t> Initial de-escalation, assessment and safety precautions implemented with family.</a:t>
            </a:r>
          </a:p>
        </p:txBody>
      </p:sp>
      <p:sp>
        <p:nvSpPr>
          <p:cNvPr id="42" name="TextBox 41">
            <a:extLst>
              <a:ext uri="{FF2B5EF4-FFF2-40B4-BE49-F238E27FC236}">
                <a16:creationId xmlns:a16="http://schemas.microsoft.com/office/drawing/2014/main" id="{362C43A1-036F-4F74-AB11-64164C4951E6}"/>
              </a:ext>
            </a:extLst>
          </p:cNvPr>
          <p:cNvSpPr txBox="1"/>
          <p:nvPr/>
        </p:nvSpPr>
        <p:spPr>
          <a:xfrm>
            <a:off x="9039681" y="3216046"/>
            <a:ext cx="2522867" cy="2258567"/>
          </a:xfrm>
          <a:prstGeom prst="rect">
            <a:avLst/>
          </a:prstGeom>
          <a:noFill/>
        </p:spPr>
        <p:txBody>
          <a:bodyPr wrap="square" rtlCol="0">
            <a:spAutoFit/>
          </a:bodyPr>
          <a:lstStyle/>
          <a:p>
            <a:pPr marL="0" marR="0" lvl="0" indent="0" defTabSz="914400" rtl="0" eaLnBrk="1" fontAlgn="auto" latinLnBrk="0" hangingPunct="1">
              <a:lnSpc>
                <a:spcPct val="123000"/>
              </a:lnSpc>
              <a:spcBef>
                <a:spcPts val="600"/>
              </a:spcBef>
              <a:spcAft>
                <a:spcPts val="600"/>
              </a:spcAft>
              <a:buClr>
                <a:srgbClr val="EC5153"/>
              </a:buClr>
              <a:buSzTx/>
              <a:buFontTx/>
              <a:buNone/>
              <a:tabLst/>
              <a:defRPr/>
            </a:pPr>
            <a:r>
              <a:rPr kumimoji="0" lang="en-US" b="0" i="0" u="none" strike="noStrike" kern="1200" cap="none" spc="0" normalizeH="0" baseline="0" noProof="0">
                <a:ln>
                  <a:noFill/>
                </a:ln>
                <a:solidFill>
                  <a:schemeClr val="bg1"/>
                </a:solidFill>
                <a:effectLst/>
                <a:uLnTx/>
                <a:uFillTx/>
                <a:latin typeface="Franklin Gothic Demi Cond" panose="020B0706030402020204" pitchFamily="34" charset="0"/>
                <a:ea typeface="+mn-ea"/>
                <a:cs typeface="+mn-cs"/>
              </a:rPr>
              <a:t>Short-term behavioral health intervention of up to 30 days.</a:t>
            </a:r>
          </a:p>
          <a:p>
            <a:pPr marL="0" marR="0" lvl="0" indent="0" defTabSz="914400" rtl="0" eaLnBrk="1" fontAlgn="auto" latinLnBrk="0" hangingPunct="1">
              <a:lnSpc>
                <a:spcPct val="123000"/>
              </a:lnSpc>
              <a:spcBef>
                <a:spcPts val="600"/>
              </a:spcBef>
              <a:spcAft>
                <a:spcPts val="600"/>
              </a:spcAft>
              <a:buClr>
                <a:srgbClr val="EC5153"/>
              </a:buClr>
              <a:buSzTx/>
              <a:buFontTx/>
              <a:buNone/>
              <a:tabLst/>
              <a:defRPr/>
            </a:pPr>
            <a:r>
              <a:rPr kumimoji="0" lang="en-US" b="0" i="0" u="none" strike="noStrike" kern="1200" cap="none" spc="0" normalizeH="0" baseline="0" noProof="0">
                <a:ln>
                  <a:noFill/>
                </a:ln>
                <a:solidFill>
                  <a:schemeClr val="bg1"/>
                </a:solidFill>
                <a:effectLst/>
                <a:uLnTx/>
                <a:uFillTx/>
                <a:latin typeface="Franklin Gothic Demi Cond" panose="020B0706030402020204" pitchFamily="34" charset="0"/>
                <a:ea typeface="+mn-ea"/>
                <a:cs typeface="+mn-cs"/>
              </a:rPr>
              <a:t>Facilitates linkages to ongoing community services and supports</a:t>
            </a:r>
          </a:p>
        </p:txBody>
      </p:sp>
      <p:grpSp>
        <p:nvGrpSpPr>
          <p:cNvPr id="37" name="Group 36">
            <a:extLst>
              <a:ext uri="{FF2B5EF4-FFF2-40B4-BE49-F238E27FC236}">
                <a16:creationId xmlns:a16="http://schemas.microsoft.com/office/drawing/2014/main" id="{AAB9ED11-9EC7-7274-3736-145C4A6A4809}"/>
              </a:ext>
            </a:extLst>
          </p:cNvPr>
          <p:cNvGrpSpPr/>
          <p:nvPr/>
        </p:nvGrpSpPr>
        <p:grpSpPr>
          <a:xfrm>
            <a:off x="1685295" y="1086878"/>
            <a:ext cx="875176" cy="703751"/>
            <a:chOff x="1012826" y="4600576"/>
            <a:chExt cx="603251" cy="517525"/>
          </a:xfrm>
          <a:solidFill>
            <a:schemeClr val="accent6"/>
          </a:solidFill>
        </p:grpSpPr>
        <p:sp>
          <p:nvSpPr>
            <p:cNvPr id="38" name="Freeform 17">
              <a:extLst>
                <a:ext uri="{FF2B5EF4-FFF2-40B4-BE49-F238E27FC236}">
                  <a16:creationId xmlns:a16="http://schemas.microsoft.com/office/drawing/2014/main" id="{C9CA48DD-6651-5D97-9BC7-4B8E19D8BF62}"/>
                </a:ext>
              </a:extLst>
            </p:cNvPr>
            <p:cNvSpPr>
              <a:spLocks/>
            </p:cNvSpPr>
            <p:nvPr/>
          </p:nvSpPr>
          <p:spPr bwMode="auto">
            <a:xfrm>
              <a:off x="1133476" y="4600576"/>
              <a:ext cx="87313" cy="165100"/>
            </a:xfrm>
            <a:custGeom>
              <a:avLst/>
              <a:gdLst>
                <a:gd name="T0" fmla="*/ 53 w 72"/>
                <a:gd name="T1" fmla="*/ 135 h 135"/>
                <a:gd name="T2" fmla="*/ 42 w 72"/>
                <a:gd name="T3" fmla="*/ 128 h 135"/>
                <a:gd name="T4" fmla="*/ 46 w 72"/>
                <a:gd name="T5" fmla="*/ 113 h 135"/>
                <a:gd name="T6" fmla="*/ 46 w 72"/>
                <a:gd name="T7" fmla="*/ 113 h 135"/>
                <a:gd name="T8" fmla="*/ 14 w 72"/>
                <a:gd name="T9" fmla="*/ 27 h 135"/>
                <a:gd name="T10" fmla="*/ 14 w 72"/>
                <a:gd name="T11" fmla="*/ 26 h 135"/>
                <a:gd name="T12" fmla="*/ 13 w 72"/>
                <a:gd name="T13" fmla="*/ 25 h 135"/>
                <a:gd name="T14" fmla="*/ 1 w 72"/>
                <a:gd name="T15" fmla="*/ 14 h 135"/>
                <a:gd name="T16" fmla="*/ 12 w 72"/>
                <a:gd name="T17" fmla="*/ 1 h 135"/>
                <a:gd name="T18" fmla="*/ 37 w 72"/>
                <a:gd name="T19" fmla="*/ 19 h 135"/>
                <a:gd name="T20" fmla="*/ 68 w 72"/>
                <a:gd name="T21" fmla="*/ 105 h 135"/>
                <a:gd name="T22" fmla="*/ 58 w 72"/>
                <a:gd name="T23" fmla="*/ 134 h 135"/>
                <a:gd name="T24" fmla="*/ 53 w 72"/>
                <a:gd name="T2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35">
                  <a:moveTo>
                    <a:pt x="53" y="135"/>
                  </a:moveTo>
                  <a:cubicBezTo>
                    <a:pt x="49" y="135"/>
                    <a:pt x="44" y="133"/>
                    <a:pt x="42" y="128"/>
                  </a:cubicBezTo>
                  <a:cubicBezTo>
                    <a:pt x="40" y="123"/>
                    <a:pt x="41" y="117"/>
                    <a:pt x="46" y="113"/>
                  </a:cubicBezTo>
                  <a:cubicBezTo>
                    <a:pt x="46" y="113"/>
                    <a:pt x="46" y="113"/>
                    <a:pt x="46" y="113"/>
                  </a:cubicBezTo>
                  <a:cubicBezTo>
                    <a:pt x="14" y="27"/>
                    <a:pt x="14" y="27"/>
                    <a:pt x="14" y="27"/>
                  </a:cubicBezTo>
                  <a:cubicBezTo>
                    <a:pt x="14" y="26"/>
                    <a:pt x="14" y="26"/>
                    <a:pt x="14" y="26"/>
                  </a:cubicBezTo>
                  <a:cubicBezTo>
                    <a:pt x="14" y="26"/>
                    <a:pt x="14" y="25"/>
                    <a:pt x="13" y="25"/>
                  </a:cubicBezTo>
                  <a:cubicBezTo>
                    <a:pt x="7" y="26"/>
                    <a:pt x="1" y="21"/>
                    <a:pt x="1" y="14"/>
                  </a:cubicBezTo>
                  <a:cubicBezTo>
                    <a:pt x="0" y="8"/>
                    <a:pt x="5" y="2"/>
                    <a:pt x="12" y="1"/>
                  </a:cubicBezTo>
                  <a:cubicBezTo>
                    <a:pt x="24" y="0"/>
                    <a:pt x="33" y="6"/>
                    <a:pt x="37" y="19"/>
                  </a:cubicBezTo>
                  <a:cubicBezTo>
                    <a:pt x="68" y="105"/>
                    <a:pt x="68" y="105"/>
                    <a:pt x="68" y="105"/>
                  </a:cubicBezTo>
                  <a:cubicBezTo>
                    <a:pt x="72" y="115"/>
                    <a:pt x="70" y="128"/>
                    <a:pt x="58" y="134"/>
                  </a:cubicBezTo>
                  <a:cubicBezTo>
                    <a:pt x="56" y="135"/>
                    <a:pt x="55" y="135"/>
                    <a:pt x="53" y="1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39" name="Freeform 18">
              <a:extLst>
                <a:ext uri="{FF2B5EF4-FFF2-40B4-BE49-F238E27FC236}">
                  <a16:creationId xmlns:a16="http://schemas.microsoft.com/office/drawing/2014/main" id="{AB0FE2CF-A4FB-BB37-79F3-A1CB4538CB6B}"/>
                </a:ext>
              </a:extLst>
            </p:cNvPr>
            <p:cNvSpPr>
              <a:spLocks noEditPoints="1"/>
            </p:cNvSpPr>
            <p:nvPr/>
          </p:nvSpPr>
          <p:spPr bwMode="auto">
            <a:xfrm>
              <a:off x="1012826" y="4613276"/>
              <a:ext cx="395288" cy="504825"/>
            </a:xfrm>
            <a:custGeom>
              <a:avLst/>
              <a:gdLst>
                <a:gd name="T0" fmla="*/ 230 w 322"/>
                <a:gd name="T1" fmla="*/ 413 h 413"/>
                <a:gd name="T2" fmla="*/ 225 w 322"/>
                <a:gd name="T3" fmla="*/ 412 h 413"/>
                <a:gd name="T4" fmla="*/ 80 w 322"/>
                <a:gd name="T5" fmla="*/ 266 h 413"/>
                <a:gd name="T6" fmla="*/ 0 w 322"/>
                <a:gd name="T7" fmla="*/ 76 h 413"/>
                <a:gd name="T8" fmla="*/ 1 w 322"/>
                <a:gd name="T9" fmla="*/ 71 h 413"/>
                <a:gd name="T10" fmla="*/ 32 w 322"/>
                <a:gd name="T11" fmla="*/ 28 h 413"/>
                <a:gd name="T12" fmla="*/ 72 w 322"/>
                <a:gd name="T13" fmla="*/ 1 h 413"/>
                <a:gd name="T14" fmla="*/ 81 w 322"/>
                <a:gd name="T15" fmla="*/ 1 h 413"/>
                <a:gd name="T16" fmla="*/ 88 w 322"/>
                <a:gd name="T17" fmla="*/ 8 h 413"/>
                <a:gd name="T18" fmla="*/ 132 w 322"/>
                <a:gd name="T19" fmla="*/ 120 h 413"/>
                <a:gd name="T20" fmla="*/ 126 w 322"/>
                <a:gd name="T21" fmla="*/ 136 h 413"/>
                <a:gd name="T22" fmla="*/ 118 w 322"/>
                <a:gd name="T23" fmla="*/ 139 h 413"/>
                <a:gd name="T24" fmla="*/ 111 w 322"/>
                <a:gd name="T25" fmla="*/ 142 h 413"/>
                <a:gd name="T26" fmla="*/ 111 w 322"/>
                <a:gd name="T27" fmla="*/ 152 h 413"/>
                <a:gd name="T28" fmla="*/ 197 w 322"/>
                <a:gd name="T29" fmla="*/ 282 h 413"/>
                <a:gd name="T30" fmla="*/ 205 w 322"/>
                <a:gd name="T31" fmla="*/ 285 h 413"/>
                <a:gd name="T32" fmla="*/ 212 w 322"/>
                <a:gd name="T33" fmla="*/ 278 h 413"/>
                <a:gd name="T34" fmla="*/ 217 w 322"/>
                <a:gd name="T35" fmla="*/ 273 h 413"/>
                <a:gd name="T36" fmla="*/ 225 w 322"/>
                <a:gd name="T37" fmla="*/ 269 h 413"/>
                <a:gd name="T38" fmla="*/ 225 w 322"/>
                <a:gd name="T39" fmla="*/ 269 h 413"/>
                <a:gd name="T40" fmla="*/ 234 w 322"/>
                <a:gd name="T41" fmla="*/ 273 h 413"/>
                <a:gd name="T42" fmla="*/ 319 w 322"/>
                <a:gd name="T43" fmla="*/ 359 h 413"/>
                <a:gd name="T44" fmla="*/ 322 w 322"/>
                <a:gd name="T45" fmla="*/ 367 h 413"/>
                <a:gd name="T46" fmla="*/ 318 w 322"/>
                <a:gd name="T47" fmla="*/ 376 h 413"/>
                <a:gd name="T48" fmla="*/ 277 w 322"/>
                <a:gd name="T49" fmla="*/ 401 h 413"/>
                <a:gd name="T50" fmla="*/ 230 w 322"/>
                <a:gd name="T51" fmla="*/ 413 h 413"/>
                <a:gd name="T52" fmla="*/ 230 w 322"/>
                <a:gd name="T53" fmla="*/ 413 h 413"/>
                <a:gd name="T54" fmla="*/ 25 w 322"/>
                <a:gd name="T55" fmla="*/ 77 h 413"/>
                <a:gd name="T56" fmla="*/ 100 w 322"/>
                <a:gd name="T57" fmla="*/ 252 h 413"/>
                <a:gd name="T58" fmla="*/ 233 w 322"/>
                <a:gd name="T59" fmla="*/ 389 h 413"/>
                <a:gd name="T60" fmla="*/ 268 w 322"/>
                <a:gd name="T61" fmla="*/ 379 h 413"/>
                <a:gd name="T62" fmla="*/ 292 w 322"/>
                <a:gd name="T63" fmla="*/ 366 h 413"/>
                <a:gd name="T64" fmla="*/ 226 w 322"/>
                <a:gd name="T65" fmla="*/ 299 h 413"/>
                <a:gd name="T66" fmla="*/ 218 w 322"/>
                <a:gd name="T67" fmla="*/ 305 h 413"/>
                <a:gd name="T68" fmla="*/ 202 w 322"/>
                <a:gd name="T69" fmla="*/ 310 h 413"/>
                <a:gd name="T70" fmla="*/ 177 w 322"/>
                <a:gd name="T71" fmla="*/ 296 h 413"/>
                <a:gd name="T72" fmla="*/ 91 w 322"/>
                <a:gd name="T73" fmla="*/ 165 h 413"/>
                <a:gd name="T74" fmla="*/ 98 w 322"/>
                <a:gd name="T75" fmla="*/ 122 h 413"/>
                <a:gd name="T76" fmla="*/ 105 w 322"/>
                <a:gd name="T77" fmla="*/ 118 h 413"/>
                <a:gd name="T78" fmla="*/ 71 w 322"/>
                <a:gd name="T79" fmla="*/ 29 h 413"/>
                <a:gd name="T80" fmla="*/ 49 w 322"/>
                <a:gd name="T81" fmla="*/ 46 h 413"/>
                <a:gd name="T82" fmla="*/ 25 w 322"/>
                <a:gd name="T83" fmla="*/ 7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2" h="413">
                  <a:moveTo>
                    <a:pt x="230" y="413"/>
                  </a:moveTo>
                  <a:cubicBezTo>
                    <a:pt x="228" y="413"/>
                    <a:pt x="226" y="413"/>
                    <a:pt x="225" y="412"/>
                  </a:cubicBezTo>
                  <a:cubicBezTo>
                    <a:pt x="183" y="391"/>
                    <a:pt x="123" y="331"/>
                    <a:pt x="80" y="266"/>
                  </a:cubicBezTo>
                  <a:cubicBezTo>
                    <a:pt x="36" y="200"/>
                    <a:pt x="4" y="124"/>
                    <a:pt x="0" y="76"/>
                  </a:cubicBezTo>
                  <a:cubicBezTo>
                    <a:pt x="0" y="74"/>
                    <a:pt x="0" y="72"/>
                    <a:pt x="1" y="71"/>
                  </a:cubicBezTo>
                  <a:cubicBezTo>
                    <a:pt x="6" y="59"/>
                    <a:pt x="19" y="41"/>
                    <a:pt x="32" y="28"/>
                  </a:cubicBezTo>
                  <a:cubicBezTo>
                    <a:pt x="44" y="17"/>
                    <a:pt x="57" y="8"/>
                    <a:pt x="72" y="1"/>
                  </a:cubicBezTo>
                  <a:cubicBezTo>
                    <a:pt x="75" y="0"/>
                    <a:pt x="78" y="0"/>
                    <a:pt x="81" y="1"/>
                  </a:cubicBezTo>
                  <a:cubicBezTo>
                    <a:pt x="85" y="2"/>
                    <a:pt x="87" y="5"/>
                    <a:pt x="88" y="8"/>
                  </a:cubicBezTo>
                  <a:cubicBezTo>
                    <a:pt x="132" y="120"/>
                    <a:pt x="132" y="120"/>
                    <a:pt x="132" y="120"/>
                  </a:cubicBezTo>
                  <a:cubicBezTo>
                    <a:pt x="134" y="126"/>
                    <a:pt x="131" y="133"/>
                    <a:pt x="126" y="136"/>
                  </a:cubicBezTo>
                  <a:cubicBezTo>
                    <a:pt x="122" y="137"/>
                    <a:pt x="119" y="138"/>
                    <a:pt x="118" y="139"/>
                  </a:cubicBezTo>
                  <a:cubicBezTo>
                    <a:pt x="115" y="140"/>
                    <a:pt x="115" y="140"/>
                    <a:pt x="111" y="142"/>
                  </a:cubicBezTo>
                  <a:cubicBezTo>
                    <a:pt x="109" y="144"/>
                    <a:pt x="108" y="149"/>
                    <a:pt x="111" y="152"/>
                  </a:cubicBezTo>
                  <a:cubicBezTo>
                    <a:pt x="197" y="282"/>
                    <a:pt x="197" y="282"/>
                    <a:pt x="197" y="282"/>
                  </a:cubicBezTo>
                  <a:cubicBezTo>
                    <a:pt x="199" y="285"/>
                    <a:pt x="202" y="286"/>
                    <a:pt x="205" y="285"/>
                  </a:cubicBezTo>
                  <a:cubicBezTo>
                    <a:pt x="208" y="283"/>
                    <a:pt x="210" y="281"/>
                    <a:pt x="212" y="278"/>
                  </a:cubicBezTo>
                  <a:cubicBezTo>
                    <a:pt x="213" y="277"/>
                    <a:pt x="215" y="275"/>
                    <a:pt x="217" y="273"/>
                  </a:cubicBezTo>
                  <a:cubicBezTo>
                    <a:pt x="219" y="271"/>
                    <a:pt x="222" y="269"/>
                    <a:pt x="225" y="269"/>
                  </a:cubicBezTo>
                  <a:cubicBezTo>
                    <a:pt x="225" y="269"/>
                    <a:pt x="225" y="269"/>
                    <a:pt x="225" y="269"/>
                  </a:cubicBezTo>
                  <a:cubicBezTo>
                    <a:pt x="229" y="269"/>
                    <a:pt x="232" y="271"/>
                    <a:pt x="234" y="273"/>
                  </a:cubicBezTo>
                  <a:cubicBezTo>
                    <a:pt x="319" y="359"/>
                    <a:pt x="319" y="359"/>
                    <a:pt x="319" y="359"/>
                  </a:cubicBezTo>
                  <a:cubicBezTo>
                    <a:pt x="321" y="361"/>
                    <a:pt x="322" y="364"/>
                    <a:pt x="322" y="367"/>
                  </a:cubicBezTo>
                  <a:cubicBezTo>
                    <a:pt x="322" y="370"/>
                    <a:pt x="321" y="374"/>
                    <a:pt x="318" y="376"/>
                  </a:cubicBezTo>
                  <a:cubicBezTo>
                    <a:pt x="310" y="384"/>
                    <a:pt x="293" y="394"/>
                    <a:pt x="277" y="401"/>
                  </a:cubicBezTo>
                  <a:cubicBezTo>
                    <a:pt x="268" y="405"/>
                    <a:pt x="247" y="413"/>
                    <a:pt x="230" y="413"/>
                  </a:cubicBezTo>
                  <a:cubicBezTo>
                    <a:pt x="230" y="413"/>
                    <a:pt x="230" y="413"/>
                    <a:pt x="230" y="413"/>
                  </a:cubicBezTo>
                  <a:close/>
                  <a:moveTo>
                    <a:pt x="25" y="77"/>
                  </a:moveTo>
                  <a:cubicBezTo>
                    <a:pt x="29" y="121"/>
                    <a:pt x="59" y="192"/>
                    <a:pt x="100" y="252"/>
                  </a:cubicBezTo>
                  <a:cubicBezTo>
                    <a:pt x="139" y="312"/>
                    <a:pt x="195" y="369"/>
                    <a:pt x="233" y="389"/>
                  </a:cubicBezTo>
                  <a:cubicBezTo>
                    <a:pt x="241" y="388"/>
                    <a:pt x="254" y="385"/>
                    <a:pt x="268" y="379"/>
                  </a:cubicBezTo>
                  <a:cubicBezTo>
                    <a:pt x="277" y="375"/>
                    <a:pt x="285" y="370"/>
                    <a:pt x="292" y="366"/>
                  </a:cubicBezTo>
                  <a:cubicBezTo>
                    <a:pt x="226" y="299"/>
                    <a:pt x="226" y="299"/>
                    <a:pt x="226" y="299"/>
                  </a:cubicBezTo>
                  <a:cubicBezTo>
                    <a:pt x="224" y="301"/>
                    <a:pt x="221" y="303"/>
                    <a:pt x="218" y="305"/>
                  </a:cubicBezTo>
                  <a:cubicBezTo>
                    <a:pt x="213" y="308"/>
                    <a:pt x="208" y="310"/>
                    <a:pt x="202" y="310"/>
                  </a:cubicBezTo>
                  <a:cubicBezTo>
                    <a:pt x="193" y="310"/>
                    <a:pt x="183" y="304"/>
                    <a:pt x="177" y="296"/>
                  </a:cubicBezTo>
                  <a:cubicBezTo>
                    <a:pt x="91" y="165"/>
                    <a:pt x="91" y="165"/>
                    <a:pt x="91" y="165"/>
                  </a:cubicBezTo>
                  <a:cubicBezTo>
                    <a:pt x="81" y="151"/>
                    <a:pt x="84" y="131"/>
                    <a:pt x="98" y="122"/>
                  </a:cubicBezTo>
                  <a:cubicBezTo>
                    <a:pt x="101" y="120"/>
                    <a:pt x="103" y="119"/>
                    <a:pt x="105" y="118"/>
                  </a:cubicBezTo>
                  <a:cubicBezTo>
                    <a:pt x="71" y="29"/>
                    <a:pt x="71" y="29"/>
                    <a:pt x="71" y="29"/>
                  </a:cubicBezTo>
                  <a:cubicBezTo>
                    <a:pt x="63" y="33"/>
                    <a:pt x="55" y="39"/>
                    <a:pt x="49" y="46"/>
                  </a:cubicBezTo>
                  <a:cubicBezTo>
                    <a:pt x="38" y="56"/>
                    <a:pt x="29" y="69"/>
                    <a:pt x="25"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43" name="Freeform 19">
              <a:extLst>
                <a:ext uri="{FF2B5EF4-FFF2-40B4-BE49-F238E27FC236}">
                  <a16:creationId xmlns:a16="http://schemas.microsoft.com/office/drawing/2014/main" id="{1AABF548-A6EF-C8BD-4C7F-372CC7FAFA9B}"/>
                </a:ext>
              </a:extLst>
            </p:cNvPr>
            <p:cNvSpPr>
              <a:spLocks/>
            </p:cNvSpPr>
            <p:nvPr/>
          </p:nvSpPr>
          <p:spPr bwMode="auto">
            <a:xfrm>
              <a:off x="1303339" y="4910139"/>
              <a:ext cx="136525" cy="139700"/>
            </a:xfrm>
            <a:custGeom>
              <a:avLst/>
              <a:gdLst>
                <a:gd name="T0" fmla="*/ 96 w 112"/>
                <a:gd name="T1" fmla="*/ 114 h 114"/>
                <a:gd name="T2" fmla="*/ 90 w 112"/>
                <a:gd name="T3" fmla="*/ 113 h 114"/>
                <a:gd name="T4" fmla="*/ 86 w 112"/>
                <a:gd name="T5" fmla="*/ 96 h 114"/>
                <a:gd name="T6" fmla="*/ 86 w 112"/>
                <a:gd name="T7" fmla="*/ 94 h 114"/>
                <a:gd name="T8" fmla="*/ 19 w 112"/>
                <a:gd name="T9" fmla="*/ 28 h 114"/>
                <a:gd name="T10" fmla="*/ 19 w 112"/>
                <a:gd name="T11" fmla="*/ 28 h 114"/>
                <a:gd name="T12" fmla="*/ 4 w 112"/>
                <a:gd name="T13" fmla="*/ 26 h 114"/>
                <a:gd name="T14" fmla="*/ 5 w 112"/>
                <a:gd name="T15" fmla="*/ 9 h 114"/>
                <a:gd name="T16" fmla="*/ 36 w 112"/>
                <a:gd name="T17" fmla="*/ 11 h 114"/>
                <a:gd name="T18" fmla="*/ 104 w 112"/>
                <a:gd name="T19" fmla="*/ 77 h 114"/>
                <a:gd name="T20" fmla="*/ 105 w 112"/>
                <a:gd name="T21" fmla="*/ 78 h 114"/>
                <a:gd name="T22" fmla="*/ 107 w 112"/>
                <a:gd name="T23" fmla="*/ 108 h 114"/>
                <a:gd name="T24" fmla="*/ 96 w 112"/>
                <a:gd name="T2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4">
                  <a:moveTo>
                    <a:pt x="96" y="114"/>
                  </a:moveTo>
                  <a:cubicBezTo>
                    <a:pt x="94" y="114"/>
                    <a:pt x="92" y="114"/>
                    <a:pt x="90" y="113"/>
                  </a:cubicBezTo>
                  <a:cubicBezTo>
                    <a:pt x="85" y="109"/>
                    <a:pt x="83" y="102"/>
                    <a:pt x="86" y="96"/>
                  </a:cubicBezTo>
                  <a:cubicBezTo>
                    <a:pt x="86" y="95"/>
                    <a:pt x="86" y="94"/>
                    <a:pt x="86" y="94"/>
                  </a:cubicBezTo>
                  <a:cubicBezTo>
                    <a:pt x="19" y="28"/>
                    <a:pt x="19" y="28"/>
                    <a:pt x="19" y="28"/>
                  </a:cubicBezTo>
                  <a:cubicBezTo>
                    <a:pt x="19" y="28"/>
                    <a:pt x="19" y="28"/>
                    <a:pt x="19" y="28"/>
                  </a:cubicBezTo>
                  <a:cubicBezTo>
                    <a:pt x="15" y="31"/>
                    <a:pt x="8" y="31"/>
                    <a:pt x="4" y="26"/>
                  </a:cubicBezTo>
                  <a:cubicBezTo>
                    <a:pt x="0" y="21"/>
                    <a:pt x="0" y="14"/>
                    <a:pt x="5" y="9"/>
                  </a:cubicBezTo>
                  <a:cubicBezTo>
                    <a:pt x="15" y="0"/>
                    <a:pt x="28" y="4"/>
                    <a:pt x="36" y="11"/>
                  </a:cubicBezTo>
                  <a:cubicBezTo>
                    <a:pt x="104" y="77"/>
                    <a:pt x="104" y="77"/>
                    <a:pt x="104" y="77"/>
                  </a:cubicBezTo>
                  <a:cubicBezTo>
                    <a:pt x="104" y="78"/>
                    <a:pt x="104" y="78"/>
                    <a:pt x="105" y="78"/>
                  </a:cubicBezTo>
                  <a:cubicBezTo>
                    <a:pt x="111" y="86"/>
                    <a:pt x="112" y="98"/>
                    <a:pt x="107" y="108"/>
                  </a:cubicBezTo>
                  <a:cubicBezTo>
                    <a:pt x="105" y="112"/>
                    <a:pt x="100" y="114"/>
                    <a:pt x="96" y="1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44" name="Freeform 39">
              <a:extLst>
                <a:ext uri="{FF2B5EF4-FFF2-40B4-BE49-F238E27FC236}">
                  <a16:creationId xmlns:a16="http://schemas.microsoft.com/office/drawing/2014/main" id="{0AF38049-636F-93EC-72EF-AFD50594E911}"/>
                </a:ext>
              </a:extLst>
            </p:cNvPr>
            <p:cNvSpPr>
              <a:spLocks/>
            </p:cNvSpPr>
            <p:nvPr/>
          </p:nvSpPr>
          <p:spPr bwMode="auto">
            <a:xfrm>
              <a:off x="1268414" y="4611689"/>
              <a:ext cx="80963" cy="130175"/>
            </a:xfrm>
            <a:custGeom>
              <a:avLst/>
              <a:gdLst>
                <a:gd name="T0" fmla="*/ 0 w 67"/>
                <a:gd name="T1" fmla="*/ 107 h 107"/>
                <a:gd name="T2" fmla="*/ 0 w 67"/>
                <a:gd name="T3" fmla="*/ 98 h 107"/>
                <a:gd name="T4" fmla="*/ 11 w 67"/>
                <a:gd name="T5" fmla="*/ 87 h 107"/>
                <a:gd name="T6" fmla="*/ 50 w 67"/>
                <a:gd name="T7" fmla="*/ 33 h 107"/>
                <a:gd name="T8" fmla="*/ 30 w 67"/>
                <a:gd name="T9" fmla="*/ 12 h 107"/>
                <a:gd name="T10" fmla="*/ 7 w 67"/>
                <a:gd name="T11" fmla="*/ 21 h 107"/>
                <a:gd name="T12" fmla="*/ 3 w 67"/>
                <a:gd name="T13" fmla="*/ 11 h 107"/>
                <a:gd name="T14" fmla="*/ 32 w 67"/>
                <a:gd name="T15" fmla="*/ 0 h 107"/>
                <a:gd name="T16" fmla="*/ 65 w 67"/>
                <a:gd name="T17" fmla="*/ 31 h 107"/>
                <a:gd name="T18" fmla="*/ 28 w 67"/>
                <a:gd name="T19" fmla="*/ 87 h 107"/>
                <a:gd name="T20" fmla="*/ 20 w 67"/>
                <a:gd name="T21" fmla="*/ 95 h 107"/>
                <a:gd name="T22" fmla="*/ 20 w 67"/>
                <a:gd name="T23" fmla="*/ 95 h 107"/>
                <a:gd name="T24" fmla="*/ 67 w 67"/>
                <a:gd name="T25" fmla="*/ 95 h 107"/>
                <a:gd name="T26" fmla="*/ 67 w 67"/>
                <a:gd name="T27" fmla="*/ 107 h 107"/>
                <a:gd name="T28" fmla="*/ 0 w 67"/>
                <a:gd name="T29"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07">
                  <a:moveTo>
                    <a:pt x="0" y="107"/>
                  </a:moveTo>
                  <a:cubicBezTo>
                    <a:pt x="0" y="98"/>
                    <a:pt x="0" y="98"/>
                    <a:pt x="0" y="98"/>
                  </a:cubicBezTo>
                  <a:cubicBezTo>
                    <a:pt x="11" y="87"/>
                    <a:pt x="11" y="87"/>
                    <a:pt x="11" y="87"/>
                  </a:cubicBezTo>
                  <a:cubicBezTo>
                    <a:pt x="38" y="62"/>
                    <a:pt x="50" y="48"/>
                    <a:pt x="50" y="33"/>
                  </a:cubicBezTo>
                  <a:cubicBezTo>
                    <a:pt x="50" y="22"/>
                    <a:pt x="45" y="12"/>
                    <a:pt x="30" y="12"/>
                  </a:cubicBezTo>
                  <a:cubicBezTo>
                    <a:pt x="20" y="12"/>
                    <a:pt x="12" y="17"/>
                    <a:pt x="7" y="21"/>
                  </a:cubicBezTo>
                  <a:cubicBezTo>
                    <a:pt x="3" y="11"/>
                    <a:pt x="3" y="11"/>
                    <a:pt x="3" y="11"/>
                  </a:cubicBezTo>
                  <a:cubicBezTo>
                    <a:pt x="10" y="5"/>
                    <a:pt x="20" y="0"/>
                    <a:pt x="32" y="0"/>
                  </a:cubicBezTo>
                  <a:cubicBezTo>
                    <a:pt x="55" y="0"/>
                    <a:pt x="65" y="16"/>
                    <a:pt x="65" y="31"/>
                  </a:cubicBezTo>
                  <a:cubicBezTo>
                    <a:pt x="65" y="50"/>
                    <a:pt x="50" y="66"/>
                    <a:pt x="28" y="87"/>
                  </a:cubicBezTo>
                  <a:cubicBezTo>
                    <a:pt x="20" y="95"/>
                    <a:pt x="20" y="95"/>
                    <a:pt x="20" y="95"/>
                  </a:cubicBezTo>
                  <a:cubicBezTo>
                    <a:pt x="20" y="95"/>
                    <a:pt x="20" y="95"/>
                    <a:pt x="20" y="95"/>
                  </a:cubicBezTo>
                  <a:cubicBezTo>
                    <a:pt x="67" y="95"/>
                    <a:pt x="67" y="95"/>
                    <a:pt x="67" y="95"/>
                  </a:cubicBezTo>
                  <a:cubicBezTo>
                    <a:pt x="67" y="107"/>
                    <a:pt x="67" y="107"/>
                    <a:pt x="67" y="107"/>
                  </a:cubicBezTo>
                  <a:lnTo>
                    <a:pt x="0" y="1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45" name="Freeform 40">
              <a:extLst>
                <a:ext uri="{FF2B5EF4-FFF2-40B4-BE49-F238E27FC236}">
                  <a16:creationId xmlns:a16="http://schemas.microsoft.com/office/drawing/2014/main" id="{755B727C-71CB-C541-9912-949AE2353155}"/>
                </a:ext>
              </a:extLst>
            </p:cNvPr>
            <p:cNvSpPr>
              <a:spLocks noEditPoints="1"/>
            </p:cNvSpPr>
            <p:nvPr/>
          </p:nvSpPr>
          <p:spPr bwMode="auto">
            <a:xfrm>
              <a:off x="1363664" y="4613276"/>
              <a:ext cx="93663" cy="128588"/>
            </a:xfrm>
            <a:custGeom>
              <a:avLst/>
              <a:gdLst>
                <a:gd name="T0" fmla="*/ 49 w 77"/>
                <a:gd name="T1" fmla="*/ 105 h 105"/>
                <a:gd name="T2" fmla="*/ 49 w 77"/>
                <a:gd name="T3" fmla="*/ 76 h 105"/>
                <a:gd name="T4" fmla="*/ 0 w 77"/>
                <a:gd name="T5" fmla="*/ 76 h 105"/>
                <a:gd name="T6" fmla="*/ 0 w 77"/>
                <a:gd name="T7" fmla="*/ 67 h 105"/>
                <a:gd name="T8" fmla="*/ 47 w 77"/>
                <a:gd name="T9" fmla="*/ 0 h 105"/>
                <a:gd name="T10" fmla="*/ 62 w 77"/>
                <a:gd name="T11" fmla="*/ 0 h 105"/>
                <a:gd name="T12" fmla="*/ 62 w 77"/>
                <a:gd name="T13" fmla="*/ 65 h 105"/>
                <a:gd name="T14" fmla="*/ 77 w 77"/>
                <a:gd name="T15" fmla="*/ 65 h 105"/>
                <a:gd name="T16" fmla="*/ 77 w 77"/>
                <a:gd name="T17" fmla="*/ 76 h 105"/>
                <a:gd name="T18" fmla="*/ 62 w 77"/>
                <a:gd name="T19" fmla="*/ 76 h 105"/>
                <a:gd name="T20" fmla="*/ 62 w 77"/>
                <a:gd name="T21" fmla="*/ 105 h 105"/>
                <a:gd name="T22" fmla="*/ 49 w 77"/>
                <a:gd name="T23" fmla="*/ 105 h 105"/>
                <a:gd name="T24" fmla="*/ 49 w 77"/>
                <a:gd name="T25" fmla="*/ 65 h 105"/>
                <a:gd name="T26" fmla="*/ 49 w 77"/>
                <a:gd name="T27" fmla="*/ 30 h 105"/>
                <a:gd name="T28" fmla="*/ 49 w 77"/>
                <a:gd name="T29" fmla="*/ 14 h 105"/>
                <a:gd name="T30" fmla="*/ 49 w 77"/>
                <a:gd name="T31" fmla="*/ 14 h 105"/>
                <a:gd name="T32" fmla="*/ 40 w 77"/>
                <a:gd name="T33" fmla="*/ 29 h 105"/>
                <a:gd name="T34" fmla="*/ 14 w 77"/>
                <a:gd name="T35" fmla="*/ 65 h 105"/>
                <a:gd name="T36" fmla="*/ 14 w 77"/>
                <a:gd name="T37" fmla="*/ 65 h 105"/>
                <a:gd name="T38" fmla="*/ 49 w 77"/>
                <a:gd name="T39"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105">
                  <a:moveTo>
                    <a:pt x="49" y="105"/>
                  </a:moveTo>
                  <a:cubicBezTo>
                    <a:pt x="49" y="76"/>
                    <a:pt x="49" y="76"/>
                    <a:pt x="49" y="76"/>
                  </a:cubicBezTo>
                  <a:cubicBezTo>
                    <a:pt x="0" y="76"/>
                    <a:pt x="0" y="76"/>
                    <a:pt x="0" y="76"/>
                  </a:cubicBezTo>
                  <a:cubicBezTo>
                    <a:pt x="0" y="67"/>
                    <a:pt x="0" y="67"/>
                    <a:pt x="0" y="67"/>
                  </a:cubicBezTo>
                  <a:cubicBezTo>
                    <a:pt x="47" y="0"/>
                    <a:pt x="47" y="0"/>
                    <a:pt x="47" y="0"/>
                  </a:cubicBezTo>
                  <a:cubicBezTo>
                    <a:pt x="62" y="0"/>
                    <a:pt x="62" y="0"/>
                    <a:pt x="62" y="0"/>
                  </a:cubicBezTo>
                  <a:cubicBezTo>
                    <a:pt x="62" y="65"/>
                    <a:pt x="62" y="65"/>
                    <a:pt x="62" y="65"/>
                  </a:cubicBezTo>
                  <a:cubicBezTo>
                    <a:pt x="77" y="65"/>
                    <a:pt x="77" y="65"/>
                    <a:pt x="77" y="65"/>
                  </a:cubicBezTo>
                  <a:cubicBezTo>
                    <a:pt x="77" y="76"/>
                    <a:pt x="77" y="76"/>
                    <a:pt x="77" y="76"/>
                  </a:cubicBezTo>
                  <a:cubicBezTo>
                    <a:pt x="62" y="76"/>
                    <a:pt x="62" y="76"/>
                    <a:pt x="62" y="76"/>
                  </a:cubicBezTo>
                  <a:cubicBezTo>
                    <a:pt x="62" y="105"/>
                    <a:pt x="62" y="105"/>
                    <a:pt x="62" y="105"/>
                  </a:cubicBezTo>
                  <a:lnTo>
                    <a:pt x="49" y="105"/>
                  </a:lnTo>
                  <a:close/>
                  <a:moveTo>
                    <a:pt x="49" y="65"/>
                  </a:moveTo>
                  <a:cubicBezTo>
                    <a:pt x="49" y="30"/>
                    <a:pt x="49" y="30"/>
                    <a:pt x="49" y="30"/>
                  </a:cubicBezTo>
                  <a:cubicBezTo>
                    <a:pt x="49" y="25"/>
                    <a:pt x="49" y="19"/>
                    <a:pt x="49" y="14"/>
                  </a:cubicBezTo>
                  <a:cubicBezTo>
                    <a:pt x="49" y="14"/>
                    <a:pt x="49" y="14"/>
                    <a:pt x="49" y="14"/>
                  </a:cubicBezTo>
                  <a:cubicBezTo>
                    <a:pt x="45" y="20"/>
                    <a:pt x="43" y="24"/>
                    <a:pt x="40" y="29"/>
                  </a:cubicBezTo>
                  <a:cubicBezTo>
                    <a:pt x="14" y="65"/>
                    <a:pt x="14" y="65"/>
                    <a:pt x="14" y="65"/>
                  </a:cubicBezTo>
                  <a:cubicBezTo>
                    <a:pt x="14" y="65"/>
                    <a:pt x="14" y="65"/>
                    <a:pt x="14" y="65"/>
                  </a:cubicBezTo>
                  <a:lnTo>
                    <a:pt x="49" y="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46" name="Freeform 41">
              <a:extLst>
                <a:ext uri="{FF2B5EF4-FFF2-40B4-BE49-F238E27FC236}">
                  <a16:creationId xmlns:a16="http://schemas.microsoft.com/office/drawing/2014/main" id="{50235AF6-F680-B389-17D2-124C44D2D6D6}"/>
                </a:ext>
              </a:extLst>
            </p:cNvPr>
            <p:cNvSpPr>
              <a:spLocks/>
            </p:cNvSpPr>
            <p:nvPr/>
          </p:nvSpPr>
          <p:spPr bwMode="auto">
            <a:xfrm>
              <a:off x="1462089" y="4618039"/>
              <a:ext cx="63500" cy="131763"/>
            </a:xfrm>
            <a:custGeom>
              <a:avLst/>
              <a:gdLst>
                <a:gd name="T0" fmla="*/ 0 w 40"/>
                <a:gd name="T1" fmla="*/ 83 h 83"/>
                <a:gd name="T2" fmla="*/ 31 w 40"/>
                <a:gd name="T3" fmla="*/ 0 h 83"/>
                <a:gd name="T4" fmla="*/ 40 w 40"/>
                <a:gd name="T5" fmla="*/ 0 h 83"/>
                <a:gd name="T6" fmla="*/ 7 w 40"/>
                <a:gd name="T7" fmla="*/ 83 h 83"/>
                <a:gd name="T8" fmla="*/ 0 w 40"/>
                <a:gd name="T9" fmla="*/ 83 h 83"/>
              </a:gdLst>
              <a:ahLst/>
              <a:cxnLst>
                <a:cxn ang="0">
                  <a:pos x="T0" y="T1"/>
                </a:cxn>
                <a:cxn ang="0">
                  <a:pos x="T2" y="T3"/>
                </a:cxn>
                <a:cxn ang="0">
                  <a:pos x="T4" y="T5"/>
                </a:cxn>
                <a:cxn ang="0">
                  <a:pos x="T6" y="T7"/>
                </a:cxn>
                <a:cxn ang="0">
                  <a:pos x="T8" y="T9"/>
                </a:cxn>
              </a:cxnLst>
              <a:rect l="0" t="0" r="r" b="b"/>
              <a:pathLst>
                <a:path w="40" h="83">
                  <a:moveTo>
                    <a:pt x="0" y="83"/>
                  </a:moveTo>
                  <a:lnTo>
                    <a:pt x="31" y="0"/>
                  </a:lnTo>
                  <a:lnTo>
                    <a:pt x="40" y="0"/>
                  </a:lnTo>
                  <a:lnTo>
                    <a:pt x="7" y="83"/>
                  </a:lnTo>
                  <a:lnTo>
                    <a:pt x="0"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47" name="Freeform 42">
              <a:extLst>
                <a:ext uri="{FF2B5EF4-FFF2-40B4-BE49-F238E27FC236}">
                  <a16:creationId xmlns:a16="http://schemas.microsoft.com/office/drawing/2014/main" id="{7E101936-4FF9-E6C2-A399-9F21611E8A90}"/>
                </a:ext>
              </a:extLst>
            </p:cNvPr>
            <p:cNvSpPr>
              <a:spLocks/>
            </p:cNvSpPr>
            <p:nvPr/>
          </p:nvSpPr>
          <p:spPr bwMode="auto">
            <a:xfrm>
              <a:off x="1535114" y="4613276"/>
              <a:ext cx="80963" cy="128588"/>
            </a:xfrm>
            <a:custGeom>
              <a:avLst/>
              <a:gdLst>
                <a:gd name="T0" fmla="*/ 51 w 51"/>
                <a:gd name="T1" fmla="*/ 0 h 81"/>
                <a:gd name="T2" fmla="*/ 51 w 51"/>
                <a:gd name="T3" fmla="*/ 8 h 81"/>
                <a:gd name="T4" fmla="*/ 16 w 51"/>
                <a:gd name="T5" fmla="*/ 81 h 81"/>
                <a:gd name="T6" fmla="*/ 5 w 51"/>
                <a:gd name="T7" fmla="*/ 81 h 81"/>
                <a:gd name="T8" fmla="*/ 39 w 51"/>
                <a:gd name="T9" fmla="*/ 9 h 81"/>
                <a:gd name="T10" fmla="*/ 39 w 51"/>
                <a:gd name="T11" fmla="*/ 9 h 81"/>
                <a:gd name="T12" fmla="*/ 0 w 51"/>
                <a:gd name="T13" fmla="*/ 9 h 81"/>
                <a:gd name="T14" fmla="*/ 0 w 51"/>
                <a:gd name="T15" fmla="*/ 0 h 81"/>
                <a:gd name="T16" fmla="*/ 51 w 51"/>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1">
                  <a:moveTo>
                    <a:pt x="51" y="0"/>
                  </a:moveTo>
                  <a:lnTo>
                    <a:pt x="51" y="8"/>
                  </a:lnTo>
                  <a:lnTo>
                    <a:pt x="16" y="81"/>
                  </a:lnTo>
                  <a:lnTo>
                    <a:pt x="5" y="81"/>
                  </a:lnTo>
                  <a:lnTo>
                    <a:pt x="39" y="9"/>
                  </a:lnTo>
                  <a:lnTo>
                    <a:pt x="39" y="9"/>
                  </a:lnTo>
                  <a:lnTo>
                    <a:pt x="0" y="9"/>
                  </a:lnTo>
                  <a:lnTo>
                    <a:pt x="0" y="0"/>
                  </a:lnTo>
                  <a:lnTo>
                    <a:pt x="5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grpSp>
      <p:grpSp>
        <p:nvGrpSpPr>
          <p:cNvPr id="48" name="Group 47">
            <a:extLst>
              <a:ext uri="{FF2B5EF4-FFF2-40B4-BE49-F238E27FC236}">
                <a16:creationId xmlns:a16="http://schemas.microsoft.com/office/drawing/2014/main" id="{0D85700E-A56B-CC77-B731-E5747637423A}"/>
              </a:ext>
            </a:extLst>
          </p:cNvPr>
          <p:cNvGrpSpPr/>
          <p:nvPr/>
        </p:nvGrpSpPr>
        <p:grpSpPr>
          <a:xfrm>
            <a:off x="5502718" y="1268127"/>
            <a:ext cx="1209039" cy="504824"/>
            <a:chOff x="2095500" y="4062414"/>
            <a:chExt cx="592138" cy="296863"/>
          </a:xfrm>
          <a:solidFill>
            <a:schemeClr val="accent6"/>
          </a:solidFill>
        </p:grpSpPr>
        <p:sp>
          <p:nvSpPr>
            <p:cNvPr id="49" name="Freeform 55">
              <a:extLst>
                <a:ext uri="{FF2B5EF4-FFF2-40B4-BE49-F238E27FC236}">
                  <a16:creationId xmlns:a16="http://schemas.microsoft.com/office/drawing/2014/main" id="{5F4E1B89-AE79-1A06-99B1-7718E2A9DDF6}"/>
                </a:ext>
              </a:extLst>
            </p:cNvPr>
            <p:cNvSpPr>
              <a:spLocks noEditPoints="1"/>
            </p:cNvSpPr>
            <p:nvPr/>
          </p:nvSpPr>
          <p:spPr bwMode="auto">
            <a:xfrm>
              <a:off x="2095500" y="4262439"/>
              <a:ext cx="44450" cy="44450"/>
            </a:xfrm>
            <a:custGeom>
              <a:avLst/>
              <a:gdLst>
                <a:gd name="T0" fmla="*/ 27 w 35"/>
                <a:gd name="T1" fmla="*/ 36 h 36"/>
                <a:gd name="T2" fmla="*/ 8 w 35"/>
                <a:gd name="T3" fmla="*/ 36 h 36"/>
                <a:gd name="T4" fmla="*/ 0 w 35"/>
                <a:gd name="T5" fmla="*/ 26 h 36"/>
                <a:gd name="T6" fmla="*/ 0 w 35"/>
                <a:gd name="T7" fmla="*/ 10 h 36"/>
                <a:gd name="T8" fmla="*/ 8 w 35"/>
                <a:gd name="T9" fmla="*/ 0 h 36"/>
                <a:gd name="T10" fmla="*/ 27 w 35"/>
                <a:gd name="T11" fmla="*/ 0 h 36"/>
                <a:gd name="T12" fmla="*/ 35 w 35"/>
                <a:gd name="T13" fmla="*/ 10 h 36"/>
                <a:gd name="T14" fmla="*/ 35 w 35"/>
                <a:gd name="T15" fmla="*/ 26 h 36"/>
                <a:gd name="T16" fmla="*/ 27 w 35"/>
                <a:gd name="T17" fmla="*/ 36 h 36"/>
                <a:gd name="T18" fmla="*/ 12 w 35"/>
                <a:gd name="T19" fmla="*/ 24 h 36"/>
                <a:gd name="T20" fmla="*/ 23 w 35"/>
                <a:gd name="T21" fmla="*/ 24 h 36"/>
                <a:gd name="T22" fmla="*/ 23 w 35"/>
                <a:gd name="T23" fmla="*/ 12 h 36"/>
                <a:gd name="T24" fmla="*/ 12 w 35"/>
                <a:gd name="T25" fmla="*/ 12 h 36"/>
                <a:gd name="T26" fmla="*/ 12 w 35"/>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6">
                  <a:moveTo>
                    <a:pt x="27" y="36"/>
                  </a:moveTo>
                  <a:cubicBezTo>
                    <a:pt x="8" y="36"/>
                    <a:pt x="8" y="36"/>
                    <a:pt x="8" y="36"/>
                  </a:cubicBezTo>
                  <a:cubicBezTo>
                    <a:pt x="3" y="36"/>
                    <a:pt x="0" y="32"/>
                    <a:pt x="0" y="26"/>
                  </a:cubicBezTo>
                  <a:cubicBezTo>
                    <a:pt x="0" y="10"/>
                    <a:pt x="0" y="10"/>
                    <a:pt x="0" y="10"/>
                  </a:cubicBezTo>
                  <a:cubicBezTo>
                    <a:pt x="0" y="4"/>
                    <a:pt x="3" y="0"/>
                    <a:pt x="8" y="0"/>
                  </a:cubicBezTo>
                  <a:cubicBezTo>
                    <a:pt x="27" y="0"/>
                    <a:pt x="27" y="0"/>
                    <a:pt x="27" y="0"/>
                  </a:cubicBezTo>
                  <a:cubicBezTo>
                    <a:pt x="32" y="0"/>
                    <a:pt x="35" y="4"/>
                    <a:pt x="35" y="10"/>
                  </a:cubicBezTo>
                  <a:cubicBezTo>
                    <a:pt x="35" y="26"/>
                    <a:pt x="35" y="26"/>
                    <a:pt x="35" y="26"/>
                  </a:cubicBezTo>
                  <a:cubicBezTo>
                    <a:pt x="35" y="32"/>
                    <a:pt x="32" y="36"/>
                    <a:pt x="27" y="36"/>
                  </a:cubicBezTo>
                  <a:close/>
                  <a:moveTo>
                    <a:pt x="12" y="24"/>
                  </a:moveTo>
                  <a:cubicBezTo>
                    <a:pt x="23" y="24"/>
                    <a:pt x="23" y="24"/>
                    <a:pt x="23" y="24"/>
                  </a:cubicBezTo>
                  <a:cubicBezTo>
                    <a:pt x="23" y="12"/>
                    <a:pt x="23" y="12"/>
                    <a:pt x="23"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50" name="Freeform 56">
              <a:extLst>
                <a:ext uri="{FF2B5EF4-FFF2-40B4-BE49-F238E27FC236}">
                  <a16:creationId xmlns:a16="http://schemas.microsoft.com/office/drawing/2014/main" id="{2F9C8ECC-BE5A-5E75-9FBE-0A0113197BE7}"/>
                </a:ext>
              </a:extLst>
            </p:cNvPr>
            <p:cNvSpPr>
              <a:spLocks/>
            </p:cNvSpPr>
            <p:nvPr/>
          </p:nvSpPr>
          <p:spPr bwMode="auto">
            <a:xfrm>
              <a:off x="2516188" y="4162427"/>
              <a:ext cx="171450" cy="163513"/>
            </a:xfrm>
            <a:custGeom>
              <a:avLst/>
              <a:gdLst>
                <a:gd name="T0" fmla="*/ 117 w 140"/>
                <a:gd name="T1" fmla="*/ 133 h 133"/>
                <a:gd name="T2" fmla="*/ 53 w 140"/>
                <a:gd name="T3" fmla="*/ 133 h 133"/>
                <a:gd name="T4" fmla="*/ 41 w 140"/>
                <a:gd name="T5" fmla="*/ 121 h 133"/>
                <a:gd name="T6" fmla="*/ 41 w 140"/>
                <a:gd name="T7" fmla="*/ 120 h 133"/>
                <a:gd name="T8" fmla="*/ 53 w 140"/>
                <a:gd name="T9" fmla="*/ 108 h 133"/>
                <a:gd name="T10" fmla="*/ 56 w 140"/>
                <a:gd name="T11" fmla="*/ 109 h 133"/>
                <a:gd name="T12" fmla="*/ 110 w 140"/>
                <a:gd name="T13" fmla="*/ 109 h 133"/>
                <a:gd name="T14" fmla="*/ 107 w 140"/>
                <a:gd name="T15" fmla="*/ 48 h 133"/>
                <a:gd name="T16" fmla="*/ 11 w 140"/>
                <a:gd name="T17" fmla="*/ 25 h 133"/>
                <a:gd name="T18" fmla="*/ 1 w 140"/>
                <a:gd name="T19" fmla="*/ 12 h 133"/>
                <a:gd name="T20" fmla="*/ 14 w 140"/>
                <a:gd name="T21" fmla="*/ 1 h 133"/>
                <a:gd name="T22" fmla="*/ 128 w 140"/>
                <a:gd name="T23" fmla="*/ 36 h 133"/>
                <a:gd name="T24" fmla="*/ 133 w 140"/>
                <a:gd name="T25" fmla="*/ 117 h 133"/>
                <a:gd name="T26" fmla="*/ 117 w 140"/>
                <a:gd name="T2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133">
                  <a:moveTo>
                    <a:pt x="117" y="133"/>
                  </a:moveTo>
                  <a:cubicBezTo>
                    <a:pt x="53" y="133"/>
                    <a:pt x="53" y="133"/>
                    <a:pt x="53" y="133"/>
                  </a:cubicBezTo>
                  <a:cubicBezTo>
                    <a:pt x="46" y="133"/>
                    <a:pt x="41" y="127"/>
                    <a:pt x="41" y="121"/>
                  </a:cubicBezTo>
                  <a:cubicBezTo>
                    <a:pt x="41" y="120"/>
                    <a:pt x="41" y="120"/>
                    <a:pt x="41" y="120"/>
                  </a:cubicBezTo>
                  <a:cubicBezTo>
                    <a:pt x="41" y="113"/>
                    <a:pt x="46" y="108"/>
                    <a:pt x="53" y="108"/>
                  </a:cubicBezTo>
                  <a:cubicBezTo>
                    <a:pt x="54" y="108"/>
                    <a:pt x="55" y="108"/>
                    <a:pt x="56" y="109"/>
                  </a:cubicBezTo>
                  <a:cubicBezTo>
                    <a:pt x="110" y="109"/>
                    <a:pt x="110" y="109"/>
                    <a:pt x="110" y="109"/>
                  </a:cubicBezTo>
                  <a:cubicBezTo>
                    <a:pt x="112" y="87"/>
                    <a:pt x="112" y="57"/>
                    <a:pt x="107" y="48"/>
                  </a:cubicBezTo>
                  <a:cubicBezTo>
                    <a:pt x="102" y="41"/>
                    <a:pt x="57" y="30"/>
                    <a:pt x="11" y="25"/>
                  </a:cubicBezTo>
                  <a:cubicBezTo>
                    <a:pt x="5" y="24"/>
                    <a:pt x="0" y="18"/>
                    <a:pt x="1" y="12"/>
                  </a:cubicBezTo>
                  <a:cubicBezTo>
                    <a:pt x="1" y="5"/>
                    <a:pt x="7" y="0"/>
                    <a:pt x="14" y="1"/>
                  </a:cubicBezTo>
                  <a:cubicBezTo>
                    <a:pt x="52" y="5"/>
                    <a:pt x="117" y="15"/>
                    <a:pt x="128" y="36"/>
                  </a:cubicBezTo>
                  <a:cubicBezTo>
                    <a:pt x="140" y="57"/>
                    <a:pt x="134" y="106"/>
                    <a:pt x="133" y="117"/>
                  </a:cubicBezTo>
                  <a:cubicBezTo>
                    <a:pt x="132" y="126"/>
                    <a:pt x="125" y="133"/>
                    <a:pt x="11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51" name="Freeform 57">
              <a:extLst>
                <a:ext uri="{FF2B5EF4-FFF2-40B4-BE49-F238E27FC236}">
                  <a16:creationId xmlns:a16="http://schemas.microsoft.com/office/drawing/2014/main" id="{411794EF-EAF2-1FE0-0D80-3B562C83F667}"/>
                </a:ext>
              </a:extLst>
            </p:cNvPr>
            <p:cNvSpPr>
              <a:spLocks noEditPoints="1"/>
            </p:cNvSpPr>
            <p:nvPr/>
          </p:nvSpPr>
          <p:spPr bwMode="auto">
            <a:xfrm>
              <a:off x="2316163" y="4294189"/>
              <a:ext cx="128588" cy="31750"/>
            </a:xfrm>
            <a:custGeom>
              <a:avLst/>
              <a:gdLst>
                <a:gd name="T0" fmla="*/ 92 w 104"/>
                <a:gd name="T1" fmla="*/ 25 h 25"/>
                <a:gd name="T2" fmla="*/ 12 w 104"/>
                <a:gd name="T3" fmla="*/ 25 h 25"/>
                <a:gd name="T4" fmla="*/ 0 w 104"/>
                <a:gd name="T5" fmla="*/ 13 h 25"/>
                <a:gd name="T6" fmla="*/ 12 w 104"/>
                <a:gd name="T7" fmla="*/ 1 h 25"/>
                <a:gd name="T8" fmla="*/ 12 w 104"/>
                <a:gd name="T9" fmla="*/ 1 h 25"/>
                <a:gd name="T10" fmla="*/ 15 w 104"/>
                <a:gd name="T11" fmla="*/ 0 h 25"/>
                <a:gd name="T12" fmla="*/ 16 w 104"/>
                <a:gd name="T13" fmla="*/ 0 h 25"/>
                <a:gd name="T14" fmla="*/ 21 w 104"/>
                <a:gd name="T15" fmla="*/ 1 h 25"/>
                <a:gd name="T16" fmla="*/ 83 w 104"/>
                <a:gd name="T17" fmla="*/ 1 h 25"/>
                <a:gd name="T18" fmla="*/ 88 w 104"/>
                <a:gd name="T19" fmla="*/ 0 h 25"/>
                <a:gd name="T20" fmla="*/ 90 w 104"/>
                <a:gd name="T21" fmla="*/ 0 h 25"/>
                <a:gd name="T22" fmla="*/ 92 w 104"/>
                <a:gd name="T23" fmla="*/ 1 h 25"/>
                <a:gd name="T24" fmla="*/ 92 w 104"/>
                <a:gd name="T25" fmla="*/ 1 h 25"/>
                <a:gd name="T26" fmla="*/ 104 w 104"/>
                <a:gd name="T27" fmla="*/ 13 h 25"/>
                <a:gd name="T28" fmla="*/ 92 w 104"/>
                <a:gd name="T29" fmla="*/ 25 h 25"/>
                <a:gd name="T30" fmla="*/ 96 w 104"/>
                <a:gd name="T31" fmla="*/ 6 h 25"/>
                <a:gd name="T32" fmla="*/ 98 w 104"/>
                <a:gd name="T33" fmla="*/ 12 h 25"/>
                <a:gd name="T34" fmla="*/ 96 w 104"/>
                <a:gd name="T35" fmla="*/ 6 h 25"/>
                <a:gd name="T36" fmla="*/ 8 w 104"/>
                <a:gd name="T37" fmla="*/ 6 h 25"/>
                <a:gd name="T38" fmla="*/ 6 w 104"/>
                <a:gd name="T39" fmla="*/ 12 h 25"/>
                <a:gd name="T40" fmla="*/ 8 w 104"/>
                <a:gd name="T41"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25">
                  <a:moveTo>
                    <a:pt x="92" y="25"/>
                  </a:moveTo>
                  <a:cubicBezTo>
                    <a:pt x="12" y="25"/>
                    <a:pt x="12" y="25"/>
                    <a:pt x="12" y="25"/>
                  </a:cubicBezTo>
                  <a:cubicBezTo>
                    <a:pt x="6" y="25"/>
                    <a:pt x="0" y="19"/>
                    <a:pt x="0" y="13"/>
                  </a:cubicBezTo>
                  <a:cubicBezTo>
                    <a:pt x="0" y="8"/>
                    <a:pt x="2" y="2"/>
                    <a:pt x="12" y="1"/>
                  </a:cubicBezTo>
                  <a:cubicBezTo>
                    <a:pt x="12" y="1"/>
                    <a:pt x="12" y="1"/>
                    <a:pt x="12" y="1"/>
                  </a:cubicBezTo>
                  <a:cubicBezTo>
                    <a:pt x="13" y="0"/>
                    <a:pt x="14" y="0"/>
                    <a:pt x="15" y="0"/>
                  </a:cubicBezTo>
                  <a:cubicBezTo>
                    <a:pt x="15" y="0"/>
                    <a:pt x="16" y="0"/>
                    <a:pt x="16" y="0"/>
                  </a:cubicBezTo>
                  <a:cubicBezTo>
                    <a:pt x="18" y="0"/>
                    <a:pt x="20" y="0"/>
                    <a:pt x="21" y="1"/>
                  </a:cubicBezTo>
                  <a:cubicBezTo>
                    <a:pt x="83" y="1"/>
                    <a:pt x="83" y="1"/>
                    <a:pt x="83" y="1"/>
                  </a:cubicBezTo>
                  <a:cubicBezTo>
                    <a:pt x="84" y="0"/>
                    <a:pt x="86" y="0"/>
                    <a:pt x="88" y="0"/>
                  </a:cubicBezTo>
                  <a:cubicBezTo>
                    <a:pt x="88" y="0"/>
                    <a:pt x="89" y="0"/>
                    <a:pt x="90" y="0"/>
                  </a:cubicBezTo>
                  <a:cubicBezTo>
                    <a:pt x="90" y="0"/>
                    <a:pt x="91" y="0"/>
                    <a:pt x="92" y="1"/>
                  </a:cubicBezTo>
                  <a:cubicBezTo>
                    <a:pt x="92" y="1"/>
                    <a:pt x="92" y="1"/>
                    <a:pt x="92" y="1"/>
                  </a:cubicBezTo>
                  <a:cubicBezTo>
                    <a:pt x="102" y="2"/>
                    <a:pt x="104" y="8"/>
                    <a:pt x="104" y="13"/>
                  </a:cubicBezTo>
                  <a:cubicBezTo>
                    <a:pt x="104" y="19"/>
                    <a:pt x="99" y="25"/>
                    <a:pt x="92" y="25"/>
                  </a:cubicBezTo>
                  <a:close/>
                  <a:moveTo>
                    <a:pt x="96" y="6"/>
                  </a:moveTo>
                  <a:cubicBezTo>
                    <a:pt x="97" y="8"/>
                    <a:pt x="98" y="10"/>
                    <a:pt x="98" y="12"/>
                  </a:cubicBezTo>
                  <a:cubicBezTo>
                    <a:pt x="98" y="10"/>
                    <a:pt x="97" y="8"/>
                    <a:pt x="96" y="6"/>
                  </a:cubicBezTo>
                  <a:close/>
                  <a:moveTo>
                    <a:pt x="8" y="6"/>
                  </a:moveTo>
                  <a:cubicBezTo>
                    <a:pt x="7" y="8"/>
                    <a:pt x="6" y="10"/>
                    <a:pt x="6" y="12"/>
                  </a:cubicBezTo>
                  <a:cubicBezTo>
                    <a:pt x="6" y="10"/>
                    <a:pt x="7" y="8"/>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52" name="Freeform 58">
              <a:extLst>
                <a:ext uri="{FF2B5EF4-FFF2-40B4-BE49-F238E27FC236}">
                  <a16:creationId xmlns:a16="http://schemas.microsoft.com/office/drawing/2014/main" id="{A1DC9BA2-B535-33EC-67EA-34468DBE579C}"/>
                </a:ext>
              </a:extLst>
            </p:cNvPr>
            <p:cNvSpPr>
              <a:spLocks/>
            </p:cNvSpPr>
            <p:nvPr/>
          </p:nvSpPr>
          <p:spPr bwMode="auto">
            <a:xfrm>
              <a:off x="2119313" y="4062414"/>
              <a:ext cx="428625" cy="263525"/>
            </a:xfrm>
            <a:custGeom>
              <a:avLst/>
              <a:gdLst>
                <a:gd name="T0" fmla="*/ 50 w 348"/>
                <a:gd name="T1" fmla="*/ 214 h 214"/>
                <a:gd name="T2" fmla="*/ 17 w 348"/>
                <a:gd name="T3" fmla="*/ 214 h 214"/>
                <a:gd name="T4" fmla="*/ 4 w 348"/>
                <a:gd name="T5" fmla="*/ 207 h 214"/>
                <a:gd name="T6" fmla="*/ 1 w 348"/>
                <a:gd name="T7" fmla="*/ 195 h 214"/>
                <a:gd name="T8" fmla="*/ 4 w 348"/>
                <a:gd name="T9" fmla="*/ 144 h 214"/>
                <a:gd name="T10" fmla="*/ 26 w 348"/>
                <a:gd name="T11" fmla="*/ 86 h 214"/>
                <a:gd name="T12" fmla="*/ 33 w 348"/>
                <a:gd name="T13" fmla="*/ 86 h 214"/>
                <a:gd name="T14" fmla="*/ 52 w 348"/>
                <a:gd name="T15" fmla="*/ 86 h 214"/>
                <a:gd name="T16" fmla="*/ 115 w 348"/>
                <a:gd name="T17" fmla="*/ 14 h 214"/>
                <a:gd name="T18" fmla="*/ 117 w 348"/>
                <a:gd name="T19" fmla="*/ 12 h 214"/>
                <a:gd name="T20" fmla="*/ 202 w 348"/>
                <a:gd name="T21" fmla="*/ 0 h 214"/>
                <a:gd name="T22" fmla="*/ 275 w 348"/>
                <a:gd name="T23" fmla="*/ 9 h 214"/>
                <a:gd name="T24" fmla="*/ 344 w 348"/>
                <a:gd name="T25" fmla="*/ 86 h 214"/>
                <a:gd name="T26" fmla="*/ 342 w 348"/>
                <a:gd name="T27" fmla="*/ 103 h 214"/>
                <a:gd name="T28" fmla="*/ 325 w 348"/>
                <a:gd name="T29" fmla="*/ 102 h 214"/>
                <a:gd name="T30" fmla="*/ 262 w 348"/>
                <a:gd name="T31" fmla="*/ 29 h 214"/>
                <a:gd name="T32" fmla="*/ 202 w 348"/>
                <a:gd name="T33" fmla="*/ 24 h 214"/>
                <a:gd name="T34" fmla="*/ 133 w 348"/>
                <a:gd name="T35" fmla="*/ 29 h 214"/>
                <a:gd name="T36" fmla="*/ 132 w 348"/>
                <a:gd name="T37" fmla="*/ 31 h 214"/>
                <a:gd name="T38" fmla="*/ 71 w 348"/>
                <a:gd name="T39" fmla="*/ 101 h 214"/>
                <a:gd name="T40" fmla="*/ 33 w 348"/>
                <a:gd name="T41" fmla="*/ 110 h 214"/>
                <a:gd name="T42" fmla="*/ 32 w 348"/>
                <a:gd name="T43" fmla="*/ 110 h 214"/>
                <a:gd name="T44" fmla="*/ 25 w 348"/>
                <a:gd name="T45" fmla="*/ 190 h 214"/>
                <a:gd name="T46" fmla="*/ 46 w 348"/>
                <a:gd name="T47" fmla="*/ 190 h 214"/>
                <a:gd name="T48" fmla="*/ 50 w 348"/>
                <a:gd name="T49" fmla="*/ 189 h 214"/>
                <a:gd name="T50" fmla="*/ 62 w 348"/>
                <a:gd name="T51" fmla="*/ 201 h 214"/>
                <a:gd name="T52" fmla="*/ 62 w 348"/>
                <a:gd name="T53" fmla="*/ 202 h 214"/>
                <a:gd name="T54" fmla="*/ 50 w 348"/>
                <a:gd name="T5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8" h="214">
                  <a:moveTo>
                    <a:pt x="50" y="214"/>
                  </a:moveTo>
                  <a:cubicBezTo>
                    <a:pt x="17" y="214"/>
                    <a:pt x="17" y="214"/>
                    <a:pt x="17" y="214"/>
                  </a:cubicBezTo>
                  <a:cubicBezTo>
                    <a:pt x="12" y="214"/>
                    <a:pt x="7" y="211"/>
                    <a:pt x="4" y="207"/>
                  </a:cubicBezTo>
                  <a:cubicBezTo>
                    <a:pt x="1" y="203"/>
                    <a:pt x="0" y="199"/>
                    <a:pt x="1" y="195"/>
                  </a:cubicBezTo>
                  <a:cubicBezTo>
                    <a:pt x="1" y="188"/>
                    <a:pt x="2" y="166"/>
                    <a:pt x="4" y="144"/>
                  </a:cubicBezTo>
                  <a:cubicBezTo>
                    <a:pt x="7" y="104"/>
                    <a:pt x="11" y="86"/>
                    <a:pt x="26" y="86"/>
                  </a:cubicBezTo>
                  <a:cubicBezTo>
                    <a:pt x="28" y="86"/>
                    <a:pt x="31" y="86"/>
                    <a:pt x="33" y="86"/>
                  </a:cubicBezTo>
                  <a:cubicBezTo>
                    <a:pt x="38" y="86"/>
                    <a:pt x="47" y="86"/>
                    <a:pt x="52" y="86"/>
                  </a:cubicBezTo>
                  <a:cubicBezTo>
                    <a:pt x="61" y="71"/>
                    <a:pt x="82" y="47"/>
                    <a:pt x="115" y="14"/>
                  </a:cubicBezTo>
                  <a:cubicBezTo>
                    <a:pt x="117" y="12"/>
                    <a:pt x="117" y="12"/>
                    <a:pt x="117" y="12"/>
                  </a:cubicBezTo>
                  <a:cubicBezTo>
                    <a:pt x="120" y="9"/>
                    <a:pt x="129" y="0"/>
                    <a:pt x="202" y="0"/>
                  </a:cubicBezTo>
                  <a:cubicBezTo>
                    <a:pt x="228" y="0"/>
                    <a:pt x="262" y="1"/>
                    <a:pt x="275" y="9"/>
                  </a:cubicBezTo>
                  <a:cubicBezTo>
                    <a:pt x="284" y="14"/>
                    <a:pt x="322" y="60"/>
                    <a:pt x="344" y="86"/>
                  </a:cubicBezTo>
                  <a:cubicBezTo>
                    <a:pt x="348" y="92"/>
                    <a:pt x="347" y="99"/>
                    <a:pt x="342" y="103"/>
                  </a:cubicBezTo>
                  <a:cubicBezTo>
                    <a:pt x="337" y="107"/>
                    <a:pt x="329" y="107"/>
                    <a:pt x="325" y="102"/>
                  </a:cubicBezTo>
                  <a:cubicBezTo>
                    <a:pt x="299" y="70"/>
                    <a:pt x="269" y="34"/>
                    <a:pt x="262" y="29"/>
                  </a:cubicBezTo>
                  <a:cubicBezTo>
                    <a:pt x="258" y="27"/>
                    <a:pt x="239" y="24"/>
                    <a:pt x="202" y="24"/>
                  </a:cubicBezTo>
                  <a:cubicBezTo>
                    <a:pt x="160" y="24"/>
                    <a:pt x="138" y="27"/>
                    <a:pt x="133" y="29"/>
                  </a:cubicBezTo>
                  <a:cubicBezTo>
                    <a:pt x="132" y="31"/>
                    <a:pt x="132" y="31"/>
                    <a:pt x="132" y="31"/>
                  </a:cubicBezTo>
                  <a:cubicBezTo>
                    <a:pt x="89" y="74"/>
                    <a:pt x="75" y="93"/>
                    <a:pt x="71" y="101"/>
                  </a:cubicBezTo>
                  <a:cubicBezTo>
                    <a:pt x="66" y="111"/>
                    <a:pt x="55" y="111"/>
                    <a:pt x="33" y="110"/>
                  </a:cubicBezTo>
                  <a:cubicBezTo>
                    <a:pt x="33" y="110"/>
                    <a:pt x="32" y="110"/>
                    <a:pt x="32" y="110"/>
                  </a:cubicBezTo>
                  <a:cubicBezTo>
                    <a:pt x="29" y="122"/>
                    <a:pt x="26" y="154"/>
                    <a:pt x="25" y="190"/>
                  </a:cubicBezTo>
                  <a:cubicBezTo>
                    <a:pt x="46" y="190"/>
                    <a:pt x="46" y="190"/>
                    <a:pt x="46" y="190"/>
                  </a:cubicBezTo>
                  <a:cubicBezTo>
                    <a:pt x="47" y="189"/>
                    <a:pt x="48" y="189"/>
                    <a:pt x="50" y="189"/>
                  </a:cubicBezTo>
                  <a:cubicBezTo>
                    <a:pt x="56" y="189"/>
                    <a:pt x="61" y="194"/>
                    <a:pt x="62" y="201"/>
                  </a:cubicBezTo>
                  <a:cubicBezTo>
                    <a:pt x="62" y="201"/>
                    <a:pt x="62" y="201"/>
                    <a:pt x="62" y="202"/>
                  </a:cubicBezTo>
                  <a:cubicBezTo>
                    <a:pt x="62" y="208"/>
                    <a:pt x="56" y="214"/>
                    <a:pt x="50"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53" name="Freeform 59">
              <a:extLst>
                <a:ext uri="{FF2B5EF4-FFF2-40B4-BE49-F238E27FC236}">
                  <a16:creationId xmlns:a16="http://schemas.microsoft.com/office/drawing/2014/main" id="{1BC04B83-1E69-EB73-03EC-C118BF13C4C7}"/>
                </a:ext>
              </a:extLst>
            </p:cNvPr>
            <p:cNvSpPr>
              <a:spLocks noEditPoints="1"/>
            </p:cNvSpPr>
            <p:nvPr/>
          </p:nvSpPr>
          <p:spPr bwMode="auto">
            <a:xfrm>
              <a:off x="2238375" y="4108452"/>
              <a:ext cx="115888" cy="82550"/>
            </a:xfrm>
            <a:custGeom>
              <a:avLst/>
              <a:gdLst>
                <a:gd name="T0" fmla="*/ 88 w 95"/>
                <a:gd name="T1" fmla="*/ 67 h 67"/>
                <a:gd name="T2" fmla="*/ 8 w 95"/>
                <a:gd name="T3" fmla="*/ 67 h 67"/>
                <a:gd name="T4" fmla="*/ 1 w 95"/>
                <a:gd name="T5" fmla="*/ 62 h 67"/>
                <a:gd name="T6" fmla="*/ 3 w 95"/>
                <a:gd name="T7" fmla="*/ 54 h 67"/>
                <a:gd name="T8" fmla="*/ 45 w 95"/>
                <a:gd name="T9" fmla="*/ 2 h 67"/>
                <a:gd name="T10" fmla="*/ 51 w 95"/>
                <a:gd name="T11" fmla="*/ 0 h 67"/>
                <a:gd name="T12" fmla="*/ 88 w 95"/>
                <a:gd name="T13" fmla="*/ 0 h 67"/>
                <a:gd name="T14" fmla="*/ 95 w 95"/>
                <a:gd name="T15" fmla="*/ 7 h 67"/>
                <a:gd name="T16" fmla="*/ 95 w 95"/>
                <a:gd name="T17" fmla="*/ 59 h 67"/>
                <a:gd name="T18" fmla="*/ 88 w 95"/>
                <a:gd name="T19" fmla="*/ 67 h 67"/>
                <a:gd name="T20" fmla="*/ 18 w 95"/>
                <a:gd name="T21" fmla="*/ 55 h 67"/>
                <a:gd name="T22" fmla="*/ 83 w 95"/>
                <a:gd name="T23" fmla="*/ 55 h 67"/>
                <a:gd name="T24" fmla="*/ 83 w 95"/>
                <a:gd name="T25" fmla="*/ 12 h 67"/>
                <a:gd name="T26" fmla="*/ 53 w 95"/>
                <a:gd name="T27" fmla="*/ 12 h 67"/>
                <a:gd name="T28" fmla="*/ 18 w 95"/>
                <a:gd name="T29"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67">
                  <a:moveTo>
                    <a:pt x="88" y="67"/>
                  </a:moveTo>
                  <a:cubicBezTo>
                    <a:pt x="8" y="67"/>
                    <a:pt x="8" y="67"/>
                    <a:pt x="8" y="67"/>
                  </a:cubicBezTo>
                  <a:cubicBezTo>
                    <a:pt x="5" y="67"/>
                    <a:pt x="2" y="65"/>
                    <a:pt x="1" y="62"/>
                  </a:cubicBezTo>
                  <a:cubicBezTo>
                    <a:pt x="0" y="59"/>
                    <a:pt x="1" y="56"/>
                    <a:pt x="3" y="54"/>
                  </a:cubicBezTo>
                  <a:cubicBezTo>
                    <a:pt x="45" y="2"/>
                    <a:pt x="45" y="2"/>
                    <a:pt x="45" y="2"/>
                  </a:cubicBezTo>
                  <a:cubicBezTo>
                    <a:pt x="47" y="1"/>
                    <a:pt x="49" y="0"/>
                    <a:pt x="51" y="0"/>
                  </a:cubicBezTo>
                  <a:cubicBezTo>
                    <a:pt x="88" y="0"/>
                    <a:pt x="88" y="0"/>
                    <a:pt x="88" y="0"/>
                  </a:cubicBezTo>
                  <a:cubicBezTo>
                    <a:pt x="92" y="0"/>
                    <a:pt x="95" y="3"/>
                    <a:pt x="95" y="7"/>
                  </a:cubicBezTo>
                  <a:cubicBezTo>
                    <a:pt x="95" y="59"/>
                    <a:pt x="95" y="59"/>
                    <a:pt x="95" y="59"/>
                  </a:cubicBezTo>
                  <a:cubicBezTo>
                    <a:pt x="95" y="63"/>
                    <a:pt x="92" y="67"/>
                    <a:pt x="88" y="67"/>
                  </a:cubicBezTo>
                  <a:close/>
                  <a:moveTo>
                    <a:pt x="18" y="55"/>
                  </a:moveTo>
                  <a:cubicBezTo>
                    <a:pt x="83" y="55"/>
                    <a:pt x="83" y="55"/>
                    <a:pt x="83" y="55"/>
                  </a:cubicBezTo>
                  <a:cubicBezTo>
                    <a:pt x="83" y="12"/>
                    <a:pt x="83" y="12"/>
                    <a:pt x="83" y="12"/>
                  </a:cubicBezTo>
                  <a:cubicBezTo>
                    <a:pt x="53" y="12"/>
                    <a:pt x="53" y="12"/>
                    <a:pt x="53" y="12"/>
                  </a:cubicBez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54" name="Freeform 60">
              <a:extLst>
                <a:ext uri="{FF2B5EF4-FFF2-40B4-BE49-F238E27FC236}">
                  <a16:creationId xmlns:a16="http://schemas.microsoft.com/office/drawing/2014/main" id="{2F7F81CF-1CC4-E9CD-E386-104CB04528DB}"/>
                </a:ext>
              </a:extLst>
            </p:cNvPr>
            <p:cNvSpPr>
              <a:spLocks noEditPoints="1"/>
            </p:cNvSpPr>
            <p:nvPr/>
          </p:nvSpPr>
          <p:spPr bwMode="auto">
            <a:xfrm>
              <a:off x="2365375" y="4108452"/>
              <a:ext cx="119063" cy="82550"/>
            </a:xfrm>
            <a:custGeom>
              <a:avLst/>
              <a:gdLst>
                <a:gd name="T0" fmla="*/ 88 w 96"/>
                <a:gd name="T1" fmla="*/ 67 h 67"/>
                <a:gd name="T2" fmla="*/ 9 w 96"/>
                <a:gd name="T3" fmla="*/ 67 h 67"/>
                <a:gd name="T4" fmla="*/ 1 w 96"/>
                <a:gd name="T5" fmla="*/ 59 h 67"/>
                <a:gd name="T6" fmla="*/ 0 w 96"/>
                <a:gd name="T7" fmla="*/ 7 h 67"/>
                <a:gd name="T8" fmla="*/ 8 w 96"/>
                <a:gd name="T9" fmla="*/ 0 h 67"/>
                <a:gd name="T10" fmla="*/ 50 w 96"/>
                <a:gd name="T11" fmla="*/ 0 h 67"/>
                <a:gd name="T12" fmla="*/ 56 w 96"/>
                <a:gd name="T13" fmla="*/ 3 h 67"/>
                <a:gd name="T14" fmla="*/ 94 w 96"/>
                <a:gd name="T15" fmla="*/ 54 h 67"/>
                <a:gd name="T16" fmla="*/ 95 w 96"/>
                <a:gd name="T17" fmla="*/ 62 h 67"/>
                <a:gd name="T18" fmla="*/ 88 w 96"/>
                <a:gd name="T19" fmla="*/ 67 h 67"/>
                <a:gd name="T20" fmla="*/ 13 w 96"/>
                <a:gd name="T21" fmla="*/ 55 h 67"/>
                <a:gd name="T22" fmla="*/ 80 w 96"/>
                <a:gd name="T23" fmla="*/ 55 h 67"/>
                <a:gd name="T24" fmla="*/ 48 w 96"/>
                <a:gd name="T25" fmla="*/ 12 h 67"/>
                <a:gd name="T26" fmla="*/ 12 w 96"/>
                <a:gd name="T27" fmla="*/ 12 h 67"/>
                <a:gd name="T28" fmla="*/ 13 w 96"/>
                <a:gd name="T29"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67">
                  <a:moveTo>
                    <a:pt x="88" y="67"/>
                  </a:moveTo>
                  <a:cubicBezTo>
                    <a:pt x="9" y="67"/>
                    <a:pt x="9" y="67"/>
                    <a:pt x="9" y="67"/>
                  </a:cubicBezTo>
                  <a:cubicBezTo>
                    <a:pt x="4" y="67"/>
                    <a:pt x="1" y="63"/>
                    <a:pt x="1" y="59"/>
                  </a:cubicBezTo>
                  <a:cubicBezTo>
                    <a:pt x="0" y="7"/>
                    <a:pt x="0" y="7"/>
                    <a:pt x="0" y="7"/>
                  </a:cubicBezTo>
                  <a:cubicBezTo>
                    <a:pt x="0" y="3"/>
                    <a:pt x="4" y="0"/>
                    <a:pt x="8" y="0"/>
                  </a:cubicBezTo>
                  <a:cubicBezTo>
                    <a:pt x="50" y="0"/>
                    <a:pt x="50" y="0"/>
                    <a:pt x="50" y="0"/>
                  </a:cubicBezTo>
                  <a:cubicBezTo>
                    <a:pt x="52" y="0"/>
                    <a:pt x="55" y="1"/>
                    <a:pt x="56" y="3"/>
                  </a:cubicBezTo>
                  <a:cubicBezTo>
                    <a:pt x="94" y="54"/>
                    <a:pt x="94" y="54"/>
                    <a:pt x="94" y="54"/>
                  </a:cubicBezTo>
                  <a:cubicBezTo>
                    <a:pt x="96" y="57"/>
                    <a:pt x="96" y="60"/>
                    <a:pt x="95" y="62"/>
                  </a:cubicBezTo>
                  <a:cubicBezTo>
                    <a:pt x="94" y="65"/>
                    <a:pt x="91" y="67"/>
                    <a:pt x="88" y="67"/>
                  </a:cubicBezTo>
                  <a:close/>
                  <a:moveTo>
                    <a:pt x="13" y="55"/>
                  </a:moveTo>
                  <a:cubicBezTo>
                    <a:pt x="80" y="55"/>
                    <a:pt x="80" y="55"/>
                    <a:pt x="80" y="55"/>
                  </a:cubicBezTo>
                  <a:cubicBezTo>
                    <a:pt x="48" y="12"/>
                    <a:pt x="48" y="12"/>
                    <a:pt x="48" y="12"/>
                  </a:cubicBezTo>
                  <a:cubicBezTo>
                    <a:pt x="12" y="12"/>
                    <a:pt x="12" y="12"/>
                    <a:pt x="12" y="12"/>
                  </a:cubicBezTo>
                  <a:lnTo>
                    <a:pt x="13"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55" name="Freeform 61">
              <a:extLst>
                <a:ext uri="{FF2B5EF4-FFF2-40B4-BE49-F238E27FC236}">
                  <a16:creationId xmlns:a16="http://schemas.microsoft.com/office/drawing/2014/main" id="{9B059C52-3C47-4D44-2B46-C93DA4935970}"/>
                </a:ext>
              </a:extLst>
            </p:cNvPr>
            <p:cNvSpPr>
              <a:spLocks noEditPoints="1"/>
            </p:cNvSpPr>
            <p:nvPr/>
          </p:nvSpPr>
          <p:spPr bwMode="auto">
            <a:xfrm>
              <a:off x="2206625" y="4260852"/>
              <a:ext cx="98425" cy="98425"/>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16 h 80"/>
                <a:gd name="T12" fmla="*/ 16 w 80"/>
                <a:gd name="T13" fmla="*/ 40 h 80"/>
                <a:gd name="T14" fmla="*/ 40 w 80"/>
                <a:gd name="T15" fmla="*/ 64 h 80"/>
                <a:gd name="T16" fmla="*/ 64 w 80"/>
                <a:gd name="T17" fmla="*/ 40 h 80"/>
                <a:gd name="T18" fmla="*/ 40 w 80"/>
                <a:gd name="T19"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16"/>
                  </a:moveTo>
                  <a:cubicBezTo>
                    <a:pt x="27" y="16"/>
                    <a:pt x="16" y="27"/>
                    <a:pt x="16" y="40"/>
                  </a:cubicBezTo>
                  <a:cubicBezTo>
                    <a:pt x="16" y="54"/>
                    <a:pt x="27" y="64"/>
                    <a:pt x="40" y="64"/>
                  </a:cubicBezTo>
                  <a:cubicBezTo>
                    <a:pt x="53" y="64"/>
                    <a:pt x="64" y="54"/>
                    <a:pt x="64" y="40"/>
                  </a:cubicBezTo>
                  <a:cubicBezTo>
                    <a:pt x="64" y="27"/>
                    <a:pt x="53" y="16"/>
                    <a:pt x="4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56" name="Freeform 62">
              <a:extLst>
                <a:ext uri="{FF2B5EF4-FFF2-40B4-BE49-F238E27FC236}">
                  <a16:creationId xmlns:a16="http://schemas.microsoft.com/office/drawing/2014/main" id="{4434CC7E-0197-0DF1-FC22-FDD78A3A88E4}"/>
                </a:ext>
              </a:extLst>
            </p:cNvPr>
            <p:cNvSpPr>
              <a:spLocks noEditPoints="1"/>
            </p:cNvSpPr>
            <p:nvPr/>
          </p:nvSpPr>
          <p:spPr bwMode="auto">
            <a:xfrm>
              <a:off x="2457450" y="4260852"/>
              <a:ext cx="98425" cy="98425"/>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16 h 80"/>
                <a:gd name="T12" fmla="*/ 16 w 80"/>
                <a:gd name="T13" fmla="*/ 40 h 80"/>
                <a:gd name="T14" fmla="*/ 40 w 80"/>
                <a:gd name="T15" fmla="*/ 64 h 80"/>
                <a:gd name="T16" fmla="*/ 64 w 80"/>
                <a:gd name="T17" fmla="*/ 40 h 80"/>
                <a:gd name="T18" fmla="*/ 40 w 80"/>
                <a:gd name="T19"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16"/>
                  </a:moveTo>
                  <a:cubicBezTo>
                    <a:pt x="27" y="16"/>
                    <a:pt x="16" y="27"/>
                    <a:pt x="16" y="40"/>
                  </a:cubicBezTo>
                  <a:cubicBezTo>
                    <a:pt x="16" y="54"/>
                    <a:pt x="27" y="64"/>
                    <a:pt x="40" y="64"/>
                  </a:cubicBezTo>
                  <a:cubicBezTo>
                    <a:pt x="53" y="64"/>
                    <a:pt x="64" y="54"/>
                    <a:pt x="64" y="40"/>
                  </a:cubicBezTo>
                  <a:cubicBezTo>
                    <a:pt x="64" y="27"/>
                    <a:pt x="53" y="16"/>
                    <a:pt x="4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grpSp>
      <p:grpSp>
        <p:nvGrpSpPr>
          <p:cNvPr id="57" name="Group 56">
            <a:extLst>
              <a:ext uri="{FF2B5EF4-FFF2-40B4-BE49-F238E27FC236}">
                <a16:creationId xmlns:a16="http://schemas.microsoft.com/office/drawing/2014/main" id="{F709EC59-1039-5DD0-2F08-8FC6BA83EAF2}"/>
              </a:ext>
            </a:extLst>
          </p:cNvPr>
          <p:cNvGrpSpPr/>
          <p:nvPr/>
        </p:nvGrpSpPr>
        <p:grpSpPr>
          <a:xfrm>
            <a:off x="9708479" y="1086878"/>
            <a:ext cx="657466" cy="701730"/>
            <a:chOff x="8585201" y="3149601"/>
            <a:chExt cx="436563" cy="542925"/>
          </a:xfrm>
          <a:solidFill>
            <a:schemeClr val="accent6"/>
          </a:solidFill>
        </p:grpSpPr>
        <p:sp>
          <p:nvSpPr>
            <p:cNvPr id="58" name="Freeform 71">
              <a:extLst>
                <a:ext uri="{FF2B5EF4-FFF2-40B4-BE49-F238E27FC236}">
                  <a16:creationId xmlns:a16="http://schemas.microsoft.com/office/drawing/2014/main" id="{ACE93F1D-D4C7-55B0-6A1D-F0DA345883DC}"/>
                </a:ext>
              </a:extLst>
            </p:cNvPr>
            <p:cNvSpPr>
              <a:spLocks noEditPoints="1"/>
            </p:cNvSpPr>
            <p:nvPr/>
          </p:nvSpPr>
          <p:spPr bwMode="auto">
            <a:xfrm>
              <a:off x="8675688" y="3238501"/>
              <a:ext cx="254000" cy="214313"/>
            </a:xfrm>
            <a:custGeom>
              <a:avLst/>
              <a:gdLst>
                <a:gd name="T0" fmla="*/ 105 w 209"/>
                <a:gd name="T1" fmla="*/ 178 h 178"/>
                <a:gd name="T2" fmla="*/ 20 w 209"/>
                <a:gd name="T3" fmla="*/ 98 h 178"/>
                <a:gd name="T4" fmla="*/ 15 w 209"/>
                <a:gd name="T5" fmla="*/ 92 h 178"/>
                <a:gd name="T6" fmla="*/ 6 w 209"/>
                <a:gd name="T7" fmla="*/ 77 h 178"/>
                <a:gd name="T8" fmla="*/ 4 w 209"/>
                <a:gd name="T9" fmla="*/ 66 h 178"/>
                <a:gd name="T10" fmla="*/ 5 w 209"/>
                <a:gd name="T11" fmla="*/ 31 h 178"/>
                <a:gd name="T12" fmla="*/ 13 w 209"/>
                <a:gd name="T13" fmla="*/ 27 h 178"/>
                <a:gd name="T14" fmla="*/ 28 w 209"/>
                <a:gd name="T15" fmla="*/ 31 h 178"/>
                <a:gd name="T16" fmla="*/ 34 w 209"/>
                <a:gd name="T17" fmla="*/ 33 h 178"/>
                <a:gd name="T18" fmla="*/ 35 w 209"/>
                <a:gd name="T19" fmla="*/ 27 h 178"/>
                <a:gd name="T20" fmla="*/ 48 w 209"/>
                <a:gd name="T21" fmla="*/ 3 h 178"/>
                <a:gd name="T22" fmla="*/ 62 w 209"/>
                <a:gd name="T23" fmla="*/ 0 h 178"/>
                <a:gd name="T24" fmla="*/ 86 w 209"/>
                <a:gd name="T25" fmla="*/ 9 h 178"/>
                <a:gd name="T26" fmla="*/ 105 w 209"/>
                <a:gd name="T27" fmla="*/ 16 h 178"/>
                <a:gd name="T28" fmla="*/ 127 w 209"/>
                <a:gd name="T29" fmla="*/ 9 h 178"/>
                <a:gd name="T30" fmla="*/ 152 w 209"/>
                <a:gd name="T31" fmla="*/ 2 h 178"/>
                <a:gd name="T32" fmla="*/ 162 w 209"/>
                <a:gd name="T33" fmla="*/ 3 h 178"/>
                <a:gd name="T34" fmla="*/ 176 w 209"/>
                <a:gd name="T35" fmla="*/ 27 h 178"/>
                <a:gd name="T36" fmla="*/ 176 w 209"/>
                <a:gd name="T37" fmla="*/ 33 h 178"/>
                <a:gd name="T38" fmla="*/ 182 w 209"/>
                <a:gd name="T39" fmla="*/ 31 h 178"/>
                <a:gd name="T40" fmla="*/ 197 w 209"/>
                <a:gd name="T41" fmla="*/ 27 h 178"/>
                <a:gd name="T42" fmla="*/ 204 w 209"/>
                <a:gd name="T43" fmla="*/ 30 h 178"/>
                <a:gd name="T44" fmla="*/ 206 w 209"/>
                <a:gd name="T45" fmla="*/ 67 h 178"/>
                <a:gd name="T46" fmla="*/ 205 w 209"/>
                <a:gd name="T47" fmla="*/ 77 h 178"/>
                <a:gd name="T48" fmla="*/ 196 w 209"/>
                <a:gd name="T49" fmla="*/ 93 h 178"/>
                <a:gd name="T50" fmla="*/ 190 w 209"/>
                <a:gd name="T51" fmla="*/ 99 h 178"/>
                <a:gd name="T52" fmla="*/ 105 w 209"/>
                <a:gd name="T53" fmla="*/ 178 h 178"/>
                <a:gd name="T54" fmla="*/ 18 w 209"/>
                <a:gd name="T55" fmla="*/ 77 h 178"/>
                <a:gd name="T56" fmla="*/ 24 w 209"/>
                <a:gd name="T57" fmla="*/ 84 h 178"/>
                <a:gd name="T58" fmla="*/ 32 w 209"/>
                <a:gd name="T59" fmla="*/ 96 h 178"/>
                <a:gd name="T60" fmla="*/ 105 w 209"/>
                <a:gd name="T61" fmla="*/ 166 h 178"/>
                <a:gd name="T62" fmla="*/ 179 w 209"/>
                <a:gd name="T63" fmla="*/ 97 h 178"/>
                <a:gd name="T64" fmla="*/ 187 w 209"/>
                <a:gd name="T65" fmla="*/ 85 h 178"/>
                <a:gd name="T66" fmla="*/ 193 w 209"/>
                <a:gd name="T67" fmla="*/ 77 h 178"/>
                <a:gd name="T68" fmla="*/ 194 w 209"/>
                <a:gd name="T69" fmla="*/ 65 h 178"/>
                <a:gd name="T70" fmla="*/ 195 w 209"/>
                <a:gd name="T71" fmla="*/ 39 h 178"/>
                <a:gd name="T72" fmla="*/ 186 w 209"/>
                <a:gd name="T73" fmla="*/ 42 h 178"/>
                <a:gd name="T74" fmla="*/ 173 w 209"/>
                <a:gd name="T75" fmla="*/ 45 h 178"/>
                <a:gd name="T76" fmla="*/ 166 w 209"/>
                <a:gd name="T77" fmla="*/ 41 h 178"/>
                <a:gd name="T78" fmla="*/ 164 w 209"/>
                <a:gd name="T79" fmla="*/ 27 h 178"/>
                <a:gd name="T80" fmla="*/ 159 w 209"/>
                <a:gd name="T81" fmla="*/ 15 h 178"/>
                <a:gd name="T82" fmla="*/ 152 w 209"/>
                <a:gd name="T83" fmla="*/ 14 h 178"/>
                <a:gd name="T84" fmla="*/ 132 w 209"/>
                <a:gd name="T85" fmla="*/ 20 h 178"/>
                <a:gd name="T86" fmla="*/ 105 w 209"/>
                <a:gd name="T87" fmla="*/ 28 h 178"/>
                <a:gd name="T88" fmla="*/ 80 w 209"/>
                <a:gd name="T89" fmla="*/ 19 h 178"/>
                <a:gd name="T90" fmla="*/ 62 w 209"/>
                <a:gd name="T91" fmla="*/ 12 h 178"/>
                <a:gd name="T92" fmla="*/ 52 w 209"/>
                <a:gd name="T93" fmla="*/ 14 h 178"/>
                <a:gd name="T94" fmla="*/ 47 w 209"/>
                <a:gd name="T95" fmla="*/ 27 h 178"/>
                <a:gd name="T96" fmla="*/ 45 w 209"/>
                <a:gd name="T97" fmla="*/ 41 h 178"/>
                <a:gd name="T98" fmla="*/ 37 w 209"/>
                <a:gd name="T99" fmla="*/ 46 h 178"/>
                <a:gd name="T100" fmla="*/ 24 w 209"/>
                <a:gd name="T101" fmla="*/ 42 h 178"/>
                <a:gd name="T102" fmla="*/ 14 w 209"/>
                <a:gd name="T103" fmla="*/ 39 h 178"/>
                <a:gd name="T104" fmla="*/ 16 w 209"/>
                <a:gd name="T105" fmla="*/ 64 h 178"/>
                <a:gd name="T106" fmla="*/ 18 w 209"/>
                <a:gd name="T107" fmla="*/ 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 h="178">
                  <a:moveTo>
                    <a:pt x="105" y="178"/>
                  </a:moveTo>
                  <a:cubicBezTo>
                    <a:pt x="63" y="178"/>
                    <a:pt x="27" y="145"/>
                    <a:pt x="20" y="98"/>
                  </a:cubicBezTo>
                  <a:cubicBezTo>
                    <a:pt x="20" y="97"/>
                    <a:pt x="17" y="94"/>
                    <a:pt x="15" y="92"/>
                  </a:cubicBezTo>
                  <a:cubicBezTo>
                    <a:pt x="10" y="87"/>
                    <a:pt x="6" y="83"/>
                    <a:pt x="6" y="77"/>
                  </a:cubicBezTo>
                  <a:cubicBezTo>
                    <a:pt x="6" y="75"/>
                    <a:pt x="5" y="71"/>
                    <a:pt x="4" y="66"/>
                  </a:cubicBezTo>
                  <a:cubicBezTo>
                    <a:pt x="2" y="53"/>
                    <a:pt x="0" y="38"/>
                    <a:pt x="5" y="31"/>
                  </a:cubicBezTo>
                  <a:cubicBezTo>
                    <a:pt x="6" y="29"/>
                    <a:pt x="9" y="27"/>
                    <a:pt x="13" y="27"/>
                  </a:cubicBezTo>
                  <a:cubicBezTo>
                    <a:pt x="17" y="27"/>
                    <a:pt x="22" y="29"/>
                    <a:pt x="28" y="31"/>
                  </a:cubicBezTo>
                  <a:cubicBezTo>
                    <a:pt x="30" y="32"/>
                    <a:pt x="32" y="33"/>
                    <a:pt x="34" y="33"/>
                  </a:cubicBezTo>
                  <a:cubicBezTo>
                    <a:pt x="35" y="31"/>
                    <a:pt x="35" y="29"/>
                    <a:pt x="35" y="27"/>
                  </a:cubicBezTo>
                  <a:cubicBezTo>
                    <a:pt x="35" y="19"/>
                    <a:pt x="35" y="7"/>
                    <a:pt x="48" y="3"/>
                  </a:cubicBezTo>
                  <a:cubicBezTo>
                    <a:pt x="53" y="1"/>
                    <a:pt x="58" y="0"/>
                    <a:pt x="62" y="0"/>
                  </a:cubicBezTo>
                  <a:cubicBezTo>
                    <a:pt x="73" y="0"/>
                    <a:pt x="80" y="5"/>
                    <a:pt x="86" y="9"/>
                  </a:cubicBezTo>
                  <a:cubicBezTo>
                    <a:pt x="93" y="13"/>
                    <a:pt x="98" y="16"/>
                    <a:pt x="105" y="16"/>
                  </a:cubicBezTo>
                  <a:cubicBezTo>
                    <a:pt x="114" y="16"/>
                    <a:pt x="120" y="13"/>
                    <a:pt x="127" y="9"/>
                  </a:cubicBezTo>
                  <a:cubicBezTo>
                    <a:pt x="134" y="6"/>
                    <a:pt x="141" y="2"/>
                    <a:pt x="152" y="2"/>
                  </a:cubicBezTo>
                  <a:cubicBezTo>
                    <a:pt x="155" y="2"/>
                    <a:pt x="158" y="2"/>
                    <a:pt x="162" y="3"/>
                  </a:cubicBezTo>
                  <a:cubicBezTo>
                    <a:pt x="175" y="6"/>
                    <a:pt x="176" y="19"/>
                    <a:pt x="176" y="27"/>
                  </a:cubicBezTo>
                  <a:cubicBezTo>
                    <a:pt x="176" y="29"/>
                    <a:pt x="176" y="31"/>
                    <a:pt x="176" y="33"/>
                  </a:cubicBezTo>
                  <a:cubicBezTo>
                    <a:pt x="178" y="32"/>
                    <a:pt x="180" y="31"/>
                    <a:pt x="182" y="31"/>
                  </a:cubicBezTo>
                  <a:cubicBezTo>
                    <a:pt x="188" y="29"/>
                    <a:pt x="193" y="27"/>
                    <a:pt x="197" y="27"/>
                  </a:cubicBezTo>
                  <a:cubicBezTo>
                    <a:pt x="201" y="27"/>
                    <a:pt x="203" y="29"/>
                    <a:pt x="204" y="30"/>
                  </a:cubicBezTo>
                  <a:cubicBezTo>
                    <a:pt x="209" y="37"/>
                    <a:pt x="208" y="50"/>
                    <a:pt x="206" y="67"/>
                  </a:cubicBezTo>
                  <a:cubicBezTo>
                    <a:pt x="205" y="71"/>
                    <a:pt x="205" y="75"/>
                    <a:pt x="205" y="77"/>
                  </a:cubicBezTo>
                  <a:cubicBezTo>
                    <a:pt x="205" y="83"/>
                    <a:pt x="200" y="88"/>
                    <a:pt x="196" y="93"/>
                  </a:cubicBezTo>
                  <a:cubicBezTo>
                    <a:pt x="194" y="95"/>
                    <a:pt x="191" y="98"/>
                    <a:pt x="190" y="99"/>
                  </a:cubicBezTo>
                  <a:cubicBezTo>
                    <a:pt x="183" y="145"/>
                    <a:pt x="148" y="178"/>
                    <a:pt x="105" y="178"/>
                  </a:cubicBezTo>
                  <a:close/>
                  <a:moveTo>
                    <a:pt x="18" y="77"/>
                  </a:moveTo>
                  <a:cubicBezTo>
                    <a:pt x="19" y="79"/>
                    <a:pt x="22" y="82"/>
                    <a:pt x="24" y="84"/>
                  </a:cubicBezTo>
                  <a:cubicBezTo>
                    <a:pt x="28" y="88"/>
                    <a:pt x="31" y="92"/>
                    <a:pt x="32" y="96"/>
                  </a:cubicBezTo>
                  <a:cubicBezTo>
                    <a:pt x="38" y="137"/>
                    <a:pt x="69" y="166"/>
                    <a:pt x="105" y="166"/>
                  </a:cubicBezTo>
                  <a:cubicBezTo>
                    <a:pt x="142" y="166"/>
                    <a:pt x="172" y="138"/>
                    <a:pt x="179" y="97"/>
                  </a:cubicBezTo>
                  <a:cubicBezTo>
                    <a:pt x="179" y="93"/>
                    <a:pt x="183" y="89"/>
                    <a:pt x="187" y="85"/>
                  </a:cubicBezTo>
                  <a:cubicBezTo>
                    <a:pt x="189" y="82"/>
                    <a:pt x="193" y="79"/>
                    <a:pt x="193" y="77"/>
                  </a:cubicBezTo>
                  <a:cubicBezTo>
                    <a:pt x="193" y="74"/>
                    <a:pt x="193" y="70"/>
                    <a:pt x="194" y="65"/>
                  </a:cubicBezTo>
                  <a:cubicBezTo>
                    <a:pt x="195" y="58"/>
                    <a:pt x="197" y="45"/>
                    <a:pt x="195" y="39"/>
                  </a:cubicBezTo>
                  <a:cubicBezTo>
                    <a:pt x="193" y="40"/>
                    <a:pt x="189" y="41"/>
                    <a:pt x="186" y="42"/>
                  </a:cubicBezTo>
                  <a:cubicBezTo>
                    <a:pt x="181" y="44"/>
                    <a:pt x="177" y="45"/>
                    <a:pt x="173" y="45"/>
                  </a:cubicBezTo>
                  <a:cubicBezTo>
                    <a:pt x="168" y="45"/>
                    <a:pt x="167" y="42"/>
                    <a:pt x="166" y="41"/>
                  </a:cubicBezTo>
                  <a:cubicBezTo>
                    <a:pt x="164" y="36"/>
                    <a:pt x="164" y="32"/>
                    <a:pt x="164" y="27"/>
                  </a:cubicBezTo>
                  <a:cubicBezTo>
                    <a:pt x="164" y="18"/>
                    <a:pt x="163" y="16"/>
                    <a:pt x="159" y="15"/>
                  </a:cubicBezTo>
                  <a:cubicBezTo>
                    <a:pt x="156" y="14"/>
                    <a:pt x="154" y="14"/>
                    <a:pt x="152" y="14"/>
                  </a:cubicBezTo>
                  <a:cubicBezTo>
                    <a:pt x="144" y="14"/>
                    <a:pt x="139" y="17"/>
                    <a:pt x="132" y="20"/>
                  </a:cubicBezTo>
                  <a:cubicBezTo>
                    <a:pt x="125" y="24"/>
                    <a:pt x="117" y="28"/>
                    <a:pt x="105" y="28"/>
                  </a:cubicBezTo>
                  <a:cubicBezTo>
                    <a:pt x="94" y="28"/>
                    <a:pt x="87" y="23"/>
                    <a:pt x="80" y="19"/>
                  </a:cubicBezTo>
                  <a:cubicBezTo>
                    <a:pt x="74" y="16"/>
                    <a:pt x="69" y="12"/>
                    <a:pt x="62" y="12"/>
                  </a:cubicBezTo>
                  <a:cubicBezTo>
                    <a:pt x="59" y="12"/>
                    <a:pt x="56" y="13"/>
                    <a:pt x="52" y="14"/>
                  </a:cubicBezTo>
                  <a:cubicBezTo>
                    <a:pt x="47" y="16"/>
                    <a:pt x="47" y="19"/>
                    <a:pt x="47" y="27"/>
                  </a:cubicBezTo>
                  <a:cubicBezTo>
                    <a:pt x="47" y="32"/>
                    <a:pt x="46" y="36"/>
                    <a:pt x="45" y="41"/>
                  </a:cubicBezTo>
                  <a:cubicBezTo>
                    <a:pt x="44" y="42"/>
                    <a:pt x="42" y="46"/>
                    <a:pt x="37" y="46"/>
                  </a:cubicBezTo>
                  <a:cubicBezTo>
                    <a:pt x="34" y="46"/>
                    <a:pt x="29" y="44"/>
                    <a:pt x="24" y="42"/>
                  </a:cubicBezTo>
                  <a:cubicBezTo>
                    <a:pt x="21" y="41"/>
                    <a:pt x="17" y="40"/>
                    <a:pt x="14" y="39"/>
                  </a:cubicBezTo>
                  <a:cubicBezTo>
                    <a:pt x="13" y="45"/>
                    <a:pt x="15" y="57"/>
                    <a:pt x="16" y="64"/>
                  </a:cubicBezTo>
                  <a:cubicBezTo>
                    <a:pt x="17" y="69"/>
                    <a:pt x="18" y="74"/>
                    <a:pt x="18"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59" name="Freeform 72">
              <a:extLst>
                <a:ext uri="{FF2B5EF4-FFF2-40B4-BE49-F238E27FC236}">
                  <a16:creationId xmlns:a16="http://schemas.microsoft.com/office/drawing/2014/main" id="{A2EE7915-B4FD-DE26-536C-F38CB6CA6CBB}"/>
                </a:ext>
              </a:extLst>
            </p:cNvPr>
            <p:cNvSpPr>
              <a:spLocks noEditPoints="1"/>
            </p:cNvSpPr>
            <p:nvPr/>
          </p:nvSpPr>
          <p:spPr bwMode="auto">
            <a:xfrm>
              <a:off x="8670926" y="3149601"/>
              <a:ext cx="263525" cy="317500"/>
            </a:xfrm>
            <a:custGeom>
              <a:avLst/>
              <a:gdLst>
                <a:gd name="T0" fmla="*/ 109 w 218"/>
                <a:gd name="T1" fmla="*/ 262 h 262"/>
                <a:gd name="T2" fmla="*/ 18 w 218"/>
                <a:gd name="T3" fmla="*/ 182 h 262"/>
                <a:gd name="T4" fmla="*/ 13 w 218"/>
                <a:gd name="T5" fmla="*/ 173 h 262"/>
                <a:gd name="T6" fmla="*/ 0 w 218"/>
                <a:gd name="T7" fmla="*/ 131 h 262"/>
                <a:gd name="T8" fmla="*/ 109 w 218"/>
                <a:gd name="T9" fmla="*/ 0 h 262"/>
                <a:gd name="T10" fmla="*/ 218 w 218"/>
                <a:gd name="T11" fmla="*/ 131 h 262"/>
                <a:gd name="T12" fmla="*/ 206 w 218"/>
                <a:gd name="T13" fmla="*/ 173 h 262"/>
                <a:gd name="T14" fmla="*/ 201 w 218"/>
                <a:gd name="T15" fmla="*/ 181 h 262"/>
                <a:gd name="T16" fmla="*/ 109 w 218"/>
                <a:gd name="T17" fmla="*/ 262 h 262"/>
                <a:gd name="T18" fmla="*/ 109 w 218"/>
                <a:gd name="T19" fmla="*/ 24 h 262"/>
                <a:gd name="T20" fmla="*/ 24 w 218"/>
                <a:gd name="T21" fmla="*/ 131 h 262"/>
                <a:gd name="T22" fmla="*/ 32 w 218"/>
                <a:gd name="T23" fmla="*/ 159 h 262"/>
                <a:gd name="T24" fmla="*/ 40 w 218"/>
                <a:gd name="T25" fmla="*/ 174 h 262"/>
                <a:gd name="T26" fmla="*/ 109 w 218"/>
                <a:gd name="T27" fmla="*/ 238 h 262"/>
                <a:gd name="T28" fmla="*/ 179 w 218"/>
                <a:gd name="T29" fmla="*/ 173 h 262"/>
                <a:gd name="T30" fmla="*/ 186 w 218"/>
                <a:gd name="T31" fmla="*/ 159 h 262"/>
                <a:gd name="T32" fmla="*/ 194 w 218"/>
                <a:gd name="T33" fmla="*/ 131 h 262"/>
                <a:gd name="T34" fmla="*/ 109 w 218"/>
                <a:gd name="T35"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62">
                  <a:moveTo>
                    <a:pt x="109" y="262"/>
                  </a:moveTo>
                  <a:cubicBezTo>
                    <a:pt x="69" y="262"/>
                    <a:pt x="34" y="232"/>
                    <a:pt x="18" y="182"/>
                  </a:cubicBezTo>
                  <a:cubicBezTo>
                    <a:pt x="17" y="179"/>
                    <a:pt x="15" y="176"/>
                    <a:pt x="13" y="173"/>
                  </a:cubicBezTo>
                  <a:cubicBezTo>
                    <a:pt x="7" y="165"/>
                    <a:pt x="0" y="155"/>
                    <a:pt x="0" y="131"/>
                  </a:cubicBezTo>
                  <a:cubicBezTo>
                    <a:pt x="0" y="40"/>
                    <a:pt x="55" y="0"/>
                    <a:pt x="109" y="0"/>
                  </a:cubicBezTo>
                  <a:cubicBezTo>
                    <a:pt x="162" y="0"/>
                    <a:pt x="218" y="41"/>
                    <a:pt x="218" y="131"/>
                  </a:cubicBezTo>
                  <a:cubicBezTo>
                    <a:pt x="218" y="154"/>
                    <a:pt x="212" y="163"/>
                    <a:pt x="206" y="173"/>
                  </a:cubicBezTo>
                  <a:cubicBezTo>
                    <a:pt x="204" y="176"/>
                    <a:pt x="202" y="178"/>
                    <a:pt x="201" y="181"/>
                  </a:cubicBezTo>
                  <a:cubicBezTo>
                    <a:pt x="185" y="231"/>
                    <a:pt x="151" y="262"/>
                    <a:pt x="109" y="262"/>
                  </a:cubicBezTo>
                  <a:close/>
                  <a:moveTo>
                    <a:pt x="109" y="24"/>
                  </a:moveTo>
                  <a:cubicBezTo>
                    <a:pt x="67" y="24"/>
                    <a:pt x="24" y="57"/>
                    <a:pt x="24" y="131"/>
                  </a:cubicBezTo>
                  <a:cubicBezTo>
                    <a:pt x="24" y="148"/>
                    <a:pt x="28" y="153"/>
                    <a:pt x="32" y="159"/>
                  </a:cubicBezTo>
                  <a:cubicBezTo>
                    <a:pt x="35" y="163"/>
                    <a:pt x="38" y="168"/>
                    <a:pt x="40" y="174"/>
                  </a:cubicBezTo>
                  <a:cubicBezTo>
                    <a:pt x="54" y="214"/>
                    <a:pt x="80" y="238"/>
                    <a:pt x="109" y="238"/>
                  </a:cubicBezTo>
                  <a:cubicBezTo>
                    <a:pt x="140" y="238"/>
                    <a:pt x="166" y="214"/>
                    <a:pt x="179" y="173"/>
                  </a:cubicBezTo>
                  <a:cubicBezTo>
                    <a:pt x="181" y="167"/>
                    <a:pt x="184" y="163"/>
                    <a:pt x="186" y="159"/>
                  </a:cubicBezTo>
                  <a:cubicBezTo>
                    <a:pt x="190" y="153"/>
                    <a:pt x="194" y="148"/>
                    <a:pt x="194" y="131"/>
                  </a:cubicBezTo>
                  <a:cubicBezTo>
                    <a:pt x="194" y="57"/>
                    <a:pt x="151" y="24"/>
                    <a:pt x="109"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sp>
          <p:nvSpPr>
            <p:cNvPr id="60" name="Freeform 154">
              <a:extLst>
                <a:ext uri="{FF2B5EF4-FFF2-40B4-BE49-F238E27FC236}">
                  <a16:creationId xmlns:a16="http://schemas.microsoft.com/office/drawing/2014/main" id="{6C5DFF2C-8C1F-668D-3215-9BCBD4E344F4}"/>
                </a:ext>
              </a:extLst>
            </p:cNvPr>
            <p:cNvSpPr>
              <a:spLocks noEditPoints="1"/>
            </p:cNvSpPr>
            <p:nvPr/>
          </p:nvSpPr>
          <p:spPr bwMode="auto">
            <a:xfrm>
              <a:off x="8585201" y="3441701"/>
              <a:ext cx="436563" cy="250825"/>
            </a:xfrm>
            <a:custGeom>
              <a:avLst/>
              <a:gdLst>
                <a:gd name="T0" fmla="*/ 347 w 359"/>
                <a:gd name="T1" fmla="*/ 208 h 208"/>
                <a:gd name="T2" fmla="*/ 180 w 359"/>
                <a:gd name="T3" fmla="*/ 208 h 208"/>
                <a:gd name="T4" fmla="*/ 179 w 359"/>
                <a:gd name="T5" fmla="*/ 208 h 208"/>
                <a:gd name="T6" fmla="*/ 12 w 359"/>
                <a:gd name="T7" fmla="*/ 208 h 208"/>
                <a:gd name="T8" fmla="*/ 3 w 359"/>
                <a:gd name="T9" fmla="*/ 205 h 208"/>
                <a:gd name="T10" fmla="*/ 0 w 359"/>
                <a:gd name="T11" fmla="*/ 196 h 208"/>
                <a:gd name="T12" fmla="*/ 93 w 359"/>
                <a:gd name="T13" fmla="*/ 3 h 208"/>
                <a:gd name="T14" fmla="*/ 109 w 359"/>
                <a:gd name="T15" fmla="*/ 5 h 208"/>
                <a:gd name="T16" fmla="*/ 179 w 359"/>
                <a:gd name="T17" fmla="*/ 39 h 208"/>
                <a:gd name="T18" fmla="*/ 180 w 359"/>
                <a:gd name="T19" fmla="*/ 39 h 208"/>
                <a:gd name="T20" fmla="*/ 250 w 359"/>
                <a:gd name="T21" fmla="*/ 5 h 208"/>
                <a:gd name="T22" fmla="*/ 265 w 359"/>
                <a:gd name="T23" fmla="*/ 3 h 208"/>
                <a:gd name="T24" fmla="*/ 359 w 359"/>
                <a:gd name="T25" fmla="*/ 196 h 208"/>
                <a:gd name="T26" fmla="*/ 355 w 359"/>
                <a:gd name="T27" fmla="*/ 205 h 208"/>
                <a:gd name="T28" fmla="*/ 347 w 359"/>
                <a:gd name="T29" fmla="*/ 208 h 208"/>
                <a:gd name="T30" fmla="*/ 24 w 359"/>
                <a:gd name="T31" fmla="*/ 184 h 208"/>
                <a:gd name="T32" fmla="*/ 179 w 359"/>
                <a:gd name="T33" fmla="*/ 184 h 208"/>
                <a:gd name="T34" fmla="*/ 180 w 359"/>
                <a:gd name="T35" fmla="*/ 184 h 208"/>
                <a:gd name="T36" fmla="*/ 334 w 359"/>
                <a:gd name="T37" fmla="*/ 184 h 208"/>
                <a:gd name="T38" fmla="*/ 260 w 359"/>
                <a:gd name="T39" fmla="*/ 29 h 208"/>
                <a:gd name="T40" fmla="*/ 180 w 359"/>
                <a:gd name="T41" fmla="*/ 63 h 208"/>
                <a:gd name="T42" fmla="*/ 179 w 359"/>
                <a:gd name="T43" fmla="*/ 63 h 208"/>
                <a:gd name="T44" fmla="*/ 99 w 359"/>
                <a:gd name="T45" fmla="*/ 29 h 208"/>
                <a:gd name="T46" fmla="*/ 24 w 359"/>
                <a:gd name="T47"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9" h="208">
                  <a:moveTo>
                    <a:pt x="347" y="208"/>
                  </a:moveTo>
                  <a:cubicBezTo>
                    <a:pt x="180" y="208"/>
                    <a:pt x="180" y="208"/>
                    <a:pt x="180" y="208"/>
                  </a:cubicBezTo>
                  <a:cubicBezTo>
                    <a:pt x="179" y="208"/>
                    <a:pt x="179" y="208"/>
                    <a:pt x="179" y="208"/>
                  </a:cubicBezTo>
                  <a:cubicBezTo>
                    <a:pt x="12" y="208"/>
                    <a:pt x="12" y="208"/>
                    <a:pt x="12" y="208"/>
                  </a:cubicBezTo>
                  <a:cubicBezTo>
                    <a:pt x="8" y="208"/>
                    <a:pt x="5" y="207"/>
                    <a:pt x="3" y="205"/>
                  </a:cubicBezTo>
                  <a:cubicBezTo>
                    <a:pt x="1" y="203"/>
                    <a:pt x="0" y="199"/>
                    <a:pt x="0" y="196"/>
                  </a:cubicBezTo>
                  <a:cubicBezTo>
                    <a:pt x="0" y="116"/>
                    <a:pt x="36" y="42"/>
                    <a:pt x="93" y="3"/>
                  </a:cubicBezTo>
                  <a:cubicBezTo>
                    <a:pt x="98" y="0"/>
                    <a:pt x="105" y="1"/>
                    <a:pt x="109" y="5"/>
                  </a:cubicBezTo>
                  <a:cubicBezTo>
                    <a:pt x="130" y="27"/>
                    <a:pt x="154" y="39"/>
                    <a:pt x="179" y="39"/>
                  </a:cubicBezTo>
                  <a:cubicBezTo>
                    <a:pt x="180" y="39"/>
                    <a:pt x="180" y="39"/>
                    <a:pt x="180" y="39"/>
                  </a:cubicBezTo>
                  <a:cubicBezTo>
                    <a:pt x="205" y="39"/>
                    <a:pt x="229" y="27"/>
                    <a:pt x="250" y="5"/>
                  </a:cubicBezTo>
                  <a:cubicBezTo>
                    <a:pt x="254" y="1"/>
                    <a:pt x="260" y="0"/>
                    <a:pt x="265" y="3"/>
                  </a:cubicBezTo>
                  <a:cubicBezTo>
                    <a:pt x="323" y="42"/>
                    <a:pt x="358" y="116"/>
                    <a:pt x="359" y="196"/>
                  </a:cubicBezTo>
                  <a:cubicBezTo>
                    <a:pt x="359" y="199"/>
                    <a:pt x="358" y="203"/>
                    <a:pt x="355" y="205"/>
                  </a:cubicBezTo>
                  <a:cubicBezTo>
                    <a:pt x="353" y="207"/>
                    <a:pt x="350" y="208"/>
                    <a:pt x="347" y="208"/>
                  </a:cubicBezTo>
                  <a:close/>
                  <a:moveTo>
                    <a:pt x="24" y="184"/>
                  </a:moveTo>
                  <a:cubicBezTo>
                    <a:pt x="179" y="184"/>
                    <a:pt x="179" y="184"/>
                    <a:pt x="179" y="184"/>
                  </a:cubicBezTo>
                  <a:cubicBezTo>
                    <a:pt x="179" y="184"/>
                    <a:pt x="179" y="184"/>
                    <a:pt x="180" y="184"/>
                  </a:cubicBezTo>
                  <a:cubicBezTo>
                    <a:pt x="334" y="184"/>
                    <a:pt x="334" y="184"/>
                    <a:pt x="334" y="184"/>
                  </a:cubicBezTo>
                  <a:cubicBezTo>
                    <a:pt x="331" y="120"/>
                    <a:pt x="303" y="62"/>
                    <a:pt x="260" y="29"/>
                  </a:cubicBezTo>
                  <a:cubicBezTo>
                    <a:pt x="236" y="51"/>
                    <a:pt x="208" y="63"/>
                    <a:pt x="180" y="63"/>
                  </a:cubicBezTo>
                  <a:cubicBezTo>
                    <a:pt x="179" y="63"/>
                    <a:pt x="179" y="63"/>
                    <a:pt x="179" y="63"/>
                  </a:cubicBezTo>
                  <a:cubicBezTo>
                    <a:pt x="150" y="63"/>
                    <a:pt x="123" y="51"/>
                    <a:pt x="99" y="29"/>
                  </a:cubicBezTo>
                  <a:cubicBezTo>
                    <a:pt x="55" y="62"/>
                    <a:pt x="27" y="120"/>
                    <a:pt x="24" y="1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444847"/>
                </a:solidFill>
                <a:effectLst/>
                <a:uLnTx/>
                <a:uFillTx/>
                <a:latin typeface="Arial"/>
                <a:ea typeface="+mn-ea"/>
                <a:cs typeface="+mn-cs"/>
              </a:endParaRPr>
            </a:p>
          </p:txBody>
        </p:sp>
      </p:grpSp>
    </p:spTree>
    <p:extLst>
      <p:ext uri="{BB962C8B-B14F-4D97-AF65-F5344CB8AC3E}">
        <p14:creationId xmlns:p14="http://schemas.microsoft.com/office/powerpoint/2010/main" val="389244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4D76E22-072B-45EC-B0CD-EBF142AB11C9}"/>
              </a:ext>
            </a:extLst>
          </p:cNvPr>
          <p:cNvSpPr>
            <a:spLocks noGrp="1"/>
          </p:cNvSpPr>
          <p:nvPr>
            <p:ph type="title"/>
          </p:nvPr>
        </p:nvSpPr>
        <p:spPr>
          <a:xfrm>
            <a:off x="304800" y="172857"/>
            <a:ext cx="11440886" cy="701731"/>
          </a:xfrm>
        </p:spPr>
        <p:txBody>
          <a:bodyPr>
            <a:normAutofit fontScale="90000"/>
          </a:bodyPr>
          <a:lstStyle/>
          <a:p>
            <a:r>
              <a:rPr lang="en-US" sz="4900"/>
              <a:t>MRSS in Rhode Island</a:t>
            </a:r>
            <a:br>
              <a:rPr lang="en-US" sz="3600"/>
            </a:br>
            <a:endParaRPr lang="en-US" sz="2000"/>
          </a:p>
        </p:txBody>
      </p:sp>
      <p:sp>
        <p:nvSpPr>
          <p:cNvPr id="4" name="Slide Number Placeholder 3">
            <a:extLst>
              <a:ext uri="{FF2B5EF4-FFF2-40B4-BE49-F238E27FC236}">
                <a16:creationId xmlns:a16="http://schemas.microsoft.com/office/drawing/2014/main" id="{E9CCA621-4C63-45EE-B9AD-A55CBD769C5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7" name="Text Placeholder 16">
            <a:extLst>
              <a:ext uri="{FF2B5EF4-FFF2-40B4-BE49-F238E27FC236}">
                <a16:creationId xmlns:a16="http://schemas.microsoft.com/office/drawing/2014/main" id="{A9999C0A-31E5-4422-B670-74ABA010DD99}"/>
              </a:ext>
            </a:extLst>
          </p:cNvPr>
          <p:cNvSpPr txBox="1">
            <a:spLocks/>
          </p:cNvSpPr>
          <p:nvPr/>
        </p:nvSpPr>
        <p:spPr>
          <a:xfrm>
            <a:off x="234043" y="995075"/>
            <a:ext cx="11582400" cy="4867850"/>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3000"/>
              </a:lnSpc>
              <a:spcBef>
                <a:spcPts val="600"/>
              </a:spcBef>
              <a:spcAft>
                <a:spcPts val="600"/>
              </a:spcAft>
              <a:buClr>
                <a:srgbClr val="EB5152"/>
              </a:buClr>
              <a:buSzTx/>
              <a:buFont typeface="Arial" panose="020B0604020202020204" pitchFamily="34" charset="0"/>
              <a:buNone/>
              <a:tabLst/>
              <a:defRPr/>
            </a:pPr>
            <a:endParaRPr kumimoji="0" lang="en-US" sz="2100" b="0" i="0" u="none" strike="noStrike" kern="1200" cap="none" spc="0" normalizeH="0" baseline="0" noProof="0">
              <a:ln>
                <a:noFill/>
              </a:ln>
              <a:solidFill>
                <a:srgbClr val="656565"/>
              </a:solidFill>
              <a:effectLst/>
              <a:uLnTx/>
              <a:uFillTx/>
              <a:latin typeface="Franklin Gothic Demi Cond"/>
              <a:ea typeface="+mn-ea"/>
              <a:cs typeface="+mn-cs"/>
            </a:endParaRPr>
          </a:p>
        </p:txBody>
      </p:sp>
      <p:sp>
        <p:nvSpPr>
          <p:cNvPr id="2" name="TextBox 1">
            <a:extLst>
              <a:ext uri="{FF2B5EF4-FFF2-40B4-BE49-F238E27FC236}">
                <a16:creationId xmlns:a16="http://schemas.microsoft.com/office/drawing/2014/main" id="{6B8ED8B0-51EB-103F-23E5-74914D6A465F}"/>
              </a:ext>
            </a:extLst>
          </p:cNvPr>
          <p:cNvSpPr txBox="1"/>
          <p:nvPr/>
        </p:nvSpPr>
        <p:spPr>
          <a:xfrm>
            <a:off x="1170317" y="995075"/>
            <a:ext cx="10597167" cy="6002156"/>
          </a:xfrm>
          <a:prstGeom prst="rect">
            <a:avLst/>
          </a:prstGeom>
          <a:noFill/>
        </p:spPr>
        <p:txBody>
          <a:bodyPr wrap="square" lIns="91440" tIns="45720" rIns="91440" bIns="45720" rtlCol="0" anchor="t">
            <a:spAutoFit/>
          </a:bodyPr>
          <a:lstStyle/>
          <a:p>
            <a:pPr>
              <a:lnSpc>
                <a:spcPct val="123000"/>
              </a:lnSpc>
              <a:spcBef>
                <a:spcPts val="600"/>
              </a:spcBef>
              <a:spcAft>
                <a:spcPts val="600"/>
              </a:spcAft>
            </a:pPr>
            <a:r>
              <a:rPr lang="en-US" sz="2400">
                <a:ea typeface="Calibri" panose="020F0502020204030204" pitchFamily="34" charset="0"/>
                <a:cs typeface="Calibri"/>
              </a:rPr>
              <a:t>First intake through SAMHSA Grant:  11/15/22</a:t>
            </a:r>
          </a:p>
          <a:p>
            <a:pPr algn="l">
              <a:lnSpc>
                <a:spcPct val="123000"/>
              </a:lnSpc>
              <a:spcBef>
                <a:spcPts val="600"/>
              </a:spcBef>
              <a:spcAft>
                <a:spcPts val="600"/>
              </a:spcAft>
            </a:pPr>
            <a:r>
              <a:rPr lang="en-US" sz="2400">
                <a:ea typeface="Calibri" panose="020F0502020204030204" pitchFamily="34" charset="0"/>
                <a:cs typeface="Calibri"/>
              </a:rPr>
              <a:t>Current Providers:</a:t>
            </a:r>
          </a:p>
          <a:p>
            <a:pPr marL="1257300" lvl="2" indent="-342900">
              <a:buFont typeface="Arial" panose="020B0604020202020204" pitchFamily="34" charset="0"/>
              <a:buChar char="•"/>
            </a:pPr>
            <a:r>
              <a:rPr lang="en-US" sz="2400">
                <a:ea typeface="Calibri" panose="020F0502020204030204" pitchFamily="34" charset="0"/>
                <a:cs typeface="Calibri"/>
              </a:rPr>
              <a:t>Tides Family Services</a:t>
            </a:r>
          </a:p>
          <a:p>
            <a:pPr marL="1257300" lvl="2" indent="-342900">
              <a:buFont typeface="Arial" panose="020B0604020202020204" pitchFamily="34" charset="0"/>
              <a:buChar char="•"/>
            </a:pPr>
            <a:r>
              <a:rPr lang="en-US" sz="2400">
                <a:ea typeface="Calibri" panose="020F0502020204030204" pitchFamily="34" charset="0"/>
                <a:cs typeface="Calibri"/>
              </a:rPr>
              <a:t>Family Services of Rhode Island</a:t>
            </a:r>
          </a:p>
          <a:p>
            <a:pPr>
              <a:lnSpc>
                <a:spcPct val="123000"/>
              </a:lnSpc>
              <a:spcBef>
                <a:spcPts val="600"/>
              </a:spcBef>
              <a:spcAft>
                <a:spcPts val="600"/>
              </a:spcAft>
            </a:pPr>
            <a:r>
              <a:rPr lang="en-US" sz="2400">
                <a:ea typeface="Calibri" panose="020F0502020204030204" pitchFamily="34" charset="0"/>
                <a:cs typeface="Calibri"/>
              </a:rPr>
              <a:t>Certified Community Behavioral Health Clinic (CCBHC) system transformation </a:t>
            </a:r>
            <a:endParaRPr lang="en-US" sz="2400">
              <a:ea typeface="Calibri" panose="020F0502020204030204" pitchFamily="34" charset="0"/>
              <a:cs typeface="Calibri" panose="020F0502020204030204" pitchFamily="34" charset="0"/>
            </a:endParaRPr>
          </a:p>
          <a:p>
            <a:pPr lvl="1">
              <a:lnSpc>
                <a:spcPct val="123000"/>
              </a:lnSpc>
              <a:spcBef>
                <a:spcPts val="600"/>
              </a:spcBef>
              <a:spcAft>
                <a:spcPts val="600"/>
              </a:spcAft>
            </a:pPr>
            <a:r>
              <a:rPr lang="en-US" sz="2400">
                <a:ea typeface="Calibri" panose="020F0502020204030204" pitchFamily="34" charset="0"/>
                <a:cs typeface="Calibri"/>
              </a:rPr>
              <a:t>Ongoing planning efforts are also aligned with the larger CCBHC system transformation that will be fully implemented in FY24. This includes:</a:t>
            </a:r>
          </a:p>
          <a:p>
            <a:pPr marL="1257300" lvl="2" indent="-342900">
              <a:buFont typeface="Arial" panose="020B0604020202020204" pitchFamily="34" charset="0"/>
              <a:buChar char="•"/>
            </a:pPr>
            <a:r>
              <a:rPr lang="en-US" sz="2400">
                <a:ea typeface="Calibri" panose="020F0502020204030204" pitchFamily="34" charset="0"/>
                <a:cs typeface="Calibri"/>
              </a:rPr>
              <a:t>Preparing for the transition to a Medicaid rate, as mobile crisis is a required service of CCBHCs.</a:t>
            </a:r>
          </a:p>
          <a:p>
            <a:pPr marL="1257300" lvl="2" indent="-342900">
              <a:buFont typeface="Arial" panose="020B0604020202020204" pitchFamily="34" charset="0"/>
              <a:buChar char="•"/>
            </a:pPr>
            <a:r>
              <a:rPr lang="en-US" sz="2400">
                <a:ea typeface="Calibri" panose="020F0502020204030204" pitchFamily="34" charset="0"/>
                <a:cs typeface="Calibri"/>
              </a:rPr>
              <a:t>Aligning the Children’s MRSS activities with CCBHCs through official Designated Collaborating Organization (DCO) relationships</a:t>
            </a:r>
          </a:p>
          <a:p>
            <a:pPr>
              <a:lnSpc>
                <a:spcPct val="123000"/>
              </a:lnSpc>
              <a:spcBef>
                <a:spcPts val="600"/>
              </a:spcBef>
              <a:spcAft>
                <a:spcPts val="600"/>
              </a:spcAft>
            </a:pPr>
            <a:endParaRPr lang="en-US" sz="2000" b="1">
              <a:ea typeface="Calibri" panose="020F0502020204030204" pitchFamily="34" charset="0"/>
              <a:cs typeface="Calibri" panose="020F0502020204030204" pitchFamily="34" charset="0"/>
            </a:endParaRPr>
          </a:p>
          <a:p>
            <a:pPr algn="l">
              <a:lnSpc>
                <a:spcPct val="123000"/>
              </a:lnSpc>
              <a:spcBef>
                <a:spcPts val="600"/>
              </a:spcBef>
              <a:spcAft>
                <a:spcPts val="600"/>
              </a:spcAft>
            </a:pPr>
            <a:endParaRPr lang="en-US" sz="1600">
              <a:solidFill>
                <a:srgbClr val="656666"/>
              </a:solidFill>
            </a:endParaRPr>
          </a:p>
        </p:txBody>
      </p:sp>
      <p:sp>
        <p:nvSpPr>
          <p:cNvPr id="3" name="Arrow: Right 2">
            <a:extLst>
              <a:ext uri="{FF2B5EF4-FFF2-40B4-BE49-F238E27FC236}">
                <a16:creationId xmlns:a16="http://schemas.microsoft.com/office/drawing/2014/main" id="{C15FB4C4-0933-E488-C705-D288AAB90E47}"/>
              </a:ext>
            </a:extLst>
          </p:cNvPr>
          <p:cNvSpPr/>
          <p:nvPr/>
        </p:nvSpPr>
        <p:spPr>
          <a:xfrm>
            <a:off x="549780" y="1167962"/>
            <a:ext cx="304800" cy="25037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pic>
        <p:nvPicPr>
          <p:cNvPr id="6" name="Picture 5">
            <a:extLst>
              <a:ext uri="{FF2B5EF4-FFF2-40B4-BE49-F238E27FC236}">
                <a16:creationId xmlns:a16="http://schemas.microsoft.com/office/drawing/2014/main" id="{CC39A783-C78D-B258-781C-D43E74AB9A9B}"/>
              </a:ext>
            </a:extLst>
          </p:cNvPr>
          <p:cNvPicPr>
            <a:picLocks noChangeAspect="1"/>
          </p:cNvPicPr>
          <p:nvPr/>
        </p:nvPicPr>
        <p:blipFill>
          <a:blip r:embed="rId2"/>
          <a:stretch>
            <a:fillRect/>
          </a:stretch>
        </p:blipFill>
        <p:spPr>
          <a:xfrm>
            <a:off x="549754" y="1760156"/>
            <a:ext cx="304826" cy="249958"/>
          </a:xfrm>
          <a:prstGeom prst="rect">
            <a:avLst/>
          </a:prstGeom>
        </p:spPr>
      </p:pic>
      <p:pic>
        <p:nvPicPr>
          <p:cNvPr id="8" name="Picture 7">
            <a:extLst>
              <a:ext uri="{FF2B5EF4-FFF2-40B4-BE49-F238E27FC236}">
                <a16:creationId xmlns:a16="http://schemas.microsoft.com/office/drawing/2014/main" id="{DF79CB16-1754-422C-F81F-351F5722DD5A}"/>
              </a:ext>
            </a:extLst>
          </p:cNvPr>
          <p:cNvPicPr>
            <a:picLocks noChangeAspect="1"/>
          </p:cNvPicPr>
          <p:nvPr/>
        </p:nvPicPr>
        <p:blipFill>
          <a:blip r:embed="rId2"/>
          <a:stretch>
            <a:fillRect/>
          </a:stretch>
        </p:blipFill>
        <p:spPr>
          <a:xfrm>
            <a:off x="555261" y="3079170"/>
            <a:ext cx="304826" cy="249958"/>
          </a:xfrm>
          <a:prstGeom prst="rect">
            <a:avLst/>
          </a:prstGeom>
        </p:spPr>
      </p:pic>
    </p:spTree>
    <p:extLst>
      <p:ext uri="{BB962C8B-B14F-4D97-AF65-F5344CB8AC3E}">
        <p14:creationId xmlns:p14="http://schemas.microsoft.com/office/powerpoint/2010/main" val="26640883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c9d8ae-48b4-40dc-bd9d-f3486359ad79">
      <Terms xmlns="http://schemas.microsoft.com/office/infopath/2007/PartnerControls"/>
    </lcf76f155ced4ddcb4097134ff3c332f>
    <TaxCatchAll xmlns="c6756766-fb83-4e1c-a58f-2021894b3345" xsi:nil="true"/>
    <SharedWithUsers xmlns="c6756766-fb83-4e1c-a58f-2021894b3345">
      <UserInfo>
        <DisplayName>Rosenberg, Marti (OHHS)</DisplayName>
        <AccountId>17</AccountId>
        <AccountType/>
      </UserInfo>
      <UserInfo>
        <DisplayName>Lindberg, Susan (DCYF - Contractor)</DisplayName>
        <AccountId>15</AccountId>
        <AccountType/>
      </UserInfo>
      <UserInfo>
        <DisplayName>Strnad, Christopher (DCYF)</DisplayName>
        <AccountId>19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6D4D14EE84AD4FA9DCE375EE46A17D" ma:contentTypeVersion="11" ma:contentTypeDescription="Create a new document." ma:contentTypeScope="" ma:versionID="2e15b99a1834d675e9ccc3557f5dbde5">
  <xsd:schema xmlns:xsd="http://www.w3.org/2001/XMLSchema" xmlns:xs="http://www.w3.org/2001/XMLSchema" xmlns:p="http://schemas.microsoft.com/office/2006/metadata/properties" xmlns:ns2="25c9d8ae-48b4-40dc-bd9d-f3486359ad79" xmlns:ns3="c6756766-fb83-4e1c-a58f-2021894b3345" targetNamespace="http://schemas.microsoft.com/office/2006/metadata/properties" ma:root="true" ma:fieldsID="aa4be40863378828b3aa51bd9d5db469" ns2:_="" ns3:_="">
    <xsd:import namespace="25c9d8ae-48b4-40dc-bd9d-f3486359ad79"/>
    <xsd:import namespace="c6756766-fb83-4e1c-a58f-2021894b334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9d8ae-48b4-40dc-bd9d-f3486359a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91372f1-af24-4813-95c0-48b2648473c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756766-fb83-4e1c-a58f-2021894b33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14d6cf2-078f-466f-aa77-306cad4d1512}" ma:internalName="TaxCatchAll" ma:showField="CatchAllData" ma:web="c6756766-fb83-4e1c-a58f-2021894b33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D81A18-A848-4350-8D15-90B70EFCC566}">
  <ds:schemaRefs>
    <ds:schemaRef ds:uri="http://schemas.microsoft.com/sharepoint/v3/contenttype/forms"/>
  </ds:schemaRefs>
</ds:datastoreItem>
</file>

<file path=customXml/itemProps2.xml><?xml version="1.0" encoding="utf-8"?>
<ds:datastoreItem xmlns:ds="http://schemas.openxmlformats.org/officeDocument/2006/customXml" ds:itemID="{02CB9BC0-938B-4EC0-BA5B-1D587ABB0EF9}">
  <ds:schemaRefs>
    <ds:schemaRef ds:uri="25c9d8ae-48b4-40dc-bd9d-f3486359ad79"/>
    <ds:schemaRef ds:uri="c6756766-fb83-4e1c-a58f-2021894b33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71E49BA-C786-44A0-A586-7D277BE990BA}">
  <ds:schemaRefs>
    <ds:schemaRef ds:uri="25c9d8ae-48b4-40dc-bd9d-f3486359ad79"/>
    <ds:schemaRef ds:uri="c6756766-fb83-4e1c-a58f-2021894b33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7</Notes>
  <HiddenSlides>0</HiddenSlide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1_Office Theme</vt:lpstr>
      <vt:lpstr>3_Office Theme</vt:lpstr>
      <vt:lpstr>2_Office Theme</vt:lpstr>
      <vt:lpstr>4_Office Theme</vt:lpstr>
      <vt:lpstr>Rhode Island Behavioral Health System of Care for Children &amp; Youth   Presentation for the Care Transformation Collaborative Conference – October 5, 2023</vt:lpstr>
      <vt:lpstr>Agenda: Behavioral Health  System of Care for Children &amp; Youth</vt:lpstr>
      <vt:lpstr>Brief review of System of Care Components and SAMHSA System of Care Grant</vt:lpstr>
      <vt:lpstr>PowerPoint Presentation</vt:lpstr>
      <vt:lpstr>SAMHSA System of Care Grant: FY23-26</vt:lpstr>
      <vt:lpstr>Mobile Response and Stabilization Services (MRSS): Brief Overview of Model, Programmatic Updates, and Data Updates</vt:lpstr>
      <vt:lpstr>Mobile Response and Stabilization Services (MRSS)</vt:lpstr>
      <vt:lpstr>MRSS Consists of a Series of 3 Phases</vt:lpstr>
      <vt:lpstr>MRSS in Rhode Island </vt:lpstr>
      <vt:lpstr>MRSS: The First Ten Months  (11/15/22 to 09/29/23)</vt:lpstr>
      <vt:lpstr>MRSS: The First Ten Months  (11/15/22 to 09/29/23)</vt:lpstr>
      <vt:lpstr>Primary Care and MRSS</vt:lpstr>
      <vt:lpstr>Community-Based Intensive Care (CBIC) and Family Engagement Organization (FEO) Updates</vt:lpstr>
      <vt:lpstr>Community-Based Intensive Care (CBIC) </vt:lpstr>
      <vt:lpstr>Family Engagement Organization (FEO)  </vt:lpstr>
      <vt:lpstr>DCYF Service Array and FCCP Expansion</vt:lpstr>
      <vt:lpstr>Expanding access to the DCYF home-based array and FCCPs</vt:lpstr>
      <vt:lpstr>Breadth of Services Available through the Home-Based Array</vt:lpstr>
      <vt:lpstr>DCYF Service Array Utilization</vt:lpstr>
      <vt:lpstr>Family Care Community Partnerships (FCCPs)</vt:lpstr>
      <vt:lpstr>Cases open by FCCP Regions</vt:lpstr>
      <vt:lpstr>Primary Care and the DCYF Service Array/FCCPs</vt:lpstr>
      <vt:lpstr>Infant Early Childhood Mental Health  Task Force  (IECMH)</vt:lpstr>
      <vt:lpstr>The Charge: House Bill  7801</vt:lpstr>
      <vt:lpstr>Equity and Social Justice Statement</vt:lpstr>
      <vt:lpstr>Core Principles</vt:lpstr>
      <vt:lpstr>Core Principles (Cont’d)</vt:lpstr>
      <vt:lpstr>IECMH Plan Introduction</vt:lpstr>
      <vt:lpstr>IECMH Plan Framework</vt:lpstr>
      <vt:lpstr>10 IECMH Plan Priorities</vt:lpstr>
      <vt:lpstr>IECMH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Behavioral Health System of Care Steering Committee</dc:title>
  <dc:creator>Lindberg, Susan (DCYF - Contractor)</dc:creator>
  <cp:revision>1</cp:revision>
  <dcterms:created xsi:type="dcterms:W3CDTF">2023-01-20T16:29:37Z</dcterms:created>
  <dcterms:modified xsi:type="dcterms:W3CDTF">2023-10-03T14:40:19Z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0x010100D76D4D14EE84AD4FA9DCE375EE46A17D</vt:lpwstr>
  </property>
</Properties>
</file>