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 id="2147483686" r:id="rId5"/>
    <p:sldMasterId id="2147483687" r:id="rId6"/>
  </p:sldMasterIdLst>
  <p:notesMasterIdLst>
    <p:notesMasterId r:id="rId31"/>
  </p:notesMasterIdLst>
  <p:sldIdLst>
    <p:sldId id="256" r:id="rId7"/>
    <p:sldId id="257" r:id="rId8"/>
    <p:sldId id="258" r:id="rId9"/>
    <p:sldId id="259" r:id="rId10"/>
    <p:sldId id="260" r:id="rId11"/>
    <p:sldId id="261" r:id="rId12"/>
    <p:sldId id="262" r:id="rId13"/>
    <p:sldId id="263"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858000" cy="9144000"/>
  <p:embeddedFontLs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2" autoAdjust="0"/>
  </p:normalViewPr>
  <p:slideViewPr>
    <p:cSldViewPr snapToGrid="0">
      <p:cViewPr varScale="1">
        <p:scale>
          <a:sx n="69" d="100"/>
          <a:sy n="69"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Caliste B." userId="905233a6-3121-4c6f-aa7f-30f2122bd427" providerId="ADAL" clId="{0CA420C7-C21E-4669-97AD-788915A2EFB3}"/>
    <pc:docChg chg="undo custSel modSld">
      <pc:chgData name="Hope, Caliste B." userId="905233a6-3121-4c6f-aa7f-30f2122bd427" providerId="ADAL" clId="{0CA420C7-C21E-4669-97AD-788915A2EFB3}" dt="2025-02-04T18:08:31.878" v="48" actId="20577"/>
      <pc:docMkLst>
        <pc:docMk/>
      </pc:docMkLst>
      <pc:sldChg chg="modSp mod">
        <pc:chgData name="Hope, Caliste B." userId="905233a6-3121-4c6f-aa7f-30f2122bd427" providerId="ADAL" clId="{0CA420C7-C21E-4669-97AD-788915A2EFB3}" dt="2025-02-04T18:07:47.734" v="1" actId="1076"/>
        <pc:sldMkLst>
          <pc:docMk/>
          <pc:sldMk cId="0" sldId="260"/>
        </pc:sldMkLst>
        <pc:picChg chg="mod modCrop">
          <ac:chgData name="Hope, Caliste B." userId="905233a6-3121-4c6f-aa7f-30f2122bd427" providerId="ADAL" clId="{0CA420C7-C21E-4669-97AD-788915A2EFB3}" dt="2025-02-04T18:07:47.734" v="1" actId="1076"/>
          <ac:picMkLst>
            <pc:docMk/>
            <pc:sldMk cId="0" sldId="260"/>
            <ac:picMk id="315" creationId="{00000000-0000-0000-0000-000000000000}"/>
          </ac:picMkLst>
        </pc:picChg>
      </pc:sldChg>
      <pc:sldChg chg="modSp mod modNotesTx">
        <pc:chgData name="Hope, Caliste B." userId="905233a6-3121-4c6f-aa7f-30f2122bd427" providerId="ADAL" clId="{0CA420C7-C21E-4669-97AD-788915A2EFB3}" dt="2025-02-04T18:08:31.878" v="48" actId="20577"/>
        <pc:sldMkLst>
          <pc:docMk/>
          <pc:sldMk cId="0" sldId="262"/>
        </pc:sldMkLst>
        <pc:picChg chg="mod modCrop">
          <ac:chgData name="Hope, Caliste B." userId="905233a6-3121-4c6f-aa7f-30f2122bd427" providerId="ADAL" clId="{0CA420C7-C21E-4669-97AD-788915A2EFB3}" dt="2025-02-04T18:08:06.551" v="7" actId="1076"/>
          <ac:picMkLst>
            <pc:docMk/>
            <pc:sldMk cId="0" sldId="262"/>
            <ac:picMk id="33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dsu.edu/agriculture/extension/publications/family-meal-times-issue-5-improving-family-communication-family-mea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hefamilydinnerproject.org/convers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251" name="Google Shape;251;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d68bf6984_0_8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dirty="0"/>
              <a:t>By promoting the HOPE Building Blocks, we aim to support resiliency for our families. We want to encourage positive experiences and the Building Blocks to help children grow into resilient, healthy adults, and to help lessen the effects of adversity.</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hlink"/>
              </a:buClr>
              <a:buSzPts val="1200"/>
              <a:buFont typeface="Calibri"/>
              <a:buNone/>
            </a:pPr>
            <a:endParaRPr dirty="0"/>
          </a:p>
        </p:txBody>
      </p:sp>
      <p:sp>
        <p:nvSpPr>
          <p:cNvPr id="364" name="Google Shape;364;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How do you define a successful family mealtime? </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Debrief:</a:t>
            </a:r>
            <a:r>
              <a:rPr lang="en-US" dirty="0"/>
              <a:t> </a:t>
            </a:r>
            <a:r>
              <a:rPr lang="en-US" i="1" dirty="0"/>
              <a:t>We invite anyone to share your own thoughts or share something from your partner, whatever you are most comfortable with.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If no one speaks up during debrief, trainer can share example first. </a:t>
            </a:r>
            <a:endParaRPr dirty="0"/>
          </a:p>
          <a:p>
            <a:pPr marL="0" lvl="0" indent="0" algn="l" rtl="0">
              <a:spcBef>
                <a:spcPts val="0"/>
              </a:spcBef>
              <a:spcAft>
                <a:spcPts val="0"/>
              </a:spcAft>
              <a:buClr>
                <a:schemeClr val="dk1"/>
              </a:buClr>
              <a:buSzPts val="1400"/>
              <a:buFont typeface="Arial"/>
              <a:buNone/>
            </a:pPr>
            <a:r>
              <a:rPr lang="en-US" dirty="0"/>
              <a:t>Relate experiences to how sharing a family meal is supporting the HOPE Building Blocks. For example: </a:t>
            </a:r>
            <a:r>
              <a:rPr lang="en-US" i="1" dirty="0"/>
              <a:t>Typically when we are sharing a meal with others, although it looks different in every household, we are deepening our relationship with our family and friends.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We appreciate you sharing with others about what a successful family meal looks like for you and your family.  The reason we like to discuss this, is because it’s important to acknowledge that a “successful” family meal is unique to each individual family.</a:t>
            </a:r>
            <a:endParaRPr b="1" dirty="0">
              <a:latin typeface="Arial"/>
              <a:ea typeface="Arial"/>
              <a:cs typeface="Arial"/>
              <a:sym typeface="Arial"/>
            </a:endParaRPr>
          </a:p>
        </p:txBody>
      </p:sp>
      <p:sp>
        <p:nvSpPr>
          <p:cNvPr id="389" name="Google Shape;389;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dirty="0"/>
              <a:t>What do we mean by Family Style Dining? </a:t>
            </a:r>
            <a:endParaRPr b="1" i="1" dirty="0"/>
          </a:p>
          <a:p>
            <a:pPr marL="0" lvl="0" indent="0" algn="l" rtl="0">
              <a:lnSpc>
                <a:spcPct val="115000"/>
              </a:lnSpc>
              <a:spcBef>
                <a:spcPts val="0"/>
              </a:spcBef>
              <a:spcAft>
                <a:spcPts val="0"/>
              </a:spcAft>
              <a:buClr>
                <a:schemeClr val="dk1"/>
              </a:buClr>
              <a:buSzPts val="1100"/>
              <a:buFont typeface="Arial"/>
              <a:buNone/>
            </a:pPr>
            <a:r>
              <a:rPr lang="en-US" i="1" dirty="0"/>
              <a:t>There’s no right way to have a family meal, which we discussed briefly in our partner activity. It’s what works best for YOU and your family.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Here are some ideas to consider in making a family meal part of your routine: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Scheduling family meal time can be challenging. Let’s focus on the times you are able to make it happen! Maybe it's a holiday or a Sunday dinner.  It may be sharing breakfast together or an afternoon snack. Whatever time you DO have this time together, it’s special, make the most of it.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You can plan your family mealtime around your needs and preferences. There is no one way to do it. It doesn’t have to be once a week.  What works for you and your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The beauty of a family meal is the connection between healthy food and love. (This is supporting Relationship Building Block.)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Let’s discuss the elements of Family Style Dining. </a:t>
            </a:r>
            <a:endParaRPr i="1" dirty="0"/>
          </a:p>
        </p:txBody>
      </p:sp>
      <p:sp>
        <p:nvSpPr>
          <p:cNvPr id="402" name="Google Shape;402;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a:t>If eating together as a family is new to you, here are some great ideas to adopt as part of a mealtime routine. Start small by introducing one element at a time.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None/>
            </a:pPr>
            <a:r>
              <a:rPr lang="en-US" i="1"/>
              <a:t>Ideally, we want to have foods and beverages placed on the table and encourage children to serve themselves.  </a:t>
            </a:r>
            <a:endParaRPr i="1"/>
          </a:p>
          <a:p>
            <a:pPr marL="457200" lvl="1" indent="-304800" algn="l" rtl="0">
              <a:lnSpc>
                <a:spcPct val="115000"/>
              </a:lnSpc>
              <a:spcBef>
                <a:spcPts val="0"/>
              </a:spcBef>
              <a:spcAft>
                <a:spcPts val="0"/>
              </a:spcAft>
              <a:buClr>
                <a:schemeClr val="dk1"/>
              </a:buClr>
              <a:buSzPts val="1200"/>
              <a:buFont typeface="Calibri"/>
              <a:buChar char="○"/>
            </a:pPr>
            <a:r>
              <a:rPr lang="en-US" i="1"/>
              <a:t>Provide opportunities for children to practice serving themselves before introducing during mealtime. Provide small balls or other objects to practice serving food(tongs, little pom poms, muffin pans, etc.). Child-size utensils are great to use to practice.  Give opportunities for children to practice pouring liquids from small pitchers to a child-size cup. We recommend not using actual food items for practice so we are not contributing to food waste. When you are ready to implement this at the table, you can start with simple tasks- perhaps passing rolls or scooping vegetables.  You can add items as people get more comfortable, with pouring drinks being last. </a:t>
            </a:r>
            <a:endParaRPr i="1"/>
          </a:p>
          <a:p>
            <a:pPr marL="457200" lvl="1" indent="-304800" algn="l" rtl="0">
              <a:lnSpc>
                <a:spcPct val="115000"/>
              </a:lnSpc>
              <a:spcBef>
                <a:spcPts val="0"/>
              </a:spcBef>
              <a:spcAft>
                <a:spcPts val="0"/>
              </a:spcAft>
              <a:buClr>
                <a:schemeClr val="dk1"/>
              </a:buClr>
              <a:buSzPts val="1200"/>
              <a:buFont typeface="Calibri"/>
              <a:buChar char="○"/>
            </a:pPr>
            <a:r>
              <a:rPr lang="en-US" i="1"/>
              <a:t>If you are concerned with children putting too much on their plates, put a small amount on the table for serving.  </a:t>
            </a:r>
            <a:endParaRPr i="1"/>
          </a:p>
          <a:p>
            <a:pPr marL="0" lvl="0" indent="0" algn="l" rtl="0">
              <a:lnSpc>
                <a:spcPct val="115000"/>
              </a:lnSpc>
              <a:spcBef>
                <a:spcPts val="0"/>
              </a:spcBef>
              <a:spcAft>
                <a:spcPts val="0"/>
              </a:spcAft>
              <a:buNone/>
            </a:pPr>
            <a:r>
              <a:rPr lang="en-US" i="1"/>
              <a:t>Find ways for children to be involved in the planning or preparation of the meal. This teaches important life skills.  While perhaps it is more time consuming initially, eventually this will be helpful to you in your planning.  </a:t>
            </a:r>
            <a:endParaRPr i="1"/>
          </a:p>
          <a:p>
            <a:pPr marL="457200" lvl="1" indent="-304800" algn="l" rtl="0">
              <a:lnSpc>
                <a:spcPct val="115000"/>
              </a:lnSpc>
              <a:spcBef>
                <a:spcPts val="0"/>
              </a:spcBef>
              <a:spcAft>
                <a:spcPts val="0"/>
              </a:spcAft>
              <a:buClr>
                <a:schemeClr val="dk1"/>
              </a:buClr>
              <a:buSzPts val="1200"/>
              <a:buFont typeface="Calibri"/>
              <a:buChar char="○"/>
            </a:pPr>
            <a:r>
              <a:rPr lang="en-US" i="1"/>
              <a:t>Children can help set and clear the table. </a:t>
            </a:r>
            <a:endParaRPr i="1"/>
          </a:p>
          <a:p>
            <a:pPr marL="457200" lvl="1" indent="-304800" algn="l" rtl="0">
              <a:lnSpc>
                <a:spcPct val="115000"/>
              </a:lnSpc>
              <a:spcBef>
                <a:spcPts val="0"/>
              </a:spcBef>
              <a:spcAft>
                <a:spcPts val="0"/>
              </a:spcAft>
              <a:buClr>
                <a:schemeClr val="dk1"/>
              </a:buClr>
              <a:buSzPts val="1200"/>
              <a:buFont typeface="Calibri"/>
              <a:buChar char="○"/>
            </a:pPr>
            <a:r>
              <a:rPr lang="en-US" i="1"/>
              <a:t>They can set out placemats, utensils, napkins, condiments, etc. </a:t>
            </a:r>
            <a:endParaRPr i="1"/>
          </a:p>
          <a:p>
            <a:pPr marL="457200" lvl="1" indent="-304800" algn="l" rtl="0">
              <a:lnSpc>
                <a:spcPct val="115000"/>
              </a:lnSpc>
              <a:spcBef>
                <a:spcPts val="0"/>
              </a:spcBef>
              <a:spcAft>
                <a:spcPts val="0"/>
              </a:spcAft>
              <a:buClr>
                <a:schemeClr val="dk1"/>
              </a:buClr>
              <a:buSzPts val="1200"/>
              <a:buFont typeface="Calibri"/>
              <a:buChar char="○"/>
            </a:pPr>
            <a:r>
              <a:rPr lang="en-US" i="1"/>
              <a:t>Have things within reach for children to be able to help.</a:t>
            </a:r>
            <a:endParaRPr i="1"/>
          </a:p>
          <a:p>
            <a:pPr marL="457200" lvl="1" indent="-304800" algn="l" rtl="0">
              <a:lnSpc>
                <a:spcPct val="115000"/>
              </a:lnSpc>
              <a:spcBef>
                <a:spcPts val="0"/>
              </a:spcBef>
              <a:spcAft>
                <a:spcPts val="0"/>
              </a:spcAft>
              <a:buClr>
                <a:schemeClr val="dk1"/>
              </a:buClr>
              <a:buSzPts val="1200"/>
              <a:buFont typeface="Calibri"/>
              <a:buChar char="○"/>
            </a:pPr>
            <a:r>
              <a:rPr lang="en-US" i="1"/>
              <a:t>Allow children to help with unloading the groceries, help washing the produce, have small cutting boards and child-friendly knives to cut up produce such as strawberries, bananas, mushrooms, etc. An easy place to start is letting children tear lettuce.</a:t>
            </a:r>
            <a:endParaRPr i="1"/>
          </a:p>
          <a:p>
            <a:pPr marL="457200" lvl="1" indent="-304800" algn="l" rtl="0">
              <a:lnSpc>
                <a:spcPct val="115000"/>
              </a:lnSpc>
              <a:spcBef>
                <a:spcPts val="0"/>
              </a:spcBef>
              <a:spcAft>
                <a:spcPts val="0"/>
              </a:spcAft>
              <a:buClr>
                <a:schemeClr val="dk1"/>
              </a:buClr>
              <a:buSzPts val="1200"/>
              <a:buFont typeface="Calibri"/>
              <a:buChar char="○"/>
            </a:pPr>
            <a:r>
              <a:rPr lang="en-US" i="1"/>
              <a:t>Involving children in the mealtime process is adding to the Engagement Building Block.</a:t>
            </a:r>
            <a:endParaRPr i="1"/>
          </a:p>
          <a:p>
            <a:pPr marL="0" lvl="0" indent="0" algn="l" rtl="0">
              <a:lnSpc>
                <a:spcPct val="115000"/>
              </a:lnSpc>
              <a:spcBef>
                <a:spcPts val="0"/>
              </a:spcBef>
              <a:spcAft>
                <a:spcPts val="0"/>
              </a:spcAft>
              <a:buNone/>
            </a:pPr>
            <a:r>
              <a:rPr lang="en-US" i="1"/>
              <a:t>Engage in conversation during meal time.  This is the most important element of sharing a family meal together. We will talk more about the importance of conversation next as we discuss mealtime habits.  </a:t>
            </a:r>
            <a:endParaRPr i="1"/>
          </a:p>
        </p:txBody>
      </p:sp>
      <p:sp>
        <p:nvSpPr>
          <p:cNvPr id="412" name="Google Shape;412;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9bc1f0d3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119bc1f0d3c_0_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i="1" dirty="0"/>
              <a:t>As we think about sharing a meal with our family, we want to make the most of that quality time together.  Here are a few habits to help make that time special. </a:t>
            </a:r>
            <a:endParaRPr i="1" dirty="0"/>
          </a:p>
          <a:p>
            <a:pPr marL="457200" lvl="0" indent="-304800" algn="l" rtl="0">
              <a:lnSpc>
                <a:spcPct val="120000"/>
              </a:lnSpc>
              <a:spcBef>
                <a:spcPts val="600"/>
              </a:spcBef>
              <a:spcAft>
                <a:spcPts val="0"/>
              </a:spcAft>
              <a:buClr>
                <a:schemeClr val="dk1"/>
              </a:buClr>
              <a:buSzPts val="1200"/>
              <a:buFont typeface="Calibri"/>
              <a:buChar char="●"/>
            </a:pPr>
            <a:r>
              <a:rPr lang="en-US" b="1" i="1" dirty="0"/>
              <a:t>Remember their eating preferences: </a:t>
            </a:r>
            <a:endParaRPr b="1" i="1" dirty="0"/>
          </a:p>
          <a:p>
            <a:pPr marL="914400" lvl="1" indent="-304800" algn="l" rtl="0">
              <a:lnSpc>
                <a:spcPct val="120000"/>
              </a:lnSpc>
              <a:spcBef>
                <a:spcPts val="0"/>
              </a:spcBef>
              <a:spcAft>
                <a:spcPts val="0"/>
              </a:spcAft>
              <a:buClr>
                <a:schemeClr val="dk1"/>
              </a:buClr>
              <a:buSzPts val="1200"/>
              <a:buFont typeface="Calibri"/>
              <a:buChar char="○"/>
            </a:pPr>
            <a:r>
              <a:rPr lang="en-US" b="1" dirty="0"/>
              <a:t>Trainer Note:</a:t>
            </a:r>
            <a:r>
              <a:rPr lang="en-US" dirty="0"/>
              <a:t> This is carryover information from the Child Nutrition Cafe.  If you have already conducted the Child Nutrition Cafe with this group, use trainer discretion to recap information. </a:t>
            </a:r>
            <a:endParaRPr dirty="0"/>
          </a:p>
          <a:p>
            <a:pPr marL="914400" lvl="0" indent="0" algn="l" rtl="0">
              <a:lnSpc>
                <a:spcPct val="120000"/>
              </a:lnSpc>
              <a:spcBef>
                <a:spcPts val="0"/>
              </a:spcBef>
              <a:spcAft>
                <a:spcPts val="0"/>
              </a:spcAft>
              <a:buNone/>
            </a:pPr>
            <a:r>
              <a:rPr lang="en-US" i="1" dirty="0"/>
              <a:t>Children can have their own food and eating preferences!  They may refuse or be reluctant to try fruits, vegetables, other new foods, or foods prepared in new ways. You don’t want food to go to waste, so you serve foods you know children will like and eat with minimal fuss. We often call these children “picky eaters,” but aversions to certain foods, tastes, and textures are a normal part of child development. There are solutions to help children become more willing to explore new foods. </a:t>
            </a:r>
            <a:r>
              <a:rPr lang="en-US" b="1" i="1" dirty="0"/>
              <a:t>Important note: </a:t>
            </a:r>
            <a:r>
              <a:rPr lang="en-US" i="1" dirty="0"/>
              <a:t>We should not label children as picky eaters (some children will inadvertently try to live up to this label), but continue to encourage them to try new and unfamiliar foods. </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highlight>
                  <a:srgbClr val="FFFFFF"/>
                </a:highlight>
              </a:rPr>
              <a:t>Model trying new foods.</a:t>
            </a:r>
            <a:r>
              <a:rPr lang="en-US" i="1" dirty="0">
                <a:highlight>
                  <a:srgbClr val="FFFFFF"/>
                </a:highlight>
              </a:rPr>
              <a:t> Give details when you describe the food, how it tastes, and why you like it! Tell your family stories about the first time you tried something and how you didn't like it, but like it now.  Trying foods again helps our taste buds learn to like different things.</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t>Focus on the family at the table</a:t>
            </a:r>
            <a:r>
              <a:rPr lang="en-US" i="1" dirty="0"/>
              <a:t>. Put the phones away.  Turn the tablets and TVs off.  This is a great time to engage with your family to foster the Relationship Building Block by sharing a meal with our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t>Share in conversation</a:t>
            </a:r>
            <a:r>
              <a:rPr lang="en-US" i="1" dirty="0"/>
              <a:t>.   “</a:t>
            </a:r>
            <a:r>
              <a:rPr lang="en-US" i="1" dirty="0">
                <a:highlight>
                  <a:srgbClr val="FFFFFF"/>
                </a:highlight>
              </a:rPr>
              <a:t>Research on strong family relationships consistently has shown that good family communication is one of the cornerstones of a healthy family life.”  </a:t>
            </a:r>
            <a:r>
              <a:rPr lang="en-US" i="1" dirty="0"/>
              <a:t>(</a:t>
            </a:r>
            <a:r>
              <a:rPr lang="en-US" i="1" dirty="0" err="1"/>
              <a:t>source:</a:t>
            </a:r>
            <a:r>
              <a:rPr lang="en-US" sz="1050" i="1" dirty="0" err="1">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a:t>
            </a:r>
            <a:r>
              <a:rPr lang="en-US" sz="1050" i="1" dirty="0">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://www.ndsu.edu/agriculture/extension/publications/family-meal-times-issue-5-improving-family-communication-family-meals</a:t>
            </a:r>
            <a:r>
              <a:rPr lang="en-US" i="1" dirty="0"/>
              <a:t>) </a:t>
            </a:r>
            <a:endParaRPr i="1" dirty="0"/>
          </a:p>
          <a:p>
            <a:pPr marL="457200" lvl="0" indent="0" algn="l" rtl="0">
              <a:lnSpc>
                <a:spcPct val="115000"/>
              </a:lnSpc>
              <a:spcBef>
                <a:spcPts val="0"/>
              </a:spcBef>
              <a:spcAft>
                <a:spcPts val="0"/>
              </a:spcAft>
              <a:buNone/>
            </a:pPr>
            <a:r>
              <a:rPr lang="en-US" i="1" dirty="0"/>
              <a:t>Conversation is the quickest way to reconnect. Bond by telling stories from your day.  Talk about the food on your plate.   If conversations are a struggle for your family, or you aren’t sure how to get the conversation started, occasionally bring up a conversation starter and give the whole family a chance to talk and share.  This creates a positive experience for each person at the table. Try to avoid using this time to talk about any negative experiences (behavior choices they may have had at school that day or things you know they are struggling with).  Use this time to focus on the positive and connect with each other.  Save difficult conversations for after school or after the meal.  We want children to WANT to come to the table, and want them to feel safe there.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Speaking of conversation, let’s set the stage for our cafe conversations we are about to have!</a:t>
            </a:r>
            <a:endParaRPr i="1" dirty="0"/>
          </a:p>
        </p:txBody>
      </p:sp>
      <p:sp>
        <p:nvSpPr>
          <p:cNvPr id="422" name="Google Shape;422;g119bc1f0d3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323850" lvl="0" indent="-32385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323850" lvl="0" indent="-32385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323850" lvl="0" indent="-32385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323850" lvl="0" indent="-32385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32" name="Google Shape;432;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a:p>
            <a:pPr marL="0" lvl="0" indent="0" algn="l" rtl="0">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400"/>
              <a:buFont typeface="Arial"/>
              <a:buNone/>
            </a:pPr>
            <a:endParaRPr b="1" dirty="0"/>
          </a:p>
        </p:txBody>
      </p:sp>
      <p:sp>
        <p:nvSpPr>
          <p:cNvPr id="443" name="Google Shape;443;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8527b1616_9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1:</a:t>
            </a:r>
            <a:r>
              <a:rPr lang="en-US" i="1"/>
              <a:t> What is something that your family does or has done in the past that creates a positive mealtime experience? Examples: the food offered, introducing new foods, encouraging mealtime practices, etc.</a:t>
            </a:r>
            <a:endParaRPr i="1"/>
          </a:p>
        </p:txBody>
      </p:sp>
      <p:sp>
        <p:nvSpPr>
          <p:cNvPr id="453" name="Google Shape;453;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dirty="0"/>
              <a:t>Question 2:</a:t>
            </a:r>
            <a:r>
              <a:rPr lang="en-US" i="1" dirty="0"/>
              <a:t>  What are some positive conversation starters you have used before or would like to try during mealtime with your family?</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Our Icebreaker question for this cafe was one example of a conversation starter for your family. “Think about your best day over the last week. What made that so?”   Some other ideas may include: what is something that made you smile today? what is one way you helped another person today? what has been the happiest day of your life so far (and why)?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b="1" dirty="0"/>
              <a:t>Trainer Note: </a:t>
            </a:r>
            <a:r>
              <a:rPr lang="en-US" dirty="0"/>
              <a:t>In the materials, </a:t>
            </a:r>
            <a:r>
              <a:rPr lang="en-US" u="sng" dirty="0">
                <a:solidFill>
                  <a:schemeClr val="hlink"/>
                </a:solidFill>
                <a:hlinkClick r:id="rId3"/>
              </a:rPr>
              <a:t>The Family Dinner Project</a:t>
            </a:r>
            <a:r>
              <a:rPr lang="en-US" dirty="0"/>
              <a:t> conversation starters are linked.  It is a great resource to mention when debriefing this question.  </a:t>
            </a:r>
            <a:endParaRPr i="1" dirty="0"/>
          </a:p>
          <a:p>
            <a:pPr marL="0" lvl="0" indent="0" algn="l" rtl="0">
              <a:lnSpc>
                <a:spcPct val="115000"/>
              </a:lnSpc>
              <a:spcBef>
                <a:spcPts val="0"/>
              </a:spcBef>
              <a:spcAft>
                <a:spcPts val="0"/>
              </a:spcAft>
              <a:buClr>
                <a:schemeClr val="dk1"/>
              </a:buClr>
              <a:buSzPts val="1100"/>
              <a:buFont typeface="Arial"/>
              <a:buNone/>
            </a:pPr>
            <a:endParaRPr i="1" dirty="0"/>
          </a:p>
        </p:txBody>
      </p:sp>
      <p:sp>
        <p:nvSpPr>
          <p:cNvPr id="463" name="Google Shape;463;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8527b1616_9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3:</a:t>
            </a:r>
            <a:r>
              <a:rPr lang="en-US" i="1"/>
              <a:t> What are some creative ways you could include your children in the mealtime planning and experience?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We mentioned ways to involve children in mealtime planning and experience. Did you hear any that interests you or are their other ways?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3" name="Google Shape;473;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259" name="Google Shape;259;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7e79127c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27e79127cf_0_9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83" name="Google Shape;483;g127e79127cf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dirty="0">
                <a:highlight>
                  <a:schemeClr val="lt1"/>
                </a:highlight>
              </a:rPr>
              <a:t>The purpose of the note to self is to leave you with an action plan in creating a positive experience for your family. We really encourage you to take the time to complete your Note to Self.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What is one goal you can set to help create a more positive mealtime experience for your family?</a:t>
            </a:r>
            <a:endParaRPr i="1" dirty="0">
              <a:highlight>
                <a:schemeClr val="lt1"/>
              </a:highlight>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Notes: </a:t>
            </a:r>
            <a:endParaRPr b="1" dirty="0"/>
          </a:p>
          <a:p>
            <a:pPr marL="0" lvl="0" indent="0" algn="l" rtl="0">
              <a:spcBef>
                <a:spcPts val="0"/>
              </a:spcBef>
              <a:spcAft>
                <a:spcPts val="0"/>
              </a:spcAft>
              <a:buClr>
                <a:schemeClr val="dk1"/>
              </a:buClr>
              <a:buSzPts val="1400"/>
              <a:buFont typeface="Arial"/>
              <a:buNone/>
            </a:pPr>
            <a:r>
              <a:rPr lang="en-US" dirty="0"/>
              <a:t>Some examples to share may be: </a:t>
            </a:r>
            <a:endParaRPr dirty="0"/>
          </a:p>
          <a:p>
            <a:pPr marL="0" lvl="0" indent="0" algn="l" rtl="0">
              <a:lnSpc>
                <a:spcPct val="100000"/>
              </a:lnSpc>
              <a:spcBef>
                <a:spcPts val="0"/>
              </a:spcBef>
              <a:spcAft>
                <a:spcPts val="0"/>
              </a:spcAft>
              <a:buClr>
                <a:srgbClr val="3C4043"/>
              </a:buClr>
              <a:buSzPts val="1200"/>
              <a:buFont typeface="Roboto"/>
              <a:buNone/>
            </a:pPr>
            <a:r>
              <a:rPr lang="en-US" dirty="0"/>
              <a:t>-Eating as a family supports Relationship &amp; Emotional Growth Building Blocks </a:t>
            </a:r>
            <a:endParaRPr dirty="0"/>
          </a:p>
          <a:p>
            <a:pPr marL="0" lvl="0" indent="0" algn="l" rtl="0">
              <a:lnSpc>
                <a:spcPct val="100000"/>
              </a:lnSpc>
              <a:spcBef>
                <a:spcPts val="0"/>
              </a:spcBef>
              <a:spcAft>
                <a:spcPts val="0"/>
              </a:spcAft>
              <a:buClr>
                <a:srgbClr val="3C4043"/>
              </a:buClr>
              <a:buSzPts val="1200"/>
              <a:buFont typeface="Roboto"/>
              <a:buNone/>
            </a:pPr>
            <a:r>
              <a:rPr lang="en-US" dirty="0"/>
              <a:t>-Engaging children in the meal preparation supports Relationship &amp; Environment Building Blocks</a:t>
            </a:r>
            <a:endParaRPr dirty="0"/>
          </a:p>
          <a:p>
            <a:pPr marL="0" lvl="0" indent="0" algn="l" rtl="0">
              <a:lnSpc>
                <a:spcPct val="100000"/>
              </a:lnSpc>
              <a:spcBef>
                <a:spcPts val="0"/>
              </a:spcBef>
              <a:spcAft>
                <a:spcPts val="0"/>
              </a:spcAft>
              <a:buClr>
                <a:srgbClr val="3C4043"/>
              </a:buClr>
              <a:buSzPts val="1200"/>
              <a:buFont typeface="Roboto"/>
              <a:buNone/>
            </a:pPr>
            <a:r>
              <a:rPr lang="en-US" dirty="0"/>
              <a:t>-Getting children involved in serving the meal or cleaning up the meal supports the Engagement Building Block</a:t>
            </a:r>
            <a:endParaRPr dirty="0"/>
          </a:p>
        </p:txBody>
      </p:sp>
      <p:sp>
        <p:nvSpPr>
          <p:cNvPr id="498" name="Google Shape;498;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cd68bf6984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b="1"/>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508" name="Google Shape;508;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7e79127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27e79127cf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17" name="Google Shape;517;g127e79127c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cd68bf6984_0_1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527" name="Google Shape;527;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Think about your best day over the last week.  What happened that made it the best? </a:t>
            </a:r>
            <a:endParaRPr i="1"/>
          </a:p>
          <a:p>
            <a:pPr marL="0" lvl="0" indent="0" algn="l" rtl="0">
              <a:spcBef>
                <a:spcPts val="0"/>
              </a:spcBef>
              <a:spcAft>
                <a:spcPts val="0"/>
              </a:spcAft>
              <a:buNone/>
            </a:pPr>
            <a:endParaRPr i="1"/>
          </a:p>
          <a:p>
            <a:pPr marL="0" lvl="0" indent="0" algn="l" rtl="0">
              <a:lnSpc>
                <a:spcPct val="125000"/>
              </a:lnSpc>
              <a:spcBef>
                <a:spcPts val="0"/>
              </a:spcBef>
              <a:spcAft>
                <a:spcPts val="0"/>
              </a:spcAft>
              <a:buNone/>
            </a:pPr>
            <a:r>
              <a:rPr lang="en-US" b="1">
                <a:solidFill>
                  <a:srgbClr val="121212"/>
                </a:solidFill>
              </a:rPr>
              <a:t>Trainer Note: </a:t>
            </a:r>
            <a:r>
              <a:rPr lang="en-US">
                <a:solidFill>
                  <a:srgbClr val="121212"/>
                </a:solidFill>
              </a:rPr>
              <a:t>Share your own response to start the conversation. </a:t>
            </a:r>
            <a:endParaRPr i="1"/>
          </a:p>
          <a:p>
            <a:pPr marL="0" lvl="0" indent="0" algn="l" rtl="0">
              <a:spcBef>
                <a:spcPts val="0"/>
              </a:spcBef>
              <a:spcAft>
                <a:spcPts val="0"/>
              </a:spcAft>
              <a:buNone/>
            </a:pPr>
            <a:endParaRPr i="1"/>
          </a:p>
          <a:p>
            <a:pPr marL="457200" lvl="0" indent="-304800" algn="l" rtl="0">
              <a:spcBef>
                <a:spcPts val="0"/>
              </a:spcBef>
              <a:spcAft>
                <a:spcPts val="0"/>
              </a:spcAft>
              <a:buClr>
                <a:schemeClr val="dk1"/>
              </a:buClr>
              <a:buSzPts val="1200"/>
              <a:buFont typeface="Calibri"/>
              <a:buChar char="●"/>
            </a:pPr>
            <a:r>
              <a:rPr lang="en-US" i="1">
                <a:solidFill>
                  <a:srgbClr val="121212"/>
                </a:solidFill>
              </a:rPr>
              <a:t>Thank you all for sharing! </a:t>
            </a:r>
            <a:r>
              <a:rPr lang="en-US" i="1"/>
              <a:t>This is a great way to start mealtime conversation at the table! Ask “What was the highlight of your day?” or “What was a moment that made you smile today?” </a:t>
            </a:r>
            <a:endParaRPr i="1"/>
          </a:p>
          <a:p>
            <a:pPr marL="0" lvl="0" indent="0" algn="l" rtl="0">
              <a:spcBef>
                <a:spcPts val="0"/>
              </a:spcBef>
              <a:spcAft>
                <a:spcPts val="0"/>
              </a:spcAft>
              <a:buNone/>
            </a:pPr>
            <a:endParaRPr i="1"/>
          </a:p>
          <a:p>
            <a:pPr marL="0" lvl="0" indent="0" algn="l" rtl="0">
              <a:spcBef>
                <a:spcPts val="0"/>
              </a:spcBef>
              <a:spcAft>
                <a:spcPts val="0"/>
              </a:spcAft>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a:solidFill>
                  <a:srgbClr val="121212"/>
                </a:solidFill>
              </a:rPr>
              <a:t>Now, let’s find out more about what we will discuss during this session. </a:t>
            </a:r>
            <a:endParaRPr>
              <a:solidFill>
                <a:srgbClr val="121212"/>
              </a:solidFill>
            </a:endParaRPr>
          </a:p>
        </p:txBody>
      </p:sp>
      <p:sp>
        <p:nvSpPr>
          <p:cNvPr id="288" name="Google Shape;288;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Objectives for this Cafe: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development of the child and family</a:t>
            </a:r>
            <a:endParaRPr i="1" dirty="0"/>
          </a:p>
          <a:p>
            <a:pPr marL="457200" lvl="0" indent="-317500" algn="l" rtl="0">
              <a:lnSpc>
                <a:spcPct val="115000"/>
              </a:lnSpc>
              <a:spcBef>
                <a:spcPts val="0"/>
              </a:spcBef>
              <a:spcAft>
                <a:spcPts val="0"/>
              </a:spcAft>
              <a:buClr>
                <a:schemeClr val="dk1"/>
              </a:buClr>
              <a:buSzPts val="1400"/>
              <a:buChar char="●"/>
            </a:pPr>
            <a:r>
              <a:rPr lang="en-US" i="1" dirty="0"/>
              <a:t>To discuss the various elements of family style dining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discuss strategies to make mealtime an opportunity for building positive relationships with families through conversations and nurturing interactions</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We will start by discussing the Building Blocks of HOPE.</a:t>
            </a:r>
            <a:endParaRPr i="1" dirty="0"/>
          </a:p>
        </p:txBody>
      </p:sp>
      <p:sp>
        <p:nvSpPr>
          <p:cNvPr id="298" name="Google Shape;298;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spcBef>
                <a:spcPts val="383"/>
              </a:spcBef>
              <a:spcAft>
                <a:spcPts val="0"/>
              </a:spcAft>
              <a:buClr>
                <a:schemeClr val="dk1"/>
              </a:buClr>
              <a:buSzPts val="1400"/>
              <a:buFont typeface="Calibri"/>
              <a:buNone/>
            </a:pPr>
            <a:endParaRPr i="1"/>
          </a:p>
          <a:p>
            <a:pPr marL="0" lvl="0" indent="0" algn="l" rtl="0">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a:p>
        </p:txBody>
      </p:sp>
      <p:sp>
        <p:nvSpPr>
          <p:cNvPr id="308" name="Google Shape;308;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3ee981487_0_11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f3ee981487_0_11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383"/>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b="1"/>
              <a:t>Trainer Note:  </a:t>
            </a:r>
            <a:r>
              <a:rPr lang="en-US"/>
              <a:t>Ask for response-</a:t>
            </a: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p:txBody>
      </p:sp>
      <p:sp>
        <p:nvSpPr>
          <p:cNvPr id="320" name="Google Shape;320;gf3ee981487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3ee981487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f3ee981487_0_20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dirty="0"/>
              <a:t>Children who live, learn, and play in safe and stable environments are less likely to experience poor mental and physical health as adults. So what do we mean by safe and stable environments?</a:t>
            </a:r>
            <a:endParaRPr i="1" dirty="0"/>
          </a:p>
          <a:p>
            <a:pPr marL="171450" lvl="0" indent="-171450" algn="l" rtl="0">
              <a:spcBef>
                <a:spcPts val="383"/>
              </a:spcBef>
              <a:spcAft>
                <a:spcPts val="0"/>
              </a:spcAft>
              <a:buClr>
                <a:schemeClr val="dk1"/>
              </a:buClr>
              <a:buSzPts val="1400"/>
              <a:buFont typeface="Calibri"/>
              <a:buChar char="•"/>
            </a:pPr>
            <a:r>
              <a:rPr lang="en-US" i="1" dirty="0"/>
              <a:t>A safe, stable environment, secure in meeting a child’s basic needs, including adequate food, shelter, and healthcare. </a:t>
            </a:r>
            <a:endParaRPr i="1" dirty="0"/>
          </a:p>
          <a:p>
            <a:pPr marL="171450" lvl="0" indent="-171450" algn="l" rtl="0">
              <a:spcBef>
                <a:spcPts val="383"/>
              </a:spcBef>
              <a:spcAft>
                <a:spcPts val="0"/>
              </a:spcAft>
              <a:buClr>
                <a:schemeClr val="dk1"/>
              </a:buClr>
              <a:buSzPts val="1400"/>
              <a:buFont typeface="Calibri"/>
              <a:buChar char="•"/>
            </a:pPr>
            <a:r>
              <a:rPr lang="en-US" i="1" dirty="0"/>
              <a:t>A school or home where children feel emotionally safe </a:t>
            </a:r>
            <a:endParaRPr i="1" dirty="0"/>
          </a:p>
          <a:p>
            <a:pPr marL="171450" lvl="0" indent="-171450" algn="l" rtl="0">
              <a:spcBef>
                <a:spcPts val="383"/>
              </a:spcBef>
              <a:spcAft>
                <a:spcPts val="0"/>
              </a:spcAft>
              <a:buClr>
                <a:schemeClr val="dk1"/>
              </a:buClr>
              <a:buSzPts val="1400"/>
              <a:buFont typeface="Calibri"/>
              <a:buChar char="•"/>
            </a:pPr>
            <a:r>
              <a:rPr lang="en-US" i="1" dirty="0"/>
              <a:t>A stable school environment where children feel valued and receive high-quality education.</a:t>
            </a:r>
            <a:endParaRPr i="1" dirty="0"/>
          </a:p>
          <a:p>
            <a:pPr marL="171450" lvl="0" indent="-171450" algn="l" rtl="0">
              <a:spcBef>
                <a:spcPts val="383"/>
              </a:spcBef>
              <a:spcAft>
                <a:spcPts val="0"/>
              </a:spcAft>
              <a:buClr>
                <a:schemeClr val="dk1"/>
              </a:buClr>
              <a:buSzPts val="1400"/>
              <a:buFont typeface="Calibri"/>
              <a:buChar char="•"/>
            </a:pPr>
            <a:r>
              <a:rPr lang="en-US" i="1" dirty="0"/>
              <a:t>A community environment to play and interact with other children safely.</a:t>
            </a:r>
            <a:endParaRPr i="1" dirty="0"/>
          </a:p>
          <a:p>
            <a:pPr marL="45720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For providers</a:t>
            </a:r>
            <a:r>
              <a:rPr lang="en-US" dirty="0"/>
              <a:t>:</a:t>
            </a:r>
            <a:r>
              <a:rPr lang="en-US" i="1" dirty="0"/>
              <a:t> It is crucial to ask caregivers about the types of environments their children are experiencing. Celebrate the positive and work with families to help ensure their child has the opportunity to live, learn and play in safe and nurturing environments.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For parents/families: </a:t>
            </a:r>
            <a:r>
              <a:rPr lang="en-US" i="1" dirty="0"/>
              <a:t>It’s important to think about the type of environment your children are experiencing.  Celebrate the positive and work to ensure your child has the opportunity to live, learn, and play in safe and nurturing environments.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Think about your child's environment - what positive things does your child experience in their environment</a:t>
            </a:r>
            <a:r>
              <a:rPr lang="en-US" dirty="0"/>
              <a:t>s?</a:t>
            </a:r>
            <a:endParaRPr dirty="0"/>
          </a:p>
          <a:p>
            <a:pPr marL="0" lvl="0" indent="0" algn="l" rtl="0">
              <a:spcBef>
                <a:spcPts val="0"/>
              </a:spcBef>
              <a:spcAft>
                <a:spcPts val="0"/>
              </a:spcAft>
              <a:buClr>
                <a:schemeClr val="dk1"/>
              </a:buClr>
              <a:buSzPts val="1200"/>
              <a:buFont typeface="Calibri"/>
              <a:buNone/>
            </a:pPr>
            <a:r>
              <a:rPr lang="en-US" i="1" dirty="0"/>
              <a:t>Do they have friends in their neighborhood they like to play with? Do you have a garden where they can enjoy learning outside?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i="1" dirty="0"/>
              <a:t>Now let’s talk about the Engagement Building Block. </a:t>
            </a:r>
            <a:endParaRPr i="1" dirty="0"/>
          </a:p>
        </p:txBody>
      </p:sp>
      <p:sp>
        <p:nvSpPr>
          <p:cNvPr id="331" name="Google Shape;331;gf3ee981487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3ee981487_0_29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f3ee981487_0_29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a:p>
          <a:p>
            <a:pPr marL="171450" lvl="0" indent="-171450" algn="l" rtl="0">
              <a:spcBef>
                <a:spcPts val="383"/>
              </a:spcBef>
              <a:spcAft>
                <a:spcPts val="0"/>
              </a:spcAft>
              <a:buClr>
                <a:schemeClr val="dk1"/>
              </a:buClr>
              <a:buSzPts val="1400"/>
              <a:buFont typeface="Calibri"/>
              <a:buChar char="•"/>
            </a:pPr>
            <a:r>
              <a:rPr lang="en-US" i="1"/>
              <a:t>Being involved in projects, peer-mentoring, or community service through one’s school or religious organization.</a:t>
            </a:r>
            <a:endParaRPr i="1"/>
          </a:p>
          <a:p>
            <a:pPr marL="171450" lvl="0" indent="-171450" algn="l" rtl="0">
              <a:spcBef>
                <a:spcPts val="383"/>
              </a:spcBef>
              <a:spcAft>
                <a:spcPts val="0"/>
              </a:spcAft>
              <a:buClr>
                <a:schemeClr val="dk1"/>
              </a:buClr>
              <a:buSzPts val="1400"/>
              <a:buFont typeface="Calibri"/>
              <a:buChar char="•"/>
            </a:pPr>
            <a:r>
              <a:rPr lang="en-US" i="1"/>
              <a:t>Partaking in family cultural traditions.</a:t>
            </a:r>
            <a:endParaRPr i="1"/>
          </a:p>
          <a:p>
            <a:pPr marL="171450" lvl="0" indent="-171450" algn="l" rtl="0">
              <a:spcBef>
                <a:spcPts val="383"/>
              </a:spcBef>
              <a:spcAft>
                <a:spcPts val="0"/>
              </a:spcAft>
              <a:buClr>
                <a:schemeClr val="dk1"/>
              </a:buClr>
              <a:buSzPts val="1400"/>
              <a:buFont typeface="Calibri"/>
              <a:buChar char="•"/>
            </a:pPr>
            <a:r>
              <a:rPr lang="en-US" i="1"/>
              <a:t>Participating in organized music, art, or sports.</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Have any of you experienced positive benefits or had good experiences being part of a community group or friend group that you would be comfortable sharing?</a:t>
            </a:r>
            <a:endParaRPr i="1"/>
          </a:p>
          <a:p>
            <a:pPr marL="0" lvl="0" indent="0" algn="l" rtl="0">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Now let’s move on to discuss the last Building Block- Emotional Growth.</a:t>
            </a:r>
            <a:endParaRPr i="1"/>
          </a:p>
        </p:txBody>
      </p:sp>
      <p:sp>
        <p:nvSpPr>
          <p:cNvPr id="342" name="Google Shape;342;gf3ee981487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3ee981487_0_39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f3ee981487_0_39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t>The final Building Block of HOPE Emotional Growth: through playing and interacting with peers for self-awareness and self-regulation. </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Children need opportunities for social and emotional development. What do we mean by social and emotional development?</a:t>
            </a:r>
            <a:endParaRPr i="1"/>
          </a:p>
          <a:p>
            <a:pPr marL="171450" lvl="0" indent="-171450" algn="l" rtl="0">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457200" lvl="0" indent="0" algn="l" rtl="0">
              <a:spcBef>
                <a:spcPts val="0"/>
              </a:spcBef>
              <a:spcAft>
                <a:spcPts val="0"/>
              </a:spcAft>
              <a:buNone/>
            </a:pPr>
            <a:endParaRPr i="1"/>
          </a:p>
          <a:p>
            <a:pPr marL="0" lvl="0" indent="0" algn="l" rtl="0">
              <a:spcBef>
                <a:spcPts val="0"/>
              </a:spcBef>
              <a:spcAft>
                <a:spcPts val="0"/>
              </a:spcAft>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endParaRPr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lvl="0" indent="0" algn="l" rtl="0">
              <a:spcBef>
                <a:spcPts val="0"/>
              </a:spcBef>
              <a:spcAft>
                <a:spcPts val="0"/>
              </a:spcAft>
              <a:buClr>
                <a:schemeClr val="dk1"/>
              </a:buClr>
              <a:buSzPts val="1200"/>
              <a:buFont typeface="Arial"/>
              <a:buNone/>
            </a:pPr>
            <a:r>
              <a:rPr lang="en-US"/>
              <a:t>Examples of what play and social emotional development looks like- </a:t>
            </a:r>
            <a:endParaRPr/>
          </a:p>
          <a:p>
            <a:pPr marL="171450" lvl="0" indent="-171450" algn="l" rtl="0">
              <a:spcBef>
                <a:spcPts val="0"/>
              </a:spcBef>
              <a:spcAft>
                <a:spcPts val="0"/>
              </a:spcAft>
              <a:buClr>
                <a:schemeClr val="dk1"/>
              </a:buClr>
              <a:buSzPts val="1200"/>
              <a:buFont typeface="Calibri"/>
              <a:buChar char="•"/>
            </a:pPr>
            <a:r>
              <a:rPr lang="en-US"/>
              <a:t>Play pretend with baby dolls with your child.  This helps develop empathy as young as 18 months.  Narrating what you’re doing by responding to the baby “crying” and naming their feelings.  “Oh the baby must be sad”. Then give the doll to your child and encourage them to do the same.</a:t>
            </a:r>
            <a:endParaRPr/>
          </a:p>
          <a:p>
            <a:pPr marL="171450" lvl="0" indent="-171450" algn="l" rtl="0">
              <a:spcBef>
                <a:spcPts val="0"/>
              </a:spcBef>
              <a:spcAft>
                <a:spcPts val="0"/>
              </a:spcAft>
              <a:buClr>
                <a:schemeClr val="dk1"/>
              </a:buClr>
              <a:buSzPts val="1200"/>
              <a:buFont typeface="Calibri"/>
              <a:buChar char="•"/>
            </a:pPr>
            <a:r>
              <a:rPr lang="en-US"/>
              <a:t>Playing dress up and imitating housework activities to help them develop a sense of independence.  </a:t>
            </a:r>
            <a:endParaRPr/>
          </a:p>
          <a:p>
            <a:pPr marL="171450" lvl="0" indent="-171450" algn="l" rtl="0">
              <a:spcBef>
                <a:spcPts val="0"/>
              </a:spcBef>
              <a:spcAft>
                <a:spcPts val="0"/>
              </a:spcAft>
              <a:buClr>
                <a:schemeClr val="dk1"/>
              </a:buClr>
              <a:buSzPts val="1200"/>
              <a:buFont typeface="Calibri"/>
              <a:buChar char="•"/>
            </a:pPr>
            <a:r>
              <a:rPr lang="en-US"/>
              <a:t>Practice taking turns.  Grab a race car, and give a car to the child.  Use cues such as “my turn, your turn, I love the way you’re being patient as you are waiting for your turn”.  You can practice this skill with an infant by playing games such as peek a boo and cooing back and forth. </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53" name="Google Shape;353;gf3ee981487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5" name="Google Shape;17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1" name="Google Shape;181;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2" name="Google Shape;182;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3" name="Google Shape;183;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4" name="Google Shape;18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0" name="Google Shape;190;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32"/>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99" name="Google Shape;199;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 name="Google Shape;204;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4" name="Google Shape;214;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5" name="Google Shape;225;p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26" name="Google Shape;226;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3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2" name="Google Shape;232;p3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3" name="Google Shape;233;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 name="Google Shape;239;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4" name="Google Shape;244;p4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7" name="Google Shape;247;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8" name="Google Shape;168;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1"/>
          <p:cNvSpPr/>
          <p:nvPr/>
        </p:nvSpPr>
        <p:spPr>
          <a:xfrm>
            <a:off x="4640375" y="1229400"/>
            <a:ext cx="7551600" cy="43992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Better Together</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 </a:t>
            </a:r>
            <a:r>
              <a:rPr lang="en-US" sz="5900" b="1">
                <a:solidFill>
                  <a:schemeClr val="dk2"/>
                </a:solidFill>
                <a:latin typeface="Roboto"/>
                <a:ea typeface="Roboto"/>
                <a:cs typeface="Roboto"/>
                <a:sym typeface="Roboto"/>
              </a:rPr>
              <a:t>Family Café:</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Creating Memories </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at Mealtime</a:t>
            </a:r>
            <a:endParaRPr sz="5900" b="1" dirty="0">
              <a:solidFill>
                <a:schemeClr val="dk2"/>
              </a:solidFill>
              <a:latin typeface="Roboto"/>
              <a:ea typeface="Roboto"/>
              <a:cs typeface="Roboto"/>
              <a:sym typeface="Roboto"/>
            </a:endParaRPr>
          </a:p>
        </p:txBody>
      </p:sp>
      <p:pic>
        <p:nvPicPr>
          <p:cNvPr id="254" name="Google Shape;254;p41"/>
          <p:cNvPicPr preferRelativeResize="0"/>
          <p:nvPr/>
        </p:nvPicPr>
        <p:blipFill>
          <a:blip r:embed="rId3">
            <a:alphaModFix/>
          </a:blip>
          <a:stretch>
            <a:fillRect/>
          </a:stretch>
        </p:blipFill>
        <p:spPr>
          <a:xfrm>
            <a:off x="0" y="-94075"/>
            <a:ext cx="4640367" cy="6952074"/>
          </a:xfrm>
          <a:prstGeom prst="rect">
            <a:avLst/>
          </a:prstGeom>
          <a:noFill/>
          <a:ln>
            <a:noFill/>
          </a:ln>
        </p:spPr>
      </p:pic>
      <p:pic>
        <p:nvPicPr>
          <p:cNvPr id="255" name="Google Shape;255;p41"/>
          <p:cNvPicPr preferRelativeResize="0"/>
          <p:nvPr/>
        </p:nvPicPr>
        <p:blipFill rotWithShape="1">
          <a:blip r:embed="rId4">
            <a:alphaModFix/>
          </a:blip>
          <a:srcRect/>
          <a:stretch/>
        </p:blipFill>
        <p:spPr>
          <a:xfrm>
            <a:off x="10960182" y="5813227"/>
            <a:ext cx="1231820" cy="10268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50"/>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367" name="Google Shape;367;p50"/>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68" name="Google Shape;368;p50"/>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69" name="Google Shape;369;p50"/>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a:solidFill>
                  <a:srgbClr val="292929"/>
                </a:solidFill>
                <a:latin typeface="Roboto"/>
                <a:ea typeface="Roboto"/>
                <a:cs typeface="Roboto"/>
                <a:sym typeface="Roboto"/>
              </a:rPr>
              <a:t>Positive experiences help children grow into resilient, healthy adults, and they can help lessen the effects of adversity. </a:t>
            </a: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370" name="Google Shape;370;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0"/>
        <p:cNvGrpSpPr/>
        <p:nvPr/>
      </p:nvGrpSpPr>
      <p:grpSpPr>
        <a:xfrm>
          <a:off x="0" y="0"/>
          <a:ext cx="0" cy="0"/>
          <a:chOff x="0" y="0"/>
          <a:chExt cx="0" cy="0"/>
        </a:xfrm>
      </p:grpSpPr>
      <p:pic>
        <p:nvPicPr>
          <p:cNvPr id="391" name="Google Shape;391;p5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92" name="Google Shape;392;p5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393" name="Google Shape;393;p52"/>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394" name="Google Shape;394;p52"/>
          <p:cNvSpPr/>
          <p:nvPr/>
        </p:nvSpPr>
        <p:spPr>
          <a:xfrm>
            <a:off x="5227125" y="2982325"/>
            <a:ext cx="6024600" cy="1214700"/>
          </a:xfrm>
          <a:prstGeom prst="rect">
            <a:avLst/>
          </a:prstGeom>
          <a:noFill/>
          <a:ln>
            <a:noFill/>
          </a:ln>
        </p:spPr>
        <p:txBody>
          <a:bodyPr spcFirstLastPara="1" wrap="square" lIns="89275" tIns="89275" rIns="89275"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000">
                <a:solidFill>
                  <a:schemeClr val="dk1"/>
                </a:solidFill>
                <a:latin typeface="Roboto"/>
                <a:ea typeface="Roboto"/>
                <a:cs typeface="Roboto"/>
                <a:sym typeface="Roboto"/>
              </a:rPr>
              <a:t>How do you define a successful family mealtime? </a:t>
            </a:r>
            <a:endParaRPr sz="3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95" name="Google Shape;395;p52"/>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96" name="Google Shape;396;p52"/>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97" name="Google Shape;397;p52"/>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98" name="Google Shape;398;p52"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53"/>
          <p:cNvSpPr/>
          <p:nvPr/>
        </p:nvSpPr>
        <p:spPr>
          <a:xfrm>
            <a:off x="794819" y="945200"/>
            <a:ext cx="10452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What do we mean by Family Style Dining?</a:t>
            </a:r>
            <a:endParaRPr sz="1300" b="0" i="0" u="none" strike="noStrike" cap="none">
              <a:solidFill>
                <a:srgbClr val="000000"/>
              </a:solidFill>
              <a:latin typeface="Arial"/>
              <a:ea typeface="Arial"/>
              <a:cs typeface="Arial"/>
              <a:sym typeface="Arial"/>
            </a:endParaRPr>
          </a:p>
        </p:txBody>
      </p:sp>
      <p:pic>
        <p:nvPicPr>
          <p:cNvPr id="405" name="Google Shape;405;p5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06" name="Google Shape;406;p53"/>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07" name="Google Shape;407;p53"/>
          <p:cNvSpPr/>
          <p:nvPr/>
        </p:nvSpPr>
        <p:spPr>
          <a:xfrm>
            <a:off x="1958100" y="2914125"/>
            <a:ext cx="8289900" cy="23307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endParaRPr sz="28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3000">
                <a:solidFill>
                  <a:schemeClr val="dk1"/>
                </a:solidFill>
                <a:latin typeface="Roboto"/>
                <a:ea typeface="Roboto"/>
                <a:cs typeface="Roboto"/>
                <a:sym typeface="Roboto"/>
              </a:rPr>
              <a:t>There’s no right way to have a family meal.  </a:t>
            </a:r>
            <a:endParaRPr sz="30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3000">
                <a:solidFill>
                  <a:schemeClr val="dk1"/>
                </a:solidFill>
                <a:latin typeface="Roboto"/>
                <a:ea typeface="Roboto"/>
                <a:cs typeface="Roboto"/>
                <a:sym typeface="Roboto"/>
              </a:rPr>
              <a:t>It’s what works for you &amp; your family.</a:t>
            </a:r>
            <a:endParaRPr sz="2800" b="0" i="0" u="none" strike="noStrike" cap="none">
              <a:solidFill>
                <a:srgbClr val="292929"/>
              </a:solidFill>
              <a:latin typeface="Roboto"/>
              <a:ea typeface="Roboto"/>
              <a:cs typeface="Roboto"/>
              <a:sym typeface="Roboto"/>
            </a:endParaRPr>
          </a:p>
        </p:txBody>
      </p:sp>
      <p:pic>
        <p:nvPicPr>
          <p:cNvPr id="408" name="Google Shape;408;p53"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3"/>
        <p:cNvGrpSpPr/>
        <p:nvPr/>
      </p:nvGrpSpPr>
      <p:grpSpPr>
        <a:xfrm>
          <a:off x="0" y="0"/>
          <a:ext cx="0" cy="0"/>
          <a:chOff x="0" y="0"/>
          <a:chExt cx="0" cy="0"/>
        </a:xfrm>
      </p:grpSpPr>
      <p:pic>
        <p:nvPicPr>
          <p:cNvPr id="414" name="Google Shape;414;p54"/>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15" name="Google Shape;415;p54"/>
          <p:cNvSpPr/>
          <p:nvPr/>
        </p:nvSpPr>
        <p:spPr>
          <a:xfrm>
            <a:off x="565638" y="5538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Elements of Family Style Dining</a:t>
            </a:r>
            <a:endParaRPr sz="1300" b="0" i="0" u="none" strike="noStrike" cap="none">
              <a:solidFill>
                <a:srgbClr val="000000"/>
              </a:solidFill>
              <a:latin typeface="Arial"/>
              <a:ea typeface="Arial"/>
              <a:cs typeface="Arial"/>
              <a:sym typeface="Arial"/>
            </a:endParaRPr>
          </a:p>
        </p:txBody>
      </p:sp>
      <p:sp>
        <p:nvSpPr>
          <p:cNvPr id="416" name="Google Shape;416;p54"/>
          <p:cNvSpPr txBox="1">
            <a:spLocks noGrp="1"/>
          </p:cNvSpPr>
          <p:nvPr>
            <p:ph type="body" idx="4294967295"/>
          </p:nvPr>
        </p:nvSpPr>
        <p:spPr>
          <a:xfrm>
            <a:off x="565655" y="2236900"/>
            <a:ext cx="6506100" cy="36846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dirty="0">
                <a:latin typeface="Roboto"/>
                <a:ea typeface="Roboto"/>
                <a:cs typeface="Roboto"/>
                <a:sym typeface="Roboto"/>
              </a:rPr>
              <a:t>Foods &amp; beverages placed on the table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Encourage children to serve themselves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Find ways for children to be involved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Engage in conversation during mealtime</a:t>
            </a:r>
            <a:endParaRPr sz="2400" dirty="0">
              <a:latin typeface="Roboto"/>
              <a:ea typeface="Roboto"/>
              <a:cs typeface="Roboto"/>
              <a:sym typeface="Roboto"/>
            </a:endParaRPr>
          </a:p>
          <a:p>
            <a:pPr marL="457200" lvl="0" indent="0" algn="l" rtl="0">
              <a:spcBef>
                <a:spcPts val="1000"/>
              </a:spcBef>
              <a:spcAft>
                <a:spcPts val="0"/>
              </a:spcAft>
              <a:buNone/>
            </a:pPr>
            <a:endParaRPr dirty="0"/>
          </a:p>
        </p:txBody>
      </p:sp>
      <p:pic>
        <p:nvPicPr>
          <p:cNvPr id="417" name="Google Shape;417;p54"/>
          <p:cNvPicPr preferRelativeResize="0"/>
          <p:nvPr/>
        </p:nvPicPr>
        <p:blipFill>
          <a:blip r:embed="rId4">
            <a:alphaModFix/>
          </a:blip>
          <a:stretch>
            <a:fillRect/>
          </a:stretch>
        </p:blipFill>
        <p:spPr>
          <a:xfrm>
            <a:off x="7569700" y="-77125"/>
            <a:ext cx="4622300" cy="6935127"/>
          </a:xfrm>
          <a:prstGeom prst="rect">
            <a:avLst/>
          </a:prstGeom>
          <a:noFill/>
          <a:ln>
            <a:noFill/>
          </a:ln>
        </p:spPr>
      </p:pic>
      <p:pic>
        <p:nvPicPr>
          <p:cNvPr id="418" name="Google Shape;418;p54"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pic>
        <p:nvPicPr>
          <p:cNvPr id="424" name="Google Shape;424;p55"/>
          <p:cNvPicPr preferRelativeResize="0"/>
          <p:nvPr/>
        </p:nvPicPr>
        <p:blipFill rotWithShape="1">
          <a:blip r:embed="rId3">
            <a:alphaModFix/>
          </a:blip>
          <a:srcRect/>
          <a:stretch/>
        </p:blipFill>
        <p:spPr>
          <a:xfrm rot="-5400000" flipH="1">
            <a:off x="11785631" y="794973"/>
            <a:ext cx="624773" cy="267760"/>
          </a:xfrm>
          <a:prstGeom prst="rect">
            <a:avLst/>
          </a:prstGeom>
          <a:noFill/>
          <a:ln>
            <a:noFill/>
          </a:ln>
        </p:spPr>
      </p:pic>
      <p:sp>
        <p:nvSpPr>
          <p:cNvPr id="425" name="Google Shape;425;p55"/>
          <p:cNvSpPr/>
          <p:nvPr/>
        </p:nvSpPr>
        <p:spPr>
          <a:xfrm>
            <a:off x="5272469" y="553850"/>
            <a:ext cx="53505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Mealtime Habits</a:t>
            </a:r>
            <a:endParaRPr sz="1300" b="0" i="0" u="none" strike="noStrike" cap="none">
              <a:solidFill>
                <a:srgbClr val="000000"/>
              </a:solidFill>
              <a:latin typeface="Arial"/>
              <a:ea typeface="Arial"/>
              <a:cs typeface="Arial"/>
              <a:sym typeface="Arial"/>
            </a:endParaRPr>
          </a:p>
        </p:txBody>
      </p:sp>
      <p:sp>
        <p:nvSpPr>
          <p:cNvPr id="426" name="Google Shape;426;p55"/>
          <p:cNvSpPr txBox="1">
            <a:spLocks noGrp="1"/>
          </p:cNvSpPr>
          <p:nvPr>
            <p:ph type="body" idx="4294967295"/>
          </p:nvPr>
        </p:nvSpPr>
        <p:spPr>
          <a:xfrm>
            <a:off x="5272474" y="2128625"/>
            <a:ext cx="5687700" cy="36846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a:latin typeface="Roboto"/>
                <a:ea typeface="Roboto"/>
                <a:cs typeface="Roboto"/>
                <a:sym typeface="Roboto"/>
              </a:rPr>
              <a:t>Remember their eating preferences </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Model trying new foods</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Focus on family at the table</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Share in conversation</a:t>
            </a:r>
            <a:endParaRPr sz="2400">
              <a:latin typeface="Roboto"/>
              <a:ea typeface="Roboto"/>
              <a:cs typeface="Roboto"/>
              <a:sym typeface="Roboto"/>
            </a:endParaRPr>
          </a:p>
          <a:p>
            <a:pPr marL="457200" lvl="0" indent="0" algn="l" rtl="0">
              <a:spcBef>
                <a:spcPts val="1000"/>
              </a:spcBef>
              <a:spcAft>
                <a:spcPts val="0"/>
              </a:spcAft>
              <a:buNone/>
            </a:pPr>
            <a:endParaRPr/>
          </a:p>
        </p:txBody>
      </p:sp>
      <p:pic>
        <p:nvPicPr>
          <p:cNvPr id="427" name="Google Shape;427;p55"/>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428" name="Google Shape;428;p55"/>
          <p:cNvPicPr preferRelativeResize="0"/>
          <p:nvPr/>
        </p:nvPicPr>
        <p:blipFill>
          <a:blip r:embed="rId5">
            <a:alphaModFix/>
          </a:blip>
          <a:stretch>
            <a:fillRect/>
          </a:stretch>
        </p:blipFill>
        <p:spPr>
          <a:xfrm>
            <a:off x="0" y="0"/>
            <a:ext cx="4570877"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5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435" name="Google Shape;435;p5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36" name="Google Shape;436;p5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37" name="Google Shape;437;p56"/>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Active listening</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Judgement free zone/safe place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Confidentiality</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All responses welcome!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438" name="Google Shape;438;p56"/>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439" name="Google Shape;439;p56"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57"/>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446" name="Google Shape;446;p57"/>
          <p:cNvSpPr/>
          <p:nvPr/>
        </p:nvSpPr>
        <p:spPr>
          <a:xfrm>
            <a:off x="5435525" y="3406674"/>
            <a:ext cx="6110700" cy="10269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Creating Memories at Mealtime</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47" name="Google Shape;447;p57"/>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48" name="Google Shape;448;p57"/>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49" name="Google Shape;449;p57"/>
          <p:cNvPicPr preferRelativeResize="0"/>
          <p:nvPr/>
        </p:nvPicPr>
        <p:blipFill rotWithShape="1">
          <a:blip r:embed="rId5">
            <a:alphaModFix/>
          </a:blip>
          <a:srcRect/>
          <a:stretch/>
        </p:blipFill>
        <p:spPr>
          <a:xfrm>
            <a:off x="10960182" y="5813227"/>
            <a:ext cx="1231820" cy="10268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5" name="Google Shape;455;p58"/>
          <p:cNvSpPr/>
          <p:nvPr/>
        </p:nvSpPr>
        <p:spPr>
          <a:xfrm>
            <a:off x="4154875" y="2283250"/>
            <a:ext cx="6421800" cy="1649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is something that your family does or has done in the past that creates a positive mealtime experience? </a:t>
            </a:r>
            <a:endParaRPr sz="2600" i="0" u="none" strike="noStrike" cap="none">
              <a:solidFill>
                <a:srgbClr val="000000"/>
              </a:solidFill>
              <a:latin typeface="Roboto"/>
              <a:ea typeface="Roboto"/>
              <a:cs typeface="Roboto"/>
              <a:sym typeface="Roboto"/>
            </a:endParaRPr>
          </a:p>
        </p:txBody>
      </p:sp>
      <p:pic>
        <p:nvPicPr>
          <p:cNvPr id="456" name="Google Shape;456;p5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57" name="Google Shape;457;p58"/>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58" name="Google Shape;458;p58"/>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59" name="Google Shape;459;p5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465" name="Google Shape;465;p59"/>
          <p:cNvSpPr/>
          <p:nvPr/>
        </p:nvSpPr>
        <p:spPr>
          <a:xfrm>
            <a:off x="4253075" y="2556050"/>
            <a:ext cx="7239000" cy="1469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dirty="0">
                <a:solidFill>
                  <a:schemeClr val="dk1"/>
                </a:solidFill>
                <a:latin typeface="Roboto"/>
                <a:ea typeface="Roboto"/>
                <a:cs typeface="Roboto"/>
                <a:sym typeface="Roboto"/>
              </a:rPr>
              <a:t>What are some positive conversation starters you have used or would like to try during mealtime with your family?</a:t>
            </a:r>
            <a:endParaRPr sz="2600" dirty="0">
              <a:solidFill>
                <a:schemeClr val="dk1"/>
              </a:solidFill>
              <a:latin typeface="Calibri"/>
              <a:ea typeface="Calibri"/>
              <a:cs typeface="Calibri"/>
              <a:sym typeface="Calibri"/>
            </a:endParaRPr>
          </a:p>
        </p:txBody>
      </p:sp>
      <p:pic>
        <p:nvPicPr>
          <p:cNvPr id="466" name="Google Shape;466;p5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67" name="Google Shape;467;p59"/>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68" name="Google Shape;468;p59"/>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69" name="Google Shape;469;p59"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4"/>
        <p:cNvGrpSpPr/>
        <p:nvPr/>
      </p:nvGrpSpPr>
      <p:grpSpPr>
        <a:xfrm>
          <a:off x="0" y="0"/>
          <a:ext cx="0" cy="0"/>
          <a:chOff x="0" y="0"/>
          <a:chExt cx="0" cy="0"/>
        </a:xfrm>
      </p:grpSpPr>
      <p:pic>
        <p:nvPicPr>
          <p:cNvPr id="475" name="Google Shape;475;p60"/>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76" name="Google Shape;476;p60"/>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77" name="Google Shape;477;p60"/>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78" name="Google Shape;478;p60"/>
          <p:cNvSpPr/>
          <p:nvPr/>
        </p:nvSpPr>
        <p:spPr>
          <a:xfrm>
            <a:off x="4012225" y="1973900"/>
            <a:ext cx="6622500" cy="26253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creative ways you could include your children in the mealtime planning and experience? </a:t>
            </a:r>
            <a:endParaRPr sz="2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479" name="Google Shape;479;p6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42"/>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a:t>
            </a:r>
            <a:r>
              <a:rPr lang="en-US" b="1">
                <a:solidFill>
                  <a:srgbClr val="121212"/>
                </a:solidFill>
                <a:latin typeface="Roboto"/>
                <a:ea typeface="Roboto"/>
                <a:cs typeface="Roboto"/>
                <a:sym typeface="Roboto"/>
              </a:rPr>
              <a:t>e</a:t>
            </a:r>
            <a:r>
              <a:rPr lang="en-US" sz="1400" b="1" i="0" u="none" strike="noStrike" cap="none">
                <a:solidFill>
                  <a:srgbClr val="121212"/>
                </a:solidFill>
                <a:latin typeface="Roboto"/>
                <a:ea typeface="Roboto"/>
                <a:cs typeface="Roboto"/>
                <a:sym typeface="Roboto"/>
              </a:rPr>
              <a:t>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262" name="Google Shape;262;p42"/>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263" name="Google Shape;263;p42"/>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264" name="Google Shape;264;p42"/>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265" name="Google Shape;265;p42"/>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266" name="Google Shape;266;p42"/>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267" name="Google Shape;267;p42"/>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268" name="Google Shape;268;p42"/>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269" name="Google Shape;269;p42"/>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270" name="Google Shape;270;p42"/>
          <p:cNvPicPr preferRelativeResize="0"/>
          <p:nvPr/>
        </p:nvPicPr>
        <p:blipFill rotWithShape="1">
          <a:blip r:embed="rId5">
            <a:alphaModFix/>
          </a:blip>
          <a:srcRect/>
          <a:stretch/>
        </p:blipFill>
        <p:spPr>
          <a:xfrm>
            <a:off x="909887" y="4991695"/>
            <a:ext cx="803280" cy="803280"/>
          </a:xfrm>
          <a:prstGeom prst="rect">
            <a:avLst/>
          </a:prstGeom>
          <a:noFill/>
          <a:ln>
            <a:noFill/>
          </a:ln>
        </p:spPr>
      </p:pic>
      <p:sp>
        <p:nvSpPr>
          <p:cNvPr id="271" name="Google Shape;271;p42"/>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272" name="Google Shape;272;p42"/>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273" name="Google Shape;273;p42"/>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274" name="Google Shape;274;p42"/>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275" name="Google Shape;275;p42"/>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276" name="Google Shape;276;p42"/>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277" name="Google Shape;277;p42"/>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278" name="Google Shape;278;p42"/>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279" name="Google Shape;279;p42"/>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280" name="Google Shape;280;p42"/>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281" name="Google Shape;281;p42"/>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282" name="Google Shape;282;p42"/>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283" name="Google Shape;283;p42"/>
          <p:cNvPicPr preferRelativeResize="0"/>
          <p:nvPr/>
        </p:nvPicPr>
        <p:blipFill rotWithShape="1">
          <a:blip r:embed="rId7">
            <a:alphaModFix/>
          </a:blip>
          <a:srcRect/>
          <a:stretch/>
        </p:blipFill>
        <p:spPr>
          <a:xfrm>
            <a:off x="10960182" y="5813227"/>
            <a:ext cx="1231820" cy="1026833"/>
          </a:xfrm>
          <a:prstGeom prst="rect">
            <a:avLst/>
          </a:prstGeom>
          <a:noFill/>
          <a:ln>
            <a:noFill/>
          </a:ln>
        </p:spPr>
      </p:pic>
      <p:pic>
        <p:nvPicPr>
          <p:cNvPr id="284" name="Google Shape;284;p42"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4"/>
        <p:cNvGrpSpPr/>
        <p:nvPr/>
      </p:nvGrpSpPr>
      <p:grpSpPr>
        <a:xfrm>
          <a:off x="0" y="0"/>
          <a:ext cx="0" cy="0"/>
          <a:chOff x="0" y="0"/>
          <a:chExt cx="0" cy="0"/>
        </a:xfrm>
      </p:grpSpPr>
      <p:pic>
        <p:nvPicPr>
          <p:cNvPr id="485" name="Google Shape;485;p61"/>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86" name="Google Shape;486;p6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87" name="Google Shape;487;p61"/>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88" name="Google Shape;488;p61"/>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89" name="Google Shape;489;p61"/>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90" name="Google Shape;490;p61"/>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91" name="Google Shape;491;p61"/>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92" name="Google Shape;492;p61"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93" name="Google Shape;493;p61"/>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94" name="Google Shape;494;p61"/>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4"/>
                                        </p:tgtEl>
                                        <p:attrNameLst>
                                          <p:attrName>style.visibility</p:attrName>
                                        </p:attrNameLst>
                                      </p:cBhvr>
                                      <p:to>
                                        <p:strVal val="visible"/>
                                      </p:to>
                                    </p:set>
                                    <p:animEffect transition="in" filter="fade">
                                      <p:cBhvr>
                                        <p:cTn id="17" dur="10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9"/>
        <p:cNvGrpSpPr/>
        <p:nvPr/>
      </p:nvGrpSpPr>
      <p:grpSpPr>
        <a:xfrm>
          <a:off x="0" y="0"/>
          <a:ext cx="0" cy="0"/>
          <a:chOff x="0" y="0"/>
          <a:chExt cx="0" cy="0"/>
        </a:xfrm>
      </p:grpSpPr>
      <p:sp>
        <p:nvSpPr>
          <p:cNvPr id="500" name="Google Shape;500;p62"/>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501" name="Google Shape;501;p62"/>
          <p:cNvSpPr/>
          <p:nvPr/>
        </p:nvSpPr>
        <p:spPr>
          <a:xfrm>
            <a:off x="946078" y="2592731"/>
            <a:ext cx="5627700" cy="2375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dk1"/>
                </a:solidFill>
                <a:latin typeface="Roboto"/>
                <a:ea typeface="Roboto"/>
                <a:cs typeface="Roboto"/>
                <a:sym typeface="Roboto"/>
              </a:rPr>
              <a:t>What is one goal you can set to help create a more positive mealtime experience for your family?</a:t>
            </a:r>
            <a:endParaRPr sz="30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02" name="Google Shape;502;p6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503" name="Google Shape;503;p62"/>
          <p:cNvPicPr preferRelativeResize="0"/>
          <p:nvPr/>
        </p:nvPicPr>
        <p:blipFill>
          <a:blip r:embed="rId4">
            <a:alphaModFix/>
          </a:blip>
          <a:stretch>
            <a:fillRect/>
          </a:stretch>
        </p:blipFill>
        <p:spPr>
          <a:xfrm>
            <a:off x="7621124" y="0"/>
            <a:ext cx="4570877" cy="6857999"/>
          </a:xfrm>
          <a:prstGeom prst="rect">
            <a:avLst/>
          </a:prstGeom>
          <a:noFill/>
          <a:ln>
            <a:noFill/>
          </a:ln>
        </p:spPr>
      </p:pic>
      <p:pic>
        <p:nvPicPr>
          <p:cNvPr id="504" name="Google Shape;504;p6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510" name="Google Shape;510;p63"/>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511" name="Google Shape;511;p63"/>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12" name="Google Shape;512;p63"/>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513" name="Google Shape;513;p6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8"/>
        <p:cNvGrpSpPr/>
        <p:nvPr/>
      </p:nvGrpSpPr>
      <p:grpSpPr>
        <a:xfrm>
          <a:off x="0" y="0"/>
          <a:ext cx="0" cy="0"/>
          <a:chOff x="0" y="0"/>
          <a:chExt cx="0" cy="0"/>
        </a:xfrm>
      </p:grpSpPr>
      <p:sp>
        <p:nvSpPr>
          <p:cNvPr id="519" name="Google Shape;519;p64"/>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520" name="Google Shape;520;p6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521" name="Google Shape;521;p64"/>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522" name="Google Shape;522;p64"/>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23" name="Google Shape;523;p64"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8"/>
        <p:cNvGrpSpPr/>
        <p:nvPr/>
      </p:nvGrpSpPr>
      <p:grpSpPr>
        <a:xfrm>
          <a:off x="0" y="0"/>
          <a:ext cx="0" cy="0"/>
          <a:chOff x="0" y="0"/>
          <a:chExt cx="0" cy="0"/>
        </a:xfrm>
      </p:grpSpPr>
      <p:pic>
        <p:nvPicPr>
          <p:cNvPr id="529" name="Google Shape;529;p65"/>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530" name="Google Shape;530;p65"/>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531" name="Google Shape;531;p65"/>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532" name="Google Shape;532;p65"/>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533" name="Google Shape;533;p65"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534" name="Google Shape;534;p65"/>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535" name="Google Shape;535;p65"/>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Google Shape;290;p43"/>
          <p:cNvSpPr/>
          <p:nvPr/>
        </p:nvSpPr>
        <p:spPr>
          <a:xfrm>
            <a:off x="5064706" y="892968"/>
            <a:ext cx="4908900" cy="848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91" name="Google Shape;291;p43"/>
          <p:cNvSpPr/>
          <p:nvPr/>
        </p:nvSpPr>
        <p:spPr>
          <a:xfrm>
            <a:off x="5064700" y="2119725"/>
            <a:ext cx="5768100" cy="33576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None/>
            </a:pPr>
            <a:r>
              <a:rPr lang="en-US" sz="3000">
                <a:solidFill>
                  <a:schemeClr val="dk1"/>
                </a:solidFill>
                <a:latin typeface="Roboto"/>
                <a:ea typeface="Roboto"/>
                <a:cs typeface="Roboto"/>
                <a:sym typeface="Roboto"/>
              </a:rPr>
              <a:t>Think about your best day over the last week.  </a:t>
            </a:r>
            <a:endParaRPr sz="3000">
              <a:solidFill>
                <a:schemeClr val="dk1"/>
              </a:solidFill>
              <a:latin typeface="Roboto"/>
              <a:ea typeface="Roboto"/>
              <a:cs typeface="Roboto"/>
              <a:sym typeface="Roboto"/>
            </a:endParaRPr>
          </a:p>
          <a:p>
            <a:pPr marL="0" lvl="0" indent="0" algn="l" rtl="0">
              <a:spcBef>
                <a:spcPts val="0"/>
              </a:spcBef>
              <a:spcAft>
                <a:spcPts val="0"/>
              </a:spcAft>
              <a:buNone/>
            </a:pPr>
            <a:endParaRPr sz="3000">
              <a:solidFill>
                <a:schemeClr val="dk1"/>
              </a:solidFill>
              <a:latin typeface="Roboto"/>
              <a:ea typeface="Roboto"/>
              <a:cs typeface="Roboto"/>
              <a:sym typeface="Roboto"/>
            </a:endParaRPr>
          </a:p>
          <a:p>
            <a:pPr marL="0" lvl="0" indent="0" algn="l" rtl="0">
              <a:spcBef>
                <a:spcPts val="0"/>
              </a:spcBef>
              <a:spcAft>
                <a:spcPts val="0"/>
              </a:spcAft>
              <a:buNone/>
            </a:pPr>
            <a:r>
              <a:rPr lang="en-US" sz="3000">
                <a:solidFill>
                  <a:schemeClr val="dk1"/>
                </a:solidFill>
                <a:latin typeface="Roboto"/>
                <a:ea typeface="Roboto"/>
                <a:cs typeface="Roboto"/>
                <a:sym typeface="Roboto"/>
              </a:rPr>
              <a:t>What happened that made it the best? </a:t>
            </a:r>
            <a:endParaRPr sz="2100" b="0" i="1" u="none" strike="noStrike" cap="none">
              <a:solidFill>
                <a:srgbClr val="292929"/>
              </a:solidFill>
              <a:latin typeface="Roboto"/>
              <a:ea typeface="Roboto"/>
              <a:cs typeface="Roboto"/>
              <a:sym typeface="Roboto"/>
            </a:endParaRPr>
          </a:p>
        </p:txBody>
      </p:sp>
      <p:pic>
        <p:nvPicPr>
          <p:cNvPr id="292" name="Google Shape;292;p43"/>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93" name="Google Shape;293;p43"/>
          <p:cNvPicPr preferRelativeResize="0"/>
          <p:nvPr/>
        </p:nvPicPr>
        <p:blipFill rotWithShape="1">
          <a:blip r:embed="rId4">
            <a:alphaModFix/>
          </a:blip>
          <a:srcRect/>
          <a:stretch/>
        </p:blipFill>
        <p:spPr>
          <a:xfrm>
            <a:off x="10960182" y="5813227"/>
            <a:ext cx="1231819" cy="1026832"/>
          </a:xfrm>
          <a:prstGeom prst="rect">
            <a:avLst/>
          </a:prstGeom>
          <a:noFill/>
          <a:ln>
            <a:noFill/>
          </a:ln>
        </p:spPr>
      </p:pic>
      <p:pic>
        <p:nvPicPr>
          <p:cNvPr id="294" name="Google Shape;294;p43"/>
          <p:cNvPicPr preferRelativeResize="0"/>
          <p:nvPr/>
        </p:nvPicPr>
        <p:blipFill>
          <a:blip r:embed="rId5">
            <a:alphaModFix/>
          </a:blip>
          <a:stretch>
            <a:fillRect/>
          </a:stretch>
        </p:blipFill>
        <p:spPr>
          <a:xfrm>
            <a:off x="0" y="-76250"/>
            <a:ext cx="4621699" cy="6934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pic>
        <p:nvPicPr>
          <p:cNvPr id="300" name="Google Shape;300;p44"/>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301" name="Google Shape;301;p44"/>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highlight>
                  <a:srgbClr val="FFFFFF"/>
                </a:highlight>
                <a:latin typeface="Roboto"/>
                <a:ea typeface="Roboto"/>
                <a:cs typeface="Roboto"/>
                <a:sym typeface="Roboto"/>
              </a:rPr>
              <a:t>To understand how the Four Building Blocks of HOPE (Healthy Outcomes from Positive Experiences) support the development of the child and family</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To explore the various elements of family style dining</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To discuss strategies to make mealtime an opportunity for building positive relationships with families through conversations and nurturing interactions</a:t>
            </a:r>
            <a:endParaRPr sz="2400" dirty="0">
              <a:solidFill>
                <a:schemeClr val="dk1"/>
              </a:solidFill>
              <a:latin typeface="Roboto"/>
              <a:ea typeface="Roboto"/>
              <a:cs typeface="Roboto"/>
              <a:sym typeface="Roboto"/>
            </a:endParaRPr>
          </a:p>
        </p:txBody>
      </p:sp>
      <p:pic>
        <p:nvPicPr>
          <p:cNvPr id="302" name="Google Shape;302;p4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03" name="Google Shape;303;p4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pic>
        <p:nvPicPr>
          <p:cNvPr id="304" name="Google Shape;304;p44" descr="Curricula-Concepts-logo SMALL.png"/>
          <p:cNvPicPr preferRelativeResize="0"/>
          <p:nvPr/>
        </p:nvPicPr>
        <p:blipFill rotWithShape="1">
          <a:blip r:embed="rId5">
            <a:alphaModFix/>
          </a:blip>
          <a:srcRect/>
          <a:stretch/>
        </p:blipFill>
        <p:spPr>
          <a:xfrm>
            <a:off x="474349" y="6082237"/>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5"/>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311" name="Google Shape;311;p45"/>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312" name="Google Shape;312;p45"/>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313" name="Google Shape;313;p45"/>
          <p:cNvSpPr/>
          <p:nvPr/>
        </p:nvSpPr>
        <p:spPr>
          <a:xfrm>
            <a:off x="1151367" y="182829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314" name="Google Shape;314;p45"/>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315" name="Google Shape;315;p45"/>
          <p:cNvPicPr preferRelativeResize="0"/>
          <p:nvPr/>
        </p:nvPicPr>
        <p:blipFill rotWithShape="1">
          <a:blip r:embed="rId6">
            <a:alphaModFix/>
          </a:blip>
          <a:srcRect l="17420" r="48650"/>
          <a:stretch/>
        </p:blipFill>
        <p:spPr>
          <a:xfrm>
            <a:off x="7047434" y="141739"/>
            <a:ext cx="2498348" cy="6698321"/>
          </a:xfrm>
          <a:prstGeom prst="rect">
            <a:avLst/>
          </a:prstGeom>
          <a:noFill/>
          <a:ln>
            <a:noFill/>
          </a:ln>
        </p:spPr>
      </p:pic>
      <p:pic>
        <p:nvPicPr>
          <p:cNvPr id="316" name="Google Shape;316;p45"/>
          <p:cNvPicPr preferRelativeResize="0"/>
          <p:nvPr/>
        </p:nvPicPr>
        <p:blipFill rotWithShape="1">
          <a:blip r:embed="rId7">
            <a:alphaModFix/>
          </a:blip>
          <a:srcRect/>
          <a:stretch/>
        </p:blipFill>
        <p:spPr>
          <a:xfrm>
            <a:off x="10669000" y="241783"/>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23" name="Google Shape;323;p46"/>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24" name="Google Shape;324;p46"/>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325" name="Google Shape;325;p46"/>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26" name="Google Shape;326;p46"/>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327" name="Google Shape;327;p46"/>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7"/>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34" name="Google Shape;334;p47"/>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5" name="Google Shape;335;p4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336" name="Google Shape;336;p47"/>
          <p:cNvPicPr preferRelativeResize="0"/>
          <p:nvPr/>
        </p:nvPicPr>
        <p:blipFill rotWithShape="1">
          <a:blip r:embed="rId5">
            <a:alphaModFix/>
          </a:blip>
          <a:srcRect l="19376" t="26975" r="56266" b="51189"/>
          <a:stretch/>
        </p:blipFill>
        <p:spPr>
          <a:xfrm>
            <a:off x="4460952" y="2552077"/>
            <a:ext cx="3258072" cy="2656816"/>
          </a:xfrm>
          <a:prstGeom prst="rect">
            <a:avLst/>
          </a:prstGeom>
          <a:noFill/>
          <a:ln>
            <a:noFill/>
          </a:ln>
        </p:spPr>
      </p:pic>
      <p:pic>
        <p:nvPicPr>
          <p:cNvPr id="337" name="Google Shape;337;p47"/>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38" name="Google Shape;338;p47"/>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45" name="Google Shape;345;p48"/>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46" name="Google Shape;346;p48"/>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347" name="Google Shape;347;p48"/>
          <p:cNvPicPr preferRelativeResize="0"/>
          <p:nvPr/>
        </p:nvPicPr>
        <p:blipFill rotWithShape="1">
          <a:blip r:embed="rId5">
            <a:alphaModFix/>
          </a:blip>
          <a:srcRect l="17420" t="50018" r="16542" b="27374"/>
          <a:stretch/>
        </p:blipFill>
        <p:spPr>
          <a:xfrm>
            <a:off x="1714040" y="2227100"/>
            <a:ext cx="8751908" cy="2725268"/>
          </a:xfrm>
          <a:prstGeom prst="rect">
            <a:avLst/>
          </a:prstGeom>
          <a:noFill/>
          <a:ln>
            <a:noFill/>
          </a:ln>
        </p:spPr>
      </p:pic>
      <p:pic>
        <p:nvPicPr>
          <p:cNvPr id="348" name="Google Shape;348;p48"/>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49" name="Google Shape;349;p48"/>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56" name="Google Shape;356;p4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7" name="Google Shape;357;p49"/>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358" name="Google Shape;358;p49"/>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359" name="Google Shape;359;p49"/>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60" name="Google Shape;360;p49"/>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e445f-53bd-4d7c-94e9-7ccc49acf3c2">
      <Terms xmlns="http://schemas.microsoft.com/office/infopath/2007/PartnerControls"/>
    </lcf76f155ced4ddcb4097134ff3c332f>
    <Date_x002f_Time xmlns="128e445f-53bd-4d7c-94e9-7ccc49acf3c2" xsi:nil="true"/>
    <TaxCatchAll xmlns="60dfdbe2-22b5-4261-a021-0a589e027dc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B55C9C423ABA45BC650AB4FD6D5476" ma:contentTypeVersion="21" ma:contentTypeDescription="Create a new document." ma:contentTypeScope="" ma:versionID="8ca5b4b98d787034a5bc675da4f9e2d0">
  <xsd:schema xmlns:xsd="http://www.w3.org/2001/XMLSchema" xmlns:xs="http://www.w3.org/2001/XMLSchema" xmlns:p="http://schemas.microsoft.com/office/2006/metadata/properties" xmlns:ns1="http://schemas.microsoft.com/sharepoint/v3" xmlns:ns2="128e445f-53bd-4d7c-94e9-7ccc49acf3c2" xmlns:ns3="60dfdbe2-22b5-4261-a021-0a589e027dce" targetNamespace="http://schemas.microsoft.com/office/2006/metadata/properties" ma:root="true" ma:fieldsID="e3d38fb4bb4bfa88d02a51d8734e82fe" ns1:_="" ns2:_="" ns3:_="">
    <xsd:import namespace="http://schemas.microsoft.com/sharepoint/v3"/>
    <xsd:import namespace="128e445f-53bd-4d7c-94e9-7ccc49acf3c2"/>
    <xsd:import namespace="60dfdbe2-22b5-4261-a021-0a589e027d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_x002f_Tim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e445f-53bd-4d7c-94e9-7ccc49acf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_x002f_Time" ma:index="19"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d6296-2b79-4843-a53e-d30c5b80f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fdbe2-22b5-4261-a021-0a589e027d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5cb0454-a148-475c-934c-527469558b1b}" ma:internalName="TaxCatchAll" ma:showField="CatchAllData" ma:web="60dfdbe2-22b5-4261-a021-0a589e027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B2CAC-EE73-47F6-922B-65047ACA36FD}">
  <ds:schemaRefs>
    <ds:schemaRef ds:uri="http://purl.org/dc/dcmitype/"/>
    <ds:schemaRef ds:uri="http://schemas.microsoft.com/office/2006/documentManagement/types"/>
    <ds:schemaRef ds:uri="http://purl.org/dc/terms/"/>
    <ds:schemaRef ds:uri="60dfdbe2-22b5-4261-a021-0a589e027dce"/>
    <ds:schemaRef ds:uri="http://schemas.openxmlformats.org/package/2006/metadata/core-properties"/>
    <ds:schemaRef ds:uri="http://schemas.microsoft.com/office/infopath/2007/PartnerControls"/>
    <ds:schemaRef ds:uri="128e445f-53bd-4d7c-94e9-7ccc49acf3c2"/>
    <ds:schemaRef ds:uri="http://purl.org/dc/elements/1.1/"/>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9E6F016-4D7B-4286-9006-9E22175E5927}">
  <ds:schemaRefs>
    <ds:schemaRef ds:uri="http://schemas.microsoft.com/sharepoint/v3/contenttype/forms"/>
  </ds:schemaRefs>
</ds:datastoreItem>
</file>

<file path=customXml/itemProps3.xml><?xml version="1.0" encoding="utf-8"?>
<ds:datastoreItem xmlns:ds="http://schemas.openxmlformats.org/officeDocument/2006/customXml" ds:itemID="{592234C8-2688-4EDB-A30E-B2817ECCA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8e445f-53bd-4d7c-94e9-7ccc49acf3c2"/>
    <ds:schemaRef ds:uri="60dfdbe2-22b5-4261-a021-0a589e027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1308</TotalTime>
  <Words>4437</Words>
  <Application>Microsoft Office PowerPoint</Application>
  <PresentationFormat>Widescreen</PresentationFormat>
  <Paragraphs>303</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Roboto</vt:lpstr>
      <vt:lpstr>Calibri</vt:lpstr>
      <vt:lpstr>Arial</vt:lpstr>
      <vt:lpstr>Courier New</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Hope, Caliste B.</cp:lastModifiedBy>
  <cp:revision>3</cp:revision>
  <dcterms:modified xsi:type="dcterms:W3CDTF">2025-02-04T18:08:40Z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0x01010019B55C9C423ABA45BC650AB4FD6D5476</vt:lpwstr>
  </property>
  <property fmtid="{D5CDD505-2E9C-101B-9397-08002B2CF9AE}" pid="3" name="MediaServiceImageTags">
    <vt:lpwstr/>
  </property>
</Properties>
</file>