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4"/>
  </p:sldMasterIdLst>
  <p:notesMasterIdLst>
    <p:notesMasterId r:id="rId16"/>
  </p:notesMasterIdLst>
  <p:handoutMasterIdLst>
    <p:handoutMasterId r:id="rId17"/>
  </p:handoutMasterIdLst>
  <p:sldIdLst>
    <p:sldId id="260" r:id="rId5"/>
    <p:sldId id="262" r:id="rId6"/>
    <p:sldId id="263" r:id="rId7"/>
    <p:sldId id="261" r:id="rId8"/>
    <p:sldId id="264" r:id="rId9"/>
    <p:sldId id="265" r:id="rId10"/>
    <p:sldId id="266" r:id="rId11"/>
    <p:sldId id="267" r:id="rId12"/>
    <p:sldId id="268" r:id="rId13"/>
    <p:sldId id="269" r:id="rId14"/>
    <p:sldId id="270"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8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586" autoAdjust="0"/>
  </p:normalViewPr>
  <p:slideViewPr>
    <p:cSldViewPr snapToGrid="0">
      <p:cViewPr varScale="1">
        <p:scale>
          <a:sx n="111" d="100"/>
          <a:sy n="111" d="100"/>
        </p:scale>
        <p:origin x="456"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2" d="100"/>
          <a:sy n="92" d="100"/>
        </p:scale>
        <p:origin x="28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6439CC-59DB-4A7E-8D35-816F680AB4DD}" type="doc">
      <dgm:prSet loTypeId="urn:microsoft.com/office/officeart/2005/8/layout/pyramid3" loCatId="pyramid" qsTypeId="urn:microsoft.com/office/officeart/2005/8/quickstyle/simple1" qsCatId="simple" csTypeId="urn:microsoft.com/office/officeart/2005/8/colors/accent1_2" csCatId="accent1" phldr="1"/>
      <dgm:spPr/>
    </dgm:pt>
    <dgm:pt modelId="{AEF5D718-16B2-4D98-B933-D18F8CBD11D3}">
      <dgm:prSet phldrT="[Text]"/>
      <dgm:spPr>
        <a:solidFill>
          <a:schemeClr val="accent3"/>
        </a:solidFill>
      </dgm:spPr>
      <dgm:t>
        <a:bodyPr/>
        <a:lstStyle/>
        <a:p>
          <a:r>
            <a:rPr lang="en-US" b="1" dirty="0" smtClean="0">
              <a:solidFill>
                <a:schemeClr val="accent6"/>
              </a:solidFill>
            </a:rPr>
            <a:t>selection of participants by ADEM</a:t>
          </a:r>
          <a:endParaRPr lang="de-DE" b="1" dirty="0">
            <a:solidFill>
              <a:schemeClr val="accent6"/>
            </a:solidFill>
          </a:endParaRPr>
        </a:p>
      </dgm:t>
    </dgm:pt>
    <dgm:pt modelId="{1F6304BF-F16E-41A7-B6B3-0CD2908DF9D2}" type="parTrans" cxnId="{7DC041D0-4955-4417-B526-1B76EBC39ADA}">
      <dgm:prSet/>
      <dgm:spPr/>
      <dgm:t>
        <a:bodyPr/>
        <a:lstStyle/>
        <a:p>
          <a:endParaRPr lang="de-DE"/>
        </a:p>
      </dgm:t>
    </dgm:pt>
    <dgm:pt modelId="{81B03472-A0A0-4D7C-AE43-FB5399516385}" type="sibTrans" cxnId="{7DC041D0-4955-4417-B526-1B76EBC39ADA}">
      <dgm:prSet/>
      <dgm:spPr/>
      <dgm:t>
        <a:bodyPr/>
        <a:lstStyle/>
        <a:p>
          <a:endParaRPr lang="de-DE"/>
        </a:p>
      </dgm:t>
    </dgm:pt>
    <dgm:pt modelId="{EE9B90F1-5B1F-47EA-861D-DC2F4F5B9498}">
      <dgm:prSet phldrT="[Text]"/>
      <dgm:spPr>
        <a:solidFill>
          <a:schemeClr val="accent6">
            <a:lumMod val="40000"/>
            <a:lumOff val="60000"/>
          </a:schemeClr>
        </a:solidFill>
      </dgm:spPr>
      <dgm:t>
        <a:bodyPr/>
        <a:lstStyle/>
        <a:p>
          <a:r>
            <a:rPr lang="en-US" b="1" dirty="0" smtClean="0">
              <a:solidFill>
                <a:schemeClr val="bg1"/>
              </a:solidFill>
            </a:rPr>
            <a:t>COSP</a:t>
          </a:r>
          <a:endParaRPr lang="de-DE" b="1" dirty="0">
            <a:solidFill>
              <a:schemeClr val="bg1"/>
            </a:solidFill>
          </a:endParaRPr>
        </a:p>
      </dgm:t>
    </dgm:pt>
    <dgm:pt modelId="{A7018893-B89C-40C9-A3A9-ED6CC2CB6DCC}" type="parTrans" cxnId="{47FE8B2E-C4B5-470D-B528-387ED6B11AE5}">
      <dgm:prSet/>
      <dgm:spPr/>
      <dgm:t>
        <a:bodyPr/>
        <a:lstStyle/>
        <a:p>
          <a:endParaRPr lang="de-DE"/>
        </a:p>
      </dgm:t>
    </dgm:pt>
    <dgm:pt modelId="{ADA704D4-8C96-4552-A503-986624F52D21}" type="sibTrans" cxnId="{47FE8B2E-C4B5-470D-B528-387ED6B11AE5}">
      <dgm:prSet/>
      <dgm:spPr/>
      <dgm:t>
        <a:bodyPr/>
        <a:lstStyle/>
        <a:p>
          <a:endParaRPr lang="de-DE"/>
        </a:p>
      </dgm:t>
    </dgm:pt>
    <dgm:pt modelId="{6C419743-71C7-47BC-A171-2A76D18EB8D4}">
      <dgm:prSet phldrT="[Text]"/>
      <dgm:spPr>
        <a:solidFill>
          <a:schemeClr val="accent3"/>
        </a:solidFill>
      </dgm:spPr>
      <dgm:t>
        <a:bodyPr/>
        <a:lstStyle/>
        <a:p>
          <a:r>
            <a:rPr lang="en-US" b="1" dirty="0" err="1" smtClean="0">
              <a:solidFill>
                <a:schemeClr val="accent6"/>
              </a:solidFill>
            </a:rPr>
            <a:t>interneship</a:t>
          </a:r>
          <a:endParaRPr lang="de-DE" b="1" dirty="0">
            <a:solidFill>
              <a:schemeClr val="accent6"/>
            </a:solidFill>
          </a:endParaRPr>
        </a:p>
      </dgm:t>
    </dgm:pt>
    <dgm:pt modelId="{397623E4-BC0D-4C77-A471-209E5A0B9366}" type="parTrans" cxnId="{B660D488-0C51-491D-9D65-F790AD3496D3}">
      <dgm:prSet/>
      <dgm:spPr/>
      <dgm:t>
        <a:bodyPr/>
        <a:lstStyle/>
        <a:p>
          <a:endParaRPr lang="de-DE"/>
        </a:p>
      </dgm:t>
    </dgm:pt>
    <dgm:pt modelId="{26B16B13-A2C1-4ADE-92D1-B9FDF6D5B8DD}" type="sibTrans" cxnId="{B660D488-0C51-491D-9D65-F790AD3496D3}">
      <dgm:prSet/>
      <dgm:spPr/>
      <dgm:t>
        <a:bodyPr/>
        <a:lstStyle/>
        <a:p>
          <a:endParaRPr lang="de-DE"/>
        </a:p>
      </dgm:t>
    </dgm:pt>
    <dgm:pt modelId="{5174F3EB-37B0-4A13-B211-2D5057BE28EE}">
      <dgm:prSet phldrT="[Text]"/>
      <dgm:spPr>
        <a:solidFill>
          <a:schemeClr val="accent3"/>
        </a:solidFill>
      </dgm:spPr>
      <dgm:t>
        <a:bodyPr/>
        <a:lstStyle/>
        <a:p>
          <a:r>
            <a:rPr lang="en-US" b="1" dirty="0" err="1" smtClean="0">
              <a:solidFill>
                <a:schemeClr val="accent6"/>
              </a:solidFill>
            </a:rPr>
            <a:t>subsidised</a:t>
          </a:r>
          <a:r>
            <a:rPr lang="en-US" b="1" dirty="0" smtClean="0">
              <a:solidFill>
                <a:schemeClr val="accent6"/>
              </a:solidFill>
            </a:rPr>
            <a:t> employment</a:t>
          </a:r>
          <a:endParaRPr lang="de-DE" b="1" dirty="0">
            <a:solidFill>
              <a:schemeClr val="accent6"/>
            </a:solidFill>
          </a:endParaRPr>
        </a:p>
      </dgm:t>
    </dgm:pt>
    <dgm:pt modelId="{E6F293A3-1651-4CBE-A750-4DF710DD9AAA}" type="parTrans" cxnId="{DC46EF67-EAD5-4C83-897A-2CD166B9A893}">
      <dgm:prSet/>
      <dgm:spPr/>
      <dgm:t>
        <a:bodyPr/>
        <a:lstStyle/>
        <a:p>
          <a:endParaRPr lang="de-DE"/>
        </a:p>
      </dgm:t>
    </dgm:pt>
    <dgm:pt modelId="{EF0F82F3-201C-4C4A-8BED-8122D18E3483}" type="sibTrans" cxnId="{DC46EF67-EAD5-4C83-897A-2CD166B9A893}">
      <dgm:prSet/>
      <dgm:spPr/>
      <dgm:t>
        <a:bodyPr/>
        <a:lstStyle/>
        <a:p>
          <a:endParaRPr lang="de-DE"/>
        </a:p>
      </dgm:t>
    </dgm:pt>
    <dgm:pt modelId="{661F6246-ADDA-4D1B-B7E2-E3B9A3585590}">
      <dgm:prSet phldrT="[Text]"/>
      <dgm:spPr>
        <a:solidFill>
          <a:schemeClr val="accent1">
            <a:lumMod val="60000"/>
            <a:lumOff val="40000"/>
          </a:schemeClr>
        </a:solidFill>
      </dgm:spPr>
      <dgm:t>
        <a:bodyPr/>
        <a:lstStyle/>
        <a:p>
          <a:endParaRPr lang="de-DE" dirty="0"/>
        </a:p>
      </dgm:t>
    </dgm:pt>
    <dgm:pt modelId="{5035E4C5-58B8-47A5-A37F-6D7E002FFFEF}" type="sibTrans" cxnId="{8D6D2049-6B1B-4CEE-BDAD-CCD401755075}">
      <dgm:prSet/>
      <dgm:spPr/>
      <dgm:t>
        <a:bodyPr/>
        <a:lstStyle/>
        <a:p>
          <a:endParaRPr lang="de-DE"/>
        </a:p>
      </dgm:t>
    </dgm:pt>
    <dgm:pt modelId="{8128B1BE-4037-43C7-93B1-49EA80BD20D4}" type="parTrans" cxnId="{8D6D2049-6B1B-4CEE-BDAD-CCD401755075}">
      <dgm:prSet/>
      <dgm:spPr/>
      <dgm:t>
        <a:bodyPr/>
        <a:lstStyle/>
        <a:p>
          <a:endParaRPr lang="de-DE"/>
        </a:p>
      </dgm:t>
    </dgm:pt>
    <dgm:pt modelId="{2C4329CF-EDD8-45C6-B799-E0BC0F2AE7F2}" type="pres">
      <dgm:prSet presAssocID="{976439CC-59DB-4A7E-8D35-816F680AB4DD}" presName="Name0" presStyleCnt="0">
        <dgm:presLayoutVars>
          <dgm:dir/>
          <dgm:animLvl val="lvl"/>
          <dgm:resizeHandles val="exact"/>
        </dgm:presLayoutVars>
      </dgm:prSet>
      <dgm:spPr/>
    </dgm:pt>
    <dgm:pt modelId="{2954C5B8-E0D3-4F51-AB26-BB4E2F9795F0}" type="pres">
      <dgm:prSet presAssocID="{AEF5D718-16B2-4D98-B933-D18F8CBD11D3}" presName="Name8" presStyleCnt="0"/>
      <dgm:spPr/>
    </dgm:pt>
    <dgm:pt modelId="{71DC5240-9BEB-4069-B21E-6BB38F40CFD9}" type="pres">
      <dgm:prSet presAssocID="{AEF5D718-16B2-4D98-B933-D18F8CBD11D3}" presName="level" presStyleLbl="node1" presStyleIdx="0" presStyleCnt="5" custLinFactNeighborX="-21529" custLinFactNeighborY="-59969">
        <dgm:presLayoutVars>
          <dgm:chMax val="1"/>
          <dgm:bulletEnabled val="1"/>
        </dgm:presLayoutVars>
      </dgm:prSet>
      <dgm:spPr/>
      <dgm:t>
        <a:bodyPr/>
        <a:lstStyle/>
        <a:p>
          <a:endParaRPr lang="de-DE"/>
        </a:p>
      </dgm:t>
    </dgm:pt>
    <dgm:pt modelId="{8C85B8AB-585A-4287-A411-F292A2546A04}" type="pres">
      <dgm:prSet presAssocID="{AEF5D718-16B2-4D98-B933-D18F8CBD11D3}" presName="levelTx" presStyleLbl="revTx" presStyleIdx="0" presStyleCnt="0">
        <dgm:presLayoutVars>
          <dgm:chMax val="1"/>
          <dgm:bulletEnabled val="1"/>
        </dgm:presLayoutVars>
      </dgm:prSet>
      <dgm:spPr/>
      <dgm:t>
        <a:bodyPr/>
        <a:lstStyle/>
        <a:p>
          <a:endParaRPr lang="de-DE"/>
        </a:p>
      </dgm:t>
    </dgm:pt>
    <dgm:pt modelId="{C7D8FA94-4DAD-4B65-8F71-913084553DEA}" type="pres">
      <dgm:prSet presAssocID="{EE9B90F1-5B1F-47EA-861D-DC2F4F5B9498}" presName="Name8" presStyleCnt="0"/>
      <dgm:spPr/>
    </dgm:pt>
    <dgm:pt modelId="{59CB30A2-654C-4720-A349-EB841584E591}" type="pres">
      <dgm:prSet presAssocID="{EE9B90F1-5B1F-47EA-861D-DC2F4F5B9498}" presName="level" presStyleLbl="node1" presStyleIdx="1" presStyleCnt="5">
        <dgm:presLayoutVars>
          <dgm:chMax val="1"/>
          <dgm:bulletEnabled val="1"/>
        </dgm:presLayoutVars>
      </dgm:prSet>
      <dgm:spPr/>
      <dgm:t>
        <a:bodyPr/>
        <a:lstStyle/>
        <a:p>
          <a:endParaRPr lang="de-DE"/>
        </a:p>
      </dgm:t>
    </dgm:pt>
    <dgm:pt modelId="{D52A7FD8-4469-4F07-B949-B088B1B2D4AE}" type="pres">
      <dgm:prSet presAssocID="{EE9B90F1-5B1F-47EA-861D-DC2F4F5B9498}" presName="levelTx" presStyleLbl="revTx" presStyleIdx="0" presStyleCnt="0">
        <dgm:presLayoutVars>
          <dgm:chMax val="1"/>
          <dgm:bulletEnabled val="1"/>
        </dgm:presLayoutVars>
      </dgm:prSet>
      <dgm:spPr/>
      <dgm:t>
        <a:bodyPr/>
        <a:lstStyle/>
        <a:p>
          <a:endParaRPr lang="de-DE"/>
        </a:p>
      </dgm:t>
    </dgm:pt>
    <dgm:pt modelId="{CF966281-0958-4C6B-844E-D5F45CBA833B}" type="pres">
      <dgm:prSet presAssocID="{6C419743-71C7-47BC-A171-2A76D18EB8D4}" presName="Name8" presStyleCnt="0"/>
      <dgm:spPr/>
    </dgm:pt>
    <dgm:pt modelId="{36F992DA-53B6-4919-9E5B-4DBCF690171B}" type="pres">
      <dgm:prSet presAssocID="{6C419743-71C7-47BC-A171-2A76D18EB8D4}" presName="level" presStyleLbl="node1" presStyleIdx="2" presStyleCnt="5">
        <dgm:presLayoutVars>
          <dgm:chMax val="1"/>
          <dgm:bulletEnabled val="1"/>
        </dgm:presLayoutVars>
      </dgm:prSet>
      <dgm:spPr/>
      <dgm:t>
        <a:bodyPr/>
        <a:lstStyle/>
        <a:p>
          <a:endParaRPr lang="de-DE"/>
        </a:p>
      </dgm:t>
    </dgm:pt>
    <dgm:pt modelId="{FAFB79F2-9B02-496B-B9AF-0A4BD99BCD8C}" type="pres">
      <dgm:prSet presAssocID="{6C419743-71C7-47BC-A171-2A76D18EB8D4}" presName="levelTx" presStyleLbl="revTx" presStyleIdx="0" presStyleCnt="0">
        <dgm:presLayoutVars>
          <dgm:chMax val="1"/>
          <dgm:bulletEnabled val="1"/>
        </dgm:presLayoutVars>
      </dgm:prSet>
      <dgm:spPr/>
      <dgm:t>
        <a:bodyPr/>
        <a:lstStyle/>
        <a:p>
          <a:endParaRPr lang="de-DE"/>
        </a:p>
      </dgm:t>
    </dgm:pt>
    <dgm:pt modelId="{BAA6F0AD-6DAB-4FCA-96EC-6E6267743574}" type="pres">
      <dgm:prSet presAssocID="{5174F3EB-37B0-4A13-B211-2D5057BE28EE}" presName="Name8" presStyleCnt="0"/>
      <dgm:spPr/>
    </dgm:pt>
    <dgm:pt modelId="{B38453F5-C962-4D8B-B7D8-7E6C99BDFD09}" type="pres">
      <dgm:prSet presAssocID="{5174F3EB-37B0-4A13-B211-2D5057BE28EE}" presName="level" presStyleLbl="node1" presStyleIdx="3" presStyleCnt="5">
        <dgm:presLayoutVars>
          <dgm:chMax val="1"/>
          <dgm:bulletEnabled val="1"/>
        </dgm:presLayoutVars>
      </dgm:prSet>
      <dgm:spPr/>
      <dgm:t>
        <a:bodyPr/>
        <a:lstStyle/>
        <a:p>
          <a:endParaRPr lang="de-DE"/>
        </a:p>
      </dgm:t>
    </dgm:pt>
    <dgm:pt modelId="{2670F2F9-079B-413F-A3CE-63A8AA91FDFF}" type="pres">
      <dgm:prSet presAssocID="{5174F3EB-37B0-4A13-B211-2D5057BE28EE}" presName="levelTx" presStyleLbl="revTx" presStyleIdx="0" presStyleCnt="0">
        <dgm:presLayoutVars>
          <dgm:chMax val="1"/>
          <dgm:bulletEnabled val="1"/>
        </dgm:presLayoutVars>
      </dgm:prSet>
      <dgm:spPr/>
      <dgm:t>
        <a:bodyPr/>
        <a:lstStyle/>
        <a:p>
          <a:endParaRPr lang="de-DE"/>
        </a:p>
      </dgm:t>
    </dgm:pt>
    <dgm:pt modelId="{511FEF2E-2372-4926-930C-A892DE396A55}" type="pres">
      <dgm:prSet presAssocID="{661F6246-ADDA-4D1B-B7E2-E3B9A3585590}" presName="Name8" presStyleCnt="0"/>
      <dgm:spPr/>
    </dgm:pt>
    <dgm:pt modelId="{40A1BC6B-6FF8-4359-A9F1-5538F9828B62}" type="pres">
      <dgm:prSet presAssocID="{661F6246-ADDA-4D1B-B7E2-E3B9A3585590}" presName="level" presStyleLbl="node1" presStyleIdx="4" presStyleCnt="5">
        <dgm:presLayoutVars>
          <dgm:chMax val="1"/>
          <dgm:bulletEnabled val="1"/>
        </dgm:presLayoutVars>
      </dgm:prSet>
      <dgm:spPr/>
      <dgm:t>
        <a:bodyPr/>
        <a:lstStyle/>
        <a:p>
          <a:endParaRPr lang="de-DE"/>
        </a:p>
      </dgm:t>
    </dgm:pt>
    <dgm:pt modelId="{62FE53F7-182B-48E8-B924-517057C82996}" type="pres">
      <dgm:prSet presAssocID="{661F6246-ADDA-4D1B-B7E2-E3B9A3585590}" presName="levelTx" presStyleLbl="revTx" presStyleIdx="0" presStyleCnt="0">
        <dgm:presLayoutVars>
          <dgm:chMax val="1"/>
          <dgm:bulletEnabled val="1"/>
        </dgm:presLayoutVars>
      </dgm:prSet>
      <dgm:spPr/>
      <dgm:t>
        <a:bodyPr/>
        <a:lstStyle/>
        <a:p>
          <a:endParaRPr lang="de-DE"/>
        </a:p>
      </dgm:t>
    </dgm:pt>
  </dgm:ptLst>
  <dgm:cxnLst>
    <dgm:cxn modelId="{47FE8B2E-C4B5-470D-B528-387ED6B11AE5}" srcId="{976439CC-59DB-4A7E-8D35-816F680AB4DD}" destId="{EE9B90F1-5B1F-47EA-861D-DC2F4F5B9498}" srcOrd="1" destOrd="0" parTransId="{A7018893-B89C-40C9-A3A9-ED6CC2CB6DCC}" sibTransId="{ADA704D4-8C96-4552-A503-986624F52D21}"/>
    <dgm:cxn modelId="{79F02682-B416-4A33-B52A-6C72715E5461}" type="presOf" srcId="{661F6246-ADDA-4D1B-B7E2-E3B9A3585590}" destId="{62FE53F7-182B-48E8-B924-517057C82996}" srcOrd="1" destOrd="0" presId="urn:microsoft.com/office/officeart/2005/8/layout/pyramid3"/>
    <dgm:cxn modelId="{7FF2FAFB-19D2-4961-8163-57275C006D3B}" type="presOf" srcId="{EE9B90F1-5B1F-47EA-861D-DC2F4F5B9498}" destId="{D52A7FD8-4469-4F07-B949-B088B1B2D4AE}" srcOrd="1" destOrd="0" presId="urn:microsoft.com/office/officeart/2005/8/layout/pyramid3"/>
    <dgm:cxn modelId="{8D6D2049-6B1B-4CEE-BDAD-CCD401755075}" srcId="{976439CC-59DB-4A7E-8D35-816F680AB4DD}" destId="{661F6246-ADDA-4D1B-B7E2-E3B9A3585590}" srcOrd="4" destOrd="0" parTransId="{8128B1BE-4037-43C7-93B1-49EA80BD20D4}" sibTransId="{5035E4C5-58B8-47A5-A37F-6D7E002FFFEF}"/>
    <dgm:cxn modelId="{54367460-3F0F-4338-B31D-A8AF987EF548}" type="presOf" srcId="{6C419743-71C7-47BC-A171-2A76D18EB8D4}" destId="{FAFB79F2-9B02-496B-B9AF-0A4BD99BCD8C}" srcOrd="1" destOrd="0" presId="urn:microsoft.com/office/officeart/2005/8/layout/pyramid3"/>
    <dgm:cxn modelId="{44F1B323-95FA-413B-98AD-6BD932397041}" type="presOf" srcId="{AEF5D718-16B2-4D98-B933-D18F8CBD11D3}" destId="{8C85B8AB-585A-4287-A411-F292A2546A04}" srcOrd="1" destOrd="0" presId="urn:microsoft.com/office/officeart/2005/8/layout/pyramid3"/>
    <dgm:cxn modelId="{254E9B2F-A0F1-4C59-BB47-42E63055CD5C}" type="presOf" srcId="{661F6246-ADDA-4D1B-B7E2-E3B9A3585590}" destId="{40A1BC6B-6FF8-4359-A9F1-5538F9828B62}" srcOrd="0" destOrd="0" presId="urn:microsoft.com/office/officeart/2005/8/layout/pyramid3"/>
    <dgm:cxn modelId="{B4472325-6623-4E00-B20C-48A3667EF64F}" type="presOf" srcId="{AEF5D718-16B2-4D98-B933-D18F8CBD11D3}" destId="{71DC5240-9BEB-4069-B21E-6BB38F40CFD9}" srcOrd="0" destOrd="0" presId="urn:microsoft.com/office/officeart/2005/8/layout/pyramid3"/>
    <dgm:cxn modelId="{B660D488-0C51-491D-9D65-F790AD3496D3}" srcId="{976439CC-59DB-4A7E-8D35-816F680AB4DD}" destId="{6C419743-71C7-47BC-A171-2A76D18EB8D4}" srcOrd="2" destOrd="0" parTransId="{397623E4-BC0D-4C77-A471-209E5A0B9366}" sibTransId="{26B16B13-A2C1-4ADE-92D1-B9FDF6D5B8DD}"/>
    <dgm:cxn modelId="{7DC041D0-4955-4417-B526-1B76EBC39ADA}" srcId="{976439CC-59DB-4A7E-8D35-816F680AB4DD}" destId="{AEF5D718-16B2-4D98-B933-D18F8CBD11D3}" srcOrd="0" destOrd="0" parTransId="{1F6304BF-F16E-41A7-B6B3-0CD2908DF9D2}" sibTransId="{81B03472-A0A0-4D7C-AE43-FB5399516385}"/>
    <dgm:cxn modelId="{CFFF83BD-8DEC-4011-8B7C-68B67E1AA5F9}" type="presOf" srcId="{6C419743-71C7-47BC-A171-2A76D18EB8D4}" destId="{36F992DA-53B6-4919-9E5B-4DBCF690171B}" srcOrd="0" destOrd="0" presId="urn:microsoft.com/office/officeart/2005/8/layout/pyramid3"/>
    <dgm:cxn modelId="{06A5DBC1-1248-44D1-B303-D94B42D3AE50}" type="presOf" srcId="{5174F3EB-37B0-4A13-B211-2D5057BE28EE}" destId="{B38453F5-C962-4D8B-B7D8-7E6C99BDFD09}" srcOrd="0" destOrd="0" presId="urn:microsoft.com/office/officeart/2005/8/layout/pyramid3"/>
    <dgm:cxn modelId="{704EB26A-D36E-469B-BA85-8ACFA5DD4FB2}" type="presOf" srcId="{EE9B90F1-5B1F-47EA-861D-DC2F4F5B9498}" destId="{59CB30A2-654C-4720-A349-EB841584E591}" srcOrd="0" destOrd="0" presId="urn:microsoft.com/office/officeart/2005/8/layout/pyramid3"/>
    <dgm:cxn modelId="{09DC5D63-816B-4D1D-9290-7EEB3A925954}" type="presOf" srcId="{5174F3EB-37B0-4A13-B211-2D5057BE28EE}" destId="{2670F2F9-079B-413F-A3CE-63A8AA91FDFF}" srcOrd="1" destOrd="0" presId="urn:microsoft.com/office/officeart/2005/8/layout/pyramid3"/>
    <dgm:cxn modelId="{DC46EF67-EAD5-4C83-897A-2CD166B9A893}" srcId="{976439CC-59DB-4A7E-8D35-816F680AB4DD}" destId="{5174F3EB-37B0-4A13-B211-2D5057BE28EE}" srcOrd="3" destOrd="0" parTransId="{E6F293A3-1651-4CBE-A750-4DF710DD9AAA}" sibTransId="{EF0F82F3-201C-4C4A-8BED-8122D18E3483}"/>
    <dgm:cxn modelId="{EE305AFE-5786-4A3C-9315-8265B95B988F}" type="presOf" srcId="{976439CC-59DB-4A7E-8D35-816F680AB4DD}" destId="{2C4329CF-EDD8-45C6-B799-E0BC0F2AE7F2}" srcOrd="0" destOrd="0" presId="urn:microsoft.com/office/officeart/2005/8/layout/pyramid3"/>
    <dgm:cxn modelId="{2890792A-CC4A-4861-8A48-CBDAF9093124}" type="presParOf" srcId="{2C4329CF-EDD8-45C6-B799-E0BC0F2AE7F2}" destId="{2954C5B8-E0D3-4F51-AB26-BB4E2F9795F0}" srcOrd="0" destOrd="0" presId="urn:microsoft.com/office/officeart/2005/8/layout/pyramid3"/>
    <dgm:cxn modelId="{31E66765-FCBE-4923-AC78-CD63AC3379FB}" type="presParOf" srcId="{2954C5B8-E0D3-4F51-AB26-BB4E2F9795F0}" destId="{71DC5240-9BEB-4069-B21E-6BB38F40CFD9}" srcOrd="0" destOrd="0" presId="urn:microsoft.com/office/officeart/2005/8/layout/pyramid3"/>
    <dgm:cxn modelId="{CF62C9E5-A0B5-4A65-B6BD-E043124BE213}" type="presParOf" srcId="{2954C5B8-E0D3-4F51-AB26-BB4E2F9795F0}" destId="{8C85B8AB-585A-4287-A411-F292A2546A04}" srcOrd="1" destOrd="0" presId="urn:microsoft.com/office/officeart/2005/8/layout/pyramid3"/>
    <dgm:cxn modelId="{AC08ED02-057B-4676-B669-A2B1780EE085}" type="presParOf" srcId="{2C4329CF-EDD8-45C6-B799-E0BC0F2AE7F2}" destId="{C7D8FA94-4DAD-4B65-8F71-913084553DEA}" srcOrd="1" destOrd="0" presId="urn:microsoft.com/office/officeart/2005/8/layout/pyramid3"/>
    <dgm:cxn modelId="{E0EA5F99-54FB-4697-9A64-B70DCB095C0F}" type="presParOf" srcId="{C7D8FA94-4DAD-4B65-8F71-913084553DEA}" destId="{59CB30A2-654C-4720-A349-EB841584E591}" srcOrd="0" destOrd="0" presId="urn:microsoft.com/office/officeart/2005/8/layout/pyramid3"/>
    <dgm:cxn modelId="{AD29FFCF-8B4F-463E-BAAD-9ECED80627F9}" type="presParOf" srcId="{C7D8FA94-4DAD-4B65-8F71-913084553DEA}" destId="{D52A7FD8-4469-4F07-B949-B088B1B2D4AE}" srcOrd="1" destOrd="0" presId="urn:microsoft.com/office/officeart/2005/8/layout/pyramid3"/>
    <dgm:cxn modelId="{E46C6984-C3CD-4AD9-BCB0-9049A9385CB4}" type="presParOf" srcId="{2C4329CF-EDD8-45C6-B799-E0BC0F2AE7F2}" destId="{CF966281-0958-4C6B-844E-D5F45CBA833B}" srcOrd="2" destOrd="0" presId="urn:microsoft.com/office/officeart/2005/8/layout/pyramid3"/>
    <dgm:cxn modelId="{CFD0C1EA-D0A5-4496-9DCE-659E9B183945}" type="presParOf" srcId="{CF966281-0958-4C6B-844E-D5F45CBA833B}" destId="{36F992DA-53B6-4919-9E5B-4DBCF690171B}" srcOrd="0" destOrd="0" presId="urn:microsoft.com/office/officeart/2005/8/layout/pyramid3"/>
    <dgm:cxn modelId="{D1C21830-E4CF-4108-8743-C269C212A051}" type="presParOf" srcId="{CF966281-0958-4C6B-844E-D5F45CBA833B}" destId="{FAFB79F2-9B02-496B-B9AF-0A4BD99BCD8C}" srcOrd="1" destOrd="0" presId="urn:microsoft.com/office/officeart/2005/8/layout/pyramid3"/>
    <dgm:cxn modelId="{54CCBEA9-0F87-4948-ACFC-86BA6EA00D55}" type="presParOf" srcId="{2C4329CF-EDD8-45C6-B799-E0BC0F2AE7F2}" destId="{BAA6F0AD-6DAB-4FCA-96EC-6E6267743574}" srcOrd="3" destOrd="0" presId="urn:microsoft.com/office/officeart/2005/8/layout/pyramid3"/>
    <dgm:cxn modelId="{7DBB55EC-81AD-4FC8-9C44-69DFF8BCFF84}" type="presParOf" srcId="{BAA6F0AD-6DAB-4FCA-96EC-6E6267743574}" destId="{B38453F5-C962-4D8B-B7D8-7E6C99BDFD09}" srcOrd="0" destOrd="0" presId="urn:microsoft.com/office/officeart/2005/8/layout/pyramid3"/>
    <dgm:cxn modelId="{C8386D59-8513-4AC0-A51B-F8D7DAB8E8F3}" type="presParOf" srcId="{BAA6F0AD-6DAB-4FCA-96EC-6E6267743574}" destId="{2670F2F9-079B-413F-A3CE-63A8AA91FDFF}" srcOrd="1" destOrd="0" presId="urn:microsoft.com/office/officeart/2005/8/layout/pyramid3"/>
    <dgm:cxn modelId="{2EBD52ED-5824-467A-AD5F-262B1DCA6FAA}" type="presParOf" srcId="{2C4329CF-EDD8-45C6-B799-E0BC0F2AE7F2}" destId="{511FEF2E-2372-4926-930C-A892DE396A55}" srcOrd="4" destOrd="0" presId="urn:microsoft.com/office/officeart/2005/8/layout/pyramid3"/>
    <dgm:cxn modelId="{E1ACFA90-D7E9-4447-B4D4-B1D4AFFEE194}" type="presParOf" srcId="{511FEF2E-2372-4926-930C-A892DE396A55}" destId="{40A1BC6B-6FF8-4359-A9F1-5538F9828B62}" srcOrd="0" destOrd="0" presId="urn:microsoft.com/office/officeart/2005/8/layout/pyramid3"/>
    <dgm:cxn modelId="{CDE1EC81-70DE-4909-9AB5-0A468EB7FFC5}" type="presParOf" srcId="{511FEF2E-2372-4926-930C-A892DE396A55}" destId="{62FE53F7-182B-48E8-B924-517057C82996}"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C5240-9BEB-4069-B21E-6BB38F40CFD9}">
      <dsp:nvSpPr>
        <dsp:cNvPr id="0" name=""/>
        <dsp:cNvSpPr/>
      </dsp:nvSpPr>
      <dsp:spPr>
        <a:xfrm rot="10800000">
          <a:off x="0" y="0"/>
          <a:ext cx="6950843" cy="869367"/>
        </a:xfrm>
        <a:prstGeom prst="trapezoid">
          <a:avLst>
            <a:gd name="adj" fmla="val 79953"/>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accent6"/>
              </a:solidFill>
            </a:rPr>
            <a:t>selection of participants by ADEM</a:t>
          </a:r>
          <a:endParaRPr lang="de-DE" sz="2500" b="1" kern="1200" dirty="0">
            <a:solidFill>
              <a:schemeClr val="accent6"/>
            </a:solidFill>
          </a:endParaRPr>
        </a:p>
      </dsp:txBody>
      <dsp:txXfrm rot="-10800000">
        <a:off x="1216397" y="0"/>
        <a:ext cx="4518047" cy="869367"/>
      </dsp:txXfrm>
    </dsp:sp>
    <dsp:sp modelId="{59CB30A2-654C-4720-A349-EB841584E591}">
      <dsp:nvSpPr>
        <dsp:cNvPr id="0" name=""/>
        <dsp:cNvSpPr/>
      </dsp:nvSpPr>
      <dsp:spPr>
        <a:xfrm rot="10800000">
          <a:off x="695084" y="869367"/>
          <a:ext cx="5560674" cy="869367"/>
        </a:xfrm>
        <a:prstGeom prst="trapezoid">
          <a:avLst>
            <a:gd name="adj" fmla="val 79953"/>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bg1"/>
              </a:solidFill>
            </a:rPr>
            <a:t>COSP</a:t>
          </a:r>
          <a:endParaRPr lang="de-DE" sz="2500" b="1" kern="1200" dirty="0">
            <a:solidFill>
              <a:schemeClr val="bg1"/>
            </a:solidFill>
          </a:endParaRPr>
        </a:p>
      </dsp:txBody>
      <dsp:txXfrm rot="-10800000">
        <a:off x="1668202" y="869367"/>
        <a:ext cx="3614438" cy="869367"/>
      </dsp:txXfrm>
    </dsp:sp>
    <dsp:sp modelId="{36F992DA-53B6-4919-9E5B-4DBCF690171B}">
      <dsp:nvSpPr>
        <dsp:cNvPr id="0" name=""/>
        <dsp:cNvSpPr/>
      </dsp:nvSpPr>
      <dsp:spPr>
        <a:xfrm rot="10800000">
          <a:off x="1390168" y="1738735"/>
          <a:ext cx="4170505" cy="869367"/>
        </a:xfrm>
        <a:prstGeom prst="trapezoid">
          <a:avLst>
            <a:gd name="adj" fmla="val 79953"/>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err="1" smtClean="0">
              <a:solidFill>
                <a:schemeClr val="accent6"/>
              </a:solidFill>
            </a:rPr>
            <a:t>interneship</a:t>
          </a:r>
          <a:endParaRPr lang="de-DE" sz="2500" b="1" kern="1200" dirty="0">
            <a:solidFill>
              <a:schemeClr val="accent6"/>
            </a:solidFill>
          </a:endParaRPr>
        </a:p>
      </dsp:txBody>
      <dsp:txXfrm rot="-10800000">
        <a:off x="2120007" y="1738735"/>
        <a:ext cx="2710828" cy="869367"/>
      </dsp:txXfrm>
    </dsp:sp>
    <dsp:sp modelId="{B38453F5-C962-4D8B-B7D8-7E6C99BDFD09}">
      <dsp:nvSpPr>
        <dsp:cNvPr id="0" name=""/>
        <dsp:cNvSpPr/>
      </dsp:nvSpPr>
      <dsp:spPr>
        <a:xfrm rot="10800000">
          <a:off x="2085252" y="2608103"/>
          <a:ext cx="2780337" cy="869367"/>
        </a:xfrm>
        <a:prstGeom prst="trapezoid">
          <a:avLst>
            <a:gd name="adj" fmla="val 79953"/>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err="1" smtClean="0">
              <a:solidFill>
                <a:schemeClr val="accent6"/>
              </a:solidFill>
            </a:rPr>
            <a:t>subsidised</a:t>
          </a:r>
          <a:r>
            <a:rPr lang="en-US" sz="2500" b="1" kern="1200" dirty="0" smtClean="0">
              <a:solidFill>
                <a:schemeClr val="accent6"/>
              </a:solidFill>
            </a:rPr>
            <a:t> employment</a:t>
          </a:r>
          <a:endParaRPr lang="de-DE" sz="2500" b="1" kern="1200" dirty="0">
            <a:solidFill>
              <a:schemeClr val="accent6"/>
            </a:solidFill>
          </a:endParaRPr>
        </a:p>
      </dsp:txBody>
      <dsp:txXfrm rot="-10800000">
        <a:off x="2571811" y="2608103"/>
        <a:ext cx="1807219" cy="869367"/>
      </dsp:txXfrm>
    </dsp:sp>
    <dsp:sp modelId="{40A1BC6B-6FF8-4359-A9F1-5538F9828B62}">
      <dsp:nvSpPr>
        <dsp:cNvPr id="0" name=""/>
        <dsp:cNvSpPr/>
      </dsp:nvSpPr>
      <dsp:spPr>
        <a:xfrm rot="10800000">
          <a:off x="2780337" y="3477471"/>
          <a:ext cx="1390168" cy="869367"/>
        </a:xfrm>
        <a:prstGeom prst="trapezoid">
          <a:avLst>
            <a:gd name="adj" fmla="val 79953"/>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de-DE" sz="2500" kern="1200" dirty="0"/>
        </a:p>
      </dsp:txBody>
      <dsp:txXfrm rot="-10800000">
        <a:off x="2780337" y="3477471"/>
        <a:ext cx="1390168" cy="869367"/>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C548378-F78C-4FE1-B67B-1A019581B8C8}" type="datetimeFigureOut">
              <a:rPr lang="en-GB" smtClean="0"/>
              <a:t>25/09/2022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D70C6F8-5F2D-41EC-BAA2-D2D3D1EEDB36}" type="slidenum">
              <a:rPr lang="en-GB" smtClean="0"/>
              <a:t>‹Nr.›</a:t>
            </a:fld>
            <a:endParaRPr lang="en-GB"/>
          </a:p>
        </p:txBody>
      </p:sp>
    </p:spTree>
    <p:extLst>
      <p:ext uri="{BB962C8B-B14F-4D97-AF65-F5344CB8AC3E}">
        <p14:creationId xmlns:p14="http://schemas.microsoft.com/office/powerpoint/2010/main" val="3306607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2BAB68C-6CAA-4FFE-A0E4-0BEFA88772A1}" type="datetimeFigureOut">
              <a:rPr lang="en-GB" smtClean="0"/>
              <a:t>25/09/2022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32EE0D1-5330-490E-A26A-1218C010E09C}" type="slidenum">
              <a:rPr lang="en-GB" smtClean="0"/>
              <a:t>‹Nr.›</a:t>
            </a:fld>
            <a:endParaRPr lang="en-GB"/>
          </a:p>
        </p:txBody>
      </p:sp>
    </p:spTree>
    <p:extLst>
      <p:ext uri="{BB962C8B-B14F-4D97-AF65-F5344CB8AC3E}">
        <p14:creationId xmlns:p14="http://schemas.microsoft.com/office/powerpoint/2010/main" val="122003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2EE0D1-5330-490E-A26A-1218C010E09C}" type="slidenum">
              <a:rPr lang="en-GB" smtClean="0"/>
              <a:t>1</a:t>
            </a:fld>
            <a:endParaRPr lang="en-GB"/>
          </a:p>
        </p:txBody>
      </p:sp>
    </p:spTree>
    <p:extLst>
      <p:ext uri="{BB962C8B-B14F-4D97-AF65-F5344CB8AC3E}">
        <p14:creationId xmlns:p14="http://schemas.microsoft.com/office/powerpoint/2010/main" val="2589293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8863" y="1502797"/>
            <a:ext cx="7789763" cy="1925578"/>
          </a:xfrm>
        </p:spPr>
        <p:txBody>
          <a:bodyPr anchor="ctr"/>
          <a:lstStyle>
            <a:lvl1pPr algn="l">
              <a:defRPr sz="6000"/>
            </a:lvl1pPr>
          </a:lstStyle>
          <a:p>
            <a:r>
              <a:rPr lang="de-DE" noProof="0" smtClean="0"/>
              <a:t>Titelmasterformat durch Klicken bearbeiten</a:t>
            </a:r>
            <a:endParaRPr lang="fr-LU" noProof="0" dirty="0"/>
          </a:p>
        </p:txBody>
      </p:sp>
      <p:sp>
        <p:nvSpPr>
          <p:cNvPr id="3" name="Subtitle 2"/>
          <p:cNvSpPr>
            <a:spLocks noGrp="1"/>
          </p:cNvSpPr>
          <p:nvPr>
            <p:ph type="subTitle" idx="1"/>
          </p:nvPr>
        </p:nvSpPr>
        <p:spPr>
          <a:xfrm>
            <a:off x="598863" y="3543884"/>
            <a:ext cx="7789763"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smtClean="0"/>
              <a:t>Formatvorlage des Untertitelmasters durch Klicken bearbeiten</a:t>
            </a:r>
            <a:endParaRPr lang="en-GB" dirty="0"/>
          </a:p>
        </p:txBody>
      </p:sp>
      <p:sp>
        <p:nvSpPr>
          <p:cNvPr id="4" name="Date Placeholder 3"/>
          <p:cNvSpPr>
            <a:spLocks noGrp="1"/>
          </p:cNvSpPr>
          <p:nvPr>
            <p:ph type="dt" sz="half" idx="10"/>
          </p:nvPr>
        </p:nvSpPr>
        <p:spPr/>
        <p:txBody>
          <a:bodyPr/>
          <a:lstStyle/>
          <a:p>
            <a:fld id="{9B6BBA40-B31B-44D4-8782-5745D1F63A3B}" type="datetime1">
              <a:rPr lang="en-GB" smtClean="0"/>
              <a:t>25/09/2022</a:t>
            </a:fld>
            <a:endParaRPr lang="en-GB"/>
          </a:p>
        </p:txBody>
      </p:sp>
      <p:sp>
        <p:nvSpPr>
          <p:cNvPr id="5" name="Footer Placeholder 4"/>
          <p:cNvSpPr>
            <a:spLocks noGrp="1"/>
          </p:cNvSpPr>
          <p:nvPr>
            <p:ph type="ftr" sz="quarter" idx="11"/>
          </p:nvPr>
        </p:nvSpPr>
        <p:spPr/>
        <p:txBody>
          <a:bodyPr/>
          <a:lstStyle/>
          <a:p>
            <a:r>
              <a:rPr lang="en-US" smtClean="0"/>
              <a:t>Intercept – study visit to Luxembourg – 26 September 2022</a:t>
            </a:r>
            <a:endParaRPr lang="en-GB"/>
          </a:p>
        </p:txBody>
      </p:sp>
      <p:sp>
        <p:nvSpPr>
          <p:cNvPr id="6" name="Slide Number Placeholder 5"/>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69264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smtClean="0"/>
              <a:t>Bild durch Klicken auf Symbol hinzufügen</a:t>
            </a:r>
            <a:endParaRPr lang="fr-LU"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noProof="0" smtClean="0"/>
              <a:t>Formatvorlagen des Textmasters bearbeiten</a:t>
            </a:r>
          </a:p>
        </p:txBody>
      </p:sp>
      <p:sp>
        <p:nvSpPr>
          <p:cNvPr id="5" name="Date Placeholder 4"/>
          <p:cNvSpPr>
            <a:spLocks noGrp="1"/>
          </p:cNvSpPr>
          <p:nvPr>
            <p:ph type="dt" sz="half" idx="10"/>
          </p:nvPr>
        </p:nvSpPr>
        <p:spPr/>
        <p:txBody>
          <a:bodyPr/>
          <a:lstStyle/>
          <a:p>
            <a:fld id="{438176C0-9080-47E0-82DD-B1DE603FA9A2}" type="datetime1">
              <a:rPr lang="en-GB" smtClean="0"/>
              <a:t>25/09/2022</a:t>
            </a:fld>
            <a:endParaRPr lang="en-GB"/>
          </a:p>
        </p:txBody>
      </p:sp>
      <p:sp>
        <p:nvSpPr>
          <p:cNvPr id="6" name="Footer Placeholder 5"/>
          <p:cNvSpPr>
            <a:spLocks noGrp="1"/>
          </p:cNvSpPr>
          <p:nvPr>
            <p:ph type="ftr" sz="quarter" idx="11"/>
          </p:nvPr>
        </p:nvSpPr>
        <p:spPr/>
        <p:txBody>
          <a:bodyPr/>
          <a:lstStyle/>
          <a:p>
            <a:r>
              <a:rPr lang="en-US" smtClean="0"/>
              <a:t>Intercept – study visit to Luxembourg – 26 September 2022</a:t>
            </a:r>
            <a:endParaRPr lang="en-GB"/>
          </a:p>
        </p:txBody>
      </p:sp>
      <p:sp>
        <p:nvSpPr>
          <p:cNvPr id="7" name="Slide Number Placeholder 6"/>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3207529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fr-LU" noProof="0" dirty="0"/>
          </a:p>
        </p:txBody>
      </p:sp>
      <p:sp>
        <p:nvSpPr>
          <p:cNvPr id="3" name="Vertical Text Placeholder 2"/>
          <p:cNvSpPr>
            <a:spLocks noGrp="1"/>
          </p:cNvSpPr>
          <p:nvPr>
            <p:ph type="body" orient="vert" idx="1"/>
          </p:nvPr>
        </p:nvSpPr>
        <p:spPr/>
        <p:txBody>
          <a:bodyPr vert="eaVert"/>
          <a:lstStyle/>
          <a:p>
            <a:pPr lvl="0"/>
            <a:r>
              <a:rPr lang="de-DE" noProof="0" smtClean="0"/>
              <a:t>Formatvorlagen des Textmasters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fr-LU" noProof="0" dirty="0"/>
          </a:p>
        </p:txBody>
      </p:sp>
      <p:sp>
        <p:nvSpPr>
          <p:cNvPr id="4" name="Date Placeholder 3"/>
          <p:cNvSpPr>
            <a:spLocks noGrp="1"/>
          </p:cNvSpPr>
          <p:nvPr>
            <p:ph type="dt" sz="half" idx="10"/>
          </p:nvPr>
        </p:nvSpPr>
        <p:spPr/>
        <p:txBody>
          <a:bodyPr/>
          <a:lstStyle/>
          <a:p>
            <a:fld id="{AD398DC2-F302-477E-ACE7-6365EC62B73F}" type="datetime1">
              <a:rPr lang="en-GB" smtClean="0"/>
              <a:t>25/09/2022</a:t>
            </a:fld>
            <a:endParaRPr lang="en-GB"/>
          </a:p>
        </p:txBody>
      </p:sp>
      <p:sp>
        <p:nvSpPr>
          <p:cNvPr id="5" name="Footer Placeholder 4"/>
          <p:cNvSpPr>
            <a:spLocks noGrp="1"/>
          </p:cNvSpPr>
          <p:nvPr>
            <p:ph type="ftr" sz="quarter" idx="11"/>
          </p:nvPr>
        </p:nvSpPr>
        <p:spPr/>
        <p:txBody>
          <a:bodyPr/>
          <a:lstStyle/>
          <a:p>
            <a:r>
              <a:rPr lang="en-US" smtClean="0"/>
              <a:t>Intercept – study visit to Luxembourg – 26 September 2022</a:t>
            </a:r>
            <a:endParaRPr lang="en-GB"/>
          </a:p>
        </p:txBody>
      </p:sp>
      <p:sp>
        <p:nvSpPr>
          <p:cNvPr id="6" name="Slide Number Placeholder 5"/>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2403717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noProof="0" smtClean="0"/>
              <a:t>Titelmasterformat durch Klicken bearbeiten</a:t>
            </a:r>
            <a:endParaRPr lang="fr-LU" noProof="0"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noProof="0" smtClean="0"/>
              <a:t>Formatvorlagen des Textmasters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fr-LU" noProof="0" dirty="0"/>
          </a:p>
        </p:txBody>
      </p:sp>
      <p:sp>
        <p:nvSpPr>
          <p:cNvPr id="4" name="Date Placeholder 3"/>
          <p:cNvSpPr>
            <a:spLocks noGrp="1"/>
          </p:cNvSpPr>
          <p:nvPr>
            <p:ph type="dt" sz="half" idx="10"/>
          </p:nvPr>
        </p:nvSpPr>
        <p:spPr/>
        <p:txBody>
          <a:bodyPr/>
          <a:lstStyle/>
          <a:p>
            <a:fld id="{4524D450-88F5-4E72-8608-998E88C78895}" type="datetime1">
              <a:rPr lang="en-GB" smtClean="0"/>
              <a:t>25/09/2022</a:t>
            </a:fld>
            <a:endParaRPr lang="en-GB"/>
          </a:p>
        </p:txBody>
      </p:sp>
      <p:sp>
        <p:nvSpPr>
          <p:cNvPr id="5" name="Footer Placeholder 4"/>
          <p:cNvSpPr>
            <a:spLocks noGrp="1"/>
          </p:cNvSpPr>
          <p:nvPr>
            <p:ph type="ftr" sz="quarter" idx="11"/>
          </p:nvPr>
        </p:nvSpPr>
        <p:spPr/>
        <p:txBody>
          <a:bodyPr/>
          <a:lstStyle/>
          <a:p>
            <a:r>
              <a:rPr lang="en-US" smtClean="0"/>
              <a:t>Intercept – study visit to Luxembourg – 26 September 2022</a:t>
            </a:r>
            <a:endParaRPr lang="en-GB"/>
          </a:p>
        </p:txBody>
      </p:sp>
      <p:sp>
        <p:nvSpPr>
          <p:cNvPr id="6" name="Slide Number Placeholder 5"/>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19806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White_Background_NE_PAS_UTILI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1394624"/>
            <a:ext cx="9851795" cy="624950"/>
          </a:xfrm>
          <a:effectLst/>
        </p:spPr>
        <p:txBody>
          <a:bodyPr/>
          <a:lstStyle/>
          <a:p>
            <a:r>
              <a:rPr lang="de-DE" noProof="0" smtClean="0"/>
              <a:t>Titelmasterformat durch Klicken bearbeiten</a:t>
            </a:r>
            <a:endParaRPr lang="fr-LU" noProof="0" dirty="0"/>
          </a:p>
        </p:txBody>
      </p:sp>
      <p:sp>
        <p:nvSpPr>
          <p:cNvPr id="3" name="Content Placeholder 2"/>
          <p:cNvSpPr>
            <a:spLocks noGrp="1"/>
          </p:cNvSpPr>
          <p:nvPr>
            <p:ph idx="1"/>
          </p:nvPr>
        </p:nvSpPr>
        <p:spPr>
          <a:xfrm>
            <a:off x="838201" y="2085357"/>
            <a:ext cx="10515600" cy="4348335"/>
          </a:xfrm>
        </p:spPr>
        <p:txBody>
          <a:bodyPr/>
          <a:lstStyle/>
          <a:p>
            <a:pPr lvl="0"/>
            <a:r>
              <a:rPr lang="de-DE" noProof="0" smtClean="0"/>
              <a:t>Formatvorlagen des Textmasters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fr-LU" noProof="0" dirty="0"/>
          </a:p>
        </p:txBody>
      </p:sp>
      <p:sp>
        <p:nvSpPr>
          <p:cNvPr id="4" name="Date Placeholder 3"/>
          <p:cNvSpPr>
            <a:spLocks noGrp="1"/>
          </p:cNvSpPr>
          <p:nvPr>
            <p:ph type="dt" sz="half" idx="10"/>
          </p:nvPr>
        </p:nvSpPr>
        <p:spPr/>
        <p:txBody>
          <a:bodyPr/>
          <a:lstStyle/>
          <a:p>
            <a:fld id="{D94AB10E-0264-4A33-9FA8-63B9E861C6BF}" type="datetime1">
              <a:rPr lang="en-GB" smtClean="0"/>
              <a:t>25/09/2022</a:t>
            </a:fld>
            <a:endParaRPr lang="en-GB"/>
          </a:p>
        </p:txBody>
      </p:sp>
      <p:sp>
        <p:nvSpPr>
          <p:cNvPr id="5" name="Footer Placeholder 4"/>
          <p:cNvSpPr>
            <a:spLocks noGrp="1"/>
          </p:cNvSpPr>
          <p:nvPr>
            <p:ph type="ftr" sz="quarter" idx="11"/>
          </p:nvPr>
        </p:nvSpPr>
        <p:spPr/>
        <p:txBody>
          <a:bodyPr/>
          <a:lstStyle/>
          <a:p>
            <a:r>
              <a:rPr lang="en-US" smtClean="0"/>
              <a:t>Intercept – study visit to Luxembourg – 26 September 2022</a:t>
            </a:r>
            <a:endParaRPr lang="en-GB"/>
          </a:p>
        </p:txBody>
      </p:sp>
      <p:sp>
        <p:nvSpPr>
          <p:cNvPr id="6" name="Slide Number Placeholder 5"/>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32887196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3"/>
            <a:ext cx="9851795" cy="1325563"/>
          </a:xfrm>
          <a:effectLst/>
        </p:spPr>
        <p:txBody>
          <a:bodyPr/>
          <a:lstStyle/>
          <a:p>
            <a:r>
              <a:rPr lang="de-DE" noProof="0" smtClean="0"/>
              <a:t>Titelmasterformat durch Klicken bearbeiten</a:t>
            </a:r>
            <a:endParaRPr lang="fr-LU" noProof="0" dirty="0"/>
          </a:p>
        </p:txBody>
      </p:sp>
      <p:sp>
        <p:nvSpPr>
          <p:cNvPr id="3" name="Content Placeholder 2"/>
          <p:cNvSpPr>
            <a:spLocks noGrp="1"/>
          </p:cNvSpPr>
          <p:nvPr>
            <p:ph idx="1"/>
          </p:nvPr>
        </p:nvSpPr>
        <p:spPr>
          <a:xfrm>
            <a:off x="838201" y="1847849"/>
            <a:ext cx="10515600" cy="4351338"/>
          </a:xfrm>
        </p:spPr>
        <p:txBody>
          <a:bodyPr/>
          <a:lstStyle/>
          <a:p>
            <a:pPr lvl="0"/>
            <a:r>
              <a:rPr lang="de-DE" noProof="0" smtClean="0"/>
              <a:t>Formatvorlagen des Textmasters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fr-LU" noProof="0" dirty="0"/>
          </a:p>
        </p:txBody>
      </p:sp>
      <p:sp>
        <p:nvSpPr>
          <p:cNvPr id="4" name="Date Placeholder 3"/>
          <p:cNvSpPr>
            <a:spLocks noGrp="1"/>
          </p:cNvSpPr>
          <p:nvPr>
            <p:ph type="dt" sz="half" idx="10"/>
          </p:nvPr>
        </p:nvSpPr>
        <p:spPr/>
        <p:txBody>
          <a:bodyPr/>
          <a:lstStyle/>
          <a:p>
            <a:fld id="{C3B420AA-9113-4F67-B775-46C3656828F1}" type="datetime1">
              <a:rPr lang="en-GB" smtClean="0"/>
              <a:t>25/09/2022</a:t>
            </a:fld>
            <a:endParaRPr lang="en-GB"/>
          </a:p>
        </p:txBody>
      </p:sp>
      <p:sp>
        <p:nvSpPr>
          <p:cNvPr id="5" name="Footer Placeholder 4"/>
          <p:cNvSpPr>
            <a:spLocks noGrp="1"/>
          </p:cNvSpPr>
          <p:nvPr>
            <p:ph type="ftr" sz="quarter" idx="11"/>
          </p:nvPr>
        </p:nvSpPr>
        <p:spPr/>
        <p:txBody>
          <a:bodyPr/>
          <a:lstStyle/>
          <a:p>
            <a:r>
              <a:rPr lang="en-US" smtClean="0"/>
              <a:t>Intercept – study visit to Luxembourg – 26 September 2022</a:t>
            </a:r>
            <a:endParaRPr lang="en-GB"/>
          </a:p>
        </p:txBody>
      </p:sp>
      <p:sp>
        <p:nvSpPr>
          <p:cNvPr id="6" name="Slide Number Placeholder 5"/>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754459316"/>
      </p:ext>
    </p:extLst>
  </p:cSld>
  <p:clrMapOvr>
    <a:masterClrMapping/>
  </p:clrMapOvr>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noProof="0" smtClean="0"/>
              <a:t>Titelmasterformat durch Klicken bearbeiten</a:t>
            </a:r>
            <a:endParaRPr lang="fr-LU" noProof="0"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smtClean="0"/>
              <a:t>Formatvorlagen des Textmasters bearbeiten</a:t>
            </a:r>
          </a:p>
        </p:txBody>
      </p:sp>
      <p:sp>
        <p:nvSpPr>
          <p:cNvPr id="4" name="Date Placeholder 3"/>
          <p:cNvSpPr>
            <a:spLocks noGrp="1"/>
          </p:cNvSpPr>
          <p:nvPr>
            <p:ph type="dt" sz="half" idx="10"/>
          </p:nvPr>
        </p:nvSpPr>
        <p:spPr/>
        <p:txBody>
          <a:bodyPr/>
          <a:lstStyle/>
          <a:p>
            <a:fld id="{E4C5CA13-D796-4DFA-B3F4-38469A5BABF7}" type="datetime1">
              <a:rPr lang="en-GB" smtClean="0"/>
              <a:t>25/09/2022</a:t>
            </a:fld>
            <a:endParaRPr lang="en-GB"/>
          </a:p>
        </p:txBody>
      </p:sp>
      <p:sp>
        <p:nvSpPr>
          <p:cNvPr id="5" name="Footer Placeholder 4"/>
          <p:cNvSpPr>
            <a:spLocks noGrp="1"/>
          </p:cNvSpPr>
          <p:nvPr>
            <p:ph type="ftr" sz="quarter" idx="11"/>
          </p:nvPr>
        </p:nvSpPr>
        <p:spPr/>
        <p:txBody>
          <a:bodyPr/>
          <a:lstStyle/>
          <a:p>
            <a:r>
              <a:rPr lang="en-US" smtClean="0"/>
              <a:t>Intercept – study visit to Luxembourg – 26 September 2022</a:t>
            </a:r>
            <a:endParaRPr lang="en-GB"/>
          </a:p>
        </p:txBody>
      </p:sp>
      <p:sp>
        <p:nvSpPr>
          <p:cNvPr id="6" name="Slide Number Placeholder 5"/>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2972115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fr-LU" noProof="0" dirty="0"/>
          </a:p>
        </p:txBody>
      </p:sp>
      <p:sp>
        <p:nvSpPr>
          <p:cNvPr id="3" name="Content Placeholder 2"/>
          <p:cNvSpPr>
            <a:spLocks noGrp="1"/>
          </p:cNvSpPr>
          <p:nvPr>
            <p:ph sz="half" idx="1"/>
          </p:nvPr>
        </p:nvSpPr>
        <p:spPr>
          <a:xfrm>
            <a:off x="838200" y="1825625"/>
            <a:ext cx="5181600" cy="4351338"/>
          </a:xfrm>
        </p:spPr>
        <p:txBody>
          <a:bodyPr/>
          <a:lstStyle/>
          <a:p>
            <a:pPr lvl="0"/>
            <a:r>
              <a:rPr lang="de-DE" noProof="0" smtClean="0"/>
              <a:t>Formatvorlagen des Textmasters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fr-LU" noProof="0" dirty="0"/>
          </a:p>
        </p:txBody>
      </p:sp>
      <p:sp>
        <p:nvSpPr>
          <p:cNvPr id="4" name="Content Placeholder 3"/>
          <p:cNvSpPr>
            <a:spLocks noGrp="1"/>
          </p:cNvSpPr>
          <p:nvPr>
            <p:ph sz="half" idx="2"/>
          </p:nvPr>
        </p:nvSpPr>
        <p:spPr>
          <a:xfrm>
            <a:off x="6172200" y="1825625"/>
            <a:ext cx="5181600" cy="4351338"/>
          </a:xfrm>
        </p:spPr>
        <p:txBody>
          <a:bodyPr/>
          <a:lstStyle/>
          <a:p>
            <a:pPr lvl="0"/>
            <a:r>
              <a:rPr lang="de-DE" noProof="0" smtClean="0"/>
              <a:t>Formatvorlagen des Textmasters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fr-LU" noProof="0" dirty="0"/>
          </a:p>
        </p:txBody>
      </p:sp>
      <p:sp>
        <p:nvSpPr>
          <p:cNvPr id="5" name="Date Placeholder 4"/>
          <p:cNvSpPr>
            <a:spLocks noGrp="1"/>
          </p:cNvSpPr>
          <p:nvPr>
            <p:ph type="dt" sz="half" idx="10"/>
          </p:nvPr>
        </p:nvSpPr>
        <p:spPr/>
        <p:txBody>
          <a:bodyPr/>
          <a:lstStyle/>
          <a:p>
            <a:fld id="{E0FD497D-CFF5-427C-A87F-4B8057EB300C}" type="datetime1">
              <a:rPr lang="en-GB" smtClean="0"/>
              <a:t>25/09/2022</a:t>
            </a:fld>
            <a:endParaRPr lang="en-GB"/>
          </a:p>
        </p:txBody>
      </p:sp>
      <p:sp>
        <p:nvSpPr>
          <p:cNvPr id="6" name="Footer Placeholder 5"/>
          <p:cNvSpPr>
            <a:spLocks noGrp="1"/>
          </p:cNvSpPr>
          <p:nvPr>
            <p:ph type="ftr" sz="quarter" idx="11"/>
          </p:nvPr>
        </p:nvSpPr>
        <p:spPr/>
        <p:txBody>
          <a:bodyPr/>
          <a:lstStyle/>
          <a:p>
            <a:r>
              <a:rPr lang="en-US" smtClean="0"/>
              <a:t>Intercept – study visit to Luxembourg – 26 September 2022</a:t>
            </a:r>
            <a:endParaRPr lang="en-GB"/>
          </a:p>
        </p:txBody>
      </p:sp>
      <p:sp>
        <p:nvSpPr>
          <p:cNvPr id="7" name="Slide Number Placeholder 6"/>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122676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887915" cy="1325563"/>
          </a:xfrm>
        </p:spPr>
        <p:txBody>
          <a:bodyPr/>
          <a:lstStyle/>
          <a:p>
            <a:r>
              <a:rPr lang="de-DE" noProof="0" smtClean="0"/>
              <a:t>Titelmasterformat durch Klicken bearbeiten</a:t>
            </a:r>
            <a:endParaRPr lang="fr-LU" noProof="0"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839788" y="2505075"/>
            <a:ext cx="5157787" cy="3684588"/>
          </a:xfrm>
        </p:spPr>
        <p:txBody>
          <a:bodyPr/>
          <a:lstStyle/>
          <a:p>
            <a:pPr lvl="0"/>
            <a:r>
              <a:rPr lang="de-DE" noProof="0" smtClean="0"/>
              <a:t>Formatvorlagen des Textmasters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fr-LU" noProof="0"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noProof="0" smtClean="0"/>
              <a:t>Formatvorlagen des Textmasters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fr-LU" noProof="0" dirty="0"/>
          </a:p>
        </p:txBody>
      </p:sp>
      <p:sp>
        <p:nvSpPr>
          <p:cNvPr id="7" name="Date Placeholder 6"/>
          <p:cNvSpPr>
            <a:spLocks noGrp="1"/>
          </p:cNvSpPr>
          <p:nvPr>
            <p:ph type="dt" sz="half" idx="10"/>
          </p:nvPr>
        </p:nvSpPr>
        <p:spPr/>
        <p:txBody>
          <a:bodyPr/>
          <a:lstStyle/>
          <a:p>
            <a:fld id="{5FAA8FD8-07CF-4AEC-8791-BB3FFE4F4612}" type="datetime1">
              <a:rPr lang="en-GB" smtClean="0"/>
              <a:t>25/09/2022</a:t>
            </a:fld>
            <a:endParaRPr lang="en-GB"/>
          </a:p>
        </p:txBody>
      </p:sp>
      <p:sp>
        <p:nvSpPr>
          <p:cNvPr id="8" name="Footer Placeholder 7"/>
          <p:cNvSpPr>
            <a:spLocks noGrp="1"/>
          </p:cNvSpPr>
          <p:nvPr>
            <p:ph type="ftr" sz="quarter" idx="11"/>
          </p:nvPr>
        </p:nvSpPr>
        <p:spPr/>
        <p:txBody>
          <a:bodyPr/>
          <a:lstStyle/>
          <a:p>
            <a:r>
              <a:rPr lang="en-US" smtClean="0"/>
              <a:t>Intercept – study visit to Luxembourg – 26 September 2022</a:t>
            </a:r>
            <a:endParaRPr lang="en-GB"/>
          </a:p>
        </p:txBody>
      </p:sp>
      <p:sp>
        <p:nvSpPr>
          <p:cNvPr id="9" name="Slide Number Placeholder 8"/>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2959500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fr-LU" noProof="0" dirty="0"/>
          </a:p>
        </p:txBody>
      </p:sp>
      <p:sp>
        <p:nvSpPr>
          <p:cNvPr id="3" name="Date Placeholder 2"/>
          <p:cNvSpPr>
            <a:spLocks noGrp="1"/>
          </p:cNvSpPr>
          <p:nvPr>
            <p:ph type="dt" sz="half" idx="10"/>
          </p:nvPr>
        </p:nvSpPr>
        <p:spPr/>
        <p:txBody>
          <a:bodyPr/>
          <a:lstStyle/>
          <a:p>
            <a:fld id="{77B26677-E665-4368-9E19-3C298CC49745}" type="datetime1">
              <a:rPr lang="en-GB" smtClean="0"/>
              <a:t>25/09/2022</a:t>
            </a:fld>
            <a:endParaRPr lang="en-GB"/>
          </a:p>
        </p:txBody>
      </p:sp>
      <p:sp>
        <p:nvSpPr>
          <p:cNvPr id="4" name="Footer Placeholder 3"/>
          <p:cNvSpPr>
            <a:spLocks noGrp="1"/>
          </p:cNvSpPr>
          <p:nvPr>
            <p:ph type="ftr" sz="quarter" idx="11"/>
          </p:nvPr>
        </p:nvSpPr>
        <p:spPr/>
        <p:txBody>
          <a:bodyPr/>
          <a:lstStyle/>
          <a:p>
            <a:r>
              <a:rPr lang="en-US" smtClean="0"/>
              <a:t>Intercept – study visit to Luxembourg – 26 September 2022</a:t>
            </a:r>
            <a:endParaRPr lang="en-GB"/>
          </a:p>
        </p:txBody>
      </p:sp>
      <p:sp>
        <p:nvSpPr>
          <p:cNvPr id="5" name="Slide Number Placeholder 4"/>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1062753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79128-70B6-43D7-9EBB-001BDBB3AC69}" type="datetime1">
              <a:rPr lang="en-GB" smtClean="0"/>
              <a:t>25/09/2022</a:t>
            </a:fld>
            <a:endParaRPr lang="en-GB"/>
          </a:p>
        </p:txBody>
      </p:sp>
      <p:sp>
        <p:nvSpPr>
          <p:cNvPr id="3" name="Footer Placeholder 2"/>
          <p:cNvSpPr>
            <a:spLocks noGrp="1"/>
          </p:cNvSpPr>
          <p:nvPr>
            <p:ph type="ftr" sz="quarter" idx="11"/>
          </p:nvPr>
        </p:nvSpPr>
        <p:spPr/>
        <p:txBody>
          <a:bodyPr/>
          <a:lstStyle/>
          <a:p>
            <a:r>
              <a:rPr lang="en-US" smtClean="0"/>
              <a:t>Intercept – study visit to Luxembourg – 26 September 2022</a:t>
            </a:r>
            <a:endParaRPr lang="en-GB"/>
          </a:p>
        </p:txBody>
      </p:sp>
      <p:sp>
        <p:nvSpPr>
          <p:cNvPr id="4" name="Slide Number Placeholder 3"/>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205177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E3536-1A9B-495B-804B-BAB6EB012D90}" type="datetime1">
              <a:rPr lang="en-GB" smtClean="0"/>
              <a:t>25/09/2022</a:t>
            </a:fld>
            <a:endParaRPr lang="en-GB"/>
          </a:p>
        </p:txBody>
      </p:sp>
      <p:sp>
        <p:nvSpPr>
          <p:cNvPr id="3" name="Footer Placeholder 2"/>
          <p:cNvSpPr>
            <a:spLocks noGrp="1"/>
          </p:cNvSpPr>
          <p:nvPr>
            <p:ph type="ftr" sz="quarter" idx="11"/>
          </p:nvPr>
        </p:nvSpPr>
        <p:spPr/>
        <p:txBody>
          <a:bodyPr/>
          <a:lstStyle/>
          <a:p>
            <a:r>
              <a:rPr lang="en-US" smtClean="0"/>
              <a:t>Intercept – study visit to Luxembourg – 26 September 2022</a:t>
            </a:r>
            <a:endParaRPr lang="en-GB"/>
          </a:p>
        </p:txBody>
      </p:sp>
      <p:sp>
        <p:nvSpPr>
          <p:cNvPr id="4" name="Slide Number Placeholder 3"/>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391856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noProof="0" smtClean="0"/>
              <a:t>Formatvorlagen des Textmasters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fr-LU"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noProof="0" smtClean="0"/>
              <a:t>Formatvorlagen des Textmasters bearbeiten</a:t>
            </a:r>
          </a:p>
        </p:txBody>
      </p:sp>
      <p:sp>
        <p:nvSpPr>
          <p:cNvPr id="5" name="Date Placeholder 4"/>
          <p:cNvSpPr>
            <a:spLocks noGrp="1"/>
          </p:cNvSpPr>
          <p:nvPr>
            <p:ph type="dt" sz="half" idx="10"/>
          </p:nvPr>
        </p:nvSpPr>
        <p:spPr/>
        <p:txBody>
          <a:bodyPr/>
          <a:lstStyle/>
          <a:p>
            <a:fld id="{CC8F1F97-92C3-4C05-A21E-5ADBBF42A377}" type="datetime1">
              <a:rPr lang="en-GB" smtClean="0"/>
              <a:t>25/09/2022</a:t>
            </a:fld>
            <a:endParaRPr lang="en-GB"/>
          </a:p>
        </p:txBody>
      </p:sp>
      <p:sp>
        <p:nvSpPr>
          <p:cNvPr id="6" name="Footer Placeholder 5"/>
          <p:cNvSpPr>
            <a:spLocks noGrp="1"/>
          </p:cNvSpPr>
          <p:nvPr>
            <p:ph type="ftr" sz="quarter" idx="11"/>
          </p:nvPr>
        </p:nvSpPr>
        <p:spPr/>
        <p:txBody>
          <a:bodyPr/>
          <a:lstStyle/>
          <a:p>
            <a:r>
              <a:rPr lang="en-US" smtClean="0"/>
              <a:t>Intercept – study visit to Luxembourg – 26 September 2022</a:t>
            </a:r>
            <a:endParaRPr lang="en-GB"/>
          </a:p>
        </p:txBody>
      </p:sp>
      <p:sp>
        <p:nvSpPr>
          <p:cNvPr id="7" name="Slide Number Placeholder 6"/>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427829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9900370" cy="1325563"/>
          </a:xfrm>
          <a:prstGeom prst="rect">
            <a:avLst/>
          </a:prstGeom>
          <a:ln>
            <a:noFill/>
          </a:ln>
          <a:effectLst/>
        </p:spPr>
        <p:txBody>
          <a:bodyPr vert="horz" lIns="91440" tIns="45720" rIns="91440" bIns="45720" rtlCol="0" anchor="b" anchorCtr="0">
            <a:normAutofit/>
          </a:bodyPr>
          <a:lstStyle/>
          <a:p>
            <a:r>
              <a:rPr lang="de-DE" noProof="0" smtClean="0"/>
              <a:t>Titelmasterformat durch Klicken bearbeiten</a:t>
            </a:r>
            <a:endParaRPr lang="fr-LU" noProof="0" dirty="0"/>
          </a:p>
        </p:txBody>
      </p:sp>
      <p:sp>
        <p:nvSpPr>
          <p:cNvPr id="3" name="Text Placeholder 2"/>
          <p:cNvSpPr>
            <a:spLocks noGrp="1"/>
          </p:cNvSpPr>
          <p:nvPr>
            <p:ph type="body" idx="1"/>
          </p:nvPr>
        </p:nvSpPr>
        <p:spPr>
          <a:xfrm>
            <a:off x="838200" y="1825624"/>
            <a:ext cx="10515600" cy="4531579"/>
          </a:xfrm>
          <a:prstGeom prst="rect">
            <a:avLst/>
          </a:prstGeom>
          <a:ln>
            <a:noFill/>
          </a:ln>
        </p:spPr>
        <p:txBody>
          <a:bodyPr vert="horz" lIns="91440" tIns="45720" rIns="91440" bIns="45720" rtlCol="0">
            <a:normAutofit/>
          </a:bodyPr>
          <a:lstStyle/>
          <a:p>
            <a:pPr lvl="0"/>
            <a:r>
              <a:rPr lang="de-DE" noProof="0" smtClean="0"/>
              <a:t>Formatvorlagen des Textmasters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fr-LU" noProof="0" dirty="0"/>
          </a:p>
        </p:txBody>
      </p:sp>
      <p:sp>
        <p:nvSpPr>
          <p:cNvPr id="4" name="Date Placeholder 3"/>
          <p:cNvSpPr>
            <a:spLocks noGrp="1"/>
          </p:cNvSpPr>
          <p:nvPr>
            <p:ph type="dt" sz="half" idx="2"/>
          </p:nvPr>
        </p:nvSpPr>
        <p:spPr>
          <a:xfrm>
            <a:off x="838200" y="6497755"/>
            <a:ext cx="2743200" cy="365125"/>
          </a:xfrm>
          <a:prstGeom prst="rect">
            <a:avLst/>
          </a:prstGeom>
          <a:ln>
            <a:noFill/>
          </a:ln>
        </p:spPr>
        <p:txBody>
          <a:bodyPr vert="horz" lIns="91440" tIns="45720" rIns="91440" bIns="45720" rtlCol="0" anchor="ctr"/>
          <a:lstStyle>
            <a:lvl1pPr algn="l">
              <a:defRPr sz="1200">
                <a:solidFill>
                  <a:schemeClr val="tx1">
                    <a:tint val="75000"/>
                  </a:schemeClr>
                </a:solidFill>
              </a:defRPr>
            </a:lvl1pPr>
          </a:lstStyle>
          <a:p>
            <a:fld id="{2DF03C56-EB79-4B61-9234-CD56C7DB0754}" type="datetime1">
              <a:rPr lang="en-GB" smtClean="0"/>
              <a:t>25/09/2022</a:t>
            </a:fld>
            <a:endParaRPr lang="en-GB" dirty="0"/>
          </a:p>
        </p:txBody>
      </p:sp>
      <p:sp>
        <p:nvSpPr>
          <p:cNvPr id="5" name="Footer Placeholder 4"/>
          <p:cNvSpPr>
            <a:spLocks noGrp="1"/>
          </p:cNvSpPr>
          <p:nvPr>
            <p:ph type="ftr" sz="quarter" idx="3"/>
          </p:nvPr>
        </p:nvSpPr>
        <p:spPr>
          <a:xfrm>
            <a:off x="4038600" y="6497755"/>
            <a:ext cx="4114800" cy="365125"/>
          </a:xfrm>
          <a:prstGeom prst="rect">
            <a:avLst/>
          </a:prstGeom>
          <a:ln>
            <a:noFill/>
          </a:ln>
        </p:spPr>
        <p:txBody>
          <a:bodyPr vert="horz" lIns="91440" tIns="45720" rIns="91440" bIns="45720" rtlCol="0" anchor="ctr"/>
          <a:lstStyle>
            <a:lvl1pPr algn="ctr">
              <a:defRPr sz="1200">
                <a:solidFill>
                  <a:schemeClr val="tx1">
                    <a:tint val="75000"/>
                  </a:schemeClr>
                </a:solidFill>
              </a:defRPr>
            </a:lvl1pPr>
          </a:lstStyle>
          <a:p>
            <a:r>
              <a:rPr lang="en-US" noProof="0" smtClean="0"/>
              <a:t>Intercept – study visit to Luxembourg – 26 September 2022</a:t>
            </a:r>
            <a:endParaRPr lang="fr-LU" noProof="0" dirty="0"/>
          </a:p>
        </p:txBody>
      </p:sp>
      <p:sp>
        <p:nvSpPr>
          <p:cNvPr id="6" name="Slide Number Placeholder 5"/>
          <p:cNvSpPr>
            <a:spLocks noGrp="1"/>
          </p:cNvSpPr>
          <p:nvPr>
            <p:ph type="sldNum" sz="quarter" idx="4"/>
          </p:nvPr>
        </p:nvSpPr>
        <p:spPr>
          <a:xfrm>
            <a:off x="8610600" y="6497755"/>
            <a:ext cx="2743200" cy="365125"/>
          </a:xfrm>
          <a:prstGeom prst="rect">
            <a:avLst/>
          </a:prstGeom>
          <a:ln>
            <a:noFill/>
          </a:ln>
        </p:spPr>
        <p:txBody>
          <a:bodyPr vert="horz" lIns="91440" tIns="45720" rIns="91440" bIns="45720" rtlCol="0" anchor="ctr"/>
          <a:lstStyle>
            <a:lvl1pPr algn="r">
              <a:defRPr sz="1200">
                <a:solidFill>
                  <a:schemeClr val="tx1">
                    <a:tint val="75000"/>
                  </a:schemeClr>
                </a:solidFill>
              </a:defRPr>
            </a:lvl1pPr>
          </a:lstStyle>
          <a:p>
            <a:fld id="{6BB9F288-823E-4A9F-AF04-7438C568EF98}" type="slidenum">
              <a:rPr lang="en-GB" smtClean="0"/>
              <a:t>‹Nr.›</a:t>
            </a:fld>
            <a:endParaRPr lang="en-GB" dirty="0"/>
          </a:p>
        </p:txBody>
      </p:sp>
      <p:cxnSp>
        <p:nvCxnSpPr>
          <p:cNvPr id="9" name="Straight Connector 8"/>
          <p:cNvCxnSpPr/>
          <p:nvPr/>
        </p:nvCxnSpPr>
        <p:spPr>
          <a:xfrm>
            <a:off x="0" y="1750209"/>
            <a:ext cx="12192000" cy="0"/>
          </a:xfrm>
          <a:prstGeom prst="line">
            <a:avLst/>
          </a:prstGeom>
          <a:ln>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6427479"/>
            <a:ext cx="12192000" cy="0"/>
          </a:xfrm>
          <a:prstGeom prst="line">
            <a:avLst/>
          </a:prstGeom>
          <a:ln>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750209"/>
            <a:ext cx="12192000" cy="0"/>
          </a:xfrm>
          <a:prstGeom prst="line">
            <a:avLst/>
          </a:prstGeom>
          <a:ln>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427479"/>
            <a:ext cx="12192000" cy="0"/>
          </a:xfrm>
          <a:prstGeom prst="line">
            <a:avLst/>
          </a:prstGeom>
          <a:ln>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4249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5" r:id="rId8"/>
    <p:sldLayoutId id="2147483740" r:id="rId9"/>
    <p:sldLayoutId id="2147483741" r:id="rId10"/>
    <p:sldLayoutId id="2147483742" r:id="rId11"/>
    <p:sldLayoutId id="2147483743" r:id="rId12"/>
    <p:sldLayoutId id="2147483744"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142" userDrawn="1">
          <p15:clr>
            <a:srgbClr val="F26B43"/>
          </p15:clr>
        </p15:guide>
        <p15:guide id="1" pos="753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LU" dirty="0" err="1" smtClean="0"/>
              <a:t>JobElo</a:t>
            </a:r>
            <a:r>
              <a:rPr lang="fr-LU" dirty="0" smtClean="0"/>
              <a:t> [</a:t>
            </a:r>
            <a:r>
              <a:rPr lang="fr-LU" i="1" dirty="0" err="1" smtClean="0"/>
              <a:t>JobNow</a:t>
            </a:r>
            <a:r>
              <a:rPr lang="fr-LU" dirty="0" smtClean="0"/>
              <a:t>]</a:t>
            </a:r>
            <a:endParaRPr lang="fr-LU" dirty="0"/>
          </a:p>
        </p:txBody>
      </p:sp>
      <p:sp>
        <p:nvSpPr>
          <p:cNvPr id="3" name="Subtitle 2"/>
          <p:cNvSpPr>
            <a:spLocks noGrp="1"/>
          </p:cNvSpPr>
          <p:nvPr>
            <p:ph type="subTitle" idx="1"/>
          </p:nvPr>
        </p:nvSpPr>
        <p:spPr>
          <a:xfrm>
            <a:off x="529852" y="3198827"/>
            <a:ext cx="7789763" cy="1655762"/>
          </a:xfrm>
        </p:spPr>
        <p:txBody>
          <a:bodyPr/>
          <a:lstStyle/>
          <a:p>
            <a:r>
              <a:rPr lang="fr-LU" dirty="0" err="1" smtClean="0"/>
              <a:t>Intercept</a:t>
            </a:r>
            <a:r>
              <a:rPr lang="fr-LU" dirty="0" smtClean="0"/>
              <a:t> – </a:t>
            </a:r>
            <a:r>
              <a:rPr lang="fr-LU" dirty="0" err="1" smtClean="0"/>
              <a:t>study</a:t>
            </a:r>
            <a:r>
              <a:rPr lang="fr-LU" dirty="0" smtClean="0"/>
              <a:t> </a:t>
            </a:r>
            <a:r>
              <a:rPr lang="fr-LU" dirty="0" err="1" smtClean="0"/>
              <a:t>visit</a:t>
            </a:r>
            <a:r>
              <a:rPr lang="fr-LU" dirty="0" smtClean="0"/>
              <a:t> to Luxembourg – </a:t>
            </a:r>
            <a:br>
              <a:rPr lang="fr-LU" dirty="0" smtClean="0"/>
            </a:br>
            <a:r>
              <a:rPr lang="fr-LU" dirty="0" smtClean="0"/>
              <a:t>26 </a:t>
            </a:r>
            <a:r>
              <a:rPr lang="fr-LU" dirty="0" err="1" smtClean="0"/>
              <a:t>September</a:t>
            </a:r>
            <a:r>
              <a:rPr lang="fr-LU" dirty="0" smtClean="0"/>
              <a:t> 2022</a:t>
            </a:r>
            <a:endParaRPr lang="fr-LU" dirty="0"/>
          </a:p>
        </p:txBody>
      </p:sp>
    </p:spTree>
    <p:extLst>
      <p:ext uri="{BB962C8B-B14F-4D97-AF65-F5344CB8AC3E}">
        <p14:creationId xmlns:p14="http://schemas.microsoft.com/office/powerpoint/2010/main" val="1693867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Another ongoing project with </a:t>
            </a:r>
            <a:br>
              <a:rPr lang="en-US" dirty="0" smtClean="0"/>
            </a:br>
            <a:r>
              <a:rPr lang="en-US" dirty="0" smtClean="0"/>
              <a:t>ADEM and COSP</a:t>
            </a:r>
            <a:endParaRPr lang="de-DE" dirty="0"/>
          </a:p>
        </p:txBody>
      </p:sp>
      <p:sp>
        <p:nvSpPr>
          <p:cNvPr id="4" name="Fußzeilenplatzhalter 3"/>
          <p:cNvSpPr>
            <a:spLocks noGrp="1"/>
          </p:cNvSpPr>
          <p:nvPr>
            <p:ph type="ftr" sz="quarter" idx="11"/>
          </p:nvPr>
        </p:nvSpPr>
        <p:spPr/>
        <p:txBody>
          <a:bodyPr/>
          <a:lstStyle/>
          <a:p>
            <a:r>
              <a:rPr lang="en-US" smtClean="0"/>
              <a:t>Intercept – study visit to Luxembourg – 26 September 2022</a:t>
            </a:r>
            <a:endParaRPr lang="en-GB"/>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970059"/>
            <a:ext cx="10548667" cy="3955750"/>
          </a:xfrm>
          <a:prstGeom prst="rect">
            <a:avLst/>
          </a:prstGeom>
        </p:spPr>
      </p:pic>
    </p:spTree>
    <p:extLst>
      <p:ext uri="{BB962C8B-B14F-4D97-AF65-F5344CB8AC3E}">
        <p14:creationId xmlns:p14="http://schemas.microsoft.com/office/powerpoint/2010/main" val="341119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IMAGINE</a:t>
            </a:r>
            <a:endParaRPr lang="de-DE" dirty="0"/>
          </a:p>
        </p:txBody>
      </p:sp>
      <p:sp>
        <p:nvSpPr>
          <p:cNvPr id="3" name="Inhaltsplatzhalter 2"/>
          <p:cNvSpPr>
            <a:spLocks noGrp="1"/>
          </p:cNvSpPr>
          <p:nvPr>
            <p:ph idx="1"/>
          </p:nvPr>
        </p:nvSpPr>
        <p:spPr>
          <a:xfrm>
            <a:off x="838200" y="1880559"/>
            <a:ext cx="10515600" cy="4537493"/>
          </a:xfrm>
        </p:spPr>
        <p:txBody>
          <a:bodyPr>
            <a:normAutofit/>
          </a:bodyPr>
          <a:lstStyle/>
          <a:p>
            <a:pPr marL="0" indent="0">
              <a:buNone/>
            </a:pPr>
            <a:r>
              <a:rPr lang="en-US" sz="2200" dirty="0"/>
              <a:t>IMAGINE aims to tackle unemployment by creating sustainable job prospects in the horticultural sector for people aged 18-34 with low-skills who are not in education, employment or training (NEET).</a:t>
            </a:r>
          </a:p>
          <a:p>
            <a:pPr marL="0" indent="0">
              <a:buNone/>
            </a:pPr>
            <a:r>
              <a:rPr lang="en-US" sz="2200" dirty="0"/>
              <a:t>As part of the INTERREG "IMAGINE" project (2019-2023), the </a:t>
            </a:r>
            <a:r>
              <a:rPr lang="en-US" sz="2200" b="1" dirty="0" err="1"/>
              <a:t>Lycée</a:t>
            </a:r>
            <a:r>
              <a:rPr lang="en-US" sz="2200" b="1" dirty="0"/>
              <a:t> Technique </a:t>
            </a:r>
            <a:r>
              <a:rPr lang="en-US" sz="2200" b="1" dirty="0" err="1"/>
              <a:t>Agricole</a:t>
            </a:r>
            <a:r>
              <a:rPr lang="en-US" sz="2200" dirty="0"/>
              <a:t> (LTA) and the </a:t>
            </a:r>
            <a:r>
              <a:rPr lang="en-US" sz="2200" b="1" dirty="0"/>
              <a:t>Forum pour </a:t>
            </a:r>
            <a:r>
              <a:rPr lang="en-US" sz="2200" b="1" dirty="0" err="1"/>
              <a:t>l'Emploi</a:t>
            </a:r>
            <a:r>
              <a:rPr lang="en-US" sz="2200" dirty="0"/>
              <a:t> (FPE), in collaboration with </a:t>
            </a:r>
            <a:r>
              <a:rPr lang="en-US" sz="2200" b="1" dirty="0" smtClean="0"/>
              <a:t>ADEM</a:t>
            </a:r>
            <a:r>
              <a:rPr lang="en-US" sz="2200" dirty="0" smtClean="0"/>
              <a:t> </a:t>
            </a:r>
            <a:r>
              <a:rPr lang="en-US" sz="2200" dirty="0"/>
              <a:t>and </a:t>
            </a:r>
            <a:r>
              <a:rPr lang="en-US" sz="2200" b="1" dirty="0" smtClean="0"/>
              <a:t>COSP</a:t>
            </a:r>
            <a:r>
              <a:rPr lang="en-US" sz="2200" dirty="0" smtClean="0"/>
              <a:t>, offers a </a:t>
            </a:r>
            <a:r>
              <a:rPr lang="en-US" sz="2200" dirty="0"/>
              <a:t>seven-month training </a:t>
            </a:r>
            <a:r>
              <a:rPr lang="en-US" sz="2200" dirty="0" err="1"/>
              <a:t>programme</a:t>
            </a:r>
            <a:r>
              <a:rPr lang="en-US" sz="2200" dirty="0"/>
              <a:t> in market gardening, dedicated to young people who currently are not in education, employment or training (NEETs).</a:t>
            </a:r>
          </a:p>
          <a:p>
            <a:pPr marL="0" indent="0">
              <a:buNone/>
              <a:tabLst>
                <a:tab pos="9239250" algn="r"/>
              </a:tabLst>
            </a:pPr>
            <a:r>
              <a:rPr lang="en-US" sz="2200" dirty="0"/>
              <a:t>Convinced of the </a:t>
            </a:r>
            <a:r>
              <a:rPr lang="en-US" sz="2200" i="1" dirty="0"/>
              <a:t>“integrating”</a:t>
            </a:r>
            <a:r>
              <a:rPr lang="en-US" sz="2200" dirty="0"/>
              <a:t> and </a:t>
            </a:r>
            <a:r>
              <a:rPr lang="en-US" sz="2200" i="1" dirty="0"/>
              <a:t>“healing”</a:t>
            </a:r>
            <a:r>
              <a:rPr lang="en-US" sz="2200" dirty="0"/>
              <a:t> power of </a:t>
            </a:r>
            <a:r>
              <a:rPr lang="en-US" sz="2200" dirty="0" smtClean="0"/>
              <a:t>working</a:t>
            </a:r>
            <a:br>
              <a:rPr lang="en-US" sz="2200" dirty="0" smtClean="0"/>
            </a:br>
            <a:r>
              <a:rPr lang="en-US" sz="2200" dirty="0" smtClean="0"/>
              <a:t>with </a:t>
            </a:r>
            <a:r>
              <a:rPr lang="en-US" sz="2200" dirty="0"/>
              <a:t>the soil and plants in the context of market </a:t>
            </a:r>
            <a:r>
              <a:rPr lang="en-US" sz="2200" dirty="0" smtClean="0"/>
              <a:t/>
            </a:r>
            <a:br>
              <a:rPr lang="en-US" sz="2200" dirty="0" smtClean="0"/>
            </a:br>
            <a:r>
              <a:rPr lang="en-US" sz="2200" dirty="0" smtClean="0"/>
              <a:t>gardening</a:t>
            </a:r>
            <a:r>
              <a:rPr lang="en-US" sz="2200" dirty="0"/>
              <a:t>, </a:t>
            </a:r>
            <a:r>
              <a:rPr lang="en-US" sz="2200" b="1" dirty="0" smtClean="0"/>
              <a:t>the project </a:t>
            </a:r>
            <a:r>
              <a:rPr lang="en-US" sz="2200" b="1" dirty="0"/>
              <a:t>in Luxembourg focused on the </a:t>
            </a:r>
            <a:r>
              <a:rPr lang="en-US" sz="2200" b="1" dirty="0" smtClean="0"/>
              <a:t/>
            </a:r>
            <a:br>
              <a:rPr lang="en-US" sz="2200" b="1" dirty="0" smtClean="0"/>
            </a:br>
            <a:r>
              <a:rPr lang="en-US" sz="2200" b="1" dirty="0" smtClean="0"/>
              <a:t>most </a:t>
            </a:r>
            <a:r>
              <a:rPr lang="en-US" sz="2200" b="1" dirty="0"/>
              <a:t>vulnerable groups </a:t>
            </a:r>
            <a:r>
              <a:rPr lang="en-US" sz="2200" b="1" dirty="0" smtClean="0"/>
              <a:t>in </a:t>
            </a:r>
            <a:r>
              <a:rPr lang="en-US" sz="2200" b="1" dirty="0"/>
              <a:t>our society - people with </a:t>
            </a:r>
            <a:r>
              <a:rPr lang="en-US" sz="2200" b="1" dirty="0" smtClean="0"/>
              <a:t/>
            </a:r>
            <a:br>
              <a:rPr lang="en-US" sz="2200" b="1" dirty="0" smtClean="0"/>
            </a:br>
            <a:r>
              <a:rPr lang="en-US" sz="2200" b="1" dirty="0" smtClean="0"/>
              <a:t>disabilities</a:t>
            </a:r>
            <a:r>
              <a:rPr lang="en-US" sz="2200" dirty="0" smtClean="0"/>
              <a:t> </a:t>
            </a:r>
            <a:r>
              <a:rPr lang="en-US" sz="2200" b="1" dirty="0"/>
              <a:t>-</a:t>
            </a:r>
            <a:r>
              <a:rPr lang="en-US" sz="2200" dirty="0"/>
              <a:t> who often face more </a:t>
            </a:r>
            <a:r>
              <a:rPr lang="en-US" sz="2200" dirty="0" smtClean="0"/>
              <a:t>problems </a:t>
            </a:r>
            <a:r>
              <a:rPr lang="en-US" sz="2200" dirty="0"/>
              <a:t>to find their </a:t>
            </a:r>
            <a:r>
              <a:rPr lang="en-US" sz="2200" dirty="0" smtClean="0"/>
              <a:t/>
            </a:r>
            <a:br>
              <a:rPr lang="en-US" sz="2200" dirty="0" smtClean="0"/>
            </a:br>
            <a:r>
              <a:rPr lang="en-US" sz="2200" dirty="0" smtClean="0"/>
              <a:t>place </a:t>
            </a:r>
            <a:r>
              <a:rPr lang="en-US" sz="2200" dirty="0"/>
              <a:t>in our hectic world.</a:t>
            </a:r>
          </a:p>
          <a:p>
            <a:pPr marL="3321050" indent="0">
              <a:buNone/>
            </a:pPr>
            <a:endParaRPr lang="de-DE" sz="2200" dirty="0"/>
          </a:p>
        </p:txBody>
      </p:sp>
      <p:sp>
        <p:nvSpPr>
          <p:cNvPr id="4" name="Fußzeilenplatzhalter 3"/>
          <p:cNvSpPr>
            <a:spLocks noGrp="1"/>
          </p:cNvSpPr>
          <p:nvPr>
            <p:ph type="ftr" sz="quarter" idx="11"/>
          </p:nvPr>
        </p:nvSpPr>
        <p:spPr/>
        <p:txBody>
          <a:bodyPr/>
          <a:lstStyle/>
          <a:p>
            <a:r>
              <a:rPr lang="en-US" dirty="0" smtClean="0"/>
              <a:t>Intercept – study visit to Luxembourg – 26 September 2022</a:t>
            </a:r>
            <a:endParaRPr lang="en-GB"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0924" y="4641011"/>
            <a:ext cx="4553309" cy="1707491"/>
          </a:xfrm>
          <a:prstGeom prst="rect">
            <a:avLst/>
          </a:prstGeom>
        </p:spPr>
      </p:pic>
    </p:spTree>
    <p:extLst>
      <p:ext uri="{BB962C8B-B14F-4D97-AF65-F5344CB8AC3E}">
        <p14:creationId xmlns:p14="http://schemas.microsoft.com/office/powerpoint/2010/main" val="734477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JobElo</a:t>
            </a:r>
            <a:endParaRPr lang="de-DE" dirty="0"/>
          </a:p>
        </p:txBody>
      </p:sp>
      <p:sp>
        <p:nvSpPr>
          <p:cNvPr id="3" name="Inhaltsplatzhalter 2"/>
          <p:cNvSpPr>
            <a:spLocks noGrp="1"/>
          </p:cNvSpPr>
          <p:nvPr>
            <p:ph idx="1"/>
          </p:nvPr>
        </p:nvSpPr>
        <p:spPr>
          <a:xfrm>
            <a:off x="838202" y="1918551"/>
            <a:ext cx="10505534" cy="4351338"/>
          </a:xfrm>
        </p:spPr>
        <p:txBody>
          <a:bodyPr>
            <a:normAutofit/>
          </a:bodyPr>
          <a:lstStyle/>
          <a:p>
            <a:pPr marL="0" indent="0">
              <a:buNone/>
            </a:pPr>
            <a:r>
              <a:rPr lang="en-US" sz="2400" dirty="0" smtClean="0"/>
              <a:t>The program has been created in 2013 before the </a:t>
            </a:r>
            <a:r>
              <a:rPr lang="en-US" sz="2400" dirty="0" smtClean="0"/>
              <a:t>European Youth guarantee </a:t>
            </a:r>
            <a:r>
              <a:rPr lang="en-US" sz="2400" dirty="0" smtClean="0"/>
              <a:t>was put in place </a:t>
            </a:r>
            <a:r>
              <a:rPr lang="en-US" sz="2400" dirty="0" smtClean="0"/>
              <a:t>later </a:t>
            </a:r>
            <a:r>
              <a:rPr lang="en-US" sz="2400" dirty="0" smtClean="0"/>
              <a:t>in 2014.</a:t>
            </a:r>
          </a:p>
          <a:p>
            <a:pPr marL="0" indent="0">
              <a:buNone/>
            </a:pPr>
            <a:r>
              <a:rPr lang="en-US" sz="2400" dirty="0" smtClean="0"/>
              <a:t>The </a:t>
            </a:r>
            <a:r>
              <a:rPr lang="en-US" sz="2400" dirty="0" err="1" smtClean="0"/>
              <a:t>JobElo</a:t>
            </a:r>
            <a:r>
              <a:rPr lang="en-US" sz="2400" dirty="0" smtClean="0"/>
              <a:t> </a:t>
            </a:r>
            <a:r>
              <a:rPr lang="en-US" sz="2400" dirty="0" err="1" smtClean="0"/>
              <a:t>programme</a:t>
            </a:r>
            <a:r>
              <a:rPr lang="en-US" sz="2400" dirty="0" smtClean="0"/>
              <a:t> offers young people without qualifications a chance to enter into the </a:t>
            </a:r>
            <a:r>
              <a:rPr lang="en-US" sz="2400" dirty="0" err="1" smtClean="0"/>
              <a:t>labour</a:t>
            </a:r>
            <a:r>
              <a:rPr lang="en-US" sz="2400" dirty="0" smtClean="0"/>
              <a:t> market and/or access an apprenticeship. </a:t>
            </a:r>
            <a:r>
              <a:rPr lang="en-US" sz="2400" dirty="0"/>
              <a:t>The </a:t>
            </a:r>
            <a:r>
              <a:rPr lang="en-US" sz="2400" dirty="0" err="1"/>
              <a:t>programme</a:t>
            </a:r>
            <a:r>
              <a:rPr lang="en-US" sz="2400" dirty="0"/>
              <a:t> explicitly targets young people who did not </a:t>
            </a:r>
            <a:r>
              <a:rPr lang="de-DE" sz="2400" dirty="0"/>
              <a:t>not </a:t>
            </a:r>
            <a:r>
              <a:rPr lang="de-DE" sz="2400" dirty="0" err="1"/>
              <a:t>complete</a:t>
            </a:r>
            <a:r>
              <a:rPr lang="de-DE" sz="2400" dirty="0"/>
              <a:t> </a:t>
            </a:r>
            <a:r>
              <a:rPr lang="en-US" sz="2400" dirty="0" smtClean="0"/>
              <a:t>secondary school. </a:t>
            </a:r>
          </a:p>
          <a:p>
            <a:pPr marL="0" indent="0">
              <a:buNone/>
            </a:pPr>
            <a:r>
              <a:rPr lang="en-US" sz="2400" dirty="0" smtClean="0"/>
              <a:t>It </a:t>
            </a:r>
            <a:r>
              <a:rPr lang="en-US" sz="2400" dirty="0"/>
              <a:t>offers them an integrated </a:t>
            </a:r>
            <a:r>
              <a:rPr lang="en-US" sz="2400" dirty="0" err="1"/>
              <a:t>programme</a:t>
            </a:r>
            <a:r>
              <a:rPr lang="en-US" sz="2400" dirty="0"/>
              <a:t> of professional orientation and the </a:t>
            </a:r>
            <a:r>
              <a:rPr lang="en-US" sz="2400" dirty="0" smtClean="0"/>
              <a:t>possibility to </a:t>
            </a:r>
            <a:r>
              <a:rPr lang="en-US" sz="2400" dirty="0"/>
              <a:t>obtain work experience and gain </a:t>
            </a:r>
            <a:r>
              <a:rPr lang="en-US" sz="2400" dirty="0" smtClean="0"/>
              <a:t>qualifications.</a:t>
            </a:r>
          </a:p>
          <a:p>
            <a:pPr marL="0" indent="0">
              <a:buNone/>
            </a:pPr>
            <a:endParaRPr lang="en-US" sz="2400" dirty="0" smtClean="0"/>
          </a:p>
        </p:txBody>
      </p:sp>
      <p:sp>
        <p:nvSpPr>
          <p:cNvPr id="4" name="Fußzeilenplatzhalter 3"/>
          <p:cNvSpPr>
            <a:spLocks noGrp="1"/>
          </p:cNvSpPr>
          <p:nvPr>
            <p:ph type="ftr" sz="quarter" idx="11"/>
          </p:nvPr>
        </p:nvSpPr>
        <p:spPr/>
        <p:txBody>
          <a:bodyPr/>
          <a:lstStyle/>
          <a:p>
            <a:r>
              <a:rPr lang="en-US" smtClean="0"/>
              <a:t>Intercept – study visit to Luxembourg – 26 September 2022</a:t>
            </a:r>
            <a:endParaRPr lang="en-GB"/>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0774" y="4740125"/>
            <a:ext cx="5431226" cy="1688814"/>
          </a:xfrm>
          <a:prstGeom prst="rect">
            <a:avLst/>
          </a:prstGeom>
        </p:spPr>
      </p:pic>
    </p:spTree>
    <p:extLst>
      <p:ext uri="{BB962C8B-B14F-4D97-AF65-F5344CB8AC3E}">
        <p14:creationId xmlns:p14="http://schemas.microsoft.com/office/powerpoint/2010/main" val="2409648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t>
            </a:r>
            <a:r>
              <a:rPr lang="de-DE" dirty="0" err="1" smtClean="0"/>
              <a:t>step-by-step</a:t>
            </a:r>
            <a:r>
              <a:rPr lang="de-DE" dirty="0" smtClean="0"/>
              <a:t>“ </a:t>
            </a:r>
            <a:r>
              <a:rPr lang="de-DE" dirty="0" err="1"/>
              <a:t>approach</a:t>
            </a:r>
            <a:endParaRPr lang="de-DE" dirty="0"/>
          </a:p>
        </p:txBody>
      </p:sp>
      <p:sp>
        <p:nvSpPr>
          <p:cNvPr id="4" name="Fußzeilenplatzhalter 3"/>
          <p:cNvSpPr>
            <a:spLocks noGrp="1"/>
          </p:cNvSpPr>
          <p:nvPr>
            <p:ph type="ftr" sz="quarter" idx="11"/>
          </p:nvPr>
        </p:nvSpPr>
        <p:spPr/>
        <p:txBody>
          <a:bodyPr/>
          <a:lstStyle/>
          <a:p>
            <a:r>
              <a:rPr lang="en-US" smtClean="0"/>
              <a:t>Intercept – study visit to Luxembourg – 26 September 2022</a:t>
            </a:r>
            <a:endParaRPr lang="en-GB"/>
          </a:p>
        </p:txBody>
      </p:sp>
      <p:sp>
        <p:nvSpPr>
          <p:cNvPr id="3" name="Inhaltsplatzhalter 2"/>
          <p:cNvSpPr>
            <a:spLocks noGrp="1"/>
          </p:cNvSpPr>
          <p:nvPr>
            <p:ph idx="1"/>
          </p:nvPr>
        </p:nvSpPr>
        <p:spPr>
          <a:xfrm>
            <a:off x="838201" y="1718455"/>
            <a:ext cx="10524227" cy="4727543"/>
          </a:xfrm>
        </p:spPr>
        <p:txBody>
          <a:bodyPr>
            <a:noAutofit/>
          </a:bodyPr>
          <a:lstStyle/>
          <a:p>
            <a:pPr marL="0" indent="0">
              <a:lnSpc>
                <a:spcPct val="120000"/>
              </a:lnSpc>
              <a:buNone/>
            </a:pPr>
            <a:r>
              <a:rPr lang="en-US" sz="2200" dirty="0" smtClean="0"/>
              <a:t>The </a:t>
            </a:r>
            <a:r>
              <a:rPr lang="en-US" sz="2200" dirty="0" err="1"/>
              <a:t>programme</a:t>
            </a:r>
            <a:r>
              <a:rPr lang="en-US" sz="2200" dirty="0"/>
              <a:t> is run by the </a:t>
            </a:r>
            <a:r>
              <a:rPr lang="en-US" sz="2200" dirty="0" smtClean="0"/>
              <a:t>PES and </a:t>
            </a:r>
            <a:r>
              <a:rPr lang="en-US" sz="2200" dirty="0"/>
              <a:t>the Centre of Social-Professional Orientation (COSP) in close collaboration with </a:t>
            </a:r>
            <a:r>
              <a:rPr lang="en-US" sz="2200" dirty="0" smtClean="0"/>
              <a:t>the Ministry of Education, Children and Youth. </a:t>
            </a:r>
          </a:p>
          <a:p>
            <a:pPr marL="3140075" indent="0">
              <a:lnSpc>
                <a:spcPct val="120000"/>
              </a:lnSpc>
              <a:spcBef>
                <a:spcPts val="1200"/>
              </a:spcBef>
              <a:buNone/>
            </a:pPr>
            <a:r>
              <a:rPr lang="en-US" sz="2200" dirty="0" smtClean="0"/>
              <a:t>It </a:t>
            </a:r>
            <a:r>
              <a:rPr lang="en-US" sz="2200" dirty="0"/>
              <a:t>consists of </a:t>
            </a:r>
            <a:r>
              <a:rPr lang="en-US" sz="2200" dirty="0" smtClean="0"/>
              <a:t>four </a:t>
            </a:r>
            <a:r>
              <a:rPr lang="en-US" sz="2200" dirty="0"/>
              <a:t>stages</a:t>
            </a:r>
            <a:r>
              <a:rPr lang="en-US" sz="2200" dirty="0" smtClean="0"/>
              <a:t>: </a:t>
            </a:r>
          </a:p>
          <a:p>
            <a:pPr marL="3494088" indent="-180975">
              <a:lnSpc>
                <a:spcPct val="100000"/>
              </a:lnSpc>
              <a:spcBef>
                <a:spcPts val="0"/>
              </a:spcBef>
            </a:pPr>
            <a:r>
              <a:rPr lang="en-US" sz="2200" dirty="0" smtClean="0"/>
              <a:t>workshops </a:t>
            </a:r>
          </a:p>
          <a:p>
            <a:pPr marL="3494088" indent="-180975">
              <a:lnSpc>
                <a:spcPct val="100000"/>
              </a:lnSpc>
              <a:spcBef>
                <a:spcPts val="0"/>
              </a:spcBef>
            </a:pPr>
            <a:r>
              <a:rPr lang="en-US" sz="2200" dirty="0" smtClean="0"/>
              <a:t>internship</a:t>
            </a:r>
          </a:p>
          <a:p>
            <a:pPr marL="3494088" indent="-180975">
              <a:lnSpc>
                <a:spcPct val="100000"/>
              </a:lnSpc>
              <a:spcBef>
                <a:spcPts val="0"/>
              </a:spcBef>
            </a:pPr>
            <a:r>
              <a:rPr lang="en-US" sz="2200" dirty="0" err="1" smtClean="0"/>
              <a:t>subsidised</a:t>
            </a:r>
            <a:r>
              <a:rPr lang="en-US" sz="2200" dirty="0" smtClean="0"/>
              <a:t> employment</a:t>
            </a:r>
          </a:p>
          <a:p>
            <a:pPr marL="3494088" indent="-180975">
              <a:lnSpc>
                <a:spcPct val="100000"/>
              </a:lnSpc>
              <a:spcBef>
                <a:spcPts val="0"/>
              </a:spcBef>
            </a:pPr>
            <a:r>
              <a:rPr lang="en-US" sz="2200" dirty="0"/>
              <a:t>a</a:t>
            </a:r>
            <a:r>
              <a:rPr lang="en-US" sz="2200" dirty="0" smtClean="0"/>
              <a:t>pprenticeship (vocational education)</a:t>
            </a:r>
          </a:p>
          <a:p>
            <a:pPr marL="0" indent="0">
              <a:lnSpc>
                <a:spcPct val="120000"/>
              </a:lnSpc>
              <a:spcBef>
                <a:spcPts val="1800"/>
              </a:spcBef>
              <a:buNone/>
            </a:pPr>
            <a:r>
              <a:rPr lang="en-US" sz="2200" dirty="0" smtClean="0"/>
              <a:t>A particularity of this scheme is the possibility for those participants, who did not achieve lower secondary education level, to raise their education level in order to be allowed to enter apprenticeship (completing lower secondary school level is a precondition for </a:t>
            </a:r>
            <a:r>
              <a:rPr lang="de-DE" sz="2200" dirty="0" err="1" smtClean="0"/>
              <a:t>starting</a:t>
            </a:r>
            <a:r>
              <a:rPr lang="de-DE" sz="2200" dirty="0" smtClean="0"/>
              <a:t> an </a:t>
            </a:r>
            <a:r>
              <a:rPr lang="de-DE" sz="2200" dirty="0" err="1" smtClean="0"/>
              <a:t>apprenticeship</a:t>
            </a:r>
            <a:r>
              <a:rPr lang="de-DE" sz="2200" dirty="0" smtClean="0"/>
              <a:t>)</a:t>
            </a:r>
            <a:r>
              <a:rPr lang="en-US" sz="2200" dirty="0" smtClean="0"/>
              <a:t>.</a:t>
            </a:r>
            <a:endParaRPr lang="de-DE" sz="2200"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344" y="2814755"/>
            <a:ext cx="2583096" cy="1696858"/>
          </a:xfrm>
          <a:prstGeom prst="rect">
            <a:avLst/>
          </a:prstGeom>
        </p:spPr>
      </p:pic>
    </p:spTree>
    <p:extLst>
      <p:ext uri="{BB962C8B-B14F-4D97-AF65-F5344CB8AC3E}">
        <p14:creationId xmlns:p14="http://schemas.microsoft.com/office/powerpoint/2010/main" val="2763058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Steps in the </a:t>
            </a:r>
            <a:r>
              <a:rPr lang="en-US" dirty="0" err="1" smtClean="0"/>
              <a:t>JobElo</a:t>
            </a:r>
            <a:r>
              <a:rPr lang="en-US" dirty="0" smtClean="0"/>
              <a:t> scheme</a:t>
            </a:r>
            <a:endParaRPr lang="de-DE" dirty="0"/>
          </a:p>
        </p:txBody>
      </p:sp>
      <p:sp>
        <p:nvSpPr>
          <p:cNvPr id="4" name="Fußzeilenplatzhalter 3"/>
          <p:cNvSpPr>
            <a:spLocks noGrp="1"/>
          </p:cNvSpPr>
          <p:nvPr>
            <p:ph type="ftr" sz="quarter" idx="11"/>
          </p:nvPr>
        </p:nvSpPr>
        <p:spPr/>
        <p:txBody>
          <a:bodyPr/>
          <a:lstStyle/>
          <a:p>
            <a:r>
              <a:rPr lang="en-US" smtClean="0"/>
              <a:t>Intercept – study visit to Luxembourg – 26 September 2022</a:t>
            </a:r>
            <a:endParaRPr lang="en-GB"/>
          </a:p>
        </p:txBody>
      </p:sp>
      <p:sp>
        <p:nvSpPr>
          <p:cNvPr id="6" name="Textfeld 5"/>
          <p:cNvSpPr txBox="1"/>
          <p:nvPr/>
        </p:nvSpPr>
        <p:spPr>
          <a:xfrm>
            <a:off x="7767164" y="3062937"/>
            <a:ext cx="4607633" cy="523220"/>
          </a:xfrm>
          <a:prstGeom prst="rect">
            <a:avLst/>
          </a:prstGeom>
          <a:noFill/>
        </p:spPr>
        <p:txBody>
          <a:bodyPr wrap="square" rtlCol="0">
            <a:spAutoFit/>
          </a:bodyPr>
          <a:lstStyle/>
          <a:p>
            <a:r>
              <a:rPr lang="en-US" sz="2800" dirty="0" smtClean="0"/>
              <a:t>8 weeks / group activity</a:t>
            </a:r>
            <a:endParaRPr lang="de-DE" sz="2800" dirty="0"/>
          </a:p>
        </p:txBody>
      </p:sp>
      <p:sp>
        <p:nvSpPr>
          <p:cNvPr id="7" name="Textfeld 6"/>
          <p:cNvSpPr txBox="1"/>
          <p:nvPr/>
        </p:nvSpPr>
        <p:spPr>
          <a:xfrm>
            <a:off x="7767164" y="3918045"/>
            <a:ext cx="4344348" cy="523220"/>
          </a:xfrm>
          <a:prstGeom prst="rect">
            <a:avLst/>
          </a:prstGeom>
          <a:noFill/>
        </p:spPr>
        <p:txBody>
          <a:bodyPr wrap="square" rtlCol="0">
            <a:spAutoFit/>
          </a:bodyPr>
          <a:lstStyle>
            <a:defPPr>
              <a:defRPr lang="en-US"/>
            </a:defPPr>
            <a:lvl1pPr>
              <a:defRPr sz="2800"/>
            </a:lvl1pPr>
          </a:lstStyle>
          <a:p>
            <a:r>
              <a:rPr lang="en-US" dirty="0"/>
              <a:t>4 </a:t>
            </a:r>
            <a:r>
              <a:rPr lang="en-US" dirty="0" smtClean="0"/>
              <a:t>weeks</a:t>
            </a:r>
            <a:endParaRPr lang="de-DE" dirty="0"/>
          </a:p>
        </p:txBody>
      </p:sp>
      <p:sp>
        <p:nvSpPr>
          <p:cNvPr id="8" name="Textfeld 7"/>
          <p:cNvSpPr txBox="1"/>
          <p:nvPr/>
        </p:nvSpPr>
        <p:spPr>
          <a:xfrm>
            <a:off x="7767164" y="4671276"/>
            <a:ext cx="4849172" cy="523220"/>
          </a:xfrm>
          <a:prstGeom prst="rect">
            <a:avLst/>
          </a:prstGeom>
          <a:noFill/>
        </p:spPr>
        <p:txBody>
          <a:bodyPr wrap="square" rtlCol="0">
            <a:spAutoFit/>
          </a:bodyPr>
          <a:lstStyle>
            <a:defPPr>
              <a:defRPr lang="en-US"/>
            </a:defPPr>
            <a:lvl1pPr>
              <a:defRPr sz="2800"/>
            </a:lvl1pPr>
          </a:lstStyle>
          <a:p>
            <a:r>
              <a:rPr lang="en-US" dirty="0"/>
              <a:t>12 </a:t>
            </a:r>
            <a:r>
              <a:rPr lang="en-US" dirty="0" smtClean="0"/>
              <a:t>month</a:t>
            </a:r>
            <a:endParaRPr lang="de-DE" dirty="0"/>
          </a:p>
        </p:txBody>
      </p:sp>
      <p:sp>
        <p:nvSpPr>
          <p:cNvPr id="9" name="Textfeld 8"/>
          <p:cNvSpPr txBox="1"/>
          <p:nvPr/>
        </p:nvSpPr>
        <p:spPr>
          <a:xfrm>
            <a:off x="7767164" y="5514512"/>
            <a:ext cx="4849172" cy="523220"/>
          </a:xfrm>
          <a:prstGeom prst="rect">
            <a:avLst/>
          </a:prstGeom>
          <a:noFill/>
        </p:spPr>
        <p:txBody>
          <a:bodyPr wrap="square" rtlCol="0">
            <a:spAutoFit/>
          </a:bodyPr>
          <a:lstStyle>
            <a:defPPr>
              <a:defRPr lang="en-US"/>
            </a:defPPr>
            <a:lvl1pPr>
              <a:defRPr sz="2800"/>
            </a:lvl1pPr>
          </a:lstStyle>
          <a:p>
            <a:r>
              <a:rPr lang="en-US" dirty="0"/>
              <a:t>2 – 3 </a:t>
            </a:r>
            <a:r>
              <a:rPr lang="en-US" dirty="0" smtClean="0"/>
              <a:t>years</a:t>
            </a:r>
            <a:endParaRPr lang="de-DE" dirty="0"/>
          </a:p>
        </p:txBody>
      </p:sp>
      <p:graphicFrame>
        <p:nvGraphicFramePr>
          <p:cNvPr id="11" name="Diagramm 10"/>
          <p:cNvGraphicFramePr/>
          <p:nvPr>
            <p:extLst>
              <p:ext uri="{D42A27DB-BD31-4B8C-83A1-F6EECF244321}">
                <p14:modId xmlns:p14="http://schemas.microsoft.com/office/powerpoint/2010/main" val="4167446727"/>
              </p:ext>
            </p:extLst>
          </p:nvPr>
        </p:nvGraphicFramePr>
        <p:xfrm>
          <a:off x="838201" y="1935655"/>
          <a:ext cx="6950843" cy="4346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feld 2"/>
          <p:cNvSpPr txBox="1"/>
          <p:nvPr/>
        </p:nvSpPr>
        <p:spPr>
          <a:xfrm>
            <a:off x="1914586" y="5682517"/>
            <a:ext cx="2724150" cy="477054"/>
          </a:xfrm>
          <a:prstGeom prst="rect">
            <a:avLst/>
          </a:prstGeom>
          <a:noFill/>
        </p:spPr>
        <p:txBody>
          <a:bodyPr wrap="square" rtlCol="0">
            <a:spAutoFit/>
          </a:bodyPr>
          <a:lstStyle/>
          <a:p>
            <a:r>
              <a:rPr lang="en-US" sz="2500" b="1" dirty="0" smtClean="0">
                <a:solidFill>
                  <a:schemeClr val="accent6"/>
                </a:solidFill>
              </a:rPr>
              <a:t>apprenticeship</a:t>
            </a:r>
            <a:endParaRPr lang="de-DE" sz="2500" b="1" dirty="0">
              <a:solidFill>
                <a:schemeClr val="accent6"/>
              </a:solidFill>
            </a:endParaRPr>
          </a:p>
        </p:txBody>
      </p:sp>
    </p:spTree>
    <p:extLst>
      <p:ext uri="{BB962C8B-B14F-4D97-AF65-F5344CB8AC3E}">
        <p14:creationId xmlns:p14="http://schemas.microsoft.com/office/powerpoint/2010/main" val="130616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 </a:t>
            </a:r>
            <a:endParaRPr lang="de-DE" dirty="0"/>
          </a:p>
        </p:txBody>
      </p:sp>
      <p:sp>
        <p:nvSpPr>
          <p:cNvPr id="3" name="Inhaltsplatzhalter 2"/>
          <p:cNvSpPr>
            <a:spLocks noGrp="1"/>
          </p:cNvSpPr>
          <p:nvPr>
            <p:ph idx="1"/>
          </p:nvPr>
        </p:nvSpPr>
        <p:spPr>
          <a:xfrm>
            <a:off x="838200" y="2146417"/>
            <a:ext cx="10515600" cy="4351338"/>
          </a:xfrm>
        </p:spPr>
        <p:txBody>
          <a:bodyPr/>
          <a:lstStyle/>
          <a:p>
            <a:pPr marL="0" indent="0">
              <a:buNone/>
            </a:pPr>
            <a:r>
              <a:rPr lang="en-US" dirty="0" smtClean="0"/>
              <a:t>During the 8 weeks of workshops young participants </a:t>
            </a:r>
            <a:r>
              <a:rPr lang="en-US" dirty="0"/>
              <a:t>are accompanied throughout the process by a team of job counsellors and social </a:t>
            </a:r>
            <a:r>
              <a:rPr lang="en-US" dirty="0" smtClean="0"/>
              <a:t>workers on site. </a:t>
            </a:r>
          </a:p>
          <a:p>
            <a:pPr marL="0" indent="0">
              <a:buNone/>
            </a:pPr>
            <a:r>
              <a:rPr lang="en-US" dirty="0" smtClean="0"/>
              <a:t>The </a:t>
            </a:r>
            <a:r>
              <a:rPr lang="en-US" dirty="0"/>
              <a:t>team gathers information on the young people’s skills and interests at an early stage of the </a:t>
            </a:r>
            <a:r>
              <a:rPr lang="en-US" dirty="0" err="1"/>
              <a:t>programme</a:t>
            </a:r>
            <a:r>
              <a:rPr lang="en-US" dirty="0"/>
              <a:t>, helping them to define their individual trajectories in close cooperation with partner </a:t>
            </a:r>
            <a:r>
              <a:rPr lang="en-US" dirty="0" err="1"/>
              <a:t>organisations</a:t>
            </a:r>
            <a:r>
              <a:rPr lang="en-US" dirty="0"/>
              <a:t>, as well as employers. </a:t>
            </a:r>
            <a:endParaRPr lang="en-US" dirty="0" smtClean="0"/>
          </a:p>
          <a:p>
            <a:pPr marL="0" indent="0">
              <a:buNone/>
            </a:pPr>
            <a:r>
              <a:rPr lang="en-US" dirty="0" smtClean="0"/>
              <a:t>After completion of the process participants can still rely on </a:t>
            </a:r>
            <a:r>
              <a:rPr lang="en-US" dirty="0" smtClean="0"/>
              <a:t>COSP </a:t>
            </a:r>
            <a:r>
              <a:rPr lang="en-US" dirty="0" smtClean="0"/>
              <a:t>staff for support for the next steps of the </a:t>
            </a:r>
            <a:r>
              <a:rPr lang="en-US" dirty="0" err="1" smtClean="0"/>
              <a:t>programme</a:t>
            </a:r>
            <a:r>
              <a:rPr lang="en-US" dirty="0" smtClean="0"/>
              <a:t>.</a:t>
            </a:r>
          </a:p>
          <a:p>
            <a:endParaRPr lang="de-DE" dirty="0"/>
          </a:p>
        </p:txBody>
      </p:sp>
      <p:sp>
        <p:nvSpPr>
          <p:cNvPr id="4" name="Fußzeilenplatzhalter 3"/>
          <p:cNvSpPr>
            <a:spLocks noGrp="1"/>
          </p:cNvSpPr>
          <p:nvPr>
            <p:ph type="ftr" sz="quarter" idx="11"/>
          </p:nvPr>
        </p:nvSpPr>
        <p:spPr/>
        <p:txBody>
          <a:bodyPr/>
          <a:lstStyle/>
          <a:p>
            <a:r>
              <a:rPr lang="en-US" smtClean="0"/>
              <a:t>Intercept – study visit to Luxembourg – 26 September 2022</a:t>
            </a:r>
            <a:endParaRPr lang="en-GB"/>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 y="330895"/>
            <a:ext cx="3871823" cy="1450397"/>
          </a:xfrm>
          <a:prstGeom prst="rect">
            <a:avLst/>
          </a:prstGeom>
        </p:spPr>
      </p:pic>
    </p:spTree>
    <p:extLst>
      <p:ext uri="{BB962C8B-B14F-4D97-AF65-F5344CB8AC3E}">
        <p14:creationId xmlns:p14="http://schemas.microsoft.com/office/powerpoint/2010/main" val="222599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a:t>
            </a:r>
            <a:r>
              <a:rPr lang="en-US" dirty="0" smtClean="0"/>
              <a:t>nternship</a:t>
            </a:r>
            <a:endParaRPr lang="de-DE" dirty="0"/>
          </a:p>
        </p:txBody>
      </p:sp>
      <p:sp>
        <p:nvSpPr>
          <p:cNvPr id="3" name="Inhaltsplatzhalter 2"/>
          <p:cNvSpPr>
            <a:spLocks noGrp="1"/>
          </p:cNvSpPr>
          <p:nvPr>
            <p:ph idx="1"/>
          </p:nvPr>
        </p:nvSpPr>
        <p:spPr>
          <a:xfrm>
            <a:off x="5046452" y="1847849"/>
            <a:ext cx="6970143" cy="4351338"/>
          </a:xfrm>
        </p:spPr>
        <p:txBody>
          <a:bodyPr/>
          <a:lstStyle/>
          <a:p>
            <a:pPr marL="0" indent="0">
              <a:buNone/>
            </a:pPr>
            <a:r>
              <a:rPr lang="en-US" dirty="0"/>
              <a:t>The next step is a one-month internship to help participants find out more about a specific profession.</a:t>
            </a:r>
          </a:p>
          <a:p>
            <a:pPr marL="0" indent="0">
              <a:buNone/>
            </a:pPr>
            <a:r>
              <a:rPr lang="en-US" dirty="0"/>
              <a:t>COSP counsellors identify problems or questions that participants may have during this initial </a:t>
            </a:r>
            <a:r>
              <a:rPr lang="en-US" dirty="0" smtClean="0"/>
              <a:t>transition to </a:t>
            </a:r>
            <a:r>
              <a:rPr lang="en-US" dirty="0"/>
              <a:t>working life. </a:t>
            </a:r>
            <a:endParaRPr lang="en-US" dirty="0" smtClean="0"/>
          </a:p>
          <a:p>
            <a:pPr marL="0" indent="0">
              <a:buNone/>
            </a:pPr>
            <a:r>
              <a:rPr lang="en-US" dirty="0" smtClean="0"/>
              <a:t>If </a:t>
            </a:r>
            <a:r>
              <a:rPr lang="en-US" dirty="0"/>
              <a:t>the internship does not lead to a </a:t>
            </a:r>
            <a:r>
              <a:rPr lang="en-US" dirty="0" err="1"/>
              <a:t>subsidised</a:t>
            </a:r>
            <a:r>
              <a:rPr lang="en-US" dirty="0"/>
              <a:t> work contract, another internship can </a:t>
            </a:r>
            <a:r>
              <a:rPr lang="en-US" dirty="0" smtClean="0"/>
              <a:t>be </a:t>
            </a:r>
            <a:r>
              <a:rPr lang="de-DE" dirty="0" err="1" smtClean="0"/>
              <a:t>organised</a:t>
            </a:r>
            <a:r>
              <a:rPr lang="de-DE" dirty="0" smtClean="0"/>
              <a:t>.</a:t>
            </a:r>
            <a:endParaRPr lang="de-DE" dirty="0"/>
          </a:p>
        </p:txBody>
      </p:sp>
      <p:sp>
        <p:nvSpPr>
          <p:cNvPr id="4" name="Fußzeilenplatzhalter 3"/>
          <p:cNvSpPr>
            <a:spLocks noGrp="1"/>
          </p:cNvSpPr>
          <p:nvPr>
            <p:ph type="ftr" sz="quarter" idx="11"/>
          </p:nvPr>
        </p:nvSpPr>
        <p:spPr/>
        <p:txBody>
          <a:bodyPr/>
          <a:lstStyle/>
          <a:p>
            <a:r>
              <a:rPr lang="en-US" smtClean="0"/>
              <a:t>Intercept – study visit to Luxembourg – 26 September 2022</a:t>
            </a:r>
            <a:endParaRPr lang="en-GB"/>
          </a:p>
        </p:txBody>
      </p:sp>
      <p:pic>
        <p:nvPicPr>
          <p:cNvPr id="5" name="Grafik 4"/>
          <p:cNvPicPr>
            <a:picLocks noChangeAspect="1"/>
          </p:cNvPicPr>
          <p:nvPr/>
        </p:nvPicPr>
        <p:blipFill>
          <a:blip r:embed="rId2"/>
          <a:stretch>
            <a:fillRect/>
          </a:stretch>
        </p:blipFill>
        <p:spPr>
          <a:xfrm>
            <a:off x="907212" y="1989254"/>
            <a:ext cx="3948278" cy="2620055"/>
          </a:xfrm>
          <a:prstGeom prst="rect">
            <a:avLst/>
          </a:prstGeom>
        </p:spPr>
      </p:pic>
    </p:spTree>
    <p:extLst>
      <p:ext uri="{BB962C8B-B14F-4D97-AF65-F5344CB8AC3E}">
        <p14:creationId xmlns:p14="http://schemas.microsoft.com/office/powerpoint/2010/main" val="1483192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Subsidised</a:t>
            </a:r>
            <a:r>
              <a:rPr lang="en-US" dirty="0" smtClean="0"/>
              <a:t> employment (ALMP)</a:t>
            </a:r>
            <a:endParaRPr lang="de-DE" dirty="0"/>
          </a:p>
        </p:txBody>
      </p:sp>
      <p:sp>
        <p:nvSpPr>
          <p:cNvPr id="3" name="Inhaltsplatzhalter 2"/>
          <p:cNvSpPr>
            <a:spLocks noGrp="1"/>
          </p:cNvSpPr>
          <p:nvPr>
            <p:ph idx="1"/>
          </p:nvPr>
        </p:nvSpPr>
        <p:spPr>
          <a:xfrm>
            <a:off x="838201" y="2054882"/>
            <a:ext cx="10515600" cy="4351338"/>
          </a:xfrm>
        </p:spPr>
        <p:txBody>
          <a:bodyPr>
            <a:normAutofit/>
          </a:bodyPr>
          <a:lstStyle/>
          <a:p>
            <a:pPr marL="0" indent="0">
              <a:buNone/>
            </a:pPr>
            <a:r>
              <a:rPr lang="en-US" dirty="0"/>
              <a:t>If both the young person and the employer are satisfied and want to continue working together, </a:t>
            </a:r>
            <a:r>
              <a:rPr lang="en-US" dirty="0" smtClean="0"/>
              <a:t>they sign </a:t>
            </a:r>
            <a:r>
              <a:rPr lang="en-US" dirty="0"/>
              <a:t>a </a:t>
            </a:r>
            <a:r>
              <a:rPr lang="en-US" dirty="0" err="1"/>
              <a:t>subsidised</a:t>
            </a:r>
            <a:r>
              <a:rPr lang="en-US" dirty="0"/>
              <a:t> employment contract for 12 months. </a:t>
            </a:r>
            <a:endParaRPr lang="en-US" dirty="0" smtClean="0"/>
          </a:p>
          <a:p>
            <a:pPr marL="0" indent="0">
              <a:buNone/>
            </a:pPr>
            <a:r>
              <a:rPr lang="en-US" dirty="0" smtClean="0"/>
              <a:t>The </a:t>
            </a:r>
            <a:r>
              <a:rPr lang="en-US" dirty="0"/>
              <a:t>young person receives the social </a:t>
            </a:r>
            <a:r>
              <a:rPr lang="en-US" dirty="0" smtClean="0"/>
              <a:t>minimum wage</a:t>
            </a:r>
            <a:r>
              <a:rPr lang="en-US" dirty="0"/>
              <a:t>. The employer provides on-the-job training and receives a reimbursement of 75 % of the </a:t>
            </a:r>
            <a:r>
              <a:rPr lang="en-US" dirty="0" smtClean="0"/>
              <a:t>salary paid </a:t>
            </a:r>
            <a:r>
              <a:rPr lang="en-US" dirty="0"/>
              <a:t>and 100 % of the social </a:t>
            </a:r>
            <a:r>
              <a:rPr lang="en-US" dirty="0" smtClean="0"/>
              <a:t>security contribution. </a:t>
            </a:r>
          </a:p>
          <a:p>
            <a:pPr marL="0" indent="0">
              <a:buNone/>
            </a:pPr>
            <a:r>
              <a:rPr lang="en-US" dirty="0" smtClean="0"/>
              <a:t>In </a:t>
            </a:r>
            <a:r>
              <a:rPr lang="en-US" dirty="0"/>
              <a:t>the case where the young person </a:t>
            </a:r>
            <a:r>
              <a:rPr lang="en-US" dirty="0" smtClean="0"/>
              <a:t>requires further </a:t>
            </a:r>
            <a:r>
              <a:rPr lang="en-US" dirty="0"/>
              <a:t>qualifications to access an apprenticeship, he or she follows special classes on a weekly </a:t>
            </a:r>
            <a:r>
              <a:rPr lang="en-US" dirty="0" smtClean="0"/>
              <a:t>basis (3 days/w on the job and 2 days/w in school). </a:t>
            </a:r>
            <a:endParaRPr lang="de-DE" dirty="0"/>
          </a:p>
        </p:txBody>
      </p:sp>
      <p:sp>
        <p:nvSpPr>
          <p:cNvPr id="4" name="Fußzeilenplatzhalter 3"/>
          <p:cNvSpPr>
            <a:spLocks noGrp="1"/>
          </p:cNvSpPr>
          <p:nvPr>
            <p:ph type="ftr" sz="quarter" idx="11"/>
          </p:nvPr>
        </p:nvSpPr>
        <p:spPr/>
        <p:txBody>
          <a:bodyPr/>
          <a:lstStyle/>
          <a:p>
            <a:r>
              <a:rPr lang="en-US" smtClean="0"/>
              <a:t>Intercept – study visit to Luxembourg – 26 September 2022</a:t>
            </a:r>
            <a:endParaRPr lang="en-GB"/>
          </a:p>
        </p:txBody>
      </p:sp>
    </p:spTree>
    <p:extLst>
      <p:ext uri="{BB962C8B-B14F-4D97-AF65-F5344CB8AC3E}">
        <p14:creationId xmlns:p14="http://schemas.microsoft.com/office/powerpoint/2010/main" val="433644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After completion of the ALMP</a:t>
            </a:r>
            <a:endParaRPr lang="de-DE" dirty="0"/>
          </a:p>
        </p:txBody>
      </p:sp>
      <p:sp>
        <p:nvSpPr>
          <p:cNvPr id="3" name="Inhaltsplatzhalter 2"/>
          <p:cNvSpPr>
            <a:spLocks noGrp="1"/>
          </p:cNvSpPr>
          <p:nvPr>
            <p:ph idx="1"/>
          </p:nvPr>
        </p:nvSpPr>
        <p:spPr>
          <a:xfrm>
            <a:off x="5426015" y="1847849"/>
            <a:ext cx="6530196" cy="4351338"/>
          </a:xfrm>
        </p:spPr>
        <p:txBody>
          <a:bodyPr>
            <a:noAutofit/>
          </a:bodyPr>
          <a:lstStyle/>
          <a:p>
            <a:pPr marL="0" indent="0">
              <a:buNone/>
            </a:pPr>
            <a:r>
              <a:rPr lang="en-US" sz="2700" dirty="0"/>
              <a:t>At the end of the </a:t>
            </a:r>
            <a:r>
              <a:rPr lang="en-US" sz="2700" dirty="0" err="1"/>
              <a:t>programme</a:t>
            </a:r>
            <a:r>
              <a:rPr lang="en-US" sz="2700" dirty="0"/>
              <a:t>, young people are in a position to apply for an apprenticeship or a long- </a:t>
            </a:r>
            <a:r>
              <a:rPr lang="en-US" sz="2700" dirty="0" smtClean="0"/>
              <a:t>or short-term </a:t>
            </a:r>
            <a:r>
              <a:rPr lang="en-US" sz="2700" dirty="0"/>
              <a:t>working contract. Some may also decide to re-enter school to gain further qualifications.</a:t>
            </a:r>
          </a:p>
          <a:p>
            <a:pPr marL="0" indent="0">
              <a:buNone/>
            </a:pPr>
            <a:r>
              <a:rPr lang="en-US" sz="2700" dirty="0"/>
              <a:t>The </a:t>
            </a:r>
            <a:r>
              <a:rPr lang="en-US" sz="2700" dirty="0" err="1"/>
              <a:t>programme</a:t>
            </a:r>
            <a:r>
              <a:rPr lang="en-US" sz="2700" dirty="0"/>
              <a:t> team at the PES provides ongoing support for the participants of the </a:t>
            </a:r>
            <a:r>
              <a:rPr lang="en-US" sz="2700" dirty="0" err="1"/>
              <a:t>programme</a:t>
            </a:r>
            <a:r>
              <a:rPr lang="en-US" sz="2700" dirty="0"/>
              <a:t> </a:t>
            </a:r>
            <a:r>
              <a:rPr lang="en-US" sz="2700" dirty="0" smtClean="0"/>
              <a:t>after they </a:t>
            </a:r>
            <a:r>
              <a:rPr lang="en-US" sz="2700" dirty="0"/>
              <a:t>find an apprenticeship or employment </a:t>
            </a:r>
            <a:r>
              <a:rPr lang="en-US" sz="2700" dirty="0" smtClean="0"/>
              <a:t>opportunities.</a:t>
            </a:r>
            <a:endParaRPr lang="de-DE" sz="2700" dirty="0"/>
          </a:p>
        </p:txBody>
      </p:sp>
      <p:sp>
        <p:nvSpPr>
          <p:cNvPr id="4" name="Fußzeilenplatzhalter 3"/>
          <p:cNvSpPr>
            <a:spLocks noGrp="1"/>
          </p:cNvSpPr>
          <p:nvPr>
            <p:ph type="ftr" sz="quarter" idx="11"/>
          </p:nvPr>
        </p:nvSpPr>
        <p:spPr/>
        <p:txBody>
          <a:bodyPr/>
          <a:lstStyle/>
          <a:p>
            <a:r>
              <a:rPr lang="en-US" smtClean="0"/>
              <a:t>Intercept – study visit to Luxembourg – 26 September 2022</a:t>
            </a:r>
            <a:endParaRPr lang="en-GB"/>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409" y="1847849"/>
            <a:ext cx="4780651" cy="2574197"/>
          </a:xfrm>
          <a:prstGeom prst="rect">
            <a:avLst/>
          </a:prstGeom>
        </p:spPr>
      </p:pic>
    </p:spTree>
    <p:extLst>
      <p:ext uri="{BB962C8B-B14F-4D97-AF65-F5344CB8AC3E}">
        <p14:creationId xmlns:p14="http://schemas.microsoft.com/office/powerpoint/2010/main" val="2552741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Some Figures</a:t>
            </a:r>
            <a:endParaRPr lang="de-DE" dirty="0"/>
          </a:p>
        </p:txBody>
      </p:sp>
      <p:sp>
        <p:nvSpPr>
          <p:cNvPr id="3" name="Inhaltsplatzhalter 2"/>
          <p:cNvSpPr>
            <a:spLocks noGrp="1"/>
          </p:cNvSpPr>
          <p:nvPr>
            <p:ph idx="1"/>
          </p:nvPr>
        </p:nvSpPr>
        <p:spPr>
          <a:xfrm>
            <a:off x="838201" y="1847849"/>
            <a:ext cx="11229974" cy="4351338"/>
          </a:xfrm>
        </p:spPr>
        <p:txBody>
          <a:bodyPr>
            <a:normAutofit/>
          </a:bodyPr>
          <a:lstStyle/>
          <a:p>
            <a:pPr marL="0" indent="0">
              <a:buNone/>
            </a:pPr>
            <a:r>
              <a:rPr lang="en-US" dirty="0" smtClean="0"/>
              <a:t>Since the beginning of the </a:t>
            </a:r>
            <a:r>
              <a:rPr lang="en-US" dirty="0" err="1" smtClean="0"/>
              <a:t>programme</a:t>
            </a:r>
            <a:r>
              <a:rPr lang="en-US" dirty="0" smtClean="0"/>
              <a:t> in 2013 more than </a:t>
            </a:r>
            <a:r>
              <a:rPr lang="en-US" b="1" dirty="0" smtClean="0"/>
              <a:t>1500</a:t>
            </a:r>
            <a:r>
              <a:rPr lang="en-US" dirty="0" smtClean="0"/>
              <a:t> young people participated.</a:t>
            </a:r>
          </a:p>
          <a:p>
            <a:pPr marL="0" indent="0">
              <a:buNone/>
            </a:pPr>
            <a:r>
              <a:rPr lang="en-US" dirty="0" smtClean="0"/>
              <a:t>Since 2013 more than </a:t>
            </a:r>
            <a:r>
              <a:rPr lang="en-US" b="1" dirty="0" smtClean="0"/>
              <a:t>500</a:t>
            </a:r>
            <a:r>
              <a:rPr lang="en-US" dirty="0" smtClean="0"/>
              <a:t> young people completed the step of the </a:t>
            </a:r>
            <a:r>
              <a:rPr lang="en-US" dirty="0" err="1" smtClean="0"/>
              <a:t>subsidised</a:t>
            </a:r>
            <a:r>
              <a:rPr lang="en-US" dirty="0" smtClean="0"/>
              <a:t> employment.</a:t>
            </a:r>
          </a:p>
          <a:p>
            <a:pPr marL="0" indent="0">
              <a:buNone/>
            </a:pPr>
            <a:r>
              <a:rPr lang="en-US" dirty="0" smtClean="0"/>
              <a:t>Since 2013 more than </a:t>
            </a:r>
            <a:r>
              <a:rPr lang="en-US" b="1" dirty="0" smtClean="0"/>
              <a:t>150</a:t>
            </a:r>
            <a:r>
              <a:rPr lang="en-US" dirty="0" smtClean="0"/>
              <a:t> young people have started an apprenticeship after completion of the </a:t>
            </a:r>
            <a:r>
              <a:rPr lang="en-US" dirty="0" err="1"/>
              <a:t>subsidised</a:t>
            </a:r>
            <a:r>
              <a:rPr lang="en-US" dirty="0"/>
              <a:t> employment</a:t>
            </a:r>
            <a:r>
              <a:rPr lang="en-US" dirty="0" smtClean="0"/>
              <a:t>.</a:t>
            </a:r>
          </a:p>
          <a:p>
            <a:pPr marL="0" indent="0">
              <a:buNone/>
            </a:pPr>
            <a:endParaRPr lang="en-US" dirty="0"/>
          </a:p>
          <a:p>
            <a:pPr marL="0" indent="0">
              <a:buNone/>
            </a:pPr>
            <a:r>
              <a:rPr lang="en-US" dirty="0" smtClean="0"/>
              <a:t>Participants can stop the </a:t>
            </a:r>
            <a:r>
              <a:rPr lang="en-US" dirty="0" err="1" smtClean="0"/>
              <a:t>programme</a:t>
            </a:r>
            <a:r>
              <a:rPr lang="en-US" dirty="0" smtClean="0"/>
              <a:t> at any stage of the process to take up employment, apprenticeship or return to school.</a:t>
            </a:r>
            <a:endParaRPr lang="en-US" dirty="0"/>
          </a:p>
        </p:txBody>
      </p:sp>
      <p:sp>
        <p:nvSpPr>
          <p:cNvPr id="4" name="Fußzeilenplatzhalter 3"/>
          <p:cNvSpPr>
            <a:spLocks noGrp="1"/>
          </p:cNvSpPr>
          <p:nvPr>
            <p:ph type="ftr" sz="quarter" idx="11"/>
          </p:nvPr>
        </p:nvSpPr>
        <p:spPr/>
        <p:txBody>
          <a:bodyPr/>
          <a:lstStyle/>
          <a:p>
            <a:r>
              <a:rPr lang="en-US" smtClean="0"/>
              <a:t>Intercept – study visit to Luxembourg – 26 September 2022</a:t>
            </a:r>
            <a:endParaRPr lang="en-GB"/>
          </a:p>
        </p:txBody>
      </p:sp>
    </p:spTree>
    <p:extLst>
      <p:ext uri="{BB962C8B-B14F-4D97-AF65-F5344CB8AC3E}">
        <p14:creationId xmlns:p14="http://schemas.microsoft.com/office/powerpoint/2010/main" val="995752491"/>
      </p:ext>
    </p:extLst>
  </p:cSld>
  <p:clrMapOvr>
    <a:masterClrMapping/>
  </p:clrMapOvr>
</p:sld>
</file>

<file path=ppt/theme/theme1.xml><?xml version="1.0" encoding="utf-8"?>
<a:theme xmlns:a="http://schemas.openxmlformats.org/drawingml/2006/main" name="ADEM-2015">
  <a:themeElements>
    <a:clrScheme name="ADEM-2015">
      <a:dk1>
        <a:sysClr val="windowText" lastClr="000000"/>
      </a:dk1>
      <a:lt1>
        <a:sysClr val="window" lastClr="FFFFFF"/>
      </a:lt1>
      <a:dk2>
        <a:srgbClr val="5E646B"/>
      </a:dk2>
      <a:lt2>
        <a:srgbClr val="BBC1C6"/>
      </a:lt2>
      <a:accent1>
        <a:srgbClr val="668D8C"/>
      </a:accent1>
      <a:accent2>
        <a:srgbClr val="E30019"/>
      </a:accent2>
      <a:accent3>
        <a:srgbClr val="7AC5B9"/>
      </a:accent3>
      <a:accent4>
        <a:srgbClr val="5E646B"/>
      </a:accent4>
      <a:accent5>
        <a:srgbClr val="C5C1C6"/>
      </a:accent5>
      <a:accent6>
        <a:srgbClr val="006483"/>
      </a:accent6>
      <a:hlink>
        <a:srgbClr val="034A90"/>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EM-2015.potx" id="{57D410B3-A7D1-47B1-95AD-C68EB7CB4CBB}" vid="{BFDA9BBF-B38D-42CD-951C-C427F9FD97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60D72AE162DD499A1D4F41795A81E9" ma:contentTypeVersion="0" ma:contentTypeDescription="Create a new document." ma:contentTypeScope="" ma:versionID="8d25330c1ad8057dfbf716c68a857b9f">
  <xsd:schema xmlns:xsd="http://www.w3.org/2001/XMLSchema" xmlns:xs="http://www.w3.org/2001/XMLSchema" xmlns:p="http://schemas.microsoft.com/office/2006/metadata/properties" targetNamespace="http://schemas.microsoft.com/office/2006/metadata/properties" ma:root="true" ma:fieldsID="5143cffd92f1a4454141f07ab70bbb2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AA92A4-5B77-458A-8334-EC427C205C77}">
  <ds:schemaRefs>
    <ds:schemaRef ds:uri="http://purl.org/dc/dcmitype/"/>
    <ds:schemaRef ds:uri="http://schemas.microsoft.com/office/2006/documentManagement/types"/>
    <ds:schemaRef ds:uri="http://purl.org/dc/term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7A30790F-02B0-4D2F-AA3A-3AD73E3C1CB5}">
  <ds:schemaRefs>
    <ds:schemaRef ds:uri="http://schemas.microsoft.com/sharepoint/v3/contenttype/forms"/>
  </ds:schemaRefs>
</ds:datastoreItem>
</file>

<file path=customXml/itemProps3.xml><?xml version="1.0" encoding="utf-8"?>
<ds:datastoreItem xmlns:ds="http://schemas.openxmlformats.org/officeDocument/2006/customXml" ds:itemID="{2E814E55-A658-41B4-8BDA-1B45A305C8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ADEM-2015</Template>
  <TotalTime>0</TotalTime>
  <Words>863</Words>
  <Application>Microsoft Office PowerPoint</Application>
  <PresentationFormat>Breitbild</PresentationFormat>
  <Paragraphs>61</Paragraphs>
  <Slides>11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Calibri</vt:lpstr>
      <vt:lpstr>Calibri Light</vt:lpstr>
      <vt:lpstr>ADEM-2015</vt:lpstr>
      <vt:lpstr>JobElo [JobNow]</vt:lpstr>
      <vt:lpstr>JobElo</vt:lpstr>
      <vt:lpstr>„step-by-step“ approach</vt:lpstr>
      <vt:lpstr>Steps in the JobElo scheme</vt:lpstr>
      <vt:lpstr> </vt:lpstr>
      <vt:lpstr>Internship</vt:lpstr>
      <vt:lpstr>Subsidised employment (ALMP)</vt:lpstr>
      <vt:lpstr>After completion of the ALMP</vt:lpstr>
      <vt:lpstr>Some Figures</vt:lpstr>
      <vt:lpstr>Another ongoing project with  ADEM and COSP</vt:lpstr>
      <vt:lpstr>IMAGINE</vt:lpstr>
    </vt:vector>
  </TitlesOfParts>
  <Company>CTIE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JobElo</dc:title>
  <dc:creator>Christine WITTE</dc:creator>
  <cp:lastModifiedBy>Christine WITTE</cp:lastModifiedBy>
  <cp:revision>25</cp:revision>
  <cp:lastPrinted>2015-06-24T12:08:30Z</cp:lastPrinted>
  <dcterms:created xsi:type="dcterms:W3CDTF">2022-09-21T13:53:01Z</dcterms:created>
  <dcterms:modified xsi:type="dcterms:W3CDTF">2022-09-25T14:39:15Z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0x0101001E60D72AE162DD499A1D4F41795A81E9</vt:lpwstr>
  </property>
</Properties>
</file>