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9"/>
  </p:notesMasterIdLst>
  <p:handoutMasterIdLst>
    <p:handoutMasterId r:id="rId70"/>
  </p:handoutMasterIdLst>
  <p:sldIdLst>
    <p:sldId id="257" r:id="rId2"/>
    <p:sldId id="285" r:id="rId3"/>
    <p:sldId id="333" r:id="rId4"/>
    <p:sldId id="284" r:id="rId5"/>
    <p:sldId id="283" r:id="rId6"/>
    <p:sldId id="286" r:id="rId7"/>
    <p:sldId id="287" r:id="rId8"/>
    <p:sldId id="288" r:id="rId9"/>
    <p:sldId id="289" r:id="rId10"/>
    <p:sldId id="290" r:id="rId11"/>
    <p:sldId id="291" r:id="rId12"/>
    <p:sldId id="292" r:id="rId13"/>
    <p:sldId id="294" r:id="rId14"/>
    <p:sldId id="295" r:id="rId15"/>
    <p:sldId id="296" r:id="rId16"/>
    <p:sldId id="324" r:id="rId17"/>
    <p:sldId id="329" r:id="rId18"/>
    <p:sldId id="298" r:id="rId19"/>
    <p:sldId id="334" r:id="rId20"/>
    <p:sldId id="301" r:id="rId21"/>
    <p:sldId id="302" r:id="rId22"/>
    <p:sldId id="304" r:id="rId23"/>
    <p:sldId id="305" r:id="rId24"/>
    <p:sldId id="306" r:id="rId25"/>
    <p:sldId id="307" r:id="rId26"/>
    <p:sldId id="308" r:id="rId27"/>
    <p:sldId id="309" r:id="rId28"/>
    <p:sldId id="310" r:id="rId29"/>
    <p:sldId id="311" r:id="rId30"/>
    <p:sldId id="312" r:id="rId31"/>
    <p:sldId id="313" r:id="rId32"/>
    <p:sldId id="314" r:id="rId33"/>
    <p:sldId id="315" r:id="rId34"/>
    <p:sldId id="316" r:id="rId35"/>
    <p:sldId id="317" r:id="rId36"/>
    <p:sldId id="318" r:id="rId37"/>
    <p:sldId id="319" r:id="rId38"/>
    <p:sldId id="320" r:id="rId39"/>
    <p:sldId id="321" r:id="rId40"/>
    <p:sldId id="259" r:id="rId41"/>
    <p:sldId id="325" r:id="rId42"/>
    <p:sldId id="326" r:id="rId43"/>
    <p:sldId id="327" r:id="rId44"/>
    <p:sldId id="263" r:id="rId45"/>
    <p:sldId id="265" r:id="rId46"/>
    <p:sldId id="267" r:id="rId47"/>
    <p:sldId id="271" r:id="rId48"/>
    <p:sldId id="269" r:id="rId49"/>
    <p:sldId id="270" r:id="rId50"/>
    <p:sldId id="268" r:id="rId51"/>
    <p:sldId id="272" r:id="rId52"/>
    <p:sldId id="266" r:id="rId53"/>
    <p:sldId id="273" r:id="rId54"/>
    <p:sldId id="274" r:id="rId55"/>
    <p:sldId id="335" r:id="rId56"/>
    <p:sldId id="275" r:id="rId57"/>
    <p:sldId id="276" r:id="rId58"/>
    <p:sldId id="277" r:id="rId59"/>
    <p:sldId id="336" r:id="rId60"/>
    <p:sldId id="303" r:id="rId61"/>
    <p:sldId id="337" r:id="rId62"/>
    <p:sldId id="330" r:id="rId63"/>
    <p:sldId id="279" r:id="rId64"/>
    <p:sldId id="280" r:id="rId65"/>
    <p:sldId id="281" r:id="rId66"/>
    <p:sldId id="322" r:id="rId67"/>
    <p:sldId id="323" r:id="rId6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rla Kembel" initials="CK" lastIdx="151" clrIdx="0">
    <p:extLst>
      <p:ext uri="{19B8F6BF-5375-455C-9EA6-DF929625EA0E}">
        <p15:presenceInfo xmlns:p15="http://schemas.microsoft.com/office/powerpoint/2012/main" userId="S-1-5-21-38857442-2693285798-3636612711-14991129" providerId="AD"/>
      </p:ext>
    </p:extLst>
  </p:cmAuthor>
  <p:cmAuthor id="2" name="Catharine McFee" initials="CM" lastIdx="24" clrIdx="1">
    <p:extLst>
      <p:ext uri="{19B8F6BF-5375-455C-9EA6-DF929625EA0E}">
        <p15:presenceInfo xmlns:p15="http://schemas.microsoft.com/office/powerpoint/2012/main" userId="S-1-5-21-38857442-2693285798-3636612711-15187319" providerId="AD"/>
      </p:ext>
    </p:extLst>
  </p:cmAuthor>
  <p:cmAuthor id="3" name="Shelley Dymond" initials="SD" lastIdx="8" clrIdx="2"/>
  <p:cmAuthor id="4" name="Carla Kembel" initials="CK [2]" lastIdx="9" clrIdx="3">
    <p:extLst>
      <p:ext uri="{19B8F6BF-5375-455C-9EA6-DF929625EA0E}">
        <p15:presenceInfo xmlns:p15="http://schemas.microsoft.com/office/powerpoint/2012/main" userId="S::Carla.Kembel@albertahealthservices.ca::83343131-36d8-4f42-87e8-671f4f2aa75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7A9C4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978" autoAdjust="0"/>
    <p:restoredTop sz="68625" autoAdjust="0"/>
  </p:normalViewPr>
  <p:slideViewPr>
    <p:cSldViewPr snapToGrid="0">
      <p:cViewPr varScale="1">
        <p:scale>
          <a:sx n="46" d="100"/>
          <a:sy n="46" d="100"/>
        </p:scale>
        <p:origin x="1100" y="32"/>
      </p:cViewPr>
      <p:guideLst/>
    </p:cSldViewPr>
  </p:slideViewPr>
  <p:notesTextViewPr>
    <p:cViewPr>
      <p:scale>
        <a:sx n="150" d="100"/>
        <a:sy n="150" d="100"/>
      </p:scale>
      <p:origin x="0" y="0"/>
    </p:cViewPr>
  </p:notesTextViewPr>
  <p:sorterViewPr>
    <p:cViewPr>
      <p:scale>
        <a:sx n="100" d="100"/>
        <a:sy n="100" d="100"/>
      </p:scale>
      <p:origin x="0" y="-18148"/>
    </p:cViewPr>
  </p:sorterViewPr>
  <p:notesViewPr>
    <p:cSldViewPr snapToGrid="0">
      <p:cViewPr>
        <p:scale>
          <a:sx n="90" d="100"/>
          <a:sy n="90" d="100"/>
        </p:scale>
        <p:origin x="3696" y="66"/>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handoutMaster" Target="handoutMasters/handout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5BE82AF-A982-41BC-84E9-031D5824AF2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CA" dirty="0"/>
              <a:t>Self-Care for Organizational Wellness</a:t>
            </a:r>
          </a:p>
        </p:txBody>
      </p:sp>
      <p:sp>
        <p:nvSpPr>
          <p:cNvPr id="3" name="Date Placeholder 2">
            <a:extLst>
              <a:ext uri="{FF2B5EF4-FFF2-40B4-BE49-F238E27FC236}">
                <a16:creationId xmlns:a16="http://schemas.microsoft.com/office/drawing/2014/main" id="{F3F2155E-DC76-4F41-A500-D0A524F307D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0D080A4-B74E-4686-A49E-4177EFC6BBCD}" type="datetimeFigureOut">
              <a:rPr lang="en-CA" smtClean="0"/>
              <a:t>2020-11-18</a:t>
            </a:fld>
            <a:endParaRPr lang="en-CA" dirty="0"/>
          </a:p>
        </p:txBody>
      </p:sp>
      <p:sp>
        <p:nvSpPr>
          <p:cNvPr id="4" name="Footer Placeholder 3">
            <a:extLst>
              <a:ext uri="{FF2B5EF4-FFF2-40B4-BE49-F238E27FC236}">
                <a16:creationId xmlns:a16="http://schemas.microsoft.com/office/drawing/2014/main" id="{A4599720-B922-4626-8BF7-49C711793C8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dirty="0"/>
          </a:p>
        </p:txBody>
      </p:sp>
      <p:sp>
        <p:nvSpPr>
          <p:cNvPr id="5" name="Slide Number Placeholder 4">
            <a:extLst>
              <a:ext uri="{FF2B5EF4-FFF2-40B4-BE49-F238E27FC236}">
                <a16:creationId xmlns:a16="http://schemas.microsoft.com/office/drawing/2014/main" id="{646302A6-073F-4635-834E-AC8FA09BBF5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9EBC729-382E-4990-B8B5-78B9BF10440F}" type="slidenum">
              <a:rPr lang="en-CA" smtClean="0"/>
              <a:t>‹#›</a:t>
            </a:fld>
            <a:endParaRPr lang="en-CA" dirty="0"/>
          </a:p>
        </p:txBody>
      </p:sp>
    </p:spTree>
    <p:extLst>
      <p:ext uri="{BB962C8B-B14F-4D97-AF65-F5344CB8AC3E}">
        <p14:creationId xmlns:p14="http://schemas.microsoft.com/office/powerpoint/2010/main" val="2552272832"/>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1544" cy="458787"/>
          </a:xfrm>
          <a:prstGeom prst="rect">
            <a:avLst/>
          </a:prstGeom>
        </p:spPr>
        <p:txBody>
          <a:bodyPr vert="horz" lIns="91440" tIns="45720" rIns="91440" bIns="45720" rtlCol="0"/>
          <a:lstStyle>
            <a:lvl1pPr algn="l">
              <a:defRPr sz="1000" b="1"/>
            </a:lvl1pPr>
          </a:lstStyle>
          <a:p>
            <a:r>
              <a:rPr lang="en-US" dirty="0"/>
              <a:t>Self-Care for Organizational Wellness</a:t>
            </a:r>
          </a:p>
        </p:txBody>
      </p:sp>
      <p:sp>
        <p:nvSpPr>
          <p:cNvPr id="5" name="Notes Placeholder 4"/>
          <p:cNvSpPr>
            <a:spLocks noGrp="1"/>
          </p:cNvSpPr>
          <p:nvPr>
            <p:ph type="body" sz="quarter" idx="3"/>
          </p:nvPr>
        </p:nvSpPr>
        <p:spPr>
          <a:xfrm>
            <a:off x="288235" y="1597793"/>
            <a:ext cx="6281531" cy="7246446"/>
          </a:xfrm>
          <a:prstGeom prst="rect">
            <a:avLst/>
          </a:prstGeom>
        </p:spPr>
        <p:txBody>
          <a:bodyPr vert="horz" lIns="0" tIns="0" rIns="0" bIns="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13252" y="8844239"/>
            <a:ext cx="5486400" cy="299761"/>
          </a:xfrm>
          <a:prstGeom prst="rect">
            <a:avLst/>
          </a:prstGeom>
        </p:spPr>
        <p:txBody>
          <a:bodyPr vert="horz" lIns="91440" tIns="45720" rIns="91440" bIns="45720" rtlCol="0" anchor="b"/>
          <a:lstStyle>
            <a:lvl1pPr algn="l">
              <a:defRPr sz="1000">
                <a:solidFill>
                  <a:schemeClr val="tx1"/>
                </a:solidFill>
              </a:defRPr>
            </a:lvl1pPr>
          </a:lstStyle>
          <a:p>
            <a:r>
              <a:rPr lang="en-US" dirty="0"/>
              <a:t>© 2020. Alberta Health Services, Mental Health Promotion &amp; Illness Prevention</a:t>
            </a:r>
          </a:p>
        </p:txBody>
      </p:sp>
      <p:sp>
        <p:nvSpPr>
          <p:cNvPr id="7" name="Slide Number Placeholder 6"/>
          <p:cNvSpPr>
            <a:spLocks noGrp="1"/>
          </p:cNvSpPr>
          <p:nvPr>
            <p:ph type="sldNum" sz="quarter" idx="5"/>
          </p:nvPr>
        </p:nvSpPr>
        <p:spPr>
          <a:xfrm>
            <a:off x="5300871" y="8844239"/>
            <a:ext cx="1555542" cy="299761"/>
          </a:xfrm>
          <a:prstGeom prst="rect">
            <a:avLst/>
          </a:prstGeom>
        </p:spPr>
        <p:txBody>
          <a:bodyPr vert="horz" lIns="91440" tIns="45720" rIns="91440" bIns="45720" rtlCol="0" anchor="b"/>
          <a:lstStyle>
            <a:lvl1pPr algn="r">
              <a:defRPr sz="1200"/>
            </a:lvl1pPr>
          </a:lstStyle>
          <a:p>
            <a:r>
              <a:rPr lang="en-US" dirty="0"/>
              <a:t>Slide </a:t>
            </a:r>
            <a:fld id="{F421CA56-88AA-4753-9810-58369B412CBD}" type="slidenum">
              <a:rPr lang="en-US" smtClean="0"/>
              <a:pPr/>
              <a:t>‹#›</a:t>
            </a:fld>
            <a:endParaRPr lang="en-US" dirty="0"/>
          </a:p>
        </p:txBody>
      </p:sp>
      <p:sp>
        <p:nvSpPr>
          <p:cNvPr id="9" name="Slide Image Placeholder 8">
            <a:extLst>
              <a:ext uri="{FF2B5EF4-FFF2-40B4-BE49-F238E27FC236}">
                <a16:creationId xmlns:a16="http://schemas.microsoft.com/office/drawing/2014/main" id="{3730463D-0B72-4753-90F8-24C4B5F8D99D}"/>
              </a:ext>
            </a:extLst>
          </p:cNvPr>
          <p:cNvSpPr>
            <a:spLocks noGrp="1" noRot="1" noChangeAspect="1"/>
          </p:cNvSpPr>
          <p:nvPr>
            <p:ph type="sldImg" idx="2"/>
          </p:nvPr>
        </p:nvSpPr>
        <p:spPr>
          <a:xfrm>
            <a:off x="2281030" y="229393"/>
            <a:ext cx="2295939" cy="1291466"/>
          </a:xfrm>
          <a:prstGeom prst="rect">
            <a:avLst/>
          </a:prstGeom>
          <a:noFill/>
          <a:ln w="12700">
            <a:solidFill>
              <a:schemeClr val="accent3"/>
            </a:solidFill>
          </a:ln>
        </p:spPr>
        <p:txBody>
          <a:bodyPr vert="horz" lIns="91440" tIns="45720" rIns="91440" bIns="45720" rtlCol="0" anchor="ctr"/>
          <a:lstStyle/>
          <a:p>
            <a:endParaRPr lang="en-CA" dirty="0"/>
          </a:p>
        </p:txBody>
      </p:sp>
    </p:spTree>
    <p:extLst>
      <p:ext uri="{BB962C8B-B14F-4D97-AF65-F5344CB8AC3E}">
        <p14:creationId xmlns:p14="http://schemas.microsoft.com/office/powerpoint/2010/main" val="2311932296"/>
      </p:ext>
    </p:extLst>
  </p:cSld>
  <p:clrMap bg1="lt1" tx1="dk1" bg2="lt2" tx2="dk2" accent1="accent1" accent2="accent2" accent3="accent3" accent4="accent4" accent5="accent5" accent6="accent6" hlink="hlink" folHlink="folHlink"/>
  <p:hf dt="0"/>
  <p:notesStyle>
    <a:lvl1pPr marL="0" algn="l" defTabSz="914400" rtl="0" eaLnBrk="1" latinLnBrk="0" hangingPunct="1">
      <a:lnSpc>
        <a:spcPct val="114000"/>
      </a:lnSpc>
      <a:spcBef>
        <a:spcPts val="800"/>
      </a:spcBef>
      <a:spcAft>
        <a:spcPts val="0"/>
      </a:spcAft>
      <a:defRPr sz="1200" kern="1200">
        <a:solidFill>
          <a:schemeClr val="tx1"/>
        </a:solidFill>
        <a:latin typeface="+mn-lt"/>
        <a:ea typeface="+mn-ea"/>
        <a:cs typeface="+mn-cs"/>
      </a:defRPr>
    </a:lvl1pPr>
    <a:lvl2pPr marL="231775" indent="0" algn="l" defTabSz="914400" rtl="0" eaLnBrk="1" latinLnBrk="0" hangingPunct="1">
      <a:lnSpc>
        <a:spcPct val="114000"/>
      </a:lnSpc>
      <a:spcAft>
        <a:spcPts val="600"/>
      </a:spcAft>
      <a:defRPr sz="1200" kern="1200">
        <a:solidFill>
          <a:schemeClr val="tx1"/>
        </a:solidFill>
        <a:latin typeface="+mn-lt"/>
        <a:ea typeface="+mn-ea"/>
        <a:cs typeface="+mn-cs"/>
      </a:defRPr>
    </a:lvl2pPr>
    <a:lvl3pPr marL="404813" indent="0" algn="l" defTabSz="914400" rtl="0" eaLnBrk="1" latinLnBrk="0" hangingPunct="1">
      <a:lnSpc>
        <a:spcPct val="114000"/>
      </a:lnSpc>
      <a:spcAft>
        <a:spcPts val="600"/>
      </a:spcAft>
      <a:defRPr sz="1200" kern="1200">
        <a:solidFill>
          <a:schemeClr val="tx1"/>
        </a:solidFill>
        <a:latin typeface="+mn-lt"/>
        <a:ea typeface="+mn-ea"/>
        <a:cs typeface="+mn-cs"/>
      </a:defRPr>
    </a:lvl3pPr>
    <a:lvl4pPr marL="625475" indent="0" algn="l" defTabSz="914400" rtl="0" eaLnBrk="1" latinLnBrk="0" hangingPunct="1">
      <a:lnSpc>
        <a:spcPct val="114000"/>
      </a:lnSpc>
      <a:spcAft>
        <a:spcPts val="600"/>
      </a:spcAft>
      <a:defRPr sz="1200" kern="1200">
        <a:solidFill>
          <a:schemeClr val="tx1"/>
        </a:solidFill>
        <a:latin typeface="+mn-lt"/>
        <a:ea typeface="+mn-ea"/>
        <a:cs typeface="+mn-cs"/>
      </a:defRPr>
    </a:lvl4pPr>
    <a:lvl5pPr marL="798513" indent="0" algn="l" defTabSz="914400" rtl="0" eaLnBrk="1" latinLnBrk="0" hangingPunct="1">
      <a:lnSpc>
        <a:spcPct val="114000"/>
      </a:lnSpc>
      <a:spcAft>
        <a:spcPts val="60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Notes Placeholder 9"/>
          <p:cNvSpPr>
            <a:spLocks noGrp="1"/>
          </p:cNvSpPr>
          <p:nvPr>
            <p:ph type="body" idx="1"/>
          </p:nvPr>
        </p:nvSpPr>
        <p:spPr/>
        <p:txBody>
          <a:bodyPr/>
          <a:lstStyle/>
          <a:p>
            <a:pPr lvl="0"/>
            <a:r>
              <a:rPr lang="en-CA" dirty="0"/>
              <a:t>Self-care for responders rests both within individual approaches to wellness, as well as organizational wellness culture. During and after a disaster, emergency or crisis event, it becomes critical to lead by example in order to reduce stress for your team(s).</a:t>
            </a:r>
          </a:p>
          <a:p>
            <a:pPr lvl="0"/>
            <a:r>
              <a:rPr lang="en-CA" dirty="0"/>
              <a:t>For this reason, it's helpful for leaders to take time to care for themselves before/while supporting their staff and organization. In the spirit of role modelling, consider taking some time to explore the personal wellness information and exercises in the slides to follow, along with the team and organization-specific information and activities. We also encourage leaders to use the Self-care Toolkit Workbook their own self-awareness and to guide team and organizational self-care planning, for disaster times and beyond. Engagement with the materials can also offer perspective about what may fit or benefit from adaptation or additional strategies, to best meet your team/organizational wellness needs in times of disaster and emergency.</a:t>
            </a:r>
          </a:p>
          <a:p>
            <a:endParaRPr lang="en-CA" dirty="0"/>
          </a:p>
        </p:txBody>
      </p:sp>
      <p:sp>
        <p:nvSpPr>
          <p:cNvPr id="4" name="Footer Placeholder 3">
            <a:extLst>
              <a:ext uri="{FF2B5EF4-FFF2-40B4-BE49-F238E27FC236}">
                <a16:creationId xmlns:a16="http://schemas.microsoft.com/office/drawing/2014/main" id="{79BFB747-DDC9-454F-8E33-EDE9C1C6AC80}"/>
              </a:ext>
            </a:extLst>
          </p:cNvPr>
          <p:cNvSpPr>
            <a:spLocks noGrp="1"/>
          </p:cNvSpPr>
          <p:nvPr>
            <p:ph type="ftr" sz="quarter" idx="4"/>
          </p:nvPr>
        </p:nvSpPr>
        <p:spPr/>
        <p:txBody>
          <a:bodyPr/>
          <a:lstStyle/>
          <a:p>
            <a:r>
              <a:rPr lang="en-US" dirty="0"/>
              <a:t>© 2020. Alberta Health Services, Mental Health Promotion &amp; Illness Prevention</a:t>
            </a:r>
          </a:p>
        </p:txBody>
      </p:sp>
      <p:sp>
        <p:nvSpPr>
          <p:cNvPr id="5" name="Slide Number Placeholder 4">
            <a:extLst>
              <a:ext uri="{FF2B5EF4-FFF2-40B4-BE49-F238E27FC236}">
                <a16:creationId xmlns:a16="http://schemas.microsoft.com/office/drawing/2014/main" id="{7E9EC57C-2097-4504-8252-C210C631FE0D}"/>
              </a:ext>
            </a:extLst>
          </p:cNvPr>
          <p:cNvSpPr>
            <a:spLocks noGrp="1"/>
          </p:cNvSpPr>
          <p:nvPr>
            <p:ph type="sldNum" sz="quarter" idx="5"/>
          </p:nvPr>
        </p:nvSpPr>
        <p:spPr/>
        <p:txBody>
          <a:bodyPr/>
          <a:lstStyle/>
          <a:p>
            <a:r>
              <a:rPr lang="en-US" dirty="0"/>
              <a:t>Slide </a:t>
            </a:r>
            <a:fld id="{F421CA56-88AA-4753-9810-58369B412CBD}" type="slidenum">
              <a:rPr lang="en-US" smtClean="0"/>
              <a:pPr/>
              <a:t>1</a:t>
            </a:fld>
            <a:endParaRPr lang="en-US" dirty="0"/>
          </a:p>
        </p:txBody>
      </p:sp>
      <p:sp>
        <p:nvSpPr>
          <p:cNvPr id="6" name="Header Placeholder 5">
            <a:extLst>
              <a:ext uri="{FF2B5EF4-FFF2-40B4-BE49-F238E27FC236}">
                <a16:creationId xmlns:a16="http://schemas.microsoft.com/office/drawing/2014/main" id="{F620F2E5-4D15-42F2-ADAC-8BB39B6636A1}"/>
              </a:ext>
            </a:extLst>
          </p:cNvPr>
          <p:cNvSpPr>
            <a:spLocks noGrp="1"/>
          </p:cNvSpPr>
          <p:nvPr>
            <p:ph type="hdr" sz="quarter"/>
          </p:nvPr>
        </p:nvSpPr>
        <p:spPr/>
        <p:txBody>
          <a:bodyPr/>
          <a:lstStyle/>
          <a:p>
            <a:r>
              <a:rPr lang="en-US" dirty="0"/>
              <a:t>Self-Care for Organizational Wellness</a:t>
            </a:r>
          </a:p>
        </p:txBody>
      </p:sp>
      <p:sp>
        <p:nvSpPr>
          <p:cNvPr id="35" name="Slide Image Placeholder 34">
            <a:extLst>
              <a:ext uri="{FF2B5EF4-FFF2-40B4-BE49-F238E27FC236}">
                <a16:creationId xmlns:a16="http://schemas.microsoft.com/office/drawing/2014/main" id="{F5C4550E-A978-4430-AC27-4A3C5A6B40C8}"/>
              </a:ext>
            </a:extLst>
          </p:cNvPr>
          <p:cNvSpPr>
            <a:spLocks noGrp="1" noRot="1" noChangeAspect="1"/>
          </p:cNvSpPr>
          <p:nvPr>
            <p:ph type="sldImg"/>
          </p:nvPr>
        </p:nvSpPr>
        <p:spPr>
          <a:xfrm>
            <a:off x="2281238" y="228600"/>
            <a:ext cx="2295525" cy="1292225"/>
          </a:xfrm>
        </p:spPr>
      </p:sp>
    </p:spTree>
    <p:extLst>
      <p:ext uri="{BB962C8B-B14F-4D97-AF65-F5344CB8AC3E}">
        <p14:creationId xmlns:p14="http://schemas.microsoft.com/office/powerpoint/2010/main" val="4281400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1" name="Rectangle 3"/>
          <p:cNvSpPr>
            <a:spLocks noGrp="1" noChangeArrowheads="1"/>
          </p:cNvSpPr>
          <p:nvPr>
            <p:ph type="body" idx="1"/>
          </p:nvPr>
        </p:nvSpPr>
        <p:spPr/>
        <p:txBody>
          <a:bodyPr/>
          <a:lstStyle/>
          <a:p>
            <a:r>
              <a:rPr lang="en-US" b="0" baseline="0" dirty="0">
                <a:solidFill>
                  <a:schemeClr val="tx1"/>
                </a:solidFill>
              </a:rPr>
              <a:t>These challenges are based on research about the stressful features of Disaster Response and Recovery Work, including responding to a pandemic.</a:t>
            </a:r>
          </a:p>
          <a:p>
            <a:r>
              <a:rPr lang="en-US" b="0" u="sng" baseline="0" dirty="0">
                <a:solidFill>
                  <a:schemeClr val="tx1"/>
                </a:solidFill>
              </a:rPr>
              <a:t>Reminder</a:t>
            </a:r>
            <a:r>
              <a:rPr lang="en-US" b="0" baseline="0" dirty="0">
                <a:solidFill>
                  <a:schemeClr val="tx1"/>
                </a:solidFill>
              </a:rPr>
              <a:t>: not everyone is going to respond the same way. Everyone will deal in their own way. </a:t>
            </a:r>
          </a:p>
          <a:p>
            <a:r>
              <a:rPr lang="en-US" b="1" baseline="0" dirty="0">
                <a:solidFill>
                  <a:schemeClr val="tx1"/>
                </a:solidFill>
              </a:rPr>
              <a:t>Key factors:</a:t>
            </a:r>
          </a:p>
          <a:p>
            <a:r>
              <a:rPr lang="en-US" sz="1200" b="0" baseline="0" dirty="0">
                <a:solidFill>
                  <a:schemeClr val="tx1"/>
                </a:solidFill>
              </a:rPr>
              <a:t>T</a:t>
            </a:r>
            <a:r>
              <a:rPr lang="en-US" sz="1200" dirty="0"/>
              <a:t>he severity and rarity of the event. For example: </a:t>
            </a:r>
          </a:p>
          <a:p>
            <a:pPr marL="171450" indent="-171450">
              <a:buFont typeface="Arial" panose="020B0604020202020204" pitchFamily="34" charset="0"/>
              <a:buChar char="•"/>
            </a:pPr>
            <a:r>
              <a:rPr lang="en-US" sz="1200" baseline="0" dirty="0"/>
              <a:t>Disaster might have happened in past; staff may able to apply ways they’ve dealt with similar situations. There may also be emotional/psychological triggers when another event occurs.</a:t>
            </a:r>
          </a:p>
          <a:p>
            <a:pPr marL="169863" lvl="2" indent="-171450">
              <a:buFont typeface="Arial" panose="020B0604020202020204" pitchFamily="34" charset="0"/>
              <a:buChar char="•"/>
            </a:pPr>
            <a:r>
              <a:rPr lang="en-US" dirty="0"/>
              <a:t>Staff may be affected themselves (as per the pandemic).</a:t>
            </a:r>
            <a:r>
              <a:rPr lang="en-US" baseline="0" dirty="0"/>
              <a:t> Consider: In what ways are the staff personally impacted?</a:t>
            </a:r>
            <a:endParaRPr lang="en-US" dirty="0"/>
          </a:p>
          <a:p>
            <a:pPr marL="14288" lvl="2">
              <a:spcAft>
                <a:spcPts val="300"/>
              </a:spcAft>
              <a:defRPr/>
            </a:pPr>
            <a:r>
              <a:rPr lang="en-US" dirty="0"/>
              <a:t>A heightened sense of responsibility and high standards.</a:t>
            </a:r>
            <a:r>
              <a:rPr lang="en-US" baseline="0" dirty="0"/>
              <a:t> For example:</a:t>
            </a:r>
          </a:p>
          <a:p>
            <a:pPr marL="185738" lvl="2" indent="-171450">
              <a:spcAft>
                <a:spcPts val="300"/>
              </a:spcAft>
              <a:buFont typeface="Arial" panose="020B0604020202020204" pitchFamily="34" charset="0"/>
              <a:buChar char="•"/>
              <a:defRPr/>
            </a:pPr>
            <a:r>
              <a:rPr lang="en-US" sz="1200" baseline="0" dirty="0"/>
              <a:t>Someone that is in a management or supervisory role might feel that they are responsible for taking care of others. Or they might be the type of person that puts other’s before themselves, neglecting their own needs. Their family and normal activities may be set aside; spending long hours providing disaster response can lead to both personal and professional conflicts (especially if tending to factors such as family job loss and homeschooling responsibilities for children, as per during COVID-19 Pandemic).</a:t>
            </a:r>
          </a:p>
          <a:p>
            <a:pPr marL="119063" lvl="2" indent="-104775">
              <a:spcAft>
                <a:spcPts val="300"/>
              </a:spcAft>
              <a:buFont typeface="Arial" panose="020B0604020202020204" pitchFamily="34" charset="0"/>
              <a:buChar char="•"/>
              <a:defRPr/>
            </a:pPr>
            <a:r>
              <a:rPr lang="en-US" dirty="0"/>
              <a:t>Intra-agency or interpersonal conflicts.</a:t>
            </a:r>
            <a:r>
              <a:rPr lang="en-US" baseline="0" dirty="0"/>
              <a:t> (e.g., </a:t>
            </a:r>
            <a:r>
              <a:rPr lang="en-US" b="0" baseline="0" dirty="0"/>
              <a:t>Stress of disaster may stir pre-existing disagreements between staff/management from different agencies about community service priorities. COVID-19 pandemic has at times brought to the surface differences in beliefs and values related to public health, science, leadership and perception of individual vs. collective rights).</a:t>
            </a:r>
          </a:p>
          <a:p>
            <a:pPr marL="119063" lvl="2" indent="-104775">
              <a:spcAft>
                <a:spcPts val="300"/>
              </a:spcAft>
              <a:buFont typeface="Arial" panose="020B0604020202020204" pitchFamily="34" charset="0"/>
              <a:buChar char="•"/>
              <a:defRPr/>
            </a:pPr>
            <a:r>
              <a:rPr lang="en-US" b="0" baseline="0" dirty="0"/>
              <a:t>Ongoing uncertainty, risks, micro-losses, and anticipated losses amid a pandemic–everyone is impacted, helper/responder and client/community member alike, which can add stress to the responder role.</a:t>
            </a:r>
          </a:p>
          <a:p>
            <a:pPr marL="0" lvl="1" indent="0">
              <a:spcAft>
                <a:spcPts val="300"/>
              </a:spcAft>
              <a:buNone/>
              <a:defRPr/>
            </a:pPr>
            <a:r>
              <a:rPr lang="en-US" altLang="en-US" b="1" baseline="0" dirty="0">
                <a:solidFill>
                  <a:schemeClr val="tx1"/>
                </a:solidFill>
              </a:rPr>
              <a:t>Reflective/Discussion questions</a:t>
            </a:r>
            <a:r>
              <a:rPr lang="en-US" altLang="en-US" dirty="0">
                <a:solidFill>
                  <a:schemeClr val="tx1"/>
                </a:solidFill>
              </a:rPr>
              <a:t>: </a:t>
            </a:r>
          </a:p>
          <a:p>
            <a:pPr marL="171450" lvl="1" indent="-171450">
              <a:buFont typeface="Arial" panose="020B0604020202020204" pitchFamily="34" charset="0"/>
              <a:buChar char="•"/>
            </a:pPr>
            <a:r>
              <a:rPr lang="en-US" altLang="en-US" sz="1200" dirty="0"/>
              <a:t>What examples of disaster and/or responder stress have you seen or experienced in your roles? </a:t>
            </a:r>
          </a:p>
          <a:p>
            <a:pPr marL="171450" lvl="1" indent="-171450">
              <a:buFont typeface="Arial" panose="020B0604020202020204" pitchFamily="34" charset="0"/>
              <a:buChar char="•"/>
            </a:pPr>
            <a:r>
              <a:rPr lang="en-US" altLang="en-US" sz="1200" dirty="0"/>
              <a:t>What did your organization do to support its people?</a:t>
            </a:r>
          </a:p>
        </p:txBody>
      </p:sp>
      <p:sp>
        <p:nvSpPr>
          <p:cNvPr id="2" name="Footer Placeholder 1">
            <a:extLst>
              <a:ext uri="{FF2B5EF4-FFF2-40B4-BE49-F238E27FC236}">
                <a16:creationId xmlns:a16="http://schemas.microsoft.com/office/drawing/2014/main" id="{4A27DD1A-C388-4E18-839C-D1CA9F14A033}"/>
              </a:ext>
            </a:extLst>
          </p:cNvPr>
          <p:cNvSpPr>
            <a:spLocks noGrp="1"/>
          </p:cNvSpPr>
          <p:nvPr>
            <p:ph type="ftr" sz="quarter" idx="4"/>
          </p:nvPr>
        </p:nvSpPr>
        <p:spPr/>
        <p:txBody>
          <a:bodyPr/>
          <a:lstStyle/>
          <a:p>
            <a:r>
              <a:rPr lang="en-US" dirty="0"/>
              <a:t>© 2020. Alberta Health Services, Mental Health Promotion &amp; Illness Prevention</a:t>
            </a:r>
          </a:p>
        </p:txBody>
      </p:sp>
      <p:sp>
        <p:nvSpPr>
          <p:cNvPr id="3" name="Slide Number Placeholder 2">
            <a:extLst>
              <a:ext uri="{FF2B5EF4-FFF2-40B4-BE49-F238E27FC236}">
                <a16:creationId xmlns:a16="http://schemas.microsoft.com/office/drawing/2014/main" id="{FC390D2D-DC35-4C0B-91ED-61A456F67FAD}"/>
              </a:ext>
            </a:extLst>
          </p:cNvPr>
          <p:cNvSpPr>
            <a:spLocks noGrp="1"/>
          </p:cNvSpPr>
          <p:nvPr>
            <p:ph type="sldNum" sz="quarter" idx="5"/>
          </p:nvPr>
        </p:nvSpPr>
        <p:spPr/>
        <p:txBody>
          <a:bodyPr/>
          <a:lstStyle/>
          <a:p>
            <a:r>
              <a:rPr lang="en-US" dirty="0"/>
              <a:t>Slide </a:t>
            </a:r>
            <a:fld id="{F421CA56-88AA-4753-9810-58369B412CBD}" type="slidenum">
              <a:rPr lang="en-US" smtClean="0"/>
              <a:pPr/>
              <a:t>10</a:t>
            </a:fld>
            <a:endParaRPr lang="en-US" dirty="0"/>
          </a:p>
        </p:txBody>
      </p:sp>
      <p:sp>
        <p:nvSpPr>
          <p:cNvPr id="4" name="Header Placeholder 3">
            <a:extLst>
              <a:ext uri="{FF2B5EF4-FFF2-40B4-BE49-F238E27FC236}">
                <a16:creationId xmlns:a16="http://schemas.microsoft.com/office/drawing/2014/main" id="{A4C32B9E-B5A0-48D7-8830-F28553B9BE3A}"/>
              </a:ext>
            </a:extLst>
          </p:cNvPr>
          <p:cNvSpPr>
            <a:spLocks noGrp="1"/>
          </p:cNvSpPr>
          <p:nvPr>
            <p:ph type="hdr" sz="quarter"/>
          </p:nvPr>
        </p:nvSpPr>
        <p:spPr/>
        <p:txBody>
          <a:bodyPr/>
          <a:lstStyle/>
          <a:p>
            <a:r>
              <a:rPr lang="en-US" dirty="0"/>
              <a:t>Self-Care for Organizational Wellness</a:t>
            </a:r>
          </a:p>
        </p:txBody>
      </p:sp>
      <p:sp>
        <p:nvSpPr>
          <p:cNvPr id="34" name="Slide Image Placeholder 33">
            <a:extLst>
              <a:ext uri="{FF2B5EF4-FFF2-40B4-BE49-F238E27FC236}">
                <a16:creationId xmlns:a16="http://schemas.microsoft.com/office/drawing/2014/main" id="{B648CC95-DD81-406A-A946-C2EE7A6D1318}"/>
              </a:ext>
            </a:extLst>
          </p:cNvPr>
          <p:cNvSpPr>
            <a:spLocks noGrp="1" noRot="1" noChangeAspect="1"/>
          </p:cNvSpPr>
          <p:nvPr>
            <p:ph type="sldImg"/>
          </p:nvPr>
        </p:nvSpPr>
        <p:spPr>
          <a:xfrm>
            <a:off x="2281238" y="228600"/>
            <a:ext cx="2295525" cy="1292225"/>
          </a:xfrm>
        </p:spPr>
      </p:sp>
    </p:spTree>
    <p:extLst>
      <p:ext uri="{BB962C8B-B14F-4D97-AF65-F5344CB8AC3E}">
        <p14:creationId xmlns:p14="http://schemas.microsoft.com/office/powerpoint/2010/main" val="11460319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r>
              <a:rPr lang="en-US" b="1" dirty="0"/>
              <a:t>(Workbook page 2)</a:t>
            </a:r>
          </a:p>
          <a:p>
            <a:pPr lvl="0"/>
            <a:r>
              <a:rPr lang="en-US" dirty="0"/>
              <a:t>Stress is a natural reaction to a range of experiences in our daily lives. Positive stress motivates us and helps us rise to challenges, helps us learn, problem solve and grow. However, in times of disaster/emergency, when demands increase, often for more prolonged periods, if we push our performance and internal resources beyond the period of maximum efficiency, we begin to experience high stress, and can shift to auto-pilot, at which point we may experience overconfidence (a phase during which errors in judgment, work performance and boundaries begin to show up). </a:t>
            </a:r>
          </a:p>
          <a:p>
            <a:pPr lvl="0"/>
            <a:r>
              <a:rPr lang="en-US" dirty="0"/>
              <a:t>Once we move past the limits of tolerable stress, we become hyper-reactive, fatigued and dysregulated, showing signs/symptoms of toxic stress and possible mental health problems. If we continue to push ourselves to perform beyond this point, we put ourselves at risk for further problems, and possibly illness. In fact, research has shown that if people are supported to step away from their responder role and ensure proper self-care before the period of overconfidence, they are likely to be better equipped to sustain self-efficacy and wellness during their recovery and response work.</a:t>
            </a:r>
            <a:r>
              <a:rPr lang="en-US" baseline="0" dirty="0"/>
              <a:t>  </a:t>
            </a:r>
            <a:r>
              <a:rPr lang="en-US" dirty="0"/>
              <a:t>In short, some level of stress is expected during disaster response and recovery work, but it can become hazardous to our health and helping roles if we push ourselves too far, particularly if we have</a:t>
            </a:r>
            <a:r>
              <a:rPr lang="en-US" baseline="0" dirty="0"/>
              <a:t> also been personally impacted by the event</a:t>
            </a:r>
            <a:r>
              <a:rPr lang="en-US" dirty="0"/>
              <a:t>. </a:t>
            </a:r>
          </a:p>
          <a:p>
            <a:pPr lvl="0"/>
            <a:endParaRPr lang="en-US" dirty="0"/>
          </a:p>
          <a:p>
            <a:pPr>
              <a:spcAft>
                <a:spcPts val="0"/>
              </a:spcAft>
            </a:pPr>
            <a:r>
              <a:rPr lang="en-US" sz="1050" dirty="0"/>
              <a:t>Adapted from: </a:t>
            </a:r>
          </a:p>
          <a:p>
            <a:pPr>
              <a:spcAft>
                <a:spcPts val="0"/>
              </a:spcAft>
            </a:pPr>
            <a:r>
              <a:rPr lang="en-US" sz="1050" dirty="0"/>
              <a:t>Center on the Developing Child at Harvard University. (2017). Toxic Stress. Retrieved from https://developingchild.harvard.edu/science/key-concepts/toxic-stress/print/</a:t>
            </a:r>
          </a:p>
          <a:p>
            <a:pPr>
              <a:spcAft>
                <a:spcPts val="0"/>
              </a:spcAft>
            </a:pPr>
            <a:r>
              <a:rPr lang="en-US" sz="1050" dirty="0"/>
              <a:t>Diamond, D. M., Campbell, A. M., Park, C. R., Halonen, J., &amp; Zoladz, P. R. (2007). The temporal dynamics model of emotional memory processing: a synthesis on the neurobiological basis of stress-induced amnesia, flashbulb and traumatic memories, and the Yerkes-Dodson law. Neural plasticity, 2007, 60803. </a:t>
            </a:r>
          </a:p>
          <a:p>
            <a:pPr>
              <a:spcAft>
                <a:spcPts val="0"/>
              </a:spcAft>
            </a:pPr>
            <a:r>
              <a:rPr lang="en-US" sz="1050" dirty="0"/>
              <a:t>Swank, R.L., &amp; Marchand. W.E. (1946). Combat neuroses: development of combat exhaustion. Archives of Neurology and Psychology, 55, 236-247. </a:t>
            </a:r>
          </a:p>
          <a:p>
            <a:pPr>
              <a:spcAft>
                <a:spcPts val="0"/>
              </a:spcAft>
            </a:pPr>
            <a:r>
              <a:rPr lang="en-US" sz="1050" dirty="0"/>
              <a:t>Watkins. A. (1997). Mind-Body Medicine: A Clinician's Guide to Psychoneuroimmunology.</a:t>
            </a:r>
          </a:p>
          <a:p>
            <a:pPr lvl="0"/>
            <a:endParaRPr lang="en-US" dirty="0"/>
          </a:p>
        </p:txBody>
      </p:sp>
      <p:sp>
        <p:nvSpPr>
          <p:cNvPr id="5" name="Footer Placeholder 4">
            <a:extLst>
              <a:ext uri="{FF2B5EF4-FFF2-40B4-BE49-F238E27FC236}">
                <a16:creationId xmlns:a16="http://schemas.microsoft.com/office/drawing/2014/main" id="{C343213B-1A5E-4D5D-BAAC-DC555A8138EB}"/>
              </a:ext>
            </a:extLst>
          </p:cNvPr>
          <p:cNvSpPr>
            <a:spLocks noGrp="1"/>
          </p:cNvSpPr>
          <p:nvPr>
            <p:ph type="ftr" sz="quarter" idx="4"/>
          </p:nvPr>
        </p:nvSpPr>
        <p:spPr/>
        <p:txBody>
          <a:bodyPr/>
          <a:lstStyle/>
          <a:p>
            <a:r>
              <a:rPr lang="en-US" dirty="0"/>
              <a:t>© 2020. Alberta Health Services, Mental Health Promotion &amp; Illness Prevention</a:t>
            </a:r>
          </a:p>
        </p:txBody>
      </p:sp>
      <p:sp>
        <p:nvSpPr>
          <p:cNvPr id="6" name="Slide Number Placeholder 5">
            <a:extLst>
              <a:ext uri="{FF2B5EF4-FFF2-40B4-BE49-F238E27FC236}">
                <a16:creationId xmlns:a16="http://schemas.microsoft.com/office/drawing/2014/main" id="{B778F100-0485-4D1E-9CDD-4FE940BC1EA3}"/>
              </a:ext>
            </a:extLst>
          </p:cNvPr>
          <p:cNvSpPr>
            <a:spLocks noGrp="1"/>
          </p:cNvSpPr>
          <p:nvPr>
            <p:ph type="sldNum" sz="quarter" idx="5"/>
          </p:nvPr>
        </p:nvSpPr>
        <p:spPr/>
        <p:txBody>
          <a:bodyPr/>
          <a:lstStyle/>
          <a:p>
            <a:r>
              <a:rPr lang="en-US" dirty="0"/>
              <a:t>Slide </a:t>
            </a:r>
            <a:fld id="{F421CA56-88AA-4753-9810-58369B412CBD}" type="slidenum">
              <a:rPr lang="en-US" smtClean="0"/>
              <a:pPr/>
              <a:t>11</a:t>
            </a:fld>
            <a:endParaRPr lang="en-US" dirty="0"/>
          </a:p>
        </p:txBody>
      </p:sp>
      <p:sp>
        <p:nvSpPr>
          <p:cNvPr id="7" name="Header Placeholder 6">
            <a:extLst>
              <a:ext uri="{FF2B5EF4-FFF2-40B4-BE49-F238E27FC236}">
                <a16:creationId xmlns:a16="http://schemas.microsoft.com/office/drawing/2014/main" id="{820BB204-896A-4235-9D05-3889ED0B2434}"/>
              </a:ext>
            </a:extLst>
          </p:cNvPr>
          <p:cNvSpPr>
            <a:spLocks noGrp="1"/>
          </p:cNvSpPr>
          <p:nvPr>
            <p:ph type="hdr" sz="quarter"/>
          </p:nvPr>
        </p:nvSpPr>
        <p:spPr/>
        <p:txBody>
          <a:bodyPr/>
          <a:lstStyle/>
          <a:p>
            <a:r>
              <a:rPr lang="en-US" dirty="0"/>
              <a:t>Self-Care for Organizational Wellness</a:t>
            </a:r>
          </a:p>
        </p:txBody>
      </p:sp>
      <p:sp>
        <p:nvSpPr>
          <p:cNvPr id="35" name="Slide Image Placeholder 34">
            <a:extLst>
              <a:ext uri="{FF2B5EF4-FFF2-40B4-BE49-F238E27FC236}">
                <a16:creationId xmlns:a16="http://schemas.microsoft.com/office/drawing/2014/main" id="{78D4E289-01B0-42DD-9198-A4270A9E431B}"/>
              </a:ext>
            </a:extLst>
          </p:cNvPr>
          <p:cNvSpPr>
            <a:spLocks noGrp="1" noRot="1" noChangeAspect="1"/>
          </p:cNvSpPr>
          <p:nvPr>
            <p:ph type="sldImg"/>
          </p:nvPr>
        </p:nvSpPr>
        <p:spPr>
          <a:xfrm>
            <a:off x="2281238" y="228600"/>
            <a:ext cx="2295525" cy="1292225"/>
          </a:xfrm>
        </p:spPr>
      </p:sp>
    </p:spTree>
    <p:extLst>
      <p:ext uri="{BB962C8B-B14F-4D97-AF65-F5344CB8AC3E}">
        <p14:creationId xmlns:p14="http://schemas.microsoft.com/office/powerpoint/2010/main" val="38974892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7" name="Rectangle 3"/>
          <p:cNvSpPr>
            <a:spLocks noGrp="1" noChangeArrowheads="1"/>
          </p:cNvSpPr>
          <p:nvPr>
            <p:ph type="body" idx="1"/>
          </p:nvPr>
        </p:nvSpPr>
        <p:spPr/>
        <p:txBody>
          <a:bodyPr/>
          <a:lstStyle/>
          <a:p>
            <a:r>
              <a:rPr lang="en-US" dirty="0"/>
              <a:t>There are some long-term factors unique to response and recovery work that put responders at higher risk for potential stress reactions, including:</a:t>
            </a:r>
          </a:p>
          <a:p>
            <a:pPr marL="171450" indent="-171450">
              <a:buFont typeface="Arial" panose="020B0604020202020204" pitchFamily="34" charset="0"/>
              <a:buChar char="•"/>
            </a:pPr>
            <a:r>
              <a:rPr lang="en-US" dirty="0"/>
              <a:t>Staff stress may go unnoticed until well after the event or in the In the case of a pandemic, it could be several months before it’s noticed due to it being masked, or until it's too late and it becomes a medical issue, resulting in absenteeism and perhaps requiring a leave from work.</a:t>
            </a:r>
          </a:p>
          <a:p>
            <a:pPr marL="171450" indent="-171450">
              <a:buFont typeface="Arial" panose="020B0604020202020204" pitchFamily="34" charset="0"/>
              <a:buChar char="•"/>
            </a:pPr>
            <a:r>
              <a:rPr lang="en-US" dirty="0"/>
              <a:t>There may be resource, time, and communication barriers along with the simple fact that these stressful events often impact an entire organization that result in leadership being unaware of the nature and severity of problems. This speaks to the value of building in consistent, transparent communication channels, trust, and rapport prior to major events, to enhance communication and mitigate these risks.</a:t>
            </a:r>
          </a:p>
          <a:p>
            <a:pPr lvl="1"/>
            <a:endParaRPr lang="en-US" dirty="0"/>
          </a:p>
        </p:txBody>
      </p:sp>
      <p:sp>
        <p:nvSpPr>
          <p:cNvPr id="2" name="Footer Placeholder 1">
            <a:extLst>
              <a:ext uri="{FF2B5EF4-FFF2-40B4-BE49-F238E27FC236}">
                <a16:creationId xmlns:a16="http://schemas.microsoft.com/office/drawing/2014/main" id="{517EB75D-155A-4A83-85F5-4951A1647605}"/>
              </a:ext>
            </a:extLst>
          </p:cNvPr>
          <p:cNvSpPr>
            <a:spLocks noGrp="1"/>
          </p:cNvSpPr>
          <p:nvPr>
            <p:ph type="ftr" sz="quarter" idx="4"/>
          </p:nvPr>
        </p:nvSpPr>
        <p:spPr/>
        <p:txBody>
          <a:bodyPr/>
          <a:lstStyle/>
          <a:p>
            <a:r>
              <a:rPr lang="en-US" dirty="0"/>
              <a:t>© 2020. Alberta Health Services, Mental Health Promotion &amp; Illness Prevention</a:t>
            </a:r>
          </a:p>
        </p:txBody>
      </p:sp>
      <p:sp>
        <p:nvSpPr>
          <p:cNvPr id="3" name="Slide Number Placeholder 2">
            <a:extLst>
              <a:ext uri="{FF2B5EF4-FFF2-40B4-BE49-F238E27FC236}">
                <a16:creationId xmlns:a16="http://schemas.microsoft.com/office/drawing/2014/main" id="{9B528BEB-8192-4BEC-AB97-703A0F61CA28}"/>
              </a:ext>
            </a:extLst>
          </p:cNvPr>
          <p:cNvSpPr>
            <a:spLocks noGrp="1"/>
          </p:cNvSpPr>
          <p:nvPr>
            <p:ph type="sldNum" sz="quarter" idx="5"/>
          </p:nvPr>
        </p:nvSpPr>
        <p:spPr/>
        <p:txBody>
          <a:bodyPr/>
          <a:lstStyle/>
          <a:p>
            <a:r>
              <a:rPr lang="en-US" dirty="0"/>
              <a:t>Slide </a:t>
            </a:r>
            <a:fld id="{F421CA56-88AA-4753-9810-58369B412CBD}" type="slidenum">
              <a:rPr lang="en-US" smtClean="0"/>
              <a:pPr/>
              <a:t>12</a:t>
            </a:fld>
            <a:endParaRPr lang="en-US" dirty="0"/>
          </a:p>
        </p:txBody>
      </p:sp>
      <p:sp>
        <p:nvSpPr>
          <p:cNvPr id="4" name="Header Placeholder 3">
            <a:extLst>
              <a:ext uri="{FF2B5EF4-FFF2-40B4-BE49-F238E27FC236}">
                <a16:creationId xmlns:a16="http://schemas.microsoft.com/office/drawing/2014/main" id="{A13ACA09-A749-41D6-A53C-D308E1F56296}"/>
              </a:ext>
            </a:extLst>
          </p:cNvPr>
          <p:cNvSpPr>
            <a:spLocks noGrp="1"/>
          </p:cNvSpPr>
          <p:nvPr>
            <p:ph type="hdr" sz="quarter"/>
          </p:nvPr>
        </p:nvSpPr>
        <p:spPr/>
        <p:txBody>
          <a:bodyPr/>
          <a:lstStyle/>
          <a:p>
            <a:r>
              <a:rPr lang="en-US" dirty="0"/>
              <a:t>Self-Care for Organizational Wellness</a:t>
            </a:r>
          </a:p>
        </p:txBody>
      </p:sp>
      <p:sp>
        <p:nvSpPr>
          <p:cNvPr id="34" name="Slide Image Placeholder 33">
            <a:extLst>
              <a:ext uri="{FF2B5EF4-FFF2-40B4-BE49-F238E27FC236}">
                <a16:creationId xmlns:a16="http://schemas.microsoft.com/office/drawing/2014/main" id="{F550D563-6061-4576-B9BD-4924A111E47E}"/>
              </a:ext>
            </a:extLst>
          </p:cNvPr>
          <p:cNvSpPr>
            <a:spLocks noGrp="1" noRot="1" noChangeAspect="1"/>
          </p:cNvSpPr>
          <p:nvPr>
            <p:ph type="sldImg"/>
          </p:nvPr>
        </p:nvSpPr>
        <p:spPr>
          <a:xfrm>
            <a:off x="2281238" y="228600"/>
            <a:ext cx="2295525" cy="1292225"/>
          </a:xfrm>
        </p:spPr>
      </p:sp>
    </p:spTree>
    <p:extLst>
      <p:ext uri="{BB962C8B-B14F-4D97-AF65-F5344CB8AC3E}">
        <p14:creationId xmlns:p14="http://schemas.microsoft.com/office/powerpoint/2010/main" val="22159786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b="1" dirty="0"/>
              <a:t>Reflective/discussion question: </a:t>
            </a:r>
          </a:p>
          <a:p>
            <a:r>
              <a:rPr lang="en-US" baseline="0" dirty="0">
                <a:solidFill>
                  <a:schemeClr val="tx1"/>
                </a:solidFill>
              </a:rPr>
              <a:t>What signs do you associate with burnout?</a:t>
            </a:r>
          </a:p>
          <a:p>
            <a:pPr marL="0" indent="0">
              <a:spcBef>
                <a:spcPts val="600"/>
              </a:spcBef>
              <a:spcAft>
                <a:spcPts val="0"/>
              </a:spcAft>
              <a:buFont typeface="Arial" panose="020B0604020202020204" pitchFamily="34" charset="0"/>
              <a:buNone/>
            </a:pPr>
            <a:r>
              <a:rPr lang="en-US" b="1" dirty="0">
                <a:solidFill>
                  <a:schemeClr val="tx1"/>
                </a:solidFill>
              </a:rPr>
              <a:t>Burnout</a:t>
            </a:r>
            <a:r>
              <a:rPr lang="en-US" b="1" baseline="0" dirty="0">
                <a:solidFill>
                  <a:schemeClr val="tx1"/>
                </a:solidFill>
              </a:rPr>
              <a:t> </a:t>
            </a:r>
            <a:r>
              <a:rPr lang="en-US" b="1" dirty="0">
                <a:solidFill>
                  <a:schemeClr val="tx1"/>
                </a:solidFill>
              </a:rPr>
              <a:t>Symptoms: </a:t>
            </a:r>
          </a:p>
          <a:p>
            <a:pPr marL="171450" indent="-171450">
              <a:buFont typeface="Arial" panose="020B0604020202020204" pitchFamily="34" charset="0"/>
              <a:buChar char="•"/>
            </a:pPr>
            <a:r>
              <a:rPr lang="en-US" b="0" dirty="0">
                <a:solidFill>
                  <a:schemeClr val="tx1"/>
                </a:solidFill>
              </a:rPr>
              <a:t>Exhaustion due to</a:t>
            </a:r>
            <a:r>
              <a:rPr lang="en-US" b="0" baseline="0" dirty="0">
                <a:solidFill>
                  <a:schemeClr val="tx1"/>
                </a:solidFill>
              </a:rPr>
              <a:t> </a:t>
            </a:r>
            <a:r>
              <a:rPr lang="en-US" b="0" dirty="0">
                <a:solidFill>
                  <a:schemeClr val="tx1"/>
                </a:solidFill>
              </a:rPr>
              <a:t>work demands, low energy, inefficiency, and hopelessness</a:t>
            </a:r>
          </a:p>
          <a:p>
            <a:pPr marL="171450" indent="-171450">
              <a:buFont typeface="Arial" panose="020B0604020202020204" pitchFamily="34" charset="0"/>
              <a:buChar char="•"/>
            </a:pPr>
            <a:r>
              <a:rPr lang="en-US" b="0" dirty="0">
                <a:solidFill>
                  <a:schemeClr val="tx1"/>
                </a:solidFill>
              </a:rPr>
              <a:t>Feeling apathetic</a:t>
            </a:r>
            <a:r>
              <a:rPr lang="en-US" b="0" baseline="0" dirty="0">
                <a:solidFill>
                  <a:schemeClr val="tx1"/>
                </a:solidFill>
              </a:rPr>
              <a:t> or </a:t>
            </a:r>
            <a:r>
              <a:rPr lang="en-US" b="0" dirty="0">
                <a:solidFill>
                  <a:schemeClr val="tx1"/>
                </a:solidFill>
              </a:rPr>
              <a:t>callous toward clients,</a:t>
            </a:r>
            <a:r>
              <a:rPr lang="en-US" b="0" baseline="0" dirty="0">
                <a:solidFill>
                  <a:schemeClr val="tx1"/>
                </a:solidFill>
              </a:rPr>
              <a:t> </a:t>
            </a:r>
            <a:r>
              <a:rPr lang="en-US" b="0" dirty="0">
                <a:solidFill>
                  <a:schemeClr val="tx1"/>
                </a:solidFill>
              </a:rPr>
              <a:t>co-workers, leadership/the</a:t>
            </a:r>
            <a:r>
              <a:rPr lang="en-US" b="0" baseline="0" dirty="0">
                <a:solidFill>
                  <a:schemeClr val="tx1"/>
                </a:solidFill>
              </a:rPr>
              <a:t> organization</a:t>
            </a:r>
            <a:r>
              <a:rPr lang="en-US" b="0" dirty="0">
                <a:solidFill>
                  <a:schemeClr val="tx1"/>
                </a:solidFill>
              </a:rPr>
              <a:t> can be function detaching</a:t>
            </a:r>
            <a:r>
              <a:rPr lang="en-US" b="0" baseline="0" dirty="0">
                <a:solidFill>
                  <a:schemeClr val="tx1"/>
                </a:solidFill>
              </a:rPr>
              <a:t> ourselves from others and work or family</a:t>
            </a:r>
            <a:endParaRPr lang="en-US" b="0" dirty="0">
              <a:solidFill>
                <a:schemeClr val="tx1"/>
              </a:solidFill>
            </a:endParaRPr>
          </a:p>
          <a:p>
            <a:pPr marL="171450" indent="-171450">
              <a:buFont typeface="Arial" panose="020B0604020202020204" pitchFamily="34" charset="0"/>
              <a:buChar char="•"/>
            </a:pPr>
            <a:r>
              <a:rPr lang="en-US" b="0" dirty="0">
                <a:solidFill>
                  <a:schemeClr val="tx1"/>
                </a:solidFill>
              </a:rPr>
              <a:t>Feeling incapable</a:t>
            </a:r>
            <a:r>
              <a:rPr lang="en-US" b="0" baseline="0" dirty="0">
                <a:solidFill>
                  <a:schemeClr val="tx1"/>
                </a:solidFill>
              </a:rPr>
              <a:t> to fulfill</a:t>
            </a:r>
            <a:r>
              <a:rPr lang="en-US" b="0" dirty="0">
                <a:solidFill>
                  <a:schemeClr val="tx1"/>
                </a:solidFill>
              </a:rPr>
              <a:t> job responsibilities, worrying about not getting work done, and isolating oneself from colleagues</a:t>
            </a:r>
          </a:p>
          <a:p>
            <a:pPr>
              <a:spcBef>
                <a:spcPts val="600"/>
              </a:spcBef>
              <a:spcAft>
                <a:spcPts val="0"/>
              </a:spcAft>
            </a:pPr>
            <a:r>
              <a:rPr lang="en-US" b="1" dirty="0"/>
              <a:t>Contributing Factors for Burnout: </a:t>
            </a:r>
          </a:p>
          <a:p>
            <a:pPr marL="171450" indent="-171450">
              <a:buFont typeface="Arial" panose="020B0604020202020204" pitchFamily="34" charset="0"/>
              <a:buChar char="•"/>
            </a:pPr>
            <a:r>
              <a:rPr lang="en-US" sz="1200" b="0" dirty="0">
                <a:solidFill>
                  <a:schemeClr val="tx1"/>
                </a:solidFill>
              </a:rPr>
              <a:t>High</a:t>
            </a:r>
            <a:r>
              <a:rPr lang="en-US" sz="1200" b="0" baseline="0" dirty="0">
                <a:solidFill>
                  <a:schemeClr val="tx1"/>
                </a:solidFill>
              </a:rPr>
              <a:t> w</a:t>
            </a:r>
            <a:r>
              <a:rPr lang="en-US" sz="1200" b="0" dirty="0">
                <a:solidFill>
                  <a:schemeClr val="tx1"/>
                </a:solidFill>
              </a:rPr>
              <a:t>ork demands, lower level of autonomy (e.g., schedule inflexibility, highly detailed reporting</a:t>
            </a:r>
            <a:r>
              <a:rPr lang="en-US" sz="1200" b="0" baseline="0" dirty="0">
                <a:solidFill>
                  <a:schemeClr val="tx1"/>
                </a:solidFill>
              </a:rPr>
              <a:t> and supervisory monitoring)</a:t>
            </a:r>
            <a:r>
              <a:rPr lang="en-US" sz="1200" b="0" dirty="0">
                <a:solidFill>
                  <a:schemeClr val="tx1"/>
                </a:solidFill>
              </a:rPr>
              <a:t>, insufficient resources and</a:t>
            </a:r>
            <a:r>
              <a:rPr lang="en-US" sz="1200" b="0" baseline="0" dirty="0">
                <a:solidFill>
                  <a:schemeClr val="tx1"/>
                </a:solidFill>
              </a:rPr>
              <a:t> support (workplace/organizational factors)</a:t>
            </a:r>
            <a:endParaRPr lang="en-US" b="0" dirty="0">
              <a:solidFill>
                <a:schemeClr val="tx1"/>
              </a:solidFill>
            </a:endParaRPr>
          </a:p>
          <a:p>
            <a:pPr marL="171450" indent="-171450">
              <a:buFont typeface="Arial" panose="020B0604020202020204" pitchFamily="34" charset="0"/>
              <a:buChar char="•"/>
            </a:pPr>
            <a:r>
              <a:rPr lang="en-US" sz="1200" b="0" dirty="0">
                <a:solidFill>
                  <a:schemeClr val="tx1"/>
                </a:solidFill>
              </a:rPr>
              <a:t>A lack of family support or conflict between work and family domains </a:t>
            </a:r>
          </a:p>
          <a:p>
            <a:pPr marL="171450" indent="-171450">
              <a:buFont typeface="Arial" panose="020B0604020202020204" pitchFamily="34" charset="0"/>
              <a:buChar char="•"/>
            </a:pPr>
            <a:r>
              <a:rPr lang="en-US" sz="1200" b="0" dirty="0">
                <a:solidFill>
                  <a:schemeClr val="tx1"/>
                </a:solidFill>
              </a:rPr>
              <a:t>Perfectionism</a:t>
            </a:r>
            <a:r>
              <a:rPr lang="en-US" sz="1200" b="0" baseline="0" dirty="0">
                <a:solidFill>
                  <a:schemeClr val="tx1"/>
                </a:solidFill>
              </a:rPr>
              <a:t> and self-doubt can add to these effects</a:t>
            </a:r>
          </a:p>
          <a:p>
            <a:pPr marL="0" lvl="1"/>
            <a:r>
              <a:rPr lang="en-US" b="1" dirty="0"/>
              <a:t>Compassion</a:t>
            </a:r>
            <a:r>
              <a:rPr lang="en-US" b="1" baseline="0" dirty="0"/>
              <a:t> Stress/Fatigue </a:t>
            </a:r>
            <a:r>
              <a:rPr lang="en-US" baseline="0" dirty="0"/>
              <a:t>can</a:t>
            </a:r>
            <a:r>
              <a:rPr lang="en-US" dirty="0"/>
              <a:t> happen to any caregiver who has direct or indirect contact with trauma survivors and individuals</a:t>
            </a:r>
            <a:r>
              <a:rPr lang="en-US" baseline="0" dirty="0"/>
              <a:t> with intensive emotional and physical care needs.</a:t>
            </a:r>
            <a:endParaRPr lang="en-US" dirty="0"/>
          </a:p>
          <a:p>
            <a:pPr marL="171450" lvl="1" indent="-171450">
              <a:buFont typeface="Arial" panose="020B0604020202020204" pitchFamily="34" charset="0"/>
              <a:buChar char="•"/>
            </a:pPr>
            <a:r>
              <a:rPr lang="en-US" dirty="0"/>
              <a:t>It can be a result of knowing about a trauma experienced by clients</a:t>
            </a:r>
            <a:r>
              <a:rPr lang="en-US" baseline="0" dirty="0"/>
              <a:t> and/or a</a:t>
            </a:r>
            <a:r>
              <a:rPr lang="en-US" dirty="0"/>
              <a:t> loved one and may have sudden onset </a:t>
            </a:r>
          </a:p>
          <a:p>
            <a:pPr marL="0" lvl="1" indent="0">
              <a:buFont typeface="Courier New" panose="02070309020205020404" pitchFamily="49" charset="0"/>
              <a:buNone/>
            </a:pPr>
            <a:r>
              <a:rPr lang="en-US" dirty="0"/>
              <a:t>“Disaster Fatigue” can set in, as stated</a:t>
            </a:r>
            <a:r>
              <a:rPr lang="en-US" baseline="0" dirty="0"/>
              <a:t> by a community leader working in disaster recovery, “</a:t>
            </a:r>
            <a:r>
              <a:rPr lang="en-US" i="1" baseline="0" dirty="0"/>
              <a:t>At some point, you just can’t hear one more story about the [disaster].</a:t>
            </a:r>
            <a:r>
              <a:rPr lang="en-US" baseline="0" dirty="0"/>
              <a:t>” followed by feelings of guilt, “</a:t>
            </a:r>
            <a:r>
              <a:rPr lang="en-US" i="1" baseline="0" dirty="0"/>
              <a:t>You feel like a jerk, but you just don’t want to hear it anymore!</a:t>
            </a:r>
            <a:r>
              <a:rPr lang="en-US" baseline="0" dirty="0"/>
              <a:t>”.</a:t>
            </a:r>
          </a:p>
          <a:p>
            <a:pPr marL="0" lvl="1" indent="0">
              <a:buFont typeface="Courier New" panose="02070309020205020404" pitchFamily="49" charset="0"/>
              <a:buNone/>
            </a:pPr>
            <a:r>
              <a:rPr lang="en-US" b="1" baseline="0" dirty="0"/>
              <a:t>COVID (Pandemic) Fatigue</a:t>
            </a:r>
            <a:r>
              <a:rPr lang="en-US" b="1" dirty="0"/>
              <a:t>: </a:t>
            </a:r>
            <a:r>
              <a:rPr lang="en-US" dirty="0"/>
              <a:t>P</a:t>
            </a:r>
            <a:r>
              <a:rPr lang="en-US" baseline="0" dirty="0"/>
              <a:t>eople begin to loosen adherence to public health measures. In some cases, people are actively resisting these measures amid the enduring and ever-uncertain nature of the pandemic. </a:t>
            </a:r>
            <a:r>
              <a:rPr lang="en-US" dirty="0"/>
              <a:t>They move</a:t>
            </a:r>
            <a:r>
              <a:rPr lang="en-US" baseline="0" dirty="0"/>
              <a:t> towards expressing frustration and trying to regain a sense of control.</a:t>
            </a:r>
          </a:p>
        </p:txBody>
      </p:sp>
      <p:sp>
        <p:nvSpPr>
          <p:cNvPr id="4" name="Footer Placeholder 3">
            <a:extLst>
              <a:ext uri="{FF2B5EF4-FFF2-40B4-BE49-F238E27FC236}">
                <a16:creationId xmlns:a16="http://schemas.microsoft.com/office/drawing/2014/main" id="{584F900B-8AD7-4398-B8F3-5D8108E0F09D}"/>
              </a:ext>
            </a:extLst>
          </p:cNvPr>
          <p:cNvSpPr>
            <a:spLocks noGrp="1"/>
          </p:cNvSpPr>
          <p:nvPr>
            <p:ph type="ftr" sz="quarter" idx="4"/>
          </p:nvPr>
        </p:nvSpPr>
        <p:spPr/>
        <p:txBody>
          <a:bodyPr/>
          <a:lstStyle/>
          <a:p>
            <a:r>
              <a:rPr lang="en-US" dirty="0"/>
              <a:t>© 2020. Alberta Health Services, Mental Health Promotion &amp; Illness Prevention</a:t>
            </a:r>
          </a:p>
        </p:txBody>
      </p:sp>
      <p:sp>
        <p:nvSpPr>
          <p:cNvPr id="5" name="Slide Number Placeholder 4">
            <a:extLst>
              <a:ext uri="{FF2B5EF4-FFF2-40B4-BE49-F238E27FC236}">
                <a16:creationId xmlns:a16="http://schemas.microsoft.com/office/drawing/2014/main" id="{54913D88-F93D-4771-AF15-BD8D09A2F664}"/>
              </a:ext>
            </a:extLst>
          </p:cNvPr>
          <p:cNvSpPr>
            <a:spLocks noGrp="1"/>
          </p:cNvSpPr>
          <p:nvPr>
            <p:ph type="sldNum" sz="quarter" idx="5"/>
          </p:nvPr>
        </p:nvSpPr>
        <p:spPr/>
        <p:txBody>
          <a:bodyPr/>
          <a:lstStyle/>
          <a:p>
            <a:r>
              <a:rPr lang="en-US" dirty="0"/>
              <a:t>Slide </a:t>
            </a:r>
            <a:fld id="{F421CA56-88AA-4753-9810-58369B412CBD}" type="slidenum">
              <a:rPr lang="en-US" smtClean="0"/>
              <a:pPr/>
              <a:t>13</a:t>
            </a:fld>
            <a:endParaRPr lang="en-US" dirty="0"/>
          </a:p>
        </p:txBody>
      </p:sp>
      <p:sp>
        <p:nvSpPr>
          <p:cNvPr id="6" name="Header Placeholder 5">
            <a:extLst>
              <a:ext uri="{FF2B5EF4-FFF2-40B4-BE49-F238E27FC236}">
                <a16:creationId xmlns:a16="http://schemas.microsoft.com/office/drawing/2014/main" id="{A6C9F44A-0938-4F99-A1B9-1729FC679C17}"/>
              </a:ext>
            </a:extLst>
          </p:cNvPr>
          <p:cNvSpPr>
            <a:spLocks noGrp="1"/>
          </p:cNvSpPr>
          <p:nvPr>
            <p:ph type="hdr" sz="quarter"/>
          </p:nvPr>
        </p:nvSpPr>
        <p:spPr/>
        <p:txBody>
          <a:bodyPr/>
          <a:lstStyle/>
          <a:p>
            <a:r>
              <a:rPr lang="en-US" dirty="0"/>
              <a:t>Self-Care for Organizational Wellness</a:t>
            </a:r>
          </a:p>
        </p:txBody>
      </p:sp>
      <p:sp>
        <p:nvSpPr>
          <p:cNvPr id="35" name="Slide Image Placeholder 34">
            <a:extLst>
              <a:ext uri="{FF2B5EF4-FFF2-40B4-BE49-F238E27FC236}">
                <a16:creationId xmlns:a16="http://schemas.microsoft.com/office/drawing/2014/main" id="{562DB32F-1022-4524-B6A3-C4755C263427}"/>
              </a:ext>
            </a:extLst>
          </p:cNvPr>
          <p:cNvSpPr>
            <a:spLocks noGrp="1" noRot="1" noChangeAspect="1"/>
          </p:cNvSpPr>
          <p:nvPr>
            <p:ph type="sldImg"/>
          </p:nvPr>
        </p:nvSpPr>
        <p:spPr>
          <a:xfrm>
            <a:off x="2281238" y="228600"/>
            <a:ext cx="2295525" cy="1292225"/>
          </a:xfrm>
        </p:spPr>
      </p:sp>
    </p:spTree>
    <p:extLst>
      <p:ext uri="{BB962C8B-B14F-4D97-AF65-F5344CB8AC3E}">
        <p14:creationId xmlns:p14="http://schemas.microsoft.com/office/powerpoint/2010/main" val="8052675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b="1" dirty="0"/>
              <a:t>Secondary/Vicarious</a:t>
            </a:r>
            <a:r>
              <a:rPr lang="en-US" b="1" baseline="0" dirty="0"/>
              <a:t> trauma</a:t>
            </a:r>
            <a:r>
              <a:rPr lang="en-US" baseline="0" dirty="0"/>
              <a:t>: C</a:t>
            </a:r>
            <a:r>
              <a:rPr lang="en-US" dirty="0"/>
              <a:t>ognitive, emotional, social, and behavioral changes that may occur while working with traumatized individuals. Responders’ views about self</a:t>
            </a:r>
            <a:r>
              <a:rPr lang="en-US" baseline="0" dirty="0"/>
              <a:t> and others may be called into question - particularly, views</a:t>
            </a:r>
            <a:r>
              <a:rPr lang="en-US" dirty="0"/>
              <a:t> of trust, safety, control, and esteem. The responder’s symptoms and </a:t>
            </a:r>
            <a:r>
              <a:rPr lang="en-CA" noProof="0" dirty="0"/>
              <a:t>behaviour</a:t>
            </a:r>
            <a:r>
              <a:rPr lang="en-US" dirty="0"/>
              <a:t> may begin to parallel</a:t>
            </a:r>
            <a:r>
              <a:rPr lang="en-US" baseline="0" dirty="0"/>
              <a:t> the experiences of people they are helping.</a:t>
            </a:r>
            <a:endParaRPr lang="en-US" dirty="0"/>
          </a:p>
          <a:p>
            <a:r>
              <a:rPr lang="en-US" dirty="0">
                <a:solidFill>
                  <a:schemeClr val="tx1"/>
                </a:solidFill>
              </a:rPr>
              <a:t>Five Types of Most</a:t>
            </a:r>
            <a:r>
              <a:rPr lang="en-US" baseline="0" dirty="0">
                <a:solidFill>
                  <a:schemeClr val="tx1"/>
                </a:solidFill>
              </a:rPr>
              <a:t> Common</a:t>
            </a:r>
            <a:r>
              <a:rPr lang="en-US" dirty="0">
                <a:solidFill>
                  <a:schemeClr val="tx1"/>
                </a:solidFill>
              </a:rPr>
              <a:t> Vicarious Stress Reactions*</a:t>
            </a:r>
            <a:r>
              <a:rPr lang="en-US" dirty="0"/>
              <a:t>:</a:t>
            </a:r>
          </a:p>
          <a:p>
            <a:pPr>
              <a:spcAft>
                <a:spcPts val="0"/>
              </a:spcAft>
            </a:pPr>
            <a:r>
              <a:rPr lang="en-US" b="1" dirty="0"/>
              <a:t>Intrusive Preoccupation </a:t>
            </a:r>
          </a:p>
          <a:p>
            <a:pPr marL="403225" lvl="1" indent="-171450">
              <a:buFont typeface="Arial" panose="020B0604020202020204" pitchFamily="34" charset="0"/>
              <a:buChar char="•"/>
            </a:pPr>
            <a:r>
              <a:rPr lang="en-US" dirty="0"/>
              <a:t>Strong emotional reactions, disillusionment, changes in beliefs/ values</a:t>
            </a:r>
          </a:p>
          <a:p>
            <a:pPr>
              <a:spcAft>
                <a:spcPts val="0"/>
              </a:spcAft>
            </a:pPr>
            <a:r>
              <a:rPr lang="en-US" b="1" dirty="0"/>
              <a:t>Avoidance / Detachment </a:t>
            </a:r>
          </a:p>
          <a:p>
            <a:pPr marL="403225" lvl="1" indent="-171450">
              <a:buFont typeface="Arial" panose="020B0604020202020204" pitchFamily="34" charset="0"/>
              <a:buChar char="•"/>
            </a:pPr>
            <a:r>
              <a:rPr lang="ja-JP" altLang="en-US" dirty="0"/>
              <a:t>“</a:t>
            </a:r>
            <a:r>
              <a:rPr lang="en-US" altLang="ja-JP" dirty="0"/>
              <a:t>Numbing out,</a:t>
            </a:r>
            <a:r>
              <a:rPr lang="ja-JP" altLang="en-US" dirty="0"/>
              <a:t>”</a:t>
            </a:r>
            <a:r>
              <a:rPr lang="en-US" altLang="ja-JP" dirty="0"/>
              <a:t> difficulty with concentration and memory </a:t>
            </a:r>
          </a:p>
          <a:p>
            <a:pPr>
              <a:spcAft>
                <a:spcPts val="0"/>
              </a:spcAft>
            </a:pPr>
            <a:r>
              <a:rPr lang="en-US" altLang="en-US" b="1" dirty="0"/>
              <a:t>Over-involvement </a:t>
            </a:r>
          </a:p>
          <a:p>
            <a:pPr marL="403225" lvl="1" indent="-171450">
              <a:buFont typeface="Arial" panose="020B0604020202020204" pitchFamily="34" charset="0"/>
              <a:buChar char="•"/>
            </a:pPr>
            <a:r>
              <a:rPr lang="en-US" altLang="en-US" dirty="0"/>
              <a:t>Difficulty maintaining appropriate boundaries, Strong urge to protect/”do for” and become</a:t>
            </a:r>
            <a:r>
              <a:rPr lang="en-US" altLang="en-US" baseline="0" dirty="0"/>
              <a:t> the caretaker</a:t>
            </a:r>
            <a:endParaRPr lang="en-US" altLang="en-US" dirty="0"/>
          </a:p>
          <a:p>
            <a:pPr>
              <a:spcAft>
                <a:spcPts val="0"/>
              </a:spcAft>
            </a:pPr>
            <a:r>
              <a:rPr lang="en-US" altLang="en-US" b="1" dirty="0"/>
              <a:t>Professional Alienation </a:t>
            </a:r>
          </a:p>
          <a:p>
            <a:pPr marL="403225" lvl="1" indent="-171450">
              <a:buFont typeface="Arial" panose="020B0604020202020204" pitchFamily="34" charset="0"/>
              <a:buChar char="•"/>
            </a:pPr>
            <a:r>
              <a:rPr lang="en-US" altLang="en-US" dirty="0"/>
              <a:t>Lack of support, fear of being viewed as inept, difficulty disclosing the emotional impact and </a:t>
            </a:r>
            <a:r>
              <a:rPr lang="ja-JP" altLang="en-US" dirty="0"/>
              <a:t>“</a:t>
            </a:r>
            <a:r>
              <a:rPr lang="en-US" altLang="ja-JP" dirty="0"/>
              <a:t>burdening</a:t>
            </a:r>
            <a:r>
              <a:rPr lang="ja-JP" altLang="en-US" dirty="0"/>
              <a:t>”</a:t>
            </a:r>
            <a:r>
              <a:rPr lang="en-US" altLang="ja-JP" dirty="0"/>
              <a:t> others with the realities of work</a:t>
            </a:r>
          </a:p>
          <a:p>
            <a:pPr>
              <a:spcAft>
                <a:spcPts val="0"/>
              </a:spcAft>
            </a:pPr>
            <a:r>
              <a:rPr lang="en-US" altLang="en-US" b="1" dirty="0"/>
              <a:t>Professional Satisfaction </a:t>
            </a:r>
          </a:p>
          <a:p>
            <a:pPr marL="403225" lvl="1" indent="-171450">
              <a:buFont typeface="Arial" panose="020B0604020202020204" pitchFamily="34" charset="0"/>
              <a:buChar char="•"/>
            </a:pPr>
            <a:r>
              <a:rPr lang="en-US" altLang="en-US" dirty="0"/>
              <a:t>Heightened sense of meaning and reason for being (which may lend to over-involvement)</a:t>
            </a:r>
          </a:p>
          <a:p>
            <a:pPr>
              <a:spcAft>
                <a:spcPts val="0"/>
              </a:spcAft>
            </a:pPr>
            <a:r>
              <a:rPr lang="en-US" dirty="0"/>
              <a:t>*Wilson, J. P., &amp; Thomas, R. B. (2004). Empathy in the treatment of trauma and PTSD.</a:t>
            </a:r>
          </a:p>
          <a:p>
            <a:endParaRPr lang="en-US" dirty="0"/>
          </a:p>
        </p:txBody>
      </p:sp>
      <p:sp>
        <p:nvSpPr>
          <p:cNvPr id="4" name="Footer Placeholder 3">
            <a:extLst>
              <a:ext uri="{FF2B5EF4-FFF2-40B4-BE49-F238E27FC236}">
                <a16:creationId xmlns:a16="http://schemas.microsoft.com/office/drawing/2014/main" id="{F705C7E5-53AD-44F7-809F-0D9F5D54DF4C}"/>
              </a:ext>
            </a:extLst>
          </p:cNvPr>
          <p:cNvSpPr>
            <a:spLocks noGrp="1"/>
          </p:cNvSpPr>
          <p:nvPr>
            <p:ph type="ftr" sz="quarter" idx="4"/>
          </p:nvPr>
        </p:nvSpPr>
        <p:spPr/>
        <p:txBody>
          <a:bodyPr/>
          <a:lstStyle/>
          <a:p>
            <a:r>
              <a:rPr lang="en-US" dirty="0"/>
              <a:t>© 2020. Alberta Health Services, Mental Health Promotion &amp; Illness Prevention</a:t>
            </a:r>
          </a:p>
        </p:txBody>
      </p:sp>
      <p:sp>
        <p:nvSpPr>
          <p:cNvPr id="5" name="Slide Number Placeholder 4">
            <a:extLst>
              <a:ext uri="{FF2B5EF4-FFF2-40B4-BE49-F238E27FC236}">
                <a16:creationId xmlns:a16="http://schemas.microsoft.com/office/drawing/2014/main" id="{C671B6B9-C7EF-4C48-B03A-48E5663C4CFC}"/>
              </a:ext>
            </a:extLst>
          </p:cNvPr>
          <p:cNvSpPr>
            <a:spLocks noGrp="1"/>
          </p:cNvSpPr>
          <p:nvPr>
            <p:ph type="sldNum" sz="quarter" idx="5"/>
          </p:nvPr>
        </p:nvSpPr>
        <p:spPr/>
        <p:txBody>
          <a:bodyPr/>
          <a:lstStyle/>
          <a:p>
            <a:r>
              <a:rPr lang="en-US" dirty="0"/>
              <a:t>Slide </a:t>
            </a:r>
            <a:fld id="{F421CA56-88AA-4753-9810-58369B412CBD}" type="slidenum">
              <a:rPr lang="en-US" smtClean="0"/>
              <a:pPr/>
              <a:t>14</a:t>
            </a:fld>
            <a:endParaRPr lang="en-US" dirty="0"/>
          </a:p>
        </p:txBody>
      </p:sp>
      <p:sp>
        <p:nvSpPr>
          <p:cNvPr id="6" name="Header Placeholder 5">
            <a:extLst>
              <a:ext uri="{FF2B5EF4-FFF2-40B4-BE49-F238E27FC236}">
                <a16:creationId xmlns:a16="http://schemas.microsoft.com/office/drawing/2014/main" id="{359B0ED4-E984-423A-B923-9B9105AE85BE}"/>
              </a:ext>
            </a:extLst>
          </p:cNvPr>
          <p:cNvSpPr>
            <a:spLocks noGrp="1"/>
          </p:cNvSpPr>
          <p:nvPr>
            <p:ph type="hdr" sz="quarter"/>
          </p:nvPr>
        </p:nvSpPr>
        <p:spPr/>
        <p:txBody>
          <a:bodyPr/>
          <a:lstStyle/>
          <a:p>
            <a:r>
              <a:rPr lang="en-US" dirty="0"/>
              <a:t>Self-Care for Organizational Wellness</a:t>
            </a:r>
          </a:p>
        </p:txBody>
      </p:sp>
      <p:sp>
        <p:nvSpPr>
          <p:cNvPr id="35" name="Slide Image Placeholder 34">
            <a:extLst>
              <a:ext uri="{FF2B5EF4-FFF2-40B4-BE49-F238E27FC236}">
                <a16:creationId xmlns:a16="http://schemas.microsoft.com/office/drawing/2014/main" id="{0AF00252-CF2A-4FB9-9B90-2322750579FA}"/>
              </a:ext>
            </a:extLst>
          </p:cNvPr>
          <p:cNvSpPr>
            <a:spLocks noGrp="1" noRot="1" noChangeAspect="1"/>
          </p:cNvSpPr>
          <p:nvPr>
            <p:ph type="sldImg"/>
          </p:nvPr>
        </p:nvSpPr>
        <p:spPr>
          <a:xfrm>
            <a:off x="2281238" y="228600"/>
            <a:ext cx="2295525" cy="1292225"/>
          </a:xfrm>
        </p:spPr>
      </p:sp>
    </p:spTree>
    <p:extLst>
      <p:ext uri="{BB962C8B-B14F-4D97-AF65-F5344CB8AC3E}">
        <p14:creationId xmlns:p14="http://schemas.microsoft.com/office/powerpoint/2010/main" val="2613093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p:cNvSpPr>
          <p:nvPr>
            <p:ph type="body" idx="1"/>
          </p:nvPr>
        </p:nvSpPr>
        <p:spPr/>
        <p:txBody>
          <a:bodyPr/>
          <a:lstStyle/>
          <a:p>
            <a:r>
              <a:rPr lang="en-US" b="1" baseline="0" dirty="0">
                <a:solidFill>
                  <a:schemeClr val="tx1"/>
                </a:solidFill>
              </a:rPr>
              <a:t>Important Note</a:t>
            </a:r>
            <a:r>
              <a:rPr lang="en-US" b="0" baseline="0" dirty="0">
                <a:solidFill>
                  <a:schemeClr val="tx1"/>
                </a:solidFill>
              </a:rPr>
              <a:t>: </a:t>
            </a:r>
            <a:r>
              <a:rPr lang="en-US" dirty="0"/>
              <a:t>Often time we may be mislabeling acute stress (normal/expected acute stress reactions, including heightened mental, physical, emotional, and spiritual reactions as a result of recent exposure to an emergency or disaster) as PTSD. </a:t>
            </a:r>
          </a:p>
          <a:p>
            <a:r>
              <a:rPr lang="en-US" dirty="0"/>
              <a:t>An example of pre-disaster factors: Fort McMurray experienced an economic downturn prior to the 2016 wildfire, COVID-19, and 2020 flood (cumulative disaster experiences).</a:t>
            </a:r>
          </a:p>
          <a:p>
            <a:r>
              <a:rPr lang="en-US" b="0" baseline="0" dirty="0">
                <a:solidFill>
                  <a:schemeClr val="tx1"/>
                </a:solidFill>
              </a:rPr>
              <a:t>Stress reactions are normal and to be expected in adverse events. </a:t>
            </a:r>
            <a:r>
              <a:rPr lang="en-US" b="0" dirty="0">
                <a:solidFill>
                  <a:schemeClr val="tx1"/>
                </a:solidFill>
              </a:rPr>
              <a:t>Although, there</a:t>
            </a:r>
            <a:r>
              <a:rPr lang="en-US" b="0" baseline="0" dirty="0">
                <a:solidFill>
                  <a:schemeClr val="tx1"/>
                </a:solidFill>
              </a:rPr>
              <a:t> might be an assumption that PTSD is quite high in disaster workers, the rates vary from as low as 5% up to 40%, depending on factors before, during, and after a disaster (as per above)</a:t>
            </a:r>
          </a:p>
          <a:p>
            <a:endParaRPr lang="en-US" dirty="0"/>
          </a:p>
        </p:txBody>
      </p:sp>
      <p:sp>
        <p:nvSpPr>
          <p:cNvPr id="2" name="Footer Placeholder 1">
            <a:extLst>
              <a:ext uri="{FF2B5EF4-FFF2-40B4-BE49-F238E27FC236}">
                <a16:creationId xmlns:a16="http://schemas.microsoft.com/office/drawing/2014/main" id="{E38AA51A-9654-4304-8E93-BBCA74925DAA}"/>
              </a:ext>
            </a:extLst>
          </p:cNvPr>
          <p:cNvSpPr>
            <a:spLocks noGrp="1"/>
          </p:cNvSpPr>
          <p:nvPr>
            <p:ph type="ftr" sz="quarter" idx="4"/>
          </p:nvPr>
        </p:nvSpPr>
        <p:spPr/>
        <p:txBody>
          <a:bodyPr/>
          <a:lstStyle/>
          <a:p>
            <a:r>
              <a:rPr lang="en-US" dirty="0"/>
              <a:t>© 2020. Alberta Health Services, Mental Health Promotion &amp; Illness Prevention</a:t>
            </a:r>
          </a:p>
        </p:txBody>
      </p:sp>
      <p:sp>
        <p:nvSpPr>
          <p:cNvPr id="3" name="Slide Number Placeholder 2">
            <a:extLst>
              <a:ext uri="{FF2B5EF4-FFF2-40B4-BE49-F238E27FC236}">
                <a16:creationId xmlns:a16="http://schemas.microsoft.com/office/drawing/2014/main" id="{27F1F4A5-45FF-4154-AAEB-D1C114E65521}"/>
              </a:ext>
            </a:extLst>
          </p:cNvPr>
          <p:cNvSpPr>
            <a:spLocks noGrp="1"/>
          </p:cNvSpPr>
          <p:nvPr>
            <p:ph type="sldNum" sz="quarter" idx="5"/>
          </p:nvPr>
        </p:nvSpPr>
        <p:spPr/>
        <p:txBody>
          <a:bodyPr/>
          <a:lstStyle/>
          <a:p>
            <a:r>
              <a:rPr lang="en-US" dirty="0"/>
              <a:t>Slide </a:t>
            </a:r>
            <a:fld id="{F421CA56-88AA-4753-9810-58369B412CBD}" type="slidenum">
              <a:rPr lang="en-US" smtClean="0"/>
              <a:pPr/>
              <a:t>15</a:t>
            </a:fld>
            <a:endParaRPr lang="en-US" dirty="0"/>
          </a:p>
        </p:txBody>
      </p:sp>
      <p:sp>
        <p:nvSpPr>
          <p:cNvPr id="4" name="Header Placeholder 3">
            <a:extLst>
              <a:ext uri="{FF2B5EF4-FFF2-40B4-BE49-F238E27FC236}">
                <a16:creationId xmlns:a16="http://schemas.microsoft.com/office/drawing/2014/main" id="{05AB295B-437F-4DDF-BB78-8FFB34C4AC29}"/>
              </a:ext>
            </a:extLst>
          </p:cNvPr>
          <p:cNvSpPr>
            <a:spLocks noGrp="1"/>
          </p:cNvSpPr>
          <p:nvPr>
            <p:ph type="hdr" sz="quarter"/>
          </p:nvPr>
        </p:nvSpPr>
        <p:spPr/>
        <p:txBody>
          <a:bodyPr/>
          <a:lstStyle/>
          <a:p>
            <a:r>
              <a:rPr lang="en-US" dirty="0"/>
              <a:t>Self-Care for Organizational Wellness</a:t>
            </a:r>
          </a:p>
        </p:txBody>
      </p:sp>
      <p:sp>
        <p:nvSpPr>
          <p:cNvPr id="34" name="Slide Image Placeholder 33">
            <a:extLst>
              <a:ext uri="{FF2B5EF4-FFF2-40B4-BE49-F238E27FC236}">
                <a16:creationId xmlns:a16="http://schemas.microsoft.com/office/drawing/2014/main" id="{42EBEB9B-9B83-4117-9B03-E803CEC77D42}"/>
              </a:ext>
            </a:extLst>
          </p:cNvPr>
          <p:cNvSpPr>
            <a:spLocks noGrp="1" noRot="1" noChangeAspect="1"/>
          </p:cNvSpPr>
          <p:nvPr>
            <p:ph type="sldImg"/>
          </p:nvPr>
        </p:nvSpPr>
        <p:spPr>
          <a:xfrm>
            <a:off x="2281238" y="228600"/>
            <a:ext cx="2295525" cy="1292225"/>
          </a:xfrm>
        </p:spPr>
      </p:sp>
    </p:spTree>
    <p:extLst>
      <p:ext uri="{BB962C8B-B14F-4D97-AF65-F5344CB8AC3E}">
        <p14:creationId xmlns:p14="http://schemas.microsoft.com/office/powerpoint/2010/main" val="14235131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b="1" dirty="0"/>
              <a:t>Activity (Workbook page 5)</a:t>
            </a:r>
          </a:p>
          <a:p>
            <a:r>
              <a:rPr lang="en-US" b="1" dirty="0"/>
              <a:t>Individual reflection or team discussion</a:t>
            </a:r>
          </a:p>
          <a:p>
            <a:r>
              <a:rPr lang="en-US" dirty="0"/>
              <a:t>Take a few minutes, close your eyes, and reflect on recent stressors (you may wish to write them down), answering the following questions for yourself (Questions are show on the next slide).</a:t>
            </a:r>
          </a:p>
          <a:p>
            <a:pPr marL="403225" lvl="1" indent="-171450">
              <a:buFont typeface="Arial" panose="020B0604020202020204" pitchFamily="34" charset="0"/>
              <a:buChar char="•"/>
            </a:pPr>
            <a:r>
              <a:rPr lang="en-US" dirty="0"/>
              <a:t>What have been your red flags about your own stress levels, that cue your self-care needs?  </a:t>
            </a:r>
          </a:p>
          <a:p>
            <a:pPr marL="403225" lvl="1" indent="-171450">
              <a:buFont typeface="Arial" panose="020B0604020202020204" pitchFamily="34" charset="0"/>
              <a:buChar char="•"/>
            </a:pPr>
            <a:r>
              <a:rPr lang="en-US" dirty="0"/>
              <a:t>How did you become aware of your physical, mental, emotional, spiritual, or </a:t>
            </a:r>
            <a:r>
              <a:rPr lang="en-CA" noProof="0" dirty="0"/>
              <a:t>behavioural</a:t>
            </a:r>
            <a:r>
              <a:rPr lang="en-US" dirty="0"/>
              <a:t> warning signs of stress? </a:t>
            </a:r>
          </a:p>
          <a:p>
            <a:pPr marL="403225" lvl="1" indent="-171450">
              <a:buFont typeface="Arial" panose="020B0604020202020204" pitchFamily="34" charset="0"/>
              <a:buChar char="•"/>
            </a:pPr>
            <a:r>
              <a:rPr lang="en-US" dirty="0"/>
              <a:t>Did you notice when this was happening for you; did someone else notice and express care/concern?</a:t>
            </a:r>
          </a:p>
          <a:p>
            <a:pPr marL="403225" lvl="1" indent="-171450">
              <a:buFont typeface="Arial" panose="020B0604020202020204" pitchFamily="34" charset="0"/>
              <a:buChar char="•"/>
            </a:pPr>
            <a:r>
              <a:rPr lang="en-US" dirty="0"/>
              <a:t>Are you able to identify any of your yellow flags? (earlier signs of increasing stress and self-care needs)?</a:t>
            </a:r>
            <a:endParaRPr lang="en-CA" dirty="0"/>
          </a:p>
        </p:txBody>
      </p:sp>
      <p:sp>
        <p:nvSpPr>
          <p:cNvPr id="9" name="Header Placeholder 8">
            <a:extLst>
              <a:ext uri="{FF2B5EF4-FFF2-40B4-BE49-F238E27FC236}">
                <a16:creationId xmlns:a16="http://schemas.microsoft.com/office/drawing/2014/main" id="{78342F05-DAAB-498E-AEFA-DE0218461396}"/>
              </a:ext>
            </a:extLst>
          </p:cNvPr>
          <p:cNvSpPr>
            <a:spLocks noGrp="1"/>
          </p:cNvSpPr>
          <p:nvPr>
            <p:ph type="hdr" sz="quarter"/>
          </p:nvPr>
        </p:nvSpPr>
        <p:spPr/>
        <p:txBody>
          <a:bodyPr/>
          <a:lstStyle/>
          <a:p>
            <a:r>
              <a:rPr lang="en-US" dirty="0"/>
              <a:t>Self-Care for Organizational Wellness</a:t>
            </a:r>
          </a:p>
        </p:txBody>
      </p:sp>
      <p:sp>
        <p:nvSpPr>
          <p:cNvPr id="10" name="Slide Number Placeholder 9">
            <a:extLst>
              <a:ext uri="{FF2B5EF4-FFF2-40B4-BE49-F238E27FC236}">
                <a16:creationId xmlns:a16="http://schemas.microsoft.com/office/drawing/2014/main" id="{2C989157-F6F0-46A8-B857-2A7C6D81E9EC}"/>
              </a:ext>
            </a:extLst>
          </p:cNvPr>
          <p:cNvSpPr>
            <a:spLocks noGrp="1"/>
          </p:cNvSpPr>
          <p:nvPr>
            <p:ph type="sldNum" sz="quarter" idx="5"/>
          </p:nvPr>
        </p:nvSpPr>
        <p:spPr/>
        <p:txBody>
          <a:bodyPr/>
          <a:lstStyle/>
          <a:p>
            <a:r>
              <a:rPr lang="en-US" dirty="0"/>
              <a:t>Slide </a:t>
            </a:r>
            <a:fld id="{F421CA56-88AA-4753-9810-58369B412CBD}" type="slidenum">
              <a:rPr lang="en-US" smtClean="0"/>
              <a:pPr/>
              <a:t>16</a:t>
            </a:fld>
            <a:endParaRPr lang="en-US" dirty="0"/>
          </a:p>
        </p:txBody>
      </p:sp>
      <p:sp>
        <p:nvSpPr>
          <p:cNvPr id="2" name="Footer Placeholder 1">
            <a:extLst>
              <a:ext uri="{FF2B5EF4-FFF2-40B4-BE49-F238E27FC236}">
                <a16:creationId xmlns:a16="http://schemas.microsoft.com/office/drawing/2014/main" id="{45EA55C6-CECE-4B31-A3B6-FD03E481A4B3}"/>
              </a:ext>
            </a:extLst>
          </p:cNvPr>
          <p:cNvSpPr>
            <a:spLocks noGrp="1"/>
          </p:cNvSpPr>
          <p:nvPr>
            <p:ph type="ftr" sz="quarter" idx="4"/>
          </p:nvPr>
        </p:nvSpPr>
        <p:spPr/>
        <p:txBody>
          <a:bodyPr/>
          <a:lstStyle/>
          <a:p>
            <a:r>
              <a:rPr lang="en-US" dirty="0"/>
              <a:t>© 2020. Alberta Health Services, Mental Health Promotion &amp; Illness Prevention</a:t>
            </a:r>
          </a:p>
        </p:txBody>
      </p:sp>
      <p:sp>
        <p:nvSpPr>
          <p:cNvPr id="35" name="Slide Image Placeholder 34">
            <a:extLst>
              <a:ext uri="{FF2B5EF4-FFF2-40B4-BE49-F238E27FC236}">
                <a16:creationId xmlns:a16="http://schemas.microsoft.com/office/drawing/2014/main" id="{DE505BCC-A513-434E-BCDC-BD9F51139DE0}"/>
              </a:ext>
            </a:extLst>
          </p:cNvPr>
          <p:cNvSpPr>
            <a:spLocks noGrp="1" noRot="1" noChangeAspect="1"/>
          </p:cNvSpPr>
          <p:nvPr>
            <p:ph type="sldImg"/>
          </p:nvPr>
        </p:nvSpPr>
        <p:spPr>
          <a:xfrm>
            <a:off x="2281238" y="228600"/>
            <a:ext cx="2295525" cy="1292225"/>
          </a:xfrm>
        </p:spPr>
      </p:sp>
    </p:spTree>
    <p:extLst>
      <p:ext uri="{BB962C8B-B14F-4D97-AF65-F5344CB8AC3E}">
        <p14:creationId xmlns:p14="http://schemas.microsoft.com/office/powerpoint/2010/main" val="6617933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b="1" dirty="0"/>
              <a:t>(Workbook page 5)</a:t>
            </a:r>
          </a:p>
          <a:p>
            <a:pPr lvl="0"/>
            <a:r>
              <a:rPr lang="en-US" dirty="0"/>
              <a:t>For self-reflection or group, peer, team or organizational discussion.</a:t>
            </a:r>
          </a:p>
          <a:p>
            <a:endParaRPr lang="en-US" dirty="0"/>
          </a:p>
        </p:txBody>
      </p:sp>
      <p:sp>
        <p:nvSpPr>
          <p:cNvPr id="4" name="Header Placeholder 3"/>
          <p:cNvSpPr>
            <a:spLocks noGrp="1"/>
          </p:cNvSpPr>
          <p:nvPr>
            <p:ph type="hdr" sz="quarter"/>
          </p:nvPr>
        </p:nvSpPr>
        <p:spPr/>
        <p:txBody>
          <a:bodyPr/>
          <a:lstStyle/>
          <a:p>
            <a:r>
              <a:rPr lang="en-US" dirty="0"/>
              <a:t>Self-Care for Organizational Wellness</a:t>
            </a:r>
          </a:p>
        </p:txBody>
      </p:sp>
      <p:sp>
        <p:nvSpPr>
          <p:cNvPr id="5" name="Footer Placeholder 4"/>
          <p:cNvSpPr>
            <a:spLocks noGrp="1"/>
          </p:cNvSpPr>
          <p:nvPr>
            <p:ph type="ftr" sz="quarter" idx="4"/>
          </p:nvPr>
        </p:nvSpPr>
        <p:spPr/>
        <p:txBody>
          <a:bodyPr/>
          <a:lstStyle/>
          <a:p>
            <a:r>
              <a:rPr lang="en-US" dirty="0"/>
              <a:t>© 2020. Alberta Health Services, Mental Health Promotion &amp; Illness Prevention</a:t>
            </a:r>
          </a:p>
        </p:txBody>
      </p:sp>
      <p:sp>
        <p:nvSpPr>
          <p:cNvPr id="6" name="Slide Number Placeholder 5"/>
          <p:cNvSpPr>
            <a:spLocks noGrp="1"/>
          </p:cNvSpPr>
          <p:nvPr>
            <p:ph type="sldNum" sz="quarter" idx="5"/>
          </p:nvPr>
        </p:nvSpPr>
        <p:spPr/>
        <p:txBody>
          <a:bodyPr/>
          <a:lstStyle/>
          <a:p>
            <a:r>
              <a:rPr lang="en-US" dirty="0"/>
              <a:t>Slide </a:t>
            </a:r>
            <a:fld id="{F421CA56-88AA-4753-9810-58369B412CBD}" type="slidenum">
              <a:rPr lang="en-US" smtClean="0"/>
              <a:pPr/>
              <a:t>17</a:t>
            </a:fld>
            <a:endParaRPr lang="en-US" dirty="0"/>
          </a:p>
        </p:txBody>
      </p:sp>
      <p:sp>
        <p:nvSpPr>
          <p:cNvPr id="35" name="Slide Image Placeholder 34">
            <a:extLst>
              <a:ext uri="{FF2B5EF4-FFF2-40B4-BE49-F238E27FC236}">
                <a16:creationId xmlns:a16="http://schemas.microsoft.com/office/drawing/2014/main" id="{CA9D14BA-F8CC-42F1-8291-1D9EF7E19C0A}"/>
              </a:ext>
            </a:extLst>
          </p:cNvPr>
          <p:cNvSpPr>
            <a:spLocks noGrp="1" noRot="1" noChangeAspect="1"/>
          </p:cNvSpPr>
          <p:nvPr>
            <p:ph type="sldImg"/>
          </p:nvPr>
        </p:nvSpPr>
        <p:spPr>
          <a:xfrm>
            <a:off x="2281238" y="228600"/>
            <a:ext cx="2295525" cy="1292225"/>
          </a:xfrm>
        </p:spPr>
      </p:sp>
    </p:spTree>
    <p:extLst>
      <p:ext uri="{BB962C8B-B14F-4D97-AF65-F5344CB8AC3E}">
        <p14:creationId xmlns:p14="http://schemas.microsoft.com/office/powerpoint/2010/main" val="38141683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Take note of any parallels/differences in your own list(s)</a:t>
            </a:r>
          </a:p>
          <a:p>
            <a:r>
              <a:rPr lang="en-US" b="1" dirty="0"/>
              <a:t>Key message: </a:t>
            </a:r>
          </a:p>
          <a:p>
            <a:r>
              <a:rPr lang="en-US" dirty="0"/>
              <a:t>Know your own signs of burnout and stress (e.g., I get tired. Then I sleep more); Ideally, tune in often and early to catch your “yellow flags”</a:t>
            </a:r>
          </a:p>
          <a:p>
            <a:r>
              <a:rPr lang="en-US" dirty="0"/>
              <a:t>People who were interviewed shared about their own impacts of burnout, when self-care was limited (read quotes below):</a:t>
            </a:r>
          </a:p>
          <a:p>
            <a:pPr marL="403225" lvl="1" indent="-171450">
              <a:buFont typeface="Arial" panose="020B0604020202020204" pitchFamily="34" charset="0"/>
              <a:buChar char="•"/>
            </a:pPr>
            <a:r>
              <a:rPr lang="en-US" dirty="0"/>
              <a:t>“You would see people taking lots of time off, they would talk about drinking more, conflict in relationships – all the things we hear about. Eventually they changed attitude but for a long time it was about withdrawing.”</a:t>
            </a:r>
          </a:p>
          <a:p>
            <a:pPr marL="403225" lvl="1" indent="-171450">
              <a:buFont typeface="Arial" panose="020B0604020202020204" pitchFamily="34" charset="0"/>
              <a:buChar char="•"/>
            </a:pPr>
            <a:r>
              <a:rPr lang="en-US" dirty="0"/>
              <a:t>“Many were doing their job going through the motions, there was no ‘care’ anymore. And how do you talk about that? It’s hard.”</a:t>
            </a:r>
          </a:p>
          <a:p>
            <a:pPr marL="403225" lvl="1" indent="-171450">
              <a:buFont typeface="Arial" panose="020B0604020202020204" pitchFamily="34" charset="0"/>
              <a:buChar char="•"/>
            </a:pPr>
            <a:r>
              <a:rPr lang="en-US" dirty="0"/>
              <a:t>“Some people didn’t give themselves a break and did get sick, like serious physical ailments. I can’t for sure say it ties into it but [the disaster stress] triggers what’s already in your body.”</a:t>
            </a:r>
          </a:p>
          <a:p>
            <a:pPr marL="403225" lvl="1" indent="-171450">
              <a:buFont typeface="Arial" panose="020B0604020202020204" pitchFamily="34" charset="0"/>
              <a:buChar char="•"/>
            </a:pPr>
            <a:r>
              <a:rPr lang="en-US" dirty="0"/>
              <a:t>“Planning for relaunch (during COVID-19 pandemic) felt like just another push with no real answers or end in sight…you just lose your energy for it” (re: attempting to support students in post-secondary settings).</a:t>
            </a:r>
          </a:p>
          <a:p>
            <a:pPr lvl="2"/>
            <a:endParaRPr lang="en-US" dirty="0"/>
          </a:p>
          <a:p>
            <a:endParaRPr lang="en-US" dirty="0"/>
          </a:p>
          <a:p>
            <a:endParaRPr lang="en-US" dirty="0"/>
          </a:p>
          <a:p>
            <a:endParaRPr lang="en-US" dirty="0"/>
          </a:p>
          <a:p>
            <a:endParaRPr lang="en-US" dirty="0"/>
          </a:p>
          <a:p>
            <a:endParaRPr lang="en-US" dirty="0"/>
          </a:p>
          <a:p>
            <a:endParaRPr lang="en-US" dirty="0"/>
          </a:p>
        </p:txBody>
      </p:sp>
      <p:sp>
        <p:nvSpPr>
          <p:cNvPr id="5" name="Rounded Rectangle 4"/>
          <p:cNvSpPr/>
          <p:nvPr/>
        </p:nvSpPr>
        <p:spPr>
          <a:xfrm>
            <a:off x="423438" y="6015903"/>
            <a:ext cx="6146327" cy="986525"/>
          </a:xfrm>
          <a:prstGeom prst="roundRect">
            <a:avLst>
              <a:gd name="adj" fmla="val 6682"/>
            </a:avLst>
          </a:prstGeom>
          <a:solidFill>
            <a:schemeClr val="bg1"/>
          </a:solidFill>
          <a:ln w="19050">
            <a:solidFill>
              <a:srgbClr val="5C4383"/>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18635" tIns="18635" rIns="18635" bIns="18635" rtlCol="0" anchor="t"/>
          <a:lstStyle/>
          <a:p>
            <a:pPr lvl="0"/>
            <a:r>
              <a:rPr lang="en-US" sz="1000" b="1" dirty="0">
                <a:solidFill>
                  <a:srgbClr val="5C4383"/>
                </a:solidFill>
              </a:rPr>
              <a:t>Story</a:t>
            </a:r>
          </a:p>
          <a:p>
            <a:pPr lvl="0"/>
            <a:r>
              <a:rPr lang="en-US" sz="1000" i="1" dirty="0">
                <a:solidFill>
                  <a:srgbClr val="5C6670"/>
                </a:solidFill>
              </a:rPr>
              <a:t>It’s knowing when I’m not managing, or things are taking me longer, I’m not thinking as clear. There are cues for me to know. When my memory is going. When I have 4 to-do lists. I get less frustrated when things don’t get done in the timeframe I want. I see that as self-care. Being productive, I need to see evidence that I have done something. I can go home and garden for 4 hours. I did that and I feel better. My self-care isn’t always resting. Sometimes it’s organizing or being productive.</a:t>
            </a:r>
          </a:p>
        </p:txBody>
      </p:sp>
      <p:sp>
        <p:nvSpPr>
          <p:cNvPr id="6" name="Rounded Rectangle 5"/>
          <p:cNvSpPr/>
          <p:nvPr/>
        </p:nvSpPr>
        <p:spPr>
          <a:xfrm>
            <a:off x="432034" y="7030928"/>
            <a:ext cx="6146327" cy="672850"/>
          </a:xfrm>
          <a:prstGeom prst="roundRect">
            <a:avLst>
              <a:gd name="adj" fmla="val 6682"/>
            </a:avLst>
          </a:prstGeom>
          <a:solidFill>
            <a:schemeClr val="bg1"/>
          </a:solidFill>
          <a:ln w="19050">
            <a:solidFill>
              <a:srgbClr val="5C4383"/>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18635" tIns="18635" rIns="18635" bIns="18635" rtlCol="0" anchor="t"/>
          <a:lstStyle/>
          <a:p>
            <a:pPr lvl="0"/>
            <a:r>
              <a:rPr lang="en-US" sz="1000" b="1" dirty="0">
                <a:solidFill>
                  <a:srgbClr val="5C4383"/>
                </a:solidFill>
              </a:rPr>
              <a:t>Story</a:t>
            </a:r>
          </a:p>
          <a:p>
            <a:pPr lvl="0"/>
            <a:r>
              <a:rPr lang="en-US" sz="1000" i="1" dirty="0">
                <a:solidFill>
                  <a:srgbClr val="5C6670"/>
                </a:solidFill>
              </a:rPr>
              <a:t>I was struck by how similar the staff reactions were in both Slave Lake and Ft. McMurray. I think this shows we’re dealing with a normal response. Anger and out of control feelings around anger is normal. We just need to find a way to manage that. </a:t>
            </a:r>
          </a:p>
        </p:txBody>
      </p:sp>
      <p:sp>
        <p:nvSpPr>
          <p:cNvPr id="7" name="Rounded Rectangle 6"/>
          <p:cNvSpPr/>
          <p:nvPr/>
        </p:nvSpPr>
        <p:spPr>
          <a:xfrm>
            <a:off x="432034" y="7780746"/>
            <a:ext cx="6146327" cy="986525"/>
          </a:xfrm>
          <a:prstGeom prst="roundRect">
            <a:avLst>
              <a:gd name="adj" fmla="val 6682"/>
            </a:avLst>
          </a:prstGeom>
          <a:solidFill>
            <a:schemeClr val="bg1"/>
          </a:solidFill>
          <a:ln w="19050">
            <a:solidFill>
              <a:srgbClr val="5C4383"/>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18635" tIns="18635" rIns="18635" bIns="18635" rtlCol="0" anchor="t"/>
          <a:lstStyle/>
          <a:p>
            <a:pPr lvl="0"/>
            <a:r>
              <a:rPr lang="en-US" sz="1000" b="1" dirty="0">
                <a:solidFill>
                  <a:srgbClr val="5C4383"/>
                </a:solidFill>
              </a:rPr>
              <a:t>Story- Stress in Leaders</a:t>
            </a:r>
          </a:p>
          <a:p>
            <a:pPr lvl="0"/>
            <a:r>
              <a:rPr lang="en-US" sz="1000" i="1" dirty="0">
                <a:solidFill>
                  <a:srgbClr val="5C6670"/>
                </a:solidFill>
              </a:rPr>
              <a:t>You are tending to a broad area of care for others, so it requires your energy and long hours. </a:t>
            </a:r>
          </a:p>
          <a:p>
            <a:pPr lvl="0"/>
            <a:r>
              <a:rPr lang="en-US" sz="1000" i="1" dirty="0">
                <a:solidFill>
                  <a:srgbClr val="5C6670"/>
                </a:solidFill>
              </a:rPr>
              <a:t>From role capacity, it’s not easy on leadership. It was over a year later before we took the time back. It was like a collapsing, not just physically but emotionally, mentally. We are our worst enemies holding a high bar. Our resiliency never returned to the same but our attendance is 99%. People don’t take sick days unless extremely ill. The sheer commitment to this place and the people. </a:t>
            </a:r>
          </a:p>
        </p:txBody>
      </p:sp>
      <p:sp>
        <p:nvSpPr>
          <p:cNvPr id="2" name="Footer Placeholder 1">
            <a:extLst>
              <a:ext uri="{FF2B5EF4-FFF2-40B4-BE49-F238E27FC236}">
                <a16:creationId xmlns:a16="http://schemas.microsoft.com/office/drawing/2014/main" id="{9AB83351-22C5-4CA8-8826-CFA9D17A15F5}"/>
              </a:ext>
            </a:extLst>
          </p:cNvPr>
          <p:cNvSpPr>
            <a:spLocks noGrp="1"/>
          </p:cNvSpPr>
          <p:nvPr>
            <p:ph type="ftr" sz="quarter" idx="4"/>
          </p:nvPr>
        </p:nvSpPr>
        <p:spPr/>
        <p:txBody>
          <a:bodyPr/>
          <a:lstStyle/>
          <a:p>
            <a:r>
              <a:rPr lang="en-US" dirty="0"/>
              <a:t>© 2020. Alberta Health Services, Mental Health Promotion &amp; Illness Prevention</a:t>
            </a:r>
          </a:p>
        </p:txBody>
      </p:sp>
      <p:sp>
        <p:nvSpPr>
          <p:cNvPr id="4" name="Slide Number Placeholder 3">
            <a:extLst>
              <a:ext uri="{FF2B5EF4-FFF2-40B4-BE49-F238E27FC236}">
                <a16:creationId xmlns:a16="http://schemas.microsoft.com/office/drawing/2014/main" id="{C8D91444-5193-4130-8E8D-B9521D8A69DC}"/>
              </a:ext>
            </a:extLst>
          </p:cNvPr>
          <p:cNvSpPr>
            <a:spLocks noGrp="1"/>
          </p:cNvSpPr>
          <p:nvPr>
            <p:ph type="sldNum" sz="quarter" idx="5"/>
          </p:nvPr>
        </p:nvSpPr>
        <p:spPr/>
        <p:txBody>
          <a:bodyPr/>
          <a:lstStyle/>
          <a:p>
            <a:r>
              <a:rPr lang="en-US" dirty="0"/>
              <a:t>Slide </a:t>
            </a:r>
            <a:fld id="{F421CA56-88AA-4753-9810-58369B412CBD}" type="slidenum">
              <a:rPr lang="en-US" smtClean="0"/>
              <a:pPr/>
              <a:t>18</a:t>
            </a:fld>
            <a:endParaRPr lang="en-US" dirty="0"/>
          </a:p>
        </p:txBody>
      </p:sp>
      <p:sp>
        <p:nvSpPr>
          <p:cNvPr id="8" name="Header Placeholder 7">
            <a:extLst>
              <a:ext uri="{FF2B5EF4-FFF2-40B4-BE49-F238E27FC236}">
                <a16:creationId xmlns:a16="http://schemas.microsoft.com/office/drawing/2014/main" id="{E6D2C3EA-7858-48DE-A977-9AEF8BA7A232}"/>
              </a:ext>
            </a:extLst>
          </p:cNvPr>
          <p:cNvSpPr>
            <a:spLocks noGrp="1"/>
          </p:cNvSpPr>
          <p:nvPr>
            <p:ph type="hdr" sz="quarter"/>
          </p:nvPr>
        </p:nvSpPr>
        <p:spPr/>
        <p:txBody>
          <a:bodyPr/>
          <a:lstStyle/>
          <a:p>
            <a:r>
              <a:rPr lang="en-US" dirty="0"/>
              <a:t>Self-Care for Organizational Wellness</a:t>
            </a:r>
          </a:p>
        </p:txBody>
      </p:sp>
      <p:sp>
        <p:nvSpPr>
          <p:cNvPr id="38" name="Slide Image Placeholder 37">
            <a:extLst>
              <a:ext uri="{FF2B5EF4-FFF2-40B4-BE49-F238E27FC236}">
                <a16:creationId xmlns:a16="http://schemas.microsoft.com/office/drawing/2014/main" id="{0DE8AC59-88F9-4521-88CF-A9E0612BED85}"/>
              </a:ext>
            </a:extLst>
          </p:cNvPr>
          <p:cNvSpPr>
            <a:spLocks noGrp="1" noRot="1" noChangeAspect="1"/>
          </p:cNvSpPr>
          <p:nvPr>
            <p:ph type="sldImg"/>
          </p:nvPr>
        </p:nvSpPr>
        <p:spPr>
          <a:xfrm>
            <a:off x="2281238" y="228600"/>
            <a:ext cx="2295525" cy="1292225"/>
          </a:xfrm>
        </p:spPr>
      </p:sp>
    </p:spTree>
    <p:extLst>
      <p:ext uri="{BB962C8B-B14F-4D97-AF65-F5344CB8AC3E}">
        <p14:creationId xmlns:p14="http://schemas.microsoft.com/office/powerpoint/2010/main" val="20760914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7"/>
          <p:cNvSpPr txBox="1">
            <a:spLocks noGrp="1" noChangeArrowheads="1"/>
          </p:cNvSpPr>
          <p:nvPr/>
        </p:nvSpPr>
        <p:spPr bwMode="auto">
          <a:xfrm>
            <a:off x="4238070" y="9273490"/>
            <a:ext cx="3239692" cy="487730"/>
          </a:xfrm>
          <a:prstGeom prst="rect">
            <a:avLst/>
          </a:prstGeom>
          <a:noFill/>
          <a:ln w="9525">
            <a:noFill/>
            <a:miter lim="800000"/>
            <a:headEnd/>
            <a:tailEnd/>
          </a:ln>
        </p:spPr>
        <p:txBody>
          <a:bodyPr lIns="98468" tIns="49233" rIns="98468" bIns="49233" anchor="b">
            <a:prstTxWarp prst="textNoShape">
              <a:avLst/>
            </a:prstTxWarp>
          </a:bodyPr>
          <a:lstStyle/>
          <a:p>
            <a:pPr algn="r"/>
            <a:fld id="{97BF74F9-49DD-4C98-BA9A-F60BD7D61E3B}" type="slidenum">
              <a:rPr lang="en-US" sz="1400"/>
              <a:pPr algn="r"/>
              <a:t>19</a:t>
            </a:fld>
            <a:endParaRPr lang="en-US" sz="1400" dirty="0"/>
          </a:p>
        </p:txBody>
      </p:sp>
      <p:sp>
        <p:nvSpPr>
          <p:cNvPr id="57350" name="Rectangle 3"/>
          <p:cNvSpPr>
            <a:spLocks noGrp="1" noChangeArrowheads="1"/>
          </p:cNvSpPr>
          <p:nvPr>
            <p:ph type="body" idx="1"/>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b="1" dirty="0"/>
              <a:t>Stress Continuum Model (Workbook page 6)</a:t>
            </a:r>
          </a:p>
          <a:p>
            <a:pPr>
              <a:spcAft>
                <a:spcPts val="0"/>
              </a:spcAft>
            </a:pPr>
            <a:r>
              <a:rPr lang="en-US" dirty="0"/>
              <a:t>This table has been adapted from the</a:t>
            </a:r>
            <a:r>
              <a:rPr lang="en-US" i="1" dirty="0"/>
              <a:t> </a:t>
            </a:r>
            <a:r>
              <a:rPr lang="en-US" sz="1200" i="1" dirty="0"/>
              <a:t>Road to Mental Readiness-Mental Health Continuum Model and The Big 4 </a:t>
            </a:r>
            <a:r>
              <a:rPr lang="en-US" sz="1200" dirty="0"/>
              <a:t>(Government of Canada, National Defense &amp; the Canadian Armed Forces., 2008) and the </a:t>
            </a:r>
            <a:r>
              <a:rPr lang="en-US" sz="1200" i="1" dirty="0"/>
              <a:t>Combat Operational Stress First Aid Manual </a:t>
            </a:r>
            <a:r>
              <a:rPr lang="en-US" sz="1200" dirty="0"/>
              <a:t>(Watson, P., Nash, W., Westphal, R., &amp; Litz, B., 2012). </a:t>
            </a:r>
          </a:p>
          <a:p>
            <a:r>
              <a:rPr lang="en-US" dirty="0"/>
              <a:t>It was originally developed in 2008 by the Canadian </a:t>
            </a:r>
            <a:r>
              <a:rPr lang="en-US" sz="1200" dirty="0"/>
              <a:t>National Defense &amp; the Armed Forces to use </a:t>
            </a:r>
            <a:r>
              <a:rPr lang="en-US" dirty="0"/>
              <a:t>as a visual tool for assessing an individual's stress responses.</a:t>
            </a:r>
          </a:p>
          <a:p>
            <a:pPr marL="403225" lvl="1" indent="-171450">
              <a:buFont typeface="Arial" panose="020B0604020202020204" pitchFamily="34" charset="0"/>
              <a:buChar char="•"/>
            </a:pPr>
            <a:r>
              <a:rPr lang="en-US" dirty="0"/>
              <a:t>Stress responses lie along a spectrum of severity and type. Four stages: Ready (Green), Reacting (Yellow), Injured (Orange) and Ill (Red). It's important to note that 100% of people will react when faced with stressful stimuli. However, the way in which they respond will depend on how prepared they are for the stressor event and how they, as individuals, interpret it, along with environmental factors such as structural (i.e., work) and social supports. </a:t>
            </a:r>
          </a:p>
          <a:p>
            <a:pPr marL="403225" lvl="1" indent="-171450">
              <a:buFont typeface="Arial" panose="020B0604020202020204" pitchFamily="34" charset="0"/>
              <a:buChar char="•"/>
            </a:pPr>
            <a:r>
              <a:rPr lang="en-US" dirty="0"/>
              <a:t>There’s often stigma associated with reacting to stress. As such, people may try to hide stress reactions from supervisors to avoid medical or psychological intervention.</a:t>
            </a:r>
          </a:p>
          <a:p>
            <a:pPr marL="403225" lvl="1" indent="-171450">
              <a:buFont typeface="Arial" panose="020B0604020202020204" pitchFamily="34" charset="0"/>
              <a:buChar char="•"/>
            </a:pPr>
            <a:r>
              <a:rPr lang="en-US" dirty="0"/>
              <a:t>It’s usually not possible to keep these behaviors hidden from family members, colleagues and friends for long. When you recognize that someone is in trouble, it's  important to help them get connected with the appropriate level of help as soon as possible; doing so may help prevent their reaction from progressing into the Red Zone. It's</a:t>
            </a:r>
            <a:r>
              <a:rPr lang="en-US" baseline="0" dirty="0"/>
              <a:t> i</a:t>
            </a:r>
            <a:r>
              <a:rPr lang="en-US" dirty="0"/>
              <a:t>mportant to get them connected to treatment as soon as possible if they are in the Red Zone.</a:t>
            </a:r>
          </a:p>
          <a:p>
            <a:pPr marL="403225" lvl="1" indent="-171450">
              <a:buFont typeface="Arial" panose="020B0604020202020204" pitchFamily="34" charset="0"/>
              <a:buChar char="•"/>
            </a:pPr>
            <a:r>
              <a:rPr lang="en-US" dirty="0"/>
              <a:t>Take a moment to notice what resonates for you across these zones.</a:t>
            </a:r>
          </a:p>
          <a:p>
            <a:pPr marL="403225" lvl="1" indent="-171450">
              <a:buFont typeface="Arial" panose="020B0604020202020204" pitchFamily="34" charset="0"/>
              <a:buChar char="•"/>
            </a:pPr>
            <a:r>
              <a:rPr lang="en-US" dirty="0"/>
              <a:t>Self-care needs and practices will change across these zones; in particular, as we progress towards Red, it can become increasingly difficult to practice self-care, especially if we haven’t been including it as part of our daily living.</a:t>
            </a:r>
          </a:p>
          <a:p>
            <a:pPr>
              <a:spcAft>
                <a:spcPts val="0"/>
              </a:spcAft>
            </a:pPr>
            <a:r>
              <a:rPr lang="en-US" sz="1000" dirty="0"/>
              <a:t>Adapted from: Government of Canada, National Defense &amp; the Canadian Armed Forces. (2008). Road to Mental Readiness-Mental Health Continuum Model and The Big 4. </a:t>
            </a:r>
          </a:p>
          <a:p>
            <a:pPr>
              <a:spcAft>
                <a:spcPts val="0"/>
              </a:spcAft>
            </a:pPr>
            <a:r>
              <a:rPr lang="en-US" sz="1000" b="0" kern="1200" dirty="0">
                <a:effectLst/>
                <a:ea typeface="Times New Roman" panose="02020603050405020304" pitchFamily="18" charset="0"/>
              </a:rPr>
              <a:t>Nash, W. P., Westphal, R. J., Watson, P. J., &amp; Litz, B. T. (2012). Combat and Operational Stress First Aid Manual. </a:t>
            </a:r>
            <a:endParaRPr lang="en-US" sz="1000" b="0" dirty="0"/>
          </a:p>
        </p:txBody>
      </p:sp>
      <p:sp>
        <p:nvSpPr>
          <p:cNvPr id="7" name="Header Placeholder 6">
            <a:extLst>
              <a:ext uri="{FF2B5EF4-FFF2-40B4-BE49-F238E27FC236}">
                <a16:creationId xmlns:a16="http://schemas.microsoft.com/office/drawing/2014/main" id="{E9A01046-E34B-4550-B632-855B99865DA5}"/>
              </a:ext>
            </a:extLst>
          </p:cNvPr>
          <p:cNvSpPr>
            <a:spLocks noGrp="1"/>
          </p:cNvSpPr>
          <p:nvPr>
            <p:ph type="hdr" sz="quarter"/>
          </p:nvPr>
        </p:nvSpPr>
        <p:spPr/>
        <p:txBody>
          <a:bodyPr/>
          <a:lstStyle/>
          <a:p>
            <a:r>
              <a:rPr lang="en-US" dirty="0"/>
              <a:t>Self-Care for Organizational Wellness</a:t>
            </a:r>
          </a:p>
        </p:txBody>
      </p:sp>
      <p:sp>
        <p:nvSpPr>
          <p:cNvPr id="8" name="Slide Number Placeholder 7">
            <a:extLst>
              <a:ext uri="{FF2B5EF4-FFF2-40B4-BE49-F238E27FC236}">
                <a16:creationId xmlns:a16="http://schemas.microsoft.com/office/drawing/2014/main" id="{725672C5-2E94-4721-BE32-DD313CC61EB0}"/>
              </a:ext>
            </a:extLst>
          </p:cNvPr>
          <p:cNvSpPr>
            <a:spLocks noGrp="1"/>
          </p:cNvSpPr>
          <p:nvPr>
            <p:ph type="sldNum" sz="quarter" idx="5"/>
          </p:nvPr>
        </p:nvSpPr>
        <p:spPr/>
        <p:txBody>
          <a:bodyPr/>
          <a:lstStyle/>
          <a:p>
            <a:r>
              <a:rPr lang="en-US" dirty="0"/>
              <a:t>Slide </a:t>
            </a:r>
            <a:fld id="{F421CA56-88AA-4753-9810-58369B412CBD}" type="slidenum">
              <a:rPr lang="en-US" smtClean="0"/>
              <a:pPr/>
              <a:t>19</a:t>
            </a:fld>
            <a:endParaRPr lang="en-US" dirty="0"/>
          </a:p>
        </p:txBody>
      </p:sp>
      <p:sp>
        <p:nvSpPr>
          <p:cNvPr id="2" name="Footer Placeholder 1">
            <a:extLst>
              <a:ext uri="{FF2B5EF4-FFF2-40B4-BE49-F238E27FC236}">
                <a16:creationId xmlns:a16="http://schemas.microsoft.com/office/drawing/2014/main" id="{7D693FE5-FE9F-419E-82EF-C376C48F4CA2}"/>
              </a:ext>
            </a:extLst>
          </p:cNvPr>
          <p:cNvSpPr>
            <a:spLocks noGrp="1"/>
          </p:cNvSpPr>
          <p:nvPr>
            <p:ph type="ftr" sz="quarter" idx="4"/>
          </p:nvPr>
        </p:nvSpPr>
        <p:spPr/>
        <p:txBody>
          <a:bodyPr/>
          <a:lstStyle/>
          <a:p>
            <a:r>
              <a:rPr lang="en-US" dirty="0"/>
              <a:t>© 2020. Alberta Health Services, Mental Health Promotion &amp; Illness Prevention</a:t>
            </a:r>
          </a:p>
        </p:txBody>
      </p:sp>
      <p:sp>
        <p:nvSpPr>
          <p:cNvPr id="34" name="Slide Image Placeholder 33">
            <a:extLst>
              <a:ext uri="{FF2B5EF4-FFF2-40B4-BE49-F238E27FC236}">
                <a16:creationId xmlns:a16="http://schemas.microsoft.com/office/drawing/2014/main" id="{991D2691-DF66-4407-B45C-B0BDC031CDA4}"/>
              </a:ext>
            </a:extLst>
          </p:cNvPr>
          <p:cNvSpPr>
            <a:spLocks noGrp="1" noRot="1" noChangeAspect="1"/>
          </p:cNvSpPr>
          <p:nvPr>
            <p:ph type="sldImg"/>
          </p:nvPr>
        </p:nvSpPr>
        <p:spPr>
          <a:xfrm>
            <a:off x="2281238" y="228600"/>
            <a:ext cx="2295525" cy="1292225"/>
          </a:xfrm>
        </p:spPr>
      </p:sp>
    </p:spTree>
    <p:extLst>
      <p:ext uri="{BB962C8B-B14F-4D97-AF65-F5344CB8AC3E}">
        <p14:creationId xmlns:p14="http://schemas.microsoft.com/office/powerpoint/2010/main" val="29696522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2242406-41D6-446B-B099-C22C8EE579B9}"/>
              </a:ext>
            </a:extLst>
          </p:cNvPr>
          <p:cNvSpPr>
            <a:spLocks noGrp="1"/>
          </p:cNvSpPr>
          <p:nvPr>
            <p:ph type="ftr" sz="quarter" idx="4"/>
          </p:nvPr>
        </p:nvSpPr>
        <p:spPr/>
        <p:txBody>
          <a:bodyPr/>
          <a:lstStyle/>
          <a:p>
            <a:r>
              <a:rPr lang="en-US" dirty="0"/>
              <a:t>© 2020. Alberta Health Services, Mental Health Promotion &amp; Illness Prevention</a:t>
            </a:r>
          </a:p>
        </p:txBody>
      </p:sp>
      <p:sp>
        <p:nvSpPr>
          <p:cNvPr id="3" name="Slide Number Placeholder 2">
            <a:extLst>
              <a:ext uri="{FF2B5EF4-FFF2-40B4-BE49-F238E27FC236}">
                <a16:creationId xmlns:a16="http://schemas.microsoft.com/office/drawing/2014/main" id="{82A31D0B-93DE-4B5F-B1AB-2CCC237AA00D}"/>
              </a:ext>
            </a:extLst>
          </p:cNvPr>
          <p:cNvSpPr>
            <a:spLocks noGrp="1"/>
          </p:cNvSpPr>
          <p:nvPr>
            <p:ph type="sldNum" sz="quarter" idx="5"/>
          </p:nvPr>
        </p:nvSpPr>
        <p:spPr/>
        <p:txBody>
          <a:bodyPr/>
          <a:lstStyle/>
          <a:p>
            <a:r>
              <a:rPr lang="en-US" dirty="0"/>
              <a:t>Slide </a:t>
            </a:r>
            <a:fld id="{F421CA56-88AA-4753-9810-58369B412CBD}" type="slidenum">
              <a:rPr lang="en-US" smtClean="0"/>
              <a:pPr/>
              <a:t>2</a:t>
            </a:fld>
            <a:endParaRPr lang="en-US" dirty="0"/>
          </a:p>
        </p:txBody>
      </p:sp>
      <p:sp>
        <p:nvSpPr>
          <p:cNvPr id="4" name="Header Placeholder 3">
            <a:extLst>
              <a:ext uri="{FF2B5EF4-FFF2-40B4-BE49-F238E27FC236}">
                <a16:creationId xmlns:a16="http://schemas.microsoft.com/office/drawing/2014/main" id="{ACE9E1E1-ABE0-45F2-A0D4-4BF352012FF1}"/>
              </a:ext>
            </a:extLst>
          </p:cNvPr>
          <p:cNvSpPr>
            <a:spLocks noGrp="1"/>
          </p:cNvSpPr>
          <p:nvPr>
            <p:ph type="hdr" sz="quarter"/>
          </p:nvPr>
        </p:nvSpPr>
        <p:spPr/>
        <p:txBody>
          <a:bodyPr/>
          <a:lstStyle/>
          <a:p>
            <a:r>
              <a:rPr lang="en-US" dirty="0"/>
              <a:t>Self-Care for Organizational Wellness</a:t>
            </a:r>
          </a:p>
        </p:txBody>
      </p:sp>
      <p:sp>
        <p:nvSpPr>
          <p:cNvPr id="33" name="Notes Placeholder 32">
            <a:extLst>
              <a:ext uri="{FF2B5EF4-FFF2-40B4-BE49-F238E27FC236}">
                <a16:creationId xmlns:a16="http://schemas.microsoft.com/office/drawing/2014/main" id="{A4272E99-AC68-4582-991E-DC1DA0828EFB}"/>
              </a:ext>
            </a:extLst>
          </p:cNvPr>
          <p:cNvSpPr>
            <a:spLocks noGrp="1"/>
          </p:cNvSpPr>
          <p:nvPr>
            <p:ph type="body" idx="1"/>
          </p:nvPr>
        </p:nvSpPr>
        <p:spPr/>
        <p:txBody>
          <a:bodyPr/>
          <a:lstStyle/>
          <a:p>
            <a:endParaRPr lang="en-CA" dirty="0"/>
          </a:p>
        </p:txBody>
      </p:sp>
      <p:sp>
        <p:nvSpPr>
          <p:cNvPr id="34" name="Slide Image Placeholder 33">
            <a:extLst>
              <a:ext uri="{FF2B5EF4-FFF2-40B4-BE49-F238E27FC236}">
                <a16:creationId xmlns:a16="http://schemas.microsoft.com/office/drawing/2014/main" id="{E4170004-D1B3-49AA-8AF4-151704DC1E37}"/>
              </a:ext>
            </a:extLst>
          </p:cNvPr>
          <p:cNvSpPr>
            <a:spLocks noGrp="1" noRot="1" noChangeAspect="1"/>
          </p:cNvSpPr>
          <p:nvPr>
            <p:ph type="sldImg"/>
          </p:nvPr>
        </p:nvSpPr>
        <p:spPr>
          <a:xfrm>
            <a:off x="2281238" y="228600"/>
            <a:ext cx="2295525" cy="1292225"/>
          </a:xfrm>
        </p:spPr>
      </p:sp>
    </p:spTree>
    <p:extLst>
      <p:ext uri="{BB962C8B-B14F-4D97-AF65-F5344CB8AC3E}">
        <p14:creationId xmlns:p14="http://schemas.microsoft.com/office/powerpoint/2010/main" val="40835713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b="1" dirty="0"/>
              <a:t>Self-Reflection or Group Discussion Exercise (Workbook page 6)</a:t>
            </a:r>
          </a:p>
          <a:p>
            <a:r>
              <a:rPr lang="en-US" dirty="0"/>
              <a:t>Refer back to the Stress Continuum as marker points for the questions on the next slide. Think about your own Red flags and Self-care needs and strengths, across the Stress Continuum zones as you reflect on the questions to follow. </a:t>
            </a:r>
          </a:p>
        </p:txBody>
      </p:sp>
      <p:sp>
        <p:nvSpPr>
          <p:cNvPr id="2" name="Footer Placeholder 1">
            <a:extLst>
              <a:ext uri="{FF2B5EF4-FFF2-40B4-BE49-F238E27FC236}">
                <a16:creationId xmlns:a16="http://schemas.microsoft.com/office/drawing/2014/main" id="{AC281B55-A9E9-46FC-9590-2D2DD78A46C8}"/>
              </a:ext>
            </a:extLst>
          </p:cNvPr>
          <p:cNvSpPr>
            <a:spLocks noGrp="1"/>
          </p:cNvSpPr>
          <p:nvPr>
            <p:ph type="ftr" sz="quarter" idx="4"/>
          </p:nvPr>
        </p:nvSpPr>
        <p:spPr/>
        <p:txBody>
          <a:bodyPr/>
          <a:lstStyle/>
          <a:p>
            <a:r>
              <a:rPr lang="en-US" dirty="0"/>
              <a:t>© 2020. Alberta Health Services, Mental Health Promotion &amp; Illness Prevention</a:t>
            </a:r>
          </a:p>
        </p:txBody>
      </p:sp>
      <p:sp>
        <p:nvSpPr>
          <p:cNvPr id="6" name="Slide Number Placeholder 5">
            <a:extLst>
              <a:ext uri="{FF2B5EF4-FFF2-40B4-BE49-F238E27FC236}">
                <a16:creationId xmlns:a16="http://schemas.microsoft.com/office/drawing/2014/main" id="{0F3E9B8B-E2F7-4623-89B4-18786EB5DE48}"/>
              </a:ext>
            </a:extLst>
          </p:cNvPr>
          <p:cNvSpPr>
            <a:spLocks noGrp="1"/>
          </p:cNvSpPr>
          <p:nvPr>
            <p:ph type="sldNum" sz="quarter" idx="5"/>
          </p:nvPr>
        </p:nvSpPr>
        <p:spPr/>
        <p:txBody>
          <a:bodyPr/>
          <a:lstStyle/>
          <a:p>
            <a:r>
              <a:rPr lang="en-US" dirty="0"/>
              <a:t>Slide </a:t>
            </a:r>
            <a:fld id="{F421CA56-88AA-4753-9810-58369B412CBD}" type="slidenum">
              <a:rPr lang="en-US" smtClean="0"/>
              <a:pPr/>
              <a:t>20</a:t>
            </a:fld>
            <a:endParaRPr lang="en-US" dirty="0"/>
          </a:p>
        </p:txBody>
      </p:sp>
      <p:sp>
        <p:nvSpPr>
          <p:cNvPr id="7" name="Header Placeholder 6">
            <a:extLst>
              <a:ext uri="{FF2B5EF4-FFF2-40B4-BE49-F238E27FC236}">
                <a16:creationId xmlns:a16="http://schemas.microsoft.com/office/drawing/2014/main" id="{17CFC330-86E3-421B-A190-12C16ECD7FF3}"/>
              </a:ext>
            </a:extLst>
          </p:cNvPr>
          <p:cNvSpPr>
            <a:spLocks noGrp="1"/>
          </p:cNvSpPr>
          <p:nvPr>
            <p:ph type="hdr" sz="quarter"/>
          </p:nvPr>
        </p:nvSpPr>
        <p:spPr/>
        <p:txBody>
          <a:bodyPr/>
          <a:lstStyle/>
          <a:p>
            <a:r>
              <a:rPr lang="en-US" dirty="0"/>
              <a:t>Self-Care for Organizational Wellness</a:t>
            </a:r>
          </a:p>
        </p:txBody>
      </p:sp>
      <p:sp>
        <p:nvSpPr>
          <p:cNvPr id="35" name="Slide Image Placeholder 34">
            <a:extLst>
              <a:ext uri="{FF2B5EF4-FFF2-40B4-BE49-F238E27FC236}">
                <a16:creationId xmlns:a16="http://schemas.microsoft.com/office/drawing/2014/main" id="{63AD2334-6843-4A4E-BCD6-EDA8D2C3C942}"/>
              </a:ext>
            </a:extLst>
          </p:cNvPr>
          <p:cNvSpPr>
            <a:spLocks noGrp="1" noRot="1" noChangeAspect="1"/>
          </p:cNvSpPr>
          <p:nvPr>
            <p:ph type="sldImg"/>
          </p:nvPr>
        </p:nvSpPr>
        <p:spPr>
          <a:xfrm>
            <a:off x="2281238" y="228600"/>
            <a:ext cx="2295525" cy="1292225"/>
          </a:xfrm>
        </p:spPr>
      </p:sp>
    </p:spTree>
    <p:extLst>
      <p:ext uri="{BB962C8B-B14F-4D97-AF65-F5344CB8AC3E}">
        <p14:creationId xmlns:p14="http://schemas.microsoft.com/office/powerpoint/2010/main" val="29143742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b="1" dirty="0"/>
              <a:t>Self-Reflection or Team discussion Exercise (Workbook page 6)</a:t>
            </a:r>
          </a:p>
          <a:p>
            <a:pPr lvl="0"/>
            <a:r>
              <a:rPr lang="en-US" dirty="0"/>
              <a:t>Take a moment to reflect on (and write down) your answers to these questions.</a:t>
            </a:r>
          </a:p>
          <a:p>
            <a:r>
              <a:rPr lang="en-CA" dirty="0"/>
              <a:t>The more awareness that we have, the greater our ability to identify and handle stress. Its helpful to be able to understand how our self care needs might change as we move along the stress continuum and take appropriate action to mediate stress reactions. More consistent practice and regular reflection makes it easier to cope when stressful situations arise. </a:t>
            </a:r>
          </a:p>
          <a:p>
            <a:pPr lvl="0"/>
            <a:r>
              <a:rPr lang="en-US" dirty="0">
                <a:solidFill>
                  <a:srgbClr val="7030A0"/>
                </a:solidFill>
              </a:rPr>
              <a:t>Pandemic Considerations: Because a pandemic may have multiple impacts and longer/repetitive response and recovery cycles, it may be helpful to discuss what strategies may require adjustments (or enhancement) amid this sort of ongoing disaster (e.g., consider impacts of any changes in social distancing/public health measures and ongoing effects of uncertainty and fears).</a:t>
            </a:r>
          </a:p>
          <a:p>
            <a:r>
              <a:rPr lang="en-US" b="1" dirty="0"/>
              <a:t>Note For Team discussion: </a:t>
            </a:r>
            <a:r>
              <a:rPr lang="en-US" dirty="0"/>
              <a:t>Invite people to share what they learned as they reflected on these questions, if they like (with no obligation to share, of course). </a:t>
            </a:r>
          </a:p>
          <a:p>
            <a:endParaRPr lang="en-US" dirty="0"/>
          </a:p>
          <a:p>
            <a:endParaRPr lang="en-US" dirty="0"/>
          </a:p>
        </p:txBody>
      </p:sp>
      <p:sp>
        <p:nvSpPr>
          <p:cNvPr id="6" name="Footer Placeholder 5">
            <a:extLst>
              <a:ext uri="{FF2B5EF4-FFF2-40B4-BE49-F238E27FC236}">
                <a16:creationId xmlns:a16="http://schemas.microsoft.com/office/drawing/2014/main" id="{DF98CC17-8D5D-43E0-9176-CB5D7A77090F}"/>
              </a:ext>
            </a:extLst>
          </p:cNvPr>
          <p:cNvSpPr>
            <a:spLocks noGrp="1"/>
          </p:cNvSpPr>
          <p:nvPr>
            <p:ph type="ftr" sz="quarter" idx="4"/>
          </p:nvPr>
        </p:nvSpPr>
        <p:spPr/>
        <p:txBody>
          <a:bodyPr/>
          <a:lstStyle/>
          <a:p>
            <a:r>
              <a:rPr lang="en-US" dirty="0"/>
              <a:t>© 2020. Alberta Health Services, Mental Health Promotion &amp; Illness Prevention</a:t>
            </a:r>
          </a:p>
        </p:txBody>
      </p:sp>
      <p:sp>
        <p:nvSpPr>
          <p:cNvPr id="7" name="Slide Number Placeholder 6">
            <a:extLst>
              <a:ext uri="{FF2B5EF4-FFF2-40B4-BE49-F238E27FC236}">
                <a16:creationId xmlns:a16="http://schemas.microsoft.com/office/drawing/2014/main" id="{9631AB62-75A6-4653-AF5C-0D3702A60C26}"/>
              </a:ext>
            </a:extLst>
          </p:cNvPr>
          <p:cNvSpPr>
            <a:spLocks noGrp="1"/>
          </p:cNvSpPr>
          <p:nvPr>
            <p:ph type="sldNum" sz="quarter" idx="5"/>
          </p:nvPr>
        </p:nvSpPr>
        <p:spPr/>
        <p:txBody>
          <a:bodyPr/>
          <a:lstStyle/>
          <a:p>
            <a:r>
              <a:rPr lang="en-US" dirty="0"/>
              <a:t>Slide </a:t>
            </a:r>
            <a:fld id="{F421CA56-88AA-4753-9810-58369B412CBD}" type="slidenum">
              <a:rPr lang="en-US" smtClean="0"/>
              <a:pPr/>
              <a:t>21</a:t>
            </a:fld>
            <a:endParaRPr lang="en-US" dirty="0"/>
          </a:p>
        </p:txBody>
      </p:sp>
      <p:sp>
        <p:nvSpPr>
          <p:cNvPr id="8" name="Header Placeholder 7">
            <a:extLst>
              <a:ext uri="{FF2B5EF4-FFF2-40B4-BE49-F238E27FC236}">
                <a16:creationId xmlns:a16="http://schemas.microsoft.com/office/drawing/2014/main" id="{79E6C94F-437E-420B-83D8-78BE3A08A05E}"/>
              </a:ext>
            </a:extLst>
          </p:cNvPr>
          <p:cNvSpPr>
            <a:spLocks noGrp="1"/>
          </p:cNvSpPr>
          <p:nvPr>
            <p:ph type="hdr" sz="quarter"/>
          </p:nvPr>
        </p:nvSpPr>
        <p:spPr/>
        <p:txBody>
          <a:bodyPr/>
          <a:lstStyle/>
          <a:p>
            <a:r>
              <a:rPr lang="en-US" dirty="0"/>
              <a:t>Self-Care for Organizational Wellness</a:t>
            </a:r>
          </a:p>
        </p:txBody>
      </p:sp>
      <p:sp>
        <p:nvSpPr>
          <p:cNvPr id="36" name="Slide Image Placeholder 35">
            <a:extLst>
              <a:ext uri="{FF2B5EF4-FFF2-40B4-BE49-F238E27FC236}">
                <a16:creationId xmlns:a16="http://schemas.microsoft.com/office/drawing/2014/main" id="{6CD6A864-C563-4F24-99BA-A2084D249D96}"/>
              </a:ext>
            </a:extLst>
          </p:cNvPr>
          <p:cNvSpPr>
            <a:spLocks noGrp="1" noRot="1" noChangeAspect="1"/>
          </p:cNvSpPr>
          <p:nvPr>
            <p:ph type="sldImg"/>
          </p:nvPr>
        </p:nvSpPr>
        <p:spPr>
          <a:xfrm>
            <a:off x="2281238" y="228600"/>
            <a:ext cx="2295525" cy="1292225"/>
          </a:xfrm>
        </p:spPr>
      </p:sp>
    </p:spTree>
    <p:extLst>
      <p:ext uri="{BB962C8B-B14F-4D97-AF65-F5344CB8AC3E}">
        <p14:creationId xmlns:p14="http://schemas.microsoft.com/office/powerpoint/2010/main" val="28771266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CA" b="1" dirty="0"/>
              <a:t>Self-Reflection/Discussion questions </a:t>
            </a:r>
            <a:r>
              <a:rPr lang="en-US" b="1" dirty="0"/>
              <a:t>(Workbook page 7)</a:t>
            </a:r>
            <a:r>
              <a:rPr lang="en-CA" b="1" dirty="0"/>
              <a:t> </a:t>
            </a:r>
          </a:p>
          <a:p>
            <a:pPr marL="403225" lvl="1" indent="-171450">
              <a:buFont typeface="Arial" panose="020B0604020202020204" pitchFamily="34" charset="0"/>
              <a:buChar char="•"/>
            </a:pPr>
            <a:r>
              <a:rPr lang="en-CA" dirty="0"/>
              <a:t>Why is it important to pay attention to ourselves? </a:t>
            </a:r>
          </a:p>
          <a:p>
            <a:pPr marL="403225" lvl="1" indent="-171450">
              <a:buFont typeface="Arial" panose="020B0604020202020204" pitchFamily="34" charset="0"/>
              <a:buChar char="•"/>
            </a:pPr>
            <a:r>
              <a:rPr lang="en-CA" dirty="0"/>
              <a:t>Does your workplace currently have any strategies they use to support self-reflection and awareness? </a:t>
            </a:r>
          </a:p>
          <a:p>
            <a:pPr marL="403225" lvl="1" indent="-171450">
              <a:buFont typeface="Arial" panose="020B0604020202020204" pitchFamily="34" charset="0"/>
              <a:buChar char="•"/>
            </a:pPr>
            <a:r>
              <a:rPr lang="en-CA" dirty="0"/>
              <a:t>What are your strategies to tune into yourself?</a:t>
            </a:r>
          </a:p>
          <a:p>
            <a:r>
              <a:rPr lang="en-CA" b="1" dirty="0"/>
              <a:t>For leaders: </a:t>
            </a:r>
            <a:r>
              <a:rPr lang="en-CA" dirty="0"/>
              <a:t>Measurement/self-assessment tools work best and will be better received when used for voluntary self-awareness vs. employee monitoring purposes, in tandem with other self-awareness and self-care strategies. Consider that engaging, team-generated, voluntary opportunities for self-awareness are likely to have greater uptake than prescriptive strategies.</a:t>
            </a:r>
          </a:p>
          <a:p>
            <a:r>
              <a:rPr lang="en-CA" dirty="0"/>
              <a:t>Examples of Self-Assessment tools include:</a:t>
            </a:r>
          </a:p>
          <a:p>
            <a:pPr marL="171450" indent="-171450">
              <a:buFont typeface="Arial" panose="020B0604020202020204" pitchFamily="34" charset="0"/>
              <a:buChar char="•"/>
            </a:pPr>
            <a:r>
              <a:rPr lang="en-CA" dirty="0"/>
              <a:t>Professional Quality of Life (ProQuol) by Dr. Beth Hudnall Stamm</a:t>
            </a:r>
          </a:p>
          <a:p>
            <a:pPr marL="403225" lvl="1" indent="-171450">
              <a:buFont typeface="Arial" panose="020B0604020202020204" pitchFamily="34" charset="0"/>
              <a:buChar char="•"/>
            </a:pPr>
            <a:r>
              <a:rPr lang="en-CA" dirty="0"/>
              <a:t>Website: proqol.org/uploads/ProQOL_5_English_Self-Score.pdf </a:t>
            </a:r>
          </a:p>
          <a:p>
            <a:pPr marL="171450" indent="-171450">
              <a:buFont typeface="Arial" panose="020B0604020202020204" pitchFamily="34" charset="0"/>
              <a:buChar char="•"/>
            </a:pPr>
            <a:r>
              <a:rPr lang="en-CA" dirty="0"/>
              <a:t>Self-compassion scale by Dr. Kristin Neff</a:t>
            </a:r>
          </a:p>
          <a:p>
            <a:pPr marL="403225" lvl="1" indent="-171450">
              <a:buFont typeface="Arial" panose="020B0604020202020204" pitchFamily="34" charset="0"/>
              <a:buChar char="•"/>
            </a:pPr>
            <a:r>
              <a:rPr lang="en-CA" dirty="0"/>
              <a:t>Website: self-compassion.org/test-how-self-compassionate-you-are/</a:t>
            </a:r>
          </a:p>
          <a:p>
            <a:pPr indent="-111125"/>
            <a:r>
              <a:rPr lang="en-CA" dirty="0"/>
              <a:t>Links can also be found on page 13 in the workbook</a:t>
            </a:r>
          </a:p>
          <a:p>
            <a:r>
              <a:rPr lang="en-CA" dirty="0"/>
              <a:t>	</a:t>
            </a:r>
          </a:p>
        </p:txBody>
      </p:sp>
      <p:sp>
        <p:nvSpPr>
          <p:cNvPr id="2" name="Footer Placeholder 1">
            <a:extLst>
              <a:ext uri="{FF2B5EF4-FFF2-40B4-BE49-F238E27FC236}">
                <a16:creationId xmlns:a16="http://schemas.microsoft.com/office/drawing/2014/main" id="{B3428347-3FBC-4D45-A4A7-53240F1D819A}"/>
              </a:ext>
            </a:extLst>
          </p:cNvPr>
          <p:cNvSpPr>
            <a:spLocks noGrp="1"/>
          </p:cNvSpPr>
          <p:nvPr>
            <p:ph type="ftr" sz="quarter" idx="4"/>
          </p:nvPr>
        </p:nvSpPr>
        <p:spPr/>
        <p:txBody>
          <a:bodyPr/>
          <a:lstStyle/>
          <a:p>
            <a:r>
              <a:rPr lang="en-US" dirty="0"/>
              <a:t>© 2020. Alberta Health Services, Mental Health Promotion &amp; Illness Prevention</a:t>
            </a:r>
          </a:p>
        </p:txBody>
      </p:sp>
      <p:sp>
        <p:nvSpPr>
          <p:cNvPr id="4" name="Slide Number Placeholder 3">
            <a:extLst>
              <a:ext uri="{FF2B5EF4-FFF2-40B4-BE49-F238E27FC236}">
                <a16:creationId xmlns:a16="http://schemas.microsoft.com/office/drawing/2014/main" id="{AFFD80C9-5D4B-447A-8B08-27963DFA6754}"/>
              </a:ext>
            </a:extLst>
          </p:cNvPr>
          <p:cNvSpPr>
            <a:spLocks noGrp="1"/>
          </p:cNvSpPr>
          <p:nvPr>
            <p:ph type="sldNum" sz="quarter" idx="5"/>
          </p:nvPr>
        </p:nvSpPr>
        <p:spPr/>
        <p:txBody>
          <a:bodyPr/>
          <a:lstStyle/>
          <a:p>
            <a:r>
              <a:rPr lang="en-US" dirty="0"/>
              <a:t>Slide </a:t>
            </a:r>
            <a:fld id="{F421CA56-88AA-4753-9810-58369B412CBD}" type="slidenum">
              <a:rPr lang="en-US" smtClean="0"/>
              <a:pPr/>
              <a:t>22</a:t>
            </a:fld>
            <a:endParaRPr lang="en-US" dirty="0"/>
          </a:p>
        </p:txBody>
      </p:sp>
      <p:sp>
        <p:nvSpPr>
          <p:cNvPr id="5" name="Header Placeholder 4">
            <a:extLst>
              <a:ext uri="{FF2B5EF4-FFF2-40B4-BE49-F238E27FC236}">
                <a16:creationId xmlns:a16="http://schemas.microsoft.com/office/drawing/2014/main" id="{E25E22DE-35A5-42BA-8A87-EF5E3A9D3AFC}"/>
              </a:ext>
            </a:extLst>
          </p:cNvPr>
          <p:cNvSpPr>
            <a:spLocks noGrp="1"/>
          </p:cNvSpPr>
          <p:nvPr>
            <p:ph type="hdr" sz="quarter"/>
          </p:nvPr>
        </p:nvSpPr>
        <p:spPr/>
        <p:txBody>
          <a:bodyPr/>
          <a:lstStyle/>
          <a:p>
            <a:r>
              <a:rPr lang="en-US" dirty="0"/>
              <a:t>Self-Care for Organizational Wellness</a:t>
            </a:r>
          </a:p>
        </p:txBody>
      </p:sp>
      <p:sp>
        <p:nvSpPr>
          <p:cNvPr id="35" name="Slide Image Placeholder 34">
            <a:extLst>
              <a:ext uri="{FF2B5EF4-FFF2-40B4-BE49-F238E27FC236}">
                <a16:creationId xmlns:a16="http://schemas.microsoft.com/office/drawing/2014/main" id="{0BAE27EE-AFA0-4C88-8FA4-73DE3DD7E336}"/>
              </a:ext>
            </a:extLst>
          </p:cNvPr>
          <p:cNvSpPr>
            <a:spLocks noGrp="1" noRot="1" noChangeAspect="1"/>
          </p:cNvSpPr>
          <p:nvPr>
            <p:ph type="sldImg"/>
          </p:nvPr>
        </p:nvSpPr>
        <p:spPr>
          <a:xfrm>
            <a:off x="2281238" y="228600"/>
            <a:ext cx="2295525" cy="1292225"/>
          </a:xfrm>
        </p:spPr>
      </p:sp>
    </p:spTree>
    <p:extLst>
      <p:ext uri="{BB962C8B-B14F-4D97-AF65-F5344CB8AC3E}">
        <p14:creationId xmlns:p14="http://schemas.microsoft.com/office/powerpoint/2010/main" val="39272554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Notes Placeholder 2"/>
          <p:cNvSpPr>
            <a:spLocks noGrp="1"/>
          </p:cNvSpPr>
          <p:nvPr>
            <p:ph type="body" idx="1"/>
          </p:nvPr>
        </p:nvSpPr>
        <p:spPr/>
        <p:txBody>
          <a:bodyPr/>
          <a:lstStyle/>
          <a:p>
            <a:r>
              <a:rPr lang="en-CA" altLang="en-US" dirty="0"/>
              <a:t>A self-check in is taking time to survey your physical, mental, emotional, and spiritual health, your personal life and activities for current strengths and risks when responding in a high stress work environment.</a:t>
            </a:r>
          </a:p>
          <a:p>
            <a:r>
              <a:rPr lang="en-CA" altLang="en-US" dirty="0"/>
              <a:t>it's important to take time to check in with yourself before, during and after disaster/emergency response work (e.g., evacuation reception centre work, ongoing changes in workload, deployment and service delivery during pandemic, during increased recovery service demands).</a:t>
            </a:r>
          </a:p>
          <a:p>
            <a:r>
              <a:rPr lang="en-CA" altLang="en-US" dirty="0"/>
              <a:t>We often don’t take the time to understand how this type of work affects us emotionally. Part of being an effective provider to post-disaster/traumatic event situations is to know/anticipate personal risk factors that may create challenges for you.</a:t>
            </a:r>
          </a:p>
          <a:p>
            <a:r>
              <a:rPr lang="en-CA" altLang="en-US" dirty="0"/>
              <a:t>Before volunteering as a responder in/after a traumatic event/disaster, ask yourself these simple questions to start a personal self care plan: </a:t>
            </a:r>
          </a:p>
          <a:p>
            <a:pPr marL="171450" indent="-171450">
              <a:lnSpc>
                <a:spcPct val="100000"/>
              </a:lnSpc>
              <a:spcBef>
                <a:spcPts val="0"/>
              </a:spcBef>
              <a:buFont typeface="Arial" panose="020B0604020202020204" pitchFamily="34" charset="0"/>
              <a:buChar char="•"/>
            </a:pPr>
            <a:r>
              <a:rPr lang="en-CA" dirty="0"/>
              <a:t>Consider your comfort level with the various situations you may experience while engaged in response/recovery work.</a:t>
            </a:r>
            <a:endParaRPr lang="en-US" dirty="0"/>
          </a:p>
          <a:p>
            <a:pPr marL="171450" indent="-171450">
              <a:lnSpc>
                <a:spcPct val="100000"/>
              </a:lnSpc>
              <a:spcBef>
                <a:spcPts val="0"/>
              </a:spcBef>
              <a:buFont typeface="Arial" panose="020B0604020202020204" pitchFamily="34" charset="0"/>
              <a:buChar char="•"/>
            </a:pPr>
            <a:r>
              <a:rPr lang="en-CA" dirty="0"/>
              <a:t>What is your personal situation like at the moment?</a:t>
            </a:r>
            <a:endParaRPr lang="en-US" dirty="0"/>
          </a:p>
          <a:p>
            <a:pPr marL="403225" lvl="1" indent="-171450">
              <a:lnSpc>
                <a:spcPct val="100000"/>
              </a:lnSpc>
              <a:spcAft>
                <a:spcPts val="0"/>
              </a:spcAft>
              <a:buFont typeface="Arial" panose="020B0604020202020204" pitchFamily="34" charset="0"/>
              <a:buChar char="•"/>
            </a:pPr>
            <a:r>
              <a:rPr lang="en-CA" dirty="0"/>
              <a:t>Are you ready to help?</a:t>
            </a:r>
            <a:endParaRPr lang="en-US" dirty="0"/>
          </a:p>
          <a:p>
            <a:pPr marL="403225" lvl="1" indent="-171450">
              <a:lnSpc>
                <a:spcPct val="100000"/>
              </a:lnSpc>
              <a:spcAft>
                <a:spcPts val="0"/>
              </a:spcAft>
              <a:buFont typeface="Arial" panose="020B0604020202020204" pitchFamily="34" charset="0"/>
              <a:buChar char="•"/>
            </a:pPr>
            <a:r>
              <a:rPr lang="en-CA" dirty="0"/>
              <a:t>Can you take time off to provide support?</a:t>
            </a:r>
            <a:endParaRPr lang="en-US" dirty="0"/>
          </a:p>
          <a:p>
            <a:pPr marL="171450" indent="-171450">
              <a:lnSpc>
                <a:spcPct val="100000"/>
              </a:lnSpc>
              <a:spcBef>
                <a:spcPts val="0"/>
              </a:spcBef>
              <a:buFont typeface="Arial" panose="020B0604020202020204" pitchFamily="34" charset="0"/>
              <a:buChar char="•"/>
            </a:pPr>
            <a:r>
              <a:rPr lang="en-CA" dirty="0"/>
              <a:t>What is your family’s ability to cope with you working in a disaster/emergency setting and your absence. </a:t>
            </a:r>
            <a:endParaRPr lang="en-US" dirty="0"/>
          </a:p>
          <a:p>
            <a:pPr marL="403225" lvl="1" indent="-171450">
              <a:lnSpc>
                <a:spcPct val="100000"/>
              </a:lnSpc>
              <a:spcAft>
                <a:spcPts val="0"/>
              </a:spcAft>
              <a:buFont typeface="Arial" panose="020B0604020202020204" pitchFamily="34" charset="0"/>
              <a:buChar char="•"/>
            </a:pPr>
            <a:r>
              <a:rPr lang="en-CA" dirty="0"/>
              <a:t>Are there life stresses or family commitments that need attention? </a:t>
            </a:r>
            <a:endParaRPr lang="en-US" dirty="0"/>
          </a:p>
          <a:p>
            <a:pPr marL="171450" indent="-171450">
              <a:lnSpc>
                <a:spcPct val="100000"/>
              </a:lnSpc>
              <a:spcBef>
                <a:spcPts val="0"/>
              </a:spcBef>
              <a:buFont typeface="Arial" panose="020B0604020202020204" pitchFamily="34" charset="0"/>
              <a:buChar char="•"/>
            </a:pPr>
            <a:r>
              <a:rPr lang="en-CA" dirty="0"/>
              <a:t>Assess your physical, mental, emotional and spiritual health. </a:t>
            </a:r>
            <a:endParaRPr lang="en-US" dirty="0"/>
          </a:p>
          <a:p>
            <a:pPr marL="403225" lvl="1" indent="-171450">
              <a:lnSpc>
                <a:spcPct val="100000"/>
              </a:lnSpc>
              <a:spcAft>
                <a:spcPts val="0"/>
              </a:spcAft>
              <a:buFont typeface="Arial" panose="020B0604020202020204" pitchFamily="34" charset="0"/>
              <a:buChar char="•"/>
            </a:pPr>
            <a:r>
              <a:rPr lang="en-CA" dirty="0"/>
              <a:t>What is your whole health like right now (as per the 4 domains above)?</a:t>
            </a:r>
            <a:endParaRPr lang="en-US" dirty="0"/>
          </a:p>
          <a:p>
            <a:pPr marL="403225" lvl="1" indent="-171450">
              <a:lnSpc>
                <a:spcPct val="100000"/>
              </a:lnSpc>
              <a:spcAft>
                <a:spcPts val="0"/>
              </a:spcAft>
              <a:buFont typeface="Arial" panose="020B0604020202020204" pitchFamily="34" charset="0"/>
              <a:buChar char="•"/>
            </a:pPr>
            <a:r>
              <a:rPr lang="en-CA" dirty="0"/>
              <a:t>How can you stay healthy during all phases of the disaster? (especially if it’s prolonged, like in cases of a pandemic)</a:t>
            </a:r>
          </a:p>
          <a:p>
            <a:r>
              <a:rPr lang="en-CA" dirty="0"/>
              <a:t>It’s okay to pass on this work if the timing isn’t right for you.</a:t>
            </a:r>
            <a:r>
              <a:rPr lang="en-US" dirty="0"/>
              <a:t> </a:t>
            </a:r>
          </a:p>
          <a:p>
            <a:r>
              <a:rPr lang="en-US" b="1" dirty="0"/>
              <a:t>Note: </a:t>
            </a:r>
            <a:r>
              <a:rPr lang="en-US" dirty="0"/>
              <a:t>Consider your own situation or team circumstance with this statement, as it may be appropriate to volunteers and in some larger service centers, but perhaps less so for first responders who are mandated to provide these services and whose absence could significantly impact their work team, particularly for smaller and/or remote service centers with limited staff pool and services. it's helpful to acknowledge these factors if they apply to you/your team.</a:t>
            </a:r>
            <a:endParaRPr lang="en-CA" altLang="en-US" dirty="0"/>
          </a:p>
        </p:txBody>
      </p:sp>
      <p:sp>
        <p:nvSpPr>
          <p:cNvPr id="2" name="Footer Placeholder 1">
            <a:extLst>
              <a:ext uri="{FF2B5EF4-FFF2-40B4-BE49-F238E27FC236}">
                <a16:creationId xmlns:a16="http://schemas.microsoft.com/office/drawing/2014/main" id="{D06EB183-0A1D-4B87-8429-9D0215A841C9}"/>
              </a:ext>
            </a:extLst>
          </p:cNvPr>
          <p:cNvSpPr>
            <a:spLocks noGrp="1"/>
          </p:cNvSpPr>
          <p:nvPr>
            <p:ph type="ftr" sz="quarter" idx="4"/>
          </p:nvPr>
        </p:nvSpPr>
        <p:spPr/>
        <p:txBody>
          <a:bodyPr/>
          <a:lstStyle/>
          <a:p>
            <a:r>
              <a:rPr lang="en-US" dirty="0"/>
              <a:t>© 2020. Alberta Health Services, Mental Health Promotion &amp; Illness Prevention</a:t>
            </a:r>
          </a:p>
        </p:txBody>
      </p:sp>
      <p:sp>
        <p:nvSpPr>
          <p:cNvPr id="3" name="Slide Number Placeholder 2">
            <a:extLst>
              <a:ext uri="{FF2B5EF4-FFF2-40B4-BE49-F238E27FC236}">
                <a16:creationId xmlns:a16="http://schemas.microsoft.com/office/drawing/2014/main" id="{F6130196-5071-49D0-934C-85CC62FB46B3}"/>
              </a:ext>
            </a:extLst>
          </p:cNvPr>
          <p:cNvSpPr>
            <a:spLocks noGrp="1"/>
          </p:cNvSpPr>
          <p:nvPr>
            <p:ph type="sldNum" sz="quarter" idx="5"/>
          </p:nvPr>
        </p:nvSpPr>
        <p:spPr/>
        <p:txBody>
          <a:bodyPr/>
          <a:lstStyle/>
          <a:p>
            <a:r>
              <a:rPr lang="en-US" dirty="0"/>
              <a:t>Slide </a:t>
            </a:r>
            <a:fld id="{F421CA56-88AA-4753-9810-58369B412CBD}" type="slidenum">
              <a:rPr lang="en-US" smtClean="0"/>
              <a:pPr/>
              <a:t>23</a:t>
            </a:fld>
            <a:endParaRPr lang="en-US" dirty="0"/>
          </a:p>
        </p:txBody>
      </p:sp>
      <p:sp>
        <p:nvSpPr>
          <p:cNvPr id="4" name="Header Placeholder 3">
            <a:extLst>
              <a:ext uri="{FF2B5EF4-FFF2-40B4-BE49-F238E27FC236}">
                <a16:creationId xmlns:a16="http://schemas.microsoft.com/office/drawing/2014/main" id="{BAA2D2DF-2D22-4539-931D-1A06E6AB4A34}"/>
              </a:ext>
            </a:extLst>
          </p:cNvPr>
          <p:cNvSpPr>
            <a:spLocks noGrp="1"/>
          </p:cNvSpPr>
          <p:nvPr>
            <p:ph type="hdr" sz="quarter"/>
          </p:nvPr>
        </p:nvSpPr>
        <p:spPr/>
        <p:txBody>
          <a:bodyPr/>
          <a:lstStyle/>
          <a:p>
            <a:r>
              <a:rPr lang="en-US" dirty="0"/>
              <a:t>Self-Care for Organizational Wellness</a:t>
            </a:r>
          </a:p>
        </p:txBody>
      </p:sp>
      <p:sp>
        <p:nvSpPr>
          <p:cNvPr id="34" name="Slide Image Placeholder 33">
            <a:extLst>
              <a:ext uri="{FF2B5EF4-FFF2-40B4-BE49-F238E27FC236}">
                <a16:creationId xmlns:a16="http://schemas.microsoft.com/office/drawing/2014/main" id="{C4933757-FCEC-4A31-8D92-9243BECE247C}"/>
              </a:ext>
            </a:extLst>
          </p:cNvPr>
          <p:cNvSpPr>
            <a:spLocks noGrp="1" noRot="1" noChangeAspect="1"/>
          </p:cNvSpPr>
          <p:nvPr>
            <p:ph type="sldImg"/>
          </p:nvPr>
        </p:nvSpPr>
        <p:spPr>
          <a:xfrm>
            <a:off x="2281238" y="228600"/>
            <a:ext cx="2295525" cy="1292225"/>
          </a:xfrm>
        </p:spPr>
      </p:sp>
    </p:spTree>
    <p:extLst>
      <p:ext uri="{BB962C8B-B14F-4D97-AF65-F5344CB8AC3E}">
        <p14:creationId xmlns:p14="http://schemas.microsoft.com/office/powerpoint/2010/main" val="27454055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CA" b="1" dirty="0"/>
              <a:t>Self-Reflection or Team Discussion</a:t>
            </a:r>
          </a:p>
          <a:p>
            <a:r>
              <a:rPr lang="en-CA" b="1" dirty="0"/>
              <a:t>Note: </a:t>
            </a:r>
            <a:r>
              <a:rPr lang="en-CA" dirty="0"/>
              <a:t>These questions can be useful in smaller peer/team breakout groups as well. Allow for a minimum of 10 minutes for small group discussion.</a:t>
            </a:r>
          </a:p>
          <a:p>
            <a:pPr marL="403225" lvl="1" indent="-171450">
              <a:buFont typeface="Arial" panose="020B0604020202020204" pitchFamily="34" charset="0"/>
              <a:buChar char="•"/>
            </a:pPr>
            <a:r>
              <a:rPr lang="en-CA" dirty="0"/>
              <a:t>A self-check in involves consciously taking time to examine your personal life and activities to assess current strengths and challenges for responding in a high stress work environment. </a:t>
            </a:r>
            <a:endParaRPr lang="en-US" dirty="0"/>
          </a:p>
          <a:p>
            <a:pPr marL="403225" lvl="1" indent="-171450">
              <a:buFont typeface="Arial" panose="020B0604020202020204" pitchFamily="34" charset="0"/>
              <a:buChar char="•"/>
            </a:pPr>
            <a:r>
              <a:rPr lang="en-CA" dirty="0"/>
              <a:t>Sometimes we don’t pause to understand how this type of work affects us emotionally, especially when we are in the crisis pace of response work. </a:t>
            </a:r>
            <a:endParaRPr lang="en-US" dirty="0"/>
          </a:p>
          <a:p>
            <a:pPr marL="403225" lvl="1" indent="-171450">
              <a:buFont typeface="Arial" panose="020B0604020202020204" pitchFamily="34" charset="0"/>
              <a:buChar char="•"/>
            </a:pPr>
            <a:r>
              <a:rPr lang="en-CA" dirty="0"/>
              <a:t>Part of being an effective responder is to understand and anticipate personal and environmental risk factors that may create challenges for you, as well as knowing your individual strengths, capacities and support networks that will allow you to sustain in your response role. </a:t>
            </a:r>
          </a:p>
          <a:p>
            <a:endParaRPr lang="en-US" dirty="0"/>
          </a:p>
          <a:p>
            <a:endParaRPr lang="en-US" dirty="0"/>
          </a:p>
        </p:txBody>
      </p:sp>
      <p:sp>
        <p:nvSpPr>
          <p:cNvPr id="5" name="Footer Placeholder 4"/>
          <p:cNvSpPr>
            <a:spLocks noGrp="1"/>
          </p:cNvSpPr>
          <p:nvPr>
            <p:ph type="ftr" sz="quarter" idx="11"/>
          </p:nvPr>
        </p:nvSpPr>
        <p:spPr/>
        <p:txBody>
          <a:bodyPr/>
          <a:lstStyle/>
          <a:p>
            <a:r>
              <a:rPr lang="en-US" dirty="0"/>
              <a:t>© 2020, Alberta Health Services, Mental Health Promotion &amp; Illness Prevention. Version: 01. Created: 2020-04</a:t>
            </a:r>
            <a:endParaRPr lang="en-CA" dirty="0"/>
          </a:p>
        </p:txBody>
      </p:sp>
      <p:sp>
        <p:nvSpPr>
          <p:cNvPr id="6" name="Slide Number Placeholder 5"/>
          <p:cNvSpPr>
            <a:spLocks noGrp="1"/>
          </p:cNvSpPr>
          <p:nvPr>
            <p:ph type="sldNum" sz="quarter" idx="12"/>
          </p:nvPr>
        </p:nvSpPr>
        <p:spPr/>
        <p:txBody>
          <a:bodyPr/>
          <a:lstStyle/>
          <a:p>
            <a:fld id="{0FB67BF6-F466-47FD-A3A4-51986B77B5F1}" type="slidenum">
              <a:rPr lang="en-CA" smtClean="0"/>
              <a:pPr/>
              <a:t>24</a:t>
            </a:fld>
            <a:endParaRPr lang="en-CA" dirty="0"/>
          </a:p>
        </p:txBody>
      </p:sp>
      <p:sp>
        <p:nvSpPr>
          <p:cNvPr id="4" name="Header Placeholder 3">
            <a:extLst>
              <a:ext uri="{FF2B5EF4-FFF2-40B4-BE49-F238E27FC236}">
                <a16:creationId xmlns:a16="http://schemas.microsoft.com/office/drawing/2014/main" id="{A03ABE17-DFCE-450F-8155-8523A07713A7}"/>
              </a:ext>
            </a:extLst>
          </p:cNvPr>
          <p:cNvSpPr>
            <a:spLocks noGrp="1"/>
          </p:cNvSpPr>
          <p:nvPr>
            <p:ph type="hdr" sz="quarter"/>
          </p:nvPr>
        </p:nvSpPr>
        <p:spPr/>
        <p:txBody>
          <a:bodyPr/>
          <a:lstStyle/>
          <a:p>
            <a:r>
              <a:rPr lang="en-US" dirty="0"/>
              <a:t>Self-Care for Organizational Wellness</a:t>
            </a:r>
          </a:p>
        </p:txBody>
      </p:sp>
      <p:sp>
        <p:nvSpPr>
          <p:cNvPr id="35" name="Slide Image Placeholder 34">
            <a:extLst>
              <a:ext uri="{FF2B5EF4-FFF2-40B4-BE49-F238E27FC236}">
                <a16:creationId xmlns:a16="http://schemas.microsoft.com/office/drawing/2014/main" id="{BD263A2A-8F4F-41D9-ADB6-D8407EA08171}"/>
              </a:ext>
            </a:extLst>
          </p:cNvPr>
          <p:cNvSpPr>
            <a:spLocks noGrp="1" noRot="1" noChangeAspect="1"/>
          </p:cNvSpPr>
          <p:nvPr>
            <p:ph type="sldImg"/>
          </p:nvPr>
        </p:nvSpPr>
        <p:spPr>
          <a:xfrm>
            <a:off x="2281238" y="228600"/>
            <a:ext cx="2295525" cy="1292225"/>
          </a:xfrm>
        </p:spPr>
      </p:sp>
    </p:spTree>
    <p:extLst>
      <p:ext uri="{BB962C8B-B14F-4D97-AF65-F5344CB8AC3E}">
        <p14:creationId xmlns:p14="http://schemas.microsoft.com/office/powerpoint/2010/main" val="38066433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C79B511-38D4-4970-808D-F6BEE10F7305}"/>
              </a:ext>
            </a:extLst>
          </p:cNvPr>
          <p:cNvSpPr>
            <a:spLocks noGrp="1"/>
          </p:cNvSpPr>
          <p:nvPr>
            <p:ph type="ftr" sz="quarter" idx="4"/>
          </p:nvPr>
        </p:nvSpPr>
        <p:spPr/>
        <p:txBody>
          <a:bodyPr/>
          <a:lstStyle/>
          <a:p>
            <a:r>
              <a:rPr lang="en-US" dirty="0"/>
              <a:t>© 2020. Alberta Health Services, Mental Health Promotion &amp; Illness Prevention</a:t>
            </a:r>
          </a:p>
        </p:txBody>
      </p:sp>
      <p:sp>
        <p:nvSpPr>
          <p:cNvPr id="3" name="Slide Number Placeholder 2">
            <a:extLst>
              <a:ext uri="{FF2B5EF4-FFF2-40B4-BE49-F238E27FC236}">
                <a16:creationId xmlns:a16="http://schemas.microsoft.com/office/drawing/2014/main" id="{0CFD85C1-4527-499C-A95B-95F466E938D5}"/>
              </a:ext>
            </a:extLst>
          </p:cNvPr>
          <p:cNvSpPr>
            <a:spLocks noGrp="1"/>
          </p:cNvSpPr>
          <p:nvPr>
            <p:ph type="sldNum" sz="quarter" idx="5"/>
          </p:nvPr>
        </p:nvSpPr>
        <p:spPr/>
        <p:txBody>
          <a:bodyPr/>
          <a:lstStyle/>
          <a:p>
            <a:r>
              <a:rPr lang="en-US" dirty="0"/>
              <a:t>Slide </a:t>
            </a:r>
            <a:fld id="{F421CA56-88AA-4753-9810-58369B412CBD}" type="slidenum">
              <a:rPr lang="en-US" smtClean="0"/>
              <a:pPr/>
              <a:t>25</a:t>
            </a:fld>
            <a:endParaRPr lang="en-US" dirty="0"/>
          </a:p>
        </p:txBody>
      </p:sp>
      <p:sp>
        <p:nvSpPr>
          <p:cNvPr id="4" name="Header Placeholder 3">
            <a:extLst>
              <a:ext uri="{FF2B5EF4-FFF2-40B4-BE49-F238E27FC236}">
                <a16:creationId xmlns:a16="http://schemas.microsoft.com/office/drawing/2014/main" id="{B0EA25E8-600E-463C-AF87-ED8E95828588}"/>
              </a:ext>
            </a:extLst>
          </p:cNvPr>
          <p:cNvSpPr>
            <a:spLocks noGrp="1"/>
          </p:cNvSpPr>
          <p:nvPr>
            <p:ph type="hdr" sz="quarter"/>
          </p:nvPr>
        </p:nvSpPr>
        <p:spPr/>
        <p:txBody>
          <a:bodyPr/>
          <a:lstStyle/>
          <a:p>
            <a:r>
              <a:rPr lang="en-US" dirty="0"/>
              <a:t>Self-Care for Organizational Wellness</a:t>
            </a:r>
          </a:p>
        </p:txBody>
      </p:sp>
      <p:sp>
        <p:nvSpPr>
          <p:cNvPr id="34" name="Notes Placeholder 33">
            <a:extLst>
              <a:ext uri="{FF2B5EF4-FFF2-40B4-BE49-F238E27FC236}">
                <a16:creationId xmlns:a16="http://schemas.microsoft.com/office/drawing/2014/main" id="{6B82CE9B-E6D3-494B-B524-111BE3530A2B}"/>
              </a:ext>
            </a:extLst>
          </p:cNvPr>
          <p:cNvSpPr>
            <a:spLocks noGrp="1"/>
          </p:cNvSpPr>
          <p:nvPr>
            <p:ph type="body" idx="1"/>
          </p:nvPr>
        </p:nvSpPr>
        <p:spPr/>
        <p:txBody>
          <a:bodyPr/>
          <a:lstStyle/>
          <a:p>
            <a:endParaRPr lang="en-CA" dirty="0"/>
          </a:p>
        </p:txBody>
      </p:sp>
      <p:sp>
        <p:nvSpPr>
          <p:cNvPr id="35" name="Slide Image Placeholder 34">
            <a:extLst>
              <a:ext uri="{FF2B5EF4-FFF2-40B4-BE49-F238E27FC236}">
                <a16:creationId xmlns:a16="http://schemas.microsoft.com/office/drawing/2014/main" id="{B84C41F5-5A78-473E-9C89-C59BA5B2CD26}"/>
              </a:ext>
            </a:extLst>
          </p:cNvPr>
          <p:cNvSpPr>
            <a:spLocks noGrp="1" noRot="1" noChangeAspect="1"/>
          </p:cNvSpPr>
          <p:nvPr>
            <p:ph type="sldImg"/>
          </p:nvPr>
        </p:nvSpPr>
        <p:spPr>
          <a:xfrm>
            <a:off x="2281238" y="228600"/>
            <a:ext cx="2295525" cy="1292225"/>
          </a:xfrm>
        </p:spPr>
      </p:sp>
    </p:spTree>
    <p:extLst>
      <p:ext uri="{BB962C8B-B14F-4D97-AF65-F5344CB8AC3E}">
        <p14:creationId xmlns:p14="http://schemas.microsoft.com/office/powerpoint/2010/main" val="27677435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type="body" idx="1"/>
          </p:nvPr>
        </p:nvSpPr>
        <p:spPr/>
        <p:txBody>
          <a:bodyPr/>
          <a:lstStyle/>
          <a:p>
            <a:r>
              <a:rPr lang="en-US" dirty="0"/>
              <a:t>We learned from the responder interviews that both self-care and organizational strategies that start with awareness and preventative approach are important for reducing stress</a:t>
            </a:r>
          </a:p>
          <a:p>
            <a:r>
              <a:rPr lang="en-US" dirty="0"/>
              <a:t>Example:</a:t>
            </a:r>
          </a:p>
          <a:p>
            <a:pPr marL="171450" indent="-171450">
              <a:spcBef>
                <a:spcPts val="600"/>
              </a:spcBef>
              <a:buFont typeface="Arial" panose="020B0604020202020204" pitchFamily="34" charset="0"/>
              <a:buChar char="•"/>
            </a:pPr>
            <a:r>
              <a:rPr lang="en-US" dirty="0"/>
              <a:t>Being flexible about response and recovery work because of the steep learning curve. This is especially true in a pandemic due to multiple impacts, and the changing response and safety measures. Remember to be flexible with </a:t>
            </a:r>
            <a:r>
              <a:rPr lang="en-US" i="1" dirty="0"/>
              <a:t>yourself</a:t>
            </a:r>
            <a:r>
              <a:rPr lang="en-US" i="1" baseline="0" dirty="0"/>
              <a:t> </a:t>
            </a:r>
            <a:r>
              <a:rPr lang="en-US" i="0" baseline="0" dirty="0"/>
              <a:t>and your own needs</a:t>
            </a:r>
            <a:r>
              <a:rPr lang="en-US" i="1" baseline="0" dirty="0"/>
              <a:t>.</a:t>
            </a:r>
          </a:p>
          <a:p>
            <a:pPr marL="171450" indent="-171450">
              <a:spcBef>
                <a:spcPts val="600"/>
              </a:spcBef>
              <a:buFont typeface="Arial" panose="020B0604020202020204" pitchFamily="34" charset="0"/>
              <a:buChar char="•"/>
            </a:pPr>
            <a:r>
              <a:rPr lang="en-US" dirty="0"/>
              <a:t>Having MANY personal strategies and supports that you can use, even for people who are ‘good at’ self-care, as new disaster experiences may bring new stressors and challenges.</a:t>
            </a:r>
          </a:p>
          <a:p>
            <a:pPr marL="171450" indent="-171450">
              <a:spcBef>
                <a:spcPts val="600"/>
              </a:spcBef>
              <a:buFont typeface="Arial" panose="020B0604020202020204" pitchFamily="34" charset="0"/>
              <a:buChar char="•"/>
            </a:pPr>
            <a:r>
              <a:rPr lang="en-US" dirty="0"/>
              <a:t>Be kind to yourself. Know that it’s okay to not be okay or to not know what to do all the time. Be open to seeking and accepting support.</a:t>
            </a:r>
          </a:p>
          <a:p>
            <a:r>
              <a:rPr lang="en-US" b="1" dirty="0"/>
              <a:t>Organizational:</a:t>
            </a:r>
          </a:p>
          <a:p>
            <a:pPr marL="403225" lvl="1" indent="-171450">
              <a:buFont typeface="Arial" panose="020B0604020202020204" pitchFamily="34" charset="0"/>
              <a:buChar char="•"/>
            </a:pPr>
            <a:r>
              <a:rPr lang="en-US" dirty="0"/>
              <a:t>Commitment to sustainable processes, structure and resources–self-care culture has longer term impact than stand-alone, one-off wellness activities and initiatives.</a:t>
            </a:r>
          </a:p>
          <a:p>
            <a:pPr marL="403225" lvl="1" indent="-171450">
              <a:buFont typeface="Arial" panose="020B0604020202020204" pitchFamily="34" charset="0"/>
              <a:buChar char="•"/>
            </a:pPr>
            <a:r>
              <a:rPr lang="en-US" dirty="0"/>
              <a:t>Based on frontline responder feedback, the number one most requested and noticeable element is genuine, supportive, consistent check-in processes. This was echoed from staff across all disaster recovery and response work from Slave Lake fire in 2011 to the 2019 wildfires and during the pandemic.</a:t>
            </a:r>
          </a:p>
          <a:p>
            <a:endParaRPr lang="en-US" dirty="0"/>
          </a:p>
        </p:txBody>
      </p:sp>
      <p:sp>
        <p:nvSpPr>
          <p:cNvPr id="2" name="Footer Placeholder 1">
            <a:extLst>
              <a:ext uri="{FF2B5EF4-FFF2-40B4-BE49-F238E27FC236}">
                <a16:creationId xmlns:a16="http://schemas.microsoft.com/office/drawing/2014/main" id="{A2EF2BAC-5BCD-4DC2-AEDE-A76AE7ACFE20}"/>
              </a:ext>
            </a:extLst>
          </p:cNvPr>
          <p:cNvSpPr>
            <a:spLocks noGrp="1"/>
          </p:cNvSpPr>
          <p:nvPr>
            <p:ph type="ftr" sz="quarter" idx="4"/>
          </p:nvPr>
        </p:nvSpPr>
        <p:spPr/>
        <p:txBody>
          <a:bodyPr/>
          <a:lstStyle/>
          <a:p>
            <a:r>
              <a:rPr lang="en-US" dirty="0"/>
              <a:t>© 2020. Alberta Health Services, Mental Health Promotion &amp; Illness Prevention</a:t>
            </a:r>
          </a:p>
        </p:txBody>
      </p:sp>
      <p:sp>
        <p:nvSpPr>
          <p:cNvPr id="3" name="Slide Number Placeholder 2">
            <a:extLst>
              <a:ext uri="{FF2B5EF4-FFF2-40B4-BE49-F238E27FC236}">
                <a16:creationId xmlns:a16="http://schemas.microsoft.com/office/drawing/2014/main" id="{DBE9D163-7D82-4A93-A324-603505030F4C}"/>
              </a:ext>
            </a:extLst>
          </p:cNvPr>
          <p:cNvSpPr>
            <a:spLocks noGrp="1"/>
          </p:cNvSpPr>
          <p:nvPr>
            <p:ph type="sldNum" sz="quarter" idx="5"/>
          </p:nvPr>
        </p:nvSpPr>
        <p:spPr/>
        <p:txBody>
          <a:bodyPr/>
          <a:lstStyle/>
          <a:p>
            <a:r>
              <a:rPr lang="en-US" dirty="0"/>
              <a:t>Slide </a:t>
            </a:r>
            <a:fld id="{F421CA56-88AA-4753-9810-58369B412CBD}" type="slidenum">
              <a:rPr lang="en-US" smtClean="0"/>
              <a:pPr/>
              <a:t>26</a:t>
            </a:fld>
            <a:endParaRPr lang="en-US" dirty="0"/>
          </a:p>
        </p:txBody>
      </p:sp>
      <p:sp>
        <p:nvSpPr>
          <p:cNvPr id="4" name="Header Placeholder 3">
            <a:extLst>
              <a:ext uri="{FF2B5EF4-FFF2-40B4-BE49-F238E27FC236}">
                <a16:creationId xmlns:a16="http://schemas.microsoft.com/office/drawing/2014/main" id="{19F3C1AF-BFEC-42DD-BFAC-758E486B027C}"/>
              </a:ext>
            </a:extLst>
          </p:cNvPr>
          <p:cNvSpPr>
            <a:spLocks noGrp="1"/>
          </p:cNvSpPr>
          <p:nvPr>
            <p:ph type="hdr" sz="quarter"/>
          </p:nvPr>
        </p:nvSpPr>
        <p:spPr/>
        <p:txBody>
          <a:bodyPr/>
          <a:lstStyle/>
          <a:p>
            <a:r>
              <a:rPr lang="en-US" dirty="0"/>
              <a:t>Self-Care for Organizational Wellness</a:t>
            </a:r>
          </a:p>
        </p:txBody>
      </p:sp>
      <p:sp>
        <p:nvSpPr>
          <p:cNvPr id="34" name="Slide Image Placeholder 33">
            <a:extLst>
              <a:ext uri="{FF2B5EF4-FFF2-40B4-BE49-F238E27FC236}">
                <a16:creationId xmlns:a16="http://schemas.microsoft.com/office/drawing/2014/main" id="{45BD833C-7DE1-431F-B612-5BC96E78912A}"/>
              </a:ext>
            </a:extLst>
          </p:cNvPr>
          <p:cNvSpPr>
            <a:spLocks noGrp="1" noRot="1" noChangeAspect="1"/>
          </p:cNvSpPr>
          <p:nvPr>
            <p:ph type="sldImg"/>
          </p:nvPr>
        </p:nvSpPr>
        <p:spPr>
          <a:xfrm>
            <a:off x="2281238" y="228600"/>
            <a:ext cx="2295525" cy="1292225"/>
          </a:xfrm>
        </p:spPr>
      </p:sp>
    </p:spTree>
    <p:extLst>
      <p:ext uri="{BB962C8B-B14F-4D97-AF65-F5344CB8AC3E}">
        <p14:creationId xmlns:p14="http://schemas.microsoft.com/office/powerpoint/2010/main" val="35444687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3"/>
          <p:cNvSpPr>
            <a:spLocks noGrp="1"/>
          </p:cNvSpPr>
          <p:nvPr>
            <p:ph type="body" idx="1"/>
          </p:nvPr>
        </p:nvSpPr>
        <p:spPr/>
        <p:txBody>
          <a:bodyPr/>
          <a:lstStyle/>
          <a:p>
            <a:r>
              <a:rPr lang="en-US" dirty="0"/>
              <a:t>The following empirically researched strategies</a:t>
            </a:r>
            <a:r>
              <a:rPr lang="en-US" baseline="0" dirty="0"/>
              <a:t> contribute</a:t>
            </a:r>
            <a:r>
              <a:rPr lang="en-US" dirty="0"/>
              <a:t> to overall health and well-being, which can calm and contribute to reduced stress reactions:</a:t>
            </a:r>
          </a:p>
          <a:p>
            <a:pPr lvl="1">
              <a:spcAft>
                <a:spcPts val="0"/>
              </a:spcAft>
            </a:pPr>
            <a:r>
              <a:rPr lang="en-US" dirty="0"/>
              <a:t>Controlled breathing: </a:t>
            </a:r>
          </a:p>
          <a:p>
            <a:pPr lvl="2"/>
            <a:r>
              <a:rPr lang="en-US" dirty="0"/>
              <a:t>Slower, systematic, controlled breathing</a:t>
            </a:r>
            <a:r>
              <a:rPr lang="en-US" baseline="0" dirty="0"/>
              <a:t> </a:t>
            </a:r>
            <a:r>
              <a:rPr lang="en-US" dirty="0"/>
              <a:t>with a focus on expanding the belly, increases ventilation to the lungs. Reduces stress and decreases hypertensive symptoms. </a:t>
            </a:r>
          </a:p>
          <a:p>
            <a:pPr lvl="2"/>
            <a:r>
              <a:rPr lang="en-US" dirty="0"/>
              <a:t>What</a:t>
            </a:r>
            <a:r>
              <a:rPr lang="en-US" baseline="0" dirty="0"/>
              <a:t> types of controlled breathing have you used before</a:t>
            </a:r>
            <a:r>
              <a:rPr lang="en-US" dirty="0"/>
              <a:t>? (e.g.,</a:t>
            </a:r>
            <a:r>
              <a:rPr lang="en-US" baseline="0" dirty="0"/>
              <a:t> </a:t>
            </a:r>
            <a:r>
              <a:rPr lang="en-US" dirty="0"/>
              <a:t>belly breathing; box breathing, breath counts (5 in,</a:t>
            </a:r>
            <a:r>
              <a:rPr lang="en-US" baseline="0" dirty="0"/>
              <a:t> 5 out), </a:t>
            </a:r>
            <a:r>
              <a:rPr lang="en-US" dirty="0"/>
              <a:t>yoga and meditation breathing exercises)</a:t>
            </a:r>
          </a:p>
          <a:p>
            <a:pPr lvl="1">
              <a:spcAft>
                <a:spcPts val="0"/>
              </a:spcAft>
            </a:pPr>
            <a:r>
              <a:rPr lang="en-US" dirty="0"/>
              <a:t>Daily physical activity or exercise:</a:t>
            </a:r>
          </a:p>
          <a:p>
            <a:pPr lvl="2"/>
            <a:r>
              <a:rPr lang="en-US" dirty="0"/>
              <a:t>Can improve both your physical and mental health. Benefits: increases energy, relieves stress, and increases positive social interactions with others. </a:t>
            </a:r>
          </a:p>
          <a:p>
            <a:pPr lvl="1">
              <a:spcAft>
                <a:spcPts val="0"/>
              </a:spcAft>
            </a:pPr>
            <a:r>
              <a:rPr lang="en-US" dirty="0"/>
              <a:t>Healthy eating:</a:t>
            </a:r>
          </a:p>
          <a:p>
            <a:pPr lvl="2"/>
            <a:r>
              <a:rPr lang="en-US" dirty="0"/>
              <a:t>Make every effort to increase healthy habits such as eating breakfast, taking lunch breaks</a:t>
            </a:r>
            <a:r>
              <a:rPr lang="en-US" baseline="0" dirty="0"/>
              <a:t> away from your workstation</a:t>
            </a:r>
            <a:r>
              <a:rPr lang="en-US" dirty="0"/>
              <a:t>, eat more slowly and mindfully, prepare or buy nutritious food options.</a:t>
            </a:r>
          </a:p>
          <a:p>
            <a:pPr lvl="1">
              <a:spcAft>
                <a:spcPts val="0"/>
              </a:spcAft>
            </a:pPr>
            <a:r>
              <a:rPr lang="en-US" dirty="0"/>
              <a:t>Sleep management:</a:t>
            </a:r>
          </a:p>
          <a:p>
            <a:pPr lvl="2"/>
            <a:r>
              <a:rPr lang="en-US" dirty="0"/>
              <a:t>Vital to good physical and mental health.</a:t>
            </a:r>
            <a:r>
              <a:rPr lang="en-US" baseline="0" dirty="0"/>
              <a:t> Adequate sleep i</a:t>
            </a:r>
            <a:r>
              <a:rPr lang="en-US" dirty="0"/>
              <a:t>mproves concentration, focus, mood</a:t>
            </a:r>
            <a:r>
              <a:rPr lang="en-US" baseline="0" dirty="0"/>
              <a:t> and stress tolerance. </a:t>
            </a:r>
          </a:p>
          <a:p>
            <a:pPr lvl="1"/>
            <a:endParaRPr lang="en-US" dirty="0"/>
          </a:p>
        </p:txBody>
      </p:sp>
      <p:sp>
        <p:nvSpPr>
          <p:cNvPr id="2" name="Footer Placeholder 1">
            <a:extLst>
              <a:ext uri="{FF2B5EF4-FFF2-40B4-BE49-F238E27FC236}">
                <a16:creationId xmlns:a16="http://schemas.microsoft.com/office/drawing/2014/main" id="{346C8907-A203-4C7D-A441-9ED0F7219FBA}"/>
              </a:ext>
            </a:extLst>
          </p:cNvPr>
          <p:cNvSpPr>
            <a:spLocks noGrp="1"/>
          </p:cNvSpPr>
          <p:nvPr>
            <p:ph type="ftr" sz="quarter" idx="4"/>
          </p:nvPr>
        </p:nvSpPr>
        <p:spPr/>
        <p:txBody>
          <a:bodyPr/>
          <a:lstStyle/>
          <a:p>
            <a:r>
              <a:rPr lang="en-US" dirty="0"/>
              <a:t>© 2020. Alberta Health Services, Mental Health Promotion &amp; Illness Prevention</a:t>
            </a:r>
          </a:p>
        </p:txBody>
      </p:sp>
      <p:sp>
        <p:nvSpPr>
          <p:cNvPr id="3" name="Slide Number Placeholder 2">
            <a:extLst>
              <a:ext uri="{FF2B5EF4-FFF2-40B4-BE49-F238E27FC236}">
                <a16:creationId xmlns:a16="http://schemas.microsoft.com/office/drawing/2014/main" id="{C1DD4118-C6DC-4E47-9C30-3FD16BC1B69D}"/>
              </a:ext>
            </a:extLst>
          </p:cNvPr>
          <p:cNvSpPr>
            <a:spLocks noGrp="1"/>
          </p:cNvSpPr>
          <p:nvPr>
            <p:ph type="sldNum" sz="quarter" idx="5"/>
          </p:nvPr>
        </p:nvSpPr>
        <p:spPr/>
        <p:txBody>
          <a:bodyPr/>
          <a:lstStyle/>
          <a:p>
            <a:r>
              <a:rPr lang="en-US" dirty="0"/>
              <a:t>Slide </a:t>
            </a:r>
            <a:fld id="{F421CA56-88AA-4753-9810-58369B412CBD}" type="slidenum">
              <a:rPr lang="en-US" smtClean="0"/>
              <a:pPr/>
              <a:t>27</a:t>
            </a:fld>
            <a:endParaRPr lang="en-US" dirty="0"/>
          </a:p>
        </p:txBody>
      </p:sp>
      <p:sp>
        <p:nvSpPr>
          <p:cNvPr id="4" name="Header Placeholder 3">
            <a:extLst>
              <a:ext uri="{FF2B5EF4-FFF2-40B4-BE49-F238E27FC236}">
                <a16:creationId xmlns:a16="http://schemas.microsoft.com/office/drawing/2014/main" id="{F57F95F9-E207-4C1E-B393-BA45AF9F556E}"/>
              </a:ext>
            </a:extLst>
          </p:cNvPr>
          <p:cNvSpPr>
            <a:spLocks noGrp="1"/>
          </p:cNvSpPr>
          <p:nvPr>
            <p:ph type="hdr" sz="quarter"/>
          </p:nvPr>
        </p:nvSpPr>
        <p:spPr/>
        <p:txBody>
          <a:bodyPr/>
          <a:lstStyle/>
          <a:p>
            <a:r>
              <a:rPr lang="en-US" dirty="0"/>
              <a:t>Self-Care for Organizational Wellness</a:t>
            </a:r>
          </a:p>
        </p:txBody>
      </p:sp>
      <p:sp>
        <p:nvSpPr>
          <p:cNvPr id="34" name="Slide Image Placeholder 33">
            <a:extLst>
              <a:ext uri="{FF2B5EF4-FFF2-40B4-BE49-F238E27FC236}">
                <a16:creationId xmlns:a16="http://schemas.microsoft.com/office/drawing/2014/main" id="{CF5B3D9B-E5CA-4BF7-9B64-3341B8DA3E80}"/>
              </a:ext>
            </a:extLst>
          </p:cNvPr>
          <p:cNvSpPr>
            <a:spLocks noGrp="1" noRot="1" noChangeAspect="1"/>
          </p:cNvSpPr>
          <p:nvPr>
            <p:ph type="sldImg"/>
          </p:nvPr>
        </p:nvSpPr>
        <p:spPr>
          <a:xfrm>
            <a:off x="2281238" y="228600"/>
            <a:ext cx="2295525" cy="1292225"/>
          </a:xfrm>
        </p:spPr>
      </p:sp>
    </p:spTree>
    <p:extLst>
      <p:ext uri="{BB962C8B-B14F-4D97-AF65-F5344CB8AC3E}">
        <p14:creationId xmlns:p14="http://schemas.microsoft.com/office/powerpoint/2010/main" val="20284178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3"/>
          <p:cNvSpPr>
            <a:spLocks noGrp="1"/>
          </p:cNvSpPr>
          <p:nvPr>
            <p:ph type="body" idx="1"/>
          </p:nvPr>
        </p:nvSpPr>
        <p:spPr/>
        <p:txBody>
          <a:bodyPr/>
          <a:lstStyle/>
          <a:p>
            <a:r>
              <a:rPr lang="en-US" dirty="0"/>
              <a:t>The literature on burnout and secondary stress highlights that these cognitive strategies should be increased in order to improve well-being related to work stress tolerance and management.</a:t>
            </a:r>
          </a:p>
          <a:p>
            <a:r>
              <a:rPr lang="en-US" dirty="0"/>
              <a:t>Review a few and consider your own examples.</a:t>
            </a:r>
          </a:p>
        </p:txBody>
      </p:sp>
      <p:sp>
        <p:nvSpPr>
          <p:cNvPr id="2" name="Footer Placeholder 1">
            <a:extLst>
              <a:ext uri="{FF2B5EF4-FFF2-40B4-BE49-F238E27FC236}">
                <a16:creationId xmlns:a16="http://schemas.microsoft.com/office/drawing/2014/main" id="{67F94F4A-DB45-4448-9617-63BF08684AE9}"/>
              </a:ext>
            </a:extLst>
          </p:cNvPr>
          <p:cNvSpPr>
            <a:spLocks noGrp="1"/>
          </p:cNvSpPr>
          <p:nvPr>
            <p:ph type="ftr" sz="quarter" idx="4"/>
          </p:nvPr>
        </p:nvSpPr>
        <p:spPr/>
        <p:txBody>
          <a:bodyPr/>
          <a:lstStyle/>
          <a:p>
            <a:r>
              <a:rPr lang="en-US" dirty="0"/>
              <a:t>© 2020. Alberta Health Services, Mental Health Promotion &amp; Illness Prevention</a:t>
            </a:r>
          </a:p>
        </p:txBody>
      </p:sp>
      <p:sp>
        <p:nvSpPr>
          <p:cNvPr id="3" name="Slide Number Placeholder 2">
            <a:extLst>
              <a:ext uri="{FF2B5EF4-FFF2-40B4-BE49-F238E27FC236}">
                <a16:creationId xmlns:a16="http://schemas.microsoft.com/office/drawing/2014/main" id="{D7C4E95E-059F-4ED2-AEA3-1A8254E7B56C}"/>
              </a:ext>
            </a:extLst>
          </p:cNvPr>
          <p:cNvSpPr>
            <a:spLocks noGrp="1"/>
          </p:cNvSpPr>
          <p:nvPr>
            <p:ph type="sldNum" sz="quarter" idx="5"/>
          </p:nvPr>
        </p:nvSpPr>
        <p:spPr/>
        <p:txBody>
          <a:bodyPr/>
          <a:lstStyle/>
          <a:p>
            <a:r>
              <a:rPr lang="en-US" dirty="0"/>
              <a:t>Slide </a:t>
            </a:r>
            <a:fld id="{F421CA56-88AA-4753-9810-58369B412CBD}" type="slidenum">
              <a:rPr lang="en-US" smtClean="0"/>
              <a:pPr/>
              <a:t>28</a:t>
            </a:fld>
            <a:endParaRPr lang="en-US" dirty="0"/>
          </a:p>
        </p:txBody>
      </p:sp>
      <p:sp>
        <p:nvSpPr>
          <p:cNvPr id="4" name="Header Placeholder 3">
            <a:extLst>
              <a:ext uri="{FF2B5EF4-FFF2-40B4-BE49-F238E27FC236}">
                <a16:creationId xmlns:a16="http://schemas.microsoft.com/office/drawing/2014/main" id="{ADCDAFA0-7FF8-42BE-B51F-1CE5ADFE0DB1}"/>
              </a:ext>
            </a:extLst>
          </p:cNvPr>
          <p:cNvSpPr>
            <a:spLocks noGrp="1"/>
          </p:cNvSpPr>
          <p:nvPr>
            <p:ph type="hdr" sz="quarter"/>
          </p:nvPr>
        </p:nvSpPr>
        <p:spPr/>
        <p:txBody>
          <a:bodyPr/>
          <a:lstStyle/>
          <a:p>
            <a:r>
              <a:rPr lang="en-US" dirty="0"/>
              <a:t>Self-Care for Organizational Wellness</a:t>
            </a:r>
          </a:p>
        </p:txBody>
      </p:sp>
      <p:sp>
        <p:nvSpPr>
          <p:cNvPr id="34" name="Slide Image Placeholder 33">
            <a:extLst>
              <a:ext uri="{FF2B5EF4-FFF2-40B4-BE49-F238E27FC236}">
                <a16:creationId xmlns:a16="http://schemas.microsoft.com/office/drawing/2014/main" id="{8D754406-6337-40E6-8218-0A6D266E6919}"/>
              </a:ext>
            </a:extLst>
          </p:cNvPr>
          <p:cNvSpPr>
            <a:spLocks noGrp="1" noRot="1" noChangeAspect="1"/>
          </p:cNvSpPr>
          <p:nvPr>
            <p:ph type="sldImg"/>
          </p:nvPr>
        </p:nvSpPr>
        <p:spPr>
          <a:xfrm>
            <a:off x="2281238" y="228600"/>
            <a:ext cx="2295525" cy="1292225"/>
          </a:xfrm>
        </p:spPr>
      </p:sp>
    </p:spTree>
    <p:extLst>
      <p:ext uri="{BB962C8B-B14F-4D97-AF65-F5344CB8AC3E}">
        <p14:creationId xmlns:p14="http://schemas.microsoft.com/office/powerpoint/2010/main" val="3598829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3"/>
          <p:cNvSpPr>
            <a:spLocks noGrp="1"/>
          </p:cNvSpPr>
          <p:nvPr>
            <p:ph type="body" idx="1"/>
          </p:nvPr>
        </p:nvSpPr>
        <p:spPr/>
        <p:txBody>
          <a:bodyPr/>
          <a:lstStyle/>
          <a:p>
            <a:r>
              <a:rPr lang="en-US" altLang="en-US" b="1" dirty="0"/>
              <a:t>(Workbook page 9)</a:t>
            </a:r>
          </a:p>
          <a:p>
            <a:pPr lvl="1"/>
            <a:r>
              <a:rPr lang="en-US" dirty="0"/>
              <a:t>As per previous slide, research highlights that these problem focused strategies should be increased in order to improve well-being related to work stress and to prevent burnout or lessen the impact of secondary stress</a:t>
            </a:r>
          </a:p>
          <a:p>
            <a:pPr lvl="1"/>
            <a:endParaRPr lang="en-US" dirty="0"/>
          </a:p>
        </p:txBody>
      </p:sp>
      <p:sp>
        <p:nvSpPr>
          <p:cNvPr id="2" name="Footer Placeholder 1">
            <a:extLst>
              <a:ext uri="{FF2B5EF4-FFF2-40B4-BE49-F238E27FC236}">
                <a16:creationId xmlns:a16="http://schemas.microsoft.com/office/drawing/2014/main" id="{565DF0D7-034D-4C3B-BA07-526C98EC2DEB}"/>
              </a:ext>
            </a:extLst>
          </p:cNvPr>
          <p:cNvSpPr>
            <a:spLocks noGrp="1"/>
          </p:cNvSpPr>
          <p:nvPr>
            <p:ph type="ftr" sz="quarter" idx="4"/>
          </p:nvPr>
        </p:nvSpPr>
        <p:spPr/>
        <p:txBody>
          <a:bodyPr/>
          <a:lstStyle/>
          <a:p>
            <a:r>
              <a:rPr lang="en-US" dirty="0"/>
              <a:t>© 2020. Alberta Health Services, Mental Health Promotion &amp; Illness Prevention</a:t>
            </a:r>
          </a:p>
        </p:txBody>
      </p:sp>
      <p:sp>
        <p:nvSpPr>
          <p:cNvPr id="3" name="Slide Number Placeholder 2">
            <a:extLst>
              <a:ext uri="{FF2B5EF4-FFF2-40B4-BE49-F238E27FC236}">
                <a16:creationId xmlns:a16="http://schemas.microsoft.com/office/drawing/2014/main" id="{3383519A-797B-4F1B-9C4E-2DAF6BB3B26B}"/>
              </a:ext>
            </a:extLst>
          </p:cNvPr>
          <p:cNvSpPr>
            <a:spLocks noGrp="1"/>
          </p:cNvSpPr>
          <p:nvPr>
            <p:ph type="sldNum" sz="quarter" idx="5"/>
          </p:nvPr>
        </p:nvSpPr>
        <p:spPr/>
        <p:txBody>
          <a:bodyPr/>
          <a:lstStyle/>
          <a:p>
            <a:r>
              <a:rPr lang="en-US" dirty="0"/>
              <a:t>Slide </a:t>
            </a:r>
            <a:fld id="{F421CA56-88AA-4753-9810-58369B412CBD}" type="slidenum">
              <a:rPr lang="en-US" smtClean="0"/>
              <a:pPr/>
              <a:t>29</a:t>
            </a:fld>
            <a:endParaRPr lang="en-US" dirty="0"/>
          </a:p>
        </p:txBody>
      </p:sp>
      <p:sp>
        <p:nvSpPr>
          <p:cNvPr id="4" name="Header Placeholder 3">
            <a:extLst>
              <a:ext uri="{FF2B5EF4-FFF2-40B4-BE49-F238E27FC236}">
                <a16:creationId xmlns:a16="http://schemas.microsoft.com/office/drawing/2014/main" id="{22D1F9BF-61EB-4494-AFBC-BD21FE68EBC6}"/>
              </a:ext>
            </a:extLst>
          </p:cNvPr>
          <p:cNvSpPr>
            <a:spLocks noGrp="1"/>
          </p:cNvSpPr>
          <p:nvPr>
            <p:ph type="hdr" sz="quarter"/>
          </p:nvPr>
        </p:nvSpPr>
        <p:spPr/>
        <p:txBody>
          <a:bodyPr/>
          <a:lstStyle/>
          <a:p>
            <a:r>
              <a:rPr lang="en-US" dirty="0"/>
              <a:t>Self-Care for Organizational Wellness</a:t>
            </a:r>
          </a:p>
        </p:txBody>
      </p:sp>
      <p:sp>
        <p:nvSpPr>
          <p:cNvPr id="34" name="Slide Image Placeholder 33">
            <a:extLst>
              <a:ext uri="{FF2B5EF4-FFF2-40B4-BE49-F238E27FC236}">
                <a16:creationId xmlns:a16="http://schemas.microsoft.com/office/drawing/2014/main" id="{2621A496-E62B-496E-9C9E-CB83DF4FD9B8}"/>
              </a:ext>
            </a:extLst>
          </p:cNvPr>
          <p:cNvSpPr>
            <a:spLocks noGrp="1" noRot="1" noChangeAspect="1"/>
          </p:cNvSpPr>
          <p:nvPr>
            <p:ph type="sldImg"/>
          </p:nvPr>
        </p:nvSpPr>
        <p:spPr>
          <a:xfrm>
            <a:off x="2281238" y="228600"/>
            <a:ext cx="2295525" cy="1292225"/>
          </a:xfrm>
        </p:spPr>
      </p:sp>
    </p:spTree>
    <p:extLst>
      <p:ext uri="{BB962C8B-B14F-4D97-AF65-F5344CB8AC3E}">
        <p14:creationId xmlns:p14="http://schemas.microsoft.com/office/powerpoint/2010/main" val="28024191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r>
              <a:rPr lang="en-US" dirty="0"/>
              <a:t>We encourage you to take a moment to orient yourself toward self-care and wellness by taking time out to practice before diving into the following content. There will be opportunity for personal reflection and/or team discussion along the way as you progress through the information in the toolkit. Feel free to use the accompanying workbook to supplement your reflections and activities along the way. </a:t>
            </a:r>
          </a:p>
          <a:p>
            <a:pPr lvl="0"/>
            <a:r>
              <a:rPr lang="en-US" dirty="0"/>
              <a:t>If you're practicing self-care with your peers or your team, you may wish to choose one activity as group, or your can invite each person to choose an individual self-care activity, within a set time frame (5-10 minutes).  If you decide to practice as a group or team, consider individual (diverse) preferences and needs regarding the type of self-care activity (e.g., physical, mental, emotional, spiritual).</a:t>
            </a:r>
          </a:p>
          <a:p>
            <a:endParaRPr lang="en-US" dirty="0"/>
          </a:p>
          <a:p>
            <a:endParaRPr lang="en-US" dirty="0"/>
          </a:p>
        </p:txBody>
      </p:sp>
      <p:sp>
        <p:nvSpPr>
          <p:cNvPr id="4" name="Header Placeholder 3"/>
          <p:cNvSpPr>
            <a:spLocks noGrp="1"/>
          </p:cNvSpPr>
          <p:nvPr>
            <p:ph type="hdr" sz="quarter"/>
          </p:nvPr>
        </p:nvSpPr>
        <p:spPr/>
        <p:txBody>
          <a:bodyPr/>
          <a:lstStyle/>
          <a:p>
            <a:r>
              <a:rPr lang="en-US" dirty="0"/>
              <a:t>Self-Care for Organizational Wellness</a:t>
            </a:r>
          </a:p>
        </p:txBody>
      </p:sp>
      <p:sp>
        <p:nvSpPr>
          <p:cNvPr id="5" name="Footer Placeholder 4"/>
          <p:cNvSpPr>
            <a:spLocks noGrp="1"/>
          </p:cNvSpPr>
          <p:nvPr>
            <p:ph type="ftr" sz="quarter" idx="4"/>
          </p:nvPr>
        </p:nvSpPr>
        <p:spPr/>
        <p:txBody>
          <a:bodyPr/>
          <a:lstStyle/>
          <a:p>
            <a:r>
              <a:rPr lang="en-US" dirty="0"/>
              <a:t>© 2020. Alberta Health Services, Mental Health Promotion &amp; Illness Prevention</a:t>
            </a:r>
          </a:p>
        </p:txBody>
      </p:sp>
      <p:sp>
        <p:nvSpPr>
          <p:cNvPr id="6" name="Slide Number Placeholder 5"/>
          <p:cNvSpPr>
            <a:spLocks noGrp="1"/>
          </p:cNvSpPr>
          <p:nvPr>
            <p:ph type="sldNum" sz="quarter" idx="5"/>
          </p:nvPr>
        </p:nvSpPr>
        <p:spPr/>
        <p:txBody>
          <a:bodyPr/>
          <a:lstStyle/>
          <a:p>
            <a:r>
              <a:rPr lang="en-US" dirty="0"/>
              <a:t>Slide </a:t>
            </a:r>
            <a:fld id="{F421CA56-88AA-4753-9810-58369B412CBD}" type="slidenum">
              <a:rPr lang="en-US" smtClean="0"/>
              <a:pPr/>
              <a:t>3</a:t>
            </a:fld>
            <a:endParaRPr lang="en-US" dirty="0"/>
          </a:p>
        </p:txBody>
      </p:sp>
      <p:sp>
        <p:nvSpPr>
          <p:cNvPr id="35" name="Slide Image Placeholder 34">
            <a:extLst>
              <a:ext uri="{FF2B5EF4-FFF2-40B4-BE49-F238E27FC236}">
                <a16:creationId xmlns:a16="http://schemas.microsoft.com/office/drawing/2014/main" id="{A6A0AC43-A16B-4156-8609-7C74DF480A42}"/>
              </a:ext>
            </a:extLst>
          </p:cNvPr>
          <p:cNvSpPr>
            <a:spLocks noGrp="1" noRot="1" noChangeAspect="1"/>
          </p:cNvSpPr>
          <p:nvPr>
            <p:ph type="sldImg"/>
          </p:nvPr>
        </p:nvSpPr>
        <p:spPr>
          <a:xfrm>
            <a:off x="2281238" y="228600"/>
            <a:ext cx="2295525" cy="1292225"/>
          </a:xfrm>
        </p:spPr>
      </p:sp>
    </p:spTree>
    <p:extLst>
      <p:ext uri="{BB962C8B-B14F-4D97-AF65-F5344CB8AC3E}">
        <p14:creationId xmlns:p14="http://schemas.microsoft.com/office/powerpoint/2010/main" val="217994960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1" name="Rectangle 3"/>
          <p:cNvSpPr>
            <a:spLocks noGrp="1" noChangeArrowheads="1"/>
          </p:cNvSpPr>
          <p:nvPr>
            <p:ph type="body" idx="1"/>
          </p:nvPr>
        </p:nvSpPr>
        <p:spPr/>
        <p:txBody>
          <a:bodyPr/>
          <a:lstStyle/>
          <a:p>
            <a:r>
              <a:rPr lang="en-US" dirty="0"/>
              <a:t>During interviews with AHS and community staff who had been involved in response and recovery work across Alberta, it was evident that social connections within the workplace and personal life were important for self-care during disaster response/recovery.</a:t>
            </a:r>
          </a:p>
          <a:p>
            <a:r>
              <a:rPr lang="en-US" dirty="0"/>
              <a:t>Individual examples:</a:t>
            </a:r>
          </a:p>
          <a:p>
            <a:pPr marL="171450" indent="-171450">
              <a:buFont typeface="Arial" panose="020B0604020202020204" pitchFamily="34" charset="0"/>
              <a:buChar char="•"/>
            </a:pPr>
            <a:r>
              <a:rPr lang="en-US" dirty="0"/>
              <a:t> “I had a group of girlfriends who used to go for dinner once a week. You don’t realize how much that supports you each week.”</a:t>
            </a:r>
          </a:p>
          <a:p>
            <a:pPr marL="171450" indent="-171450">
              <a:buFont typeface="Arial" panose="020B0604020202020204" pitchFamily="34" charset="0"/>
              <a:buChar char="•"/>
            </a:pPr>
            <a:r>
              <a:rPr lang="en-US" dirty="0"/>
              <a:t> “For my own self-care, made sure I was surrounded by supportive individuals. Those who experienced the same thing as well as those who didn’t experience any of it - friends and family outside the community. That was a place to disclose where I wasn’t going to offend anyone.”</a:t>
            </a:r>
          </a:p>
          <a:p>
            <a:pPr marL="171450" indent="-171450">
              <a:buFont typeface="Arial" panose="020B0604020202020204" pitchFamily="34" charset="0"/>
              <a:buChar char="•"/>
            </a:pPr>
            <a:r>
              <a:rPr lang="en-US" dirty="0"/>
              <a:t>“Regular self care was trying to maintain normalcy as much as possible, like coaching skating when that started again. Maintain normalcy and re-connect with people.”</a:t>
            </a:r>
          </a:p>
          <a:p>
            <a:r>
              <a:rPr lang="en-US" dirty="0"/>
              <a:t>Team/Leadership examples:</a:t>
            </a:r>
          </a:p>
          <a:p>
            <a:pPr marL="171450" indent="-171450">
              <a:buFont typeface="Arial" panose="020B0604020202020204" pitchFamily="34" charset="0"/>
              <a:buChar char="•"/>
            </a:pPr>
            <a:r>
              <a:rPr lang="en-US" dirty="0"/>
              <a:t>“Since the disaster, the whole staff in that department was able to have a team-building day a healthy potluck, photo scavenger hunt, and it was SO good for the morale of this team.”</a:t>
            </a:r>
          </a:p>
          <a:p>
            <a:pPr marL="171450" indent="-171450">
              <a:buFont typeface="Arial" panose="020B0604020202020204" pitchFamily="34" charset="0"/>
              <a:buChar char="•"/>
            </a:pPr>
            <a:r>
              <a:rPr lang="en-US" dirty="0"/>
              <a:t>“I think with the staff we got very real with each other. there's no point in hiding the emotion. When you’re hearing sad stories, sitting there with a stone face is not helpful. Some real human moments are critical for leaders. They need to create space for those moments of relating and listening to stories.”</a:t>
            </a:r>
          </a:p>
          <a:p>
            <a:endParaRPr lang="en-US" dirty="0"/>
          </a:p>
          <a:p>
            <a:endParaRPr lang="en-US" dirty="0"/>
          </a:p>
          <a:p>
            <a:endParaRPr lang="en-US" dirty="0"/>
          </a:p>
        </p:txBody>
      </p:sp>
      <p:sp>
        <p:nvSpPr>
          <p:cNvPr id="2" name="Footer Placeholder 1">
            <a:extLst>
              <a:ext uri="{FF2B5EF4-FFF2-40B4-BE49-F238E27FC236}">
                <a16:creationId xmlns:a16="http://schemas.microsoft.com/office/drawing/2014/main" id="{83115EC7-EDF3-4B99-B3E2-BF29FDF8A127}"/>
              </a:ext>
            </a:extLst>
          </p:cNvPr>
          <p:cNvSpPr>
            <a:spLocks noGrp="1"/>
          </p:cNvSpPr>
          <p:nvPr>
            <p:ph type="ftr" sz="quarter" idx="4"/>
          </p:nvPr>
        </p:nvSpPr>
        <p:spPr/>
        <p:txBody>
          <a:bodyPr/>
          <a:lstStyle/>
          <a:p>
            <a:r>
              <a:rPr lang="en-US" dirty="0"/>
              <a:t>© 2020. Alberta Health Services, Mental Health Promotion &amp; Illness Prevention</a:t>
            </a:r>
          </a:p>
        </p:txBody>
      </p:sp>
      <p:sp>
        <p:nvSpPr>
          <p:cNvPr id="3" name="Slide Number Placeholder 2">
            <a:extLst>
              <a:ext uri="{FF2B5EF4-FFF2-40B4-BE49-F238E27FC236}">
                <a16:creationId xmlns:a16="http://schemas.microsoft.com/office/drawing/2014/main" id="{9F053430-E474-4AE5-BD5C-17A9951CC6EF}"/>
              </a:ext>
            </a:extLst>
          </p:cNvPr>
          <p:cNvSpPr>
            <a:spLocks noGrp="1"/>
          </p:cNvSpPr>
          <p:nvPr>
            <p:ph type="sldNum" sz="quarter" idx="5"/>
          </p:nvPr>
        </p:nvSpPr>
        <p:spPr/>
        <p:txBody>
          <a:bodyPr/>
          <a:lstStyle/>
          <a:p>
            <a:r>
              <a:rPr lang="en-US" dirty="0"/>
              <a:t>Slide </a:t>
            </a:r>
            <a:fld id="{F421CA56-88AA-4753-9810-58369B412CBD}" type="slidenum">
              <a:rPr lang="en-US" smtClean="0"/>
              <a:pPr/>
              <a:t>30</a:t>
            </a:fld>
            <a:endParaRPr lang="en-US" dirty="0"/>
          </a:p>
        </p:txBody>
      </p:sp>
      <p:sp>
        <p:nvSpPr>
          <p:cNvPr id="4" name="Header Placeholder 3">
            <a:extLst>
              <a:ext uri="{FF2B5EF4-FFF2-40B4-BE49-F238E27FC236}">
                <a16:creationId xmlns:a16="http://schemas.microsoft.com/office/drawing/2014/main" id="{EA881852-CBED-43E1-81BF-9FC0985F285D}"/>
              </a:ext>
            </a:extLst>
          </p:cNvPr>
          <p:cNvSpPr>
            <a:spLocks noGrp="1"/>
          </p:cNvSpPr>
          <p:nvPr>
            <p:ph type="hdr" sz="quarter"/>
          </p:nvPr>
        </p:nvSpPr>
        <p:spPr/>
        <p:txBody>
          <a:bodyPr/>
          <a:lstStyle/>
          <a:p>
            <a:r>
              <a:rPr lang="en-US" dirty="0"/>
              <a:t>Self-Care for Organizational Wellness</a:t>
            </a:r>
          </a:p>
        </p:txBody>
      </p:sp>
      <p:sp>
        <p:nvSpPr>
          <p:cNvPr id="34" name="Slide Image Placeholder 33">
            <a:extLst>
              <a:ext uri="{FF2B5EF4-FFF2-40B4-BE49-F238E27FC236}">
                <a16:creationId xmlns:a16="http://schemas.microsoft.com/office/drawing/2014/main" id="{1091294D-EEDD-4C19-955D-F2C26319A7DB}"/>
              </a:ext>
            </a:extLst>
          </p:cNvPr>
          <p:cNvSpPr>
            <a:spLocks noGrp="1" noRot="1" noChangeAspect="1"/>
          </p:cNvSpPr>
          <p:nvPr>
            <p:ph type="sldImg"/>
          </p:nvPr>
        </p:nvSpPr>
        <p:spPr>
          <a:xfrm>
            <a:off x="2281238" y="228600"/>
            <a:ext cx="2295525" cy="1292225"/>
          </a:xfrm>
        </p:spPr>
      </p:sp>
    </p:spTree>
    <p:extLst>
      <p:ext uri="{BB962C8B-B14F-4D97-AF65-F5344CB8AC3E}">
        <p14:creationId xmlns:p14="http://schemas.microsoft.com/office/powerpoint/2010/main" val="424426016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3"/>
          <p:cNvSpPr>
            <a:spLocks noGrp="1"/>
          </p:cNvSpPr>
          <p:nvPr>
            <p:ph type="body" idx="1"/>
          </p:nvPr>
        </p:nvSpPr>
        <p:spPr/>
        <p:txBody>
          <a:bodyPr/>
          <a:lstStyle/>
          <a:p>
            <a:r>
              <a:rPr lang="en-US" dirty="0"/>
              <a:t>The following social strategies have been shown in the research to support overall health and well-being, and reduced stress reactions:</a:t>
            </a:r>
          </a:p>
          <a:p>
            <a:pPr marL="171450" indent="-171450">
              <a:buFont typeface="Arial" panose="020B0604020202020204" pitchFamily="34" charset="0"/>
              <a:buChar char="•"/>
            </a:pPr>
            <a:r>
              <a:rPr lang="en-US" dirty="0"/>
              <a:t>Family support has been related to less emotional exhaustion at work, and social support is related to a sense of efficacy. Our support people help us see ourselves as capable and remind us that we can persevere, especially with support.</a:t>
            </a:r>
          </a:p>
          <a:p>
            <a:pPr marL="171450" indent="-171450">
              <a:buFont typeface="Arial" panose="020B0604020202020204" pitchFamily="34" charset="0"/>
              <a:buChar char="•"/>
            </a:pPr>
            <a:r>
              <a:rPr lang="en-US" altLang="en-US" dirty="0"/>
              <a:t>Utilize coworker support. Valuable </a:t>
            </a:r>
            <a:r>
              <a:rPr lang="en-US" dirty="0"/>
              <a:t>support can come from those who understand and live through what you have experienced.</a:t>
            </a:r>
          </a:p>
          <a:p>
            <a:pPr marL="171450" indent="-171450">
              <a:buFont typeface="Arial" panose="020B0604020202020204" pitchFamily="34" charset="0"/>
              <a:buChar char="•"/>
            </a:pPr>
            <a:r>
              <a:rPr lang="en-US" dirty="0"/>
              <a:t>Linking with supportive, competent mentors is associated with lower levels of burnout, and higher levels of knowledge, growth, and satisfaction.</a:t>
            </a:r>
          </a:p>
          <a:p>
            <a:pPr marL="171450" indent="-171450">
              <a:buFont typeface="Arial" panose="020B0604020202020204" pitchFamily="34" charset="0"/>
              <a:buChar char="•"/>
            </a:pPr>
            <a:r>
              <a:rPr lang="en-US" dirty="0"/>
              <a:t>Cognitive-behavioral therapy can have positive effects for burnout.</a:t>
            </a:r>
          </a:p>
        </p:txBody>
      </p:sp>
      <p:sp>
        <p:nvSpPr>
          <p:cNvPr id="2" name="Footer Placeholder 1">
            <a:extLst>
              <a:ext uri="{FF2B5EF4-FFF2-40B4-BE49-F238E27FC236}">
                <a16:creationId xmlns:a16="http://schemas.microsoft.com/office/drawing/2014/main" id="{6CF16F50-C036-4FCF-90CD-A236CF214940}"/>
              </a:ext>
            </a:extLst>
          </p:cNvPr>
          <p:cNvSpPr>
            <a:spLocks noGrp="1"/>
          </p:cNvSpPr>
          <p:nvPr>
            <p:ph type="ftr" sz="quarter" idx="4"/>
          </p:nvPr>
        </p:nvSpPr>
        <p:spPr/>
        <p:txBody>
          <a:bodyPr/>
          <a:lstStyle/>
          <a:p>
            <a:r>
              <a:rPr lang="en-US" dirty="0"/>
              <a:t>© 2020. Alberta Health Services, Mental Health Promotion &amp; Illness Prevention</a:t>
            </a:r>
          </a:p>
        </p:txBody>
      </p:sp>
      <p:sp>
        <p:nvSpPr>
          <p:cNvPr id="3" name="Slide Number Placeholder 2">
            <a:extLst>
              <a:ext uri="{FF2B5EF4-FFF2-40B4-BE49-F238E27FC236}">
                <a16:creationId xmlns:a16="http://schemas.microsoft.com/office/drawing/2014/main" id="{08992E9B-1CFA-4A53-9694-53B963C6F33C}"/>
              </a:ext>
            </a:extLst>
          </p:cNvPr>
          <p:cNvSpPr>
            <a:spLocks noGrp="1"/>
          </p:cNvSpPr>
          <p:nvPr>
            <p:ph type="sldNum" sz="quarter" idx="5"/>
          </p:nvPr>
        </p:nvSpPr>
        <p:spPr/>
        <p:txBody>
          <a:bodyPr/>
          <a:lstStyle/>
          <a:p>
            <a:r>
              <a:rPr lang="en-US" dirty="0"/>
              <a:t>Slide </a:t>
            </a:r>
            <a:fld id="{F421CA56-88AA-4753-9810-58369B412CBD}" type="slidenum">
              <a:rPr lang="en-US" smtClean="0"/>
              <a:pPr/>
              <a:t>31</a:t>
            </a:fld>
            <a:endParaRPr lang="en-US" dirty="0"/>
          </a:p>
        </p:txBody>
      </p:sp>
      <p:sp>
        <p:nvSpPr>
          <p:cNvPr id="4" name="Header Placeholder 3">
            <a:extLst>
              <a:ext uri="{FF2B5EF4-FFF2-40B4-BE49-F238E27FC236}">
                <a16:creationId xmlns:a16="http://schemas.microsoft.com/office/drawing/2014/main" id="{502867EC-C0E4-4FDB-BCA6-32B1A8315EB2}"/>
              </a:ext>
            </a:extLst>
          </p:cNvPr>
          <p:cNvSpPr>
            <a:spLocks noGrp="1"/>
          </p:cNvSpPr>
          <p:nvPr>
            <p:ph type="hdr" sz="quarter"/>
          </p:nvPr>
        </p:nvSpPr>
        <p:spPr/>
        <p:txBody>
          <a:bodyPr/>
          <a:lstStyle/>
          <a:p>
            <a:r>
              <a:rPr lang="en-US" dirty="0"/>
              <a:t>Self-Care for Organizational Wellness</a:t>
            </a:r>
          </a:p>
        </p:txBody>
      </p:sp>
      <p:sp>
        <p:nvSpPr>
          <p:cNvPr id="34" name="Slide Image Placeholder 33">
            <a:extLst>
              <a:ext uri="{FF2B5EF4-FFF2-40B4-BE49-F238E27FC236}">
                <a16:creationId xmlns:a16="http://schemas.microsoft.com/office/drawing/2014/main" id="{5D1BB74B-DD79-4DA3-BD20-880C437A03D7}"/>
              </a:ext>
            </a:extLst>
          </p:cNvPr>
          <p:cNvSpPr>
            <a:spLocks noGrp="1" noRot="1" noChangeAspect="1"/>
          </p:cNvSpPr>
          <p:nvPr>
            <p:ph type="sldImg"/>
          </p:nvPr>
        </p:nvSpPr>
        <p:spPr>
          <a:xfrm>
            <a:off x="2281238" y="228600"/>
            <a:ext cx="2295525" cy="1292225"/>
          </a:xfrm>
        </p:spPr>
      </p:sp>
    </p:spTree>
    <p:extLst>
      <p:ext uri="{BB962C8B-B14F-4D97-AF65-F5344CB8AC3E}">
        <p14:creationId xmlns:p14="http://schemas.microsoft.com/office/powerpoint/2010/main" val="284147514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3"/>
          <p:cNvSpPr>
            <a:spLocks noGrp="1"/>
          </p:cNvSpPr>
          <p:nvPr>
            <p:ph type="body" idx="1"/>
          </p:nvPr>
        </p:nvSpPr>
        <p:spPr/>
        <p:txBody>
          <a:bodyPr/>
          <a:lstStyle/>
          <a:p>
            <a:r>
              <a:rPr lang="en-US" dirty="0"/>
              <a:t>It’s important for a disaster responder to maintain healthy boundaries when supporting impacted individuals affected by disasters. These</a:t>
            </a:r>
            <a:r>
              <a:rPr lang="en-US" baseline="0" dirty="0"/>
              <a:t> boundaries include knowing </a:t>
            </a:r>
            <a:r>
              <a:rPr lang="en-US" dirty="0"/>
              <a:t>when it’s the right time for you to provide support, and knowing what your own limitations are (e.g., if you're sick, have family responsibilities, or are experiencing your own disaster impacts that affect your ability to offer support others). This awareness is equally important for leaders.</a:t>
            </a:r>
          </a:p>
          <a:p>
            <a:r>
              <a:rPr lang="en-US" dirty="0"/>
              <a:t>Self-awareness, can be carried into your professional life, particularly by setting healthy work boundaries. For example:</a:t>
            </a:r>
          </a:p>
          <a:p>
            <a:pPr marL="171450" indent="-171450">
              <a:spcBef>
                <a:spcPts val="0"/>
              </a:spcBef>
              <a:buFont typeface="Arial" panose="020B0604020202020204" pitchFamily="34" charset="0"/>
              <a:buChar char="•"/>
            </a:pPr>
            <a:r>
              <a:rPr lang="en-US" dirty="0"/>
              <a:t>In every interaction with those you support (in non-therapeutic roles), clarify your role. They might not understand that you’re there to support them, rather than to “diagnose” and “treat” them.</a:t>
            </a:r>
          </a:p>
          <a:p>
            <a:pPr marL="171450" indent="-171450">
              <a:buFont typeface="Arial" panose="020B0604020202020204" pitchFamily="34" charset="0"/>
              <a:buChar char="•"/>
            </a:pPr>
            <a:r>
              <a:rPr lang="en-US" dirty="0"/>
              <a:t>Clarify your role, your available resources, and criteria and process for referrals with your supervisor before making contact with individuals you’re supporting prior to promising outcomes.</a:t>
            </a:r>
          </a:p>
          <a:p>
            <a:pPr marL="171450" indent="-171450">
              <a:buFont typeface="Arial" panose="020B0604020202020204" pitchFamily="34" charset="0"/>
              <a:buChar char="•"/>
            </a:pPr>
            <a:r>
              <a:rPr lang="en-US" dirty="0"/>
              <a:t>Know your goals going in and think with an end state in mind. Keep your goals simple and don’t feel like you have to “fix” the person’s challenges or longstanding problems. </a:t>
            </a:r>
            <a:br>
              <a:rPr lang="en-US" dirty="0"/>
            </a:br>
            <a:r>
              <a:rPr lang="en-US" dirty="0"/>
              <a:t>For leaders, know that challenges experienced by staff responders, particularly those who are also impacted by the disaster/pandemic may reflect longer standing issues that require additional organizational supports and/or external referrals beyond the scope of your capacity and role.</a:t>
            </a:r>
          </a:p>
          <a:p>
            <a:pPr marL="171450" indent="-171450">
              <a:buFont typeface="Arial" panose="020B0604020202020204" pitchFamily="34" charset="0"/>
              <a:buChar char="•"/>
            </a:pPr>
            <a:r>
              <a:rPr lang="en-US" dirty="0"/>
              <a:t>Refrain from sharing so much of your own story that your contact becomes as much or more about you than the person you’re supporting. Keep the focus on the person and on discussing their needs and priorities. Appropriate personal sharing can be helpful if it builds rapport and trust. Be thoughtful and purposeful about what and how much to share.  Sharing too much of your own experience may become overwhelming or invalidating to the person you're helping, potentially adding to their stress.</a:t>
            </a:r>
          </a:p>
          <a:p>
            <a:pPr marL="171450" indent="-171450">
              <a:buFont typeface="Arial" panose="020B0604020202020204" pitchFamily="34" charset="0"/>
              <a:buChar char="•"/>
            </a:pPr>
            <a:r>
              <a:rPr lang="en-US" dirty="0"/>
              <a:t>Maintain confidentiality by talking only to your supervisor or those who need to know about what you discussed with the person you’re supporting (e.g., avoid sharing details with friends, family, volunteer settings, media, on your own social media).</a:t>
            </a:r>
          </a:p>
          <a:p>
            <a:r>
              <a:rPr lang="en-US" b="1" dirty="0"/>
              <a:t>Consideration for leaders: </a:t>
            </a:r>
            <a:r>
              <a:rPr lang="en-US" dirty="0"/>
              <a:t>How do you role model and support your team in managing healthy work boundaries, both within your teams as well as in response to external/community needs and requests?</a:t>
            </a:r>
          </a:p>
        </p:txBody>
      </p:sp>
      <p:sp>
        <p:nvSpPr>
          <p:cNvPr id="2" name="Footer Placeholder 1">
            <a:extLst>
              <a:ext uri="{FF2B5EF4-FFF2-40B4-BE49-F238E27FC236}">
                <a16:creationId xmlns:a16="http://schemas.microsoft.com/office/drawing/2014/main" id="{FF30B42D-93F3-4FD7-A87C-9D19E61443AC}"/>
              </a:ext>
            </a:extLst>
          </p:cNvPr>
          <p:cNvSpPr>
            <a:spLocks noGrp="1"/>
          </p:cNvSpPr>
          <p:nvPr>
            <p:ph type="ftr" sz="quarter" idx="4"/>
          </p:nvPr>
        </p:nvSpPr>
        <p:spPr/>
        <p:txBody>
          <a:bodyPr/>
          <a:lstStyle/>
          <a:p>
            <a:r>
              <a:rPr lang="en-US" dirty="0"/>
              <a:t>© 2020. Alberta Health Services, Mental Health Promotion &amp; Illness Prevention</a:t>
            </a:r>
          </a:p>
        </p:txBody>
      </p:sp>
      <p:sp>
        <p:nvSpPr>
          <p:cNvPr id="3" name="Slide Number Placeholder 2">
            <a:extLst>
              <a:ext uri="{FF2B5EF4-FFF2-40B4-BE49-F238E27FC236}">
                <a16:creationId xmlns:a16="http://schemas.microsoft.com/office/drawing/2014/main" id="{F6219B93-0C32-4DF0-817C-0E22AE5D14C0}"/>
              </a:ext>
            </a:extLst>
          </p:cNvPr>
          <p:cNvSpPr>
            <a:spLocks noGrp="1"/>
          </p:cNvSpPr>
          <p:nvPr>
            <p:ph type="sldNum" sz="quarter" idx="5"/>
          </p:nvPr>
        </p:nvSpPr>
        <p:spPr/>
        <p:txBody>
          <a:bodyPr/>
          <a:lstStyle/>
          <a:p>
            <a:r>
              <a:rPr lang="en-US" dirty="0"/>
              <a:t>Slide </a:t>
            </a:r>
            <a:fld id="{F421CA56-88AA-4753-9810-58369B412CBD}" type="slidenum">
              <a:rPr lang="en-US" smtClean="0"/>
              <a:pPr/>
              <a:t>32</a:t>
            </a:fld>
            <a:endParaRPr lang="en-US" dirty="0"/>
          </a:p>
        </p:txBody>
      </p:sp>
      <p:sp>
        <p:nvSpPr>
          <p:cNvPr id="4" name="Header Placeholder 3">
            <a:extLst>
              <a:ext uri="{FF2B5EF4-FFF2-40B4-BE49-F238E27FC236}">
                <a16:creationId xmlns:a16="http://schemas.microsoft.com/office/drawing/2014/main" id="{CE4A92E1-D099-4019-AE59-23D7B06862C5}"/>
              </a:ext>
            </a:extLst>
          </p:cNvPr>
          <p:cNvSpPr>
            <a:spLocks noGrp="1"/>
          </p:cNvSpPr>
          <p:nvPr>
            <p:ph type="hdr" sz="quarter"/>
          </p:nvPr>
        </p:nvSpPr>
        <p:spPr/>
        <p:txBody>
          <a:bodyPr/>
          <a:lstStyle/>
          <a:p>
            <a:r>
              <a:rPr lang="en-US" dirty="0"/>
              <a:t>Self-Care for Organizational Wellness</a:t>
            </a:r>
          </a:p>
        </p:txBody>
      </p:sp>
      <p:sp>
        <p:nvSpPr>
          <p:cNvPr id="34" name="Slide Image Placeholder 33">
            <a:extLst>
              <a:ext uri="{FF2B5EF4-FFF2-40B4-BE49-F238E27FC236}">
                <a16:creationId xmlns:a16="http://schemas.microsoft.com/office/drawing/2014/main" id="{B34A631C-FA3B-4E14-9820-A7B6584F726C}"/>
              </a:ext>
            </a:extLst>
          </p:cNvPr>
          <p:cNvSpPr>
            <a:spLocks noGrp="1" noRot="1" noChangeAspect="1"/>
          </p:cNvSpPr>
          <p:nvPr>
            <p:ph type="sldImg"/>
          </p:nvPr>
        </p:nvSpPr>
        <p:spPr>
          <a:xfrm>
            <a:off x="2281238" y="228600"/>
            <a:ext cx="2295525" cy="1292225"/>
          </a:xfrm>
        </p:spPr>
      </p:sp>
    </p:spTree>
    <p:extLst>
      <p:ext uri="{BB962C8B-B14F-4D97-AF65-F5344CB8AC3E}">
        <p14:creationId xmlns:p14="http://schemas.microsoft.com/office/powerpoint/2010/main" val="21667909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type="body" idx="1"/>
          </p:nvPr>
        </p:nvSpPr>
        <p:spPr/>
        <p:txBody>
          <a:bodyPr/>
          <a:lstStyle/>
          <a:p>
            <a:r>
              <a:rPr lang="en-US" dirty="0"/>
              <a:t>These themes were gathered from interviews with responders around barriers to self-care in response and recovery work.</a:t>
            </a:r>
          </a:p>
          <a:p>
            <a:r>
              <a:rPr lang="en-US" kern="0" dirty="0">
                <a:solidFill>
                  <a:srgbClr val="7030A0"/>
                </a:solidFill>
              </a:rPr>
              <a:t>Pandemic Considerations: The non-linear, ever-shifting nature of a pandemic can invite impatience, frustration, disappointment, and discouragement which may lend to self-care barriers. Repeated ups and downs in hope, anxiety, uncertainty, and setbacks as the pandemic progresses. Redeployments, shifting to working from home (perhaps while attempting to support kids’ virtual education) job disruption or losses, and job/role uncertainty can increase these feelings. </a:t>
            </a:r>
            <a:endParaRPr lang="en-US" b="1" dirty="0"/>
          </a:p>
          <a:p>
            <a:r>
              <a:rPr lang="en-US" b="1" dirty="0"/>
              <a:t>Reflection/Discussion question:</a:t>
            </a:r>
          </a:p>
          <a:p>
            <a:pPr marL="403225" lvl="1" indent="-171450">
              <a:buFont typeface="Arial" panose="020B0604020202020204" pitchFamily="34" charset="0"/>
              <a:buChar char="•"/>
            </a:pPr>
            <a:r>
              <a:rPr lang="en-US" dirty="0"/>
              <a:t>What prevents you from engaging in self-care, both in the moment and over time?</a:t>
            </a:r>
          </a:p>
        </p:txBody>
      </p:sp>
      <p:sp>
        <p:nvSpPr>
          <p:cNvPr id="5" name="Rounded Rectangle 4"/>
          <p:cNvSpPr/>
          <p:nvPr/>
        </p:nvSpPr>
        <p:spPr>
          <a:xfrm>
            <a:off x="288234" y="4662846"/>
            <a:ext cx="6146327" cy="3744136"/>
          </a:xfrm>
          <a:prstGeom prst="roundRect">
            <a:avLst>
              <a:gd name="adj" fmla="val 6682"/>
            </a:avLst>
          </a:prstGeom>
          <a:solidFill>
            <a:schemeClr val="bg1"/>
          </a:solidFill>
          <a:ln w="19050">
            <a:solidFill>
              <a:srgbClr val="5C4383"/>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18635" tIns="18635" rIns="18635" bIns="18635" rtlCol="0" anchor="t"/>
          <a:lstStyle/>
          <a:p>
            <a:pPr lvl="0"/>
            <a:r>
              <a:rPr lang="en-US" sz="1100" b="1" dirty="0">
                <a:solidFill>
                  <a:srgbClr val="5C4383"/>
                </a:solidFill>
              </a:rPr>
              <a:t>Quotes</a:t>
            </a:r>
          </a:p>
          <a:p>
            <a:pPr indent="168237">
              <a:spcAft>
                <a:spcPts val="611"/>
              </a:spcAft>
            </a:pPr>
            <a:r>
              <a:rPr lang="en-CA" altLang="en-US" sz="1100" i="1" dirty="0">
                <a:solidFill>
                  <a:srgbClr val="5C6670"/>
                </a:solidFill>
              </a:rPr>
              <a:t>“Once the hospital was up and running again there was a change in the narrative, which was ‘we are back to business’ and people weren’t actually back to business. There was a need organizationally to be seen to be back to normal and back in control. So in some ways there wasn’t a lot of appetite to hear about the distress of staff.”</a:t>
            </a:r>
            <a:endParaRPr lang="en-US" sz="1100" i="1" dirty="0">
              <a:solidFill>
                <a:srgbClr val="5C6670"/>
              </a:solidFill>
            </a:endParaRPr>
          </a:p>
          <a:p>
            <a:pPr indent="168237">
              <a:spcAft>
                <a:spcPts val="611"/>
              </a:spcAft>
            </a:pPr>
            <a:r>
              <a:rPr lang="en-US" sz="1100" i="1" dirty="0">
                <a:solidFill>
                  <a:srgbClr val="5C6670"/>
                </a:solidFill>
              </a:rPr>
              <a:t>“</a:t>
            </a:r>
            <a:r>
              <a:rPr lang="en-CA" altLang="en-US" sz="1100" i="1" dirty="0">
                <a:solidFill>
                  <a:srgbClr val="5C6670"/>
                </a:solidFill>
              </a:rPr>
              <a:t>Once you get off your routine, it’s hard to get back on when the stress is there. How do you keep it going no matter what? Despite the changes that happen. That is the most challenging</a:t>
            </a:r>
            <a:r>
              <a:rPr lang="en-US" sz="1100" i="1" dirty="0">
                <a:solidFill>
                  <a:srgbClr val="5C6670"/>
                </a:solidFill>
              </a:rPr>
              <a:t>.”	</a:t>
            </a:r>
          </a:p>
          <a:p>
            <a:pPr indent="168237">
              <a:spcAft>
                <a:spcPts val="611"/>
              </a:spcAft>
            </a:pPr>
            <a:r>
              <a:rPr lang="en-US" sz="1100" i="1" dirty="0">
                <a:solidFill>
                  <a:srgbClr val="5C6670"/>
                </a:solidFill>
              </a:rPr>
              <a:t>“</a:t>
            </a:r>
            <a:r>
              <a:rPr lang="en-CA" altLang="en-US" sz="1100" i="1" dirty="0">
                <a:solidFill>
                  <a:srgbClr val="5C6670"/>
                </a:solidFill>
              </a:rPr>
              <a:t>Some of the expectations were over the top for some of the leadership. We need to be more humane in our expectations. You can’t be everything to everyone, and people weren’t listening to what was happening at ground zero. The layers above me were frustrating - fending off those expectations.”</a:t>
            </a:r>
            <a:endParaRPr lang="en-US" sz="1100" i="1" dirty="0">
              <a:solidFill>
                <a:srgbClr val="5C6670"/>
              </a:solidFill>
            </a:endParaRPr>
          </a:p>
          <a:p>
            <a:pPr indent="168237">
              <a:spcAft>
                <a:spcPts val="611"/>
              </a:spcAft>
            </a:pPr>
            <a:r>
              <a:rPr lang="en-US" sz="1100" i="1" dirty="0">
                <a:solidFill>
                  <a:srgbClr val="5C6670"/>
                </a:solidFill>
              </a:rPr>
              <a:t>“</a:t>
            </a:r>
            <a:r>
              <a:rPr lang="en-CA" altLang="en-US" sz="1100" i="1" dirty="0">
                <a:solidFill>
                  <a:srgbClr val="5C6670"/>
                </a:solidFill>
              </a:rPr>
              <a:t>Stress makes people hunker in but we need relationships and communication at that time. How do you keep building relationships and communicating when stress is high? We need to figure that out. Building trust. Hard to build relationships under stress</a:t>
            </a:r>
            <a:r>
              <a:rPr lang="en-US" sz="1100" i="1" dirty="0">
                <a:solidFill>
                  <a:srgbClr val="5C6670"/>
                </a:solidFill>
              </a:rPr>
              <a:t> .”</a:t>
            </a:r>
          </a:p>
          <a:p>
            <a:pPr indent="168237">
              <a:spcAft>
                <a:spcPts val="611"/>
              </a:spcAft>
            </a:pPr>
            <a:r>
              <a:rPr lang="en-US" sz="1100" i="1" dirty="0">
                <a:solidFill>
                  <a:srgbClr val="5C6670"/>
                </a:solidFill>
              </a:rPr>
              <a:t>“</a:t>
            </a:r>
            <a:r>
              <a:rPr lang="en-CA" altLang="en-US" sz="1100" i="1" dirty="0">
                <a:solidFill>
                  <a:srgbClr val="5C6670"/>
                </a:solidFill>
              </a:rPr>
              <a:t>I’d like never again to be told right after a disaster that it’s going to be 10 years until recovery. Because it’s not 10 years of that first year. The first year was about recovery and hope. The anger intensified in staff and the community in the 2nd year. The 3rd year was better but even 5 years out, we’re not recovered. Everything hits our now raw nerves</a:t>
            </a:r>
            <a:r>
              <a:rPr lang="en-US" sz="1100" i="1" dirty="0">
                <a:solidFill>
                  <a:srgbClr val="5C6670"/>
                </a:solidFill>
              </a:rPr>
              <a:t>.”</a:t>
            </a:r>
          </a:p>
          <a:p>
            <a:pPr lvl="0"/>
            <a:endParaRPr lang="en-US" sz="1100" b="1" dirty="0">
              <a:solidFill>
                <a:srgbClr val="5C4383"/>
              </a:solidFill>
            </a:endParaRPr>
          </a:p>
        </p:txBody>
      </p:sp>
      <p:sp>
        <p:nvSpPr>
          <p:cNvPr id="2" name="Footer Placeholder 1">
            <a:extLst>
              <a:ext uri="{FF2B5EF4-FFF2-40B4-BE49-F238E27FC236}">
                <a16:creationId xmlns:a16="http://schemas.microsoft.com/office/drawing/2014/main" id="{F65A1EE7-D37C-4992-AD5C-778F1CD753AD}"/>
              </a:ext>
            </a:extLst>
          </p:cNvPr>
          <p:cNvSpPr>
            <a:spLocks noGrp="1"/>
          </p:cNvSpPr>
          <p:nvPr>
            <p:ph type="ftr" sz="quarter" idx="4"/>
          </p:nvPr>
        </p:nvSpPr>
        <p:spPr/>
        <p:txBody>
          <a:bodyPr/>
          <a:lstStyle/>
          <a:p>
            <a:r>
              <a:rPr lang="en-US" dirty="0"/>
              <a:t>© 2020. Alberta Health Services, Mental Health Promotion &amp; Illness Prevention</a:t>
            </a:r>
          </a:p>
        </p:txBody>
      </p:sp>
      <p:sp>
        <p:nvSpPr>
          <p:cNvPr id="3" name="Slide Number Placeholder 2">
            <a:extLst>
              <a:ext uri="{FF2B5EF4-FFF2-40B4-BE49-F238E27FC236}">
                <a16:creationId xmlns:a16="http://schemas.microsoft.com/office/drawing/2014/main" id="{0AA9DDB9-D163-4F4B-9F86-13FBF34617FE}"/>
              </a:ext>
            </a:extLst>
          </p:cNvPr>
          <p:cNvSpPr>
            <a:spLocks noGrp="1"/>
          </p:cNvSpPr>
          <p:nvPr>
            <p:ph type="sldNum" sz="quarter" idx="5"/>
          </p:nvPr>
        </p:nvSpPr>
        <p:spPr/>
        <p:txBody>
          <a:bodyPr/>
          <a:lstStyle/>
          <a:p>
            <a:r>
              <a:rPr lang="en-US" dirty="0"/>
              <a:t>Slide </a:t>
            </a:r>
            <a:fld id="{F421CA56-88AA-4753-9810-58369B412CBD}" type="slidenum">
              <a:rPr lang="en-US" smtClean="0"/>
              <a:pPr/>
              <a:t>33</a:t>
            </a:fld>
            <a:endParaRPr lang="en-US" dirty="0"/>
          </a:p>
        </p:txBody>
      </p:sp>
      <p:sp>
        <p:nvSpPr>
          <p:cNvPr id="4" name="Header Placeholder 3">
            <a:extLst>
              <a:ext uri="{FF2B5EF4-FFF2-40B4-BE49-F238E27FC236}">
                <a16:creationId xmlns:a16="http://schemas.microsoft.com/office/drawing/2014/main" id="{1A43261D-A74E-4E15-A0B7-340452307DF5}"/>
              </a:ext>
            </a:extLst>
          </p:cNvPr>
          <p:cNvSpPr>
            <a:spLocks noGrp="1"/>
          </p:cNvSpPr>
          <p:nvPr>
            <p:ph type="hdr" sz="quarter"/>
          </p:nvPr>
        </p:nvSpPr>
        <p:spPr/>
        <p:txBody>
          <a:bodyPr/>
          <a:lstStyle/>
          <a:p>
            <a:r>
              <a:rPr lang="en-US" dirty="0"/>
              <a:t>Self-Care for Organizational Wellness</a:t>
            </a:r>
          </a:p>
        </p:txBody>
      </p:sp>
      <p:sp>
        <p:nvSpPr>
          <p:cNvPr id="6" name="Slide Image Placeholder 5">
            <a:extLst>
              <a:ext uri="{FF2B5EF4-FFF2-40B4-BE49-F238E27FC236}">
                <a16:creationId xmlns:a16="http://schemas.microsoft.com/office/drawing/2014/main" id="{AD1817A3-89BA-48A0-9F69-10D2E72B3A75}"/>
              </a:ext>
            </a:extLst>
          </p:cNvPr>
          <p:cNvSpPr>
            <a:spLocks noGrp="1" noRot="1" noChangeAspect="1"/>
          </p:cNvSpPr>
          <p:nvPr>
            <p:ph type="sldImg"/>
          </p:nvPr>
        </p:nvSpPr>
        <p:spPr>
          <a:xfrm>
            <a:off x="2281238" y="228600"/>
            <a:ext cx="2295525" cy="1292225"/>
          </a:xfrm>
        </p:spPr>
      </p:sp>
    </p:spTree>
    <p:extLst>
      <p:ext uri="{BB962C8B-B14F-4D97-AF65-F5344CB8AC3E}">
        <p14:creationId xmlns:p14="http://schemas.microsoft.com/office/powerpoint/2010/main" val="30109018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3"/>
          <p:cNvSpPr>
            <a:spLocks noGrp="1"/>
          </p:cNvSpPr>
          <p:nvPr>
            <p:ph type="body" idx="1"/>
          </p:nvPr>
        </p:nvSpPr>
        <p:spPr/>
        <p:txBody>
          <a:bodyPr/>
          <a:lstStyle/>
          <a:p>
            <a:r>
              <a:rPr lang="en-US" b="1" dirty="0"/>
              <a:t>Reflection/Discussion Question:</a:t>
            </a:r>
          </a:p>
          <a:p>
            <a:pPr marL="171450" indent="-171450">
              <a:buFont typeface="Arial" panose="020B0604020202020204" pitchFamily="34" charset="0"/>
              <a:buChar char="•"/>
            </a:pPr>
            <a:r>
              <a:rPr lang="en-US" dirty="0"/>
              <a:t>When do these self-care strategies become a problem? </a:t>
            </a:r>
          </a:p>
          <a:p>
            <a:pPr marL="171450" indent="-171450">
              <a:buFont typeface="Arial" panose="020B0604020202020204" pitchFamily="34" charset="0"/>
              <a:buChar char="•"/>
            </a:pPr>
            <a:r>
              <a:rPr lang="en-US" dirty="0"/>
              <a:t>When are you escaping or avoiding?</a:t>
            </a:r>
          </a:p>
          <a:p>
            <a:r>
              <a:rPr lang="en-US" dirty="0"/>
              <a:t>Example: People joke about having an “extra” glass of wine, or going out for a beer with friends – what would let us know when this potential social activity shifts toward becoming more harmful than helpful? </a:t>
            </a:r>
          </a:p>
          <a:p>
            <a:r>
              <a:rPr lang="en-US" dirty="0"/>
              <a:t>Consider when normal, healthy needs for alone time may begin to shift toward self-isolation and/or avoidance. (Keeping in mind your usual preference for introversion or extroversion).</a:t>
            </a:r>
          </a:p>
          <a:p>
            <a:r>
              <a:rPr lang="en-US" dirty="0"/>
              <a:t>Literature on burnout and secondary stress highlights that these stress management strategies (on this slide) should be reduced in order to improve well-being related to work stress.</a:t>
            </a:r>
          </a:p>
        </p:txBody>
      </p:sp>
      <p:sp>
        <p:nvSpPr>
          <p:cNvPr id="2" name="Footer Placeholder 1">
            <a:extLst>
              <a:ext uri="{FF2B5EF4-FFF2-40B4-BE49-F238E27FC236}">
                <a16:creationId xmlns:a16="http://schemas.microsoft.com/office/drawing/2014/main" id="{7B7FF152-0D49-4A71-95F3-110FE7D796E6}"/>
              </a:ext>
            </a:extLst>
          </p:cNvPr>
          <p:cNvSpPr>
            <a:spLocks noGrp="1"/>
          </p:cNvSpPr>
          <p:nvPr>
            <p:ph type="ftr" sz="quarter" idx="4"/>
          </p:nvPr>
        </p:nvSpPr>
        <p:spPr/>
        <p:txBody>
          <a:bodyPr/>
          <a:lstStyle/>
          <a:p>
            <a:r>
              <a:rPr lang="en-US" dirty="0"/>
              <a:t>© 2020. Alberta Health Services, Mental Health Promotion &amp; Illness Prevention</a:t>
            </a:r>
          </a:p>
        </p:txBody>
      </p:sp>
      <p:sp>
        <p:nvSpPr>
          <p:cNvPr id="3" name="Slide Number Placeholder 2">
            <a:extLst>
              <a:ext uri="{FF2B5EF4-FFF2-40B4-BE49-F238E27FC236}">
                <a16:creationId xmlns:a16="http://schemas.microsoft.com/office/drawing/2014/main" id="{7EF5ADF9-DF32-48FA-9F06-5478524F92EC}"/>
              </a:ext>
            </a:extLst>
          </p:cNvPr>
          <p:cNvSpPr>
            <a:spLocks noGrp="1"/>
          </p:cNvSpPr>
          <p:nvPr>
            <p:ph type="sldNum" sz="quarter" idx="5"/>
          </p:nvPr>
        </p:nvSpPr>
        <p:spPr/>
        <p:txBody>
          <a:bodyPr/>
          <a:lstStyle/>
          <a:p>
            <a:r>
              <a:rPr lang="en-US" dirty="0"/>
              <a:t>Slide </a:t>
            </a:r>
            <a:fld id="{F421CA56-88AA-4753-9810-58369B412CBD}" type="slidenum">
              <a:rPr lang="en-US" smtClean="0"/>
              <a:pPr/>
              <a:t>34</a:t>
            </a:fld>
            <a:endParaRPr lang="en-US" dirty="0"/>
          </a:p>
        </p:txBody>
      </p:sp>
      <p:sp>
        <p:nvSpPr>
          <p:cNvPr id="4" name="Header Placeholder 3">
            <a:extLst>
              <a:ext uri="{FF2B5EF4-FFF2-40B4-BE49-F238E27FC236}">
                <a16:creationId xmlns:a16="http://schemas.microsoft.com/office/drawing/2014/main" id="{DAE4740A-F66E-4A5C-9F31-7A9A08F6B28D}"/>
              </a:ext>
            </a:extLst>
          </p:cNvPr>
          <p:cNvSpPr>
            <a:spLocks noGrp="1"/>
          </p:cNvSpPr>
          <p:nvPr>
            <p:ph type="hdr" sz="quarter"/>
          </p:nvPr>
        </p:nvSpPr>
        <p:spPr/>
        <p:txBody>
          <a:bodyPr/>
          <a:lstStyle/>
          <a:p>
            <a:r>
              <a:rPr lang="en-US" dirty="0"/>
              <a:t>Self-Care for Organizational Wellness</a:t>
            </a:r>
          </a:p>
        </p:txBody>
      </p:sp>
      <p:sp>
        <p:nvSpPr>
          <p:cNvPr id="34" name="Slide Image Placeholder 33">
            <a:extLst>
              <a:ext uri="{FF2B5EF4-FFF2-40B4-BE49-F238E27FC236}">
                <a16:creationId xmlns:a16="http://schemas.microsoft.com/office/drawing/2014/main" id="{40F90FA4-B589-49B4-9EDC-5614A1D5BFF1}"/>
              </a:ext>
            </a:extLst>
          </p:cNvPr>
          <p:cNvSpPr>
            <a:spLocks noGrp="1" noRot="1" noChangeAspect="1"/>
          </p:cNvSpPr>
          <p:nvPr>
            <p:ph type="sldImg"/>
          </p:nvPr>
        </p:nvSpPr>
        <p:spPr>
          <a:xfrm>
            <a:off x="2281238" y="228600"/>
            <a:ext cx="2295525" cy="1292225"/>
          </a:xfrm>
        </p:spPr>
      </p:sp>
    </p:spTree>
    <p:extLst>
      <p:ext uri="{BB962C8B-B14F-4D97-AF65-F5344CB8AC3E}">
        <p14:creationId xmlns:p14="http://schemas.microsoft.com/office/powerpoint/2010/main" val="133544607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88B3ECB-0DE9-41BA-B5A8-8D19AF11976E}"/>
              </a:ext>
            </a:extLst>
          </p:cNvPr>
          <p:cNvSpPr>
            <a:spLocks noGrp="1"/>
          </p:cNvSpPr>
          <p:nvPr>
            <p:ph type="ftr" sz="quarter" idx="4"/>
          </p:nvPr>
        </p:nvSpPr>
        <p:spPr/>
        <p:txBody>
          <a:bodyPr/>
          <a:lstStyle/>
          <a:p>
            <a:r>
              <a:rPr lang="en-US" dirty="0"/>
              <a:t>© 2020. Alberta Health Services, Mental Health Promotion &amp; Illness Prevention</a:t>
            </a:r>
          </a:p>
        </p:txBody>
      </p:sp>
      <p:sp>
        <p:nvSpPr>
          <p:cNvPr id="4" name="Slide Number Placeholder 3">
            <a:extLst>
              <a:ext uri="{FF2B5EF4-FFF2-40B4-BE49-F238E27FC236}">
                <a16:creationId xmlns:a16="http://schemas.microsoft.com/office/drawing/2014/main" id="{2CE2E196-83FE-45B8-BE7D-B36E7A8A85C7}"/>
              </a:ext>
            </a:extLst>
          </p:cNvPr>
          <p:cNvSpPr>
            <a:spLocks noGrp="1"/>
          </p:cNvSpPr>
          <p:nvPr>
            <p:ph type="sldNum" sz="quarter" idx="5"/>
          </p:nvPr>
        </p:nvSpPr>
        <p:spPr/>
        <p:txBody>
          <a:bodyPr/>
          <a:lstStyle/>
          <a:p>
            <a:r>
              <a:rPr lang="en-US" dirty="0"/>
              <a:t>Slide </a:t>
            </a:r>
            <a:fld id="{F421CA56-88AA-4753-9810-58369B412CBD}" type="slidenum">
              <a:rPr lang="en-US" smtClean="0"/>
              <a:pPr/>
              <a:t>35</a:t>
            </a:fld>
            <a:endParaRPr lang="en-US" dirty="0"/>
          </a:p>
        </p:txBody>
      </p:sp>
      <p:sp>
        <p:nvSpPr>
          <p:cNvPr id="5" name="Header Placeholder 4">
            <a:extLst>
              <a:ext uri="{FF2B5EF4-FFF2-40B4-BE49-F238E27FC236}">
                <a16:creationId xmlns:a16="http://schemas.microsoft.com/office/drawing/2014/main" id="{1DF9BF5C-436C-4982-9C2F-A6D6912D5B1F}"/>
              </a:ext>
            </a:extLst>
          </p:cNvPr>
          <p:cNvSpPr>
            <a:spLocks noGrp="1"/>
          </p:cNvSpPr>
          <p:nvPr>
            <p:ph type="hdr" sz="quarter"/>
          </p:nvPr>
        </p:nvSpPr>
        <p:spPr/>
        <p:txBody>
          <a:bodyPr/>
          <a:lstStyle/>
          <a:p>
            <a:r>
              <a:rPr lang="en-US" dirty="0"/>
              <a:t>Self-Care for Organizational Wellness</a:t>
            </a:r>
          </a:p>
        </p:txBody>
      </p:sp>
      <p:sp>
        <p:nvSpPr>
          <p:cNvPr id="34" name="Notes Placeholder 33">
            <a:extLst>
              <a:ext uri="{FF2B5EF4-FFF2-40B4-BE49-F238E27FC236}">
                <a16:creationId xmlns:a16="http://schemas.microsoft.com/office/drawing/2014/main" id="{692C31CE-6216-46EF-A99F-BD312708684F}"/>
              </a:ext>
            </a:extLst>
          </p:cNvPr>
          <p:cNvSpPr>
            <a:spLocks noGrp="1"/>
          </p:cNvSpPr>
          <p:nvPr>
            <p:ph type="body" idx="1"/>
          </p:nvPr>
        </p:nvSpPr>
        <p:spPr/>
        <p:txBody>
          <a:bodyPr/>
          <a:lstStyle/>
          <a:p>
            <a:endParaRPr lang="en-CA" dirty="0"/>
          </a:p>
        </p:txBody>
      </p:sp>
      <p:sp>
        <p:nvSpPr>
          <p:cNvPr id="35" name="Slide Image Placeholder 34">
            <a:extLst>
              <a:ext uri="{FF2B5EF4-FFF2-40B4-BE49-F238E27FC236}">
                <a16:creationId xmlns:a16="http://schemas.microsoft.com/office/drawing/2014/main" id="{BE972A39-71B3-47CC-A4DC-998C2F1F90DF}"/>
              </a:ext>
            </a:extLst>
          </p:cNvPr>
          <p:cNvSpPr>
            <a:spLocks noGrp="1" noRot="1" noChangeAspect="1"/>
          </p:cNvSpPr>
          <p:nvPr>
            <p:ph type="sldImg"/>
          </p:nvPr>
        </p:nvSpPr>
        <p:spPr>
          <a:xfrm>
            <a:off x="2281238" y="228600"/>
            <a:ext cx="2295525" cy="1292225"/>
          </a:xfrm>
        </p:spPr>
      </p:sp>
    </p:spTree>
    <p:extLst>
      <p:ext uri="{BB962C8B-B14F-4D97-AF65-F5344CB8AC3E}">
        <p14:creationId xmlns:p14="http://schemas.microsoft.com/office/powerpoint/2010/main" val="394498509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b="1" dirty="0"/>
              <a:t>Reflection/Discussion (Workbook page 11)</a:t>
            </a:r>
          </a:p>
          <a:p>
            <a:r>
              <a:rPr lang="en-CA" b="1" dirty="0"/>
              <a:t>Note for question 2 on slide: </a:t>
            </a:r>
            <a:r>
              <a:rPr lang="en-CA" dirty="0"/>
              <a:t>Our self-care minimum may change from day-to-day, depending on resources, energy, workload, supports etc. For example: one day your minimum my be walking during your lunch break, the next it might be taking 5 minutes to drink/enjoy your morning coffee/tea. The trick is to tune into yourself and commit to a minimum (which you can build to a maximum depending on where you’re at) each day.</a:t>
            </a:r>
            <a:endParaRPr lang="en-US" dirty="0"/>
          </a:p>
          <a:p>
            <a:pPr lvl="0"/>
            <a:r>
              <a:rPr lang="en-US" dirty="0"/>
              <a:t>Take time to plan more broadly for self-care routines in achievable, smaller steps (in the moment strategies, day-to-day plans), especially during stressful times. It can be helpful to seek and accept support with this planning and action. You can figure it out and practice together.</a:t>
            </a:r>
          </a:p>
          <a:p>
            <a:endParaRPr lang="en-US" dirty="0"/>
          </a:p>
          <a:p>
            <a:pPr lvl="2"/>
            <a:endParaRPr lang="en-US" dirty="0"/>
          </a:p>
        </p:txBody>
      </p:sp>
      <p:sp>
        <p:nvSpPr>
          <p:cNvPr id="6" name="Footer Placeholder 5">
            <a:extLst>
              <a:ext uri="{FF2B5EF4-FFF2-40B4-BE49-F238E27FC236}">
                <a16:creationId xmlns:a16="http://schemas.microsoft.com/office/drawing/2014/main" id="{5B887D2A-F243-4C14-B7D4-FAA43151F874}"/>
              </a:ext>
            </a:extLst>
          </p:cNvPr>
          <p:cNvSpPr>
            <a:spLocks noGrp="1"/>
          </p:cNvSpPr>
          <p:nvPr>
            <p:ph type="ftr" sz="quarter" idx="4"/>
          </p:nvPr>
        </p:nvSpPr>
        <p:spPr/>
        <p:txBody>
          <a:bodyPr/>
          <a:lstStyle/>
          <a:p>
            <a:r>
              <a:rPr lang="en-US" dirty="0"/>
              <a:t>© 2020. Alberta Health Services, Mental Health Promotion &amp; Illness Prevention</a:t>
            </a:r>
          </a:p>
        </p:txBody>
      </p:sp>
      <p:sp>
        <p:nvSpPr>
          <p:cNvPr id="7" name="Slide Number Placeholder 6">
            <a:extLst>
              <a:ext uri="{FF2B5EF4-FFF2-40B4-BE49-F238E27FC236}">
                <a16:creationId xmlns:a16="http://schemas.microsoft.com/office/drawing/2014/main" id="{A9317C37-B4B0-4F43-8A96-4F7213B0214F}"/>
              </a:ext>
            </a:extLst>
          </p:cNvPr>
          <p:cNvSpPr>
            <a:spLocks noGrp="1"/>
          </p:cNvSpPr>
          <p:nvPr>
            <p:ph type="sldNum" sz="quarter" idx="5"/>
          </p:nvPr>
        </p:nvSpPr>
        <p:spPr/>
        <p:txBody>
          <a:bodyPr/>
          <a:lstStyle/>
          <a:p>
            <a:r>
              <a:rPr lang="en-US" dirty="0"/>
              <a:t>Slide </a:t>
            </a:r>
            <a:fld id="{F421CA56-88AA-4753-9810-58369B412CBD}" type="slidenum">
              <a:rPr lang="en-US" smtClean="0"/>
              <a:pPr/>
              <a:t>36</a:t>
            </a:fld>
            <a:endParaRPr lang="en-US" dirty="0"/>
          </a:p>
        </p:txBody>
      </p:sp>
      <p:sp>
        <p:nvSpPr>
          <p:cNvPr id="8" name="Header Placeholder 7">
            <a:extLst>
              <a:ext uri="{FF2B5EF4-FFF2-40B4-BE49-F238E27FC236}">
                <a16:creationId xmlns:a16="http://schemas.microsoft.com/office/drawing/2014/main" id="{BC7B037D-7B22-4654-9679-4118F58D241D}"/>
              </a:ext>
            </a:extLst>
          </p:cNvPr>
          <p:cNvSpPr>
            <a:spLocks noGrp="1"/>
          </p:cNvSpPr>
          <p:nvPr>
            <p:ph type="hdr" sz="quarter"/>
          </p:nvPr>
        </p:nvSpPr>
        <p:spPr/>
        <p:txBody>
          <a:bodyPr/>
          <a:lstStyle/>
          <a:p>
            <a:r>
              <a:rPr lang="en-US" dirty="0"/>
              <a:t>Self-Care for Organizational Wellness</a:t>
            </a:r>
          </a:p>
        </p:txBody>
      </p:sp>
      <p:sp>
        <p:nvSpPr>
          <p:cNvPr id="35" name="Slide Image Placeholder 34">
            <a:extLst>
              <a:ext uri="{FF2B5EF4-FFF2-40B4-BE49-F238E27FC236}">
                <a16:creationId xmlns:a16="http://schemas.microsoft.com/office/drawing/2014/main" id="{F6FCC406-A2E3-439B-B1BB-D5B8EAE2B017}"/>
              </a:ext>
            </a:extLst>
          </p:cNvPr>
          <p:cNvSpPr>
            <a:spLocks noGrp="1" noRot="1" noChangeAspect="1"/>
          </p:cNvSpPr>
          <p:nvPr>
            <p:ph type="sldImg"/>
          </p:nvPr>
        </p:nvSpPr>
        <p:spPr>
          <a:xfrm>
            <a:off x="2281238" y="228600"/>
            <a:ext cx="2295525" cy="1292225"/>
          </a:xfrm>
        </p:spPr>
      </p:sp>
    </p:spTree>
    <p:extLst>
      <p:ext uri="{BB962C8B-B14F-4D97-AF65-F5344CB8AC3E}">
        <p14:creationId xmlns:p14="http://schemas.microsoft.com/office/powerpoint/2010/main" val="388592716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Consider that everyone can have a role to play in building and advocating for a healthy workplace and self-care culture, from showing appreciation and gratitude, validating your peers’ efforts, successes and challenges, eating/sharing healthy snacks, engaging in positive check ins (along with sharing concerns and debriefing challenges) and by modeling your own self-care along the way.  </a:t>
            </a:r>
          </a:p>
          <a:p>
            <a:r>
              <a:rPr lang="en-US" dirty="0"/>
              <a:t>Suggestions from Alberta responders on reaching out to social supports: </a:t>
            </a:r>
            <a:br>
              <a:rPr lang="en-US" dirty="0"/>
            </a:br>
            <a:r>
              <a:rPr lang="en-US" dirty="0"/>
              <a:t>Access support from peers and supervisors who understand responder work. However, also try to access social support from people who are not immersed in disaster response work in order to give yourself a break from the disaster conversations.</a:t>
            </a:r>
          </a:p>
        </p:txBody>
      </p:sp>
      <p:sp>
        <p:nvSpPr>
          <p:cNvPr id="5" name="Rounded Rectangle 4"/>
          <p:cNvSpPr/>
          <p:nvPr/>
        </p:nvSpPr>
        <p:spPr>
          <a:xfrm>
            <a:off x="355836" y="4194180"/>
            <a:ext cx="6146327" cy="4001095"/>
          </a:xfrm>
          <a:prstGeom prst="roundRect">
            <a:avLst>
              <a:gd name="adj" fmla="val 6682"/>
            </a:avLst>
          </a:prstGeom>
          <a:solidFill>
            <a:schemeClr val="bg1"/>
          </a:solidFill>
          <a:ln w="19050">
            <a:solidFill>
              <a:srgbClr val="5C4383"/>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18635" tIns="18635" rIns="18635" bIns="18635" rtlCol="0" anchor="t"/>
          <a:lstStyle/>
          <a:p>
            <a:pPr lvl="0"/>
            <a:r>
              <a:rPr lang="en-US" sz="1100" b="1" dirty="0">
                <a:solidFill>
                  <a:srgbClr val="5C4383"/>
                </a:solidFill>
              </a:rPr>
              <a:t>Quotes</a:t>
            </a:r>
          </a:p>
          <a:p>
            <a:pPr indent="174708">
              <a:spcAft>
                <a:spcPts val="611"/>
              </a:spcAft>
            </a:pPr>
            <a:r>
              <a:rPr lang="en-US" sz="1100" i="1" dirty="0">
                <a:solidFill>
                  <a:srgbClr val="5C6670"/>
                </a:solidFill>
              </a:rPr>
              <a:t>“It should be worked into your routines so you can always be topping up your gas tank, a little recharge on your battery.”</a:t>
            </a:r>
          </a:p>
          <a:p>
            <a:pPr indent="174708">
              <a:spcAft>
                <a:spcPts val="611"/>
              </a:spcAft>
            </a:pPr>
            <a:r>
              <a:rPr lang="en-US" sz="1100" i="1" dirty="0">
                <a:solidFill>
                  <a:srgbClr val="5C6670"/>
                </a:solidFill>
              </a:rPr>
              <a:t>“It should involve simple, small changes, like choice of food because it’s a daily need, choices of TV shows, Facebook posts, choices about the people I want to be around, the things I do every day. Am I sitting outside every day? Am I benefitting from that? How long am I watching TV? These are things that are a given, and I take note of how I can make little changes to those.”</a:t>
            </a:r>
          </a:p>
          <a:p>
            <a:pPr indent="174708">
              <a:spcAft>
                <a:spcPts val="611"/>
              </a:spcAft>
            </a:pPr>
            <a:r>
              <a:rPr lang="en-US" sz="1100" i="1" dirty="0">
                <a:solidFill>
                  <a:srgbClr val="5C6670"/>
                </a:solidFill>
              </a:rPr>
              <a:t>“Those that are really good at [self-care] are the ones who are physically active, have a regular routine, or who more likely go for a walk or a run or go to the gym after their shift. The active ones come back to work active and chatty and want to tell people about their experiences.”</a:t>
            </a:r>
          </a:p>
          <a:p>
            <a:pPr indent="174708">
              <a:spcAft>
                <a:spcPts val="611"/>
              </a:spcAft>
            </a:pPr>
            <a:r>
              <a:rPr lang="en-US" sz="1100" i="1" dirty="0">
                <a:solidFill>
                  <a:srgbClr val="5C6670"/>
                </a:solidFill>
              </a:rPr>
              <a:t>“Having an activity that doesn’t require a gym or a team or any of those kind of things. Something you can do alone, such as yoga or stretching. And it’s always built into your day, and you have to do it.”</a:t>
            </a:r>
          </a:p>
          <a:p>
            <a:pPr indent="174708">
              <a:spcAft>
                <a:spcPts val="611"/>
              </a:spcAft>
            </a:pPr>
            <a:r>
              <a:rPr lang="en-US" sz="1100" i="1" dirty="0">
                <a:solidFill>
                  <a:srgbClr val="5C6670"/>
                </a:solidFill>
              </a:rPr>
              <a:t>“When people looked out the windows, some people found it distressing. So we got window paints and people got to paint on the windows. Clients did that and staff did that as a way to depict their experience, or think about something. When people first came back we got big sheets of plywood and put chalk on them for people to write more hopeful resilient type words or pictures, so we did some things like that. For some people that seemed to be quite helpful for their self-care.”</a:t>
            </a:r>
          </a:p>
          <a:p>
            <a:pPr lvl="0"/>
            <a:endParaRPr lang="en-US" sz="1100" b="1" dirty="0">
              <a:solidFill>
                <a:srgbClr val="5C4383"/>
              </a:solidFill>
            </a:endParaRPr>
          </a:p>
          <a:p>
            <a:pPr lvl="0"/>
            <a:endParaRPr lang="en-US" sz="1100" b="1" dirty="0">
              <a:solidFill>
                <a:srgbClr val="5C4383"/>
              </a:solidFill>
            </a:endParaRPr>
          </a:p>
        </p:txBody>
      </p:sp>
      <p:sp>
        <p:nvSpPr>
          <p:cNvPr id="2" name="Footer Placeholder 1">
            <a:extLst>
              <a:ext uri="{FF2B5EF4-FFF2-40B4-BE49-F238E27FC236}">
                <a16:creationId xmlns:a16="http://schemas.microsoft.com/office/drawing/2014/main" id="{F598ACF8-5A5B-423A-961A-3408AE93B567}"/>
              </a:ext>
            </a:extLst>
          </p:cNvPr>
          <p:cNvSpPr>
            <a:spLocks noGrp="1"/>
          </p:cNvSpPr>
          <p:nvPr>
            <p:ph type="ftr" sz="quarter" idx="4"/>
          </p:nvPr>
        </p:nvSpPr>
        <p:spPr/>
        <p:txBody>
          <a:bodyPr/>
          <a:lstStyle/>
          <a:p>
            <a:r>
              <a:rPr lang="en-US" dirty="0"/>
              <a:t>© 2020. Alberta Health Services, Mental Health Promotion &amp; Illness Prevention</a:t>
            </a:r>
          </a:p>
        </p:txBody>
      </p:sp>
      <p:sp>
        <p:nvSpPr>
          <p:cNvPr id="4" name="Slide Number Placeholder 3">
            <a:extLst>
              <a:ext uri="{FF2B5EF4-FFF2-40B4-BE49-F238E27FC236}">
                <a16:creationId xmlns:a16="http://schemas.microsoft.com/office/drawing/2014/main" id="{12F16463-53E8-4779-A8E2-51BF02B7819D}"/>
              </a:ext>
            </a:extLst>
          </p:cNvPr>
          <p:cNvSpPr>
            <a:spLocks noGrp="1"/>
          </p:cNvSpPr>
          <p:nvPr>
            <p:ph type="sldNum" sz="quarter" idx="5"/>
          </p:nvPr>
        </p:nvSpPr>
        <p:spPr/>
        <p:txBody>
          <a:bodyPr/>
          <a:lstStyle/>
          <a:p>
            <a:r>
              <a:rPr lang="en-US" dirty="0"/>
              <a:t>Slide </a:t>
            </a:r>
            <a:fld id="{F421CA56-88AA-4753-9810-58369B412CBD}" type="slidenum">
              <a:rPr lang="en-US" smtClean="0"/>
              <a:pPr/>
              <a:t>37</a:t>
            </a:fld>
            <a:endParaRPr lang="en-US" dirty="0"/>
          </a:p>
        </p:txBody>
      </p:sp>
      <p:sp>
        <p:nvSpPr>
          <p:cNvPr id="6" name="Header Placeholder 5">
            <a:extLst>
              <a:ext uri="{FF2B5EF4-FFF2-40B4-BE49-F238E27FC236}">
                <a16:creationId xmlns:a16="http://schemas.microsoft.com/office/drawing/2014/main" id="{4612C62C-98B5-4294-AD9A-DD81ACA723D0}"/>
              </a:ext>
            </a:extLst>
          </p:cNvPr>
          <p:cNvSpPr>
            <a:spLocks noGrp="1"/>
          </p:cNvSpPr>
          <p:nvPr>
            <p:ph type="hdr" sz="quarter"/>
          </p:nvPr>
        </p:nvSpPr>
        <p:spPr/>
        <p:txBody>
          <a:bodyPr/>
          <a:lstStyle/>
          <a:p>
            <a:r>
              <a:rPr lang="en-US" dirty="0"/>
              <a:t>Self-Care for Organizational Wellness</a:t>
            </a:r>
          </a:p>
        </p:txBody>
      </p:sp>
      <p:sp>
        <p:nvSpPr>
          <p:cNvPr id="36" name="Slide Image Placeholder 35">
            <a:extLst>
              <a:ext uri="{FF2B5EF4-FFF2-40B4-BE49-F238E27FC236}">
                <a16:creationId xmlns:a16="http://schemas.microsoft.com/office/drawing/2014/main" id="{A5BF5153-19F1-4695-A4CB-57F7AD8ADD45}"/>
              </a:ext>
            </a:extLst>
          </p:cNvPr>
          <p:cNvSpPr>
            <a:spLocks noGrp="1" noRot="1" noChangeAspect="1"/>
          </p:cNvSpPr>
          <p:nvPr>
            <p:ph type="sldImg"/>
          </p:nvPr>
        </p:nvSpPr>
        <p:spPr>
          <a:xfrm>
            <a:off x="2281238" y="228600"/>
            <a:ext cx="2295525" cy="1292225"/>
          </a:xfrm>
        </p:spPr>
      </p:sp>
    </p:spTree>
    <p:extLst>
      <p:ext uri="{BB962C8B-B14F-4D97-AF65-F5344CB8AC3E}">
        <p14:creationId xmlns:p14="http://schemas.microsoft.com/office/powerpoint/2010/main" val="163557813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740FC0E-390E-4DF0-8AB3-2C948DFC723D}"/>
              </a:ext>
            </a:extLst>
          </p:cNvPr>
          <p:cNvSpPr>
            <a:spLocks noGrp="1"/>
          </p:cNvSpPr>
          <p:nvPr>
            <p:ph type="ftr" sz="quarter" idx="4"/>
          </p:nvPr>
        </p:nvSpPr>
        <p:spPr/>
        <p:txBody>
          <a:bodyPr/>
          <a:lstStyle/>
          <a:p>
            <a:r>
              <a:rPr lang="en-US" dirty="0"/>
              <a:t>© 2020. Alberta Health Services, Mental Health Promotion &amp; Illness Prevention</a:t>
            </a:r>
          </a:p>
        </p:txBody>
      </p:sp>
      <p:sp>
        <p:nvSpPr>
          <p:cNvPr id="3" name="Slide Number Placeholder 2">
            <a:extLst>
              <a:ext uri="{FF2B5EF4-FFF2-40B4-BE49-F238E27FC236}">
                <a16:creationId xmlns:a16="http://schemas.microsoft.com/office/drawing/2014/main" id="{45DB18ED-E01B-4D4D-85B9-6FA5882F4BF2}"/>
              </a:ext>
            </a:extLst>
          </p:cNvPr>
          <p:cNvSpPr>
            <a:spLocks noGrp="1"/>
          </p:cNvSpPr>
          <p:nvPr>
            <p:ph type="sldNum" sz="quarter" idx="5"/>
          </p:nvPr>
        </p:nvSpPr>
        <p:spPr/>
        <p:txBody>
          <a:bodyPr/>
          <a:lstStyle/>
          <a:p>
            <a:r>
              <a:rPr lang="en-US" dirty="0"/>
              <a:t>Slide </a:t>
            </a:r>
            <a:fld id="{F421CA56-88AA-4753-9810-58369B412CBD}" type="slidenum">
              <a:rPr lang="en-US" smtClean="0"/>
              <a:pPr/>
              <a:t>38</a:t>
            </a:fld>
            <a:endParaRPr lang="en-US" dirty="0"/>
          </a:p>
        </p:txBody>
      </p:sp>
      <p:sp>
        <p:nvSpPr>
          <p:cNvPr id="4" name="Header Placeholder 3">
            <a:extLst>
              <a:ext uri="{FF2B5EF4-FFF2-40B4-BE49-F238E27FC236}">
                <a16:creationId xmlns:a16="http://schemas.microsoft.com/office/drawing/2014/main" id="{2D5D7366-F1B7-4BF2-97D5-FA71E3559328}"/>
              </a:ext>
            </a:extLst>
          </p:cNvPr>
          <p:cNvSpPr>
            <a:spLocks noGrp="1"/>
          </p:cNvSpPr>
          <p:nvPr>
            <p:ph type="hdr" sz="quarter"/>
          </p:nvPr>
        </p:nvSpPr>
        <p:spPr/>
        <p:txBody>
          <a:bodyPr/>
          <a:lstStyle/>
          <a:p>
            <a:r>
              <a:rPr lang="en-US" dirty="0"/>
              <a:t>Self-Care for Organizational Wellness</a:t>
            </a:r>
          </a:p>
        </p:txBody>
      </p:sp>
      <p:sp>
        <p:nvSpPr>
          <p:cNvPr id="34" name="Notes Placeholder 33">
            <a:extLst>
              <a:ext uri="{FF2B5EF4-FFF2-40B4-BE49-F238E27FC236}">
                <a16:creationId xmlns:a16="http://schemas.microsoft.com/office/drawing/2014/main" id="{2835FD84-2FFC-48A7-AB69-407F4BD14AEB}"/>
              </a:ext>
            </a:extLst>
          </p:cNvPr>
          <p:cNvSpPr>
            <a:spLocks noGrp="1"/>
          </p:cNvSpPr>
          <p:nvPr>
            <p:ph type="body" idx="1"/>
          </p:nvPr>
        </p:nvSpPr>
        <p:spPr/>
        <p:txBody>
          <a:bodyPr/>
          <a:lstStyle/>
          <a:p>
            <a:endParaRPr lang="en-CA" dirty="0"/>
          </a:p>
        </p:txBody>
      </p:sp>
      <p:sp>
        <p:nvSpPr>
          <p:cNvPr id="35" name="Slide Image Placeholder 34">
            <a:extLst>
              <a:ext uri="{FF2B5EF4-FFF2-40B4-BE49-F238E27FC236}">
                <a16:creationId xmlns:a16="http://schemas.microsoft.com/office/drawing/2014/main" id="{06A4510F-AEE0-4C51-B535-48A87F4D1AFC}"/>
              </a:ext>
            </a:extLst>
          </p:cNvPr>
          <p:cNvSpPr>
            <a:spLocks noGrp="1" noRot="1" noChangeAspect="1"/>
          </p:cNvSpPr>
          <p:nvPr>
            <p:ph type="sldImg"/>
          </p:nvPr>
        </p:nvSpPr>
        <p:spPr>
          <a:xfrm>
            <a:off x="2281238" y="228600"/>
            <a:ext cx="2295525" cy="1292225"/>
          </a:xfrm>
        </p:spPr>
      </p:sp>
    </p:spTree>
    <p:extLst>
      <p:ext uri="{BB962C8B-B14F-4D97-AF65-F5344CB8AC3E}">
        <p14:creationId xmlns:p14="http://schemas.microsoft.com/office/powerpoint/2010/main" val="57545770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8D53EDF-297D-48F8-9B8B-47A112FFA46F}"/>
              </a:ext>
            </a:extLst>
          </p:cNvPr>
          <p:cNvSpPr>
            <a:spLocks noGrp="1"/>
          </p:cNvSpPr>
          <p:nvPr>
            <p:ph type="ftr" sz="quarter" idx="4"/>
          </p:nvPr>
        </p:nvSpPr>
        <p:spPr/>
        <p:txBody>
          <a:bodyPr/>
          <a:lstStyle/>
          <a:p>
            <a:r>
              <a:rPr lang="en-US" dirty="0"/>
              <a:t>© 2020. Alberta Health Services, Mental Health Promotion &amp; Illness Prevention</a:t>
            </a:r>
          </a:p>
        </p:txBody>
      </p:sp>
      <p:sp>
        <p:nvSpPr>
          <p:cNvPr id="3" name="Slide Number Placeholder 2">
            <a:extLst>
              <a:ext uri="{FF2B5EF4-FFF2-40B4-BE49-F238E27FC236}">
                <a16:creationId xmlns:a16="http://schemas.microsoft.com/office/drawing/2014/main" id="{FC5BC6B2-B411-4E90-9C15-C7FEB95C8DB6}"/>
              </a:ext>
            </a:extLst>
          </p:cNvPr>
          <p:cNvSpPr>
            <a:spLocks noGrp="1"/>
          </p:cNvSpPr>
          <p:nvPr>
            <p:ph type="sldNum" sz="quarter" idx="5"/>
          </p:nvPr>
        </p:nvSpPr>
        <p:spPr/>
        <p:txBody>
          <a:bodyPr/>
          <a:lstStyle/>
          <a:p>
            <a:r>
              <a:rPr lang="en-US" dirty="0"/>
              <a:t>Slide </a:t>
            </a:r>
            <a:fld id="{F421CA56-88AA-4753-9810-58369B412CBD}" type="slidenum">
              <a:rPr lang="en-US" smtClean="0"/>
              <a:pPr/>
              <a:t>39</a:t>
            </a:fld>
            <a:endParaRPr lang="en-US" dirty="0"/>
          </a:p>
        </p:txBody>
      </p:sp>
      <p:sp>
        <p:nvSpPr>
          <p:cNvPr id="4" name="Header Placeholder 3">
            <a:extLst>
              <a:ext uri="{FF2B5EF4-FFF2-40B4-BE49-F238E27FC236}">
                <a16:creationId xmlns:a16="http://schemas.microsoft.com/office/drawing/2014/main" id="{447DFDBA-C391-4D5A-913F-CD96E0799D0B}"/>
              </a:ext>
            </a:extLst>
          </p:cNvPr>
          <p:cNvSpPr>
            <a:spLocks noGrp="1"/>
          </p:cNvSpPr>
          <p:nvPr>
            <p:ph type="hdr" sz="quarter"/>
          </p:nvPr>
        </p:nvSpPr>
        <p:spPr/>
        <p:txBody>
          <a:bodyPr/>
          <a:lstStyle/>
          <a:p>
            <a:r>
              <a:rPr lang="en-US" dirty="0"/>
              <a:t>Self-Care for Organizational Wellness</a:t>
            </a:r>
          </a:p>
        </p:txBody>
      </p:sp>
      <p:sp>
        <p:nvSpPr>
          <p:cNvPr id="34" name="Notes Placeholder 33">
            <a:extLst>
              <a:ext uri="{FF2B5EF4-FFF2-40B4-BE49-F238E27FC236}">
                <a16:creationId xmlns:a16="http://schemas.microsoft.com/office/drawing/2014/main" id="{188C676C-697E-4875-AA28-2ED932165A66}"/>
              </a:ext>
            </a:extLst>
          </p:cNvPr>
          <p:cNvSpPr>
            <a:spLocks noGrp="1"/>
          </p:cNvSpPr>
          <p:nvPr>
            <p:ph type="body" idx="1"/>
          </p:nvPr>
        </p:nvSpPr>
        <p:spPr/>
        <p:txBody>
          <a:bodyPr/>
          <a:lstStyle/>
          <a:p>
            <a:endParaRPr lang="en-CA" dirty="0"/>
          </a:p>
        </p:txBody>
      </p:sp>
      <p:sp>
        <p:nvSpPr>
          <p:cNvPr id="35" name="Slide Image Placeholder 34">
            <a:extLst>
              <a:ext uri="{FF2B5EF4-FFF2-40B4-BE49-F238E27FC236}">
                <a16:creationId xmlns:a16="http://schemas.microsoft.com/office/drawing/2014/main" id="{A7D90F28-A684-46A5-8296-4FB2227B05F2}"/>
              </a:ext>
            </a:extLst>
          </p:cNvPr>
          <p:cNvSpPr>
            <a:spLocks noGrp="1" noRot="1" noChangeAspect="1"/>
          </p:cNvSpPr>
          <p:nvPr>
            <p:ph type="sldImg"/>
          </p:nvPr>
        </p:nvSpPr>
        <p:spPr>
          <a:xfrm>
            <a:off x="2281238" y="228600"/>
            <a:ext cx="2295525" cy="1292225"/>
          </a:xfrm>
        </p:spPr>
      </p:sp>
    </p:spTree>
    <p:extLst>
      <p:ext uri="{BB962C8B-B14F-4D97-AF65-F5344CB8AC3E}">
        <p14:creationId xmlns:p14="http://schemas.microsoft.com/office/powerpoint/2010/main" val="29288831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CA" dirty="0"/>
              <a:t>Context for the Self-care Project and Toolkit: </a:t>
            </a:r>
          </a:p>
          <a:p>
            <a:r>
              <a:rPr lang="en-CA" dirty="0"/>
              <a:t>Following many of the disasters that have happened in Alberta between 2011- 2017 there was an increased recognition that staff supporting the recovery were impacted. They were taking on additional work, while still trying to balance their day to day life and regular workload. </a:t>
            </a:r>
          </a:p>
          <a:p>
            <a:r>
              <a:rPr lang="en-CA" dirty="0"/>
              <a:t>After the fires in Slave Lake in 2011, an external review highlighted how staff and volunteers providing emergency response were experiencing a high amount of stress and burnout. Many individuals were dually impacted, particularly those that were both the ‘helpers’ and residents of the area.</a:t>
            </a:r>
          </a:p>
          <a:p>
            <a:r>
              <a:rPr lang="en-CA" dirty="0"/>
              <a:t>AHS Mental Health Promotion and Illness Prevention (MHPIP) team consulted with Dr. Patricia Watson, the Senior Education Specialist for the National Center for PTSD, and Assistant Professor in the Department of Psychiatry at Dartmouth Medical School Clinical Psychologist focusing on educational training for post-disaster, military, and first responder settings 1. The MHPIP team interviewed (18+) individuals who supported the response and recovery with the FMM fires, the Southern Alberta floods, and the Slave Lake fire to understand recurring themes with self-care &amp; disaster response/recovery work &amp; to develop this workshop.</a:t>
            </a:r>
          </a:p>
          <a:p>
            <a:r>
              <a:rPr lang="en-CA" dirty="0"/>
              <a:t>In the interviews and pilot workshops, many organizations, teams and leaders recognized the need for self-care but acknowledged the difficulty setting aside time for comprehensive, sustainable staff self-care/wellness planning beyond periodic activities or debriefs (with particular difficulty finding time for a longer workshop dedicated to self-care/wellness during stressful post-disaster/recovery times). As such, this toolkit was born. </a:t>
            </a:r>
          </a:p>
          <a:p>
            <a:r>
              <a:rPr lang="en-CA" dirty="0"/>
              <a:t>It has evolved even further as self-care project materials were incorporated into the development of the Psychological First Aid (PFA) for Pandemic webinar, given the widespread and enduring impacts of the COVID-19 pandemic. As self care has been identified as an area of growing interest/need, 30 minutes of interactive self-care discussion has been incorporated in the 2 hour PFA webinars. As the pandemic has progressed, requests have increased for resources to support individual self-care and team wellness in the ever-changing and uncertain events of the pandemic. We hope that you will find the resources and information herein helpful and supportive of your individual, team and organizational self-care journey, as you support your communities and teams through the this response and recovery work.</a:t>
            </a:r>
          </a:p>
        </p:txBody>
      </p:sp>
      <p:sp>
        <p:nvSpPr>
          <p:cNvPr id="2" name="Footer Placeholder 1">
            <a:extLst>
              <a:ext uri="{FF2B5EF4-FFF2-40B4-BE49-F238E27FC236}">
                <a16:creationId xmlns:a16="http://schemas.microsoft.com/office/drawing/2014/main" id="{1472BBD9-0B92-4C7E-A0BD-1D06F6B1360C}"/>
              </a:ext>
            </a:extLst>
          </p:cNvPr>
          <p:cNvSpPr>
            <a:spLocks noGrp="1"/>
          </p:cNvSpPr>
          <p:nvPr>
            <p:ph type="ftr" sz="quarter" idx="4"/>
          </p:nvPr>
        </p:nvSpPr>
        <p:spPr/>
        <p:txBody>
          <a:bodyPr/>
          <a:lstStyle/>
          <a:p>
            <a:r>
              <a:rPr lang="en-US" dirty="0"/>
              <a:t>© 2020. Alberta Health Services, Mental Health Promotion &amp; Illness Prevention</a:t>
            </a:r>
          </a:p>
        </p:txBody>
      </p:sp>
      <p:sp>
        <p:nvSpPr>
          <p:cNvPr id="4" name="Slide Number Placeholder 3">
            <a:extLst>
              <a:ext uri="{FF2B5EF4-FFF2-40B4-BE49-F238E27FC236}">
                <a16:creationId xmlns:a16="http://schemas.microsoft.com/office/drawing/2014/main" id="{CBAAAD99-959F-4B59-A33B-EB5EAAE9E8C7}"/>
              </a:ext>
            </a:extLst>
          </p:cNvPr>
          <p:cNvSpPr>
            <a:spLocks noGrp="1"/>
          </p:cNvSpPr>
          <p:nvPr>
            <p:ph type="sldNum" sz="quarter" idx="5"/>
          </p:nvPr>
        </p:nvSpPr>
        <p:spPr/>
        <p:txBody>
          <a:bodyPr/>
          <a:lstStyle/>
          <a:p>
            <a:r>
              <a:rPr lang="en-US" dirty="0"/>
              <a:t>Slide </a:t>
            </a:r>
            <a:fld id="{F421CA56-88AA-4753-9810-58369B412CBD}" type="slidenum">
              <a:rPr lang="en-US" smtClean="0"/>
              <a:pPr/>
              <a:t>4</a:t>
            </a:fld>
            <a:endParaRPr lang="en-US" dirty="0"/>
          </a:p>
        </p:txBody>
      </p:sp>
      <p:sp>
        <p:nvSpPr>
          <p:cNvPr id="5" name="Header Placeholder 4">
            <a:extLst>
              <a:ext uri="{FF2B5EF4-FFF2-40B4-BE49-F238E27FC236}">
                <a16:creationId xmlns:a16="http://schemas.microsoft.com/office/drawing/2014/main" id="{A1CF0AB4-DF5B-4955-B0FF-9E012363DA51}"/>
              </a:ext>
            </a:extLst>
          </p:cNvPr>
          <p:cNvSpPr>
            <a:spLocks noGrp="1"/>
          </p:cNvSpPr>
          <p:nvPr>
            <p:ph type="hdr" sz="quarter"/>
          </p:nvPr>
        </p:nvSpPr>
        <p:spPr/>
        <p:txBody>
          <a:bodyPr/>
          <a:lstStyle/>
          <a:p>
            <a:r>
              <a:rPr lang="en-US" dirty="0"/>
              <a:t>Self-Care for Organizational Wellness</a:t>
            </a:r>
          </a:p>
        </p:txBody>
      </p:sp>
      <p:sp>
        <p:nvSpPr>
          <p:cNvPr id="35" name="Slide Image Placeholder 34">
            <a:extLst>
              <a:ext uri="{FF2B5EF4-FFF2-40B4-BE49-F238E27FC236}">
                <a16:creationId xmlns:a16="http://schemas.microsoft.com/office/drawing/2014/main" id="{879DC64D-B2BB-4A42-922C-98F77A8EF795}"/>
              </a:ext>
            </a:extLst>
          </p:cNvPr>
          <p:cNvSpPr>
            <a:spLocks noGrp="1" noRot="1" noChangeAspect="1"/>
          </p:cNvSpPr>
          <p:nvPr>
            <p:ph type="sldImg"/>
          </p:nvPr>
        </p:nvSpPr>
        <p:spPr>
          <a:xfrm>
            <a:off x="2281238" y="228600"/>
            <a:ext cx="2295525" cy="1292225"/>
          </a:xfrm>
        </p:spPr>
      </p:sp>
    </p:spTree>
    <p:extLst>
      <p:ext uri="{BB962C8B-B14F-4D97-AF65-F5344CB8AC3E}">
        <p14:creationId xmlns:p14="http://schemas.microsoft.com/office/powerpoint/2010/main" val="285516974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p:cNvSpPr>
          <p:nvPr>
            <p:ph type="body" idx="1"/>
          </p:nvPr>
        </p:nvSpPr>
        <p:spPr/>
        <p:txBody>
          <a:bodyPr/>
          <a:lstStyle/>
          <a:p>
            <a:r>
              <a:rPr lang="en-US" dirty="0"/>
              <a:t>NOTE: This is an animated slide (If using this as part of a presentation)</a:t>
            </a:r>
          </a:p>
          <a:p>
            <a:r>
              <a:rPr lang="en-US" b="1" dirty="0"/>
              <a:t>Organizational Approach to Disaster Self-Care Capacity</a:t>
            </a:r>
          </a:p>
          <a:p>
            <a:pPr>
              <a:spcBef>
                <a:spcPts val="0"/>
              </a:spcBef>
            </a:pPr>
            <a:r>
              <a:rPr lang="en-US" dirty="0"/>
              <a:t>Based on Potter and Brough’s Systemic capacity building: hierarchy of needs, the Disaster Psychosocial Capacity Building Pyramid is a model of the interconnected individual and institutional factors involved in psychosocial capacity. It provides an integrated framework for understanding and addressing responder well-being in particular, the relationship between individual and organizational (institutional) factors. </a:t>
            </a:r>
          </a:p>
          <a:p>
            <a:r>
              <a:rPr lang="en-US" dirty="0"/>
              <a:t>While self-care training, strategies and tools most often focus on individual wellness efforts, activities and supports research suggests that it’s the bottom half of the triangle that can have the greatest impact on staff well-being. ln fact, literature suggests that “situational and organizational factors play a bigger role in burnout than do individual ones” (Maslach, 2003), with disaster-specific literature further noting that strategies addressing both individual and institutional factors affecting responders are indicated (Quevillon et al., 2016).  This includes leadership approaches to role modelling and actively promoting &amp; fostering workplace wellness and self-care culture through policy, procedures, physical spaces, workload structures, and supports.</a:t>
            </a:r>
          </a:p>
          <a:p>
            <a:r>
              <a:rPr lang="en-US" b="1" dirty="0"/>
              <a:t>Key Points</a:t>
            </a:r>
          </a:p>
          <a:p>
            <a:pPr>
              <a:spcBef>
                <a:spcPts val="0"/>
              </a:spcBef>
            </a:pPr>
            <a:r>
              <a:rPr lang="en-US" dirty="0"/>
              <a:t>The Disaster Psychosocial Capacity Building Pyramid:</a:t>
            </a:r>
          </a:p>
          <a:p>
            <a:pPr marL="171450" indent="-171450">
              <a:spcBef>
                <a:spcPts val="0"/>
              </a:spcBef>
              <a:buFont typeface="Arial" panose="020B0604020202020204" pitchFamily="34" charset="0"/>
              <a:buChar char="•"/>
            </a:pPr>
            <a:r>
              <a:rPr lang="en-US" dirty="0"/>
              <a:t>Demonstrates the interconnection of multiple individual and institutional factors involved in psychosocial capacity and responder well-being.</a:t>
            </a:r>
          </a:p>
          <a:p>
            <a:pPr marL="171450" indent="-171450">
              <a:spcBef>
                <a:spcPts val="0"/>
              </a:spcBef>
              <a:buFont typeface="Arial" panose="020B0604020202020204" pitchFamily="34" charset="0"/>
              <a:buChar char="•"/>
            </a:pPr>
            <a:r>
              <a:rPr lang="en-US" dirty="0"/>
              <a:t>Is helpful in challenging the perception that the responsibility for self-care falls solely on individuals. </a:t>
            </a:r>
          </a:p>
          <a:p>
            <a:pPr marL="171450" indent="-171450">
              <a:spcBef>
                <a:spcPts val="0"/>
              </a:spcBef>
              <a:buFont typeface="Arial" panose="020B0604020202020204" pitchFamily="34" charset="0"/>
              <a:buChar char="•"/>
            </a:pPr>
            <a:r>
              <a:rPr lang="en-US" dirty="0"/>
              <a:t>Can create awareness of these factors as an important part of peer support and effective leadership. </a:t>
            </a:r>
          </a:p>
          <a:p>
            <a:pPr>
              <a:spcBef>
                <a:spcPts val="0"/>
              </a:spcBef>
            </a:pPr>
            <a:r>
              <a:rPr lang="en-US" dirty="0"/>
              <a:t>The organizational factors that contribute to capacity building in organizations include:</a:t>
            </a:r>
          </a:p>
          <a:p>
            <a:pPr marL="171450" indent="-171450">
              <a:spcBef>
                <a:spcPts val="0"/>
              </a:spcBef>
              <a:buFont typeface="Arial" panose="020B0604020202020204" pitchFamily="34" charset="0"/>
              <a:buChar char="•"/>
            </a:pPr>
            <a:r>
              <a:rPr lang="en-US" dirty="0"/>
              <a:t>Workload expectations</a:t>
            </a:r>
          </a:p>
          <a:p>
            <a:pPr marL="171450" indent="-171450">
              <a:spcBef>
                <a:spcPts val="0"/>
              </a:spcBef>
              <a:buFont typeface="Arial" panose="020B0604020202020204" pitchFamily="34" charset="0"/>
              <a:buChar char="•"/>
            </a:pPr>
            <a:r>
              <a:rPr lang="en-US" dirty="0"/>
              <a:t>Facility factors (e.g., space, room, safety, access to basic needs)</a:t>
            </a:r>
          </a:p>
          <a:p>
            <a:pPr marL="171450" indent="-171450">
              <a:spcBef>
                <a:spcPts val="0"/>
              </a:spcBef>
              <a:buFont typeface="Arial" panose="020B0604020202020204" pitchFamily="34" charset="0"/>
              <a:buChar char="•"/>
            </a:pPr>
            <a:r>
              <a:rPr lang="en-US" dirty="0"/>
              <a:t>Supervisory relationships and support (e.g., trust, psychological safety, availability)</a:t>
            </a:r>
          </a:p>
          <a:p>
            <a:pPr marL="171450" indent="-171450">
              <a:spcBef>
                <a:spcPts val="0"/>
              </a:spcBef>
              <a:buFont typeface="Arial" panose="020B0604020202020204" pitchFamily="34" charset="0"/>
              <a:buChar char="•"/>
            </a:pPr>
            <a:r>
              <a:rPr lang="en-US" dirty="0"/>
              <a:t>Support services, including administrative help and wellness supports</a:t>
            </a:r>
          </a:p>
          <a:p>
            <a:pPr marL="171450" indent="-171450">
              <a:spcBef>
                <a:spcPts val="0"/>
              </a:spcBef>
              <a:buFont typeface="Arial" panose="020B0604020202020204" pitchFamily="34" charset="0"/>
              <a:buChar char="•"/>
            </a:pPr>
            <a:r>
              <a:rPr lang="en-US" dirty="0"/>
              <a:t>Structural aspects of jobs (management, supervision and reporting structures)</a:t>
            </a:r>
          </a:p>
          <a:p>
            <a:pPr marL="171450" indent="-171450">
              <a:spcBef>
                <a:spcPts val="0"/>
              </a:spcBef>
              <a:buFont typeface="Arial" panose="020B0604020202020204" pitchFamily="34" charset="0"/>
              <a:buChar char="•"/>
            </a:pPr>
            <a:r>
              <a:rPr lang="en-US" dirty="0"/>
              <a:t>System procedures and policies (e.g., leave, schedule flexibility)</a:t>
            </a:r>
          </a:p>
          <a:p>
            <a:pPr marL="171450" indent="-171450">
              <a:spcBef>
                <a:spcPts val="0"/>
              </a:spcBef>
              <a:buFont typeface="Arial" panose="020B0604020202020204" pitchFamily="34" charset="0"/>
              <a:buChar char="•"/>
            </a:pPr>
            <a:r>
              <a:rPr lang="en-US" dirty="0"/>
              <a:t>Role factors of a person’s job, what is expected from them given their role (e.g., scope, flexibility, limits)</a:t>
            </a:r>
          </a:p>
          <a:p>
            <a:endParaRPr lang="en-US" dirty="0"/>
          </a:p>
          <a:p>
            <a:endParaRPr lang="en-US" dirty="0"/>
          </a:p>
          <a:p>
            <a:endParaRPr lang="en-US" dirty="0"/>
          </a:p>
        </p:txBody>
      </p:sp>
      <p:sp>
        <p:nvSpPr>
          <p:cNvPr id="2" name="Footer Placeholder 1">
            <a:extLst>
              <a:ext uri="{FF2B5EF4-FFF2-40B4-BE49-F238E27FC236}">
                <a16:creationId xmlns:a16="http://schemas.microsoft.com/office/drawing/2014/main" id="{5397F8E2-85C7-41EB-B682-AA2429B22592}"/>
              </a:ext>
            </a:extLst>
          </p:cNvPr>
          <p:cNvSpPr>
            <a:spLocks noGrp="1"/>
          </p:cNvSpPr>
          <p:nvPr>
            <p:ph type="ftr" sz="quarter" idx="4"/>
          </p:nvPr>
        </p:nvSpPr>
        <p:spPr/>
        <p:txBody>
          <a:bodyPr/>
          <a:lstStyle/>
          <a:p>
            <a:r>
              <a:rPr lang="en-US" dirty="0"/>
              <a:t>© 2020. Alberta Health Services, Mental Health Promotion &amp; Illness Prevention</a:t>
            </a:r>
          </a:p>
        </p:txBody>
      </p:sp>
      <p:sp>
        <p:nvSpPr>
          <p:cNvPr id="3" name="Slide Number Placeholder 2">
            <a:extLst>
              <a:ext uri="{FF2B5EF4-FFF2-40B4-BE49-F238E27FC236}">
                <a16:creationId xmlns:a16="http://schemas.microsoft.com/office/drawing/2014/main" id="{0FCEEFA9-CE5D-4DF8-998E-FBDF991291B2}"/>
              </a:ext>
            </a:extLst>
          </p:cNvPr>
          <p:cNvSpPr>
            <a:spLocks noGrp="1"/>
          </p:cNvSpPr>
          <p:nvPr>
            <p:ph type="sldNum" sz="quarter" idx="5"/>
          </p:nvPr>
        </p:nvSpPr>
        <p:spPr/>
        <p:txBody>
          <a:bodyPr/>
          <a:lstStyle/>
          <a:p>
            <a:r>
              <a:rPr lang="en-US" dirty="0"/>
              <a:t>Slide </a:t>
            </a:r>
            <a:fld id="{F421CA56-88AA-4753-9810-58369B412CBD}" type="slidenum">
              <a:rPr lang="en-US" smtClean="0"/>
              <a:pPr/>
              <a:t>40</a:t>
            </a:fld>
            <a:endParaRPr lang="en-US" dirty="0"/>
          </a:p>
        </p:txBody>
      </p:sp>
      <p:sp>
        <p:nvSpPr>
          <p:cNvPr id="4" name="Header Placeholder 3">
            <a:extLst>
              <a:ext uri="{FF2B5EF4-FFF2-40B4-BE49-F238E27FC236}">
                <a16:creationId xmlns:a16="http://schemas.microsoft.com/office/drawing/2014/main" id="{7D30556A-1D0C-40F4-8FC5-7CE88DD93635}"/>
              </a:ext>
            </a:extLst>
          </p:cNvPr>
          <p:cNvSpPr>
            <a:spLocks noGrp="1"/>
          </p:cNvSpPr>
          <p:nvPr>
            <p:ph type="hdr" sz="quarter"/>
          </p:nvPr>
        </p:nvSpPr>
        <p:spPr/>
        <p:txBody>
          <a:bodyPr/>
          <a:lstStyle/>
          <a:p>
            <a:r>
              <a:rPr lang="en-US" dirty="0"/>
              <a:t>Self-Care for Organizational Wellness</a:t>
            </a:r>
          </a:p>
        </p:txBody>
      </p:sp>
      <p:sp>
        <p:nvSpPr>
          <p:cNvPr id="34" name="Slide Image Placeholder 33">
            <a:extLst>
              <a:ext uri="{FF2B5EF4-FFF2-40B4-BE49-F238E27FC236}">
                <a16:creationId xmlns:a16="http://schemas.microsoft.com/office/drawing/2014/main" id="{6BA7F4FF-C77B-4959-88A3-C874E4FC2CF1}"/>
              </a:ext>
            </a:extLst>
          </p:cNvPr>
          <p:cNvSpPr>
            <a:spLocks noGrp="1" noRot="1" noChangeAspect="1"/>
          </p:cNvSpPr>
          <p:nvPr>
            <p:ph type="sldImg"/>
          </p:nvPr>
        </p:nvSpPr>
        <p:spPr>
          <a:xfrm>
            <a:off x="2281238" y="228600"/>
            <a:ext cx="2295525" cy="1292225"/>
          </a:xfrm>
        </p:spPr>
      </p:sp>
    </p:spTree>
    <p:extLst>
      <p:ext uri="{BB962C8B-B14F-4D97-AF65-F5344CB8AC3E}">
        <p14:creationId xmlns:p14="http://schemas.microsoft.com/office/powerpoint/2010/main" val="234941287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p:cNvSpPr>
          <p:nvPr>
            <p:ph type="body" idx="1"/>
          </p:nvPr>
        </p:nvSpPr>
        <p:spPr/>
        <p:txBody>
          <a:bodyPr/>
          <a:lstStyle/>
          <a:p>
            <a:r>
              <a:rPr lang="en-US" dirty="0"/>
              <a:t>NOTE: this is an animated slide</a:t>
            </a:r>
          </a:p>
          <a:p>
            <a:r>
              <a:rPr lang="en-US" b="1" dirty="0"/>
              <a:t>For reflection or team discussion, consider:</a:t>
            </a:r>
          </a:p>
          <a:p>
            <a:r>
              <a:rPr lang="en-US" dirty="0"/>
              <a:t>What things are working well at each level, what things have been impacted (if previous disaster/emergency experience) or what could be impacted, and where are the barriers? </a:t>
            </a:r>
          </a:p>
          <a:p>
            <a:r>
              <a:rPr lang="en-US" dirty="0"/>
              <a:t>Self-care Project Interviewees/ participants provided the following as factors that both support and impede self-care and organizational care during disasters:</a:t>
            </a:r>
          </a:p>
          <a:p>
            <a:pPr marL="403225" lvl="1" indent="-171450">
              <a:buFont typeface="Arial" panose="020B0604020202020204" pitchFamily="34" charset="0"/>
              <a:buChar char="•"/>
            </a:pPr>
            <a:r>
              <a:rPr lang="en-US" dirty="0"/>
              <a:t>Tools/equipment </a:t>
            </a:r>
          </a:p>
          <a:p>
            <a:pPr marL="576263" lvl="2" indent="-171450">
              <a:buFont typeface="Arial" panose="020B0604020202020204" pitchFamily="34" charset="0"/>
              <a:buChar char="•"/>
            </a:pPr>
            <a:r>
              <a:rPr lang="en-US" dirty="0"/>
              <a:t>Access to bike, pool, or other means for physical activity when deployed.</a:t>
            </a:r>
          </a:p>
          <a:p>
            <a:pPr marL="576263" lvl="2" indent="-171450">
              <a:buFont typeface="Arial" panose="020B0604020202020204" pitchFamily="34" charset="0"/>
              <a:buChar char="•"/>
            </a:pPr>
            <a:r>
              <a:rPr lang="en-US" dirty="0"/>
              <a:t>Cell phone access (and/or permissions to use it) to contact social supports, especially for long distance redeployment or social distancing due to pandemic.</a:t>
            </a:r>
          </a:p>
          <a:p>
            <a:pPr marL="576263" lvl="2" indent="-171450">
              <a:buFont typeface="Arial" panose="020B0604020202020204" pitchFamily="34" charset="0"/>
              <a:buChar char="•"/>
            </a:pPr>
            <a:r>
              <a:rPr lang="en-US" dirty="0"/>
              <a:t>Access to normal foods/dietary needs when redeployed, especially when deployed to smaller centers (e.g.,  cultural and health considerations).</a:t>
            </a:r>
          </a:p>
          <a:p>
            <a:pPr marL="576263" lvl="2" indent="-171450">
              <a:buFont typeface="Arial" panose="020B0604020202020204" pitchFamily="34" charset="0"/>
              <a:buChar char="•"/>
            </a:pPr>
            <a:r>
              <a:rPr lang="en-US" dirty="0"/>
              <a:t>Access to PPE and clear public health protocols (and/or updated info about it) during pandemic, including in environments that may not serve on the frontline, but have higher volume of staff on site. </a:t>
            </a:r>
          </a:p>
          <a:p>
            <a:pPr marL="403225" lvl="1" indent="-171450">
              <a:buFont typeface="Arial" panose="020B0604020202020204" pitchFamily="34" charset="0"/>
              <a:buChar char="•"/>
            </a:pPr>
            <a:r>
              <a:rPr lang="en-US" dirty="0"/>
              <a:t>Personal Skills</a:t>
            </a:r>
          </a:p>
          <a:p>
            <a:pPr marL="576263" lvl="2" indent="-171450">
              <a:buFont typeface="Arial" panose="020B0604020202020204" pitchFamily="34" charset="0"/>
              <a:buChar char="•"/>
            </a:pPr>
            <a:r>
              <a:rPr lang="en-US" dirty="0"/>
              <a:t>Positive coping strategies (proactive vs avoidant)</a:t>
            </a:r>
          </a:p>
          <a:p>
            <a:pPr marL="576263" lvl="2" indent="-171450">
              <a:buFont typeface="Arial" panose="020B0604020202020204" pitchFamily="34" charset="0"/>
              <a:buChar char="•"/>
            </a:pPr>
            <a:r>
              <a:rPr lang="en-US" dirty="0"/>
              <a:t>Embracing complexity</a:t>
            </a:r>
          </a:p>
          <a:p>
            <a:pPr marL="576263" lvl="2" indent="-171450">
              <a:buFont typeface="Arial" panose="020B0604020202020204" pitchFamily="34" charset="0"/>
              <a:buChar char="•"/>
            </a:pPr>
            <a:r>
              <a:rPr lang="en-US" dirty="0"/>
              <a:t>Self-awareness (e.g., own needs, limits, emotions)</a:t>
            </a:r>
          </a:p>
          <a:p>
            <a:pPr marL="576263" lvl="2" indent="-171450">
              <a:buFont typeface="Arial" panose="020B0604020202020204" pitchFamily="34" charset="0"/>
              <a:buChar char="•"/>
            </a:pPr>
            <a:r>
              <a:rPr lang="en-US" dirty="0"/>
              <a:t>Ability to reduce isolation, increase connection</a:t>
            </a:r>
          </a:p>
        </p:txBody>
      </p:sp>
      <p:sp>
        <p:nvSpPr>
          <p:cNvPr id="2" name="Footer Placeholder 1">
            <a:extLst>
              <a:ext uri="{FF2B5EF4-FFF2-40B4-BE49-F238E27FC236}">
                <a16:creationId xmlns:a16="http://schemas.microsoft.com/office/drawing/2014/main" id="{2290A879-B314-46ED-A65D-699562BEBD09}"/>
              </a:ext>
            </a:extLst>
          </p:cNvPr>
          <p:cNvSpPr>
            <a:spLocks noGrp="1"/>
          </p:cNvSpPr>
          <p:nvPr>
            <p:ph type="ftr" sz="quarter" idx="4"/>
          </p:nvPr>
        </p:nvSpPr>
        <p:spPr/>
        <p:txBody>
          <a:bodyPr/>
          <a:lstStyle/>
          <a:p>
            <a:r>
              <a:rPr lang="en-US" dirty="0"/>
              <a:t>© 2020. Alberta Health Services, Mental Health Promotion &amp; Illness Prevention</a:t>
            </a:r>
          </a:p>
        </p:txBody>
      </p:sp>
      <p:sp>
        <p:nvSpPr>
          <p:cNvPr id="3" name="Slide Number Placeholder 2">
            <a:extLst>
              <a:ext uri="{FF2B5EF4-FFF2-40B4-BE49-F238E27FC236}">
                <a16:creationId xmlns:a16="http://schemas.microsoft.com/office/drawing/2014/main" id="{F978A2D9-92F0-4346-A122-1B0DB5C0B85A}"/>
              </a:ext>
            </a:extLst>
          </p:cNvPr>
          <p:cNvSpPr>
            <a:spLocks noGrp="1"/>
          </p:cNvSpPr>
          <p:nvPr>
            <p:ph type="sldNum" sz="quarter" idx="5"/>
          </p:nvPr>
        </p:nvSpPr>
        <p:spPr/>
        <p:txBody>
          <a:bodyPr/>
          <a:lstStyle/>
          <a:p>
            <a:r>
              <a:rPr lang="en-US" dirty="0"/>
              <a:t>Slide </a:t>
            </a:r>
            <a:fld id="{F421CA56-88AA-4753-9810-58369B412CBD}" type="slidenum">
              <a:rPr lang="en-US" smtClean="0"/>
              <a:pPr/>
              <a:t>41</a:t>
            </a:fld>
            <a:endParaRPr lang="en-US" dirty="0"/>
          </a:p>
        </p:txBody>
      </p:sp>
      <p:sp>
        <p:nvSpPr>
          <p:cNvPr id="4" name="Header Placeholder 3">
            <a:extLst>
              <a:ext uri="{FF2B5EF4-FFF2-40B4-BE49-F238E27FC236}">
                <a16:creationId xmlns:a16="http://schemas.microsoft.com/office/drawing/2014/main" id="{52D2E2F3-332B-4970-8CC8-0977B9F27672}"/>
              </a:ext>
            </a:extLst>
          </p:cNvPr>
          <p:cNvSpPr>
            <a:spLocks noGrp="1"/>
          </p:cNvSpPr>
          <p:nvPr>
            <p:ph type="hdr" sz="quarter"/>
          </p:nvPr>
        </p:nvSpPr>
        <p:spPr/>
        <p:txBody>
          <a:bodyPr/>
          <a:lstStyle/>
          <a:p>
            <a:r>
              <a:rPr lang="en-US" dirty="0"/>
              <a:t>Self-Care for Organizational Wellness</a:t>
            </a:r>
          </a:p>
        </p:txBody>
      </p:sp>
      <p:sp>
        <p:nvSpPr>
          <p:cNvPr id="34" name="Slide Image Placeholder 33">
            <a:extLst>
              <a:ext uri="{FF2B5EF4-FFF2-40B4-BE49-F238E27FC236}">
                <a16:creationId xmlns:a16="http://schemas.microsoft.com/office/drawing/2014/main" id="{11B98BA7-B83F-4F58-A59D-A89FFCD1945F}"/>
              </a:ext>
            </a:extLst>
          </p:cNvPr>
          <p:cNvSpPr>
            <a:spLocks noGrp="1" noRot="1" noChangeAspect="1"/>
          </p:cNvSpPr>
          <p:nvPr>
            <p:ph type="sldImg"/>
          </p:nvPr>
        </p:nvSpPr>
        <p:spPr>
          <a:xfrm>
            <a:off x="2281238" y="228600"/>
            <a:ext cx="2295525" cy="1292225"/>
          </a:xfrm>
        </p:spPr>
      </p:sp>
    </p:spTree>
    <p:extLst>
      <p:ext uri="{BB962C8B-B14F-4D97-AF65-F5344CB8AC3E}">
        <p14:creationId xmlns:p14="http://schemas.microsoft.com/office/powerpoint/2010/main" val="86369390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p:cNvSpPr>
          <p:nvPr>
            <p:ph type="body" idx="1"/>
          </p:nvPr>
        </p:nvSpPr>
        <p:spPr/>
        <p:txBody>
          <a:bodyPr/>
          <a:lstStyle/>
          <a:p>
            <a:r>
              <a:rPr lang="en-US" dirty="0"/>
              <a:t>NOTE: this is an animated slide</a:t>
            </a:r>
          </a:p>
          <a:p>
            <a:pPr>
              <a:spcBef>
                <a:spcPts val="0"/>
              </a:spcBef>
            </a:pPr>
            <a:r>
              <a:rPr lang="en-US" dirty="0"/>
              <a:t>Interview examples, continued:</a:t>
            </a:r>
          </a:p>
          <a:p>
            <a:pPr marL="171450" indent="-171450">
              <a:lnSpc>
                <a:spcPct val="100000"/>
              </a:lnSpc>
              <a:spcBef>
                <a:spcPts val="0"/>
              </a:spcBef>
              <a:buFont typeface="Arial" panose="020B0604020202020204" pitchFamily="34" charset="0"/>
              <a:buChar char="•"/>
            </a:pPr>
            <a:r>
              <a:rPr lang="en-US" sz="1100" dirty="0"/>
              <a:t>Workforce/workload</a:t>
            </a:r>
          </a:p>
          <a:p>
            <a:pPr marL="403225" lvl="1" indent="-171450">
              <a:lnSpc>
                <a:spcPct val="100000"/>
              </a:lnSpc>
              <a:buFont typeface="Arial" panose="020B0604020202020204" pitchFamily="34" charset="0"/>
              <a:buChar char="•"/>
            </a:pPr>
            <a:r>
              <a:rPr lang="en-US" sz="1100" dirty="0"/>
              <a:t>Available advance preparatory training</a:t>
            </a:r>
          </a:p>
          <a:p>
            <a:pPr marL="403225" lvl="1" indent="-171450">
              <a:lnSpc>
                <a:spcPct val="100000"/>
              </a:lnSpc>
              <a:buFont typeface="Arial" panose="020B0604020202020204" pitchFamily="34" charset="0"/>
              <a:buChar char="•"/>
            </a:pPr>
            <a:r>
              <a:rPr lang="en-US" sz="1100" dirty="0"/>
              <a:t>Length of shifts and deployment</a:t>
            </a:r>
          </a:p>
          <a:p>
            <a:pPr marL="403225" lvl="1" indent="-171450">
              <a:lnSpc>
                <a:spcPct val="100000"/>
              </a:lnSpc>
              <a:buFont typeface="Arial" panose="020B0604020202020204" pitchFamily="34" charset="0"/>
              <a:buChar char="•"/>
            </a:pPr>
            <a:r>
              <a:rPr lang="en-US" sz="1100" dirty="0"/>
              <a:t>Clarity of role expectations, public health/safety measures within the staff role/setting (as per pandemic)</a:t>
            </a:r>
          </a:p>
          <a:p>
            <a:pPr marL="403225" lvl="1" indent="-171450">
              <a:lnSpc>
                <a:spcPct val="100000"/>
              </a:lnSpc>
              <a:buFont typeface="Arial" panose="020B0604020202020204" pitchFamily="34" charset="0"/>
              <a:buChar char="•"/>
            </a:pPr>
            <a:r>
              <a:rPr lang="en-US" sz="1100" dirty="0"/>
              <a:t>Qualitative weight of individual workload and team workload distribution (what do the tasks and responsibilities look like? How much physical and mental energy and time do they require?)</a:t>
            </a:r>
          </a:p>
          <a:p>
            <a:pPr marL="403225" lvl="1" indent="-171450">
              <a:lnSpc>
                <a:spcPct val="100000"/>
              </a:lnSpc>
              <a:buFont typeface="Arial" panose="020B0604020202020204" pitchFamily="34" charset="0"/>
              <a:buChar char="•"/>
            </a:pPr>
            <a:r>
              <a:rPr lang="en-US" sz="1100" dirty="0"/>
              <a:t>Shift to unfamiliar work environments/tasks (e.g. redeployed from school-based service role to COVID assessment centers).</a:t>
            </a:r>
          </a:p>
          <a:p>
            <a:pPr>
              <a:lnSpc>
                <a:spcPct val="100000"/>
              </a:lnSpc>
              <a:spcBef>
                <a:spcPts val="0"/>
              </a:spcBef>
            </a:pPr>
            <a:r>
              <a:rPr lang="en-US" sz="1100" b="1" dirty="0">
                <a:solidFill>
                  <a:srgbClr val="7030A0"/>
                </a:solidFill>
              </a:rPr>
              <a:t>Pandemic considerations: </a:t>
            </a:r>
            <a:r>
              <a:rPr lang="en-US" sz="1100" dirty="0">
                <a:solidFill>
                  <a:srgbClr val="7030A0"/>
                </a:solidFill>
              </a:rPr>
              <a:t>additional/potential strain of increased public health measures such as vigilance on cleaning tasks and PPE can limit access to normal/basic self-care (e.g., continuous masking can interfere with basic hydration; sanitizing measures disrupt workflow, caseload management, plus mental </a:t>
            </a:r>
            <a:r>
              <a:rPr lang="en-CA" sz="1100" noProof="0" dirty="0">
                <a:solidFill>
                  <a:srgbClr val="7030A0"/>
                </a:solidFill>
              </a:rPr>
              <a:t>labour</a:t>
            </a:r>
            <a:r>
              <a:rPr lang="en-US" sz="1100" dirty="0">
                <a:solidFill>
                  <a:srgbClr val="7030A0"/>
                </a:solidFill>
              </a:rPr>
              <a:t> of constant vigilance;  online fatigue (virtual meetings). </a:t>
            </a:r>
          </a:p>
          <a:p>
            <a:pPr marL="171450" indent="-171450">
              <a:lnSpc>
                <a:spcPct val="100000"/>
              </a:lnSpc>
              <a:spcBef>
                <a:spcPts val="0"/>
              </a:spcBef>
              <a:buFont typeface="Arial" panose="020B0604020202020204" pitchFamily="34" charset="0"/>
              <a:buChar char="•"/>
            </a:pPr>
            <a:r>
              <a:rPr lang="en-US" sz="1100" dirty="0"/>
              <a:t>Supervisory</a:t>
            </a:r>
          </a:p>
          <a:p>
            <a:pPr marL="403225" lvl="1" indent="-171450">
              <a:lnSpc>
                <a:spcPct val="100000"/>
              </a:lnSpc>
              <a:buFont typeface="Arial" panose="020B0604020202020204" pitchFamily="34" charset="0"/>
              <a:buChar char="•"/>
            </a:pPr>
            <a:r>
              <a:rPr lang="en-US" sz="1100" dirty="0"/>
              <a:t>Level of supervisor availability and support (high vs. low)</a:t>
            </a:r>
          </a:p>
          <a:p>
            <a:pPr marL="403225" lvl="1" indent="-171450">
              <a:lnSpc>
                <a:spcPct val="100000"/>
              </a:lnSpc>
              <a:buFont typeface="Arial" panose="020B0604020202020204" pitchFamily="34" charset="0"/>
              <a:buChar char="•"/>
            </a:pPr>
            <a:r>
              <a:rPr lang="en-US" sz="1100" dirty="0"/>
              <a:t>Trust / psychological safety (without it, all other leader-led strategies will be ineffective): Can staff show and share vulnerability freely and expect a supportive response (e.g., free of concern for repercussions or potentially invalidating impacts of receiving no response, or a response that lacks empathy or relevance)?</a:t>
            </a:r>
          </a:p>
          <a:p>
            <a:pPr marL="403225" lvl="1" indent="-171450">
              <a:lnSpc>
                <a:spcPct val="100000"/>
              </a:lnSpc>
              <a:buFont typeface="Arial" panose="020B0604020202020204" pitchFamily="34" charset="0"/>
              <a:buChar char="•"/>
            </a:pPr>
            <a:r>
              <a:rPr lang="en-US" sz="1100" dirty="0"/>
              <a:t>Physical location of/consistent access to a competent supervisor</a:t>
            </a:r>
          </a:p>
          <a:p>
            <a:pPr marL="403225" lvl="1" indent="-171450">
              <a:lnSpc>
                <a:spcPct val="100000"/>
              </a:lnSpc>
              <a:buFont typeface="Arial" panose="020B0604020202020204" pitchFamily="34" charset="0"/>
              <a:buChar char="•"/>
            </a:pPr>
            <a:r>
              <a:rPr lang="en-US" sz="1100" dirty="0"/>
              <a:t>Built-in role to facilitate team synergy, build cohesiveness</a:t>
            </a:r>
          </a:p>
          <a:p>
            <a:pPr marL="171450" indent="-171450">
              <a:lnSpc>
                <a:spcPct val="100000"/>
              </a:lnSpc>
              <a:spcBef>
                <a:spcPts val="0"/>
              </a:spcBef>
              <a:buFont typeface="Arial" panose="020B0604020202020204" pitchFamily="34" charset="0"/>
              <a:buChar char="•"/>
            </a:pPr>
            <a:r>
              <a:rPr lang="en-US" sz="1100" dirty="0"/>
              <a:t>Facilities</a:t>
            </a:r>
          </a:p>
          <a:p>
            <a:pPr marL="403225" lvl="1" indent="-171450">
              <a:lnSpc>
                <a:spcPct val="100000"/>
              </a:lnSpc>
              <a:buFont typeface="Arial" panose="020B0604020202020204" pitchFamily="34" charset="0"/>
              <a:buChar char="•"/>
            </a:pPr>
            <a:r>
              <a:rPr lang="en-US" sz="1100" dirty="0"/>
              <a:t>May be away from your usual facilities if redeployed (e.g. favorite places – recreation, fitness, dog park; Pandemic work from home challenges – changes/limitation in tech set up, access to equipment, confidentiality, etc.)</a:t>
            </a:r>
          </a:p>
          <a:p>
            <a:pPr marL="403225" lvl="1" indent="-171450">
              <a:lnSpc>
                <a:spcPct val="100000"/>
              </a:lnSpc>
              <a:buFont typeface="Arial" panose="020B0604020202020204" pitchFamily="34" charset="0"/>
              <a:buChar char="•"/>
            </a:pPr>
            <a:r>
              <a:rPr lang="en-US" sz="1100" dirty="0"/>
              <a:t>Some facilities may be damaged, restricted (as per pandemic) or unavailable (i.e., consider air quality/environmental safety factors as well - e.g. trails)</a:t>
            </a:r>
          </a:p>
          <a:p>
            <a:pPr marL="171450" indent="-171450">
              <a:lnSpc>
                <a:spcPct val="100000"/>
              </a:lnSpc>
              <a:spcBef>
                <a:spcPts val="0"/>
              </a:spcBef>
              <a:buFont typeface="Arial" panose="020B0604020202020204" pitchFamily="34" charset="0"/>
              <a:buChar char="•"/>
            </a:pPr>
            <a:r>
              <a:rPr lang="en-US" sz="1100" dirty="0"/>
              <a:t>Support services</a:t>
            </a:r>
          </a:p>
          <a:p>
            <a:pPr marL="403225" lvl="1" indent="-171450">
              <a:lnSpc>
                <a:spcPct val="100000"/>
              </a:lnSpc>
              <a:buFont typeface="Arial" panose="020B0604020202020204" pitchFamily="34" charset="0"/>
              <a:buChar char="•"/>
            </a:pPr>
            <a:r>
              <a:rPr lang="en-US" sz="1100" dirty="0"/>
              <a:t>Admin support – frees frontline staff to focus on increased needs of patients, clients, community and related increase in workload.</a:t>
            </a:r>
          </a:p>
          <a:p>
            <a:pPr marL="403225" lvl="1" indent="-171450">
              <a:lnSpc>
                <a:spcPct val="100000"/>
              </a:lnSpc>
              <a:buFont typeface="Arial" panose="020B0604020202020204" pitchFamily="34" charset="0"/>
              <a:buChar char="•"/>
            </a:pPr>
            <a:r>
              <a:rPr lang="en-US" sz="1100" dirty="0"/>
              <a:t>Technical supports (e.g., Satellite phone for remote deployments, proper Wi-Fi, software, hardware etc. as per the shift to working remotely for staff who may not have previously done so during a pandemic)</a:t>
            </a:r>
          </a:p>
          <a:p>
            <a:pPr>
              <a:lnSpc>
                <a:spcPct val="100000"/>
              </a:lnSpc>
              <a:spcBef>
                <a:spcPts val="0"/>
              </a:spcBef>
            </a:pPr>
            <a:r>
              <a:rPr lang="en-US" sz="1100" dirty="0"/>
              <a:t>Note that most of these factors apply to building and maintaining a healthy, positive work environment, regardless of the work at hand (disaster, emergency, or not)</a:t>
            </a:r>
          </a:p>
        </p:txBody>
      </p:sp>
      <p:sp>
        <p:nvSpPr>
          <p:cNvPr id="2" name="Footer Placeholder 1">
            <a:extLst>
              <a:ext uri="{FF2B5EF4-FFF2-40B4-BE49-F238E27FC236}">
                <a16:creationId xmlns:a16="http://schemas.microsoft.com/office/drawing/2014/main" id="{B4689523-CE34-42A1-B1DD-6AADADB5857C}"/>
              </a:ext>
            </a:extLst>
          </p:cNvPr>
          <p:cNvSpPr>
            <a:spLocks noGrp="1"/>
          </p:cNvSpPr>
          <p:nvPr>
            <p:ph type="ftr" sz="quarter" idx="4"/>
          </p:nvPr>
        </p:nvSpPr>
        <p:spPr/>
        <p:txBody>
          <a:bodyPr/>
          <a:lstStyle/>
          <a:p>
            <a:r>
              <a:rPr lang="en-US" dirty="0"/>
              <a:t>© 2020. Alberta Health Services, Mental Health Promotion &amp; Illness Prevention</a:t>
            </a:r>
          </a:p>
        </p:txBody>
      </p:sp>
      <p:sp>
        <p:nvSpPr>
          <p:cNvPr id="3" name="Slide Number Placeholder 2">
            <a:extLst>
              <a:ext uri="{FF2B5EF4-FFF2-40B4-BE49-F238E27FC236}">
                <a16:creationId xmlns:a16="http://schemas.microsoft.com/office/drawing/2014/main" id="{7C0BE373-158C-4447-AD06-85550782EAE1}"/>
              </a:ext>
            </a:extLst>
          </p:cNvPr>
          <p:cNvSpPr>
            <a:spLocks noGrp="1"/>
          </p:cNvSpPr>
          <p:nvPr>
            <p:ph type="sldNum" sz="quarter" idx="5"/>
          </p:nvPr>
        </p:nvSpPr>
        <p:spPr/>
        <p:txBody>
          <a:bodyPr/>
          <a:lstStyle/>
          <a:p>
            <a:r>
              <a:rPr lang="en-US" dirty="0"/>
              <a:t>Slide </a:t>
            </a:r>
            <a:fld id="{F421CA56-88AA-4753-9810-58369B412CBD}" type="slidenum">
              <a:rPr lang="en-US" smtClean="0"/>
              <a:pPr/>
              <a:t>42</a:t>
            </a:fld>
            <a:endParaRPr lang="en-US" dirty="0"/>
          </a:p>
        </p:txBody>
      </p:sp>
      <p:sp>
        <p:nvSpPr>
          <p:cNvPr id="4" name="Header Placeholder 3">
            <a:extLst>
              <a:ext uri="{FF2B5EF4-FFF2-40B4-BE49-F238E27FC236}">
                <a16:creationId xmlns:a16="http://schemas.microsoft.com/office/drawing/2014/main" id="{C0B37D62-FFBD-4D2B-BEB1-B8F7D4ADDA49}"/>
              </a:ext>
            </a:extLst>
          </p:cNvPr>
          <p:cNvSpPr>
            <a:spLocks noGrp="1"/>
          </p:cNvSpPr>
          <p:nvPr>
            <p:ph type="hdr" sz="quarter"/>
          </p:nvPr>
        </p:nvSpPr>
        <p:spPr/>
        <p:txBody>
          <a:bodyPr/>
          <a:lstStyle/>
          <a:p>
            <a:r>
              <a:rPr lang="en-US" dirty="0"/>
              <a:t>Self-Care for Organizational Wellness</a:t>
            </a:r>
          </a:p>
        </p:txBody>
      </p:sp>
      <p:sp>
        <p:nvSpPr>
          <p:cNvPr id="34" name="Slide Image Placeholder 33">
            <a:extLst>
              <a:ext uri="{FF2B5EF4-FFF2-40B4-BE49-F238E27FC236}">
                <a16:creationId xmlns:a16="http://schemas.microsoft.com/office/drawing/2014/main" id="{8796FC92-9331-45FF-922A-59B1B009C211}"/>
              </a:ext>
            </a:extLst>
          </p:cNvPr>
          <p:cNvSpPr>
            <a:spLocks noGrp="1" noRot="1" noChangeAspect="1"/>
          </p:cNvSpPr>
          <p:nvPr>
            <p:ph type="sldImg"/>
          </p:nvPr>
        </p:nvSpPr>
        <p:spPr>
          <a:xfrm>
            <a:off x="2281238" y="228600"/>
            <a:ext cx="2295525" cy="1292225"/>
          </a:xfrm>
        </p:spPr>
      </p:sp>
    </p:spTree>
    <p:extLst>
      <p:ext uri="{BB962C8B-B14F-4D97-AF65-F5344CB8AC3E}">
        <p14:creationId xmlns:p14="http://schemas.microsoft.com/office/powerpoint/2010/main" val="424448329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p:cNvSpPr>
          <p:nvPr>
            <p:ph type="body" idx="1"/>
          </p:nvPr>
        </p:nvSpPr>
        <p:spPr/>
        <p:txBody>
          <a:bodyPr/>
          <a:lstStyle/>
          <a:p>
            <a:r>
              <a:rPr lang="en-US" dirty="0"/>
              <a:t>NOTE: this is an animated slide</a:t>
            </a:r>
          </a:p>
          <a:p>
            <a:pPr marL="171450" indent="-171450">
              <a:buFont typeface="Arial" panose="020B0604020202020204" pitchFamily="34" charset="0"/>
              <a:buChar char="•"/>
            </a:pPr>
            <a:r>
              <a:rPr lang="en-US" dirty="0"/>
              <a:t>Structural</a:t>
            </a:r>
          </a:p>
          <a:p>
            <a:pPr lvl="1"/>
            <a:r>
              <a:rPr lang="en-US" dirty="0"/>
              <a:t>Interagency coordination / cooperation (e.g., organizational partnerships, committees etc. that guide work and services)</a:t>
            </a:r>
          </a:p>
          <a:p>
            <a:pPr marL="171450" indent="-171450">
              <a:buFont typeface="Arial" panose="020B0604020202020204" pitchFamily="34" charset="0"/>
              <a:buChar char="•"/>
            </a:pPr>
            <a:r>
              <a:rPr lang="en-US" dirty="0"/>
              <a:t>Systems </a:t>
            </a:r>
          </a:p>
          <a:p>
            <a:pPr lvl="1"/>
            <a:r>
              <a:rPr lang="en-US" dirty="0"/>
              <a:t>Wellness strategies and ongoing activities</a:t>
            </a:r>
          </a:p>
          <a:p>
            <a:pPr lvl="1"/>
            <a:r>
              <a:rPr lang="en-US" dirty="0"/>
              <a:t>Union or contract agreements and internal team planning and adaptations (e.g., scheduling)</a:t>
            </a:r>
          </a:p>
          <a:p>
            <a:pPr lvl="1"/>
            <a:r>
              <a:rPr lang="en-US" dirty="0"/>
              <a:t>Policies (e.g., time worked, overtime, flexible work hours</a:t>
            </a:r>
          </a:p>
          <a:p>
            <a:pPr marL="171450" indent="-171450">
              <a:buFont typeface="Arial" panose="020B0604020202020204" pitchFamily="34" charset="0"/>
              <a:buChar char="•"/>
            </a:pPr>
            <a:r>
              <a:rPr lang="en-US" dirty="0"/>
              <a:t>Roles</a:t>
            </a:r>
          </a:p>
          <a:p>
            <a:pPr lvl="1"/>
            <a:r>
              <a:rPr lang="en-US" dirty="0"/>
              <a:t>Who / what groups have a role or responsibility for overseeing or supporting well-being in your organization? For example, designated wellness champions, wellness/social committees, wellness activity facilitator during meetings, paid wellness positions. Are they formal or informal? </a:t>
            </a:r>
          </a:p>
          <a:p>
            <a:pPr lvl="1"/>
            <a:endParaRPr lang="en-US" dirty="0"/>
          </a:p>
        </p:txBody>
      </p:sp>
      <p:sp>
        <p:nvSpPr>
          <p:cNvPr id="2" name="Footer Placeholder 1">
            <a:extLst>
              <a:ext uri="{FF2B5EF4-FFF2-40B4-BE49-F238E27FC236}">
                <a16:creationId xmlns:a16="http://schemas.microsoft.com/office/drawing/2014/main" id="{77E8A47A-5246-4CA0-BF3A-EB3AB249B3AC}"/>
              </a:ext>
            </a:extLst>
          </p:cNvPr>
          <p:cNvSpPr>
            <a:spLocks noGrp="1"/>
          </p:cNvSpPr>
          <p:nvPr>
            <p:ph type="ftr" sz="quarter" idx="4"/>
          </p:nvPr>
        </p:nvSpPr>
        <p:spPr/>
        <p:txBody>
          <a:bodyPr/>
          <a:lstStyle/>
          <a:p>
            <a:r>
              <a:rPr lang="en-US" dirty="0"/>
              <a:t>© 2020. Alberta Health Services, Mental Health Promotion &amp; Illness Prevention</a:t>
            </a:r>
          </a:p>
        </p:txBody>
      </p:sp>
      <p:sp>
        <p:nvSpPr>
          <p:cNvPr id="3" name="Slide Number Placeholder 2">
            <a:extLst>
              <a:ext uri="{FF2B5EF4-FFF2-40B4-BE49-F238E27FC236}">
                <a16:creationId xmlns:a16="http://schemas.microsoft.com/office/drawing/2014/main" id="{D535A09C-DD97-4648-9DB5-D6E266A49971}"/>
              </a:ext>
            </a:extLst>
          </p:cNvPr>
          <p:cNvSpPr>
            <a:spLocks noGrp="1"/>
          </p:cNvSpPr>
          <p:nvPr>
            <p:ph type="sldNum" sz="quarter" idx="5"/>
          </p:nvPr>
        </p:nvSpPr>
        <p:spPr/>
        <p:txBody>
          <a:bodyPr/>
          <a:lstStyle/>
          <a:p>
            <a:r>
              <a:rPr lang="en-US" dirty="0"/>
              <a:t>Slide </a:t>
            </a:r>
            <a:fld id="{F421CA56-88AA-4753-9810-58369B412CBD}" type="slidenum">
              <a:rPr lang="en-US" smtClean="0"/>
              <a:pPr/>
              <a:t>43</a:t>
            </a:fld>
            <a:endParaRPr lang="en-US" dirty="0"/>
          </a:p>
        </p:txBody>
      </p:sp>
      <p:sp>
        <p:nvSpPr>
          <p:cNvPr id="4" name="Header Placeholder 3">
            <a:extLst>
              <a:ext uri="{FF2B5EF4-FFF2-40B4-BE49-F238E27FC236}">
                <a16:creationId xmlns:a16="http://schemas.microsoft.com/office/drawing/2014/main" id="{87635521-E12E-4DED-8925-1C7061686608}"/>
              </a:ext>
            </a:extLst>
          </p:cNvPr>
          <p:cNvSpPr>
            <a:spLocks noGrp="1"/>
          </p:cNvSpPr>
          <p:nvPr>
            <p:ph type="hdr" sz="quarter"/>
          </p:nvPr>
        </p:nvSpPr>
        <p:spPr/>
        <p:txBody>
          <a:bodyPr/>
          <a:lstStyle/>
          <a:p>
            <a:r>
              <a:rPr lang="en-US" dirty="0"/>
              <a:t>Self-Care for Organizational Wellness</a:t>
            </a:r>
          </a:p>
        </p:txBody>
      </p:sp>
      <p:sp>
        <p:nvSpPr>
          <p:cNvPr id="34" name="Slide Image Placeholder 33">
            <a:extLst>
              <a:ext uri="{FF2B5EF4-FFF2-40B4-BE49-F238E27FC236}">
                <a16:creationId xmlns:a16="http://schemas.microsoft.com/office/drawing/2014/main" id="{979F6528-A719-4B09-B522-2E9DFF6DBBC1}"/>
              </a:ext>
            </a:extLst>
          </p:cNvPr>
          <p:cNvSpPr>
            <a:spLocks noGrp="1" noRot="1" noChangeAspect="1"/>
          </p:cNvSpPr>
          <p:nvPr>
            <p:ph type="sldImg"/>
          </p:nvPr>
        </p:nvSpPr>
        <p:spPr>
          <a:xfrm>
            <a:off x="2281238" y="228600"/>
            <a:ext cx="2295525" cy="1292225"/>
          </a:xfrm>
        </p:spPr>
      </p:sp>
    </p:spTree>
    <p:extLst>
      <p:ext uri="{BB962C8B-B14F-4D97-AF65-F5344CB8AC3E}">
        <p14:creationId xmlns:p14="http://schemas.microsoft.com/office/powerpoint/2010/main" val="179033404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type="body" idx="1"/>
          </p:nvPr>
        </p:nvSpPr>
        <p:spPr/>
        <p:txBody>
          <a:bodyPr/>
          <a:lstStyle/>
          <a:p>
            <a:pPr lvl="1"/>
            <a:r>
              <a:rPr lang="en-US" dirty="0"/>
              <a:t>These are themes and quotes from the AHS and community-based interviews regarding the organizational barriers to well-being in response and recovery work.</a:t>
            </a:r>
            <a:endParaRPr lang="en-CA" dirty="0"/>
          </a:p>
          <a:p>
            <a:pPr lvl="1"/>
            <a:r>
              <a:rPr lang="en-CA" dirty="0"/>
              <a:t>Note: When the demands on leaders increase due to </a:t>
            </a:r>
            <a:r>
              <a:rPr lang="en-US" dirty="0"/>
              <a:t>response and recovery work</a:t>
            </a:r>
            <a:r>
              <a:rPr lang="en-CA" dirty="0"/>
              <a:t>,  leader self-care and role modelling can suffer. Consider the potential impacts of “doing as I say, not as I do” for your own wellness as a leader, as well as for your team. Our actions are often the loudest messages we transmit.  For example:  Words = “Everyone needs to be sure to take their scheduled breaks” ;  Actions = Rapidly eating a substandard lunch while furiously typing at your computer.  Actions may very well supersede the words in determining the permissions assumed by staff here, despite the leader’s good intentions.  </a:t>
            </a:r>
            <a:r>
              <a:rPr lang="en-US" dirty="0"/>
              <a:t>Further, disaster leadership literature suggests that we would do well to evaluate and adapt policies and rules that might get in the way of sustainable disaster response work (e.g., rules/expectations around meeting interruptions or rescheduling, kids at work (e.g., working remotely during the pandemic!), cell phone use during shifts, etc. </a:t>
            </a:r>
            <a:endParaRPr lang="en-CA" dirty="0"/>
          </a:p>
        </p:txBody>
      </p:sp>
      <p:sp>
        <p:nvSpPr>
          <p:cNvPr id="5" name="Rounded Rectangle 4"/>
          <p:cNvSpPr/>
          <p:nvPr/>
        </p:nvSpPr>
        <p:spPr>
          <a:xfrm>
            <a:off x="432036" y="5424642"/>
            <a:ext cx="6146327" cy="3047969"/>
          </a:xfrm>
          <a:prstGeom prst="roundRect">
            <a:avLst>
              <a:gd name="adj" fmla="val 6682"/>
            </a:avLst>
          </a:prstGeom>
          <a:solidFill>
            <a:schemeClr val="bg1"/>
          </a:solidFill>
          <a:ln w="19050">
            <a:solidFill>
              <a:srgbClr val="5C4383"/>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18635" tIns="18635" rIns="18635" bIns="18635" rtlCol="0" anchor="t"/>
          <a:lstStyle/>
          <a:p>
            <a:pPr lvl="0"/>
            <a:r>
              <a:rPr lang="en-US" sz="1100" b="1" dirty="0">
                <a:solidFill>
                  <a:srgbClr val="5C4383"/>
                </a:solidFill>
              </a:rPr>
              <a:t>Quote</a:t>
            </a:r>
          </a:p>
          <a:p>
            <a:pPr indent="174708">
              <a:spcAft>
                <a:spcPts val="611"/>
              </a:spcAft>
            </a:pPr>
            <a:r>
              <a:rPr lang="en-US" sz="1100" i="1" dirty="0">
                <a:solidFill>
                  <a:srgbClr val="5C6670"/>
                </a:solidFill>
              </a:rPr>
              <a:t>“We met a lot and talked a lot about self-care. But post-fact, there was no official way to check-in with some of those people who had traumatic experiences. It was expected that managers would .”</a:t>
            </a:r>
          </a:p>
          <a:p>
            <a:pPr indent="174708">
              <a:spcAft>
                <a:spcPts val="611"/>
              </a:spcAft>
            </a:pPr>
            <a:r>
              <a:rPr lang="en-US" sz="1100" i="1" dirty="0">
                <a:solidFill>
                  <a:srgbClr val="5C6670"/>
                </a:solidFill>
              </a:rPr>
              <a:t>“There were 400-500 people looking for services on any given day. So just the set up in those environments, there wasn’t a place you could go [for quiet / self-care]. There was a place for lunch but it was in the midst of the noise.”</a:t>
            </a:r>
          </a:p>
          <a:p>
            <a:pPr indent="174708">
              <a:spcAft>
                <a:spcPts val="611"/>
              </a:spcAft>
            </a:pPr>
            <a:r>
              <a:rPr lang="en-US" sz="1100" i="1" dirty="0">
                <a:solidFill>
                  <a:srgbClr val="5C6670"/>
                </a:solidFill>
              </a:rPr>
              <a:t>“Everybody talks about self-care in theory. I would love to see more practical support. in figuring out how it looks day to day. And why can’t there be chunks of time for people to re-group, rather than a thing on the weekend that you do, or instead of the forced 5 sessions a day?”</a:t>
            </a:r>
          </a:p>
          <a:p>
            <a:pPr indent="174708">
              <a:spcAft>
                <a:spcPts val="611"/>
              </a:spcAft>
            </a:pPr>
            <a:r>
              <a:rPr lang="en-US" sz="1100" i="1" dirty="0">
                <a:solidFill>
                  <a:srgbClr val="5C6670"/>
                </a:solidFill>
              </a:rPr>
              <a:t>“I would like to see self-care put into the plan itself. For example, that there has to be a de-mobilization plan, that you do a bit of a debrief for people that should consider how they are getting home, especially if they live far away. And it should consider what were the circumstances of the time they were there and what does that mean for self-care? We had people who were gone Wednesday through Sunday and then come to work on Monday morning. We should at least give people a day off in between .”	</a:t>
            </a:r>
          </a:p>
          <a:p>
            <a:pPr lvl="0"/>
            <a:endParaRPr lang="en-US" sz="1100" b="1" dirty="0">
              <a:solidFill>
                <a:srgbClr val="5C4383"/>
              </a:solidFill>
            </a:endParaRPr>
          </a:p>
        </p:txBody>
      </p:sp>
      <p:sp>
        <p:nvSpPr>
          <p:cNvPr id="2" name="Footer Placeholder 1">
            <a:extLst>
              <a:ext uri="{FF2B5EF4-FFF2-40B4-BE49-F238E27FC236}">
                <a16:creationId xmlns:a16="http://schemas.microsoft.com/office/drawing/2014/main" id="{813FFDAA-4021-46C4-AAA5-2C00EA9FD488}"/>
              </a:ext>
            </a:extLst>
          </p:cNvPr>
          <p:cNvSpPr>
            <a:spLocks noGrp="1"/>
          </p:cNvSpPr>
          <p:nvPr>
            <p:ph type="ftr" sz="quarter" idx="4"/>
          </p:nvPr>
        </p:nvSpPr>
        <p:spPr/>
        <p:txBody>
          <a:bodyPr/>
          <a:lstStyle/>
          <a:p>
            <a:r>
              <a:rPr lang="en-US" dirty="0"/>
              <a:t>© 2020. Alberta Health Services, Mental Health Promotion &amp; Illness Prevention</a:t>
            </a:r>
          </a:p>
        </p:txBody>
      </p:sp>
      <p:sp>
        <p:nvSpPr>
          <p:cNvPr id="3" name="Slide Number Placeholder 2">
            <a:extLst>
              <a:ext uri="{FF2B5EF4-FFF2-40B4-BE49-F238E27FC236}">
                <a16:creationId xmlns:a16="http://schemas.microsoft.com/office/drawing/2014/main" id="{EB6FD3EE-6949-4025-8647-9CE3A7057F9D}"/>
              </a:ext>
            </a:extLst>
          </p:cNvPr>
          <p:cNvSpPr>
            <a:spLocks noGrp="1"/>
          </p:cNvSpPr>
          <p:nvPr>
            <p:ph type="sldNum" sz="quarter" idx="5"/>
          </p:nvPr>
        </p:nvSpPr>
        <p:spPr/>
        <p:txBody>
          <a:bodyPr/>
          <a:lstStyle/>
          <a:p>
            <a:r>
              <a:rPr lang="en-US" dirty="0"/>
              <a:t>Slide </a:t>
            </a:r>
            <a:fld id="{F421CA56-88AA-4753-9810-58369B412CBD}" type="slidenum">
              <a:rPr lang="en-US" smtClean="0"/>
              <a:pPr/>
              <a:t>44</a:t>
            </a:fld>
            <a:endParaRPr lang="en-US" dirty="0"/>
          </a:p>
        </p:txBody>
      </p:sp>
      <p:sp>
        <p:nvSpPr>
          <p:cNvPr id="4" name="Header Placeholder 3">
            <a:extLst>
              <a:ext uri="{FF2B5EF4-FFF2-40B4-BE49-F238E27FC236}">
                <a16:creationId xmlns:a16="http://schemas.microsoft.com/office/drawing/2014/main" id="{57A7212A-47D6-40B0-BD86-78D354CABEEC}"/>
              </a:ext>
            </a:extLst>
          </p:cNvPr>
          <p:cNvSpPr>
            <a:spLocks noGrp="1"/>
          </p:cNvSpPr>
          <p:nvPr>
            <p:ph type="hdr" sz="quarter"/>
          </p:nvPr>
        </p:nvSpPr>
        <p:spPr/>
        <p:txBody>
          <a:bodyPr/>
          <a:lstStyle/>
          <a:p>
            <a:r>
              <a:rPr lang="en-US" dirty="0"/>
              <a:t>Self-Care for Organizational Wellness</a:t>
            </a:r>
          </a:p>
        </p:txBody>
      </p:sp>
      <p:sp>
        <p:nvSpPr>
          <p:cNvPr id="35" name="Slide Image Placeholder 34">
            <a:extLst>
              <a:ext uri="{FF2B5EF4-FFF2-40B4-BE49-F238E27FC236}">
                <a16:creationId xmlns:a16="http://schemas.microsoft.com/office/drawing/2014/main" id="{709F8F84-F4A5-4AE3-987F-E415A38E4D15}"/>
              </a:ext>
            </a:extLst>
          </p:cNvPr>
          <p:cNvSpPr>
            <a:spLocks noGrp="1" noRot="1" noChangeAspect="1"/>
          </p:cNvSpPr>
          <p:nvPr>
            <p:ph type="sldImg"/>
          </p:nvPr>
        </p:nvSpPr>
        <p:spPr>
          <a:xfrm>
            <a:off x="2281238" y="228600"/>
            <a:ext cx="2295525" cy="1292225"/>
          </a:xfrm>
        </p:spPr>
      </p:sp>
    </p:spTree>
    <p:extLst>
      <p:ext uri="{BB962C8B-B14F-4D97-AF65-F5344CB8AC3E}">
        <p14:creationId xmlns:p14="http://schemas.microsoft.com/office/powerpoint/2010/main" val="82329673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p:cNvSpPr>
          <p:nvPr>
            <p:ph type="body" idx="1"/>
          </p:nvPr>
        </p:nvSpPr>
        <p:spPr>
          <a:xfrm>
            <a:off x="288235" y="1597793"/>
            <a:ext cx="6281531" cy="7100437"/>
          </a:xfrm>
        </p:spPr>
        <p:txBody>
          <a:bodyPr/>
          <a:lstStyle/>
          <a:p>
            <a:r>
              <a:rPr lang="en-US" b="1" dirty="0"/>
              <a:t>What Works Organizationally</a:t>
            </a:r>
          </a:p>
          <a:p>
            <a:r>
              <a:rPr lang="en-US" sz="1100" dirty="0"/>
              <a:t>Through analysis of the interviews and workshop feedback, a number of attitudes, barriers, and facilitators were identified, including: </a:t>
            </a:r>
          </a:p>
          <a:p>
            <a:pPr marL="171450" indent="-171450">
              <a:spcBef>
                <a:spcPts val="0"/>
              </a:spcBef>
              <a:buFont typeface="Arial" panose="020B0604020202020204" pitchFamily="34" charset="0"/>
              <a:buChar char="•"/>
            </a:pPr>
            <a:r>
              <a:rPr lang="en-CA" sz="1100" dirty="0"/>
              <a:t>Take care of teams prior to disaster: Things go well on teams when they take care of themselves and one another prior to disasters</a:t>
            </a:r>
          </a:p>
          <a:p>
            <a:pPr marL="171450" indent="-171450">
              <a:spcBef>
                <a:spcPts val="0"/>
              </a:spcBef>
              <a:buFont typeface="Arial" panose="020B0604020202020204" pitchFamily="34" charset="0"/>
              <a:buChar char="•"/>
            </a:pPr>
            <a:r>
              <a:rPr lang="en-US" sz="1100" dirty="0"/>
              <a:t>People self-regulate. I would send out schedules and people would self-select when to go in. People weren’t trying to martyr themselves.</a:t>
            </a:r>
          </a:p>
          <a:p>
            <a:pPr marL="171450" indent="-171450">
              <a:spcBef>
                <a:spcPts val="0"/>
              </a:spcBef>
              <a:buFont typeface="Arial" panose="020B0604020202020204" pitchFamily="34" charset="0"/>
              <a:buChar char="•"/>
            </a:pPr>
            <a:r>
              <a:rPr lang="en-US" sz="1100" dirty="0"/>
              <a:t>People are going to want to work. How we support them is important. I think we’ve learned from each disaster how to do things differently/ better. If you’re resilient before, you’re likely to bounce back. </a:t>
            </a:r>
          </a:p>
          <a:p>
            <a:pPr marL="171450" indent="-171450">
              <a:spcBef>
                <a:spcPts val="0"/>
              </a:spcBef>
              <a:buFont typeface="Arial" panose="020B0604020202020204" pitchFamily="34" charset="0"/>
              <a:buChar char="•"/>
            </a:pPr>
            <a:r>
              <a:rPr lang="en-US" sz="1100" dirty="0"/>
              <a:t>Years of relationship building factored into the way meetings are run when people have emotional reactions and then are supported by the group. We can be more rested, more creative when at the table, and able to be effective in recovery work.</a:t>
            </a:r>
          </a:p>
          <a:p>
            <a:pPr marL="171450" indent="-171450">
              <a:spcBef>
                <a:spcPts val="0"/>
              </a:spcBef>
              <a:buFont typeface="Arial" panose="020B0604020202020204" pitchFamily="34" charset="0"/>
              <a:buChar char="•"/>
            </a:pPr>
            <a:r>
              <a:rPr lang="en-US" sz="1100" dirty="0"/>
              <a:t>Identify gaps in formal supports from the organization</a:t>
            </a:r>
          </a:p>
          <a:p>
            <a:pPr marL="171450" indent="-171450">
              <a:spcBef>
                <a:spcPts val="0"/>
              </a:spcBef>
              <a:buFont typeface="Arial" panose="020B0604020202020204" pitchFamily="34" charset="0"/>
              <a:buChar char="•"/>
            </a:pPr>
            <a:r>
              <a:rPr lang="en-US" sz="1100" dirty="0"/>
              <a:t>Avoid one-size-fits all approaches </a:t>
            </a:r>
          </a:p>
          <a:p>
            <a:r>
              <a:rPr lang="en-US" sz="1100" b="1" dirty="0"/>
              <a:t>Role for leaders: </a:t>
            </a:r>
          </a:p>
          <a:p>
            <a:r>
              <a:rPr lang="en-CA" sz="1100" dirty="0"/>
              <a:t>Buy-in from leadership, from individual action/management to scheduling and policies (including role modelling, validation of stress, allowing time, respecting needs of the personally impacted, actively promoting self-care, checking in and being available, monitoring basic needs). It’s effective when leaders are flexible in disaster times, which can sometimes feel contrary to our desire to be able to institute greater control amid the pressures, uncertainties and chaos of disaster and pandemic impacts. Ultimately flexibility, with ethical, reasonable parameters can lend to greater adaptability and ease in managing teams in the long run.</a:t>
            </a:r>
            <a:endParaRPr lang="en-US" sz="1100" dirty="0"/>
          </a:p>
          <a:p>
            <a:r>
              <a:rPr lang="en-CA" sz="1100" dirty="0"/>
              <a:t>Embed self-care into personal life and especially work life through: Meetings, conversations, schedules, reporting, team composition (wellness champions), processes pre and post deployment, dedicated wellness time, funding/resources).</a:t>
            </a:r>
          </a:p>
        </p:txBody>
      </p:sp>
      <p:sp>
        <p:nvSpPr>
          <p:cNvPr id="5" name="Rounded Rectangle 4"/>
          <p:cNvSpPr/>
          <p:nvPr/>
        </p:nvSpPr>
        <p:spPr>
          <a:xfrm>
            <a:off x="288234" y="7090843"/>
            <a:ext cx="6146327" cy="1680391"/>
          </a:xfrm>
          <a:prstGeom prst="roundRect">
            <a:avLst>
              <a:gd name="adj" fmla="val 6682"/>
            </a:avLst>
          </a:prstGeom>
          <a:solidFill>
            <a:schemeClr val="bg1"/>
          </a:solidFill>
          <a:ln w="19050">
            <a:solidFill>
              <a:srgbClr val="5C4383"/>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18635" tIns="18635" rIns="18635" bIns="18635" rtlCol="0" anchor="t"/>
          <a:lstStyle/>
          <a:p>
            <a:pPr lvl="0"/>
            <a:r>
              <a:rPr lang="en-US" sz="1100" b="1" dirty="0">
                <a:solidFill>
                  <a:srgbClr val="5C4383"/>
                </a:solidFill>
              </a:rPr>
              <a:t>Quote</a:t>
            </a:r>
          </a:p>
          <a:p>
            <a:pPr lvl="0"/>
            <a:r>
              <a:rPr lang="en-US" sz="1100" i="1" dirty="0">
                <a:solidFill>
                  <a:srgbClr val="5C6670"/>
                </a:solidFill>
              </a:rPr>
              <a:t>There needs to be a large variety of things that people can draw on for self-care, which includes all the “small” things that may not even be perceived as related to self-care (e.g., going out for dinner regularly with one’s girlfriends).</a:t>
            </a:r>
          </a:p>
          <a:p>
            <a:pPr lvl="0"/>
            <a:r>
              <a:rPr lang="en-US" sz="1100" i="1" dirty="0">
                <a:solidFill>
                  <a:srgbClr val="5C6670"/>
                </a:solidFill>
              </a:rPr>
              <a:t>Self-care needs to be “built in,” which applied in the individual context as well as the team-level / organizational-level:</a:t>
            </a:r>
          </a:p>
          <a:p>
            <a:pPr marL="291179" indent="-116472">
              <a:buFont typeface="Arial" panose="020B0604020202020204" pitchFamily="34" charset="0"/>
              <a:buChar char="•"/>
            </a:pPr>
            <a:r>
              <a:rPr lang="en-US" sz="1100" i="1" dirty="0">
                <a:solidFill>
                  <a:srgbClr val="5C6670"/>
                </a:solidFill>
              </a:rPr>
              <a:t>Built-in to routines</a:t>
            </a:r>
          </a:p>
          <a:p>
            <a:pPr marL="291179" indent="-116472">
              <a:buFont typeface="Arial" panose="020B0604020202020204" pitchFamily="34" charset="0"/>
              <a:buChar char="•"/>
            </a:pPr>
            <a:r>
              <a:rPr lang="en-US" sz="1100" i="1" dirty="0">
                <a:solidFill>
                  <a:srgbClr val="5C6670"/>
                </a:solidFill>
              </a:rPr>
              <a:t>Built-in to teams (roles, processes, conversations, meetings, etc.) </a:t>
            </a:r>
          </a:p>
          <a:p>
            <a:pPr marL="291179" indent="-116472">
              <a:buFont typeface="Arial" panose="020B0604020202020204" pitchFamily="34" charset="0"/>
              <a:buChar char="•"/>
            </a:pPr>
            <a:r>
              <a:rPr lang="en-US" sz="1100" i="1" dirty="0">
                <a:solidFill>
                  <a:srgbClr val="5C6670"/>
                </a:solidFill>
              </a:rPr>
              <a:t>Designated spaces</a:t>
            </a:r>
          </a:p>
          <a:p>
            <a:pPr lvl="0"/>
            <a:endParaRPr lang="en-US" sz="1100" b="1" dirty="0">
              <a:solidFill>
                <a:srgbClr val="5C4383"/>
              </a:solidFill>
            </a:endParaRPr>
          </a:p>
        </p:txBody>
      </p:sp>
      <p:sp>
        <p:nvSpPr>
          <p:cNvPr id="2" name="Footer Placeholder 1">
            <a:extLst>
              <a:ext uri="{FF2B5EF4-FFF2-40B4-BE49-F238E27FC236}">
                <a16:creationId xmlns:a16="http://schemas.microsoft.com/office/drawing/2014/main" id="{E3CFB0C0-D267-44BB-837F-7FB3C4153062}"/>
              </a:ext>
            </a:extLst>
          </p:cNvPr>
          <p:cNvSpPr>
            <a:spLocks noGrp="1"/>
          </p:cNvSpPr>
          <p:nvPr>
            <p:ph type="ftr" sz="quarter" idx="4"/>
          </p:nvPr>
        </p:nvSpPr>
        <p:spPr/>
        <p:txBody>
          <a:bodyPr/>
          <a:lstStyle/>
          <a:p>
            <a:r>
              <a:rPr lang="en-US" dirty="0"/>
              <a:t>© 2020. Alberta Health Services, Mental Health Promotion &amp; Illness Prevention</a:t>
            </a:r>
          </a:p>
        </p:txBody>
      </p:sp>
      <p:sp>
        <p:nvSpPr>
          <p:cNvPr id="3" name="Slide Number Placeholder 2">
            <a:extLst>
              <a:ext uri="{FF2B5EF4-FFF2-40B4-BE49-F238E27FC236}">
                <a16:creationId xmlns:a16="http://schemas.microsoft.com/office/drawing/2014/main" id="{D882D0BA-F8CE-4074-8DE3-8868351F49B8}"/>
              </a:ext>
            </a:extLst>
          </p:cNvPr>
          <p:cNvSpPr>
            <a:spLocks noGrp="1"/>
          </p:cNvSpPr>
          <p:nvPr>
            <p:ph type="sldNum" sz="quarter" idx="5"/>
          </p:nvPr>
        </p:nvSpPr>
        <p:spPr/>
        <p:txBody>
          <a:bodyPr/>
          <a:lstStyle/>
          <a:p>
            <a:r>
              <a:rPr lang="en-US" dirty="0"/>
              <a:t>Slide </a:t>
            </a:r>
            <a:fld id="{F421CA56-88AA-4753-9810-58369B412CBD}" type="slidenum">
              <a:rPr lang="en-US" smtClean="0"/>
              <a:pPr/>
              <a:t>45</a:t>
            </a:fld>
            <a:endParaRPr lang="en-US" dirty="0"/>
          </a:p>
        </p:txBody>
      </p:sp>
      <p:sp>
        <p:nvSpPr>
          <p:cNvPr id="4" name="Header Placeholder 3">
            <a:extLst>
              <a:ext uri="{FF2B5EF4-FFF2-40B4-BE49-F238E27FC236}">
                <a16:creationId xmlns:a16="http://schemas.microsoft.com/office/drawing/2014/main" id="{0E684E31-AB74-4F35-BD8A-241945FF7789}"/>
              </a:ext>
            </a:extLst>
          </p:cNvPr>
          <p:cNvSpPr>
            <a:spLocks noGrp="1"/>
          </p:cNvSpPr>
          <p:nvPr>
            <p:ph type="hdr" sz="quarter"/>
          </p:nvPr>
        </p:nvSpPr>
        <p:spPr/>
        <p:txBody>
          <a:bodyPr/>
          <a:lstStyle/>
          <a:p>
            <a:r>
              <a:rPr lang="en-US" dirty="0"/>
              <a:t>Self-Care for Organizational Wellness</a:t>
            </a:r>
          </a:p>
        </p:txBody>
      </p:sp>
      <p:sp>
        <p:nvSpPr>
          <p:cNvPr id="35" name="Slide Image Placeholder 34">
            <a:extLst>
              <a:ext uri="{FF2B5EF4-FFF2-40B4-BE49-F238E27FC236}">
                <a16:creationId xmlns:a16="http://schemas.microsoft.com/office/drawing/2014/main" id="{045EEC57-4417-4B7C-A2F5-40E2895AC192}"/>
              </a:ext>
            </a:extLst>
          </p:cNvPr>
          <p:cNvSpPr>
            <a:spLocks noGrp="1" noRot="1" noChangeAspect="1"/>
          </p:cNvSpPr>
          <p:nvPr>
            <p:ph type="sldImg"/>
          </p:nvPr>
        </p:nvSpPr>
        <p:spPr>
          <a:xfrm>
            <a:off x="2281238" y="228600"/>
            <a:ext cx="2295525" cy="1292225"/>
          </a:xfrm>
        </p:spPr>
      </p:sp>
    </p:spTree>
    <p:extLst>
      <p:ext uri="{BB962C8B-B14F-4D97-AF65-F5344CB8AC3E}">
        <p14:creationId xmlns:p14="http://schemas.microsoft.com/office/powerpoint/2010/main" val="41733093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Grp="1"/>
          </p:cNvSpPr>
          <p:nvPr>
            <p:ph type="body" idx="1"/>
          </p:nvPr>
        </p:nvSpPr>
        <p:spPr/>
        <p:txBody>
          <a:bodyPr/>
          <a:lstStyle/>
          <a:p>
            <a:pPr lvl="0"/>
            <a:r>
              <a:rPr lang="en-US" dirty="0"/>
              <a:t>There are five essential elements of immediate and mid-term intervention that have been revealed to support better recovery from stress in many adverse situations (across international disaster/emergency contexts). They’re a result of exhaustive literature reviews and an international panel of experts. </a:t>
            </a:r>
            <a:r>
              <a:rPr lang="en-US" altLang="en-US" dirty="0"/>
              <a:t>(Hobfoll et al, 2007). They further represent 5 needs for staff and leaders that are essential to effective self-care amid disaster and emergency response and recovery, for responders, leaders, and organizations.</a:t>
            </a:r>
          </a:p>
          <a:p>
            <a:pPr marL="171450" indent="-171450">
              <a:buFont typeface="Arial" panose="020B0604020202020204" pitchFamily="34" charset="0"/>
              <a:buChar char="•"/>
            </a:pPr>
            <a:r>
              <a:rPr lang="en-US" dirty="0"/>
              <a:t>Promoting a physical and psychological sense of safety can decrease biological stress reactions (i.e., fight, flight or freeze) and can help with thoughts that get in the way of recovery, like beliefs that the world is dangerous or exaggerated sense of future risk. </a:t>
            </a:r>
          </a:p>
          <a:p>
            <a:pPr marL="171450" indent="-171450">
              <a:buFont typeface="Arial" panose="020B0604020202020204" pitchFamily="34" charset="0"/>
              <a:buChar char="•"/>
            </a:pPr>
            <a:r>
              <a:rPr lang="en-US" dirty="0"/>
              <a:t>Promoting calm can ease difficult emotions (e.g., anxiety, fear, sadness, grief) and reactions that get in the way of mood, sleep, decision-making, attention, and concentration. Ultimately, promoting individual and team calm supports us to do better in our work with the people we serve, as well as in our personal lives.</a:t>
            </a:r>
          </a:p>
          <a:p>
            <a:pPr marL="171450" indent="-171450">
              <a:buFont typeface="Arial" panose="020B0604020202020204" pitchFamily="34" charset="0"/>
              <a:buChar char="•"/>
            </a:pPr>
            <a:r>
              <a:rPr lang="en-US" dirty="0"/>
              <a:t>Self-efficacy is a belief that you can successfully do what needs to be done and can handle challenging times. Similarly, community efficacy is the belief that your community can help its members thrive and can take care of them during adversity. Demonstrating and instilling a sense of efficacy allows individuals and communities (include work environments and teams) to feel in control and able to move forward through disaster response and recovery, with greater hope and resilience. Consider your own team/workplace community and how you derive meaning, purpose and efficacy in your work.</a:t>
            </a:r>
          </a:p>
          <a:p>
            <a:pPr marL="171450" indent="-171450">
              <a:buFont typeface="Arial" panose="020B0604020202020204" pitchFamily="34" charset="0"/>
              <a:buChar char="•"/>
            </a:pPr>
            <a:r>
              <a:rPr lang="en-US" dirty="0"/>
              <a:t>Promoting connectedness is based on research evidence that greater social support is related to better well-being and recovery after trauma and can reduce feelings of loneliness and worthlessness. Connectedness can help people engage with others, which can lead to early detection of mental health risks and quicker referral to specialized services if needed (e.g., peer support).</a:t>
            </a:r>
          </a:p>
          <a:p>
            <a:pPr marL="171450" indent="-171450">
              <a:buFont typeface="Arial" panose="020B0604020202020204" pitchFamily="34" charset="0"/>
              <a:buChar char="•"/>
            </a:pPr>
            <a:r>
              <a:rPr lang="en-US" dirty="0"/>
              <a:t>Helping people maintain hope. People who experience more positive recovery after disasters are those who stay optimistic and feel confident that things will work out as best as can be expected. </a:t>
            </a:r>
          </a:p>
          <a:p>
            <a:r>
              <a:rPr lang="en-US" dirty="0"/>
              <a:t>These elements can provide helpful categories on which to focus when crafting and enhancing self-care and wellness actions and culture in your teams and organizations.</a:t>
            </a:r>
          </a:p>
          <a:p>
            <a:endParaRPr lang="en-US" dirty="0"/>
          </a:p>
          <a:p>
            <a:endParaRPr lang="en-US" dirty="0"/>
          </a:p>
        </p:txBody>
      </p:sp>
      <p:sp>
        <p:nvSpPr>
          <p:cNvPr id="2" name="Footer Placeholder 1">
            <a:extLst>
              <a:ext uri="{FF2B5EF4-FFF2-40B4-BE49-F238E27FC236}">
                <a16:creationId xmlns:a16="http://schemas.microsoft.com/office/drawing/2014/main" id="{554268B9-D3C6-4456-8A95-53C54E5E1CC5}"/>
              </a:ext>
            </a:extLst>
          </p:cNvPr>
          <p:cNvSpPr>
            <a:spLocks noGrp="1"/>
          </p:cNvSpPr>
          <p:nvPr>
            <p:ph type="ftr" sz="quarter" idx="4"/>
          </p:nvPr>
        </p:nvSpPr>
        <p:spPr/>
        <p:txBody>
          <a:bodyPr/>
          <a:lstStyle/>
          <a:p>
            <a:r>
              <a:rPr lang="en-US" dirty="0"/>
              <a:t>© 2020. Alberta Health Services, Mental Health Promotion &amp; Illness Prevention</a:t>
            </a:r>
          </a:p>
        </p:txBody>
      </p:sp>
      <p:sp>
        <p:nvSpPr>
          <p:cNvPr id="3" name="Slide Number Placeholder 2">
            <a:extLst>
              <a:ext uri="{FF2B5EF4-FFF2-40B4-BE49-F238E27FC236}">
                <a16:creationId xmlns:a16="http://schemas.microsoft.com/office/drawing/2014/main" id="{67BF0DE3-7D30-44BB-97D5-231F4CDA8E2F}"/>
              </a:ext>
            </a:extLst>
          </p:cNvPr>
          <p:cNvSpPr>
            <a:spLocks noGrp="1"/>
          </p:cNvSpPr>
          <p:nvPr>
            <p:ph type="sldNum" sz="quarter" idx="5"/>
          </p:nvPr>
        </p:nvSpPr>
        <p:spPr/>
        <p:txBody>
          <a:bodyPr/>
          <a:lstStyle/>
          <a:p>
            <a:r>
              <a:rPr lang="en-US" dirty="0"/>
              <a:t>Slide </a:t>
            </a:r>
            <a:fld id="{F421CA56-88AA-4753-9810-58369B412CBD}" type="slidenum">
              <a:rPr lang="en-US" smtClean="0"/>
              <a:pPr/>
              <a:t>46</a:t>
            </a:fld>
            <a:endParaRPr lang="en-US" dirty="0"/>
          </a:p>
        </p:txBody>
      </p:sp>
      <p:sp>
        <p:nvSpPr>
          <p:cNvPr id="4" name="Header Placeholder 3">
            <a:extLst>
              <a:ext uri="{FF2B5EF4-FFF2-40B4-BE49-F238E27FC236}">
                <a16:creationId xmlns:a16="http://schemas.microsoft.com/office/drawing/2014/main" id="{3BD3F566-A9C8-4F18-8AE5-6022531FA06B}"/>
              </a:ext>
            </a:extLst>
          </p:cNvPr>
          <p:cNvSpPr>
            <a:spLocks noGrp="1"/>
          </p:cNvSpPr>
          <p:nvPr>
            <p:ph type="hdr" sz="quarter"/>
          </p:nvPr>
        </p:nvSpPr>
        <p:spPr/>
        <p:txBody>
          <a:bodyPr/>
          <a:lstStyle/>
          <a:p>
            <a:r>
              <a:rPr lang="en-US" dirty="0"/>
              <a:t>Self-Care for Organizational Wellness</a:t>
            </a:r>
          </a:p>
        </p:txBody>
      </p:sp>
      <p:sp>
        <p:nvSpPr>
          <p:cNvPr id="34" name="Slide Image Placeholder 33">
            <a:extLst>
              <a:ext uri="{FF2B5EF4-FFF2-40B4-BE49-F238E27FC236}">
                <a16:creationId xmlns:a16="http://schemas.microsoft.com/office/drawing/2014/main" id="{DF9646D7-26DD-450C-B454-FB7DEC9868C2}"/>
              </a:ext>
            </a:extLst>
          </p:cNvPr>
          <p:cNvSpPr>
            <a:spLocks noGrp="1" noRot="1" noChangeAspect="1"/>
          </p:cNvSpPr>
          <p:nvPr>
            <p:ph type="sldImg"/>
          </p:nvPr>
        </p:nvSpPr>
        <p:spPr>
          <a:xfrm>
            <a:off x="2281238" y="228600"/>
            <a:ext cx="2295525" cy="1292225"/>
          </a:xfrm>
        </p:spPr>
      </p:sp>
    </p:spTree>
    <p:extLst>
      <p:ext uri="{BB962C8B-B14F-4D97-AF65-F5344CB8AC3E}">
        <p14:creationId xmlns:p14="http://schemas.microsoft.com/office/powerpoint/2010/main" val="324807804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p:cNvSpPr>
          <p:nvPr>
            <p:ph type="body" idx="1"/>
          </p:nvPr>
        </p:nvSpPr>
        <p:spPr/>
        <p:txBody>
          <a:bodyPr/>
          <a:lstStyle/>
          <a:p>
            <a:pPr lvl="1"/>
            <a:r>
              <a:rPr lang="en-US" altLang="en-US" dirty="0"/>
              <a:t>There were core themes/approaches for both supportive and unsupportive leadership that either contributed to or detracted from a sense of psychological (and at times, physical) safety. </a:t>
            </a:r>
          </a:p>
          <a:p>
            <a:pPr lvl="1"/>
            <a:r>
              <a:rPr lang="en-US" altLang="en-US" dirty="0"/>
              <a:t>Example from staff, who voluntarily redeployed following wildfire impacts on a more remote Alberta community: They were driving to redeployment destination (to which they’d never traveled before) through difficult and constantly changing (smoky) highway conditions, where cell service was sporadic, without clear information about a supervisory contact and without a check-in process. Lack of organization, support, and communication resulted in anxiety and stress which contributed to their decision that they would likely not volunteer to be deployed again for future disasters.</a:t>
            </a:r>
          </a:p>
          <a:p>
            <a:pPr lvl="1"/>
            <a:r>
              <a:rPr lang="en-US" altLang="en-US" dirty="0"/>
              <a:t>Note: These sorts of considerations, while straightforward, are hard to think of at times of emergency and crisis (given acute stress and fast-paced, changing demands). We’re more likely to mobilize safety considerations quickly, appropriately, and smoothly if planning and protocols are established well before they become necessary.  Post-disaster learning conversations can assist to address this for future disasters.</a:t>
            </a:r>
          </a:p>
        </p:txBody>
      </p:sp>
      <p:sp>
        <p:nvSpPr>
          <p:cNvPr id="2" name="Footer Placeholder 1">
            <a:extLst>
              <a:ext uri="{FF2B5EF4-FFF2-40B4-BE49-F238E27FC236}">
                <a16:creationId xmlns:a16="http://schemas.microsoft.com/office/drawing/2014/main" id="{944BA912-506F-47F0-BDAA-0A0289BE74F5}"/>
              </a:ext>
            </a:extLst>
          </p:cNvPr>
          <p:cNvSpPr>
            <a:spLocks noGrp="1"/>
          </p:cNvSpPr>
          <p:nvPr>
            <p:ph type="ftr" sz="quarter" idx="4"/>
          </p:nvPr>
        </p:nvSpPr>
        <p:spPr/>
        <p:txBody>
          <a:bodyPr/>
          <a:lstStyle/>
          <a:p>
            <a:r>
              <a:rPr lang="en-US" dirty="0"/>
              <a:t>© 2020. Alberta Health Services, Mental Health Promotion &amp; Illness Prevention</a:t>
            </a:r>
          </a:p>
        </p:txBody>
      </p:sp>
      <p:sp>
        <p:nvSpPr>
          <p:cNvPr id="3" name="Slide Number Placeholder 2">
            <a:extLst>
              <a:ext uri="{FF2B5EF4-FFF2-40B4-BE49-F238E27FC236}">
                <a16:creationId xmlns:a16="http://schemas.microsoft.com/office/drawing/2014/main" id="{C44627EE-5271-4780-8B7B-B8E13C6EAF45}"/>
              </a:ext>
            </a:extLst>
          </p:cNvPr>
          <p:cNvSpPr>
            <a:spLocks noGrp="1"/>
          </p:cNvSpPr>
          <p:nvPr>
            <p:ph type="sldNum" sz="quarter" idx="5"/>
          </p:nvPr>
        </p:nvSpPr>
        <p:spPr/>
        <p:txBody>
          <a:bodyPr/>
          <a:lstStyle/>
          <a:p>
            <a:r>
              <a:rPr lang="en-US" dirty="0"/>
              <a:t>Slide </a:t>
            </a:r>
            <a:fld id="{F421CA56-88AA-4753-9810-58369B412CBD}" type="slidenum">
              <a:rPr lang="en-US" smtClean="0"/>
              <a:pPr/>
              <a:t>47</a:t>
            </a:fld>
            <a:endParaRPr lang="en-US" dirty="0"/>
          </a:p>
        </p:txBody>
      </p:sp>
      <p:sp>
        <p:nvSpPr>
          <p:cNvPr id="4" name="Header Placeholder 3">
            <a:extLst>
              <a:ext uri="{FF2B5EF4-FFF2-40B4-BE49-F238E27FC236}">
                <a16:creationId xmlns:a16="http://schemas.microsoft.com/office/drawing/2014/main" id="{668EA6E9-8454-4BB7-A387-CEC1B6A2ED75}"/>
              </a:ext>
            </a:extLst>
          </p:cNvPr>
          <p:cNvSpPr>
            <a:spLocks noGrp="1"/>
          </p:cNvSpPr>
          <p:nvPr>
            <p:ph type="hdr" sz="quarter"/>
          </p:nvPr>
        </p:nvSpPr>
        <p:spPr/>
        <p:txBody>
          <a:bodyPr/>
          <a:lstStyle/>
          <a:p>
            <a:r>
              <a:rPr lang="en-US" dirty="0"/>
              <a:t>Self-Care for Organizational Wellness</a:t>
            </a:r>
          </a:p>
        </p:txBody>
      </p:sp>
      <p:sp>
        <p:nvSpPr>
          <p:cNvPr id="34" name="Slide Image Placeholder 33">
            <a:extLst>
              <a:ext uri="{FF2B5EF4-FFF2-40B4-BE49-F238E27FC236}">
                <a16:creationId xmlns:a16="http://schemas.microsoft.com/office/drawing/2014/main" id="{5B493C4A-CB10-4D6F-9C53-9D439E897C0D}"/>
              </a:ext>
            </a:extLst>
          </p:cNvPr>
          <p:cNvSpPr>
            <a:spLocks noGrp="1" noRot="1" noChangeAspect="1"/>
          </p:cNvSpPr>
          <p:nvPr>
            <p:ph type="sldImg"/>
          </p:nvPr>
        </p:nvSpPr>
        <p:spPr>
          <a:xfrm>
            <a:off x="2281238" y="228600"/>
            <a:ext cx="2295525" cy="1292225"/>
          </a:xfrm>
        </p:spPr>
      </p:sp>
    </p:spTree>
    <p:extLst>
      <p:ext uri="{BB962C8B-B14F-4D97-AF65-F5344CB8AC3E}">
        <p14:creationId xmlns:p14="http://schemas.microsoft.com/office/powerpoint/2010/main" val="270847101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Organizational examples of how calm strategies can be incorporated into work may include individual and/or group activities; create organizationally sanctioned opportunities for individual as well as group time for calming activities, information and resources.</a:t>
            </a:r>
          </a:p>
          <a:p>
            <a:endParaRPr lang="en-US" dirty="0"/>
          </a:p>
        </p:txBody>
      </p:sp>
      <p:sp>
        <p:nvSpPr>
          <p:cNvPr id="2" name="Footer Placeholder 1">
            <a:extLst>
              <a:ext uri="{FF2B5EF4-FFF2-40B4-BE49-F238E27FC236}">
                <a16:creationId xmlns:a16="http://schemas.microsoft.com/office/drawing/2014/main" id="{B05250B8-D5CC-4EF1-AA9C-13FE0C03D86D}"/>
              </a:ext>
            </a:extLst>
          </p:cNvPr>
          <p:cNvSpPr>
            <a:spLocks noGrp="1"/>
          </p:cNvSpPr>
          <p:nvPr>
            <p:ph type="ftr" sz="quarter" idx="4"/>
          </p:nvPr>
        </p:nvSpPr>
        <p:spPr/>
        <p:txBody>
          <a:bodyPr/>
          <a:lstStyle/>
          <a:p>
            <a:r>
              <a:rPr lang="en-US" dirty="0"/>
              <a:t>© 2020. Alberta Health Services, Mental Health Promotion &amp; Illness Prevention</a:t>
            </a:r>
          </a:p>
        </p:txBody>
      </p:sp>
      <p:sp>
        <p:nvSpPr>
          <p:cNvPr id="4" name="Slide Number Placeholder 3">
            <a:extLst>
              <a:ext uri="{FF2B5EF4-FFF2-40B4-BE49-F238E27FC236}">
                <a16:creationId xmlns:a16="http://schemas.microsoft.com/office/drawing/2014/main" id="{EBC5697E-FBA9-41F3-B8C5-2901065D030D}"/>
              </a:ext>
            </a:extLst>
          </p:cNvPr>
          <p:cNvSpPr>
            <a:spLocks noGrp="1"/>
          </p:cNvSpPr>
          <p:nvPr>
            <p:ph type="sldNum" sz="quarter" idx="5"/>
          </p:nvPr>
        </p:nvSpPr>
        <p:spPr/>
        <p:txBody>
          <a:bodyPr/>
          <a:lstStyle/>
          <a:p>
            <a:r>
              <a:rPr lang="en-US" dirty="0"/>
              <a:t>Slide </a:t>
            </a:r>
            <a:fld id="{F421CA56-88AA-4753-9810-58369B412CBD}" type="slidenum">
              <a:rPr lang="en-US" smtClean="0"/>
              <a:pPr/>
              <a:t>48</a:t>
            </a:fld>
            <a:endParaRPr lang="en-US" dirty="0"/>
          </a:p>
        </p:txBody>
      </p:sp>
      <p:sp>
        <p:nvSpPr>
          <p:cNvPr id="5" name="Header Placeholder 4">
            <a:extLst>
              <a:ext uri="{FF2B5EF4-FFF2-40B4-BE49-F238E27FC236}">
                <a16:creationId xmlns:a16="http://schemas.microsoft.com/office/drawing/2014/main" id="{CC7620CB-EDA2-424A-BA92-5A0DF3615281}"/>
              </a:ext>
            </a:extLst>
          </p:cNvPr>
          <p:cNvSpPr>
            <a:spLocks noGrp="1"/>
          </p:cNvSpPr>
          <p:nvPr>
            <p:ph type="hdr" sz="quarter"/>
          </p:nvPr>
        </p:nvSpPr>
        <p:spPr/>
        <p:txBody>
          <a:bodyPr/>
          <a:lstStyle/>
          <a:p>
            <a:r>
              <a:rPr lang="en-US" dirty="0"/>
              <a:t>Self-Care for Organizational Wellness</a:t>
            </a:r>
          </a:p>
        </p:txBody>
      </p:sp>
      <p:sp>
        <p:nvSpPr>
          <p:cNvPr id="35" name="Slide Image Placeholder 34">
            <a:extLst>
              <a:ext uri="{FF2B5EF4-FFF2-40B4-BE49-F238E27FC236}">
                <a16:creationId xmlns:a16="http://schemas.microsoft.com/office/drawing/2014/main" id="{C65F44D2-3BA9-46F8-B988-9DF428AF30ED}"/>
              </a:ext>
            </a:extLst>
          </p:cNvPr>
          <p:cNvSpPr>
            <a:spLocks noGrp="1" noRot="1" noChangeAspect="1"/>
          </p:cNvSpPr>
          <p:nvPr>
            <p:ph type="sldImg"/>
          </p:nvPr>
        </p:nvSpPr>
        <p:spPr>
          <a:xfrm>
            <a:off x="2281238" y="228600"/>
            <a:ext cx="2295525" cy="1292225"/>
          </a:xfrm>
        </p:spPr>
      </p:sp>
    </p:spTree>
    <p:extLst>
      <p:ext uri="{BB962C8B-B14F-4D97-AF65-F5344CB8AC3E}">
        <p14:creationId xmlns:p14="http://schemas.microsoft.com/office/powerpoint/2010/main" val="267248716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3"/>
          <p:cNvSpPr>
            <a:spLocks noGrp="1"/>
          </p:cNvSpPr>
          <p:nvPr>
            <p:ph type="body" idx="1"/>
          </p:nvPr>
        </p:nvSpPr>
        <p:spPr>
          <a:xfrm>
            <a:off x="288235" y="1319213"/>
            <a:ext cx="6281531" cy="7525026"/>
          </a:xfrm>
        </p:spPr>
        <p:txBody>
          <a:bodyPr/>
          <a:lstStyle/>
          <a:p>
            <a:pPr>
              <a:lnSpc>
                <a:spcPct val="100000"/>
              </a:lnSpc>
              <a:spcBef>
                <a:spcPts val="200"/>
              </a:spcBef>
            </a:pPr>
            <a:r>
              <a:rPr lang="en-US" sz="950" dirty="0"/>
              <a:t>Examples of Efficacy in Action from Alberta organizations:</a:t>
            </a:r>
          </a:p>
          <a:p>
            <a:pPr>
              <a:lnSpc>
                <a:spcPct val="100000"/>
              </a:lnSpc>
              <a:spcBef>
                <a:spcPts val="200"/>
              </a:spcBef>
            </a:pPr>
            <a:r>
              <a:rPr lang="en-US" sz="950" dirty="0"/>
              <a:t>In the first year after a disaster, people are vulnerable and don’t have the capacity at that time. They aren’t at a point to go look for things. We made it simple to bring to them, such as thought stopping, identify your stress, pick a self-care strategy prompts etc. </a:t>
            </a:r>
          </a:p>
          <a:p>
            <a:pPr>
              <a:lnSpc>
                <a:spcPct val="100000"/>
              </a:lnSpc>
              <a:spcBef>
                <a:spcPts val="200"/>
              </a:spcBef>
            </a:pPr>
            <a:r>
              <a:rPr lang="en-US" sz="950" dirty="0"/>
              <a:t>Putting people in someone else’s hands can help, “Here are some nice ideas you can do.” If someone told you to go home and make a great meal for your family, if someone gave you a recipe it would be so much easier. A sense of efficacy can come from both giving and receiving help/support and kindness.</a:t>
            </a:r>
          </a:p>
          <a:p>
            <a:pPr>
              <a:lnSpc>
                <a:spcPct val="100000"/>
              </a:lnSpc>
              <a:spcBef>
                <a:spcPts val="200"/>
              </a:spcBef>
            </a:pPr>
            <a:r>
              <a:rPr lang="en-US" sz="950" i="1" dirty="0"/>
              <a:t>“I realized burnout would happen. I came up with a huge list of activities and ideas that I proposed to the managers and directors. We came up with activities. We were asking for financial support and also time, my own and the staff. Luckily we had one director who said yes – this is what we need and we are going to support it in every way. The ideas were successful.” </a:t>
            </a:r>
          </a:p>
          <a:p>
            <a:pPr>
              <a:lnSpc>
                <a:spcPct val="100000"/>
              </a:lnSpc>
              <a:spcBef>
                <a:spcPts val="200"/>
              </a:spcBef>
            </a:pPr>
            <a:r>
              <a:rPr lang="en-US" sz="950" dirty="0"/>
              <a:t>Use lessons learned from previous local disasters:</a:t>
            </a:r>
          </a:p>
          <a:p>
            <a:pPr marL="171450" indent="-171450">
              <a:lnSpc>
                <a:spcPct val="100000"/>
              </a:lnSpc>
              <a:spcBef>
                <a:spcPts val="200"/>
              </a:spcBef>
              <a:buFont typeface="Arial" panose="020B0604020202020204" pitchFamily="34" charset="0"/>
              <a:buChar char="•"/>
            </a:pPr>
            <a:r>
              <a:rPr lang="en-US" sz="950" dirty="0"/>
              <a:t>[A leader from a previous disaster] said in hindsight she would have been purposeful and strategic in how to support her staff. It was her biggest piece of advice. It’s not just going to happen because you do nice things. </a:t>
            </a:r>
          </a:p>
          <a:p>
            <a:pPr>
              <a:lnSpc>
                <a:spcPct val="100000"/>
              </a:lnSpc>
              <a:spcBef>
                <a:spcPts val="200"/>
              </a:spcBef>
            </a:pPr>
            <a:r>
              <a:rPr lang="en-US" sz="950" dirty="0"/>
              <a:t>Hearing other people’s stories is helpful: </a:t>
            </a:r>
          </a:p>
          <a:p>
            <a:pPr marL="171450" indent="-171450">
              <a:lnSpc>
                <a:spcPct val="100000"/>
              </a:lnSpc>
              <a:spcBef>
                <a:spcPts val="200"/>
              </a:spcBef>
              <a:buFont typeface="Arial" panose="020B0604020202020204" pitchFamily="34" charset="0"/>
              <a:buChar char="•"/>
            </a:pPr>
            <a:r>
              <a:rPr lang="en-US" sz="950" i="1" dirty="0"/>
              <a:t>“It was helpful to hear how other people managed, their struggles. Having more of those opportunities would be good. You feel isolated. And it wasn’t like I could go and talk to my peers. I didn’t have any peers dealing with the same things or if they did they were impacted so my trials paled in comparison to dealing with insurance and dealing with rebuilding houses. I couldn’t talk to my staff. So it was really powerful to be in a room at a pre-conference event where there were people who had been in a leadership role or in a response role in an event, to hear some of their experiences. (e.g.,  Gathering, sharing and consultation opportunities beyond our work teams/organizations).”</a:t>
            </a:r>
          </a:p>
          <a:p>
            <a:pPr>
              <a:lnSpc>
                <a:spcPct val="100000"/>
              </a:lnSpc>
              <a:spcBef>
                <a:spcPts val="200"/>
              </a:spcBef>
            </a:pPr>
            <a:r>
              <a:rPr lang="en-US" sz="950" dirty="0"/>
              <a:t>Importance of approach taken (psychosocial, outreach, community-based, coordinated): </a:t>
            </a:r>
          </a:p>
          <a:p>
            <a:pPr marL="171450" indent="-171450">
              <a:lnSpc>
                <a:spcPct val="100000"/>
              </a:lnSpc>
              <a:spcBef>
                <a:spcPts val="200"/>
              </a:spcBef>
              <a:buFont typeface="Arial" panose="020B0604020202020204" pitchFamily="34" charset="0"/>
              <a:buChar char="•"/>
            </a:pPr>
            <a:r>
              <a:rPr lang="en-US" sz="950" i="1" dirty="0"/>
              <a:t>“Previously it was ‘come to us if you have a concern.’ After that, I pushed for outreach: Unit meetings, huddle, telehealth, team building, sending people to community events, door to door. We have to reach out and provide ways to be present and help people cope. Intentionally get in there because they’re not going to come to us. As an organization, we have an obligation to get to them and find out how they’re doing. (Note:  Here intentional outreach is vital both for the people we serve, and with our teams/staff. Attend to staff’s potential sense of risk in revealing vulnerability by giving space/permission to be vulnerable and receive support via intentional, repeated, genuine and consistent outreach, processes and spaces to share their challenges and successes (toward building team efficacy). Some staff may access support, some may opt out – take their lead).”</a:t>
            </a:r>
          </a:p>
          <a:p>
            <a:pPr>
              <a:lnSpc>
                <a:spcPct val="100000"/>
              </a:lnSpc>
              <a:spcBef>
                <a:spcPts val="200"/>
              </a:spcBef>
            </a:pPr>
            <a:r>
              <a:rPr lang="en-US" sz="950" dirty="0"/>
              <a:t>Hire skilled people to support staff self-care:</a:t>
            </a:r>
          </a:p>
          <a:p>
            <a:pPr marL="171450" indent="-171450">
              <a:lnSpc>
                <a:spcPct val="100000"/>
              </a:lnSpc>
              <a:spcBef>
                <a:spcPts val="200"/>
              </a:spcBef>
              <a:buFont typeface="Arial" panose="020B0604020202020204" pitchFamily="34" charset="0"/>
              <a:buChar char="•"/>
            </a:pPr>
            <a:r>
              <a:rPr lang="en-US" sz="950" i="1" dirty="0"/>
              <a:t>“The staff support person is critical. They need the ability to develop evidence-informed strategies, and the ability to work with and through the teams rather than being prescriptive. Requires leadership skills and building team relationships. Caring without knowing how to help or being an expert telling people what to do doesn’t work.”</a:t>
            </a:r>
          </a:p>
          <a:p>
            <a:pPr>
              <a:lnSpc>
                <a:spcPct val="100000"/>
              </a:lnSpc>
              <a:spcBef>
                <a:spcPts val="200"/>
              </a:spcBef>
            </a:pPr>
            <a:r>
              <a:rPr lang="en-US" sz="950" dirty="0"/>
              <a:t>Scheduling / workload burden / relief: </a:t>
            </a:r>
          </a:p>
          <a:p>
            <a:pPr marL="171450" indent="-171450">
              <a:lnSpc>
                <a:spcPct val="100000"/>
              </a:lnSpc>
              <a:spcBef>
                <a:spcPts val="200"/>
              </a:spcBef>
              <a:buFont typeface="Arial" panose="020B0604020202020204" pitchFamily="34" charset="0"/>
              <a:buChar char="•"/>
            </a:pPr>
            <a:r>
              <a:rPr lang="en-US" sz="950" i="1" dirty="0"/>
              <a:t>“It made a difference when we got a schedule when people were going (for redeployment) and how long. That decreased the stress. Having time scheduled and knowing I didn’t have to be there at certain times helped.” </a:t>
            </a:r>
          </a:p>
          <a:p>
            <a:pPr marL="171450" indent="-171450">
              <a:lnSpc>
                <a:spcPct val="100000"/>
              </a:lnSpc>
              <a:spcBef>
                <a:spcPts val="200"/>
              </a:spcBef>
              <a:buFont typeface="Arial" panose="020B0604020202020204" pitchFamily="34" charset="0"/>
              <a:buChar char="•"/>
            </a:pPr>
            <a:r>
              <a:rPr lang="en-US" sz="950" i="1" dirty="0"/>
              <a:t>“What helped was that managers weren’t deployed. They could stay and keep things going and take on my workload burden that I was abandoning. We made sure people were left back home and ensured that work was covered because those demands didn’t go away. (i.e., Take away message – I can handle this because I have support/back up).”</a:t>
            </a:r>
          </a:p>
          <a:p>
            <a:pPr>
              <a:lnSpc>
                <a:spcPct val="100000"/>
              </a:lnSpc>
              <a:spcBef>
                <a:spcPts val="200"/>
              </a:spcBef>
            </a:pPr>
            <a:r>
              <a:rPr lang="en-US" sz="950" dirty="0"/>
              <a:t>Have designated physical spaces that support staff: </a:t>
            </a:r>
          </a:p>
          <a:p>
            <a:pPr marL="171450" indent="-171450">
              <a:lnSpc>
                <a:spcPct val="100000"/>
              </a:lnSpc>
              <a:spcBef>
                <a:spcPts val="200"/>
              </a:spcBef>
              <a:buFont typeface="Arial" panose="020B0604020202020204" pitchFamily="34" charset="0"/>
              <a:buChar char="•"/>
            </a:pPr>
            <a:r>
              <a:rPr lang="en-US" sz="950" dirty="0"/>
              <a:t>“</a:t>
            </a:r>
            <a:r>
              <a:rPr lang="en-US" sz="950" i="1" dirty="0"/>
              <a:t>It’s important to have a place to go to have breaks. People have to live and stay right there, so they can use the gym off shift if it’s on site. An eating area with a lounge, and comfortable chairs also helps.”</a:t>
            </a:r>
            <a:r>
              <a:rPr lang="en-US" sz="950" dirty="0"/>
              <a:t> </a:t>
            </a:r>
          </a:p>
          <a:p>
            <a:pPr>
              <a:lnSpc>
                <a:spcPct val="100000"/>
              </a:lnSpc>
              <a:spcBef>
                <a:spcPts val="200"/>
              </a:spcBef>
            </a:pPr>
            <a:r>
              <a:rPr lang="en-US" sz="950" dirty="0">
                <a:solidFill>
                  <a:srgbClr val="7030A0"/>
                </a:solidFill>
              </a:rPr>
              <a:t>During a pandemic – creative, active, intentional efforts to build in breaks, team points of connection/meeting etc.  via online platforms (and/or periodic outdoor, physically distant meet ups). Overcoming these obstacles together builds a sense of efficacy.</a:t>
            </a:r>
          </a:p>
        </p:txBody>
      </p:sp>
      <p:sp>
        <p:nvSpPr>
          <p:cNvPr id="2" name="Footer Placeholder 1">
            <a:extLst>
              <a:ext uri="{FF2B5EF4-FFF2-40B4-BE49-F238E27FC236}">
                <a16:creationId xmlns:a16="http://schemas.microsoft.com/office/drawing/2014/main" id="{F8FF82FB-EC12-43E0-BCBF-39D54F8C48F4}"/>
              </a:ext>
            </a:extLst>
          </p:cNvPr>
          <p:cNvSpPr>
            <a:spLocks noGrp="1"/>
          </p:cNvSpPr>
          <p:nvPr>
            <p:ph type="ftr" sz="quarter" idx="4"/>
          </p:nvPr>
        </p:nvSpPr>
        <p:spPr/>
        <p:txBody>
          <a:bodyPr/>
          <a:lstStyle/>
          <a:p>
            <a:r>
              <a:rPr lang="en-US" dirty="0"/>
              <a:t>© 2020. Alberta Health Services, Mental Health Promotion &amp; Illness Prevention</a:t>
            </a:r>
          </a:p>
        </p:txBody>
      </p:sp>
      <p:sp>
        <p:nvSpPr>
          <p:cNvPr id="3" name="Slide Number Placeholder 2">
            <a:extLst>
              <a:ext uri="{FF2B5EF4-FFF2-40B4-BE49-F238E27FC236}">
                <a16:creationId xmlns:a16="http://schemas.microsoft.com/office/drawing/2014/main" id="{24B70876-DDD9-4B20-B47E-23BFD7045A44}"/>
              </a:ext>
            </a:extLst>
          </p:cNvPr>
          <p:cNvSpPr>
            <a:spLocks noGrp="1"/>
          </p:cNvSpPr>
          <p:nvPr>
            <p:ph type="sldNum" sz="quarter" idx="5"/>
          </p:nvPr>
        </p:nvSpPr>
        <p:spPr/>
        <p:txBody>
          <a:bodyPr/>
          <a:lstStyle/>
          <a:p>
            <a:r>
              <a:rPr lang="en-US" dirty="0"/>
              <a:t>Slide </a:t>
            </a:r>
            <a:fld id="{F421CA56-88AA-4753-9810-58369B412CBD}" type="slidenum">
              <a:rPr lang="en-US" smtClean="0"/>
              <a:pPr/>
              <a:t>49</a:t>
            </a:fld>
            <a:endParaRPr lang="en-US" dirty="0"/>
          </a:p>
        </p:txBody>
      </p:sp>
      <p:sp>
        <p:nvSpPr>
          <p:cNvPr id="4" name="Header Placeholder 3">
            <a:extLst>
              <a:ext uri="{FF2B5EF4-FFF2-40B4-BE49-F238E27FC236}">
                <a16:creationId xmlns:a16="http://schemas.microsoft.com/office/drawing/2014/main" id="{1D34E615-1FC6-45B7-A5A2-57CFF9161901}"/>
              </a:ext>
            </a:extLst>
          </p:cNvPr>
          <p:cNvSpPr>
            <a:spLocks noGrp="1"/>
          </p:cNvSpPr>
          <p:nvPr>
            <p:ph type="hdr" sz="quarter"/>
          </p:nvPr>
        </p:nvSpPr>
        <p:spPr/>
        <p:txBody>
          <a:bodyPr/>
          <a:lstStyle/>
          <a:p>
            <a:r>
              <a:rPr lang="en-US" dirty="0"/>
              <a:t>Self-Care for Organizational Wellness</a:t>
            </a:r>
          </a:p>
        </p:txBody>
      </p:sp>
      <p:sp>
        <p:nvSpPr>
          <p:cNvPr id="34" name="Slide Image Placeholder 33">
            <a:extLst>
              <a:ext uri="{FF2B5EF4-FFF2-40B4-BE49-F238E27FC236}">
                <a16:creationId xmlns:a16="http://schemas.microsoft.com/office/drawing/2014/main" id="{9AE7BED7-0791-4185-8CF9-AFB1776B1DEA}"/>
              </a:ext>
            </a:extLst>
          </p:cNvPr>
          <p:cNvSpPr>
            <a:spLocks noGrp="1" noRot="1" noChangeAspect="1"/>
          </p:cNvSpPr>
          <p:nvPr>
            <p:ph type="sldImg"/>
          </p:nvPr>
        </p:nvSpPr>
        <p:spPr>
          <a:xfrm>
            <a:off x="2281238" y="26988"/>
            <a:ext cx="2295525" cy="1292225"/>
          </a:xfrm>
        </p:spPr>
      </p:sp>
    </p:spTree>
    <p:extLst>
      <p:ext uri="{BB962C8B-B14F-4D97-AF65-F5344CB8AC3E}">
        <p14:creationId xmlns:p14="http://schemas.microsoft.com/office/powerpoint/2010/main" val="26852707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Notes Placeholder 9"/>
          <p:cNvSpPr>
            <a:spLocks noGrp="1"/>
          </p:cNvSpPr>
          <p:nvPr>
            <p:ph type="body" idx="1"/>
          </p:nvPr>
        </p:nvSpPr>
        <p:spPr/>
        <p:txBody>
          <a:bodyPr/>
          <a:lstStyle/>
          <a:p>
            <a:r>
              <a:rPr lang="en-US" b="1" dirty="0"/>
              <a:t>Individual reflection and/or Team discussion questions</a:t>
            </a:r>
            <a:r>
              <a:rPr lang="en-US" dirty="0"/>
              <a:t>:</a:t>
            </a:r>
          </a:p>
          <a:p>
            <a:pPr marL="60325" indent="-171450">
              <a:buFont typeface="Arial" panose="020B0604020202020204" pitchFamily="34" charset="0"/>
              <a:buChar char="•"/>
            </a:pPr>
            <a:r>
              <a:rPr lang="en-US" dirty="0"/>
              <a:t>What do you think of when you hear self-care? </a:t>
            </a:r>
          </a:p>
          <a:p>
            <a:pPr marL="60325" indent="-171450">
              <a:buFont typeface="Arial" panose="020B0604020202020204" pitchFamily="34" charset="0"/>
              <a:buChar char="•"/>
            </a:pPr>
            <a:r>
              <a:rPr lang="en-US" dirty="0"/>
              <a:t>Does this term resonate? </a:t>
            </a:r>
          </a:p>
          <a:p>
            <a:pPr marL="60325" indent="-171450">
              <a:buFont typeface="Arial" panose="020B0604020202020204" pitchFamily="34" charset="0"/>
              <a:buChar char="•"/>
            </a:pPr>
            <a:r>
              <a:rPr lang="en-US" dirty="0"/>
              <a:t>Do you use other words?</a:t>
            </a:r>
          </a:p>
          <a:p>
            <a:pPr indent="-111125"/>
            <a:r>
              <a:rPr lang="en-US" dirty="0"/>
              <a:t>Examples of self-care concepts: Wellness, Well-being, Positive mental health, Why do we often acknowledge its importance, but have trouble doing it?</a:t>
            </a:r>
          </a:p>
          <a:p>
            <a:pPr indent="-111125"/>
            <a:r>
              <a:rPr lang="en-US" dirty="0"/>
              <a:t>Reflect on or discuss our attitudes and perspectives toward the concept of Self-care. For example, it means spending lots of money, it’s grand gestures vs it’s small things (e.g., selfish, self-indulgent) .  A</a:t>
            </a:r>
            <a:r>
              <a:rPr lang="en-CA" dirty="0"/>
              <a:t>t no point are we ever “done” knowing how to best take care of ourselves. Our needs change and evolve. </a:t>
            </a:r>
          </a:p>
          <a:p>
            <a:pPr indent="-111125"/>
            <a:r>
              <a:rPr lang="en-CA" dirty="0"/>
              <a:t>Analogy: just because we eat a big meal one day, we would never expect that would mean we’ve eaten enough for the next week or month; the need to eat continues, just like our needs for rest, fun, purpose, will always be there and always need tending.</a:t>
            </a:r>
          </a:p>
          <a:p>
            <a:r>
              <a:rPr lang="en-CA" b="1" dirty="0"/>
              <a:t>Things to consider</a:t>
            </a:r>
            <a:r>
              <a:rPr lang="en-CA" dirty="0"/>
              <a:t>:</a:t>
            </a:r>
          </a:p>
          <a:p>
            <a:pPr marL="171450" indent="-171450">
              <a:buFont typeface="Arial" panose="020B0604020202020204" pitchFamily="34" charset="0"/>
              <a:buChar char="•"/>
            </a:pPr>
            <a:r>
              <a:rPr lang="en-CA" dirty="0"/>
              <a:t>Interviews with and feedback from AHS and community responders and leaders indicated that self-care was both lacking AND a priority for many first responders/frontline staff and managers and that those impacted were playing dual roles.</a:t>
            </a:r>
          </a:p>
          <a:p>
            <a:pPr marL="171450" indent="-171450">
              <a:buFont typeface="Arial" panose="020B0604020202020204" pitchFamily="34" charset="0"/>
              <a:buChar char="•"/>
            </a:pPr>
            <a:r>
              <a:rPr lang="en-CA" dirty="0"/>
              <a:t>Within teams and organizations, differing perspectives and values about self-care and personal or team wellness may impact approaches to self-care (and should influence how we approach development of organizational wellness strategies and leadership approaches in disaster times and beyond.</a:t>
            </a:r>
          </a:p>
          <a:p>
            <a:r>
              <a:rPr lang="en-CA" b="1" dirty="0"/>
              <a:t>Examples</a:t>
            </a:r>
            <a:r>
              <a:rPr lang="en-CA" dirty="0"/>
              <a:t>: Working long hours, no time to deal with own personal emotional reactions to disaster or pandemic impacts, balancing work and family.</a:t>
            </a:r>
          </a:p>
          <a:p>
            <a:pPr lvl="1"/>
            <a:endParaRPr lang="en-CA" dirty="0"/>
          </a:p>
        </p:txBody>
      </p:sp>
      <p:sp>
        <p:nvSpPr>
          <p:cNvPr id="2" name="Footer Placeholder 1">
            <a:extLst>
              <a:ext uri="{FF2B5EF4-FFF2-40B4-BE49-F238E27FC236}">
                <a16:creationId xmlns:a16="http://schemas.microsoft.com/office/drawing/2014/main" id="{8218FDE3-B511-4679-BE82-E463FFCCB154}"/>
              </a:ext>
            </a:extLst>
          </p:cNvPr>
          <p:cNvSpPr>
            <a:spLocks noGrp="1"/>
          </p:cNvSpPr>
          <p:nvPr>
            <p:ph type="ftr" sz="quarter" idx="4"/>
          </p:nvPr>
        </p:nvSpPr>
        <p:spPr/>
        <p:txBody>
          <a:bodyPr/>
          <a:lstStyle/>
          <a:p>
            <a:r>
              <a:rPr lang="en-US" dirty="0"/>
              <a:t>© 2020. Alberta Health Services, Mental Health Promotion &amp; Illness Prevention</a:t>
            </a:r>
          </a:p>
        </p:txBody>
      </p:sp>
      <p:sp>
        <p:nvSpPr>
          <p:cNvPr id="3" name="Slide Number Placeholder 2">
            <a:extLst>
              <a:ext uri="{FF2B5EF4-FFF2-40B4-BE49-F238E27FC236}">
                <a16:creationId xmlns:a16="http://schemas.microsoft.com/office/drawing/2014/main" id="{F1605B5A-BCD0-4AA7-9409-9BEA3E724F38}"/>
              </a:ext>
            </a:extLst>
          </p:cNvPr>
          <p:cNvSpPr>
            <a:spLocks noGrp="1"/>
          </p:cNvSpPr>
          <p:nvPr>
            <p:ph type="sldNum" sz="quarter" idx="5"/>
          </p:nvPr>
        </p:nvSpPr>
        <p:spPr/>
        <p:txBody>
          <a:bodyPr/>
          <a:lstStyle/>
          <a:p>
            <a:r>
              <a:rPr lang="en-US" dirty="0"/>
              <a:t>Slide </a:t>
            </a:r>
            <a:fld id="{F421CA56-88AA-4753-9810-58369B412CBD}" type="slidenum">
              <a:rPr lang="en-US" smtClean="0"/>
              <a:pPr/>
              <a:t>5</a:t>
            </a:fld>
            <a:endParaRPr lang="en-US" dirty="0"/>
          </a:p>
        </p:txBody>
      </p:sp>
      <p:sp>
        <p:nvSpPr>
          <p:cNvPr id="4" name="Header Placeholder 3">
            <a:extLst>
              <a:ext uri="{FF2B5EF4-FFF2-40B4-BE49-F238E27FC236}">
                <a16:creationId xmlns:a16="http://schemas.microsoft.com/office/drawing/2014/main" id="{9CB2B053-E4CB-42C0-8433-3D7D7A8B3152}"/>
              </a:ext>
            </a:extLst>
          </p:cNvPr>
          <p:cNvSpPr>
            <a:spLocks noGrp="1"/>
          </p:cNvSpPr>
          <p:nvPr>
            <p:ph type="hdr" sz="quarter"/>
          </p:nvPr>
        </p:nvSpPr>
        <p:spPr/>
        <p:txBody>
          <a:bodyPr/>
          <a:lstStyle/>
          <a:p>
            <a:r>
              <a:rPr lang="en-US" dirty="0"/>
              <a:t>Self-Care for Organizational Wellness</a:t>
            </a:r>
          </a:p>
        </p:txBody>
      </p:sp>
      <p:sp>
        <p:nvSpPr>
          <p:cNvPr id="36" name="Slide Image Placeholder 35">
            <a:extLst>
              <a:ext uri="{FF2B5EF4-FFF2-40B4-BE49-F238E27FC236}">
                <a16:creationId xmlns:a16="http://schemas.microsoft.com/office/drawing/2014/main" id="{597C5553-C351-4298-85FC-880EBF019909}"/>
              </a:ext>
            </a:extLst>
          </p:cNvPr>
          <p:cNvSpPr>
            <a:spLocks noGrp="1" noRot="1" noChangeAspect="1"/>
          </p:cNvSpPr>
          <p:nvPr>
            <p:ph type="sldImg"/>
          </p:nvPr>
        </p:nvSpPr>
        <p:spPr>
          <a:xfrm>
            <a:off x="2281238" y="228600"/>
            <a:ext cx="2295525" cy="1292225"/>
          </a:xfrm>
        </p:spPr>
      </p:sp>
      <p:sp>
        <p:nvSpPr>
          <p:cNvPr id="38" name="Rounded Rectangle 20">
            <a:extLst>
              <a:ext uri="{FF2B5EF4-FFF2-40B4-BE49-F238E27FC236}">
                <a16:creationId xmlns:a16="http://schemas.microsoft.com/office/drawing/2014/main" id="{D502F357-E357-4A74-8181-557AD5DD4CDC}"/>
              </a:ext>
            </a:extLst>
          </p:cNvPr>
          <p:cNvSpPr/>
          <p:nvPr/>
        </p:nvSpPr>
        <p:spPr>
          <a:xfrm>
            <a:off x="216579" y="7502356"/>
            <a:ext cx="6424842" cy="1264915"/>
          </a:xfrm>
          <a:prstGeom prst="roundRect">
            <a:avLst>
              <a:gd name="adj" fmla="val 6115"/>
            </a:avLst>
          </a:prstGeom>
          <a:solidFill>
            <a:schemeClr val="bg1"/>
          </a:solidFill>
          <a:ln w="19050">
            <a:solidFill>
              <a:srgbClr val="5C4383"/>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98497" tIns="49249" rIns="98497" bIns="49249" rtlCol="0" anchor="t"/>
          <a:lstStyle/>
          <a:p>
            <a:pPr lvl="0"/>
            <a:r>
              <a:rPr lang="en-US" sz="1050" b="1" dirty="0">
                <a:solidFill>
                  <a:srgbClr val="5C4383"/>
                </a:solidFill>
              </a:rPr>
              <a:t>Story</a:t>
            </a:r>
          </a:p>
          <a:p>
            <a:pPr lvl="0"/>
            <a:r>
              <a:rPr lang="en-US" sz="1050" i="1" dirty="0">
                <a:solidFill>
                  <a:srgbClr val="5C6670"/>
                </a:solidFill>
              </a:rPr>
              <a:t>When we were starting to put this workshop together, we realized that some people really liked the term ‘self-care’ and others had a strong, negative reaction to it. We decided to do a little ‘poll’ of the people we interviewed, our own office mates, and our families. We asked people if they personally use the word/phrase ‘self-care’. What do you think our results were?</a:t>
            </a:r>
          </a:p>
          <a:p>
            <a:pPr lvl="0"/>
            <a:r>
              <a:rPr lang="en-US" sz="1050" i="1" dirty="0">
                <a:solidFill>
                  <a:srgbClr val="5C6670"/>
                </a:solidFill>
              </a:rPr>
              <a:t>To our surprise, nearly everyone said they do NOT use the term for themselves. We had interesting discussions of how people do talk about this concept in a way that makes sense and feels right to them.</a:t>
            </a:r>
          </a:p>
        </p:txBody>
      </p:sp>
    </p:spTree>
    <p:extLst>
      <p:ext uri="{BB962C8B-B14F-4D97-AF65-F5344CB8AC3E}">
        <p14:creationId xmlns:p14="http://schemas.microsoft.com/office/powerpoint/2010/main" val="73089994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1" name="Rectangle 3"/>
          <p:cNvSpPr>
            <a:spLocks noGrp="1" noChangeArrowheads="1"/>
          </p:cNvSpPr>
          <p:nvPr>
            <p:ph type="body" idx="1"/>
          </p:nvPr>
        </p:nvSpPr>
        <p:spPr/>
        <p:txBody>
          <a:bodyPr/>
          <a:lstStyle/>
          <a:p>
            <a:r>
              <a:rPr lang="en-US" dirty="0"/>
              <a:t>Connect Actions: Organizational</a:t>
            </a:r>
          </a:p>
          <a:p>
            <a:pPr lvl="1"/>
            <a:r>
              <a:rPr lang="en-US" dirty="0"/>
              <a:t>This slide provides examples of effective social strategies shared by Alberta organizations based on their self-care efforts and experiences in disaster/emergency response work</a:t>
            </a:r>
          </a:p>
          <a:p>
            <a:pPr lvl="1"/>
            <a:r>
              <a:rPr lang="en-US" dirty="0"/>
              <a:t>For organizations working within cultural models of practice, ceremony may also be a way to connect (e.g.,  prayer and faith tradition observances for workplaces where employees share common faith values/practices; smudge, sweat lodge, prayer, sharing and healing circles for Indigenous organizations).</a:t>
            </a:r>
          </a:p>
          <a:p>
            <a:pPr lvl="2"/>
            <a:endParaRPr lang="en-US" dirty="0"/>
          </a:p>
          <a:p>
            <a:pPr lvl="1"/>
            <a:endParaRPr lang="en-US" dirty="0"/>
          </a:p>
        </p:txBody>
      </p:sp>
      <p:sp>
        <p:nvSpPr>
          <p:cNvPr id="2" name="Footer Placeholder 1">
            <a:extLst>
              <a:ext uri="{FF2B5EF4-FFF2-40B4-BE49-F238E27FC236}">
                <a16:creationId xmlns:a16="http://schemas.microsoft.com/office/drawing/2014/main" id="{ADC27AC0-F830-4EEC-8229-E54A662141D2}"/>
              </a:ext>
            </a:extLst>
          </p:cNvPr>
          <p:cNvSpPr>
            <a:spLocks noGrp="1"/>
          </p:cNvSpPr>
          <p:nvPr>
            <p:ph type="ftr" sz="quarter" idx="4"/>
          </p:nvPr>
        </p:nvSpPr>
        <p:spPr/>
        <p:txBody>
          <a:bodyPr/>
          <a:lstStyle/>
          <a:p>
            <a:r>
              <a:rPr lang="en-US" dirty="0"/>
              <a:t>© 2020. Alberta Health Services, Mental Health Promotion &amp; Illness Prevention</a:t>
            </a:r>
          </a:p>
        </p:txBody>
      </p:sp>
      <p:sp>
        <p:nvSpPr>
          <p:cNvPr id="3" name="Slide Number Placeholder 2">
            <a:extLst>
              <a:ext uri="{FF2B5EF4-FFF2-40B4-BE49-F238E27FC236}">
                <a16:creationId xmlns:a16="http://schemas.microsoft.com/office/drawing/2014/main" id="{7E7305D3-1E5A-4298-B423-4FA3336AE1B9}"/>
              </a:ext>
            </a:extLst>
          </p:cNvPr>
          <p:cNvSpPr>
            <a:spLocks noGrp="1"/>
          </p:cNvSpPr>
          <p:nvPr>
            <p:ph type="sldNum" sz="quarter" idx="5"/>
          </p:nvPr>
        </p:nvSpPr>
        <p:spPr/>
        <p:txBody>
          <a:bodyPr/>
          <a:lstStyle/>
          <a:p>
            <a:r>
              <a:rPr lang="en-US" dirty="0"/>
              <a:t>Slide </a:t>
            </a:r>
            <a:fld id="{F421CA56-88AA-4753-9810-58369B412CBD}" type="slidenum">
              <a:rPr lang="en-US" smtClean="0"/>
              <a:pPr/>
              <a:t>50</a:t>
            </a:fld>
            <a:endParaRPr lang="en-US" dirty="0"/>
          </a:p>
        </p:txBody>
      </p:sp>
      <p:sp>
        <p:nvSpPr>
          <p:cNvPr id="4" name="Header Placeholder 3">
            <a:extLst>
              <a:ext uri="{FF2B5EF4-FFF2-40B4-BE49-F238E27FC236}">
                <a16:creationId xmlns:a16="http://schemas.microsoft.com/office/drawing/2014/main" id="{8B278816-1733-4FB5-9A4C-7A44CE78EF47}"/>
              </a:ext>
            </a:extLst>
          </p:cNvPr>
          <p:cNvSpPr>
            <a:spLocks noGrp="1"/>
          </p:cNvSpPr>
          <p:nvPr>
            <p:ph type="hdr" sz="quarter"/>
          </p:nvPr>
        </p:nvSpPr>
        <p:spPr/>
        <p:txBody>
          <a:bodyPr/>
          <a:lstStyle/>
          <a:p>
            <a:r>
              <a:rPr lang="en-US" dirty="0"/>
              <a:t>Self-Care for Organizational Wellness</a:t>
            </a:r>
          </a:p>
        </p:txBody>
      </p:sp>
      <p:sp>
        <p:nvSpPr>
          <p:cNvPr id="34" name="Slide Image Placeholder 33">
            <a:extLst>
              <a:ext uri="{FF2B5EF4-FFF2-40B4-BE49-F238E27FC236}">
                <a16:creationId xmlns:a16="http://schemas.microsoft.com/office/drawing/2014/main" id="{E65938A6-E167-4767-8203-A922F3916720}"/>
              </a:ext>
            </a:extLst>
          </p:cNvPr>
          <p:cNvSpPr>
            <a:spLocks noGrp="1" noRot="1" noChangeAspect="1"/>
          </p:cNvSpPr>
          <p:nvPr>
            <p:ph type="sldImg"/>
          </p:nvPr>
        </p:nvSpPr>
        <p:spPr>
          <a:xfrm>
            <a:off x="2281238" y="228600"/>
            <a:ext cx="2295525" cy="1292225"/>
          </a:xfrm>
        </p:spPr>
      </p:sp>
    </p:spTree>
    <p:extLst>
      <p:ext uri="{BB962C8B-B14F-4D97-AF65-F5344CB8AC3E}">
        <p14:creationId xmlns:p14="http://schemas.microsoft.com/office/powerpoint/2010/main" val="330918719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1"/>
            <a:r>
              <a:rPr lang="en-US" dirty="0"/>
              <a:t>Consider meeting time, message boards or meditation for sharing/cultivating gratitude, appreciation, accomplishments, goals and steps forward. </a:t>
            </a:r>
          </a:p>
        </p:txBody>
      </p:sp>
      <p:sp>
        <p:nvSpPr>
          <p:cNvPr id="2" name="Footer Placeholder 1">
            <a:extLst>
              <a:ext uri="{FF2B5EF4-FFF2-40B4-BE49-F238E27FC236}">
                <a16:creationId xmlns:a16="http://schemas.microsoft.com/office/drawing/2014/main" id="{EA7FB0CF-4C1A-43E6-87C6-C1EC2142BD8F}"/>
              </a:ext>
            </a:extLst>
          </p:cNvPr>
          <p:cNvSpPr>
            <a:spLocks noGrp="1"/>
          </p:cNvSpPr>
          <p:nvPr>
            <p:ph type="ftr" sz="quarter" idx="4"/>
          </p:nvPr>
        </p:nvSpPr>
        <p:spPr/>
        <p:txBody>
          <a:bodyPr/>
          <a:lstStyle/>
          <a:p>
            <a:r>
              <a:rPr lang="en-US" dirty="0"/>
              <a:t>© 2020. Alberta Health Services, Mental Health Promotion &amp; Illness Prevention</a:t>
            </a:r>
          </a:p>
        </p:txBody>
      </p:sp>
      <p:sp>
        <p:nvSpPr>
          <p:cNvPr id="4" name="Slide Number Placeholder 3">
            <a:extLst>
              <a:ext uri="{FF2B5EF4-FFF2-40B4-BE49-F238E27FC236}">
                <a16:creationId xmlns:a16="http://schemas.microsoft.com/office/drawing/2014/main" id="{6D0751BB-5390-4348-AC5C-CD8FA699A94D}"/>
              </a:ext>
            </a:extLst>
          </p:cNvPr>
          <p:cNvSpPr>
            <a:spLocks noGrp="1"/>
          </p:cNvSpPr>
          <p:nvPr>
            <p:ph type="sldNum" sz="quarter" idx="5"/>
          </p:nvPr>
        </p:nvSpPr>
        <p:spPr/>
        <p:txBody>
          <a:bodyPr/>
          <a:lstStyle/>
          <a:p>
            <a:r>
              <a:rPr lang="en-US" dirty="0"/>
              <a:t>Slide </a:t>
            </a:r>
            <a:fld id="{F421CA56-88AA-4753-9810-58369B412CBD}" type="slidenum">
              <a:rPr lang="en-US" smtClean="0"/>
              <a:pPr/>
              <a:t>51</a:t>
            </a:fld>
            <a:endParaRPr lang="en-US" dirty="0"/>
          </a:p>
        </p:txBody>
      </p:sp>
      <p:sp>
        <p:nvSpPr>
          <p:cNvPr id="5" name="Header Placeholder 4">
            <a:extLst>
              <a:ext uri="{FF2B5EF4-FFF2-40B4-BE49-F238E27FC236}">
                <a16:creationId xmlns:a16="http://schemas.microsoft.com/office/drawing/2014/main" id="{35A73007-EEA7-4EC2-BAC4-0A23D519B8B5}"/>
              </a:ext>
            </a:extLst>
          </p:cNvPr>
          <p:cNvSpPr>
            <a:spLocks noGrp="1"/>
          </p:cNvSpPr>
          <p:nvPr>
            <p:ph type="hdr" sz="quarter"/>
          </p:nvPr>
        </p:nvSpPr>
        <p:spPr/>
        <p:txBody>
          <a:bodyPr/>
          <a:lstStyle/>
          <a:p>
            <a:r>
              <a:rPr lang="en-US" dirty="0"/>
              <a:t>Self-Care for Organizational Wellness</a:t>
            </a:r>
          </a:p>
        </p:txBody>
      </p:sp>
      <p:sp>
        <p:nvSpPr>
          <p:cNvPr id="35" name="Slide Image Placeholder 34">
            <a:extLst>
              <a:ext uri="{FF2B5EF4-FFF2-40B4-BE49-F238E27FC236}">
                <a16:creationId xmlns:a16="http://schemas.microsoft.com/office/drawing/2014/main" id="{BE1EA4E6-E444-440D-B7AF-6AF4E5FCCC57}"/>
              </a:ext>
            </a:extLst>
          </p:cNvPr>
          <p:cNvSpPr>
            <a:spLocks noGrp="1" noRot="1" noChangeAspect="1"/>
          </p:cNvSpPr>
          <p:nvPr>
            <p:ph type="sldImg"/>
          </p:nvPr>
        </p:nvSpPr>
        <p:spPr>
          <a:xfrm>
            <a:off x="2281238" y="228600"/>
            <a:ext cx="2295525" cy="1292225"/>
          </a:xfrm>
        </p:spPr>
      </p:sp>
    </p:spTree>
    <p:extLst>
      <p:ext uri="{BB962C8B-B14F-4D97-AF65-F5344CB8AC3E}">
        <p14:creationId xmlns:p14="http://schemas.microsoft.com/office/powerpoint/2010/main" val="114835588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p:cNvSpPr>
          <p:nvPr>
            <p:ph type="body" idx="1"/>
          </p:nvPr>
        </p:nvSpPr>
        <p:spPr/>
        <p:txBody>
          <a:bodyPr/>
          <a:lstStyle/>
          <a:p>
            <a:r>
              <a:rPr lang="en-US" dirty="0"/>
              <a:t>General Guidelines for Protecting Staff in Disaster Settings:</a:t>
            </a:r>
          </a:p>
          <a:p>
            <a:r>
              <a:rPr lang="en-US" dirty="0"/>
              <a:t>The World Health Organization Inter-Agency Standing Committee (IASC) guidelines enable humanitarian actors, including government agencies, to plan, establish and coordinate multi-sectoral responses to protect and improve people’s mental health and psychosocial well-being amid an emergency or disaster. </a:t>
            </a:r>
          </a:p>
          <a:p>
            <a:r>
              <a:rPr lang="en-US" dirty="0"/>
              <a:t>The IASC guidelines were developed by consensus from a number of subject matter experts and include guidance specific to caring for staff in disaster settings. </a:t>
            </a:r>
          </a:p>
          <a:p>
            <a:r>
              <a:rPr lang="en-US" dirty="0"/>
              <a:t>The guidelines include the following recommendations which could be incorporated into your self-efficacy planning:</a:t>
            </a:r>
          </a:p>
          <a:p>
            <a:pPr marL="171450" indent="-171450">
              <a:buFont typeface="Arial" panose="020B0604020202020204" pitchFamily="34" charset="0"/>
              <a:buChar char="•"/>
            </a:pPr>
            <a:r>
              <a:rPr lang="en-US" dirty="0"/>
              <a:t>Make a Concrete plan to protect and promote staff well-being for the specific disaster context</a:t>
            </a:r>
          </a:p>
          <a:p>
            <a:pPr marL="171450" indent="-171450">
              <a:lnSpc>
                <a:spcPct val="100000"/>
              </a:lnSpc>
              <a:spcBef>
                <a:spcPts val="600"/>
              </a:spcBef>
              <a:buFont typeface="Arial" panose="020B0604020202020204" pitchFamily="34" charset="0"/>
              <a:buChar char="•"/>
            </a:pPr>
            <a:r>
              <a:rPr lang="en-US" dirty="0"/>
              <a:t>Prepare staff for their jobs and for the emergency context, including training on: </a:t>
            </a:r>
          </a:p>
          <a:p>
            <a:pPr marL="403225" lvl="1" indent="-171450">
              <a:lnSpc>
                <a:spcPct val="100000"/>
              </a:lnSpc>
              <a:spcAft>
                <a:spcPts val="0"/>
              </a:spcAft>
              <a:buFont typeface="Arial" panose="020B0604020202020204" pitchFamily="34" charset="0"/>
              <a:buChar char="•"/>
            </a:pPr>
            <a:r>
              <a:rPr lang="en-US" dirty="0"/>
              <a:t>A spectrum of stress identification (both self-awareness and peer support)</a:t>
            </a:r>
          </a:p>
          <a:p>
            <a:pPr marL="403225" lvl="1" indent="-171450">
              <a:lnSpc>
                <a:spcPct val="100000"/>
              </a:lnSpc>
              <a:spcAft>
                <a:spcPts val="0"/>
              </a:spcAft>
              <a:buFont typeface="Arial" panose="020B0604020202020204" pitchFamily="34" charset="0"/>
              <a:buChar char="•"/>
            </a:pPr>
            <a:r>
              <a:rPr lang="en-US" dirty="0"/>
              <a:t>Stress management techniques </a:t>
            </a:r>
          </a:p>
          <a:p>
            <a:pPr marL="403225" lvl="1" indent="-171450">
              <a:lnSpc>
                <a:spcPct val="100000"/>
              </a:lnSpc>
              <a:spcAft>
                <a:spcPts val="0"/>
              </a:spcAft>
              <a:buFont typeface="Arial" panose="020B0604020202020204" pitchFamily="34" charset="0"/>
              <a:buChar char="•"/>
            </a:pPr>
            <a:r>
              <a:rPr lang="en-US" dirty="0"/>
              <a:t>Existing organizational policy and resources for psychosocial support to staff.</a:t>
            </a:r>
          </a:p>
          <a:p>
            <a:pPr marL="171450" indent="-171450">
              <a:lnSpc>
                <a:spcPct val="100000"/>
              </a:lnSpc>
              <a:spcBef>
                <a:spcPts val="600"/>
              </a:spcBef>
              <a:buFont typeface="Arial" panose="020B0604020202020204" pitchFamily="34" charset="0"/>
              <a:buChar char="•"/>
            </a:pPr>
            <a:r>
              <a:rPr lang="en-US" dirty="0"/>
              <a:t>Facilitate a healthy working environment via:</a:t>
            </a:r>
          </a:p>
          <a:p>
            <a:pPr marL="403225" lvl="1" indent="-171450">
              <a:lnSpc>
                <a:spcPct val="100000"/>
              </a:lnSpc>
              <a:spcAft>
                <a:spcPts val="0"/>
              </a:spcAft>
              <a:buFont typeface="Arial" panose="020B0604020202020204" pitchFamily="34" charset="0"/>
              <a:buChar char="•"/>
            </a:pPr>
            <a:r>
              <a:rPr lang="en-US" dirty="0"/>
              <a:t>R&amp;R opportunities </a:t>
            </a:r>
          </a:p>
          <a:p>
            <a:pPr marL="403225" lvl="1" indent="-171450">
              <a:lnSpc>
                <a:spcPct val="100000"/>
              </a:lnSpc>
              <a:spcAft>
                <a:spcPts val="0"/>
              </a:spcAft>
              <a:buFont typeface="Arial" panose="020B0604020202020204" pitchFamily="34" charset="0"/>
              <a:buChar char="•"/>
            </a:pPr>
            <a:r>
              <a:rPr lang="en-US" dirty="0"/>
              <a:t>Addressing unhealthy </a:t>
            </a:r>
            <a:r>
              <a:rPr lang="en-CA" noProof="0" dirty="0"/>
              <a:t>behaviours</a:t>
            </a:r>
            <a:r>
              <a:rPr lang="en-US" dirty="0"/>
              <a:t> &amp; practices in a supportive manner </a:t>
            </a:r>
          </a:p>
          <a:p>
            <a:pPr marL="403225" lvl="1" indent="-171450">
              <a:lnSpc>
                <a:spcPct val="100000"/>
              </a:lnSpc>
              <a:spcAft>
                <a:spcPts val="0"/>
              </a:spcAft>
              <a:buFont typeface="Arial" panose="020B0604020202020204" pitchFamily="34" charset="0"/>
              <a:buChar char="•"/>
            </a:pPr>
            <a:r>
              <a:rPr lang="en-US" dirty="0"/>
              <a:t>Defining working hours and monitoring overtime (towards mitigating potential burnout) – best supported when modeled by leaders as much as possible.</a:t>
            </a:r>
          </a:p>
          <a:p>
            <a:pPr marL="403225" lvl="1" indent="-171450">
              <a:lnSpc>
                <a:spcPct val="100000"/>
              </a:lnSpc>
              <a:spcAft>
                <a:spcPts val="0"/>
              </a:spcAft>
              <a:buFont typeface="Arial" panose="020B0604020202020204" pitchFamily="34" charset="0"/>
              <a:buChar char="•"/>
            </a:pPr>
            <a:r>
              <a:rPr lang="en-US" dirty="0"/>
              <a:t>Facilitating communication between staff and supports</a:t>
            </a:r>
          </a:p>
          <a:p>
            <a:pPr marL="171450" indent="-171450">
              <a:lnSpc>
                <a:spcPct val="100000"/>
              </a:lnSpc>
              <a:spcBef>
                <a:spcPts val="600"/>
              </a:spcBef>
              <a:buFont typeface="Arial" panose="020B0604020202020204" pitchFamily="34" charset="0"/>
              <a:buChar char="•"/>
            </a:pPr>
            <a:r>
              <a:rPr lang="en-US" dirty="0"/>
              <a:t>Address potential work-related stressors:</a:t>
            </a:r>
          </a:p>
          <a:p>
            <a:pPr marL="403225" lvl="1" indent="-171450">
              <a:lnSpc>
                <a:spcPct val="100000"/>
              </a:lnSpc>
              <a:spcAft>
                <a:spcPts val="0"/>
              </a:spcAft>
              <a:buFont typeface="Arial" panose="020B0604020202020204" pitchFamily="34" charset="0"/>
              <a:buChar char="•"/>
            </a:pPr>
            <a:r>
              <a:rPr lang="en-US" dirty="0"/>
              <a:t>Evaluate safety/security in the work environment and other potential sources of stress on daily basis</a:t>
            </a:r>
          </a:p>
          <a:p>
            <a:pPr marL="403225" lvl="1" indent="-171450">
              <a:lnSpc>
                <a:spcPct val="100000"/>
              </a:lnSpc>
              <a:spcAft>
                <a:spcPts val="0"/>
              </a:spcAft>
              <a:buFont typeface="Arial" panose="020B0604020202020204" pitchFamily="34" charset="0"/>
              <a:buChar char="•"/>
            </a:pPr>
            <a:r>
              <a:rPr lang="en-US" dirty="0"/>
              <a:t>Regular staff or team meetings and briefings – both for “business” and social connection/team building</a:t>
            </a:r>
          </a:p>
          <a:p>
            <a:pPr marL="403225" lvl="1" indent="-171450">
              <a:lnSpc>
                <a:spcPct val="100000"/>
              </a:lnSpc>
              <a:spcAft>
                <a:spcPts val="0"/>
              </a:spcAft>
              <a:buFont typeface="Arial" panose="020B0604020202020204" pitchFamily="34" charset="0"/>
              <a:buChar char="•"/>
            </a:pPr>
            <a:r>
              <a:rPr lang="en-US" dirty="0"/>
              <a:t>Ensure supervision </a:t>
            </a:r>
          </a:p>
          <a:p>
            <a:pPr marL="403225" lvl="1" indent="-171450">
              <a:lnSpc>
                <a:spcPct val="100000"/>
              </a:lnSpc>
              <a:spcAft>
                <a:spcPts val="0"/>
              </a:spcAft>
              <a:buFont typeface="Arial" panose="020B0604020202020204" pitchFamily="34" charset="0"/>
              <a:buChar char="•"/>
            </a:pPr>
            <a:r>
              <a:rPr lang="en-US" dirty="0"/>
              <a:t>Build team trust/rapport and actively work to reduce team conflict</a:t>
            </a:r>
          </a:p>
          <a:p>
            <a:pPr marL="403225" lvl="1" indent="-171450">
              <a:lnSpc>
                <a:spcPct val="100000"/>
              </a:lnSpc>
              <a:spcAft>
                <a:spcPts val="0"/>
              </a:spcAft>
              <a:buFont typeface="Arial" panose="020B0604020202020204" pitchFamily="34" charset="0"/>
              <a:buChar char="•"/>
            </a:pPr>
            <a:r>
              <a:rPr lang="en-US" dirty="0"/>
              <a:t>Sufficient supplies </a:t>
            </a:r>
          </a:p>
          <a:p>
            <a:pPr marL="403225" lvl="1" indent="-171450">
              <a:lnSpc>
                <a:spcPct val="100000"/>
              </a:lnSpc>
              <a:spcAft>
                <a:spcPts val="0"/>
              </a:spcAft>
              <a:buFont typeface="Arial" panose="020B0604020202020204" pitchFamily="34" charset="0"/>
              <a:buChar char="•"/>
            </a:pPr>
            <a:r>
              <a:rPr lang="en-US" dirty="0"/>
              <a:t>Ensure appropriate logistical back-up and supply lines of necessary materials</a:t>
            </a:r>
          </a:p>
          <a:p>
            <a:pPr marL="403225" lvl="1" indent="-171450">
              <a:lnSpc>
                <a:spcPct val="100000"/>
              </a:lnSpc>
              <a:spcAft>
                <a:spcPts val="0"/>
              </a:spcAft>
              <a:buFont typeface="Arial" panose="020B0604020202020204" pitchFamily="34" charset="0"/>
              <a:buChar char="•"/>
            </a:pPr>
            <a:r>
              <a:rPr lang="en-US" dirty="0"/>
              <a:t>Ensure that members of senior management visit teams regularly –build ongoing lines of communication/engagement</a:t>
            </a:r>
          </a:p>
        </p:txBody>
      </p:sp>
      <p:sp>
        <p:nvSpPr>
          <p:cNvPr id="2" name="Footer Placeholder 1">
            <a:extLst>
              <a:ext uri="{FF2B5EF4-FFF2-40B4-BE49-F238E27FC236}">
                <a16:creationId xmlns:a16="http://schemas.microsoft.com/office/drawing/2014/main" id="{210D969A-14EB-4159-9C5D-FD06A38A17DD}"/>
              </a:ext>
            </a:extLst>
          </p:cNvPr>
          <p:cNvSpPr>
            <a:spLocks noGrp="1"/>
          </p:cNvSpPr>
          <p:nvPr>
            <p:ph type="ftr" sz="quarter" idx="4"/>
          </p:nvPr>
        </p:nvSpPr>
        <p:spPr/>
        <p:txBody>
          <a:bodyPr/>
          <a:lstStyle/>
          <a:p>
            <a:r>
              <a:rPr lang="en-US" dirty="0"/>
              <a:t>© 2020. Alberta Health Services, Mental Health Promotion &amp; Illness Prevention</a:t>
            </a:r>
          </a:p>
        </p:txBody>
      </p:sp>
      <p:sp>
        <p:nvSpPr>
          <p:cNvPr id="3" name="Slide Number Placeholder 2">
            <a:extLst>
              <a:ext uri="{FF2B5EF4-FFF2-40B4-BE49-F238E27FC236}">
                <a16:creationId xmlns:a16="http://schemas.microsoft.com/office/drawing/2014/main" id="{54B8DD40-1761-4D4F-A81E-422ED4B5D065}"/>
              </a:ext>
            </a:extLst>
          </p:cNvPr>
          <p:cNvSpPr>
            <a:spLocks noGrp="1"/>
          </p:cNvSpPr>
          <p:nvPr>
            <p:ph type="sldNum" sz="quarter" idx="5"/>
          </p:nvPr>
        </p:nvSpPr>
        <p:spPr/>
        <p:txBody>
          <a:bodyPr/>
          <a:lstStyle/>
          <a:p>
            <a:r>
              <a:rPr lang="en-US" dirty="0"/>
              <a:t>Slide </a:t>
            </a:r>
            <a:fld id="{F421CA56-88AA-4753-9810-58369B412CBD}" type="slidenum">
              <a:rPr lang="en-US" smtClean="0"/>
              <a:pPr/>
              <a:t>52</a:t>
            </a:fld>
            <a:endParaRPr lang="en-US" dirty="0"/>
          </a:p>
        </p:txBody>
      </p:sp>
      <p:sp>
        <p:nvSpPr>
          <p:cNvPr id="4" name="Header Placeholder 3">
            <a:extLst>
              <a:ext uri="{FF2B5EF4-FFF2-40B4-BE49-F238E27FC236}">
                <a16:creationId xmlns:a16="http://schemas.microsoft.com/office/drawing/2014/main" id="{B723E12A-B5DB-45DC-9475-DC51D27BF819}"/>
              </a:ext>
            </a:extLst>
          </p:cNvPr>
          <p:cNvSpPr>
            <a:spLocks noGrp="1"/>
          </p:cNvSpPr>
          <p:nvPr>
            <p:ph type="hdr" sz="quarter"/>
          </p:nvPr>
        </p:nvSpPr>
        <p:spPr/>
        <p:txBody>
          <a:bodyPr/>
          <a:lstStyle/>
          <a:p>
            <a:r>
              <a:rPr lang="en-US" dirty="0"/>
              <a:t>Self-Care for Organizational Wellness</a:t>
            </a:r>
          </a:p>
        </p:txBody>
      </p:sp>
      <p:sp>
        <p:nvSpPr>
          <p:cNvPr id="34" name="Slide Image Placeholder 33">
            <a:extLst>
              <a:ext uri="{FF2B5EF4-FFF2-40B4-BE49-F238E27FC236}">
                <a16:creationId xmlns:a16="http://schemas.microsoft.com/office/drawing/2014/main" id="{343E1E98-F3E9-490A-9541-0CA7FF946E4B}"/>
              </a:ext>
            </a:extLst>
          </p:cNvPr>
          <p:cNvSpPr>
            <a:spLocks noGrp="1" noRot="1" noChangeAspect="1"/>
          </p:cNvSpPr>
          <p:nvPr>
            <p:ph type="sldImg"/>
          </p:nvPr>
        </p:nvSpPr>
        <p:spPr>
          <a:xfrm>
            <a:off x="2281238" y="228600"/>
            <a:ext cx="2295525" cy="1292225"/>
          </a:xfrm>
        </p:spPr>
      </p:sp>
    </p:spTree>
    <p:extLst>
      <p:ext uri="{BB962C8B-B14F-4D97-AF65-F5344CB8AC3E}">
        <p14:creationId xmlns:p14="http://schemas.microsoft.com/office/powerpoint/2010/main" val="325803644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3" name="Rectangle 3"/>
          <p:cNvSpPr>
            <a:spLocks noGrp="1" noChangeArrowheads="1"/>
          </p:cNvSpPr>
          <p:nvPr>
            <p:ph type="body" idx="1"/>
          </p:nvPr>
        </p:nvSpPr>
        <p:spPr/>
        <p:txBody>
          <a:bodyPr/>
          <a:lstStyle/>
          <a:p>
            <a:endParaRPr lang="en-US" altLang="en-US" dirty="0"/>
          </a:p>
          <a:p>
            <a:r>
              <a:rPr lang="en-US" dirty="0"/>
              <a:t> </a:t>
            </a:r>
          </a:p>
          <a:p>
            <a:endParaRPr lang="en-US" dirty="0"/>
          </a:p>
        </p:txBody>
      </p:sp>
      <p:sp>
        <p:nvSpPr>
          <p:cNvPr id="2" name="Footer Placeholder 1">
            <a:extLst>
              <a:ext uri="{FF2B5EF4-FFF2-40B4-BE49-F238E27FC236}">
                <a16:creationId xmlns:a16="http://schemas.microsoft.com/office/drawing/2014/main" id="{00355397-788B-434B-983F-F1B30CDB8889}"/>
              </a:ext>
            </a:extLst>
          </p:cNvPr>
          <p:cNvSpPr>
            <a:spLocks noGrp="1"/>
          </p:cNvSpPr>
          <p:nvPr>
            <p:ph type="ftr" sz="quarter" idx="4"/>
          </p:nvPr>
        </p:nvSpPr>
        <p:spPr/>
        <p:txBody>
          <a:bodyPr/>
          <a:lstStyle/>
          <a:p>
            <a:r>
              <a:rPr lang="en-US" dirty="0"/>
              <a:t>© 2020. Alberta Health Services, Mental Health Promotion &amp; Illness Prevention</a:t>
            </a:r>
          </a:p>
        </p:txBody>
      </p:sp>
      <p:sp>
        <p:nvSpPr>
          <p:cNvPr id="3" name="Slide Number Placeholder 2">
            <a:extLst>
              <a:ext uri="{FF2B5EF4-FFF2-40B4-BE49-F238E27FC236}">
                <a16:creationId xmlns:a16="http://schemas.microsoft.com/office/drawing/2014/main" id="{4A3367DD-C62C-4E42-8288-3C318A2D16BF}"/>
              </a:ext>
            </a:extLst>
          </p:cNvPr>
          <p:cNvSpPr>
            <a:spLocks noGrp="1"/>
          </p:cNvSpPr>
          <p:nvPr>
            <p:ph type="sldNum" sz="quarter" idx="5"/>
          </p:nvPr>
        </p:nvSpPr>
        <p:spPr/>
        <p:txBody>
          <a:bodyPr/>
          <a:lstStyle/>
          <a:p>
            <a:r>
              <a:rPr lang="en-US" dirty="0"/>
              <a:t>Slide </a:t>
            </a:r>
            <a:fld id="{F421CA56-88AA-4753-9810-58369B412CBD}" type="slidenum">
              <a:rPr lang="en-US" smtClean="0"/>
              <a:pPr/>
              <a:t>53</a:t>
            </a:fld>
            <a:endParaRPr lang="en-US" dirty="0"/>
          </a:p>
        </p:txBody>
      </p:sp>
      <p:sp>
        <p:nvSpPr>
          <p:cNvPr id="4" name="Header Placeholder 3">
            <a:extLst>
              <a:ext uri="{FF2B5EF4-FFF2-40B4-BE49-F238E27FC236}">
                <a16:creationId xmlns:a16="http://schemas.microsoft.com/office/drawing/2014/main" id="{9E6E33F7-7166-42B0-84D0-CCCBE8800132}"/>
              </a:ext>
            </a:extLst>
          </p:cNvPr>
          <p:cNvSpPr>
            <a:spLocks noGrp="1"/>
          </p:cNvSpPr>
          <p:nvPr>
            <p:ph type="hdr" sz="quarter"/>
          </p:nvPr>
        </p:nvSpPr>
        <p:spPr/>
        <p:txBody>
          <a:bodyPr/>
          <a:lstStyle/>
          <a:p>
            <a:r>
              <a:rPr lang="en-US" dirty="0"/>
              <a:t>Self-Care for Organizational Wellness</a:t>
            </a:r>
          </a:p>
        </p:txBody>
      </p:sp>
      <p:sp>
        <p:nvSpPr>
          <p:cNvPr id="9" name="Slide Image Placeholder 8">
            <a:extLst>
              <a:ext uri="{FF2B5EF4-FFF2-40B4-BE49-F238E27FC236}">
                <a16:creationId xmlns:a16="http://schemas.microsoft.com/office/drawing/2014/main" id="{889B6373-3CF0-4B4F-A7A3-0A3FFF0925F0}"/>
              </a:ext>
            </a:extLst>
          </p:cNvPr>
          <p:cNvSpPr>
            <a:spLocks noGrp="1" noRot="1" noChangeAspect="1"/>
          </p:cNvSpPr>
          <p:nvPr>
            <p:ph type="sldImg"/>
          </p:nvPr>
        </p:nvSpPr>
        <p:spPr>
          <a:xfrm>
            <a:off x="2281238" y="228600"/>
            <a:ext cx="2295525" cy="1292225"/>
          </a:xfrm>
        </p:spPr>
      </p:sp>
    </p:spTree>
    <p:extLst>
      <p:ext uri="{BB962C8B-B14F-4D97-AF65-F5344CB8AC3E}">
        <p14:creationId xmlns:p14="http://schemas.microsoft.com/office/powerpoint/2010/main" val="111430894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Disaster psychosocial preparedness, response and recovery work is both demanding and rewarding; wellness and self-care practices support resilience which is key to sustaining in the important work that you do. From individual awareness and action, to team building and organizational planning, there's a spectrum of approaches to  developing effective, meaningful, organizational self-care practice and culture.  We hope you can draw from this information and the tools provided to craft an individual and organizational approach that resonates for you and your team(s).  </a:t>
            </a:r>
          </a:p>
        </p:txBody>
      </p:sp>
      <p:sp>
        <p:nvSpPr>
          <p:cNvPr id="4" name="Footer Placeholder 3">
            <a:extLst>
              <a:ext uri="{FF2B5EF4-FFF2-40B4-BE49-F238E27FC236}">
                <a16:creationId xmlns:a16="http://schemas.microsoft.com/office/drawing/2014/main" id="{014F5AFA-BD39-4DE7-8FDE-9479C09B2598}"/>
              </a:ext>
            </a:extLst>
          </p:cNvPr>
          <p:cNvSpPr>
            <a:spLocks noGrp="1"/>
          </p:cNvSpPr>
          <p:nvPr>
            <p:ph type="ftr" sz="quarter" idx="4"/>
          </p:nvPr>
        </p:nvSpPr>
        <p:spPr/>
        <p:txBody>
          <a:bodyPr/>
          <a:lstStyle/>
          <a:p>
            <a:r>
              <a:rPr lang="en-US" dirty="0"/>
              <a:t>© 2020. Alberta Health Services, Mental Health Promotion &amp; Illness Prevention</a:t>
            </a:r>
          </a:p>
        </p:txBody>
      </p:sp>
      <p:sp>
        <p:nvSpPr>
          <p:cNvPr id="5" name="Slide Number Placeholder 4">
            <a:extLst>
              <a:ext uri="{FF2B5EF4-FFF2-40B4-BE49-F238E27FC236}">
                <a16:creationId xmlns:a16="http://schemas.microsoft.com/office/drawing/2014/main" id="{62355DEB-E593-43F6-B523-C8BD1A5EB077}"/>
              </a:ext>
            </a:extLst>
          </p:cNvPr>
          <p:cNvSpPr>
            <a:spLocks noGrp="1"/>
          </p:cNvSpPr>
          <p:nvPr>
            <p:ph type="sldNum" sz="quarter" idx="5"/>
          </p:nvPr>
        </p:nvSpPr>
        <p:spPr/>
        <p:txBody>
          <a:bodyPr/>
          <a:lstStyle/>
          <a:p>
            <a:r>
              <a:rPr lang="en-US" dirty="0"/>
              <a:t>Slide </a:t>
            </a:r>
            <a:fld id="{F421CA56-88AA-4753-9810-58369B412CBD}" type="slidenum">
              <a:rPr lang="en-US" smtClean="0"/>
              <a:pPr/>
              <a:t>54</a:t>
            </a:fld>
            <a:endParaRPr lang="en-US" dirty="0"/>
          </a:p>
        </p:txBody>
      </p:sp>
      <p:sp>
        <p:nvSpPr>
          <p:cNvPr id="6" name="Header Placeholder 5">
            <a:extLst>
              <a:ext uri="{FF2B5EF4-FFF2-40B4-BE49-F238E27FC236}">
                <a16:creationId xmlns:a16="http://schemas.microsoft.com/office/drawing/2014/main" id="{82A8CF4C-811E-49DC-AA53-147C54C610F5}"/>
              </a:ext>
            </a:extLst>
          </p:cNvPr>
          <p:cNvSpPr>
            <a:spLocks noGrp="1"/>
          </p:cNvSpPr>
          <p:nvPr>
            <p:ph type="hdr" sz="quarter"/>
          </p:nvPr>
        </p:nvSpPr>
        <p:spPr/>
        <p:txBody>
          <a:bodyPr/>
          <a:lstStyle/>
          <a:p>
            <a:r>
              <a:rPr lang="en-US" dirty="0"/>
              <a:t>Self-Care for Organizational Wellness</a:t>
            </a:r>
          </a:p>
        </p:txBody>
      </p:sp>
      <p:sp>
        <p:nvSpPr>
          <p:cNvPr id="35" name="Slide Image Placeholder 34">
            <a:extLst>
              <a:ext uri="{FF2B5EF4-FFF2-40B4-BE49-F238E27FC236}">
                <a16:creationId xmlns:a16="http://schemas.microsoft.com/office/drawing/2014/main" id="{7DB84D25-9917-4BD1-AC8D-DE2CE3DDA639}"/>
              </a:ext>
            </a:extLst>
          </p:cNvPr>
          <p:cNvSpPr>
            <a:spLocks noGrp="1" noRot="1" noChangeAspect="1"/>
          </p:cNvSpPr>
          <p:nvPr>
            <p:ph type="sldImg"/>
          </p:nvPr>
        </p:nvSpPr>
        <p:spPr>
          <a:xfrm>
            <a:off x="2281238" y="228600"/>
            <a:ext cx="2295525" cy="1292225"/>
          </a:xfrm>
        </p:spPr>
      </p:sp>
    </p:spTree>
    <p:extLst>
      <p:ext uri="{BB962C8B-B14F-4D97-AF65-F5344CB8AC3E}">
        <p14:creationId xmlns:p14="http://schemas.microsoft.com/office/powerpoint/2010/main" val="149238564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p:nvPr>
        </p:nvSpPr>
        <p:spPr/>
        <p:txBody>
          <a:bodyPr/>
          <a:lstStyle/>
          <a:p>
            <a:r>
              <a:rPr lang="en-US" dirty="0"/>
              <a:t>Self-Care for Organizational Wellness</a:t>
            </a:r>
          </a:p>
        </p:txBody>
      </p:sp>
      <p:sp>
        <p:nvSpPr>
          <p:cNvPr id="5" name="Footer Placeholder 4"/>
          <p:cNvSpPr>
            <a:spLocks noGrp="1"/>
          </p:cNvSpPr>
          <p:nvPr>
            <p:ph type="ftr" sz="quarter" idx="4"/>
          </p:nvPr>
        </p:nvSpPr>
        <p:spPr/>
        <p:txBody>
          <a:bodyPr/>
          <a:lstStyle/>
          <a:p>
            <a:r>
              <a:rPr lang="en-US" dirty="0"/>
              <a:t>© 2020. Alberta Health Services, Mental Health Promotion &amp; Illness Prevention</a:t>
            </a:r>
          </a:p>
        </p:txBody>
      </p:sp>
      <p:sp>
        <p:nvSpPr>
          <p:cNvPr id="6" name="Slide Number Placeholder 5"/>
          <p:cNvSpPr>
            <a:spLocks noGrp="1"/>
          </p:cNvSpPr>
          <p:nvPr>
            <p:ph type="sldNum" sz="quarter" idx="5"/>
          </p:nvPr>
        </p:nvSpPr>
        <p:spPr/>
        <p:txBody>
          <a:bodyPr/>
          <a:lstStyle/>
          <a:p>
            <a:r>
              <a:rPr lang="en-US" dirty="0"/>
              <a:t>Slide </a:t>
            </a:r>
            <a:fld id="{F421CA56-88AA-4753-9810-58369B412CBD}" type="slidenum">
              <a:rPr lang="en-US" smtClean="0"/>
              <a:pPr/>
              <a:t>55</a:t>
            </a:fld>
            <a:endParaRPr lang="en-US" dirty="0"/>
          </a:p>
        </p:txBody>
      </p:sp>
      <p:sp>
        <p:nvSpPr>
          <p:cNvPr id="34" name="Notes Placeholder 33">
            <a:extLst>
              <a:ext uri="{FF2B5EF4-FFF2-40B4-BE49-F238E27FC236}">
                <a16:creationId xmlns:a16="http://schemas.microsoft.com/office/drawing/2014/main" id="{ED2F4F56-C7B2-4B9F-979C-1F1832B6CD2A}"/>
              </a:ext>
            </a:extLst>
          </p:cNvPr>
          <p:cNvSpPr>
            <a:spLocks noGrp="1"/>
          </p:cNvSpPr>
          <p:nvPr>
            <p:ph type="body" idx="1"/>
          </p:nvPr>
        </p:nvSpPr>
        <p:spPr/>
        <p:txBody>
          <a:bodyPr/>
          <a:lstStyle/>
          <a:p>
            <a:endParaRPr lang="en-CA" dirty="0"/>
          </a:p>
        </p:txBody>
      </p:sp>
      <p:sp>
        <p:nvSpPr>
          <p:cNvPr id="35" name="Slide Image Placeholder 34">
            <a:extLst>
              <a:ext uri="{FF2B5EF4-FFF2-40B4-BE49-F238E27FC236}">
                <a16:creationId xmlns:a16="http://schemas.microsoft.com/office/drawing/2014/main" id="{C20866F8-3304-421A-862F-EC2AD88D9E30}"/>
              </a:ext>
            </a:extLst>
          </p:cNvPr>
          <p:cNvSpPr>
            <a:spLocks noGrp="1" noRot="1" noChangeAspect="1"/>
          </p:cNvSpPr>
          <p:nvPr>
            <p:ph type="sldImg"/>
          </p:nvPr>
        </p:nvSpPr>
        <p:spPr>
          <a:xfrm>
            <a:off x="2281238" y="228600"/>
            <a:ext cx="2295525" cy="1292225"/>
          </a:xfrm>
        </p:spPr>
      </p:sp>
    </p:spTree>
    <p:extLst>
      <p:ext uri="{BB962C8B-B14F-4D97-AF65-F5344CB8AC3E}">
        <p14:creationId xmlns:p14="http://schemas.microsoft.com/office/powerpoint/2010/main" val="250566282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Notes Placeholder 9"/>
          <p:cNvSpPr>
            <a:spLocks noGrp="1"/>
          </p:cNvSpPr>
          <p:nvPr>
            <p:ph type="body" idx="1"/>
          </p:nvPr>
        </p:nvSpPr>
        <p:spPr/>
        <p:txBody>
          <a:bodyPr/>
          <a:lstStyle/>
          <a:p>
            <a:pPr lvl="0"/>
            <a:r>
              <a:rPr lang="en-CA" dirty="0"/>
              <a:t>May you go gently into the important response and recovery work that you do, with new information, tools and resources to take care of yourself so that you're ready to help others.</a:t>
            </a:r>
          </a:p>
          <a:p>
            <a:endParaRPr lang="en-CA" dirty="0"/>
          </a:p>
        </p:txBody>
      </p:sp>
      <p:sp>
        <p:nvSpPr>
          <p:cNvPr id="2" name="Footer Placeholder 1">
            <a:extLst>
              <a:ext uri="{FF2B5EF4-FFF2-40B4-BE49-F238E27FC236}">
                <a16:creationId xmlns:a16="http://schemas.microsoft.com/office/drawing/2014/main" id="{123E5B87-6264-4003-BD8E-0361671A58AA}"/>
              </a:ext>
            </a:extLst>
          </p:cNvPr>
          <p:cNvSpPr>
            <a:spLocks noGrp="1"/>
          </p:cNvSpPr>
          <p:nvPr>
            <p:ph type="ftr" sz="quarter" idx="4"/>
          </p:nvPr>
        </p:nvSpPr>
        <p:spPr/>
        <p:txBody>
          <a:bodyPr/>
          <a:lstStyle/>
          <a:p>
            <a:r>
              <a:rPr lang="en-US" dirty="0"/>
              <a:t>© 2020. Alberta Health Services, Mental Health Promotion &amp; Illness Prevention</a:t>
            </a:r>
          </a:p>
        </p:txBody>
      </p:sp>
      <p:sp>
        <p:nvSpPr>
          <p:cNvPr id="3" name="Slide Number Placeholder 2">
            <a:extLst>
              <a:ext uri="{FF2B5EF4-FFF2-40B4-BE49-F238E27FC236}">
                <a16:creationId xmlns:a16="http://schemas.microsoft.com/office/drawing/2014/main" id="{36781B24-AD0A-4DC7-BB0F-80161B32FCA9}"/>
              </a:ext>
            </a:extLst>
          </p:cNvPr>
          <p:cNvSpPr>
            <a:spLocks noGrp="1"/>
          </p:cNvSpPr>
          <p:nvPr>
            <p:ph type="sldNum" sz="quarter" idx="5"/>
          </p:nvPr>
        </p:nvSpPr>
        <p:spPr/>
        <p:txBody>
          <a:bodyPr/>
          <a:lstStyle/>
          <a:p>
            <a:r>
              <a:rPr lang="en-US" dirty="0"/>
              <a:t>Slide </a:t>
            </a:r>
            <a:fld id="{F421CA56-88AA-4753-9810-58369B412CBD}" type="slidenum">
              <a:rPr lang="en-US" smtClean="0"/>
              <a:pPr/>
              <a:t>56</a:t>
            </a:fld>
            <a:endParaRPr lang="en-US" dirty="0"/>
          </a:p>
        </p:txBody>
      </p:sp>
      <p:sp>
        <p:nvSpPr>
          <p:cNvPr id="4" name="Header Placeholder 3">
            <a:extLst>
              <a:ext uri="{FF2B5EF4-FFF2-40B4-BE49-F238E27FC236}">
                <a16:creationId xmlns:a16="http://schemas.microsoft.com/office/drawing/2014/main" id="{1A6DF751-1895-4991-BFA0-CFC85E96F26F}"/>
              </a:ext>
            </a:extLst>
          </p:cNvPr>
          <p:cNvSpPr>
            <a:spLocks noGrp="1"/>
          </p:cNvSpPr>
          <p:nvPr>
            <p:ph type="hdr" sz="quarter"/>
          </p:nvPr>
        </p:nvSpPr>
        <p:spPr/>
        <p:txBody>
          <a:bodyPr/>
          <a:lstStyle/>
          <a:p>
            <a:r>
              <a:rPr lang="en-US" dirty="0"/>
              <a:t>Self-Care for Organizational Wellness</a:t>
            </a:r>
          </a:p>
        </p:txBody>
      </p:sp>
      <p:sp>
        <p:nvSpPr>
          <p:cNvPr id="35" name="Slide Image Placeholder 34">
            <a:extLst>
              <a:ext uri="{FF2B5EF4-FFF2-40B4-BE49-F238E27FC236}">
                <a16:creationId xmlns:a16="http://schemas.microsoft.com/office/drawing/2014/main" id="{F03550DE-983F-4961-AF43-341EF81896ED}"/>
              </a:ext>
            </a:extLst>
          </p:cNvPr>
          <p:cNvSpPr>
            <a:spLocks noGrp="1" noRot="1" noChangeAspect="1"/>
          </p:cNvSpPr>
          <p:nvPr>
            <p:ph type="sldImg"/>
          </p:nvPr>
        </p:nvSpPr>
        <p:spPr>
          <a:xfrm>
            <a:off x="2281238" y="228600"/>
            <a:ext cx="2295525" cy="1292225"/>
          </a:xfrm>
        </p:spPr>
      </p:sp>
    </p:spTree>
    <p:extLst>
      <p:ext uri="{BB962C8B-B14F-4D97-AF65-F5344CB8AC3E}">
        <p14:creationId xmlns:p14="http://schemas.microsoft.com/office/powerpoint/2010/main" val="219833891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The activities and discussion questions to follow are intended to support either peer-to-peer team self-care and wellness discussions and planning or to assist leaders with team and organizational self-care planning and action. Go forth, experiment with these activities and maybe even venture out with your own team questions, games (e.g., self-care Jeopardy, Trivia, charades), and creative activities to build team trust, connection, communication and awareness for improved wellness.</a:t>
            </a:r>
          </a:p>
          <a:p>
            <a:r>
              <a:rPr lang="en-US" altLang="en-US" dirty="0"/>
              <a:t>Tips for Group/Team Activities:</a:t>
            </a:r>
          </a:p>
          <a:p>
            <a:r>
              <a:rPr lang="en-US" altLang="en-US" dirty="0"/>
              <a:t>Before pursuing team/group activities, give a brief introduction about confidentiality and safety in the group. Consider any power differentials and/or psychological safety when doing these activities in mixed groups (i.e., frontline staff and supervisors/leaders), as it can affect answers/participation. Pre-existing internal conflicts or mandatory participation may also affect engagement and outcomes.</a:t>
            </a:r>
          </a:p>
          <a:p>
            <a:r>
              <a:rPr lang="en-US" altLang="en-US" dirty="0"/>
              <a:t>For leaders: Your humility and openness is key. Consider whether it may be more effective to have team peers complete some activities/discussion separate from supervisors/leaders; have leaders complete as a  separate group. Separating team and leadership group activities first, then joining to review/amalgamate themes (without identifying participants’ specific input) can bridge common ground, highlight differences and build rapport and trust. </a:t>
            </a:r>
          </a:p>
          <a:p>
            <a:endParaRPr lang="en-US" dirty="0"/>
          </a:p>
        </p:txBody>
      </p:sp>
      <p:sp>
        <p:nvSpPr>
          <p:cNvPr id="4" name="Footer Placeholder 3">
            <a:extLst>
              <a:ext uri="{FF2B5EF4-FFF2-40B4-BE49-F238E27FC236}">
                <a16:creationId xmlns:a16="http://schemas.microsoft.com/office/drawing/2014/main" id="{6A18AD76-B57D-4BBB-85F9-59D8FA9EB4D7}"/>
              </a:ext>
            </a:extLst>
          </p:cNvPr>
          <p:cNvSpPr>
            <a:spLocks noGrp="1"/>
          </p:cNvSpPr>
          <p:nvPr>
            <p:ph type="ftr" sz="quarter" idx="4"/>
          </p:nvPr>
        </p:nvSpPr>
        <p:spPr/>
        <p:txBody>
          <a:bodyPr/>
          <a:lstStyle/>
          <a:p>
            <a:r>
              <a:rPr lang="en-US" dirty="0"/>
              <a:t>© 2020. Alberta Health Services, Mental Health Promotion &amp; Illness Prevention</a:t>
            </a:r>
          </a:p>
        </p:txBody>
      </p:sp>
      <p:sp>
        <p:nvSpPr>
          <p:cNvPr id="5" name="Slide Number Placeholder 4">
            <a:extLst>
              <a:ext uri="{FF2B5EF4-FFF2-40B4-BE49-F238E27FC236}">
                <a16:creationId xmlns:a16="http://schemas.microsoft.com/office/drawing/2014/main" id="{FD4F8984-AF1C-4952-B86F-CB4D774106BA}"/>
              </a:ext>
            </a:extLst>
          </p:cNvPr>
          <p:cNvSpPr>
            <a:spLocks noGrp="1"/>
          </p:cNvSpPr>
          <p:nvPr>
            <p:ph type="sldNum" sz="quarter" idx="5"/>
          </p:nvPr>
        </p:nvSpPr>
        <p:spPr/>
        <p:txBody>
          <a:bodyPr/>
          <a:lstStyle/>
          <a:p>
            <a:r>
              <a:rPr lang="en-US" dirty="0"/>
              <a:t>Slide </a:t>
            </a:r>
            <a:fld id="{F421CA56-88AA-4753-9810-58369B412CBD}" type="slidenum">
              <a:rPr lang="en-US" smtClean="0"/>
              <a:pPr/>
              <a:t>57</a:t>
            </a:fld>
            <a:endParaRPr lang="en-US" dirty="0"/>
          </a:p>
        </p:txBody>
      </p:sp>
      <p:sp>
        <p:nvSpPr>
          <p:cNvPr id="6" name="Header Placeholder 5">
            <a:extLst>
              <a:ext uri="{FF2B5EF4-FFF2-40B4-BE49-F238E27FC236}">
                <a16:creationId xmlns:a16="http://schemas.microsoft.com/office/drawing/2014/main" id="{C3F0BFB1-B377-45A4-8C44-29641B52825B}"/>
              </a:ext>
            </a:extLst>
          </p:cNvPr>
          <p:cNvSpPr>
            <a:spLocks noGrp="1"/>
          </p:cNvSpPr>
          <p:nvPr>
            <p:ph type="hdr" sz="quarter"/>
          </p:nvPr>
        </p:nvSpPr>
        <p:spPr/>
        <p:txBody>
          <a:bodyPr/>
          <a:lstStyle/>
          <a:p>
            <a:r>
              <a:rPr lang="en-US" dirty="0"/>
              <a:t>Self-Care for Organizational Wellness</a:t>
            </a:r>
          </a:p>
        </p:txBody>
      </p:sp>
      <p:sp>
        <p:nvSpPr>
          <p:cNvPr id="35" name="Slide Image Placeholder 34">
            <a:extLst>
              <a:ext uri="{FF2B5EF4-FFF2-40B4-BE49-F238E27FC236}">
                <a16:creationId xmlns:a16="http://schemas.microsoft.com/office/drawing/2014/main" id="{E9470350-E0BC-4E8C-BD26-90F86B69A89A}"/>
              </a:ext>
            </a:extLst>
          </p:cNvPr>
          <p:cNvSpPr>
            <a:spLocks noGrp="1" noRot="1" noChangeAspect="1"/>
          </p:cNvSpPr>
          <p:nvPr>
            <p:ph type="sldImg"/>
          </p:nvPr>
        </p:nvSpPr>
        <p:spPr>
          <a:xfrm>
            <a:off x="2281238" y="228600"/>
            <a:ext cx="2295525" cy="1292225"/>
          </a:xfrm>
        </p:spPr>
      </p:sp>
    </p:spTree>
    <p:extLst>
      <p:ext uri="{BB962C8B-B14F-4D97-AF65-F5344CB8AC3E}">
        <p14:creationId xmlns:p14="http://schemas.microsoft.com/office/powerpoint/2010/main" val="416220655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Calamity Island (See the Toolkit guide for Card cut outs.)</a:t>
            </a:r>
          </a:p>
          <a:p>
            <a:pPr marR="0"/>
            <a:r>
              <a:rPr lang="en-US" dirty="0"/>
              <a:t>The purpose of this activity is to invite team engagement in self-care discussion, increase self-awareness of both individual and peer needs, and to offer team leaders opportunity to assess needs and next steps for planning through experiential activity. </a:t>
            </a:r>
          </a:p>
          <a:p>
            <a:pPr marR="0"/>
            <a:r>
              <a:rPr lang="en-US" dirty="0"/>
              <a:t>To demonstrate that there are multiple effective self-care strategies and that everyone is different; self-awareness is a key first step. For teams, this activity may help to highlight and identify diversity of needs as well as common ground or themes for building team self-care and wellness strategies together. It can also illuminate team members’ similarities and differences in priorities and decision making related to wellness and self-care, assisting in better understanding and supporting one another.</a:t>
            </a:r>
          </a:p>
          <a:p>
            <a:pPr marR="0"/>
            <a:r>
              <a:rPr lang="en-CA" b="1" dirty="0"/>
              <a:t>You will need</a:t>
            </a:r>
          </a:p>
          <a:p>
            <a:pPr marL="171450" marR="0" indent="-171450">
              <a:buFont typeface="Arial" panose="020B0604020202020204" pitchFamily="34" charset="0"/>
              <a:buChar char="•"/>
            </a:pPr>
            <a:r>
              <a:rPr lang="en-US" dirty="0"/>
              <a:t>10 self-care cards each per small group (3-4 participants). </a:t>
            </a:r>
            <a:br>
              <a:rPr lang="en-US" dirty="0"/>
            </a:br>
            <a:r>
              <a:rPr lang="en-US" dirty="0"/>
              <a:t>Cards can be found in the </a:t>
            </a:r>
            <a:r>
              <a:rPr lang="en-US"/>
              <a:t>toolkit.    </a:t>
            </a:r>
            <a:endParaRPr lang="en-US" dirty="0"/>
          </a:p>
          <a:p>
            <a:pPr marR="0"/>
            <a:r>
              <a:rPr lang="en-CA" b="1" dirty="0"/>
              <a:t>Instructions </a:t>
            </a:r>
          </a:p>
          <a:p>
            <a:pPr marL="171450" marR="0" lvl="1" indent="-171450">
              <a:spcBef>
                <a:spcPts val="800"/>
              </a:spcBef>
              <a:spcAft>
                <a:spcPts val="0"/>
              </a:spcAft>
              <a:buFont typeface="Arial" panose="020B0604020202020204" pitchFamily="34" charset="0"/>
              <a:buChar char="•"/>
            </a:pPr>
            <a:r>
              <a:rPr lang="en-US" dirty="0"/>
              <a:t>Break into small groups of 3-4 people</a:t>
            </a:r>
          </a:p>
          <a:p>
            <a:pPr marL="171450" marR="0" lvl="1" indent="-171450">
              <a:spcBef>
                <a:spcPts val="800"/>
              </a:spcBef>
              <a:spcAft>
                <a:spcPts val="0"/>
              </a:spcAft>
              <a:buFont typeface="Arial" panose="020B0604020202020204" pitchFamily="34" charset="0"/>
              <a:buChar char="•"/>
            </a:pPr>
            <a:r>
              <a:rPr lang="en-US" dirty="0"/>
              <a:t>Hand out 10 random self-care cards to each group</a:t>
            </a:r>
          </a:p>
          <a:p>
            <a:pPr marL="171450" marR="0" lvl="1" indent="-171450">
              <a:spcBef>
                <a:spcPts val="800"/>
              </a:spcBef>
              <a:spcAft>
                <a:spcPts val="0"/>
              </a:spcAft>
              <a:buFont typeface="Arial" panose="020B0604020202020204" pitchFamily="34" charset="0"/>
              <a:buChar char="•"/>
            </a:pPr>
            <a:r>
              <a:rPr lang="en-US" dirty="0"/>
              <a:t>Read out the activity instructions below or use the side from the Organizational PowerPoint (adapt as needed).</a:t>
            </a:r>
          </a:p>
          <a:p>
            <a:pPr marR="0"/>
            <a:r>
              <a:rPr lang="en-US" dirty="0"/>
              <a:t>You’re all being deployed for 1 month in small groups/teams to help with a disaster that has occurred on Calamity Island, a small, remote island. During your deployment, all of your basic needs will be met (e.g., food, shelter, bedding, PPE). Prior to leaving your team needs to make an advance plan for your self-care. To assist you with the planning each group will be given 10 strategies to choose from. As a team, you will be allowed to take only 3 self-care strategies (not survival strategies) with you to the island to use while you’re deployed. Your team will have 10 minutes to decide on the strategies.  </a:t>
            </a:r>
          </a:p>
          <a:p>
            <a:pPr marR="0"/>
            <a:r>
              <a:rPr lang="en-US" b="1" dirty="0"/>
              <a:t>Note: </a:t>
            </a:r>
            <a:r>
              <a:rPr lang="en-US" dirty="0"/>
              <a:t>You can adapt the cards and activity description to suit any upcoming or anticipated situations (e.g., long-term deployment during a pandemic, self-care needs for online or socially distant deployments).</a:t>
            </a:r>
          </a:p>
          <a:p>
            <a:endParaRPr lang="en-US" dirty="0"/>
          </a:p>
          <a:p>
            <a:endParaRPr lang="en-US" dirty="0"/>
          </a:p>
        </p:txBody>
      </p:sp>
      <p:sp>
        <p:nvSpPr>
          <p:cNvPr id="2" name="Footer Placeholder 1">
            <a:extLst>
              <a:ext uri="{FF2B5EF4-FFF2-40B4-BE49-F238E27FC236}">
                <a16:creationId xmlns:a16="http://schemas.microsoft.com/office/drawing/2014/main" id="{F214C5B1-7BF0-4ECB-93A2-16622E5F90E4}"/>
              </a:ext>
            </a:extLst>
          </p:cNvPr>
          <p:cNvSpPr>
            <a:spLocks noGrp="1"/>
          </p:cNvSpPr>
          <p:nvPr>
            <p:ph type="ftr" sz="quarter" idx="4"/>
          </p:nvPr>
        </p:nvSpPr>
        <p:spPr/>
        <p:txBody>
          <a:bodyPr/>
          <a:lstStyle/>
          <a:p>
            <a:r>
              <a:rPr lang="en-US" dirty="0"/>
              <a:t>© 2020. Alberta Health Services, Mental Health Promotion &amp; Illness Prevention</a:t>
            </a:r>
          </a:p>
        </p:txBody>
      </p:sp>
      <p:sp>
        <p:nvSpPr>
          <p:cNvPr id="4" name="Slide Number Placeholder 3">
            <a:extLst>
              <a:ext uri="{FF2B5EF4-FFF2-40B4-BE49-F238E27FC236}">
                <a16:creationId xmlns:a16="http://schemas.microsoft.com/office/drawing/2014/main" id="{096DA5D3-6654-4BB3-97F9-31579BDB5114}"/>
              </a:ext>
            </a:extLst>
          </p:cNvPr>
          <p:cNvSpPr>
            <a:spLocks noGrp="1"/>
          </p:cNvSpPr>
          <p:nvPr>
            <p:ph type="sldNum" sz="quarter" idx="5"/>
          </p:nvPr>
        </p:nvSpPr>
        <p:spPr/>
        <p:txBody>
          <a:bodyPr/>
          <a:lstStyle/>
          <a:p>
            <a:r>
              <a:rPr lang="en-US" dirty="0"/>
              <a:t>Slide </a:t>
            </a:r>
            <a:fld id="{F421CA56-88AA-4753-9810-58369B412CBD}" type="slidenum">
              <a:rPr lang="en-US" smtClean="0"/>
              <a:pPr/>
              <a:t>58</a:t>
            </a:fld>
            <a:endParaRPr lang="en-US" dirty="0"/>
          </a:p>
        </p:txBody>
      </p:sp>
      <p:sp>
        <p:nvSpPr>
          <p:cNvPr id="5" name="Header Placeholder 4">
            <a:extLst>
              <a:ext uri="{FF2B5EF4-FFF2-40B4-BE49-F238E27FC236}">
                <a16:creationId xmlns:a16="http://schemas.microsoft.com/office/drawing/2014/main" id="{AA9A6AB5-EAE6-4634-8F7E-EB70E7577EBF}"/>
              </a:ext>
            </a:extLst>
          </p:cNvPr>
          <p:cNvSpPr>
            <a:spLocks noGrp="1"/>
          </p:cNvSpPr>
          <p:nvPr>
            <p:ph type="hdr" sz="quarter"/>
          </p:nvPr>
        </p:nvSpPr>
        <p:spPr/>
        <p:txBody>
          <a:bodyPr/>
          <a:lstStyle/>
          <a:p>
            <a:r>
              <a:rPr lang="en-US" dirty="0"/>
              <a:t>Self-Care for Organizational Wellness</a:t>
            </a:r>
          </a:p>
        </p:txBody>
      </p:sp>
      <p:sp>
        <p:nvSpPr>
          <p:cNvPr id="35" name="Slide Image Placeholder 34">
            <a:extLst>
              <a:ext uri="{FF2B5EF4-FFF2-40B4-BE49-F238E27FC236}">
                <a16:creationId xmlns:a16="http://schemas.microsoft.com/office/drawing/2014/main" id="{2CDCF9EE-E66A-4CF7-9063-49284234853D}"/>
              </a:ext>
            </a:extLst>
          </p:cNvPr>
          <p:cNvSpPr>
            <a:spLocks noGrp="1" noRot="1" noChangeAspect="1"/>
          </p:cNvSpPr>
          <p:nvPr>
            <p:ph type="sldImg"/>
          </p:nvPr>
        </p:nvSpPr>
        <p:spPr>
          <a:xfrm>
            <a:off x="2281238" y="228600"/>
            <a:ext cx="2295525" cy="1292225"/>
          </a:xfrm>
        </p:spPr>
      </p:sp>
    </p:spTree>
    <p:extLst>
      <p:ext uri="{BB962C8B-B14F-4D97-AF65-F5344CB8AC3E}">
        <p14:creationId xmlns:p14="http://schemas.microsoft.com/office/powerpoint/2010/main" val="315085586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1238" y="228600"/>
            <a:ext cx="2295525" cy="1292225"/>
          </a:xfrm>
        </p:spPr>
      </p:sp>
      <p:sp>
        <p:nvSpPr>
          <p:cNvPr id="3" name="Notes Placeholder 2"/>
          <p:cNvSpPr>
            <a:spLocks noGrp="1"/>
          </p:cNvSpPr>
          <p:nvPr>
            <p:ph type="body" idx="1"/>
          </p:nvPr>
        </p:nvSpPr>
        <p:spPr/>
        <p:txBody>
          <a:bodyPr/>
          <a:lstStyle/>
          <a:p>
            <a:pPr marL="60325" lvl="2"/>
            <a:r>
              <a:rPr lang="en-US" dirty="0"/>
              <a:t>If participants are from the same organization/team, invite discussion about any common ground, or new learning about diverse wellness needs which emerged during the exercise and how it might apply in team/organizational wellness planning going forward.</a:t>
            </a:r>
          </a:p>
          <a:p>
            <a:pPr marL="60325" lvl="2"/>
            <a:r>
              <a:rPr lang="en-US" dirty="0"/>
              <a:t>Discussion Tip:  It can be helpful to discuss with the group how the same self-care strategies may look very different based on the unique needs of each person (e.g., introverted vs. extroverted, creative vs. task-focused, scheduled vs. spontaneous, audio, visual, or kinesthetic needs).</a:t>
            </a:r>
            <a:endParaRPr lang="en-CA" dirty="0"/>
          </a:p>
        </p:txBody>
      </p:sp>
      <p:sp>
        <p:nvSpPr>
          <p:cNvPr id="4" name="Header Placeholder 3"/>
          <p:cNvSpPr>
            <a:spLocks noGrp="1"/>
          </p:cNvSpPr>
          <p:nvPr>
            <p:ph type="hdr" sz="quarter"/>
          </p:nvPr>
        </p:nvSpPr>
        <p:spPr/>
        <p:txBody>
          <a:bodyPr/>
          <a:lstStyle/>
          <a:p>
            <a:r>
              <a:rPr lang="en-US" dirty="0"/>
              <a:t>Self-Care for Organizational Wellness</a:t>
            </a:r>
          </a:p>
        </p:txBody>
      </p:sp>
      <p:sp>
        <p:nvSpPr>
          <p:cNvPr id="5" name="Footer Placeholder 4"/>
          <p:cNvSpPr>
            <a:spLocks noGrp="1"/>
          </p:cNvSpPr>
          <p:nvPr>
            <p:ph type="ftr" sz="quarter" idx="4"/>
          </p:nvPr>
        </p:nvSpPr>
        <p:spPr/>
        <p:txBody>
          <a:bodyPr/>
          <a:lstStyle/>
          <a:p>
            <a:r>
              <a:rPr lang="en-US" dirty="0"/>
              <a:t>© 2020. Alberta Health Services, Mental Health Promotion &amp; Illness Prevention</a:t>
            </a:r>
          </a:p>
        </p:txBody>
      </p:sp>
      <p:sp>
        <p:nvSpPr>
          <p:cNvPr id="6" name="Slide Number Placeholder 5"/>
          <p:cNvSpPr>
            <a:spLocks noGrp="1"/>
          </p:cNvSpPr>
          <p:nvPr>
            <p:ph type="sldNum" sz="quarter" idx="5"/>
          </p:nvPr>
        </p:nvSpPr>
        <p:spPr/>
        <p:txBody>
          <a:bodyPr/>
          <a:lstStyle/>
          <a:p>
            <a:r>
              <a:rPr lang="en-US" dirty="0"/>
              <a:t>Slide </a:t>
            </a:r>
            <a:fld id="{F421CA56-88AA-4753-9810-58369B412CBD}" type="slidenum">
              <a:rPr lang="en-US" smtClean="0"/>
              <a:pPr/>
              <a:t>59</a:t>
            </a:fld>
            <a:endParaRPr lang="en-US" dirty="0"/>
          </a:p>
        </p:txBody>
      </p:sp>
    </p:spTree>
    <p:extLst>
      <p:ext uri="{BB962C8B-B14F-4D97-AF65-F5344CB8AC3E}">
        <p14:creationId xmlns:p14="http://schemas.microsoft.com/office/powerpoint/2010/main" val="9007177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r>
              <a:rPr lang="en-US" dirty="0"/>
              <a:t>“A successful primary prevention program requires that we know at least one modifiable risk factor and have a way to modify it.” McDowell, I., &amp; University of Ottawa. (2015). </a:t>
            </a:r>
          </a:p>
          <a:p>
            <a:pPr lvl="1"/>
            <a:endParaRPr lang="en-CA" dirty="0"/>
          </a:p>
        </p:txBody>
      </p:sp>
      <p:sp>
        <p:nvSpPr>
          <p:cNvPr id="2" name="Footer Placeholder 1">
            <a:extLst>
              <a:ext uri="{FF2B5EF4-FFF2-40B4-BE49-F238E27FC236}">
                <a16:creationId xmlns:a16="http://schemas.microsoft.com/office/drawing/2014/main" id="{0FA480FE-D540-4682-ADF4-6B8CC60C0C2D}"/>
              </a:ext>
            </a:extLst>
          </p:cNvPr>
          <p:cNvSpPr>
            <a:spLocks noGrp="1"/>
          </p:cNvSpPr>
          <p:nvPr>
            <p:ph type="ftr" sz="quarter" idx="4"/>
          </p:nvPr>
        </p:nvSpPr>
        <p:spPr/>
        <p:txBody>
          <a:bodyPr/>
          <a:lstStyle/>
          <a:p>
            <a:r>
              <a:rPr lang="en-US" dirty="0"/>
              <a:t>© 2020. Alberta Health Services, Mental Health Promotion &amp; Illness Prevention</a:t>
            </a:r>
          </a:p>
        </p:txBody>
      </p:sp>
      <p:sp>
        <p:nvSpPr>
          <p:cNvPr id="5" name="Slide Number Placeholder 4">
            <a:extLst>
              <a:ext uri="{FF2B5EF4-FFF2-40B4-BE49-F238E27FC236}">
                <a16:creationId xmlns:a16="http://schemas.microsoft.com/office/drawing/2014/main" id="{D9E71C5F-AF07-4B86-B5E0-85A354FD669B}"/>
              </a:ext>
            </a:extLst>
          </p:cNvPr>
          <p:cNvSpPr>
            <a:spLocks noGrp="1"/>
          </p:cNvSpPr>
          <p:nvPr>
            <p:ph type="sldNum" sz="quarter" idx="5"/>
          </p:nvPr>
        </p:nvSpPr>
        <p:spPr/>
        <p:txBody>
          <a:bodyPr/>
          <a:lstStyle/>
          <a:p>
            <a:r>
              <a:rPr lang="en-US" dirty="0"/>
              <a:t>Slide </a:t>
            </a:r>
            <a:fld id="{F421CA56-88AA-4753-9810-58369B412CBD}" type="slidenum">
              <a:rPr lang="en-US" smtClean="0"/>
              <a:pPr/>
              <a:t>6</a:t>
            </a:fld>
            <a:endParaRPr lang="en-US" dirty="0"/>
          </a:p>
        </p:txBody>
      </p:sp>
      <p:sp>
        <p:nvSpPr>
          <p:cNvPr id="6" name="Header Placeholder 5">
            <a:extLst>
              <a:ext uri="{FF2B5EF4-FFF2-40B4-BE49-F238E27FC236}">
                <a16:creationId xmlns:a16="http://schemas.microsoft.com/office/drawing/2014/main" id="{2DFA0639-C478-43B1-807A-017ED43AD004}"/>
              </a:ext>
            </a:extLst>
          </p:cNvPr>
          <p:cNvSpPr>
            <a:spLocks noGrp="1"/>
          </p:cNvSpPr>
          <p:nvPr>
            <p:ph type="hdr" sz="quarter"/>
          </p:nvPr>
        </p:nvSpPr>
        <p:spPr/>
        <p:txBody>
          <a:bodyPr/>
          <a:lstStyle/>
          <a:p>
            <a:r>
              <a:rPr lang="en-US" dirty="0"/>
              <a:t>Self-Care for Organizational Wellness</a:t>
            </a:r>
          </a:p>
        </p:txBody>
      </p:sp>
      <p:sp>
        <p:nvSpPr>
          <p:cNvPr id="35" name="Slide Image Placeholder 34">
            <a:extLst>
              <a:ext uri="{FF2B5EF4-FFF2-40B4-BE49-F238E27FC236}">
                <a16:creationId xmlns:a16="http://schemas.microsoft.com/office/drawing/2014/main" id="{D975F006-02F0-4060-92D5-BC69B4374552}"/>
              </a:ext>
            </a:extLst>
          </p:cNvPr>
          <p:cNvSpPr>
            <a:spLocks noGrp="1" noRot="1" noChangeAspect="1"/>
          </p:cNvSpPr>
          <p:nvPr>
            <p:ph type="sldImg"/>
          </p:nvPr>
        </p:nvSpPr>
        <p:spPr>
          <a:xfrm>
            <a:off x="2281238" y="228600"/>
            <a:ext cx="2295525" cy="1292225"/>
          </a:xfrm>
        </p:spPr>
      </p:sp>
    </p:spTree>
    <p:extLst>
      <p:ext uri="{BB962C8B-B14F-4D97-AF65-F5344CB8AC3E}">
        <p14:creationId xmlns:p14="http://schemas.microsoft.com/office/powerpoint/2010/main" val="120585812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Tip: Take into account the individual self-care strategies that were already discussed and the potential, viable self-care strategies that would fit for them and their work teams/organizations.</a:t>
            </a:r>
          </a:p>
          <a:p>
            <a:endParaRPr lang="en-US" dirty="0"/>
          </a:p>
          <a:p>
            <a:pPr marL="0" marR="0" lvl="0" indent="0" algn="l" defTabSz="914400" rtl="0" eaLnBrk="1" fontAlgn="auto" latinLnBrk="0" hangingPunct="1">
              <a:lnSpc>
                <a:spcPct val="114000"/>
              </a:lnSpc>
              <a:spcBef>
                <a:spcPts val="800"/>
              </a:spcBef>
              <a:spcAft>
                <a:spcPts val="0"/>
              </a:spcAft>
              <a:buClrTx/>
              <a:buSzTx/>
              <a:buFontTx/>
              <a:buNone/>
              <a:tabLst/>
              <a:defRPr/>
            </a:pPr>
            <a:r>
              <a:rPr lang="en-CA" dirty="0"/>
              <a:t>Time: 10-20 minutes (10 minutes for small group discussions, 10 mins for whole group discussion). </a:t>
            </a:r>
          </a:p>
          <a:p>
            <a:endParaRPr lang="en-US" dirty="0"/>
          </a:p>
          <a:p>
            <a:pPr marL="228600" indent="-228600">
              <a:buFont typeface="+mj-lt"/>
              <a:buAutoNum type="arabicPeriod"/>
            </a:pPr>
            <a:r>
              <a:rPr lang="en-US" dirty="0"/>
              <a:t>Break into smaller groups</a:t>
            </a:r>
          </a:p>
          <a:p>
            <a:pPr marL="228600" indent="-228600">
              <a:buFont typeface="+mj-lt"/>
              <a:buAutoNum type="arabicPeriod"/>
            </a:pPr>
            <a:r>
              <a:rPr lang="en-US" dirty="0"/>
              <a:t>Assign each group one of the </a:t>
            </a:r>
            <a:r>
              <a:rPr lang="en-CA" dirty="0"/>
              <a:t>self-care strategies listed below:</a:t>
            </a:r>
          </a:p>
          <a:p>
            <a:pPr marL="633413" lvl="2" indent="-228600">
              <a:buFont typeface="Arial" panose="020B0604020202020204" pitchFamily="34" charset="0"/>
              <a:buChar char="•"/>
            </a:pPr>
            <a:r>
              <a:rPr lang="en-CA" dirty="0"/>
              <a:t>Formal tools (Pro-Quol and Self-compassion scales, workbook page #). </a:t>
            </a:r>
          </a:p>
          <a:p>
            <a:pPr marL="633413" lvl="2" indent="-228600">
              <a:buFont typeface="Arial" panose="020B0604020202020204" pitchFamily="34" charset="0"/>
              <a:buChar char="•"/>
            </a:pPr>
            <a:r>
              <a:rPr lang="en-CA" dirty="0"/>
              <a:t>Checklists/Procedures for organizations (workbook page) (e.g., Providing EFAP info, team debrief process, wellness messages, peer support options, how to help co-workers , flex time policies/flexible schedule for self-care/health appts)</a:t>
            </a:r>
          </a:p>
          <a:p>
            <a:pPr marL="633413" lvl="2" indent="-228600">
              <a:buFont typeface="Arial" panose="020B0604020202020204" pitchFamily="34" charset="0"/>
              <a:buChar char="•"/>
            </a:pPr>
            <a:r>
              <a:rPr lang="en-CA" dirty="0"/>
              <a:t>Team check ins. (e.g., shift debrief/temperature checks at the beginning and end of shifts) </a:t>
            </a:r>
          </a:p>
          <a:p>
            <a:pPr marL="633413" lvl="2" indent="-228600">
              <a:buFont typeface="Arial" panose="020B0604020202020204" pitchFamily="34" charset="0"/>
              <a:buChar char="•"/>
            </a:pPr>
            <a:r>
              <a:rPr lang="en-CA" dirty="0"/>
              <a:t>Using technology (e.g., fit bit, self-care app, phone reminders, breathing apps, HeartMath</a:t>
            </a:r>
            <a:r>
              <a:rPr lang="en-CA" baseline="30000" dirty="0"/>
              <a:t>®</a:t>
            </a:r>
            <a:r>
              <a:rPr lang="en-CA" dirty="0"/>
              <a:t>)</a:t>
            </a:r>
          </a:p>
          <a:p>
            <a:pPr marL="633413" lvl="2" indent="-228600">
              <a:buFont typeface="Arial" panose="020B0604020202020204" pitchFamily="34" charset="0"/>
              <a:buChar char="•"/>
            </a:pPr>
            <a:r>
              <a:rPr lang="en-CA" dirty="0"/>
              <a:t>Social supports (e.g., accessing support from people in our lives: spouse/partner, friends, colleagues, boss, team activities, peer-to-peer PFA training) </a:t>
            </a:r>
          </a:p>
          <a:p>
            <a:pPr marL="228600" indent="-228600">
              <a:buFont typeface="+mj-lt"/>
              <a:buAutoNum type="arabicPeriod"/>
            </a:pPr>
            <a:r>
              <a:rPr lang="en-US" dirty="0"/>
              <a:t>Have one person from each group write down key points from their group discussion.</a:t>
            </a:r>
          </a:p>
          <a:p>
            <a:pPr marL="228600" indent="-228600">
              <a:buFont typeface="+mj-lt"/>
              <a:buAutoNum type="arabicPeriod"/>
            </a:pPr>
            <a:r>
              <a:rPr lang="en-US" dirty="0"/>
              <a:t>If some groups are struggling for answers, provide </a:t>
            </a:r>
            <a:r>
              <a:rPr lang="en-CA" dirty="0"/>
              <a:t>examples (e.g., if assigned  the Checklists/Procedures for organization offer examples such as team debrief process, wellness messages, peer support options, how to help co-workers).</a:t>
            </a:r>
          </a:p>
          <a:p>
            <a:pPr marL="228600" indent="-228600">
              <a:buFont typeface="+mj-lt"/>
              <a:buAutoNum type="arabicPeriod"/>
            </a:pPr>
            <a:r>
              <a:rPr lang="en-CA" dirty="0"/>
              <a:t>Have one person share their groups answers with larger group. </a:t>
            </a:r>
          </a:p>
          <a:p>
            <a:pPr marL="460375" lvl="1" indent="-228600">
              <a:buFont typeface="+mj-lt"/>
              <a:buAutoNum type="arabicPeriod"/>
            </a:pPr>
            <a:endParaRPr lang="en-US" dirty="0"/>
          </a:p>
        </p:txBody>
      </p:sp>
      <p:sp>
        <p:nvSpPr>
          <p:cNvPr id="2" name="Footer Placeholder 1">
            <a:extLst>
              <a:ext uri="{FF2B5EF4-FFF2-40B4-BE49-F238E27FC236}">
                <a16:creationId xmlns:a16="http://schemas.microsoft.com/office/drawing/2014/main" id="{9D04FC8B-84B9-484A-87BA-4E5203FD2000}"/>
              </a:ext>
            </a:extLst>
          </p:cNvPr>
          <p:cNvSpPr>
            <a:spLocks noGrp="1"/>
          </p:cNvSpPr>
          <p:nvPr>
            <p:ph type="ftr" sz="quarter" idx="4"/>
          </p:nvPr>
        </p:nvSpPr>
        <p:spPr/>
        <p:txBody>
          <a:bodyPr/>
          <a:lstStyle/>
          <a:p>
            <a:r>
              <a:rPr lang="en-US" dirty="0"/>
              <a:t>© 2020. Alberta Health Services, Mental Health Promotion &amp; Illness Prevention</a:t>
            </a:r>
          </a:p>
        </p:txBody>
      </p:sp>
      <p:sp>
        <p:nvSpPr>
          <p:cNvPr id="4" name="Slide Number Placeholder 3">
            <a:extLst>
              <a:ext uri="{FF2B5EF4-FFF2-40B4-BE49-F238E27FC236}">
                <a16:creationId xmlns:a16="http://schemas.microsoft.com/office/drawing/2014/main" id="{9909EC7F-50A2-42CE-881F-8117C096CC08}"/>
              </a:ext>
            </a:extLst>
          </p:cNvPr>
          <p:cNvSpPr>
            <a:spLocks noGrp="1"/>
          </p:cNvSpPr>
          <p:nvPr>
            <p:ph type="sldNum" sz="quarter" idx="5"/>
          </p:nvPr>
        </p:nvSpPr>
        <p:spPr/>
        <p:txBody>
          <a:bodyPr/>
          <a:lstStyle/>
          <a:p>
            <a:r>
              <a:rPr lang="en-US" dirty="0"/>
              <a:t>Slide </a:t>
            </a:r>
            <a:fld id="{F421CA56-88AA-4753-9810-58369B412CBD}" type="slidenum">
              <a:rPr lang="en-US" smtClean="0"/>
              <a:pPr/>
              <a:t>60</a:t>
            </a:fld>
            <a:endParaRPr lang="en-US" dirty="0"/>
          </a:p>
        </p:txBody>
      </p:sp>
      <p:sp>
        <p:nvSpPr>
          <p:cNvPr id="5" name="Header Placeholder 4">
            <a:extLst>
              <a:ext uri="{FF2B5EF4-FFF2-40B4-BE49-F238E27FC236}">
                <a16:creationId xmlns:a16="http://schemas.microsoft.com/office/drawing/2014/main" id="{2CDFFE20-54FC-4412-8F93-7F34CC5C1FDE}"/>
              </a:ext>
            </a:extLst>
          </p:cNvPr>
          <p:cNvSpPr>
            <a:spLocks noGrp="1"/>
          </p:cNvSpPr>
          <p:nvPr>
            <p:ph type="hdr" sz="quarter"/>
          </p:nvPr>
        </p:nvSpPr>
        <p:spPr/>
        <p:txBody>
          <a:bodyPr/>
          <a:lstStyle/>
          <a:p>
            <a:r>
              <a:rPr lang="en-US" dirty="0"/>
              <a:t>Self-Care for Organizational Wellness</a:t>
            </a:r>
          </a:p>
        </p:txBody>
      </p:sp>
      <p:sp>
        <p:nvSpPr>
          <p:cNvPr id="35" name="Slide Image Placeholder 34">
            <a:extLst>
              <a:ext uri="{FF2B5EF4-FFF2-40B4-BE49-F238E27FC236}">
                <a16:creationId xmlns:a16="http://schemas.microsoft.com/office/drawing/2014/main" id="{32402A96-CA7F-4D55-9025-D7E55D7AAA39}"/>
              </a:ext>
            </a:extLst>
          </p:cNvPr>
          <p:cNvSpPr>
            <a:spLocks noGrp="1" noRot="1" noChangeAspect="1"/>
          </p:cNvSpPr>
          <p:nvPr>
            <p:ph type="sldImg"/>
          </p:nvPr>
        </p:nvSpPr>
        <p:spPr>
          <a:xfrm>
            <a:off x="2281238" y="228600"/>
            <a:ext cx="2295525" cy="1292225"/>
          </a:xfrm>
        </p:spPr>
      </p:sp>
    </p:spTree>
    <p:extLst>
      <p:ext uri="{BB962C8B-B14F-4D97-AF65-F5344CB8AC3E}">
        <p14:creationId xmlns:p14="http://schemas.microsoft.com/office/powerpoint/2010/main" val="237878390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1238" y="228600"/>
            <a:ext cx="2295525" cy="1292225"/>
          </a:xfrm>
        </p:spPr>
      </p:sp>
      <p:sp>
        <p:nvSpPr>
          <p:cNvPr id="3" name="Notes Placeholder 2"/>
          <p:cNvSpPr>
            <a:spLocks noGrp="1"/>
          </p:cNvSpPr>
          <p:nvPr>
            <p:ph type="body" idx="1"/>
          </p:nvPr>
        </p:nvSpPr>
        <p:spPr/>
        <p:txBody>
          <a:bodyPr/>
          <a:lstStyle/>
          <a:p>
            <a:pPr lvl="0"/>
            <a:r>
              <a:rPr lang="en-CA" dirty="0"/>
              <a:t>Whole group debrief – Post each group’s flip chart paper and discuss their reflections</a:t>
            </a:r>
          </a:p>
          <a:p>
            <a:pPr lvl="0"/>
            <a:r>
              <a:rPr lang="en-CA" dirty="0"/>
              <a:t>Highlight the different types of options</a:t>
            </a:r>
          </a:p>
          <a:p>
            <a:pPr lvl="0"/>
            <a:r>
              <a:rPr lang="en-CA" dirty="0"/>
              <a:t>Note that different kinds of strategies can be drawn upon by different people at different times – need to select what’s best for the context, the individual, and the group.</a:t>
            </a:r>
          </a:p>
          <a:p>
            <a:endParaRPr lang="en-CA" dirty="0"/>
          </a:p>
        </p:txBody>
      </p:sp>
      <p:sp>
        <p:nvSpPr>
          <p:cNvPr id="4" name="Header Placeholder 3"/>
          <p:cNvSpPr>
            <a:spLocks noGrp="1"/>
          </p:cNvSpPr>
          <p:nvPr>
            <p:ph type="hdr" sz="quarter"/>
          </p:nvPr>
        </p:nvSpPr>
        <p:spPr/>
        <p:txBody>
          <a:bodyPr/>
          <a:lstStyle/>
          <a:p>
            <a:r>
              <a:rPr lang="en-US" dirty="0"/>
              <a:t>Self-Care for Organizational Wellness</a:t>
            </a:r>
          </a:p>
        </p:txBody>
      </p:sp>
      <p:sp>
        <p:nvSpPr>
          <p:cNvPr id="5" name="Footer Placeholder 4"/>
          <p:cNvSpPr>
            <a:spLocks noGrp="1"/>
          </p:cNvSpPr>
          <p:nvPr>
            <p:ph type="ftr" sz="quarter" idx="4"/>
          </p:nvPr>
        </p:nvSpPr>
        <p:spPr/>
        <p:txBody>
          <a:bodyPr/>
          <a:lstStyle/>
          <a:p>
            <a:r>
              <a:rPr lang="en-US" dirty="0"/>
              <a:t>© 2020. Alberta Health Services, Mental Health Promotion &amp; Illness Prevention</a:t>
            </a:r>
          </a:p>
        </p:txBody>
      </p:sp>
      <p:sp>
        <p:nvSpPr>
          <p:cNvPr id="6" name="Slide Number Placeholder 5"/>
          <p:cNvSpPr>
            <a:spLocks noGrp="1"/>
          </p:cNvSpPr>
          <p:nvPr>
            <p:ph type="sldNum" sz="quarter" idx="5"/>
          </p:nvPr>
        </p:nvSpPr>
        <p:spPr/>
        <p:txBody>
          <a:bodyPr/>
          <a:lstStyle/>
          <a:p>
            <a:r>
              <a:rPr lang="en-US" dirty="0"/>
              <a:t>Slide </a:t>
            </a:r>
            <a:fld id="{F421CA56-88AA-4753-9810-58369B412CBD}" type="slidenum">
              <a:rPr lang="en-US" smtClean="0"/>
              <a:pPr/>
              <a:t>61</a:t>
            </a:fld>
            <a:endParaRPr lang="en-US" dirty="0"/>
          </a:p>
        </p:txBody>
      </p:sp>
    </p:spTree>
    <p:extLst>
      <p:ext uri="{BB962C8B-B14F-4D97-AF65-F5344CB8AC3E}">
        <p14:creationId xmlns:p14="http://schemas.microsoft.com/office/powerpoint/2010/main" val="58339272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p:nvPr>
        </p:nvSpPr>
        <p:spPr/>
        <p:txBody>
          <a:bodyPr/>
          <a:lstStyle/>
          <a:p>
            <a:r>
              <a:rPr lang="en-US" dirty="0"/>
              <a:t>Self-Care for Organizational Wellness</a:t>
            </a:r>
          </a:p>
        </p:txBody>
      </p:sp>
      <p:sp>
        <p:nvSpPr>
          <p:cNvPr id="5" name="Footer Placeholder 4"/>
          <p:cNvSpPr>
            <a:spLocks noGrp="1"/>
          </p:cNvSpPr>
          <p:nvPr>
            <p:ph type="ftr" sz="quarter" idx="4"/>
          </p:nvPr>
        </p:nvSpPr>
        <p:spPr/>
        <p:txBody>
          <a:bodyPr/>
          <a:lstStyle/>
          <a:p>
            <a:r>
              <a:rPr lang="en-US" dirty="0"/>
              <a:t>© 2020. Alberta Health Services, Mental Health Promotion &amp; Illness Prevention</a:t>
            </a:r>
          </a:p>
        </p:txBody>
      </p:sp>
      <p:sp>
        <p:nvSpPr>
          <p:cNvPr id="6" name="Slide Number Placeholder 5"/>
          <p:cNvSpPr>
            <a:spLocks noGrp="1"/>
          </p:cNvSpPr>
          <p:nvPr>
            <p:ph type="sldNum" sz="quarter" idx="5"/>
          </p:nvPr>
        </p:nvSpPr>
        <p:spPr/>
        <p:txBody>
          <a:bodyPr/>
          <a:lstStyle/>
          <a:p>
            <a:r>
              <a:rPr lang="en-US" dirty="0"/>
              <a:t>Slide </a:t>
            </a:r>
            <a:fld id="{F421CA56-88AA-4753-9810-58369B412CBD}" type="slidenum">
              <a:rPr lang="en-US" smtClean="0"/>
              <a:pPr/>
              <a:t>62</a:t>
            </a:fld>
            <a:endParaRPr lang="en-US" dirty="0"/>
          </a:p>
        </p:txBody>
      </p:sp>
      <p:sp>
        <p:nvSpPr>
          <p:cNvPr id="34" name="Notes Placeholder 33">
            <a:extLst>
              <a:ext uri="{FF2B5EF4-FFF2-40B4-BE49-F238E27FC236}">
                <a16:creationId xmlns:a16="http://schemas.microsoft.com/office/drawing/2014/main" id="{F70BAA70-515E-486F-8500-8EDB1C8878FB}"/>
              </a:ext>
            </a:extLst>
          </p:cNvPr>
          <p:cNvSpPr>
            <a:spLocks noGrp="1"/>
          </p:cNvSpPr>
          <p:nvPr>
            <p:ph type="body" idx="1"/>
          </p:nvPr>
        </p:nvSpPr>
        <p:spPr/>
        <p:txBody>
          <a:bodyPr/>
          <a:lstStyle/>
          <a:p>
            <a:r>
              <a:rPr lang="en-US" dirty="0"/>
              <a:t>Time: 10-15 min </a:t>
            </a:r>
          </a:p>
          <a:p>
            <a:r>
              <a:rPr lang="en-US" dirty="0"/>
              <a:t>Activity Instructions:</a:t>
            </a:r>
          </a:p>
          <a:p>
            <a:pPr marL="228600" indent="-228600">
              <a:buFont typeface="+mj-lt"/>
              <a:buAutoNum type="arabicParenR"/>
            </a:pPr>
            <a:r>
              <a:rPr lang="en-US" dirty="0"/>
              <a:t>Break into small groups of 3-5 people</a:t>
            </a:r>
          </a:p>
          <a:p>
            <a:pPr marL="228600" indent="-228600">
              <a:buFont typeface="+mj-lt"/>
              <a:buAutoNum type="arabicParenR"/>
            </a:pPr>
            <a:r>
              <a:rPr lang="en-US" dirty="0"/>
              <a:t>Display the pyramid (on the next slide) and/or provide handouts of it to each group.</a:t>
            </a:r>
          </a:p>
          <a:p>
            <a:pPr marL="228600" indent="-228600">
              <a:buFont typeface="+mj-lt"/>
              <a:buAutoNum type="arabicParenR"/>
            </a:pPr>
            <a:r>
              <a:rPr lang="en-US" dirty="0"/>
              <a:t>Assign each group a section of the pyramid (i.e., Tools, Skills, Staff &amp; Infrastructure, Structures/Systems and Roles)</a:t>
            </a:r>
          </a:p>
          <a:p>
            <a:pPr marL="228600" indent="-228600">
              <a:buFont typeface="+mj-lt"/>
              <a:buAutoNum type="arabicParenR"/>
            </a:pPr>
            <a:r>
              <a:rPr lang="en-US" dirty="0"/>
              <a:t>Ask each group to answer the questions on the next slide for their section or assign a question(s) to each group </a:t>
            </a:r>
          </a:p>
        </p:txBody>
      </p:sp>
      <p:sp>
        <p:nvSpPr>
          <p:cNvPr id="35" name="Slide Image Placeholder 34">
            <a:extLst>
              <a:ext uri="{FF2B5EF4-FFF2-40B4-BE49-F238E27FC236}">
                <a16:creationId xmlns:a16="http://schemas.microsoft.com/office/drawing/2014/main" id="{C12A800D-835D-453F-85C1-24401BA9F419}"/>
              </a:ext>
            </a:extLst>
          </p:cNvPr>
          <p:cNvSpPr>
            <a:spLocks noGrp="1" noRot="1" noChangeAspect="1"/>
          </p:cNvSpPr>
          <p:nvPr>
            <p:ph type="sldImg"/>
          </p:nvPr>
        </p:nvSpPr>
        <p:spPr>
          <a:xfrm>
            <a:off x="2281238" y="228600"/>
            <a:ext cx="2295525" cy="1292225"/>
          </a:xfrm>
        </p:spPr>
      </p:sp>
    </p:spTree>
    <p:extLst>
      <p:ext uri="{BB962C8B-B14F-4D97-AF65-F5344CB8AC3E}">
        <p14:creationId xmlns:p14="http://schemas.microsoft.com/office/powerpoint/2010/main" val="35465696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Notes Placeholder 2"/>
          <p:cNvSpPr>
            <a:spLocks noGrp="1"/>
          </p:cNvSpPr>
          <p:nvPr>
            <p:ph type="body" idx="1"/>
          </p:nvPr>
        </p:nvSpPr>
        <p:spPr/>
        <p:txBody>
          <a:bodyPr/>
          <a:lstStyle/>
          <a:p>
            <a:r>
              <a:rPr lang="en-US" dirty="0"/>
              <a:t>You may also wish to assign each group certain questions (see below or display the questions found on the next slide)</a:t>
            </a:r>
          </a:p>
          <a:p>
            <a:pPr marL="171450" indent="-171450">
              <a:buFont typeface="Arial" panose="020B0604020202020204" pitchFamily="34" charset="0"/>
              <a:buChar char="•"/>
            </a:pPr>
            <a:r>
              <a:rPr lang="en-US" dirty="0"/>
              <a:t>In what area(s) of the pyramid do you experience/maintain supports to self-care?</a:t>
            </a:r>
          </a:p>
          <a:p>
            <a:pPr marL="171450" indent="-171450">
              <a:buFont typeface="Arial" panose="020B0604020202020204" pitchFamily="34" charset="0"/>
              <a:buChar char="•"/>
            </a:pPr>
            <a:r>
              <a:rPr lang="en-US" dirty="0"/>
              <a:t>In what area(s) do you experience barriers to self-care? </a:t>
            </a:r>
          </a:p>
          <a:p>
            <a:pPr marL="171450" indent="-171450">
              <a:buFont typeface="Arial" panose="020B0604020202020204" pitchFamily="34" charset="0"/>
              <a:buChar char="•"/>
            </a:pPr>
            <a:r>
              <a:rPr lang="en-US" dirty="0"/>
              <a:t>What are the effects of these supports and barriers on self-care capacity &amp; wellness in your team and organization?</a:t>
            </a:r>
            <a:endParaRPr lang="en-US" altLang="en-US" dirty="0"/>
          </a:p>
          <a:p>
            <a:pPr marL="171450" indent="-171450">
              <a:buFont typeface="Arial" panose="020B0604020202020204" pitchFamily="34" charset="0"/>
              <a:buChar char="•"/>
            </a:pPr>
            <a:r>
              <a:rPr lang="en-US" dirty="0"/>
              <a:t>How do you influence them (as an individual, in your work role)?</a:t>
            </a:r>
          </a:p>
          <a:p>
            <a:pPr marL="403225" lvl="1" indent="-171450">
              <a:buFont typeface="Arial" panose="020B0604020202020204" pitchFamily="34" charset="0"/>
              <a:buChar char="•"/>
            </a:pPr>
            <a:r>
              <a:rPr lang="en-US" dirty="0"/>
              <a:t>In what areas of the pyramid could you have most influence to make change?</a:t>
            </a:r>
          </a:p>
          <a:p>
            <a:pPr marL="171450" indent="-171450">
              <a:buFont typeface="Arial" panose="020B0604020202020204" pitchFamily="34" charset="0"/>
              <a:buChar char="•"/>
            </a:pPr>
            <a:r>
              <a:rPr lang="en-US" dirty="0"/>
              <a:t>What are some first steps to self-care change with your team?</a:t>
            </a:r>
          </a:p>
          <a:p>
            <a:endParaRPr lang="en-US" dirty="0"/>
          </a:p>
        </p:txBody>
      </p:sp>
      <p:sp>
        <p:nvSpPr>
          <p:cNvPr id="2" name="Footer Placeholder 1">
            <a:extLst>
              <a:ext uri="{FF2B5EF4-FFF2-40B4-BE49-F238E27FC236}">
                <a16:creationId xmlns:a16="http://schemas.microsoft.com/office/drawing/2014/main" id="{42389981-BCFB-40A9-81C7-A8AAD1CCD0B6}"/>
              </a:ext>
            </a:extLst>
          </p:cNvPr>
          <p:cNvSpPr>
            <a:spLocks noGrp="1"/>
          </p:cNvSpPr>
          <p:nvPr>
            <p:ph type="ftr" sz="quarter" idx="4"/>
          </p:nvPr>
        </p:nvSpPr>
        <p:spPr/>
        <p:txBody>
          <a:bodyPr/>
          <a:lstStyle/>
          <a:p>
            <a:r>
              <a:rPr lang="en-US" dirty="0"/>
              <a:t>© 2020. Alberta Health Services, Mental Health Promotion &amp; Illness Prevention</a:t>
            </a:r>
          </a:p>
        </p:txBody>
      </p:sp>
      <p:sp>
        <p:nvSpPr>
          <p:cNvPr id="3" name="Slide Number Placeholder 2">
            <a:extLst>
              <a:ext uri="{FF2B5EF4-FFF2-40B4-BE49-F238E27FC236}">
                <a16:creationId xmlns:a16="http://schemas.microsoft.com/office/drawing/2014/main" id="{BE1CAB02-8922-41EF-A2C9-BFE514ED85E7}"/>
              </a:ext>
            </a:extLst>
          </p:cNvPr>
          <p:cNvSpPr>
            <a:spLocks noGrp="1"/>
          </p:cNvSpPr>
          <p:nvPr>
            <p:ph type="sldNum" sz="quarter" idx="5"/>
          </p:nvPr>
        </p:nvSpPr>
        <p:spPr/>
        <p:txBody>
          <a:bodyPr/>
          <a:lstStyle/>
          <a:p>
            <a:r>
              <a:rPr lang="en-US" dirty="0"/>
              <a:t>Slide </a:t>
            </a:r>
            <a:fld id="{F421CA56-88AA-4753-9810-58369B412CBD}" type="slidenum">
              <a:rPr lang="en-US" smtClean="0"/>
              <a:pPr/>
              <a:t>63</a:t>
            </a:fld>
            <a:endParaRPr lang="en-US" dirty="0"/>
          </a:p>
        </p:txBody>
      </p:sp>
      <p:sp>
        <p:nvSpPr>
          <p:cNvPr id="4" name="Header Placeholder 3">
            <a:extLst>
              <a:ext uri="{FF2B5EF4-FFF2-40B4-BE49-F238E27FC236}">
                <a16:creationId xmlns:a16="http://schemas.microsoft.com/office/drawing/2014/main" id="{60C12276-4C79-400E-9BE8-01CCB3291411}"/>
              </a:ext>
            </a:extLst>
          </p:cNvPr>
          <p:cNvSpPr>
            <a:spLocks noGrp="1"/>
          </p:cNvSpPr>
          <p:nvPr>
            <p:ph type="hdr" sz="quarter"/>
          </p:nvPr>
        </p:nvSpPr>
        <p:spPr/>
        <p:txBody>
          <a:bodyPr/>
          <a:lstStyle/>
          <a:p>
            <a:r>
              <a:rPr lang="en-US" dirty="0"/>
              <a:t>Self-Care for Organizational Wellness</a:t>
            </a:r>
          </a:p>
        </p:txBody>
      </p:sp>
      <p:sp>
        <p:nvSpPr>
          <p:cNvPr id="34" name="Slide Image Placeholder 33">
            <a:extLst>
              <a:ext uri="{FF2B5EF4-FFF2-40B4-BE49-F238E27FC236}">
                <a16:creationId xmlns:a16="http://schemas.microsoft.com/office/drawing/2014/main" id="{435E2332-E035-435C-9AC1-6A222433F27F}"/>
              </a:ext>
            </a:extLst>
          </p:cNvPr>
          <p:cNvSpPr>
            <a:spLocks noGrp="1" noRot="1" noChangeAspect="1"/>
          </p:cNvSpPr>
          <p:nvPr>
            <p:ph type="sldImg"/>
          </p:nvPr>
        </p:nvSpPr>
        <p:spPr>
          <a:xfrm>
            <a:off x="2281238" y="228600"/>
            <a:ext cx="2295525" cy="1292225"/>
          </a:xfrm>
        </p:spPr>
      </p:sp>
    </p:spTree>
    <p:extLst>
      <p:ext uri="{BB962C8B-B14F-4D97-AF65-F5344CB8AC3E}">
        <p14:creationId xmlns:p14="http://schemas.microsoft.com/office/powerpoint/2010/main" val="66218704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CA" dirty="0"/>
              <a:t>Slide questions for follow up to pyramid activities.</a:t>
            </a:r>
          </a:p>
          <a:p>
            <a:r>
              <a:rPr lang="en-CA" dirty="0"/>
              <a:t>Note:  For the question about influence – invite people to consider their strengths in terms of influencing Self-care culture and action, regardless of their role in their organization (e.g., A team agreement to avoid talking about media coverage of a disaster/pandemic during break times, with a commitment to focus on a positive activity or topic; supervisors/leaders adapting scheduling for greater flexibility;  efforts to build self-care into agency policy (e.g., psychosocial trainings).</a:t>
            </a:r>
          </a:p>
          <a:p>
            <a:r>
              <a:rPr lang="en-CA" dirty="0"/>
              <a:t>Considerations for leaders:</a:t>
            </a:r>
          </a:p>
          <a:p>
            <a:pPr marL="228600" indent="-228600">
              <a:buFont typeface="Arial" panose="020B0604020202020204" pitchFamily="34" charset="0"/>
              <a:buChar char="•"/>
            </a:pPr>
            <a:r>
              <a:rPr lang="en-CA" dirty="0"/>
              <a:t>Would this activity be helpful to do with your team? </a:t>
            </a:r>
          </a:p>
          <a:p>
            <a:pPr marL="228600" indent="-228600">
              <a:buFont typeface="Arial" panose="020B0604020202020204" pitchFamily="34" charset="0"/>
              <a:buChar char="•"/>
            </a:pPr>
            <a:r>
              <a:rPr lang="en-CA" dirty="0"/>
              <a:t>What is your team’s interest and readiness for implementing these sorts of activities/ideas? (What is your interest and readiness as a leader?) </a:t>
            </a:r>
          </a:p>
          <a:p>
            <a:pPr marL="228600" indent="-228600">
              <a:buFont typeface="Arial" panose="020B0604020202020204" pitchFamily="34" charset="0"/>
              <a:buChar char="•"/>
            </a:pPr>
            <a:r>
              <a:rPr lang="en-CA" dirty="0"/>
              <a:t>Of the supports/barriers that you recognized - which ones do you have the most influence over? Does your team feel like they have input and influence as well?  (Why or why not?)</a:t>
            </a:r>
          </a:p>
          <a:p>
            <a:pPr marL="228600" indent="-228600">
              <a:buFont typeface="Arial" panose="020B0604020202020204" pitchFamily="34" charset="0"/>
              <a:buChar char="•"/>
            </a:pPr>
            <a:r>
              <a:rPr lang="en-CA" dirty="0"/>
              <a:t>Which supports or barriers would you like to have more influence over?</a:t>
            </a:r>
            <a:endParaRPr lang="en-US" dirty="0"/>
          </a:p>
        </p:txBody>
      </p:sp>
      <p:sp>
        <p:nvSpPr>
          <p:cNvPr id="4" name="Footer Placeholder 3">
            <a:extLst>
              <a:ext uri="{FF2B5EF4-FFF2-40B4-BE49-F238E27FC236}">
                <a16:creationId xmlns:a16="http://schemas.microsoft.com/office/drawing/2014/main" id="{00E3391C-5A34-403A-A217-0E210C56F663}"/>
              </a:ext>
            </a:extLst>
          </p:cNvPr>
          <p:cNvSpPr>
            <a:spLocks noGrp="1"/>
          </p:cNvSpPr>
          <p:nvPr>
            <p:ph type="ftr" sz="quarter" idx="4"/>
          </p:nvPr>
        </p:nvSpPr>
        <p:spPr/>
        <p:txBody>
          <a:bodyPr/>
          <a:lstStyle/>
          <a:p>
            <a:r>
              <a:rPr lang="en-US" dirty="0"/>
              <a:t>© 2020. Alberta Health Services, Mental Health Promotion &amp; Illness Prevention</a:t>
            </a:r>
          </a:p>
        </p:txBody>
      </p:sp>
      <p:sp>
        <p:nvSpPr>
          <p:cNvPr id="5" name="Slide Number Placeholder 4">
            <a:extLst>
              <a:ext uri="{FF2B5EF4-FFF2-40B4-BE49-F238E27FC236}">
                <a16:creationId xmlns:a16="http://schemas.microsoft.com/office/drawing/2014/main" id="{DAA232E6-193F-464A-9588-08CD0AB63E36}"/>
              </a:ext>
            </a:extLst>
          </p:cNvPr>
          <p:cNvSpPr>
            <a:spLocks noGrp="1"/>
          </p:cNvSpPr>
          <p:nvPr>
            <p:ph type="sldNum" sz="quarter" idx="5"/>
          </p:nvPr>
        </p:nvSpPr>
        <p:spPr/>
        <p:txBody>
          <a:bodyPr/>
          <a:lstStyle/>
          <a:p>
            <a:r>
              <a:rPr lang="en-US" dirty="0"/>
              <a:t>Slide </a:t>
            </a:r>
            <a:fld id="{F421CA56-88AA-4753-9810-58369B412CBD}" type="slidenum">
              <a:rPr lang="en-US" smtClean="0"/>
              <a:pPr/>
              <a:t>64</a:t>
            </a:fld>
            <a:endParaRPr lang="en-US" dirty="0"/>
          </a:p>
        </p:txBody>
      </p:sp>
      <p:sp>
        <p:nvSpPr>
          <p:cNvPr id="6" name="Header Placeholder 5">
            <a:extLst>
              <a:ext uri="{FF2B5EF4-FFF2-40B4-BE49-F238E27FC236}">
                <a16:creationId xmlns:a16="http://schemas.microsoft.com/office/drawing/2014/main" id="{1B6BEEBA-6E87-451D-8E1C-704B93120C71}"/>
              </a:ext>
            </a:extLst>
          </p:cNvPr>
          <p:cNvSpPr>
            <a:spLocks noGrp="1"/>
          </p:cNvSpPr>
          <p:nvPr>
            <p:ph type="hdr" sz="quarter"/>
          </p:nvPr>
        </p:nvSpPr>
        <p:spPr/>
        <p:txBody>
          <a:bodyPr/>
          <a:lstStyle/>
          <a:p>
            <a:r>
              <a:rPr lang="en-US" dirty="0"/>
              <a:t>Self-Care for Organizational Wellness</a:t>
            </a:r>
          </a:p>
        </p:txBody>
      </p:sp>
      <p:sp>
        <p:nvSpPr>
          <p:cNvPr id="35" name="Slide Image Placeholder 34">
            <a:extLst>
              <a:ext uri="{FF2B5EF4-FFF2-40B4-BE49-F238E27FC236}">
                <a16:creationId xmlns:a16="http://schemas.microsoft.com/office/drawing/2014/main" id="{F722D14A-3268-46BB-8588-A700595C5DE3}"/>
              </a:ext>
            </a:extLst>
          </p:cNvPr>
          <p:cNvSpPr>
            <a:spLocks noGrp="1" noRot="1" noChangeAspect="1"/>
          </p:cNvSpPr>
          <p:nvPr>
            <p:ph type="sldImg"/>
          </p:nvPr>
        </p:nvSpPr>
        <p:spPr>
          <a:xfrm>
            <a:off x="2281238" y="228600"/>
            <a:ext cx="2295525" cy="1292225"/>
          </a:xfrm>
        </p:spPr>
      </p:sp>
    </p:spTree>
    <p:extLst>
      <p:ext uri="{BB962C8B-B14F-4D97-AF65-F5344CB8AC3E}">
        <p14:creationId xmlns:p14="http://schemas.microsoft.com/office/powerpoint/2010/main" val="157718545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Notes Placeholder 2"/>
          <p:cNvSpPr>
            <a:spLocks noGrp="1"/>
          </p:cNvSpPr>
          <p:nvPr>
            <p:ph type="body" idx="1"/>
          </p:nvPr>
        </p:nvSpPr>
        <p:spPr/>
        <p:txBody>
          <a:bodyPr/>
          <a:lstStyle/>
          <a:p>
            <a:r>
              <a:rPr lang="en-US" altLang="en-US" dirty="0"/>
              <a:t>Time: 10-20 mins (5-10 mins for small group discussion, 10 mins for large group discussion)</a:t>
            </a:r>
          </a:p>
          <a:p>
            <a:pPr marL="228600" indent="-228600">
              <a:buFont typeface="+mj-lt"/>
              <a:buAutoNum type="arabicPeriod"/>
            </a:pPr>
            <a:r>
              <a:rPr lang="en-US" dirty="0"/>
              <a:t>Break into smaller groups</a:t>
            </a:r>
          </a:p>
          <a:p>
            <a:pPr marL="228600" marR="0" lvl="0" indent="-228600" algn="l" defTabSz="914400" rtl="0" eaLnBrk="1" fontAlgn="auto" latinLnBrk="0" hangingPunct="1">
              <a:lnSpc>
                <a:spcPct val="114000"/>
              </a:lnSpc>
              <a:spcBef>
                <a:spcPts val="800"/>
              </a:spcBef>
              <a:spcAft>
                <a:spcPts val="0"/>
              </a:spcAft>
              <a:buClrTx/>
              <a:buSzTx/>
              <a:buFont typeface="+mj-lt"/>
              <a:buAutoNum type="arabicPeriod"/>
              <a:tabLst/>
              <a:defRPr/>
            </a:pPr>
            <a:r>
              <a:rPr lang="en-US" altLang="en-US" dirty="0"/>
              <a:t>Assign each group 1 to 2 of the discussion questions from the next 2 slides</a:t>
            </a:r>
          </a:p>
          <a:p>
            <a:pPr marL="228600" indent="-228600">
              <a:buFont typeface="+mj-lt"/>
              <a:buAutoNum type="arabicPeriod"/>
            </a:pPr>
            <a:r>
              <a:rPr lang="en-US" dirty="0"/>
              <a:t>Have one person from each group write down key points from their group discussion.</a:t>
            </a:r>
          </a:p>
          <a:p>
            <a:pPr marL="228600" indent="-228600">
              <a:buFont typeface="+mj-lt"/>
              <a:buAutoNum type="arabicPeriod"/>
            </a:pPr>
            <a:r>
              <a:rPr lang="en-CA" dirty="0"/>
              <a:t>Have one person share their groups answers with larger group. </a:t>
            </a:r>
          </a:p>
          <a:p>
            <a:endParaRPr lang="en-US" altLang="en-US" dirty="0"/>
          </a:p>
          <a:p>
            <a:r>
              <a:rPr lang="en-US" altLang="en-US" dirty="0"/>
              <a:t>Optional: Ask each person to do this activity on their own (give them 10 min) and then invite participants to volunteer and share some of their answers to the whole group for further discussion or have people add their answers to flipchart paper with the respective questions, posted around the room (or in a shared document) with discussion thereafter. See next slides for questions: </a:t>
            </a:r>
          </a:p>
        </p:txBody>
      </p:sp>
      <p:sp>
        <p:nvSpPr>
          <p:cNvPr id="2" name="Footer Placeholder 1">
            <a:extLst>
              <a:ext uri="{FF2B5EF4-FFF2-40B4-BE49-F238E27FC236}">
                <a16:creationId xmlns:a16="http://schemas.microsoft.com/office/drawing/2014/main" id="{415CE244-4DC0-4492-8D18-A93AA162F510}"/>
              </a:ext>
            </a:extLst>
          </p:cNvPr>
          <p:cNvSpPr>
            <a:spLocks noGrp="1"/>
          </p:cNvSpPr>
          <p:nvPr>
            <p:ph type="ftr" sz="quarter" idx="4"/>
          </p:nvPr>
        </p:nvSpPr>
        <p:spPr/>
        <p:txBody>
          <a:bodyPr/>
          <a:lstStyle/>
          <a:p>
            <a:r>
              <a:rPr lang="en-US" dirty="0"/>
              <a:t>© 2020. Alberta Health Services, Mental Health Promotion &amp; Illness Prevention</a:t>
            </a:r>
          </a:p>
        </p:txBody>
      </p:sp>
      <p:sp>
        <p:nvSpPr>
          <p:cNvPr id="3" name="Slide Number Placeholder 2">
            <a:extLst>
              <a:ext uri="{FF2B5EF4-FFF2-40B4-BE49-F238E27FC236}">
                <a16:creationId xmlns:a16="http://schemas.microsoft.com/office/drawing/2014/main" id="{F31071A8-6EF4-40B9-A293-CA80F1F12BFB}"/>
              </a:ext>
            </a:extLst>
          </p:cNvPr>
          <p:cNvSpPr>
            <a:spLocks noGrp="1"/>
          </p:cNvSpPr>
          <p:nvPr>
            <p:ph type="sldNum" sz="quarter" idx="5"/>
          </p:nvPr>
        </p:nvSpPr>
        <p:spPr/>
        <p:txBody>
          <a:bodyPr/>
          <a:lstStyle/>
          <a:p>
            <a:r>
              <a:rPr lang="en-US" dirty="0"/>
              <a:t>Slide </a:t>
            </a:r>
            <a:fld id="{F421CA56-88AA-4753-9810-58369B412CBD}" type="slidenum">
              <a:rPr lang="en-US" smtClean="0"/>
              <a:pPr/>
              <a:t>65</a:t>
            </a:fld>
            <a:endParaRPr lang="en-US" dirty="0"/>
          </a:p>
        </p:txBody>
      </p:sp>
      <p:sp>
        <p:nvSpPr>
          <p:cNvPr id="4" name="Header Placeholder 3">
            <a:extLst>
              <a:ext uri="{FF2B5EF4-FFF2-40B4-BE49-F238E27FC236}">
                <a16:creationId xmlns:a16="http://schemas.microsoft.com/office/drawing/2014/main" id="{AE6B13FB-9127-4640-A45A-8FC242B9DB45}"/>
              </a:ext>
            </a:extLst>
          </p:cNvPr>
          <p:cNvSpPr>
            <a:spLocks noGrp="1"/>
          </p:cNvSpPr>
          <p:nvPr>
            <p:ph type="hdr" sz="quarter"/>
          </p:nvPr>
        </p:nvSpPr>
        <p:spPr/>
        <p:txBody>
          <a:bodyPr/>
          <a:lstStyle/>
          <a:p>
            <a:r>
              <a:rPr lang="en-US" dirty="0"/>
              <a:t>Self-Care for Organizational Wellness</a:t>
            </a:r>
          </a:p>
        </p:txBody>
      </p:sp>
      <p:sp>
        <p:nvSpPr>
          <p:cNvPr id="34" name="Slide Image Placeholder 33">
            <a:extLst>
              <a:ext uri="{FF2B5EF4-FFF2-40B4-BE49-F238E27FC236}">
                <a16:creationId xmlns:a16="http://schemas.microsoft.com/office/drawing/2014/main" id="{4801BEFD-F594-435E-A2A1-0871C04F9B61}"/>
              </a:ext>
            </a:extLst>
          </p:cNvPr>
          <p:cNvSpPr>
            <a:spLocks noGrp="1" noRot="1" noChangeAspect="1"/>
          </p:cNvSpPr>
          <p:nvPr>
            <p:ph type="sldImg"/>
          </p:nvPr>
        </p:nvSpPr>
        <p:spPr>
          <a:xfrm>
            <a:off x="2281238" y="228600"/>
            <a:ext cx="2295525" cy="1292225"/>
          </a:xfrm>
        </p:spPr>
      </p:sp>
    </p:spTree>
    <p:extLst>
      <p:ext uri="{BB962C8B-B14F-4D97-AF65-F5344CB8AC3E}">
        <p14:creationId xmlns:p14="http://schemas.microsoft.com/office/powerpoint/2010/main" val="35541074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F421CA56-88AA-4753-9810-58369B412CBD}" type="slidenum">
              <a:rPr lang="en-US" smtClean="0"/>
              <a:pPr/>
              <a:t>66</a:t>
            </a:fld>
            <a:endParaRPr lang="en-US" dirty="0"/>
          </a:p>
        </p:txBody>
      </p:sp>
      <p:sp>
        <p:nvSpPr>
          <p:cNvPr id="5" name="Footer Placeholder 4">
            <a:extLst>
              <a:ext uri="{FF2B5EF4-FFF2-40B4-BE49-F238E27FC236}">
                <a16:creationId xmlns:a16="http://schemas.microsoft.com/office/drawing/2014/main" id="{05FBE231-F42A-47A4-8A05-62624B005D7E}"/>
              </a:ext>
            </a:extLst>
          </p:cNvPr>
          <p:cNvSpPr>
            <a:spLocks noGrp="1"/>
          </p:cNvSpPr>
          <p:nvPr>
            <p:ph type="ftr" sz="quarter" idx="4"/>
          </p:nvPr>
        </p:nvSpPr>
        <p:spPr/>
        <p:txBody>
          <a:bodyPr/>
          <a:lstStyle/>
          <a:p>
            <a:r>
              <a:rPr lang="en-US" dirty="0"/>
              <a:t>© 2020. Alberta Health Services, Mental Health Promotion &amp; Illness Prevention</a:t>
            </a:r>
          </a:p>
        </p:txBody>
      </p:sp>
      <p:sp>
        <p:nvSpPr>
          <p:cNvPr id="6" name="Header Placeholder 5">
            <a:extLst>
              <a:ext uri="{FF2B5EF4-FFF2-40B4-BE49-F238E27FC236}">
                <a16:creationId xmlns:a16="http://schemas.microsoft.com/office/drawing/2014/main" id="{BC87BF7F-05BE-4C24-A3B9-31F8A7E76351}"/>
              </a:ext>
            </a:extLst>
          </p:cNvPr>
          <p:cNvSpPr>
            <a:spLocks noGrp="1"/>
          </p:cNvSpPr>
          <p:nvPr>
            <p:ph type="hdr" sz="quarter"/>
          </p:nvPr>
        </p:nvSpPr>
        <p:spPr/>
        <p:txBody>
          <a:bodyPr/>
          <a:lstStyle/>
          <a:p>
            <a:r>
              <a:rPr lang="en-US" dirty="0"/>
              <a:t>Self-Care for Organizational Wellness</a:t>
            </a:r>
          </a:p>
        </p:txBody>
      </p:sp>
      <p:sp>
        <p:nvSpPr>
          <p:cNvPr id="34" name="Notes Placeholder 33">
            <a:extLst>
              <a:ext uri="{FF2B5EF4-FFF2-40B4-BE49-F238E27FC236}">
                <a16:creationId xmlns:a16="http://schemas.microsoft.com/office/drawing/2014/main" id="{B55D9D7A-623A-4B61-8A7C-B12910C673B4}"/>
              </a:ext>
            </a:extLst>
          </p:cNvPr>
          <p:cNvSpPr>
            <a:spLocks noGrp="1"/>
          </p:cNvSpPr>
          <p:nvPr>
            <p:ph type="body" idx="1"/>
          </p:nvPr>
        </p:nvSpPr>
        <p:spPr/>
        <p:txBody>
          <a:bodyPr/>
          <a:lstStyle/>
          <a:p>
            <a:endParaRPr lang="en-CA" dirty="0"/>
          </a:p>
        </p:txBody>
      </p:sp>
      <p:sp>
        <p:nvSpPr>
          <p:cNvPr id="35" name="Slide Image Placeholder 34">
            <a:extLst>
              <a:ext uri="{FF2B5EF4-FFF2-40B4-BE49-F238E27FC236}">
                <a16:creationId xmlns:a16="http://schemas.microsoft.com/office/drawing/2014/main" id="{BDC8A689-4ACB-40D3-92A8-2DBACC81354C}"/>
              </a:ext>
            </a:extLst>
          </p:cNvPr>
          <p:cNvSpPr>
            <a:spLocks noGrp="1" noRot="1" noChangeAspect="1"/>
          </p:cNvSpPr>
          <p:nvPr>
            <p:ph type="sldImg"/>
          </p:nvPr>
        </p:nvSpPr>
        <p:spPr>
          <a:xfrm>
            <a:off x="2281238" y="228600"/>
            <a:ext cx="2295525" cy="1292225"/>
          </a:xfrm>
        </p:spPr>
      </p:sp>
    </p:spTree>
    <p:extLst>
      <p:ext uri="{BB962C8B-B14F-4D97-AF65-F5344CB8AC3E}">
        <p14:creationId xmlns:p14="http://schemas.microsoft.com/office/powerpoint/2010/main" val="423136432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Additional Considerations: </a:t>
            </a:r>
          </a:p>
          <a:p>
            <a:pPr marL="0" marR="0" lvl="0" indent="0" algn="l" defTabSz="914400" rtl="0" eaLnBrk="1" fontAlgn="auto" latinLnBrk="0" hangingPunct="1">
              <a:lnSpc>
                <a:spcPct val="114000"/>
              </a:lnSpc>
              <a:spcBef>
                <a:spcPts val="800"/>
              </a:spcBef>
              <a:spcAft>
                <a:spcPts val="0"/>
              </a:spcAft>
              <a:buClrTx/>
              <a:buSzTx/>
              <a:buFontTx/>
              <a:buNone/>
              <a:tabLst/>
              <a:defRPr/>
            </a:pPr>
            <a:r>
              <a:rPr lang="en-US" dirty="0"/>
              <a:t>What can you as a team and organization agree to focus on for the next 2-6 months? What will be the main sub-objectives? For example: getting a routine in place, figuring out ways to build habits and structures.</a:t>
            </a:r>
          </a:p>
          <a:p>
            <a:r>
              <a:rPr lang="en-US" dirty="0"/>
              <a:t>What are the other aspects of work will you need to maintain while you’re incorporating new practices? For example: To still meet expected levels of care (e.g., numbers served, access times, workload deliverables), giving attention to existing goals.</a:t>
            </a:r>
          </a:p>
          <a:p>
            <a:r>
              <a:rPr lang="en-US" dirty="0"/>
              <a:t>What will be a time/place/structure for reviewing the progress of the plan? For example: weekly 10 minute review, monthly 10 minute review, quarterly review, during team meetings.</a:t>
            </a:r>
          </a:p>
          <a:p>
            <a:endParaRPr lang="en-US" dirty="0"/>
          </a:p>
        </p:txBody>
      </p:sp>
      <p:sp>
        <p:nvSpPr>
          <p:cNvPr id="4" name="Slide Number Placeholder 3"/>
          <p:cNvSpPr>
            <a:spLocks noGrp="1"/>
          </p:cNvSpPr>
          <p:nvPr>
            <p:ph type="sldNum" sz="quarter" idx="10"/>
          </p:nvPr>
        </p:nvSpPr>
        <p:spPr/>
        <p:txBody>
          <a:bodyPr/>
          <a:lstStyle/>
          <a:p>
            <a:fld id="{F421CA56-88AA-4753-9810-58369B412CBD}" type="slidenum">
              <a:rPr lang="en-US" smtClean="0"/>
              <a:pPr/>
              <a:t>67</a:t>
            </a:fld>
            <a:endParaRPr lang="en-US" dirty="0"/>
          </a:p>
        </p:txBody>
      </p:sp>
      <p:sp>
        <p:nvSpPr>
          <p:cNvPr id="5" name="Footer Placeholder 4">
            <a:extLst>
              <a:ext uri="{FF2B5EF4-FFF2-40B4-BE49-F238E27FC236}">
                <a16:creationId xmlns:a16="http://schemas.microsoft.com/office/drawing/2014/main" id="{29CAEAF7-0436-432A-A0B6-4AA8C56AE174}"/>
              </a:ext>
            </a:extLst>
          </p:cNvPr>
          <p:cNvSpPr>
            <a:spLocks noGrp="1"/>
          </p:cNvSpPr>
          <p:nvPr>
            <p:ph type="ftr" sz="quarter" idx="4"/>
          </p:nvPr>
        </p:nvSpPr>
        <p:spPr/>
        <p:txBody>
          <a:bodyPr/>
          <a:lstStyle/>
          <a:p>
            <a:r>
              <a:rPr lang="en-US" dirty="0"/>
              <a:t>© 2020. Alberta Health Services, Mental Health Promotion &amp; Illness Prevention</a:t>
            </a:r>
          </a:p>
        </p:txBody>
      </p:sp>
      <p:sp>
        <p:nvSpPr>
          <p:cNvPr id="6" name="Header Placeholder 5">
            <a:extLst>
              <a:ext uri="{FF2B5EF4-FFF2-40B4-BE49-F238E27FC236}">
                <a16:creationId xmlns:a16="http://schemas.microsoft.com/office/drawing/2014/main" id="{7AA89D1B-6F52-4773-9E3B-10B03C2945D7}"/>
              </a:ext>
            </a:extLst>
          </p:cNvPr>
          <p:cNvSpPr>
            <a:spLocks noGrp="1"/>
          </p:cNvSpPr>
          <p:nvPr>
            <p:ph type="hdr" sz="quarter"/>
          </p:nvPr>
        </p:nvSpPr>
        <p:spPr/>
        <p:txBody>
          <a:bodyPr/>
          <a:lstStyle/>
          <a:p>
            <a:r>
              <a:rPr lang="en-US" dirty="0"/>
              <a:t>Self-Care for Organizational Wellness</a:t>
            </a:r>
          </a:p>
        </p:txBody>
      </p:sp>
      <p:sp>
        <p:nvSpPr>
          <p:cNvPr id="2" name="Slide Image Placeholder 1">
            <a:extLst>
              <a:ext uri="{FF2B5EF4-FFF2-40B4-BE49-F238E27FC236}">
                <a16:creationId xmlns:a16="http://schemas.microsoft.com/office/drawing/2014/main" id="{9459DE87-E43A-4DF1-8327-A21FFC8881F7}"/>
              </a:ext>
            </a:extLst>
          </p:cNvPr>
          <p:cNvSpPr>
            <a:spLocks noGrp="1" noRot="1" noChangeAspect="1"/>
          </p:cNvSpPr>
          <p:nvPr>
            <p:ph type="sldImg"/>
          </p:nvPr>
        </p:nvSpPr>
        <p:spPr>
          <a:xfrm>
            <a:off x="2281238" y="228600"/>
            <a:ext cx="2295525" cy="1292225"/>
          </a:xfrm>
        </p:spPr>
      </p:sp>
    </p:spTree>
    <p:extLst>
      <p:ext uri="{BB962C8B-B14F-4D97-AF65-F5344CB8AC3E}">
        <p14:creationId xmlns:p14="http://schemas.microsoft.com/office/powerpoint/2010/main" val="13811907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73E20CCA-8C49-4C79-BF1C-51ABB720F427}"/>
              </a:ext>
            </a:extLst>
          </p:cNvPr>
          <p:cNvSpPr>
            <a:spLocks noGrp="1"/>
          </p:cNvSpPr>
          <p:nvPr>
            <p:ph type="ftr" sz="quarter" idx="4"/>
          </p:nvPr>
        </p:nvSpPr>
        <p:spPr/>
        <p:txBody>
          <a:bodyPr/>
          <a:lstStyle/>
          <a:p>
            <a:r>
              <a:rPr lang="en-US" dirty="0"/>
              <a:t>© 2020. Alberta Health Services, Mental Health Promotion &amp; Illness Prevention</a:t>
            </a:r>
          </a:p>
        </p:txBody>
      </p:sp>
      <p:sp>
        <p:nvSpPr>
          <p:cNvPr id="5" name="Slide Number Placeholder 4">
            <a:extLst>
              <a:ext uri="{FF2B5EF4-FFF2-40B4-BE49-F238E27FC236}">
                <a16:creationId xmlns:a16="http://schemas.microsoft.com/office/drawing/2014/main" id="{8F066068-9F5A-4E0F-B384-3B746E82B8CD}"/>
              </a:ext>
            </a:extLst>
          </p:cNvPr>
          <p:cNvSpPr>
            <a:spLocks noGrp="1"/>
          </p:cNvSpPr>
          <p:nvPr>
            <p:ph type="sldNum" sz="quarter" idx="5"/>
          </p:nvPr>
        </p:nvSpPr>
        <p:spPr/>
        <p:txBody>
          <a:bodyPr/>
          <a:lstStyle/>
          <a:p>
            <a:r>
              <a:rPr lang="en-US" dirty="0"/>
              <a:t>Slide </a:t>
            </a:r>
            <a:fld id="{F421CA56-88AA-4753-9810-58369B412CBD}" type="slidenum">
              <a:rPr lang="en-US" smtClean="0"/>
              <a:pPr/>
              <a:t>7</a:t>
            </a:fld>
            <a:endParaRPr lang="en-US" dirty="0"/>
          </a:p>
        </p:txBody>
      </p:sp>
      <p:sp>
        <p:nvSpPr>
          <p:cNvPr id="6" name="Header Placeholder 5">
            <a:extLst>
              <a:ext uri="{FF2B5EF4-FFF2-40B4-BE49-F238E27FC236}">
                <a16:creationId xmlns:a16="http://schemas.microsoft.com/office/drawing/2014/main" id="{E9EC54CA-2530-4F04-8E18-5F2593777A1E}"/>
              </a:ext>
            </a:extLst>
          </p:cNvPr>
          <p:cNvSpPr>
            <a:spLocks noGrp="1"/>
          </p:cNvSpPr>
          <p:nvPr>
            <p:ph type="hdr" sz="quarter"/>
          </p:nvPr>
        </p:nvSpPr>
        <p:spPr/>
        <p:txBody>
          <a:bodyPr/>
          <a:lstStyle/>
          <a:p>
            <a:r>
              <a:rPr lang="en-US" dirty="0"/>
              <a:t>Self-Care for Organizational Wellness</a:t>
            </a:r>
          </a:p>
        </p:txBody>
      </p:sp>
      <p:sp>
        <p:nvSpPr>
          <p:cNvPr id="34" name="Notes Placeholder 33">
            <a:extLst>
              <a:ext uri="{FF2B5EF4-FFF2-40B4-BE49-F238E27FC236}">
                <a16:creationId xmlns:a16="http://schemas.microsoft.com/office/drawing/2014/main" id="{BC53719D-9B83-41A8-ACA8-DB4067246D93}"/>
              </a:ext>
            </a:extLst>
          </p:cNvPr>
          <p:cNvSpPr>
            <a:spLocks noGrp="1"/>
          </p:cNvSpPr>
          <p:nvPr>
            <p:ph type="body" idx="1"/>
          </p:nvPr>
        </p:nvSpPr>
        <p:spPr/>
        <p:txBody>
          <a:bodyPr/>
          <a:lstStyle/>
          <a:p>
            <a:endParaRPr lang="en-CA" dirty="0"/>
          </a:p>
        </p:txBody>
      </p:sp>
      <p:sp>
        <p:nvSpPr>
          <p:cNvPr id="35" name="Slide Image Placeholder 34">
            <a:extLst>
              <a:ext uri="{FF2B5EF4-FFF2-40B4-BE49-F238E27FC236}">
                <a16:creationId xmlns:a16="http://schemas.microsoft.com/office/drawing/2014/main" id="{B1370C2A-ED19-44A8-A4DA-5218C4531D3E}"/>
              </a:ext>
            </a:extLst>
          </p:cNvPr>
          <p:cNvSpPr>
            <a:spLocks noGrp="1" noRot="1" noChangeAspect="1"/>
          </p:cNvSpPr>
          <p:nvPr>
            <p:ph type="sldImg"/>
          </p:nvPr>
        </p:nvSpPr>
        <p:spPr>
          <a:xfrm>
            <a:off x="2281238" y="228600"/>
            <a:ext cx="2295525" cy="1292225"/>
          </a:xfrm>
        </p:spPr>
      </p:sp>
    </p:spTree>
    <p:extLst>
      <p:ext uri="{BB962C8B-B14F-4D97-AF65-F5344CB8AC3E}">
        <p14:creationId xmlns:p14="http://schemas.microsoft.com/office/powerpoint/2010/main" val="5158156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Notes Placeholder 9"/>
          <p:cNvSpPr>
            <a:spLocks noGrp="1"/>
          </p:cNvSpPr>
          <p:nvPr>
            <p:ph type="body" idx="1"/>
          </p:nvPr>
        </p:nvSpPr>
        <p:spPr/>
        <p:txBody>
          <a:bodyPr/>
          <a:lstStyle/>
          <a:p>
            <a:pPr lvl="1"/>
            <a:r>
              <a:rPr lang="en-CA" dirty="0"/>
              <a:t>Although there are risks associated with disaster work, which we will address shortly, it’s important to acknowledge that there are positive features of this type of work</a:t>
            </a:r>
          </a:p>
          <a:p>
            <a:pPr lvl="1"/>
            <a:r>
              <a:rPr lang="en-CA" dirty="0"/>
              <a:t>Question for Reflection/Discussion:</a:t>
            </a:r>
          </a:p>
          <a:p>
            <a:pPr lvl="1"/>
            <a:r>
              <a:rPr lang="en-CA" dirty="0"/>
              <a:t>From your experience/observations, what are the potential positives of being involved with emergency/disaster response and recovery work? </a:t>
            </a:r>
          </a:p>
        </p:txBody>
      </p:sp>
      <p:sp>
        <p:nvSpPr>
          <p:cNvPr id="2" name="Footer Placeholder 1">
            <a:extLst>
              <a:ext uri="{FF2B5EF4-FFF2-40B4-BE49-F238E27FC236}">
                <a16:creationId xmlns:a16="http://schemas.microsoft.com/office/drawing/2014/main" id="{5071DFD3-D724-4F02-A3AA-C0C1AB8AD864}"/>
              </a:ext>
            </a:extLst>
          </p:cNvPr>
          <p:cNvSpPr>
            <a:spLocks noGrp="1"/>
          </p:cNvSpPr>
          <p:nvPr>
            <p:ph type="ftr" sz="quarter" idx="4"/>
          </p:nvPr>
        </p:nvSpPr>
        <p:spPr/>
        <p:txBody>
          <a:bodyPr/>
          <a:lstStyle/>
          <a:p>
            <a:r>
              <a:rPr lang="en-US" dirty="0"/>
              <a:t>© 2020. Alberta Health Services, Mental Health Promotion &amp; Illness Prevention</a:t>
            </a:r>
          </a:p>
        </p:txBody>
      </p:sp>
      <p:sp>
        <p:nvSpPr>
          <p:cNvPr id="3" name="Slide Number Placeholder 2">
            <a:extLst>
              <a:ext uri="{FF2B5EF4-FFF2-40B4-BE49-F238E27FC236}">
                <a16:creationId xmlns:a16="http://schemas.microsoft.com/office/drawing/2014/main" id="{5152BDB1-7C31-4043-8F55-FAA8CAD45F52}"/>
              </a:ext>
            </a:extLst>
          </p:cNvPr>
          <p:cNvSpPr>
            <a:spLocks noGrp="1"/>
          </p:cNvSpPr>
          <p:nvPr>
            <p:ph type="sldNum" sz="quarter" idx="5"/>
          </p:nvPr>
        </p:nvSpPr>
        <p:spPr/>
        <p:txBody>
          <a:bodyPr/>
          <a:lstStyle/>
          <a:p>
            <a:r>
              <a:rPr lang="en-US" dirty="0"/>
              <a:t>Slide </a:t>
            </a:r>
            <a:fld id="{F421CA56-88AA-4753-9810-58369B412CBD}" type="slidenum">
              <a:rPr lang="en-US" smtClean="0"/>
              <a:pPr/>
              <a:t>8</a:t>
            </a:fld>
            <a:endParaRPr lang="en-US" dirty="0"/>
          </a:p>
        </p:txBody>
      </p:sp>
      <p:sp>
        <p:nvSpPr>
          <p:cNvPr id="4" name="Header Placeholder 3">
            <a:extLst>
              <a:ext uri="{FF2B5EF4-FFF2-40B4-BE49-F238E27FC236}">
                <a16:creationId xmlns:a16="http://schemas.microsoft.com/office/drawing/2014/main" id="{D19CAED0-CC2B-4157-AF42-8007BDDB6413}"/>
              </a:ext>
            </a:extLst>
          </p:cNvPr>
          <p:cNvSpPr>
            <a:spLocks noGrp="1"/>
          </p:cNvSpPr>
          <p:nvPr>
            <p:ph type="hdr" sz="quarter"/>
          </p:nvPr>
        </p:nvSpPr>
        <p:spPr/>
        <p:txBody>
          <a:bodyPr/>
          <a:lstStyle/>
          <a:p>
            <a:r>
              <a:rPr lang="en-US" dirty="0"/>
              <a:t>Self-Care for Organizational Wellness</a:t>
            </a:r>
          </a:p>
        </p:txBody>
      </p:sp>
      <p:sp>
        <p:nvSpPr>
          <p:cNvPr id="5" name="Slide Image Placeholder 4">
            <a:extLst>
              <a:ext uri="{FF2B5EF4-FFF2-40B4-BE49-F238E27FC236}">
                <a16:creationId xmlns:a16="http://schemas.microsoft.com/office/drawing/2014/main" id="{BEA5139D-B2E2-42EE-B953-4DF540DE8D57}"/>
              </a:ext>
            </a:extLst>
          </p:cNvPr>
          <p:cNvSpPr>
            <a:spLocks noGrp="1" noRot="1" noChangeAspect="1"/>
          </p:cNvSpPr>
          <p:nvPr>
            <p:ph type="sldImg"/>
          </p:nvPr>
        </p:nvSpPr>
        <p:spPr>
          <a:xfrm>
            <a:off x="2281238" y="228600"/>
            <a:ext cx="2295525" cy="1292225"/>
          </a:xfrm>
        </p:spPr>
      </p:sp>
    </p:spTree>
    <p:extLst>
      <p:ext uri="{BB962C8B-B14F-4D97-AF65-F5344CB8AC3E}">
        <p14:creationId xmlns:p14="http://schemas.microsoft.com/office/powerpoint/2010/main" val="33206653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3" name="Rectangle 3"/>
          <p:cNvSpPr>
            <a:spLocks noGrp="1" noChangeArrowheads="1"/>
          </p:cNvSpPr>
          <p:nvPr>
            <p:ph type="body" idx="1"/>
          </p:nvPr>
        </p:nvSpPr>
        <p:spPr/>
        <p:txBody>
          <a:bodyPr/>
          <a:lstStyle/>
          <a:p>
            <a:r>
              <a:rPr lang="en-US" dirty="0"/>
              <a:t>Some individuals look at disaster work as satisfying; they feel as though they are making a contribution that is meaningful and rewarding.</a:t>
            </a:r>
          </a:p>
          <a:p>
            <a:pPr marL="171450" indent="-171450">
              <a:buFont typeface="Arial" panose="020B0604020202020204" pitchFamily="34" charset="0"/>
              <a:buChar char="•"/>
            </a:pPr>
            <a:r>
              <a:rPr lang="en-US" dirty="0"/>
              <a:t>Although there's stress involved, not everyone will experience the same level. Despite what some might think, job turnover and loss of support workers is low.</a:t>
            </a:r>
          </a:p>
          <a:p>
            <a:pPr marL="171450" indent="-171450">
              <a:buFont typeface="Arial" panose="020B0604020202020204" pitchFamily="34" charset="0"/>
              <a:buChar char="•"/>
            </a:pPr>
            <a:r>
              <a:rPr lang="en-US" dirty="0"/>
              <a:t>Going through a disaster, or being a support person to those impacted reminds, you what its important in life. It can be life-altering in terms perspective.</a:t>
            </a:r>
          </a:p>
          <a:p>
            <a:r>
              <a:rPr lang="en-US" b="1" dirty="0">
                <a:solidFill>
                  <a:srgbClr val="7030A0"/>
                </a:solidFill>
              </a:rPr>
              <a:t>Pandemic Considerations</a:t>
            </a:r>
            <a:r>
              <a:rPr lang="en-US" dirty="0">
                <a:solidFill>
                  <a:srgbClr val="7030A0"/>
                </a:solidFill>
              </a:rPr>
              <a:t>: A Pandemic impacts everyone, which can serve as a unifying factor, can foster empathy and connection, and can motivate us to make changes, individually/together. </a:t>
            </a:r>
          </a:p>
        </p:txBody>
      </p:sp>
      <p:sp>
        <p:nvSpPr>
          <p:cNvPr id="2" name="Footer Placeholder 1">
            <a:extLst>
              <a:ext uri="{FF2B5EF4-FFF2-40B4-BE49-F238E27FC236}">
                <a16:creationId xmlns:a16="http://schemas.microsoft.com/office/drawing/2014/main" id="{F3898692-50E6-4C1B-96FE-EDCB90F2D53F}"/>
              </a:ext>
            </a:extLst>
          </p:cNvPr>
          <p:cNvSpPr>
            <a:spLocks noGrp="1"/>
          </p:cNvSpPr>
          <p:nvPr>
            <p:ph type="ftr" sz="quarter" idx="4"/>
          </p:nvPr>
        </p:nvSpPr>
        <p:spPr/>
        <p:txBody>
          <a:bodyPr/>
          <a:lstStyle/>
          <a:p>
            <a:r>
              <a:rPr lang="en-US" dirty="0"/>
              <a:t>© 2020. Alberta Health Services, Mental Health Promotion &amp; Illness Prevention</a:t>
            </a:r>
          </a:p>
        </p:txBody>
      </p:sp>
      <p:sp>
        <p:nvSpPr>
          <p:cNvPr id="3" name="Slide Number Placeholder 2">
            <a:extLst>
              <a:ext uri="{FF2B5EF4-FFF2-40B4-BE49-F238E27FC236}">
                <a16:creationId xmlns:a16="http://schemas.microsoft.com/office/drawing/2014/main" id="{9D5020AA-7DA3-47F8-A80C-6B0867F5F40D}"/>
              </a:ext>
            </a:extLst>
          </p:cNvPr>
          <p:cNvSpPr>
            <a:spLocks noGrp="1"/>
          </p:cNvSpPr>
          <p:nvPr>
            <p:ph type="sldNum" sz="quarter" idx="5"/>
          </p:nvPr>
        </p:nvSpPr>
        <p:spPr/>
        <p:txBody>
          <a:bodyPr/>
          <a:lstStyle/>
          <a:p>
            <a:r>
              <a:rPr lang="en-US" dirty="0"/>
              <a:t>Slide </a:t>
            </a:r>
            <a:fld id="{F421CA56-88AA-4753-9810-58369B412CBD}" type="slidenum">
              <a:rPr lang="en-US" smtClean="0"/>
              <a:pPr/>
              <a:t>9</a:t>
            </a:fld>
            <a:endParaRPr lang="en-US" dirty="0"/>
          </a:p>
        </p:txBody>
      </p:sp>
      <p:sp>
        <p:nvSpPr>
          <p:cNvPr id="4" name="Header Placeholder 3">
            <a:extLst>
              <a:ext uri="{FF2B5EF4-FFF2-40B4-BE49-F238E27FC236}">
                <a16:creationId xmlns:a16="http://schemas.microsoft.com/office/drawing/2014/main" id="{0CCBADD6-8C75-438C-ACA4-A3FEB9EA30D7}"/>
              </a:ext>
            </a:extLst>
          </p:cNvPr>
          <p:cNvSpPr>
            <a:spLocks noGrp="1"/>
          </p:cNvSpPr>
          <p:nvPr>
            <p:ph type="hdr" sz="quarter"/>
          </p:nvPr>
        </p:nvSpPr>
        <p:spPr/>
        <p:txBody>
          <a:bodyPr/>
          <a:lstStyle/>
          <a:p>
            <a:r>
              <a:rPr lang="en-US" dirty="0"/>
              <a:t>Self-Care for Organizational Wellness</a:t>
            </a:r>
          </a:p>
        </p:txBody>
      </p:sp>
      <p:sp>
        <p:nvSpPr>
          <p:cNvPr id="34" name="Slide Image Placeholder 33">
            <a:extLst>
              <a:ext uri="{FF2B5EF4-FFF2-40B4-BE49-F238E27FC236}">
                <a16:creationId xmlns:a16="http://schemas.microsoft.com/office/drawing/2014/main" id="{C7373316-80A4-434A-8D17-AE3CE0509C14}"/>
              </a:ext>
            </a:extLst>
          </p:cNvPr>
          <p:cNvSpPr>
            <a:spLocks noGrp="1" noRot="1" noChangeAspect="1"/>
          </p:cNvSpPr>
          <p:nvPr>
            <p:ph type="sldImg"/>
          </p:nvPr>
        </p:nvSpPr>
        <p:spPr>
          <a:xfrm>
            <a:off x="2281238" y="228600"/>
            <a:ext cx="2295525" cy="1292225"/>
          </a:xfrm>
        </p:spPr>
      </p:sp>
    </p:spTree>
    <p:extLst>
      <p:ext uri="{BB962C8B-B14F-4D97-AF65-F5344CB8AC3E}">
        <p14:creationId xmlns:p14="http://schemas.microsoft.com/office/powerpoint/2010/main" val="8966165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4_Title option 2">
    <p:spTree>
      <p:nvGrpSpPr>
        <p:cNvPr id="1" name=""/>
        <p:cNvGrpSpPr/>
        <p:nvPr/>
      </p:nvGrpSpPr>
      <p:grpSpPr>
        <a:xfrm>
          <a:off x="0" y="0"/>
          <a:ext cx="0" cy="0"/>
          <a:chOff x="0" y="0"/>
          <a:chExt cx="0" cy="0"/>
        </a:xfrm>
      </p:grpSpPr>
      <p:sp>
        <p:nvSpPr>
          <p:cNvPr id="12" name="Rectangle 11"/>
          <p:cNvSpPr/>
          <p:nvPr userDrawn="1"/>
        </p:nvSpPr>
        <p:spPr>
          <a:xfrm>
            <a:off x="-24680" y="-99392"/>
            <a:ext cx="12216680" cy="69573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1" name="Shape 88"/>
          <p:cNvSpPr>
            <a:spLocks noChangeArrowheads="1"/>
          </p:cNvSpPr>
          <p:nvPr userDrawn="1"/>
        </p:nvSpPr>
        <p:spPr bwMode="auto">
          <a:xfrm>
            <a:off x="632460" y="622538"/>
            <a:ext cx="10927080" cy="5303520"/>
          </a:xfrm>
          <a:prstGeom prst="roundRect">
            <a:avLst>
              <a:gd name="adj" fmla="val 4875"/>
            </a:avLst>
          </a:prstGeom>
          <a:solidFill>
            <a:schemeClr val="accent3"/>
          </a:solidFill>
          <a:ln w="19050">
            <a:noFill/>
          </a:ln>
        </p:spPr>
        <p:txBody>
          <a:bodyPr lIns="91425" tIns="45700" rIns="91425" bIns="45700"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endParaRPr lang="en-US" altLang="en-US" sz="2400" dirty="0">
              <a:solidFill>
                <a:schemeClr val="tx1"/>
              </a:solidFill>
              <a:latin typeface="Arial" pitchFamily="34" charset="0"/>
              <a:sym typeface="Arial" pitchFamily="34" charset="0"/>
            </a:endParaRP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56520" y="6093296"/>
            <a:ext cx="1371600" cy="729445"/>
          </a:xfrm>
          <a:prstGeom prst="rect">
            <a:avLst/>
          </a:prstGeom>
          <a:noFill/>
          <a:ln>
            <a:noFill/>
          </a:ln>
        </p:spPr>
      </p:pic>
    </p:spTree>
    <p:extLst>
      <p:ext uri="{BB962C8B-B14F-4D97-AF65-F5344CB8AC3E}">
        <p14:creationId xmlns:p14="http://schemas.microsoft.com/office/powerpoint/2010/main" val="4983692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Discussion Slide with Title">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9E62D95-C4EA-4B73-B145-8DF2435BE749}"/>
              </a:ext>
            </a:extLst>
          </p:cNvPr>
          <p:cNvSpPr txBox="1"/>
          <p:nvPr userDrawn="1"/>
        </p:nvSpPr>
        <p:spPr>
          <a:xfrm>
            <a:off x="472440" y="264264"/>
            <a:ext cx="11247120" cy="822960"/>
          </a:xfrm>
          <a:prstGeom prst="roundRect">
            <a:avLst/>
          </a:prstGeom>
          <a:solidFill>
            <a:schemeClr val="accent3"/>
          </a:solidFill>
        </p:spPr>
        <p:txBody>
          <a:bodyPr wrap="square" rtlCol="0">
            <a:noAutofit/>
          </a:bodyPr>
          <a:lstStyle/>
          <a:p>
            <a:pPr algn="ctr"/>
            <a:r>
              <a:rPr lang="en-US" sz="4400" b="1" dirty="0">
                <a:solidFill>
                  <a:schemeClr val="bg1"/>
                </a:solidFill>
              </a:rPr>
              <a:t>Activity Questions</a:t>
            </a:r>
          </a:p>
        </p:txBody>
      </p:sp>
      <p:sp>
        <p:nvSpPr>
          <p:cNvPr id="8" name="Footer Placeholder 2"/>
          <p:cNvSpPr>
            <a:spLocks noGrp="1"/>
          </p:cNvSpPr>
          <p:nvPr>
            <p:ph type="ftr" sz="quarter" idx="24"/>
          </p:nvPr>
        </p:nvSpPr>
        <p:spPr>
          <a:xfrm>
            <a:off x="0" y="6565900"/>
            <a:ext cx="12192000" cy="292100"/>
          </a:xfrm>
        </p:spPr>
        <p:txBody>
          <a:bodyPr/>
          <a:lstStyle>
            <a:lvl1pPr>
              <a:defRPr sz="900">
                <a:solidFill>
                  <a:schemeClr val="tx1"/>
                </a:solidFill>
              </a:defRPr>
            </a:lvl1pPr>
          </a:lstStyle>
          <a:p>
            <a:pPr>
              <a:defRPr/>
            </a:pPr>
            <a:r>
              <a:rPr lang="en-US" dirty="0"/>
              <a:t>Self-Care in Disaster Times &amp; Beyond: Organizational Wellness. Version: 03. Revised: 2020-10. © 2020, Alberta Health Services, Mental Health Promotion &amp; Illness Prevention.</a:t>
            </a:r>
            <a:endParaRPr lang="en-CA" dirty="0"/>
          </a:p>
        </p:txBody>
      </p:sp>
      <p:sp>
        <p:nvSpPr>
          <p:cNvPr id="3" name="Text Placeholder 2">
            <a:extLst>
              <a:ext uri="{FF2B5EF4-FFF2-40B4-BE49-F238E27FC236}">
                <a16:creationId xmlns:a16="http://schemas.microsoft.com/office/drawing/2014/main" id="{DFFF830E-4FE2-4291-A60B-FE21EB0AA4EC}"/>
              </a:ext>
            </a:extLst>
          </p:cNvPr>
          <p:cNvSpPr>
            <a:spLocks noGrp="1"/>
          </p:cNvSpPr>
          <p:nvPr>
            <p:ph type="body" sz="quarter" idx="25"/>
          </p:nvPr>
        </p:nvSpPr>
        <p:spPr>
          <a:xfrm>
            <a:off x="587375" y="1201002"/>
            <a:ext cx="11026775" cy="5364897"/>
          </a:xfrm>
        </p:spPr>
        <p:txBody>
          <a:bodyPr/>
          <a:lstStyle>
            <a:lvl1pPr>
              <a:buClr>
                <a:schemeClr val="tx2"/>
              </a:buClr>
              <a:buSzPct val="90000"/>
              <a:defRPr lang="en-US" sz="2400" kern="1200" smtClean="0">
                <a:solidFill>
                  <a:schemeClr val="tx1"/>
                </a:solidFill>
                <a:latin typeface="+mn-lt"/>
                <a:ea typeface="+mn-ea"/>
                <a:cs typeface="+mn-cs"/>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Tree>
    <p:extLst>
      <p:ext uri="{BB962C8B-B14F-4D97-AF65-F5344CB8AC3E}">
        <p14:creationId xmlns:p14="http://schemas.microsoft.com/office/powerpoint/2010/main" val="12964152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2_Title option 2">
    <p:spTree>
      <p:nvGrpSpPr>
        <p:cNvPr id="1" name=""/>
        <p:cNvGrpSpPr/>
        <p:nvPr/>
      </p:nvGrpSpPr>
      <p:grpSpPr>
        <a:xfrm>
          <a:off x="0" y="0"/>
          <a:ext cx="0" cy="0"/>
          <a:chOff x="0" y="0"/>
          <a:chExt cx="0" cy="0"/>
        </a:xfrm>
      </p:grpSpPr>
      <p:sp>
        <p:nvSpPr>
          <p:cNvPr id="12" name="Rectangle 11"/>
          <p:cNvSpPr/>
          <p:nvPr userDrawn="1"/>
        </p:nvSpPr>
        <p:spPr>
          <a:xfrm>
            <a:off x="-24680" y="-99392"/>
            <a:ext cx="12216680" cy="69573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1" name="Shape 88"/>
          <p:cNvSpPr>
            <a:spLocks noChangeArrowheads="1"/>
          </p:cNvSpPr>
          <p:nvPr userDrawn="1"/>
        </p:nvSpPr>
        <p:spPr bwMode="auto">
          <a:xfrm>
            <a:off x="632460" y="620688"/>
            <a:ext cx="10927080" cy="5303520"/>
          </a:xfrm>
          <a:prstGeom prst="roundRect">
            <a:avLst>
              <a:gd name="adj" fmla="val 4875"/>
            </a:avLst>
          </a:prstGeom>
          <a:solidFill>
            <a:schemeClr val="tx2"/>
          </a:solidFill>
          <a:ln w="19050">
            <a:noFill/>
          </a:ln>
        </p:spPr>
        <p:txBody>
          <a:bodyPr lIns="91425" tIns="45700" rIns="91425" bIns="45700"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endParaRPr lang="en-US" altLang="en-US" sz="2400" dirty="0">
              <a:solidFill>
                <a:schemeClr val="tx1"/>
              </a:solidFill>
              <a:latin typeface="Arial" pitchFamily="34" charset="0"/>
              <a:sym typeface="Arial" pitchFamily="34" charset="0"/>
            </a:endParaRPr>
          </a:p>
        </p:txBody>
      </p:sp>
      <p:sp>
        <p:nvSpPr>
          <p:cNvPr id="8" name="Text Placeholder 3"/>
          <p:cNvSpPr>
            <a:spLocks noGrp="1"/>
          </p:cNvSpPr>
          <p:nvPr>
            <p:ph type="body" sz="quarter" idx="20" hasCustomPrompt="1"/>
          </p:nvPr>
        </p:nvSpPr>
        <p:spPr>
          <a:xfrm>
            <a:off x="1055440" y="1845692"/>
            <a:ext cx="9793817" cy="664797"/>
          </a:xfrm>
        </p:spPr>
        <p:txBody>
          <a:bodyPr lIns="0" tIns="0" rIns="0" bIns="0">
            <a:spAutoFit/>
          </a:bodyPr>
          <a:lstStyle>
            <a:lvl1pPr marL="0" indent="0">
              <a:buNone/>
              <a:defRPr sz="4800" b="1">
                <a:solidFill>
                  <a:schemeClr val="bg2"/>
                </a:solidFill>
                <a:latin typeface="Arial" panose="020B0604020202020204" pitchFamily="34" charset="0"/>
                <a:cs typeface="Arial" panose="020B0604020202020204" pitchFamily="34" charset="0"/>
              </a:defRPr>
            </a:lvl1pPr>
          </a:lstStyle>
          <a:p>
            <a:pPr lvl="0"/>
            <a:r>
              <a:rPr lang="en-US" dirty="0"/>
              <a:t>INSERT</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56520" y="6093296"/>
            <a:ext cx="1371600" cy="729445"/>
          </a:xfrm>
          <a:prstGeom prst="rect">
            <a:avLst/>
          </a:prstGeom>
          <a:noFill/>
          <a:ln>
            <a:noFill/>
          </a:ln>
        </p:spPr>
      </p:pic>
    </p:spTree>
    <p:extLst>
      <p:ext uri="{BB962C8B-B14F-4D97-AF65-F5344CB8AC3E}">
        <p14:creationId xmlns:p14="http://schemas.microsoft.com/office/powerpoint/2010/main" val="42255428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amp; content ">
    <p:spTree>
      <p:nvGrpSpPr>
        <p:cNvPr id="1" name=""/>
        <p:cNvGrpSpPr/>
        <p:nvPr/>
      </p:nvGrpSpPr>
      <p:grpSpPr>
        <a:xfrm>
          <a:off x="0" y="0"/>
          <a:ext cx="0" cy="0"/>
          <a:chOff x="0" y="0"/>
          <a:chExt cx="0" cy="0"/>
        </a:xfrm>
      </p:grpSpPr>
      <p:sp>
        <p:nvSpPr>
          <p:cNvPr id="10" name="Content Placeholder 9"/>
          <p:cNvSpPr>
            <a:spLocks noGrp="1"/>
          </p:cNvSpPr>
          <p:nvPr>
            <p:ph sz="quarter" idx="26" hasCustomPrompt="1"/>
          </p:nvPr>
        </p:nvSpPr>
        <p:spPr>
          <a:xfrm>
            <a:off x="614149" y="1266134"/>
            <a:ext cx="11105410" cy="5193130"/>
          </a:xfrm>
        </p:spPr>
        <p:txBody>
          <a:bodyPr lIns="0" tIns="0" rIns="0" bIns="0">
            <a:noAutofit/>
          </a:bodyPr>
          <a:lstStyle>
            <a:lvl1pPr marL="228600" indent="-225425">
              <a:lnSpc>
                <a:spcPct val="114000"/>
              </a:lnSpc>
              <a:spcBef>
                <a:spcPts val="1000"/>
              </a:spcBef>
              <a:spcAft>
                <a:spcPts val="0"/>
              </a:spcAft>
              <a:buClr>
                <a:schemeClr val="tx2"/>
              </a:buClr>
              <a:buSzPct val="90000"/>
              <a:buFont typeface="Arial" panose="020B0604020202020204" pitchFamily="34" charset="0"/>
              <a:buChar char="•"/>
              <a:defRPr sz="2600">
                <a:solidFill>
                  <a:schemeClr val="tx1"/>
                </a:solidFill>
              </a:defRPr>
            </a:lvl1pPr>
            <a:lvl2pPr marL="577850" indent="-165100">
              <a:lnSpc>
                <a:spcPct val="114000"/>
              </a:lnSpc>
              <a:spcBef>
                <a:spcPts val="0"/>
              </a:spcBef>
              <a:spcAft>
                <a:spcPts val="600"/>
              </a:spcAft>
              <a:buClr>
                <a:schemeClr val="tx2"/>
              </a:buClr>
              <a:buSzPct val="90000"/>
              <a:buFont typeface="Arial" panose="020B0604020202020204" pitchFamily="34" charset="0"/>
              <a:buChar char="•"/>
              <a:defRPr sz="2400">
                <a:solidFill>
                  <a:schemeClr val="tx1"/>
                </a:solidFill>
              </a:defRPr>
            </a:lvl2pPr>
            <a:lvl3pPr marL="854075" indent="-171450">
              <a:lnSpc>
                <a:spcPct val="100000"/>
              </a:lnSpc>
              <a:spcBef>
                <a:spcPts val="0"/>
              </a:spcBef>
              <a:spcAft>
                <a:spcPts val="1200"/>
              </a:spcAft>
              <a:buFont typeface="Arial" panose="020B0604020202020204" pitchFamily="34" charset="0"/>
              <a:buChar char="•"/>
              <a:defRPr sz="2200">
                <a:solidFill>
                  <a:schemeClr val="tx1"/>
                </a:solidFill>
              </a:defRPr>
            </a:lvl3pPr>
            <a:lvl4pPr marL="1714500" indent="-342900">
              <a:lnSpc>
                <a:spcPct val="100000"/>
              </a:lnSpc>
              <a:spcBef>
                <a:spcPts val="0"/>
              </a:spcBef>
              <a:spcAft>
                <a:spcPts val="1200"/>
              </a:spcAft>
              <a:buFont typeface="Arial" panose="020B0604020202020204" pitchFamily="34" charset="0"/>
              <a:buChar char="•"/>
              <a:defRPr sz="2200">
                <a:solidFill>
                  <a:schemeClr val="tx1"/>
                </a:solidFill>
              </a:defRPr>
            </a:lvl4pPr>
            <a:lvl5pPr>
              <a:defRPr>
                <a:solidFill>
                  <a:schemeClr val="bg1"/>
                </a:solidFill>
              </a:defRPr>
            </a:lvl5pPr>
          </a:lstStyle>
          <a:p>
            <a:pPr lvl="0"/>
            <a:r>
              <a:rPr lang="en-US" dirty="0"/>
              <a:t>Insert content</a:t>
            </a:r>
          </a:p>
          <a:p>
            <a:pPr lvl="1"/>
            <a:r>
              <a:rPr lang="en-CA" dirty="0"/>
              <a:t>Insert content</a:t>
            </a:r>
          </a:p>
          <a:p>
            <a:pPr lvl="2"/>
            <a:r>
              <a:rPr lang="en-CA" dirty="0"/>
              <a:t>Insert content</a:t>
            </a:r>
          </a:p>
          <a:p>
            <a:pPr lvl="3"/>
            <a:r>
              <a:rPr lang="en-CA" dirty="0"/>
              <a:t>Insert content</a:t>
            </a:r>
            <a:endParaRPr lang="en-US" dirty="0"/>
          </a:p>
          <a:p>
            <a:pPr lvl="0"/>
            <a:endParaRPr lang="en-US" dirty="0"/>
          </a:p>
          <a:p>
            <a:pPr lvl="1"/>
            <a:endParaRPr lang="en-US" dirty="0"/>
          </a:p>
        </p:txBody>
      </p:sp>
      <p:sp>
        <p:nvSpPr>
          <p:cNvPr id="11" name="Title 11"/>
          <p:cNvSpPr>
            <a:spLocks noGrp="1"/>
          </p:cNvSpPr>
          <p:nvPr>
            <p:ph type="title" hasCustomPrompt="1"/>
          </p:nvPr>
        </p:nvSpPr>
        <p:spPr>
          <a:xfrm>
            <a:off x="472440" y="292147"/>
            <a:ext cx="11247119" cy="926976"/>
          </a:xfrm>
        </p:spPr>
        <p:txBody>
          <a:bodyPr lIns="0" tIns="137160" rIns="0" bIns="0" anchor="t" anchorCtr="0">
            <a:normAutofit/>
          </a:bodyPr>
          <a:lstStyle>
            <a:lvl1pPr algn="ctr">
              <a:defRPr sz="4000" b="1" baseline="0">
                <a:solidFill>
                  <a:srgbClr val="7A9C49"/>
                </a:solidFill>
              </a:defRPr>
            </a:lvl1pPr>
          </a:lstStyle>
          <a:p>
            <a:r>
              <a:rPr lang="en-US" dirty="0"/>
              <a:t>Insert title</a:t>
            </a:r>
          </a:p>
        </p:txBody>
      </p:sp>
      <p:sp>
        <p:nvSpPr>
          <p:cNvPr id="15" name="Footer Placeholder 2"/>
          <p:cNvSpPr>
            <a:spLocks noGrp="1"/>
          </p:cNvSpPr>
          <p:nvPr>
            <p:ph type="ftr" sz="quarter" idx="24"/>
          </p:nvPr>
        </p:nvSpPr>
        <p:spPr>
          <a:xfrm>
            <a:off x="0" y="6594424"/>
            <a:ext cx="12192000" cy="263575"/>
          </a:xfrm>
        </p:spPr>
        <p:txBody>
          <a:bodyPr/>
          <a:lstStyle>
            <a:lvl1pPr>
              <a:defRPr sz="900">
                <a:solidFill>
                  <a:schemeClr val="tx1"/>
                </a:solidFill>
              </a:defRPr>
            </a:lvl1pPr>
          </a:lstStyle>
          <a:p>
            <a:pPr>
              <a:defRPr/>
            </a:pPr>
            <a:r>
              <a:rPr lang="en-US" dirty="0"/>
              <a:t>Self-Care in Disaster Times &amp; Beyond: Organizational Wellness. Version: 03. Revised: 2020-10. © 2020, Alberta Health Services, Mental Health Promotion &amp; Illness Prevention.</a:t>
            </a:r>
            <a:endParaRPr lang="en-CA" dirty="0"/>
          </a:p>
        </p:txBody>
      </p:sp>
      <p:cxnSp>
        <p:nvCxnSpPr>
          <p:cNvPr id="6" name="Shape 184">
            <a:extLst>
              <a:ext uri="{FF2B5EF4-FFF2-40B4-BE49-F238E27FC236}">
                <a16:creationId xmlns:a16="http://schemas.microsoft.com/office/drawing/2014/main" id="{96A658B9-EB2F-4665-A2F1-0ECF7FD96899}"/>
              </a:ext>
            </a:extLst>
          </p:cNvPr>
          <p:cNvCxnSpPr>
            <a:cxnSpLocks noChangeShapeType="1"/>
          </p:cNvCxnSpPr>
          <p:nvPr userDrawn="1"/>
        </p:nvCxnSpPr>
        <p:spPr bwMode="auto">
          <a:xfrm flipV="1">
            <a:off x="472440" y="260648"/>
            <a:ext cx="11247120" cy="14287"/>
          </a:xfrm>
          <a:prstGeom prst="straightConnector1">
            <a:avLst/>
          </a:prstGeom>
          <a:noFill/>
          <a:ln w="19050">
            <a:solidFill>
              <a:schemeClr val="tx2"/>
            </a:solidFill>
            <a:prstDash val="dot"/>
            <a:miter lim="800000"/>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4469836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mp; content ">
    <p:spTree>
      <p:nvGrpSpPr>
        <p:cNvPr id="1" name=""/>
        <p:cNvGrpSpPr/>
        <p:nvPr/>
      </p:nvGrpSpPr>
      <p:grpSpPr>
        <a:xfrm>
          <a:off x="0" y="0"/>
          <a:ext cx="0" cy="0"/>
          <a:chOff x="0" y="0"/>
          <a:chExt cx="0" cy="0"/>
        </a:xfrm>
      </p:grpSpPr>
      <p:sp>
        <p:nvSpPr>
          <p:cNvPr id="10" name="Content Placeholder 9"/>
          <p:cNvSpPr>
            <a:spLocks noGrp="1"/>
          </p:cNvSpPr>
          <p:nvPr>
            <p:ph sz="quarter" idx="26" hasCustomPrompt="1"/>
          </p:nvPr>
        </p:nvSpPr>
        <p:spPr>
          <a:xfrm>
            <a:off x="614149" y="1266134"/>
            <a:ext cx="5481851" cy="5193130"/>
          </a:xfrm>
        </p:spPr>
        <p:txBody>
          <a:bodyPr lIns="0" tIns="0" rIns="0" bIns="0">
            <a:noAutofit/>
          </a:bodyPr>
          <a:lstStyle>
            <a:lvl1pPr marL="228600" indent="-225425">
              <a:lnSpc>
                <a:spcPct val="114000"/>
              </a:lnSpc>
              <a:spcBef>
                <a:spcPts val="1000"/>
              </a:spcBef>
              <a:spcAft>
                <a:spcPts val="0"/>
              </a:spcAft>
              <a:buClr>
                <a:schemeClr val="tx2"/>
              </a:buClr>
              <a:buSzPct val="90000"/>
              <a:buFont typeface="Arial" panose="020B0604020202020204" pitchFamily="34" charset="0"/>
              <a:buChar char="•"/>
              <a:defRPr sz="2600">
                <a:solidFill>
                  <a:schemeClr val="tx1"/>
                </a:solidFill>
              </a:defRPr>
            </a:lvl1pPr>
            <a:lvl2pPr marL="577850" indent="-165100">
              <a:lnSpc>
                <a:spcPct val="114000"/>
              </a:lnSpc>
              <a:spcBef>
                <a:spcPts val="0"/>
              </a:spcBef>
              <a:spcAft>
                <a:spcPts val="600"/>
              </a:spcAft>
              <a:buClr>
                <a:schemeClr val="tx2"/>
              </a:buClr>
              <a:buSzPct val="90000"/>
              <a:buFont typeface="Arial" panose="020B0604020202020204" pitchFamily="34" charset="0"/>
              <a:buChar char="•"/>
              <a:defRPr sz="2400">
                <a:solidFill>
                  <a:schemeClr val="tx1"/>
                </a:solidFill>
              </a:defRPr>
            </a:lvl2pPr>
            <a:lvl3pPr marL="854075" indent="-171450">
              <a:lnSpc>
                <a:spcPct val="100000"/>
              </a:lnSpc>
              <a:spcBef>
                <a:spcPts val="0"/>
              </a:spcBef>
              <a:spcAft>
                <a:spcPts val="1200"/>
              </a:spcAft>
              <a:buFont typeface="Arial" panose="020B0604020202020204" pitchFamily="34" charset="0"/>
              <a:buChar char="•"/>
              <a:defRPr sz="2200">
                <a:solidFill>
                  <a:schemeClr val="tx1"/>
                </a:solidFill>
              </a:defRPr>
            </a:lvl3pPr>
            <a:lvl4pPr marL="1714500" indent="-342900">
              <a:lnSpc>
                <a:spcPct val="100000"/>
              </a:lnSpc>
              <a:spcBef>
                <a:spcPts val="0"/>
              </a:spcBef>
              <a:spcAft>
                <a:spcPts val="1200"/>
              </a:spcAft>
              <a:buFont typeface="Arial" panose="020B0604020202020204" pitchFamily="34" charset="0"/>
              <a:buChar char="•"/>
              <a:defRPr sz="2200">
                <a:solidFill>
                  <a:schemeClr val="tx1"/>
                </a:solidFill>
              </a:defRPr>
            </a:lvl4pPr>
            <a:lvl5pPr>
              <a:defRPr>
                <a:solidFill>
                  <a:schemeClr val="bg1"/>
                </a:solidFill>
              </a:defRPr>
            </a:lvl5pPr>
          </a:lstStyle>
          <a:p>
            <a:pPr lvl="0"/>
            <a:r>
              <a:rPr lang="en-US" dirty="0"/>
              <a:t>Insert content</a:t>
            </a:r>
          </a:p>
          <a:p>
            <a:pPr lvl="1"/>
            <a:r>
              <a:rPr lang="en-CA" dirty="0"/>
              <a:t>Insert content</a:t>
            </a:r>
          </a:p>
          <a:p>
            <a:pPr lvl="2"/>
            <a:r>
              <a:rPr lang="en-CA" dirty="0"/>
              <a:t>Insert content</a:t>
            </a:r>
          </a:p>
          <a:p>
            <a:pPr lvl="3"/>
            <a:r>
              <a:rPr lang="en-CA" dirty="0"/>
              <a:t>Insert content</a:t>
            </a:r>
            <a:endParaRPr lang="en-US" dirty="0"/>
          </a:p>
          <a:p>
            <a:pPr lvl="0"/>
            <a:endParaRPr lang="en-US" dirty="0"/>
          </a:p>
          <a:p>
            <a:pPr lvl="1"/>
            <a:endParaRPr lang="en-US" dirty="0"/>
          </a:p>
        </p:txBody>
      </p:sp>
      <p:sp>
        <p:nvSpPr>
          <p:cNvPr id="11" name="Title 11"/>
          <p:cNvSpPr>
            <a:spLocks noGrp="1"/>
          </p:cNvSpPr>
          <p:nvPr>
            <p:ph type="title" hasCustomPrompt="1"/>
          </p:nvPr>
        </p:nvSpPr>
        <p:spPr>
          <a:xfrm>
            <a:off x="472440" y="292147"/>
            <a:ext cx="11247119" cy="926976"/>
          </a:xfrm>
        </p:spPr>
        <p:txBody>
          <a:bodyPr lIns="0" tIns="137160" rIns="0" bIns="0" anchor="t" anchorCtr="0">
            <a:normAutofit/>
          </a:bodyPr>
          <a:lstStyle>
            <a:lvl1pPr algn="ctr">
              <a:defRPr sz="4000" b="1" baseline="0">
                <a:solidFill>
                  <a:srgbClr val="7A9C49"/>
                </a:solidFill>
              </a:defRPr>
            </a:lvl1pPr>
          </a:lstStyle>
          <a:p>
            <a:r>
              <a:rPr lang="en-US" dirty="0"/>
              <a:t>Insert title</a:t>
            </a:r>
          </a:p>
        </p:txBody>
      </p:sp>
      <p:sp>
        <p:nvSpPr>
          <p:cNvPr id="15" name="Footer Placeholder 2"/>
          <p:cNvSpPr>
            <a:spLocks noGrp="1"/>
          </p:cNvSpPr>
          <p:nvPr>
            <p:ph type="ftr" sz="quarter" idx="24"/>
          </p:nvPr>
        </p:nvSpPr>
        <p:spPr>
          <a:xfrm>
            <a:off x="0" y="6594424"/>
            <a:ext cx="12192000" cy="263575"/>
          </a:xfrm>
        </p:spPr>
        <p:txBody>
          <a:bodyPr/>
          <a:lstStyle>
            <a:lvl1pPr>
              <a:defRPr sz="900">
                <a:solidFill>
                  <a:schemeClr val="tx1"/>
                </a:solidFill>
              </a:defRPr>
            </a:lvl1pPr>
          </a:lstStyle>
          <a:p>
            <a:pPr>
              <a:defRPr/>
            </a:pPr>
            <a:r>
              <a:rPr lang="en-US" dirty="0"/>
              <a:t>Self-Care in Disaster Times &amp; Beyond: Organizational Wellness. Version: 03. Revised: 2020-10. © 2020, Alberta Health Services, Mental Health Promotion &amp; Illness Prevention.</a:t>
            </a:r>
            <a:endParaRPr lang="en-CA" dirty="0"/>
          </a:p>
        </p:txBody>
      </p:sp>
      <p:cxnSp>
        <p:nvCxnSpPr>
          <p:cNvPr id="6" name="Shape 184">
            <a:extLst>
              <a:ext uri="{FF2B5EF4-FFF2-40B4-BE49-F238E27FC236}">
                <a16:creationId xmlns:a16="http://schemas.microsoft.com/office/drawing/2014/main" id="{96A658B9-EB2F-4665-A2F1-0ECF7FD96899}"/>
              </a:ext>
            </a:extLst>
          </p:cNvPr>
          <p:cNvCxnSpPr>
            <a:cxnSpLocks noChangeShapeType="1"/>
          </p:cNvCxnSpPr>
          <p:nvPr userDrawn="1"/>
        </p:nvCxnSpPr>
        <p:spPr bwMode="auto">
          <a:xfrm flipV="1">
            <a:off x="472440" y="260648"/>
            <a:ext cx="11247120" cy="14287"/>
          </a:xfrm>
          <a:prstGeom prst="straightConnector1">
            <a:avLst/>
          </a:prstGeom>
          <a:noFill/>
          <a:ln w="19050">
            <a:solidFill>
              <a:schemeClr val="tx2"/>
            </a:solidFill>
            <a:prstDash val="dot"/>
            <a:miter lim="800000"/>
            <a:headEnd/>
            <a:tailEnd/>
          </a:ln>
          <a:extLst>
            <a:ext uri="{909E8E84-426E-40DD-AFC4-6F175D3DCCD1}">
              <a14:hiddenFill xmlns:a14="http://schemas.microsoft.com/office/drawing/2010/main">
                <a:noFill/>
              </a14:hiddenFill>
            </a:ext>
          </a:extLst>
        </p:spPr>
      </p:cxnSp>
      <p:sp>
        <p:nvSpPr>
          <p:cNvPr id="3" name="Content Placeholder 2">
            <a:extLst>
              <a:ext uri="{FF2B5EF4-FFF2-40B4-BE49-F238E27FC236}">
                <a16:creationId xmlns:a16="http://schemas.microsoft.com/office/drawing/2014/main" id="{E8C3831C-2568-4C90-95E4-0A4D57F27D20}"/>
              </a:ext>
            </a:extLst>
          </p:cNvPr>
          <p:cNvSpPr>
            <a:spLocks noGrp="1"/>
          </p:cNvSpPr>
          <p:nvPr>
            <p:ph sz="quarter" idx="27"/>
          </p:nvPr>
        </p:nvSpPr>
        <p:spPr>
          <a:xfrm>
            <a:off x="6414448" y="1266057"/>
            <a:ext cx="5304477" cy="5176018"/>
          </a:xfrm>
        </p:spPr>
        <p:txBody>
          <a:bodyPr/>
          <a:lstStyle>
            <a:lvl1pPr marL="460375" indent="-457200">
              <a:defRPr lang="en-US" sz="2600" kern="1200" dirty="0" smtClean="0">
                <a:solidFill>
                  <a:schemeClr val="tx1"/>
                </a:solidFill>
                <a:latin typeface="+mn-lt"/>
                <a:ea typeface="+mn-ea"/>
                <a:cs typeface="+mn-cs"/>
              </a:defRPr>
            </a:lvl1pPr>
            <a:lvl2pPr marL="755650" indent="-342900">
              <a:defRPr lang="en-US" sz="2400" kern="1200" dirty="0" smtClean="0">
                <a:solidFill>
                  <a:schemeClr val="tx1"/>
                </a:solidFill>
                <a:latin typeface="+mn-lt"/>
                <a:ea typeface="+mn-ea"/>
                <a:cs typeface="+mn-cs"/>
              </a:defRPr>
            </a:lvl2pPr>
            <a:lvl3pPr marL="1025525" indent="-342900">
              <a:defRPr lang="en-US" sz="2200" kern="1200" dirty="0" smtClean="0">
                <a:solidFill>
                  <a:schemeClr val="tx1"/>
                </a:solidFill>
                <a:latin typeface="+mn-lt"/>
                <a:ea typeface="+mn-ea"/>
                <a:cs typeface="+mn-cs"/>
              </a:defRPr>
            </a:lvl3pPr>
          </a:lstStyle>
          <a:p>
            <a:pPr marL="228600" lvl="0" indent="-225425" algn="l" defTabSz="914400" rtl="0" eaLnBrk="1" latinLnBrk="0" hangingPunct="1">
              <a:lnSpc>
                <a:spcPct val="114000"/>
              </a:lnSpc>
              <a:spcBef>
                <a:spcPts val="1000"/>
              </a:spcBef>
              <a:spcAft>
                <a:spcPts val="0"/>
              </a:spcAft>
              <a:buClr>
                <a:schemeClr val="tx2"/>
              </a:buClr>
              <a:buSzPct val="90000"/>
              <a:buFont typeface="Arial" panose="020B0604020202020204" pitchFamily="34" charset="0"/>
              <a:buChar char="•"/>
            </a:pPr>
            <a:r>
              <a:rPr lang="en-US" dirty="0"/>
              <a:t>Click to edit Master text styles</a:t>
            </a:r>
          </a:p>
          <a:p>
            <a:pPr marL="577850" lvl="1" indent="-165100" algn="l" defTabSz="914400" rtl="0" eaLnBrk="1" latinLnBrk="0" hangingPunct="1">
              <a:lnSpc>
                <a:spcPct val="114000"/>
              </a:lnSpc>
              <a:spcBef>
                <a:spcPts val="0"/>
              </a:spcBef>
              <a:spcAft>
                <a:spcPts val="600"/>
              </a:spcAft>
              <a:buClr>
                <a:schemeClr val="tx2"/>
              </a:buClr>
              <a:buSzPct val="90000"/>
              <a:buFont typeface="Arial" panose="020B0604020202020204" pitchFamily="34" charset="0"/>
              <a:buChar char="•"/>
            </a:pPr>
            <a:r>
              <a:rPr lang="en-US" dirty="0"/>
              <a:t>Second level</a:t>
            </a:r>
          </a:p>
          <a:p>
            <a:pPr marL="854075" lvl="2" indent="-171450" algn="l" defTabSz="914400" rtl="0" eaLnBrk="1" latinLnBrk="0" hangingPunct="1">
              <a:lnSpc>
                <a:spcPct val="100000"/>
              </a:lnSpc>
              <a:spcBef>
                <a:spcPts val="0"/>
              </a:spcBef>
              <a:spcAft>
                <a:spcPts val="1200"/>
              </a:spcAft>
              <a:buFont typeface="Arial" panose="020B0604020202020204" pitchFamily="34" charset="0"/>
              <a:buChar char="•"/>
            </a:pPr>
            <a:r>
              <a:rPr lang="en-US" dirty="0"/>
              <a:t>Third level</a:t>
            </a:r>
          </a:p>
          <a:p>
            <a:pPr lvl="3"/>
            <a:r>
              <a:rPr lang="en-US" dirty="0"/>
              <a:t>Fourth level</a:t>
            </a:r>
          </a:p>
          <a:p>
            <a:pPr lvl="4"/>
            <a:r>
              <a:rPr lang="en-US" dirty="0"/>
              <a:t>Fifth level</a:t>
            </a:r>
            <a:endParaRPr lang="en-CA" dirty="0"/>
          </a:p>
        </p:txBody>
      </p:sp>
    </p:spTree>
    <p:extLst>
      <p:ext uri="{BB962C8B-B14F-4D97-AF65-F5344CB8AC3E}">
        <p14:creationId xmlns:p14="http://schemas.microsoft.com/office/powerpoint/2010/main" val="1234989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Picture">
    <p:spTree>
      <p:nvGrpSpPr>
        <p:cNvPr id="1" name=""/>
        <p:cNvGrpSpPr/>
        <p:nvPr/>
      </p:nvGrpSpPr>
      <p:grpSpPr>
        <a:xfrm>
          <a:off x="0" y="0"/>
          <a:ext cx="0" cy="0"/>
          <a:chOff x="0" y="0"/>
          <a:chExt cx="0" cy="0"/>
        </a:xfrm>
      </p:grpSpPr>
      <p:sp>
        <p:nvSpPr>
          <p:cNvPr id="12" name="Picture Placeholder 2"/>
          <p:cNvSpPr>
            <a:spLocks noGrp="1"/>
          </p:cNvSpPr>
          <p:nvPr>
            <p:ph type="pic" sz="quarter" idx="14" hasCustomPrompt="1"/>
          </p:nvPr>
        </p:nvSpPr>
        <p:spPr>
          <a:xfrm>
            <a:off x="472440" y="504888"/>
            <a:ext cx="11247120" cy="5853690"/>
          </a:xfrm>
        </p:spPr>
        <p:txBody>
          <a:bodyPr rtlCol="0">
            <a:normAutofit/>
          </a:bodyPr>
          <a:lstStyle>
            <a:lvl1pPr marL="0" indent="0">
              <a:buNone/>
              <a:defRPr baseline="0">
                <a:solidFill>
                  <a:schemeClr val="tx1"/>
                </a:solidFill>
                <a:latin typeface="Helvetica Neue"/>
              </a:defRPr>
            </a:lvl1pPr>
          </a:lstStyle>
          <a:p>
            <a:pPr lvl="0"/>
            <a:r>
              <a:rPr lang="en-CA" noProof="0" dirty="0"/>
              <a:t>Insert picture</a:t>
            </a:r>
          </a:p>
        </p:txBody>
      </p:sp>
      <p:sp>
        <p:nvSpPr>
          <p:cNvPr id="13" name="Footer Placeholder 2"/>
          <p:cNvSpPr>
            <a:spLocks noGrp="1"/>
          </p:cNvSpPr>
          <p:nvPr>
            <p:ph type="ftr" sz="quarter" idx="24"/>
          </p:nvPr>
        </p:nvSpPr>
        <p:spPr>
          <a:xfrm>
            <a:off x="0" y="6597352"/>
            <a:ext cx="12192000" cy="260648"/>
          </a:xfrm>
        </p:spPr>
        <p:txBody>
          <a:bodyPr/>
          <a:lstStyle>
            <a:lvl1pPr>
              <a:defRPr sz="900">
                <a:solidFill>
                  <a:schemeClr val="tx1"/>
                </a:solidFill>
              </a:defRPr>
            </a:lvl1pPr>
          </a:lstStyle>
          <a:p>
            <a:pPr>
              <a:defRPr/>
            </a:pPr>
            <a:r>
              <a:rPr lang="en-US" dirty="0"/>
              <a:t>Self-Care in Disaster Times &amp; Beyond: Organizational Wellness. Version: 03. Revised: 2020-10. © 2020, Alberta Health Services, Mental Health Promotion &amp; Illness Prevention.</a:t>
            </a:r>
            <a:endParaRPr lang="en-CA" dirty="0"/>
          </a:p>
        </p:txBody>
      </p:sp>
      <p:cxnSp>
        <p:nvCxnSpPr>
          <p:cNvPr id="5" name="Shape 184">
            <a:extLst>
              <a:ext uri="{FF2B5EF4-FFF2-40B4-BE49-F238E27FC236}">
                <a16:creationId xmlns:a16="http://schemas.microsoft.com/office/drawing/2014/main" id="{0B9C9A70-E265-4BD1-9E96-33044FC83A34}"/>
              </a:ext>
            </a:extLst>
          </p:cNvPr>
          <p:cNvCxnSpPr>
            <a:cxnSpLocks noChangeShapeType="1"/>
          </p:cNvCxnSpPr>
          <p:nvPr userDrawn="1"/>
        </p:nvCxnSpPr>
        <p:spPr bwMode="auto">
          <a:xfrm flipV="1">
            <a:off x="472440" y="260648"/>
            <a:ext cx="11247120" cy="14287"/>
          </a:xfrm>
          <a:prstGeom prst="straightConnector1">
            <a:avLst/>
          </a:prstGeom>
          <a:noFill/>
          <a:ln w="19050">
            <a:solidFill>
              <a:schemeClr val="tx2"/>
            </a:solidFill>
            <a:prstDash val="dot"/>
            <a:miter lim="800000"/>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08465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Discussion Slide with Title">
    <p:spTree>
      <p:nvGrpSpPr>
        <p:cNvPr id="1" name=""/>
        <p:cNvGrpSpPr/>
        <p:nvPr/>
      </p:nvGrpSpPr>
      <p:grpSpPr>
        <a:xfrm>
          <a:off x="0" y="0"/>
          <a:ext cx="0" cy="0"/>
          <a:chOff x="0" y="0"/>
          <a:chExt cx="0" cy="0"/>
        </a:xfrm>
      </p:grpSpPr>
      <p:sp>
        <p:nvSpPr>
          <p:cNvPr id="9" name="Content Placeholder 8"/>
          <p:cNvSpPr>
            <a:spLocks noGrp="1"/>
          </p:cNvSpPr>
          <p:nvPr>
            <p:ph sz="quarter" idx="10"/>
          </p:nvPr>
        </p:nvSpPr>
        <p:spPr>
          <a:xfrm>
            <a:off x="1934783" y="1077651"/>
            <a:ext cx="9930192" cy="647421"/>
          </a:xfrm>
          <a:prstGeom prst="rect">
            <a:avLst/>
          </a:prstGeom>
          <a:noFill/>
          <a:ln>
            <a:noFill/>
          </a:ln>
        </p:spPr>
        <p:style>
          <a:lnRef idx="2">
            <a:schemeClr val="accent2"/>
          </a:lnRef>
          <a:fillRef idx="1">
            <a:schemeClr val="lt1"/>
          </a:fillRef>
          <a:effectRef idx="0">
            <a:schemeClr val="accent2"/>
          </a:effectRef>
          <a:fontRef idx="none"/>
        </p:style>
        <p:txBody>
          <a:bodyPr wrap="square" anchor="t">
            <a:spAutoFit/>
          </a:bodyPr>
          <a:lstStyle>
            <a:lvl1pPr marL="0" indent="0" algn="l">
              <a:lnSpc>
                <a:spcPct val="125000"/>
              </a:lnSpc>
              <a:spcBef>
                <a:spcPts val="600"/>
              </a:spcBef>
              <a:spcAft>
                <a:spcPts val="600"/>
              </a:spcAft>
              <a:buClr>
                <a:schemeClr val="accent5"/>
              </a:buClr>
              <a:buSzPct val="100000"/>
              <a:buFont typeface="Arial" panose="020B0604020202020204" pitchFamily="34" charset="0"/>
              <a:buNone/>
              <a:defRPr sz="3200" b="1">
                <a:solidFill>
                  <a:schemeClr val="tx2"/>
                </a:solidFill>
              </a:defRPr>
            </a:lvl1pPr>
            <a:lvl2pPr marL="351583" indent="0" algn="ctr">
              <a:lnSpc>
                <a:spcPct val="100000"/>
              </a:lnSpc>
              <a:spcBef>
                <a:spcPts val="0"/>
              </a:spcBef>
              <a:spcAft>
                <a:spcPts val="600"/>
              </a:spcAft>
              <a:buClr>
                <a:srgbClr val="4C88D0"/>
              </a:buClr>
              <a:buSzPct val="80000"/>
              <a:buFont typeface="Arial" panose="020B0604020202020204" pitchFamily="34" charset="0"/>
              <a:buNone/>
              <a:defRPr sz="2000"/>
            </a:lvl2pPr>
            <a:lvl3pPr marL="802624" indent="0" algn="ctr">
              <a:lnSpc>
                <a:spcPct val="100000"/>
              </a:lnSpc>
              <a:spcBef>
                <a:spcPts val="600"/>
              </a:spcBef>
              <a:spcAft>
                <a:spcPts val="600"/>
              </a:spcAft>
              <a:buClr>
                <a:srgbClr val="7030A0"/>
              </a:buClr>
              <a:buSzPct val="80000"/>
              <a:buFont typeface="Arial" panose="020B0604020202020204" pitchFamily="34" charset="0"/>
              <a:buNone/>
              <a:defRPr sz="1800"/>
            </a:lvl3pPr>
            <a:lvl4pPr marL="1214440" indent="0" algn="ctr">
              <a:lnSpc>
                <a:spcPct val="100000"/>
              </a:lnSpc>
              <a:spcBef>
                <a:spcPts val="600"/>
              </a:spcBef>
              <a:spcAft>
                <a:spcPts val="600"/>
              </a:spcAft>
              <a:buClr>
                <a:srgbClr val="DD4805"/>
              </a:buClr>
              <a:buFont typeface="Arial" panose="020B0604020202020204" pitchFamily="34" charset="0"/>
              <a:buNone/>
              <a:defRPr sz="1600"/>
            </a:lvl4pPr>
            <a:lvl5pPr marL="1561825" indent="0" algn="ctr">
              <a:lnSpc>
                <a:spcPct val="100000"/>
              </a:lnSpc>
              <a:spcBef>
                <a:spcPts val="600"/>
              </a:spcBef>
              <a:spcAft>
                <a:spcPts val="600"/>
              </a:spcAft>
              <a:buClr>
                <a:srgbClr val="0056A4"/>
              </a:buClr>
              <a:buNone/>
              <a:defRPr sz="1400"/>
            </a:lvl5pPr>
          </a:lstStyle>
          <a:p>
            <a:pPr lvl="0"/>
            <a:r>
              <a:rPr lang="en-US" dirty="0"/>
              <a:t>Click to edit Master text styles</a:t>
            </a:r>
          </a:p>
        </p:txBody>
      </p:sp>
      <p:sp>
        <p:nvSpPr>
          <p:cNvPr id="8" name="Footer Placeholder 2"/>
          <p:cNvSpPr>
            <a:spLocks noGrp="1"/>
          </p:cNvSpPr>
          <p:nvPr>
            <p:ph type="ftr" sz="quarter" idx="24"/>
          </p:nvPr>
        </p:nvSpPr>
        <p:spPr>
          <a:xfrm>
            <a:off x="0" y="6597352"/>
            <a:ext cx="12192000" cy="260648"/>
          </a:xfrm>
        </p:spPr>
        <p:txBody>
          <a:bodyPr/>
          <a:lstStyle>
            <a:lvl1pPr>
              <a:defRPr sz="900">
                <a:solidFill>
                  <a:schemeClr val="tx1"/>
                </a:solidFill>
              </a:defRPr>
            </a:lvl1pPr>
          </a:lstStyle>
          <a:p>
            <a:pPr>
              <a:defRPr/>
            </a:pPr>
            <a:r>
              <a:rPr lang="en-US" dirty="0"/>
              <a:t>Self-Care in Disaster Times &amp; Beyond: Organizational Wellness. Version: 03. Revised: 2020-10. © 2020, Alberta Health Services, Mental Health Promotion &amp; Illness Prevention.</a:t>
            </a:r>
            <a:endParaRPr lang="en-CA" dirty="0"/>
          </a:p>
        </p:txBody>
      </p:sp>
      <p:sp>
        <p:nvSpPr>
          <p:cNvPr id="3" name="TextBox 2">
            <a:extLst>
              <a:ext uri="{FF2B5EF4-FFF2-40B4-BE49-F238E27FC236}">
                <a16:creationId xmlns:a16="http://schemas.microsoft.com/office/drawing/2014/main" id="{9DEC2C5C-92ED-4F91-A09C-12A261FF4C49}"/>
              </a:ext>
            </a:extLst>
          </p:cNvPr>
          <p:cNvSpPr txBox="1"/>
          <p:nvPr userDrawn="1"/>
        </p:nvSpPr>
        <p:spPr>
          <a:xfrm>
            <a:off x="415253" y="193240"/>
            <a:ext cx="11361494" cy="822960"/>
          </a:xfrm>
          <a:prstGeom prst="roundRect">
            <a:avLst/>
          </a:prstGeom>
          <a:solidFill>
            <a:schemeClr val="accent3"/>
          </a:solidFill>
        </p:spPr>
        <p:txBody>
          <a:bodyPr wrap="square" rtlCol="0">
            <a:noAutofit/>
          </a:bodyPr>
          <a:lstStyle/>
          <a:p>
            <a:pPr algn="ctr"/>
            <a:r>
              <a:rPr lang="en-US" sz="4400" b="1" dirty="0">
                <a:solidFill>
                  <a:schemeClr val="bg1"/>
                </a:solidFill>
              </a:rPr>
              <a:t>Activity</a:t>
            </a:r>
          </a:p>
        </p:txBody>
      </p:sp>
      <p:sp>
        <p:nvSpPr>
          <p:cNvPr id="2" name="Rounded Rectangle 7">
            <a:extLst>
              <a:ext uri="{FF2B5EF4-FFF2-40B4-BE49-F238E27FC236}">
                <a16:creationId xmlns:a16="http://schemas.microsoft.com/office/drawing/2014/main" id="{4C87F8FA-1182-4A37-A555-9329CC932B02}"/>
              </a:ext>
            </a:extLst>
          </p:cNvPr>
          <p:cNvSpPr/>
          <p:nvPr userDrawn="1"/>
        </p:nvSpPr>
        <p:spPr>
          <a:xfrm>
            <a:off x="472439" y="1077651"/>
            <a:ext cx="1374116" cy="1374116"/>
          </a:xfrm>
          <a:prstGeom prst="roundRect">
            <a:avLst/>
          </a:prstGeom>
          <a:solidFill>
            <a:schemeClr val="bg1"/>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 name="Text Placeholder 4">
            <a:extLst>
              <a:ext uri="{FF2B5EF4-FFF2-40B4-BE49-F238E27FC236}">
                <a16:creationId xmlns:a16="http://schemas.microsoft.com/office/drawing/2014/main" id="{7C3FFEDB-18F6-411D-84C1-BD9AAD64736F}"/>
              </a:ext>
            </a:extLst>
          </p:cNvPr>
          <p:cNvSpPr>
            <a:spLocks noGrp="1"/>
          </p:cNvSpPr>
          <p:nvPr>
            <p:ph type="body" sz="quarter" idx="25"/>
          </p:nvPr>
        </p:nvSpPr>
        <p:spPr>
          <a:xfrm>
            <a:off x="1935163" y="1786523"/>
            <a:ext cx="9929812" cy="4538077"/>
          </a:xfrm>
        </p:spPr>
        <p:txBody>
          <a:bodyPr/>
          <a:lstStyle>
            <a:lvl1pPr marL="342900" indent="-228600">
              <a:lnSpc>
                <a:spcPct val="100000"/>
              </a:lnSpc>
              <a:spcBef>
                <a:spcPts val="600"/>
              </a:spcBef>
              <a:defRPr sz="2400"/>
            </a:lvl1pPr>
            <a:lvl2pPr>
              <a:lnSpc>
                <a:spcPct val="100000"/>
              </a:lnSpc>
              <a:spcBef>
                <a:spcPts val="600"/>
              </a:spcBef>
              <a:defRPr sz="2000"/>
            </a:lvl2pPr>
            <a:lvl3pPr>
              <a:lnSpc>
                <a:spcPct val="100000"/>
              </a:lnSpc>
              <a:defRPr/>
            </a:lvl3pPr>
            <a:lvl4pPr>
              <a:lnSpc>
                <a:spcPct val="100000"/>
              </a:lnSpc>
              <a:defRPr/>
            </a:lvl4pPr>
            <a:lvl5pPr>
              <a:lnSpc>
                <a:spcPct val="10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Tree>
    <p:extLst>
      <p:ext uri="{BB962C8B-B14F-4D97-AF65-F5344CB8AC3E}">
        <p14:creationId xmlns:p14="http://schemas.microsoft.com/office/powerpoint/2010/main" val="7959144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Discussion Slide with Title">
    <p:spTree>
      <p:nvGrpSpPr>
        <p:cNvPr id="1" name=""/>
        <p:cNvGrpSpPr/>
        <p:nvPr/>
      </p:nvGrpSpPr>
      <p:grpSpPr>
        <a:xfrm>
          <a:off x="0" y="0"/>
          <a:ext cx="0" cy="0"/>
          <a:chOff x="0" y="0"/>
          <a:chExt cx="0" cy="0"/>
        </a:xfrm>
      </p:grpSpPr>
      <p:sp>
        <p:nvSpPr>
          <p:cNvPr id="9" name="Content Placeholder 8"/>
          <p:cNvSpPr>
            <a:spLocks noGrp="1"/>
          </p:cNvSpPr>
          <p:nvPr>
            <p:ph sz="quarter" idx="10"/>
          </p:nvPr>
        </p:nvSpPr>
        <p:spPr>
          <a:xfrm>
            <a:off x="565309" y="1039071"/>
            <a:ext cx="10332719" cy="786177"/>
          </a:xfrm>
          <a:prstGeom prst="rect">
            <a:avLst/>
          </a:prstGeom>
          <a:noFill/>
          <a:ln>
            <a:noFill/>
          </a:ln>
        </p:spPr>
        <p:style>
          <a:lnRef idx="2">
            <a:schemeClr val="accent2"/>
          </a:lnRef>
          <a:fillRef idx="1">
            <a:schemeClr val="lt1"/>
          </a:fillRef>
          <a:effectRef idx="0">
            <a:schemeClr val="accent2"/>
          </a:effectRef>
          <a:fontRef idx="none"/>
        </p:style>
        <p:txBody>
          <a:bodyPr wrap="square" anchor="t">
            <a:spAutoFit/>
          </a:bodyPr>
          <a:lstStyle>
            <a:lvl1pPr marL="0" indent="0" algn="ctr">
              <a:lnSpc>
                <a:spcPct val="125000"/>
              </a:lnSpc>
              <a:spcBef>
                <a:spcPts val="600"/>
              </a:spcBef>
              <a:spcAft>
                <a:spcPts val="600"/>
              </a:spcAft>
              <a:buClr>
                <a:schemeClr val="accent5"/>
              </a:buClr>
              <a:buSzPct val="100000"/>
              <a:buFont typeface="Arial" panose="020B0604020202020204" pitchFamily="34" charset="0"/>
              <a:buNone/>
              <a:defRPr sz="4000" b="1">
                <a:solidFill>
                  <a:schemeClr val="accent3"/>
                </a:solidFill>
              </a:defRPr>
            </a:lvl1pPr>
            <a:lvl2pPr marL="351583" indent="0" algn="ctr">
              <a:lnSpc>
                <a:spcPct val="100000"/>
              </a:lnSpc>
              <a:spcBef>
                <a:spcPts val="0"/>
              </a:spcBef>
              <a:spcAft>
                <a:spcPts val="600"/>
              </a:spcAft>
              <a:buClr>
                <a:srgbClr val="4C88D0"/>
              </a:buClr>
              <a:buSzPct val="80000"/>
              <a:buFont typeface="Arial" panose="020B0604020202020204" pitchFamily="34" charset="0"/>
              <a:buNone/>
              <a:defRPr sz="2000"/>
            </a:lvl2pPr>
            <a:lvl3pPr marL="802624" indent="0" algn="ctr">
              <a:lnSpc>
                <a:spcPct val="100000"/>
              </a:lnSpc>
              <a:spcBef>
                <a:spcPts val="600"/>
              </a:spcBef>
              <a:spcAft>
                <a:spcPts val="600"/>
              </a:spcAft>
              <a:buClr>
                <a:srgbClr val="7030A0"/>
              </a:buClr>
              <a:buSzPct val="80000"/>
              <a:buFont typeface="Arial" panose="020B0604020202020204" pitchFamily="34" charset="0"/>
              <a:buNone/>
              <a:defRPr sz="1800"/>
            </a:lvl3pPr>
            <a:lvl4pPr marL="1214440" indent="0" algn="ctr">
              <a:lnSpc>
                <a:spcPct val="100000"/>
              </a:lnSpc>
              <a:spcBef>
                <a:spcPts val="600"/>
              </a:spcBef>
              <a:spcAft>
                <a:spcPts val="600"/>
              </a:spcAft>
              <a:buClr>
                <a:srgbClr val="DD4805"/>
              </a:buClr>
              <a:buFont typeface="Arial" panose="020B0604020202020204" pitchFamily="34" charset="0"/>
              <a:buNone/>
              <a:defRPr sz="1600"/>
            </a:lvl4pPr>
            <a:lvl5pPr marL="1561825" indent="0" algn="ctr">
              <a:lnSpc>
                <a:spcPct val="100000"/>
              </a:lnSpc>
              <a:spcBef>
                <a:spcPts val="600"/>
              </a:spcBef>
              <a:spcAft>
                <a:spcPts val="600"/>
              </a:spcAft>
              <a:buClr>
                <a:srgbClr val="0056A4"/>
              </a:buClr>
              <a:buNone/>
              <a:defRPr sz="1400"/>
            </a:lvl5pPr>
          </a:lstStyle>
          <a:p>
            <a:pPr lvl="0"/>
            <a:r>
              <a:rPr lang="en-US" dirty="0"/>
              <a:t>Click to edit Master text styles</a:t>
            </a:r>
          </a:p>
        </p:txBody>
      </p:sp>
      <p:sp>
        <p:nvSpPr>
          <p:cNvPr id="8" name="Footer Placeholder 2"/>
          <p:cNvSpPr>
            <a:spLocks noGrp="1"/>
          </p:cNvSpPr>
          <p:nvPr>
            <p:ph type="ftr" sz="quarter" idx="24"/>
          </p:nvPr>
        </p:nvSpPr>
        <p:spPr>
          <a:xfrm>
            <a:off x="0" y="6597352"/>
            <a:ext cx="12192000" cy="260648"/>
          </a:xfrm>
        </p:spPr>
        <p:txBody>
          <a:bodyPr/>
          <a:lstStyle>
            <a:lvl1pPr>
              <a:defRPr sz="900">
                <a:solidFill>
                  <a:schemeClr val="tx1"/>
                </a:solidFill>
              </a:defRPr>
            </a:lvl1pPr>
          </a:lstStyle>
          <a:p>
            <a:pPr>
              <a:defRPr/>
            </a:pPr>
            <a:r>
              <a:rPr lang="en-US" dirty="0"/>
              <a:t>Self-Care in Disaster Times &amp; Beyond: Organizational Wellness. Version: 03. Revised: 2020-10. © 2020, Alberta Health Services, Mental Health Promotion &amp; Illness Prevention.</a:t>
            </a:r>
            <a:endParaRPr lang="en-CA" dirty="0"/>
          </a:p>
        </p:txBody>
      </p:sp>
      <p:sp>
        <p:nvSpPr>
          <p:cNvPr id="3" name="TextBox 2">
            <a:extLst>
              <a:ext uri="{FF2B5EF4-FFF2-40B4-BE49-F238E27FC236}">
                <a16:creationId xmlns:a16="http://schemas.microsoft.com/office/drawing/2014/main" id="{9DEC2C5C-92ED-4F91-A09C-12A261FF4C49}"/>
              </a:ext>
            </a:extLst>
          </p:cNvPr>
          <p:cNvSpPr txBox="1"/>
          <p:nvPr userDrawn="1"/>
        </p:nvSpPr>
        <p:spPr>
          <a:xfrm>
            <a:off x="472440" y="202122"/>
            <a:ext cx="10434691" cy="822960"/>
          </a:xfrm>
          <a:prstGeom prst="roundRect">
            <a:avLst/>
          </a:prstGeom>
          <a:solidFill>
            <a:schemeClr val="tx2"/>
          </a:solidFill>
        </p:spPr>
        <p:txBody>
          <a:bodyPr wrap="square" rtlCol="0">
            <a:noAutofit/>
          </a:bodyPr>
          <a:lstStyle/>
          <a:p>
            <a:pPr algn="ctr"/>
            <a:r>
              <a:rPr lang="en-US" sz="4400" b="1" dirty="0">
                <a:solidFill>
                  <a:schemeClr val="bg1"/>
                </a:solidFill>
              </a:rPr>
              <a:t>Activity Discussion</a:t>
            </a:r>
          </a:p>
        </p:txBody>
      </p:sp>
      <p:sp>
        <p:nvSpPr>
          <p:cNvPr id="4" name="Text Placeholder 3">
            <a:extLst>
              <a:ext uri="{FF2B5EF4-FFF2-40B4-BE49-F238E27FC236}">
                <a16:creationId xmlns:a16="http://schemas.microsoft.com/office/drawing/2014/main" id="{D8F25FDE-0BFE-4E3C-9DF8-9B3B040C6D0E}"/>
              </a:ext>
            </a:extLst>
          </p:cNvPr>
          <p:cNvSpPr>
            <a:spLocks noGrp="1"/>
          </p:cNvSpPr>
          <p:nvPr>
            <p:ph type="body" sz="quarter" idx="25"/>
          </p:nvPr>
        </p:nvSpPr>
        <p:spPr>
          <a:xfrm>
            <a:off x="565309" y="1937982"/>
            <a:ext cx="10332719" cy="4518241"/>
          </a:xfrm>
        </p:spPr>
        <p:txBody>
          <a:bodyPr/>
          <a:lstStyle>
            <a:lvl1pPr marL="174625" indent="-174625">
              <a:lnSpc>
                <a:spcPct val="114000"/>
              </a:lnSpc>
              <a:spcBef>
                <a:spcPts val="600"/>
              </a:spcBef>
              <a:buClr>
                <a:schemeClr val="tx2"/>
              </a:buClr>
              <a:buSzPct val="90000"/>
              <a:defRPr sz="2400"/>
            </a:lvl1pPr>
            <a:lvl2pPr marL="461963" indent="-171450">
              <a:lnSpc>
                <a:spcPct val="114000"/>
              </a:lnSpc>
              <a:spcBef>
                <a:spcPts val="600"/>
              </a:spcBef>
              <a:defRPr sz="2000"/>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pic>
        <p:nvPicPr>
          <p:cNvPr id="5" name="Content Placeholder 4">
            <a:extLst>
              <a:ext uri="{FF2B5EF4-FFF2-40B4-BE49-F238E27FC236}">
                <a16:creationId xmlns:a16="http://schemas.microsoft.com/office/drawing/2014/main" id="{251E953F-1FB9-42AC-8A89-3DA7B3F4A5EF}"/>
              </a:ext>
            </a:extLst>
          </p:cNvPr>
          <p:cNvPicPr>
            <a:picLocks noChangeAspect="1"/>
          </p:cNvPicPr>
          <p:nvPr userDrawn="1"/>
        </p:nvPicPr>
        <p:blipFill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backgroundRemoval t="4202" b="95938" l="14393" r="90467">
                        <a14:foregroundMark x1="25981" y1="24930" x2="25421" y2="26891"/>
                        <a14:foregroundMark x1="25421" y1="23529" x2="17757" y2="25350"/>
                        <a14:foregroundMark x1="41869" y1="9804" x2="63551" y2="7283"/>
                        <a14:foregroundMark x1="33084" y1="10364" x2="33084" y2="10364"/>
                        <a14:foregroundMark x1="35514" y1="9384" x2="35514" y2="9384"/>
                        <a14:foregroundMark x1="36075" y1="8824" x2="36075" y2="8824"/>
                        <a14:foregroundMark x1="34766" y1="9104" x2="34766" y2="9104"/>
                        <a14:foregroundMark x1="33271" y1="10364" x2="59813" y2="5742"/>
                        <a14:foregroundMark x1="80187" y1="19748" x2="78879" y2="42017"/>
                        <a14:foregroundMark x1="78879" y1="42017" x2="78879" y2="42017"/>
                        <a14:foregroundMark x1="81495" y1="26050" x2="81495" y2="26050"/>
                        <a14:foregroundMark x1="80561" y1="26471" x2="80561" y2="26471"/>
                        <a14:foregroundMark x1="85047" y1="29972" x2="85047" y2="29972"/>
                        <a14:foregroundMark x1="53832" y1="4902" x2="53832" y2="4902"/>
                        <a14:foregroundMark x1="33645" y1="10224" x2="33645" y2="10224"/>
                        <a14:foregroundMark x1="33271" y1="9524" x2="33271" y2="9524"/>
                        <a14:foregroundMark x1="54393" y1="85574" x2="54393" y2="85574"/>
                        <a14:foregroundMark x1="26916" y1="87955" x2="26916" y2="87955"/>
                        <a14:foregroundMark x1="35514" y1="89776" x2="35514" y2="89776"/>
                        <a14:foregroundMark x1="24112" y1="88235" x2="24112" y2="88235"/>
                        <a14:foregroundMark x1="55701" y1="88235" x2="55701" y2="88235"/>
                        <a14:foregroundMark x1="52710" y1="88235" x2="52710" y2="88235"/>
                        <a14:foregroundMark x1="54953" y1="88235" x2="54953" y2="88235"/>
                        <a14:foregroundMark x1="57383" y1="87955" x2="59439" y2="87955"/>
                        <a14:foregroundMark x1="61121" y1="88655" x2="62991" y2="88655"/>
                        <a14:foregroundMark x1="64112" y1="87115" x2="64112" y2="87115"/>
                        <a14:foregroundMark x1="63738" y1="86275" x2="63738" y2="86275"/>
                        <a14:foregroundMark x1="63551" y1="87955" x2="63551" y2="87955"/>
                        <a14:foregroundMark x1="65421" y1="89076" x2="65421" y2="89076"/>
                        <a14:foregroundMark x1="61308" y1="89076" x2="68411" y2="89776"/>
                        <a14:foregroundMark x1="65607" y1="86835" x2="72150" y2="85994"/>
                        <a14:foregroundMark x1="63551" y1="85294" x2="73458" y2="84594"/>
                        <a14:foregroundMark x1="34953" y1="90056" x2="62243" y2="91317"/>
                        <a14:foregroundMark x1="62243" y1="91317" x2="69720" y2="88936"/>
                        <a14:foregroundMark x1="40000" y1="90056" x2="59439" y2="90896"/>
                        <a14:foregroundMark x1="39813" y1="90616" x2="40935" y2="92017"/>
                        <a14:foregroundMark x1="43925" y1="90896" x2="52523" y2="92017"/>
                        <a14:foregroundMark x1="51028" y1="90616" x2="62991" y2="92017"/>
                        <a14:foregroundMark x1="36262" y1="89076" x2="51963" y2="93557"/>
                        <a14:foregroundMark x1="38692" y1="91737" x2="38692" y2="91737"/>
                        <a14:foregroundMark x1="40000" y1="92857" x2="40000" y2="92857"/>
                        <a14:foregroundMark x1="43551" y1="93137" x2="43551" y2="93137"/>
                        <a14:foregroundMark x1="44112" y1="93137" x2="44112" y2="93137"/>
                        <a14:foregroundMark x1="50280" y1="93978" x2="50280" y2="93978"/>
                        <a14:foregroundMark x1="55140" y1="94258" x2="55140" y2="94258"/>
                        <a14:foregroundMark x1="57757" y1="93277" x2="57757" y2="93277"/>
                        <a14:foregroundMark x1="57383" y1="92437" x2="57383" y2="92437"/>
                        <a14:foregroundMark x1="59813" y1="92857" x2="59813" y2="92857"/>
                        <a14:foregroundMark x1="60561" y1="92857" x2="61308" y2="93137"/>
                        <a14:foregroundMark x1="65047" y1="93137" x2="65047" y2="93137"/>
                        <a14:foregroundMark x1="66168" y1="92717" x2="66168" y2="92717"/>
                        <a14:foregroundMark x1="66916" y1="92437" x2="66916" y2="92437"/>
                        <a14:foregroundMark x1="69720" y1="91737" x2="70280" y2="91036"/>
                        <a14:foregroundMark x1="71589" y1="90196" x2="71589" y2="90196"/>
                        <a14:foregroundMark x1="72150" y1="89076" x2="72150" y2="89076"/>
                        <a14:foregroundMark x1="72897" y1="88235" x2="72897" y2="88235"/>
                        <a14:foregroundMark x1="73271" y1="87815" x2="73271" y2="87815"/>
                        <a14:foregroundMark x1="75327" y1="86415" x2="75327" y2="86415"/>
                        <a14:foregroundMark x1="75327" y1="85574" x2="75327" y2="85574"/>
                        <a14:foregroundMark x1="74206" y1="84594" x2="74206" y2="84594"/>
                        <a14:foregroundMark x1="73832" y1="84034" x2="73832" y2="84034"/>
                        <a14:foregroundMark x1="70841" y1="83053" x2="70841" y2="83053"/>
                        <a14:foregroundMark x1="70841" y1="83053" x2="70841" y2="83053"/>
                        <a14:foregroundMark x1="69159" y1="82493" x2="69159" y2="82493"/>
                        <a14:foregroundMark x1="68598" y1="81513" x2="68598" y2="81513"/>
                        <a14:foregroundMark x1="68598" y1="81373" x2="68598" y2="81373"/>
                        <a14:foregroundMark x1="66542" y1="79552" x2="66542" y2="79552"/>
                        <a14:foregroundMark x1="68411" y1="79552" x2="69159" y2="79552"/>
                        <a14:foregroundMark x1="70280" y1="79832" x2="70280" y2="79832"/>
                        <a14:foregroundMark x1="71402" y1="80672" x2="72710" y2="81513"/>
                        <a14:foregroundMark x1="73458" y1="81513" x2="73458" y2="81513"/>
                        <a14:foregroundMark x1="73458" y1="81513" x2="74019" y2="82493"/>
                        <a14:foregroundMark x1="74019" y1="82913" x2="74206" y2="83613"/>
                        <a14:foregroundMark x1="74206" y1="83613" x2="75140" y2="84594"/>
                        <a14:foregroundMark x1="75327" y1="84594" x2="75327" y2="84594"/>
                        <a14:foregroundMark x1="75327" y1="85294" x2="75327" y2="85994"/>
                        <a14:foregroundMark x1="75327" y1="86275" x2="75327" y2="86275"/>
                        <a14:foregroundMark x1="75327" y1="86695" x2="75701" y2="87815"/>
                        <a14:foregroundMark x1="75327" y1="90476" x2="75327" y2="90476"/>
                        <a14:foregroundMark x1="75327" y1="91036" x2="75327" y2="91036"/>
                        <a14:foregroundMark x1="73271" y1="91317" x2="71776" y2="91597"/>
                        <a14:foregroundMark x1="71589" y1="92017" x2="71589" y2="92017"/>
                        <a14:foregroundMark x1="69346" y1="92157" x2="69346" y2="92157"/>
                        <a14:foregroundMark x1="68972" y1="92437" x2="68972" y2="92437"/>
                        <a14:foregroundMark x1="71589" y1="92857" x2="71589" y2="92857"/>
                        <a14:foregroundMark x1="63738" y1="93557" x2="63738" y2="93557"/>
                        <a14:foregroundMark x1="58879" y1="93838" x2="58879" y2="93838"/>
                        <a14:foregroundMark x1="64112" y1="94258" x2="64112" y2="94258"/>
                        <a14:foregroundMark x1="68411" y1="93978" x2="68411" y2="93978"/>
                        <a14:foregroundMark x1="71776" y1="93838" x2="71776" y2="93838"/>
                        <a14:foregroundMark x1="75888" y1="93277" x2="75888" y2="93277"/>
                        <a14:foregroundMark x1="77570" y1="92437" x2="77570" y2="92437"/>
                        <a14:foregroundMark x1="78505" y1="91737" x2="78505" y2="91737"/>
                        <a14:foregroundMark x1="78879" y1="91317" x2="78879" y2="91317"/>
                        <a14:foregroundMark x1="79626" y1="91036" x2="79626" y2="91036"/>
                        <a14:foregroundMark x1="80000" y1="90476" x2="80000" y2="90476"/>
                        <a14:foregroundMark x1="80000" y1="89356" x2="80000" y2="89356"/>
                        <a14:foregroundMark x1="80000" y1="88655" x2="80000" y2="88655"/>
                        <a14:foregroundMark x1="80935" y1="87815" x2="80935" y2="87815"/>
                        <a14:foregroundMark x1="80935" y1="87535" x2="80935" y2="87535"/>
                        <a14:foregroundMark x1="80935" y1="87115" x2="80935" y2="87115"/>
                        <a14:foregroundMark x1="80935" y1="86695" x2="80935" y2="86695"/>
                        <a14:foregroundMark x1="80935" y1="85994" x2="80935" y2="85994"/>
                        <a14:foregroundMark x1="80935" y1="85154" x2="80935" y2="85154"/>
                        <a14:foregroundMark x1="80561" y1="83613" x2="80561" y2="83613"/>
                        <a14:foregroundMark x1="80000" y1="81933" x2="80000" y2="81933"/>
                        <a14:foregroundMark x1="79626" y1="79972" x2="79626" y2="79972"/>
                        <a14:foregroundMark x1="79626" y1="79832" x2="79626" y2="79832"/>
                        <a14:foregroundMark x1="76636" y1="78431" x2="76636" y2="78431"/>
                        <a14:foregroundMark x1="77757" y1="82633" x2="77757" y2="82633"/>
                        <a14:foregroundMark x1="77757" y1="81513" x2="77757" y2="81513"/>
                        <a14:foregroundMark x1="77757" y1="81092" x2="77757" y2="81092"/>
                        <a14:foregroundMark x1="77570" y1="81092" x2="77570" y2="81092"/>
                        <a14:foregroundMark x1="77196" y1="80812" x2="77196" y2="80812"/>
                        <a14:foregroundMark x1="76449" y1="79552" x2="76449" y2="79552"/>
                        <a14:foregroundMark x1="72710" y1="79132" x2="72710" y2="79132"/>
                        <a14:foregroundMark x1="72336" y1="78852" x2="72150" y2="78711"/>
                        <a14:foregroundMark x1="71402" y1="77591" x2="71402" y2="77591"/>
                        <a14:foregroundMark x1="71028" y1="77031" x2="71028" y2="77031"/>
                        <a14:foregroundMark x1="71776" y1="76471" x2="71776" y2="76471"/>
                        <a14:foregroundMark x1="76075" y1="78431" x2="76075" y2="78431"/>
                        <a14:foregroundMark x1="75327" y1="77591" x2="75327" y2="77591"/>
                        <a14:foregroundMark x1="75140" y1="76471" x2="75140" y2="76471"/>
                        <a14:foregroundMark x1="68972" y1="76471" x2="68972" y2="76471"/>
                        <a14:foregroundMark x1="68598" y1="77311" x2="68972" y2="78151"/>
                        <a14:foregroundMark x1="66542" y1="76891" x2="66542" y2="76891"/>
                        <a14:foregroundMark x1="65421" y1="75350" x2="65981" y2="75070"/>
                        <a14:foregroundMark x1="58318" y1="4482" x2="58318" y2="4482"/>
                        <a14:foregroundMark x1="49720" y1="4202" x2="49720" y2="4202"/>
                        <a14:foregroundMark x1="39813" y1="6863" x2="39813" y2="6863"/>
                        <a14:foregroundMark x1="36822" y1="7703" x2="37570" y2="7983"/>
                        <a14:foregroundMark x1="36075" y1="9104" x2="36075" y2="9104"/>
                        <a14:foregroundMark x1="64486" y1="71709" x2="64486" y2="71709"/>
                        <a14:foregroundMark x1="65607" y1="73529" x2="71589" y2="79552"/>
                        <a14:foregroundMark x1="64112" y1="72689" x2="66168" y2="74370"/>
                        <a14:foregroundMark x1="67850" y1="74370" x2="72897" y2="77031"/>
                        <a14:foregroundMark x1="68972" y1="73109" x2="77009" y2="77591"/>
                        <a14:foregroundMark x1="32336" y1="90616" x2="38692" y2="92857"/>
                        <a14:foregroundMark x1="30093" y1="90476" x2="25794" y2="93277"/>
                        <a14:foregroundMark x1="34766" y1="91317" x2="29346" y2="94258"/>
                        <a14:foregroundMark x1="39439" y1="92157" x2="33271" y2="93978"/>
                        <a14:foregroundMark x1="46729" y1="92717" x2="40935" y2="94398"/>
                        <a14:foregroundMark x1="49720" y1="93978" x2="37009" y2="94678"/>
                        <a14:foregroundMark x1="27664" y1="90196" x2="19626" y2="91317"/>
                        <a14:foregroundMark x1="27103" y1="92717" x2="20748" y2="93557"/>
                        <a14:foregroundMark x1="28411" y1="87255" x2="20748" y2="84874"/>
                        <a14:foregroundMark x1="22804" y1="88936" x2="17944" y2="88936"/>
                        <a14:foregroundMark x1="30280" y1="84594" x2="19626" y2="82633"/>
                        <a14:foregroundMark x1="31402" y1="83053" x2="23925" y2="81513"/>
                        <a14:foregroundMark x1="31963" y1="80672" x2="21682" y2="81092"/>
                        <a14:foregroundMark x1="32336" y1="79132" x2="19813" y2="80812"/>
                        <a14:foregroundMark x1="31963" y1="79132" x2="15327" y2="79552"/>
                        <a14:foregroundMark x1="27850" y1="83333" x2="15327" y2="84454"/>
                        <a14:foregroundMark x1="19065" y1="88375" x2="14393" y2="91036"/>
                        <a14:foregroundMark x1="22056" y1="90896" x2="16075" y2="94258"/>
                        <a14:foregroundMark x1="27664" y1="94258" x2="18692" y2="95518"/>
                        <a14:foregroundMark x1="35701" y1="94678" x2="28785" y2="95938"/>
                        <a14:foregroundMark x1="77196" y1="91036" x2="87664" y2="93838"/>
                        <a14:foregroundMark x1="74579" y1="93137" x2="90467" y2="95938"/>
                        <a14:foregroundMark x1="81308" y1="87955" x2="87664" y2="87815"/>
                        <a14:foregroundMark x1="27850" y1="78852" x2="20748" y2="78011"/>
                        <a14:foregroundMark x1="25234" y1="79552" x2="14766" y2="78711"/>
                      </a14:backgroundRemoval>
                    </a14:imgEffect>
                    <a14:imgEffect>
                      <a14:brightnessContrast contrast="40000"/>
                    </a14:imgEffect>
                  </a14:imgLayer>
                </a14:imgProps>
              </a:ext>
            </a:extLst>
          </a:blip>
          <a:srcRect l="16410" r="10725" b="5179"/>
          <a:stretch/>
        </p:blipFill>
        <p:spPr bwMode="auto">
          <a:xfrm>
            <a:off x="11075808" y="28217"/>
            <a:ext cx="1102899" cy="1739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90150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3_Title &amp; content ">
    <p:spTree>
      <p:nvGrpSpPr>
        <p:cNvPr id="1" name=""/>
        <p:cNvGrpSpPr/>
        <p:nvPr/>
      </p:nvGrpSpPr>
      <p:grpSpPr>
        <a:xfrm>
          <a:off x="0" y="0"/>
          <a:ext cx="0" cy="0"/>
          <a:chOff x="0" y="0"/>
          <a:chExt cx="0" cy="0"/>
        </a:xfrm>
      </p:grpSpPr>
      <p:sp>
        <p:nvSpPr>
          <p:cNvPr id="11" name="Title 11"/>
          <p:cNvSpPr>
            <a:spLocks noGrp="1"/>
          </p:cNvSpPr>
          <p:nvPr>
            <p:ph type="title" hasCustomPrompt="1"/>
          </p:nvPr>
        </p:nvSpPr>
        <p:spPr>
          <a:xfrm>
            <a:off x="472440" y="294908"/>
            <a:ext cx="11247119" cy="926976"/>
          </a:xfrm>
        </p:spPr>
        <p:txBody>
          <a:bodyPr vert="horz" lIns="0" tIns="137160" rIns="0" bIns="0" rtlCol="0" anchor="t" anchorCtr="0">
            <a:normAutofit/>
          </a:bodyPr>
          <a:lstStyle>
            <a:lvl1pPr algn="ctr">
              <a:defRPr lang="en-US" sz="4000" b="1" baseline="0" dirty="0">
                <a:solidFill>
                  <a:srgbClr val="7A9C49"/>
                </a:solidFill>
              </a:defRPr>
            </a:lvl1pPr>
          </a:lstStyle>
          <a:p>
            <a:pPr lvl="0" algn="ctr"/>
            <a:r>
              <a:rPr lang="en-US" dirty="0"/>
              <a:t>Insert title</a:t>
            </a:r>
          </a:p>
        </p:txBody>
      </p:sp>
      <p:sp>
        <p:nvSpPr>
          <p:cNvPr id="15" name="Footer Placeholder 2"/>
          <p:cNvSpPr>
            <a:spLocks noGrp="1"/>
          </p:cNvSpPr>
          <p:nvPr>
            <p:ph type="ftr" sz="quarter" idx="24"/>
          </p:nvPr>
        </p:nvSpPr>
        <p:spPr>
          <a:xfrm>
            <a:off x="0" y="6597352"/>
            <a:ext cx="12192000" cy="260648"/>
          </a:xfrm>
        </p:spPr>
        <p:txBody>
          <a:bodyPr/>
          <a:lstStyle>
            <a:lvl1pPr>
              <a:defRPr sz="900">
                <a:solidFill>
                  <a:schemeClr val="tx1"/>
                </a:solidFill>
              </a:defRPr>
            </a:lvl1pPr>
          </a:lstStyle>
          <a:p>
            <a:pPr>
              <a:defRPr/>
            </a:pPr>
            <a:r>
              <a:rPr lang="en-US" dirty="0"/>
              <a:t>Self-Care in Disaster Times &amp; Beyond: Organizational Wellness. Version: 03. Revised: 2020-10. © 2020, Alberta Health Services, Mental Health Promotion &amp; Illness Prevention.</a:t>
            </a:r>
            <a:endParaRPr lang="en-CA" dirty="0"/>
          </a:p>
        </p:txBody>
      </p:sp>
      <p:sp>
        <p:nvSpPr>
          <p:cNvPr id="3" name="Picture Placeholder 2"/>
          <p:cNvSpPr>
            <a:spLocks noGrp="1"/>
          </p:cNvSpPr>
          <p:nvPr>
            <p:ph type="pic" sz="quarter" idx="25"/>
          </p:nvPr>
        </p:nvSpPr>
        <p:spPr>
          <a:xfrm>
            <a:off x="472439" y="1221884"/>
            <a:ext cx="11247119" cy="433965"/>
          </a:xfrm>
        </p:spPr>
        <p:txBody>
          <a:bodyPr wrap="square" lIns="0" rIns="0" bIns="0">
            <a:spAutoFit/>
          </a:bodyPr>
          <a:lstStyle/>
          <a:p>
            <a:endParaRPr lang="en-CA" dirty="0"/>
          </a:p>
        </p:txBody>
      </p:sp>
      <p:cxnSp>
        <p:nvCxnSpPr>
          <p:cNvPr id="6" name="Shape 184">
            <a:extLst>
              <a:ext uri="{FF2B5EF4-FFF2-40B4-BE49-F238E27FC236}">
                <a16:creationId xmlns:a16="http://schemas.microsoft.com/office/drawing/2014/main" id="{755DD42E-0F4B-432B-9240-80C49D3C29C6}"/>
              </a:ext>
            </a:extLst>
          </p:cNvPr>
          <p:cNvCxnSpPr>
            <a:cxnSpLocks noChangeShapeType="1"/>
          </p:cNvCxnSpPr>
          <p:nvPr userDrawn="1"/>
        </p:nvCxnSpPr>
        <p:spPr bwMode="auto">
          <a:xfrm flipV="1">
            <a:off x="472440" y="260648"/>
            <a:ext cx="11247120" cy="14287"/>
          </a:xfrm>
          <a:prstGeom prst="straightConnector1">
            <a:avLst/>
          </a:prstGeom>
          <a:noFill/>
          <a:ln w="19050">
            <a:solidFill>
              <a:schemeClr val="tx2"/>
            </a:solidFill>
            <a:prstDash val="dot"/>
            <a:miter lim="800000"/>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5555646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2_Title &amp; content ">
    <p:spTree>
      <p:nvGrpSpPr>
        <p:cNvPr id="1" name=""/>
        <p:cNvGrpSpPr/>
        <p:nvPr/>
      </p:nvGrpSpPr>
      <p:grpSpPr>
        <a:xfrm>
          <a:off x="0" y="0"/>
          <a:ext cx="0" cy="0"/>
          <a:chOff x="0" y="0"/>
          <a:chExt cx="0" cy="0"/>
        </a:xfrm>
      </p:grpSpPr>
      <p:sp>
        <p:nvSpPr>
          <p:cNvPr id="10" name="Content Placeholder 9"/>
          <p:cNvSpPr>
            <a:spLocks noGrp="1"/>
          </p:cNvSpPr>
          <p:nvPr>
            <p:ph sz="quarter" idx="26" hasCustomPrompt="1"/>
          </p:nvPr>
        </p:nvSpPr>
        <p:spPr>
          <a:xfrm>
            <a:off x="614149" y="1281712"/>
            <a:ext cx="5156732" cy="5226816"/>
          </a:xfrm>
        </p:spPr>
        <p:txBody>
          <a:bodyPr lIns="0" tIns="0" rIns="0" bIns="0">
            <a:noAutofit/>
          </a:bodyPr>
          <a:lstStyle>
            <a:lvl1pPr marL="460375" indent="-457200">
              <a:lnSpc>
                <a:spcPct val="114000"/>
              </a:lnSpc>
              <a:spcBef>
                <a:spcPts val="1000"/>
              </a:spcBef>
              <a:spcAft>
                <a:spcPts val="1200"/>
              </a:spcAft>
              <a:buClr>
                <a:schemeClr val="tx2"/>
              </a:buClr>
              <a:buSzPct val="80000"/>
              <a:buFont typeface="Arial" panose="020B0604020202020204" pitchFamily="34" charset="0"/>
              <a:buChar char="•"/>
              <a:defRPr lang="en-US" sz="2600" kern="1200" dirty="0">
                <a:solidFill>
                  <a:schemeClr val="tx1"/>
                </a:solidFill>
                <a:latin typeface="+mn-lt"/>
                <a:ea typeface="+mn-ea"/>
                <a:cs typeface="+mn-cs"/>
              </a:defRPr>
            </a:lvl1pPr>
            <a:lvl2pPr marL="869950" indent="-457200">
              <a:lnSpc>
                <a:spcPct val="114000"/>
              </a:lnSpc>
              <a:spcBef>
                <a:spcPts val="0"/>
              </a:spcBef>
              <a:spcAft>
                <a:spcPts val="1200"/>
              </a:spcAft>
              <a:buClr>
                <a:schemeClr val="tx2"/>
              </a:buClr>
              <a:buSzPct val="90000"/>
              <a:buFont typeface="Arial" panose="020B0604020202020204" pitchFamily="34" charset="0"/>
              <a:buChar char="•"/>
              <a:defRPr lang="en-CA" sz="2400" kern="1200" dirty="0">
                <a:solidFill>
                  <a:schemeClr val="tx1"/>
                </a:solidFill>
                <a:latin typeface="+mn-lt"/>
                <a:ea typeface="+mn-ea"/>
                <a:cs typeface="+mn-cs"/>
              </a:defRPr>
            </a:lvl2pPr>
            <a:lvl3pPr marL="1146175" indent="-227013">
              <a:lnSpc>
                <a:spcPct val="100000"/>
              </a:lnSpc>
              <a:spcBef>
                <a:spcPts val="0"/>
              </a:spcBef>
              <a:spcAft>
                <a:spcPts val="1200"/>
              </a:spcAft>
              <a:buFont typeface="Arial" panose="020B0604020202020204" pitchFamily="34" charset="0"/>
              <a:buChar char="•"/>
              <a:defRPr sz="2200">
                <a:solidFill>
                  <a:schemeClr val="tx1"/>
                </a:solidFill>
              </a:defRPr>
            </a:lvl3pPr>
            <a:lvl4pPr marL="1431925" indent="-174625">
              <a:lnSpc>
                <a:spcPct val="100000"/>
              </a:lnSpc>
              <a:spcBef>
                <a:spcPts val="0"/>
              </a:spcBef>
              <a:spcAft>
                <a:spcPts val="1200"/>
              </a:spcAft>
              <a:buFont typeface="Arial" panose="020B0604020202020204" pitchFamily="34" charset="0"/>
              <a:buChar char="•"/>
              <a:defRPr sz="2200">
                <a:solidFill>
                  <a:schemeClr val="tx1"/>
                </a:solidFill>
              </a:defRPr>
            </a:lvl4pPr>
            <a:lvl5pPr>
              <a:defRPr>
                <a:solidFill>
                  <a:schemeClr val="bg1"/>
                </a:solidFill>
              </a:defRPr>
            </a:lvl5pPr>
          </a:lstStyle>
          <a:p>
            <a:pPr marL="228600" lvl="0" indent="-225425" algn="l" defTabSz="914400" rtl="0" eaLnBrk="1" latinLnBrk="0" hangingPunct="1">
              <a:lnSpc>
                <a:spcPct val="125000"/>
              </a:lnSpc>
              <a:spcBef>
                <a:spcPts val="0"/>
              </a:spcBef>
              <a:spcAft>
                <a:spcPts val="0"/>
              </a:spcAft>
              <a:buClr>
                <a:schemeClr val="tx2"/>
              </a:buClr>
              <a:buSzPct val="90000"/>
              <a:buFont typeface="Arial" panose="020B0604020202020204" pitchFamily="34" charset="0"/>
              <a:buChar char="•"/>
            </a:pPr>
            <a:r>
              <a:rPr lang="en-US" dirty="0"/>
              <a:t>Insert content</a:t>
            </a:r>
          </a:p>
          <a:p>
            <a:pPr marL="577850" lvl="1" indent="-165100" algn="l" defTabSz="914400" rtl="0" eaLnBrk="1" latinLnBrk="0" hangingPunct="1">
              <a:lnSpc>
                <a:spcPct val="125000"/>
              </a:lnSpc>
              <a:spcBef>
                <a:spcPts val="0"/>
              </a:spcBef>
              <a:spcAft>
                <a:spcPts val="600"/>
              </a:spcAft>
              <a:buClr>
                <a:schemeClr val="tx2"/>
              </a:buClr>
              <a:buSzPct val="90000"/>
              <a:buFont typeface="Arial" panose="020B0604020202020204" pitchFamily="34" charset="0"/>
              <a:buChar char="•"/>
            </a:pPr>
            <a:r>
              <a:rPr lang="en-CA" dirty="0"/>
              <a:t>Insert content</a:t>
            </a:r>
          </a:p>
          <a:p>
            <a:pPr lvl="2"/>
            <a:r>
              <a:rPr lang="en-CA" dirty="0"/>
              <a:t>Insert content</a:t>
            </a:r>
          </a:p>
          <a:p>
            <a:pPr lvl="3"/>
            <a:r>
              <a:rPr lang="en-CA" dirty="0"/>
              <a:t>Insert content</a:t>
            </a:r>
            <a:endParaRPr lang="en-US" dirty="0"/>
          </a:p>
          <a:p>
            <a:pPr lvl="0"/>
            <a:endParaRPr lang="en-US" dirty="0"/>
          </a:p>
          <a:p>
            <a:pPr lvl="1"/>
            <a:endParaRPr lang="en-US" dirty="0"/>
          </a:p>
        </p:txBody>
      </p:sp>
      <p:sp>
        <p:nvSpPr>
          <p:cNvPr id="11" name="Title 11"/>
          <p:cNvSpPr>
            <a:spLocks noGrp="1"/>
          </p:cNvSpPr>
          <p:nvPr>
            <p:ph type="title" hasCustomPrompt="1"/>
          </p:nvPr>
        </p:nvSpPr>
        <p:spPr>
          <a:xfrm>
            <a:off x="472440" y="292147"/>
            <a:ext cx="11247119" cy="926976"/>
          </a:xfrm>
        </p:spPr>
        <p:txBody>
          <a:bodyPr vert="horz" lIns="0" tIns="137160" rIns="0" bIns="0" rtlCol="0" anchor="t" anchorCtr="0">
            <a:normAutofit/>
          </a:bodyPr>
          <a:lstStyle>
            <a:lvl1pPr algn="ctr">
              <a:defRPr lang="en-US" sz="4000" b="1" baseline="0" dirty="0">
                <a:solidFill>
                  <a:srgbClr val="7A9C49"/>
                </a:solidFill>
              </a:defRPr>
            </a:lvl1pPr>
          </a:lstStyle>
          <a:p>
            <a:pPr lvl="0" algn="ctr"/>
            <a:r>
              <a:rPr lang="en-US" dirty="0"/>
              <a:t>Insert title</a:t>
            </a:r>
          </a:p>
        </p:txBody>
      </p:sp>
      <p:sp>
        <p:nvSpPr>
          <p:cNvPr id="15" name="Footer Placeholder 2"/>
          <p:cNvSpPr>
            <a:spLocks noGrp="1"/>
          </p:cNvSpPr>
          <p:nvPr>
            <p:ph type="ftr" sz="quarter" idx="24"/>
          </p:nvPr>
        </p:nvSpPr>
        <p:spPr>
          <a:xfrm>
            <a:off x="0" y="6597352"/>
            <a:ext cx="12192000" cy="260648"/>
          </a:xfrm>
        </p:spPr>
        <p:txBody>
          <a:bodyPr/>
          <a:lstStyle>
            <a:lvl1pPr>
              <a:defRPr sz="900">
                <a:solidFill>
                  <a:schemeClr val="tx1"/>
                </a:solidFill>
              </a:defRPr>
            </a:lvl1pPr>
          </a:lstStyle>
          <a:p>
            <a:pPr>
              <a:defRPr/>
            </a:pPr>
            <a:r>
              <a:rPr lang="en-US" dirty="0"/>
              <a:t>Self-Care in Disaster Times &amp; Beyond: Organizational Wellness. Version: 03. Revised: 2020-10. © 2020, Alberta Health Services, Mental Health Promotion &amp; Illness Prevention.</a:t>
            </a:r>
            <a:endParaRPr lang="en-CA" dirty="0"/>
          </a:p>
        </p:txBody>
      </p:sp>
      <p:sp>
        <p:nvSpPr>
          <p:cNvPr id="3" name="Content Placeholder 2"/>
          <p:cNvSpPr>
            <a:spLocks noGrp="1"/>
          </p:cNvSpPr>
          <p:nvPr>
            <p:ph sz="quarter" idx="27"/>
          </p:nvPr>
        </p:nvSpPr>
        <p:spPr>
          <a:xfrm>
            <a:off x="6177281" y="1281594"/>
            <a:ext cx="5542278" cy="5227111"/>
          </a:xfrm>
        </p:spPr>
        <p:txBody>
          <a:bodyPr lIns="0" tIns="0" rIns="0" bIns="0">
            <a:noAutofit/>
          </a:bodyPr>
          <a:lstStyle>
            <a:lvl1pPr marL="460375" indent="-457200" algn="l" rtl="0" eaLnBrk="1" fontAlgn="base" hangingPunct="1">
              <a:lnSpc>
                <a:spcPct val="114000"/>
              </a:lnSpc>
              <a:spcBef>
                <a:spcPts val="0"/>
              </a:spcBef>
              <a:spcAft>
                <a:spcPts val="1200"/>
              </a:spcAft>
              <a:buFont typeface="Arial" pitchFamily="34" charset="0"/>
              <a:buChar char="•"/>
              <a:defRPr lang="en-US" sz="2600" kern="1200" dirty="0">
                <a:solidFill>
                  <a:schemeClr val="tx1"/>
                </a:solidFill>
                <a:latin typeface="+mn-lt"/>
                <a:ea typeface="+mn-ea"/>
                <a:cs typeface="+mn-cs"/>
              </a:defRPr>
            </a:lvl1pPr>
            <a:lvl2pPr marL="869950" indent="-457200" algn="l" rtl="0" eaLnBrk="1" fontAlgn="base" hangingPunct="1">
              <a:lnSpc>
                <a:spcPct val="114000"/>
              </a:lnSpc>
              <a:spcBef>
                <a:spcPts val="0"/>
              </a:spcBef>
              <a:spcAft>
                <a:spcPts val="1200"/>
              </a:spcAft>
              <a:buFont typeface="Arial" pitchFamily="34" charset="0"/>
              <a:buChar char="•"/>
              <a:defRPr lang="en-US" sz="2400" kern="1200" dirty="0">
                <a:solidFill>
                  <a:schemeClr val="tx1"/>
                </a:solidFill>
                <a:latin typeface="+mn-lt"/>
                <a:ea typeface="+mn-ea"/>
                <a:cs typeface="+mn-cs"/>
              </a:defRPr>
            </a:lvl2pPr>
            <a:lvl3pPr marL="1376362" indent="-457200" algn="l" rtl="0" eaLnBrk="1" fontAlgn="base" hangingPunct="1">
              <a:lnSpc>
                <a:spcPct val="100000"/>
              </a:lnSpc>
              <a:spcBef>
                <a:spcPts val="0"/>
              </a:spcBef>
              <a:spcAft>
                <a:spcPts val="1200"/>
              </a:spcAft>
              <a:buFont typeface="Arial" pitchFamily="34" charset="0"/>
              <a:buChar char="•"/>
              <a:defRPr lang="en-US" sz="2200" kern="1200" dirty="0">
                <a:solidFill>
                  <a:schemeClr val="tx1"/>
                </a:solidFill>
                <a:latin typeface="+mn-lt"/>
                <a:ea typeface="+mn-ea"/>
                <a:cs typeface="+mn-cs"/>
              </a:defRPr>
            </a:lvl3pPr>
            <a:lvl4pPr marL="1714500" indent="-457200" algn="l" rtl="0" eaLnBrk="1" fontAlgn="base" hangingPunct="1">
              <a:lnSpc>
                <a:spcPct val="100000"/>
              </a:lnSpc>
              <a:spcBef>
                <a:spcPts val="0"/>
              </a:spcBef>
              <a:spcAft>
                <a:spcPts val="1200"/>
              </a:spcAft>
              <a:buFont typeface="Arial" pitchFamily="34" charset="0"/>
              <a:buChar char="•"/>
              <a:defRPr lang="en-CA" sz="2200" kern="1200" dirty="0">
                <a:solidFill>
                  <a:schemeClr val="tx1"/>
                </a:solidFill>
                <a:latin typeface="+mn-lt"/>
                <a:ea typeface="+mn-ea"/>
                <a:cs typeface="+mn-cs"/>
              </a:defRPr>
            </a:lvl4pPr>
            <a:lvl5pPr marL="1714500" indent="-457200" algn="l" rtl="0" eaLnBrk="1" fontAlgn="base" hangingPunct="1">
              <a:spcBef>
                <a:spcPct val="20000"/>
              </a:spcBef>
              <a:spcAft>
                <a:spcPct val="0"/>
              </a:spcAft>
              <a:buFont typeface="Arial" pitchFamily="34" charset="0"/>
              <a:buChar char="•"/>
              <a:defRPr lang="en-CA" sz="2800" kern="1200" dirty="0">
                <a:solidFill>
                  <a:srgbClr val="7A9C49"/>
                </a:solidFill>
                <a:latin typeface="+mn-lt"/>
                <a:ea typeface="+mn-ea"/>
                <a:cs typeface="+mn-cs"/>
              </a:defRPr>
            </a:lvl5pPr>
          </a:lstStyle>
          <a:p>
            <a:pPr marL="228600" lvl="0" indent="-225425" algn="l" defTabSz="914400" rtl="0" eaLnBrk="1" latinLnBrk="0" hangingPunct="1">
              <a:lnSpc>
                <a:spcPct val="125000"/>
              </a:lnSpc>
              <a:spcBef>
                <a:spcPts val="0"/>
              </a:spcBef>
              <a:spcAft>
                <a:spcPts val="0"/>
              </a:spcAft>
              <a:buClr>
                <a:schemeClr val="tx2"/>
              </a:buClr>
              <a:buSzPct val="90000"/>
              <a:buFont typeface="Arial" panose="020B0604020202020204" pitchFamily="34" charset="0"/>
              <a:buChar char="•"/>
            </a:pPr>
            <a:r>
              <a:rPr lang="en-US" dirty="0"/>
              <a:t>Click to edit Master text styles</a:t>
            </a:r>
          </a:p>
          <a:p>
            <a:pPr marL="577850" lvl="1" indent="-165100" algn="l" defTabSz="914400" rtl="0" eaLnBrk="1" latinLnBrk="0" hangingPunct="1">
              <a:lnSpc>
                <a:spcPct val="125000"/>
              </a:lnSpc>
              <a:spcBef>
                <a:spcPts val="0"/>
              </a:spcBef>
              <a:spcAft>
                <a:spcPts val="600"/>
              </a:spcAft>
              <a:buClr>
                <a:schemeClr val="tx2"/>
              </a:buClr>
              <a:buSzPct val="90000"/>
              <a:buFont typeface="Arial" panose="020B0604020202020204" pitchFamily="34" charset="0"/>
              <a:buChar char="•"/>
            </a:pPr>
            <a:r>
              <a:rPr lang="en-US" dirty="0"/>
              <a:t>Second level</a:t>
            </a:r>
          </a:p>
          <a:p>
            <a:pPr marL="1146175" lvl="2" indent="-227013" algn="l" defTabSz="914400" rtl="0" eaLnBrk="1" latinLnBrk="0" hangingPunct="1">
              <a:lnSpc>
                <a:spcPct val="100000"/>
              </a:lnSpc>
              <a:spcBef>
                <a:spcPts val="0"/>
              </a:spcBef>
              <a:spcAft>
                <a:spcPts val="1200"/>
              </a:spcAft>
              <a:buFont typeface="Arial" panose="020B0604020202020204" pitchFamily="34" charset="0"/>
              <a:buChar char="•"/>
            </a:pPr>
            <a:r>
              <a:rPr lang="en-US" dirty="0"/>
              <a:t>Third level</a:t>
            </a:r>
          </a:p>
          <a:p>
            <a:pPr marL="1431925" lvl="3" indent="-174625" algn="l" defTabSz="914400" rtl="0" eaLnBrk="1" latinLnBrk="0" hangingPunct="1">
              <a:lnSpc>
                <a:spcPct val="90000"/>
              </a:lnSpc>
              <a:spcBef>
                <a:spcPts val="500"/>
              </a:spcBef>
              <a:buFont typeface="Arial" panose="020B0604020202020204" pitchFamily="34" charset="0"/>
              <a:buChar char="•"/>
            </a:pPr>
            <a:r>
              <a:rPr lang="en-US" dirty="0"/>
              <a:t>Fourth level</a:t>
            </a:r>
          </a:p>
          <a:p>
            <a:pPr marL="1431925" lvl="3" indent="-174625" algn="l" defTabSz="914400" rtl="0" eaLnBrk="1" latinLnBrk="0" hangingPunct="1">
              <a:lnSpc>
                <a:spcPct val="90000"/>
              </a:lnSpc>
              <a:spcBef>
                <a:spcPts val="500"/>
              </a:spcBef>
              <a:buFont typeface="Arial" panose="020B0604020202020204" pitchFamily="34" charset="0"/>
              <a:buChar char="•"/>
            </a:pPr>
            <a:r>
              <a:rPr lang="en-US" dirty="0"/>
              <a:t>Fifth level</a:t>
            </a:r>
            <a:endParaRPr lang="en-CA" dirty="0"/>
          </a:p>
        </p:txBody>
      </p:sp>
      <p:cxnSp>
        <p:nvCxnSpPr>
          <p:cNvPr id="7" name="Shape 184">
            <a:extLst>
              <a:ext uri="{FF2B5EF4-FFF2-40B4-BE49-F238E27FC236}">
                <a16:creationId xmlns:a16="http://schemas.microsoft.com/office/drawing/2014/main" id="{BE82FC58-0035-4322-8538-C109FF2F34E0}"/>
              </a:ext>
            </a:extLst>
          </p:cNvPr>
          <p:cNvCxnSpPr>
            <a:cxnSpLocks noChangeShapeType="1"/>
          </p:cNvCxnSpPr>
          <p:nvPr userDrawn="1"/>
        </p:nvCxnSpPr>
        <p:spPr bwMode="auto">
          <a:xfrm flipV="1">
            <a:off x="472440" y="260648"/>
            <a:ext cx="11247120" cy="14287"/>
          </a:xfrm>
          <a:prstGeom prst="straightConnector1">
            <a:avLst/>
          </a:prstGeom>
          <a:noFill/>
          <a:ln w="19050">
            <a:solidFill>
              <a:schemeClr val="tx2"/>
            </a:solidFill>
            <a:prstDash val="dot"/>
            <a:miter lim="800000"/>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9684518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0" y="6584948"/>
            <a:ext cx="12192000" cy="273050"/>
          </a:xfrm>
          <a:prstGeom prst="rect">
            <a:avLst/>
          </a:prstGeom>
        </p:spPr>
        <p:txBody>
          <a:bodyPr vert="horz" lIns="91440" tIns="45720" rIns="91440" bIns="45720" rtlCol="0" anchor="ctr"/>
          <a:lstStyle>
            <a:lvl1pPr algn="ctr">
              <a:defRPr sz="1100">
                <a:solidFill>
                  <a:schemeClr val="tx1">
                    <a:tint val="75000"/>
                  </a:schemeClr>
                </a:solidFill>
              </a:defRPr>
            </a:lvl1pPr>
          </a:lstStyle>
          <a:p>
            <a:r>
              <a:rPr lang="en-US" dirty="0"/>
              <a:t>Self-Care in Disaster Times &amp; Beyond: Organizational Wellness. Version: 03. Revised: 2020-10. © 2020, Alberta Health Services, Mental Health Promotion &amp; Illness Prevention.</a:t>
            </a:r>
          </a:p>
        </p:txBody>
      </p:sp>
    </p:spTree>
    <p:extLst>
      <p:ext uri="{BB962C8B-B14F-4D97-AF65-F5344CB8AC3E}">
        <p14:creationId xmlns:p14="http://schemas.microsoft.com/office/powerpoint/2010/main" val="3128313501"/>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8" r:id="rId4"/>
    <p:sldLayoutId id="2147483663" r:id="rId5"/>
    <p:sldLayoutId id="2147483664" r:id="rId6"/>
    <p:sldLayoutId id="2147483669" r:id="rId7"/>
    <p:sldLayoutId id="2147483665" r:id="rId8"/>
    <p:sldLayoutId id="2147483666" r:id="rId9"/>
    <p:sldLayoutId id="2147483667" r:id="rId10"/>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0.xml"/><Relationship Id="rId1" Type="http://schemas.openxmlformats.org/officeDocument/2006/relationships/slideLayout" Target="../slideLayouts/slideLayout3.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4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5.xml"/><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56.xml"/><Relationship Id="rId1" Type="http://schemas.openxmlformats.org/officeDocument/2006/relationships/slideLayout" Target="../slideLayouts/slideLayout5.xml"/><Relationship Id="rId4" Type="http://schemas.openxmlformats.org/officeDocument/2006/relationships/hyperlink" Target="https://survey.albertahealthservices.ca/selfcare" TargetMode="Externa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8.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60.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62.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63.xml"/><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0.xml"/></Relationships>
</file>

<file path=ppt/slides/_rels/slide6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65.xml"/><Relationship Id="rId1" Type="http://schemas.openxmlformats.org/officeDocument/2006/relationships/slideLayout" Target="../slideLayouts/slideLayout6.xml"/><Relationship Id="rId4" Type="http://schemas.openxmlformats.org/officeDocument/2006/relationships/hyperlink" Target="https://www.vectorstock.com/royalty-free-vector/checklist-vector-450167" TargetMode="Externa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posing for the camera&#10;&#10;Description automatically generated">
            <a:extLst>
              <a:ext uri="{FF2B5EF4-FFF2-40B4-BE49-F238E27FC236}">
                <a16:creationId xmlns:a16="http://schemas.microsoft.com/office/drawing/2014/main" id="{7F456487-1D9E-4801-971E-E64AD6F663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3671" y="893773"/>
            <a:ext cx="10175314" cy="4765653"/>
          </a:xfrm>
          <a:prstGeom prst="rect">
            <a:avLst/>
          </a:prstGeom>
        </p:spPr>
      </p:pic>
      <p:sp>
        <p:nvSpPr>
          <p:cNvPr id="12" name="TextBox 11"/>
          <p:cNvSpPr txBox="1"/>
          <p:nvPr/>
        </p:nvSpPr>
        <p:spPr>
          <a:xfrm>
            <a:off x="1140351" y="1550498"/>
            <a:ext cx="6915955" cy="3416320"/>
          </a:xfrm>
          <a:prstGeom prst="rect">
            <a:avLst/>
          </a:prstGeom>
          <a:noFill/>
        </p:spPr>
        <p:txBody>
          <a:bodyPr wrap="square" rtlCol="0">
            <a:spAutoFit/>
          </a:bodyPr>
          <a:lstStyle/>
          <a:p>
            <a:pPr algn="ctr"/>
            <a:r>
              <a:rPr lang="en-CA" sz="5400" b="1" dirty="0"/>
              <a:t>Self-Care in Disaster </a:t>
            </a:r>
            <a:br>
              <a:rPr lang="en-CA" sz="5400" b="1" dirty="0"/>
            </a:br>
            <a:r>
              <a:rPr lang="en-CA" sz="5400" b="1" dirty="0"/>
              <a:t>Times &amp; Beyond:</a:t>
            </a:r>
            <a:br>
              <a:rPr lang="en-CA" sz="5400" b="1" dirty="0"/>
            </a:br>
            <a:r>
              <a:rPr lang="en-CA" sz="5400" b="1" dirty="0"/>
              <a:t>Organizational Wellness</a:t>
            </a:r>
          </a:p>
        </p:txBody>
      </p:sp>
    </p:spTree>
    <p:extLst>
      <p:ext uri="{BB962C8B-B14F-4D97-AF65-F5344CB8AC3E}">
        <p14:creationId xmlns:p14="http://schemas.microsoft.com/office/powerpoint/2010/main" val="10738697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2387" name="Rectangle 3"/>
          <p:cNvSpPr>
            <a:spLocks noGrp="1" noChangeArrowheads="1"/>
          </p:cNvSpPr>
          <p:nvPr>
            <p:ph sz="quarter" idx="26"/>
          </p:nvPr>
        </p:nvSpPr>
        <p:spPr/>
        <p:txBody>
          <a:bodyPr/>
          <a:lstStyle/>
          <a:p>
            <a:r>
              <a:rPr lang="en-US" dirty="0"/>
              <a:t>Severity and rarity of the event.</a:t>
            </a:r>
          </a:p>
          <a:p>
            <a:r>
              <a:rPr lang="en-US" dirty="0"/>
              <a:t>Duration of the event (e.g., as per a pandemic)</a:t>
            </a:r>
          </a:p>
          <a:p>
            <a:r>
              <a:rPr lang="en-US" dirty="0"/>
              <a:t>Staff may be affected themselves.</a:t>
            </a:r>
          </a:p>
          <a:p>
            <a:r>
              <a:rPr lang="en-US" dirty="0"/>
              <a:t>A heightened sense of responsibility and putting own needs aside.</a:t>
            </a:r>
          </a:p>
          <a:p>
            <a:r>
              <a:rPr lang="en-US" altLang="ja-JP" dirty="0"/>
              <a:t>S</a:t>
            </a:r>
            <a:r>
              <a:rPr lang="en-US" dirty="0"/>
              <a:t>elf-imposed time pressure</a:t>
            </a:r>
            <a:r>
              <a:rPr lang="ja-JP" altLang="en-US" dirty="0"/>
              <a:t> </a:t>
            </a:r>
            <a:r>
              <a:rPr lang="en-US" altLang="ja-JP" dirty="0"/>
              <a:t>to react</a:t>
            </a:r>
            <a:r>
              <a:rPr lang="en-US" dirty="0"/>
              <a:t>—an internal need to hurry.</a:t>
            </a:r>
            <a:endParaRPr lang="en-US" altLang="ja-JP" dirty="0"/>
          </a:p>
          <a:p>
            <a:r>
              <a:rPr lang="en-US" dirty="0"/>
              <a:t>Long hours for an extended period.</a:t>
            </a:r>
          </a:p>
          <a:p>
            <a:r>
              <a:rPr lang="en-US" dirty="0"/>
              <a:t>Getting too involved emotionally with affected individuals.</a:t>
            </a:r>
          </a:p>
          <a:p>
            <a:r>
              <a:rPr lang="en-US" dirty="0"/>
              <a:t>Intra-agency or interpersonal conflicts.</a:t>
            </a:r>
          </a:p>
          <a:p>
            <a:endParaRPr lang="en-US" dirty="0"/>
          </a:p>
          <a:p>
            <a:endParaRPr lang="en-US" dirty="0"/>
          </a:p>
        </p:txBody>
      </p:sp>
      <p:sp>
        <p:nvSpPr>
          <p:cNvPr id="3" name="Title 2"/>
          <p:cNvSpPr>
            <a:spLocks noGrp="1"/>
          </p:cNvSpPr>
          <p:nvPr>
            <p:ph type="title"/>
          </p:nvPr>
        </p:nvSpPr>
        <p:spPr/>
        <p:txBody>
          <a:bodyPr/>
          <a:lstStyle/>
          <a:p>
            <a:r>
              <a:rPr lang="en-US" dirty="0"/>
              <a:t>Challenges of Response &amp; Recovery Work</a:t>
            </a:r>
          </a:p>
        </p:txBody>
      </p:sp>
      <p:sp>
        <p:nvSpPr>
          <p:cNvPr id="7" name="Footer Placeholder 6"/>
          <p:cNvSpPr>
            <a:spLocks noGrp="1"/>
          </p:cNvSpPr>
          <p:nvPr>
            <p:ph type="ftr" sz="quarter" idx="24"/>
          </p:nvPr>
        </p:nvSpPr>
        <p:spPr/>
        <p:txBody>
          <a:bodyPr/>
          <a:lstStyle/>
          <a:p>
            <a:r>
              <a:rPr lang="en-US" dirty="0"/>
              <a:t>Self-Care in Disaster Times &amp; Beyond: Organizational Wellness. Version: 03. Revised: 2020-10. © 2020, Alberta Health Services, Mental Health Promotion &amp; Illness Prevention.</a:t>
            </a:r>
            <a:endParaRPr lang="en-CA" dirty="0"/>
          </a:p>
        </p:txBody>
      </p:sp>
      <p:sp>
        <p:nvSpPr>
          <p:cNvPr id="272388" name="Rectangle 4"/>
          <p:cNvSpPr>
            <a:spLocks noChangeArrowheads="1"/>
          </p:cNvSpPr>
          <p:nvPr/>
        </p:nvSpPr>
        <p:spPr bwMode="auto">
          <a:xfrm>
            <a:off x="10453511" y="857251"/>
            <a:ext cx="184666"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endParaRPr lang="en-US" dirty="0">
              <a:cs typeface="+mn-cs"/>
            </a:endParaRPr>
          </a:p>
        </p:txBody>
      </p:sp>
    </p:spTree>
    <p:extLst>
      <p:ext uri="{BB962C8B-B14F-4D97-AF65-F5344CB8AC3E}">
        <p14:creationId xmlns:p14="http://schemas.microsoft.com/office/powerpoint/2010/main" val="358581133"/>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Human Performance and Stress</a:t>
            </a:r>
          </a:p>
        </p:txBody>
      </p:sp>
      <p:sp>
        <p:nvSpPr>
          <p:cNvPr id="11" name="Footer Placeholder 10"/>
          <p:cNvSpPr>
            <a:spLocks noGrp="1"/>
          </p:cNvSpPr>
          <p:nvPr>
            <p:ph type="ftr" sz="quarter" idx="24"/>
          </p:nvPr>
        </p:nvSpPr>
        <p:spPr/>
        <p:txBody>
          <a:bodyPr/>
          <a:lstStyle/>
          <a:p>
            <a:r>
              <a:rPr lang="en-US" dirty="0"/>
              <a:t>Self-Care in Disaster Times &amp; Beyond: Organizational Wellness. Version: 03. Revised: 2020-10. © 2020, Alberta Health Services, Mental Health Promotion &amp; Illness Prevention.</a:t>
            </a:r>
            <a:endParaRPr lang="en-CA" dirty="0"/>
          </a:p>
        </p:txBody>
      </p:sp>
      <p:sp>
        <p:nvSpPr>
          <p:cNvPr id="9" name="Rectangle 8">
            <a:extLst>
              <a:ext uri="{FF2B5EF4-FFF2-40B4-BE49-F238E27FC236}">
                <a16:creationId xmlns:a16="http://schemas.microsoft.com/office/drawing/2014/main" id="{EF614DEA-C69E-43C4-B808-7212A5AEE12F}"/>
              </a:ext>
            </a:extLst>
          </p:cNvPr>
          <p:cNvSpPr/>
          <p:nvPr/>
        </p:nvSpPr>
        <p:spPr>
          <a:xfrm>
            <a:off x="95080" y="6474586"/>
            <a:ext cx="11940363" cy="216982"/>
          </a:xfrm>
          <a:prstGeom prst="rect">
            <a:avLst/>
          </a:prstGeom>
        </p:spPr>
        <p:txBody>
          <a:bodyPr wrap="square">
            <a:spAutoFit/>
          </a:bodyPr>
          <a:lstStyle/>
          <a:p>
            <a:pPr>
              <a:lnSpc>
                <a:spcPct val="90000"/>
              </a:lnSpc>
            </a:pPr>
            <a:r>
              <a:rPr lang="en-US" sz="900" dirty="0">
                <a:latin typeface="Arial" panose="020B0604020202020204" pitchFamily="34" charset="0"/>
                <a:ea typeface="Times New Roman" panose="02020603050405020304" pitchFamily="18" charset="0"/>
                <a:cs typeface="Arial" panose="020B0604020202020204" pitchFamily="34" charset="0"/>
              </a:rPr>
              <a:t>Adapted from: Center on the Developing Child at Harvard University. (2017) ; Diamond, D. M., et al. (2007) ; Swank, R.L., &amp; Marchand. W.E. (1946) ; Watkins. A. (1997).</a:t>
            </a:r>
          </a:p>
        </p:txBody>
      </p:sp>
      <p:pic>
        <p:nvPicPr>
          <p:cNvPr id="6" name="Content Placeholder 5" descr="Diagram&#10;&#10;Description automatically generated">
            <a:extLst>
              <a:ext uri="{FF2B5EF4-FFF2-40B4-BE49-F238E27FC236}">
                <a16:creationId xmlns:a16="http://schemas.microsoft.com/office/drawing/2014/main" id="{B5AC77D1-2A30-4D2F-A543-F1A58D091459}"/>
              </a:ext>
            </a:extLst>
          </p:cNvPr>
          <p:cNvPicPr>
            <a:picLocks noGrp="1" noChangeAspect="1"/>
          </p:cNvPicPr>
          <p:nvPr>
            <p:ph sz="quarter" idx="26"/>
          </p:nvPr>
        </p:nvPicPr>
        <p:blipFill>
          <a:blip r:embed="rId3">
            <a:extLst>
              <a:ext uri="{28A0092B-C50C-407E-A947-70E740481C1C}">
                <a14:useLocalDpi xmlns:a14="http://schemas.microsoft.com/office/drawing/2010/main" val="0"/>
              </a:ext>
            </a:extLst>
          </a:blip>
          <a:stretch>
            <a:fillRect/>
          </a:stretch>
        </p:blipFill>
        <p:spPr>
          <a:xfrm>
            <a:off x="963426" y="653046"/>
            <a:ext cx="10203670" cy="5941378"/>
          </a:xfrm>
        </p:spPr>
      </p:pic>
    </p:spTree>
    <p:extLst>
      <p:ext uri="{BB962C8B-B14F-4D97-AF65-F5344CB8AC3E}">
        <p14:creationId xmlns:p14="http://schemas.microsoft.com/office/powerpoint/2010/main" val="20696241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483" name="Rectangle 3"/>
          <p:cNvSpPr>
            <a:spLocks noGrp="1" noChangeArrowheads="1"/>
          </p:cNvSpPr>
          <p:nvPr>
            <p:ph sz="quarter" idx="26"/>
          </p:nvPr>
        </p:nvSpPr>
        <p:spPr/>
        <p:txBody>
          <a:bodyPr/>
          <a:lstStyle/>
          <a:p>
            <a:r>
              <a:rPr lang="en-US" dirty="0"/>
              <a:t>Sometimes the effects of the stress are masked.</a:t>
            </a:r>
          </a:p>
          <a:p>
            <a:r>
              <a:rPr lang="en-US" dirty="0"/>
              <a:t>Staff stress may go unnoticed until well after (or into) the event.</a:t>
            </a:r>
          </a:p>
          <a:p>
            <a:r>
              <a:rPr lang="en-US" dirty="0"/>
              <a:t>Staff will often not realize the impact until they:</a:t>
            </a:r>
          </a:p>
          <a:p>
            <a:pPr lvl="1"/>
            <a:r>
              <a:rPr lang="en-US" dirty="0"/>
              <a:t>develop a medical problem. </a:t>
            </a:r>
          </a:p>
          <a:p>
            <a:pPr lvl="1"/>
            <a:r>
              <a:rPr lang="en-US" dirty="0"/>
              <a:t>take time off and then realize the contrast between stress levels before and after their time off.</a:t>
            </a:r>
          </a:p>
          <a:p>
            <a:r>
              <a:rPr lang="en-US" dirty="0"/>
              <a:t>Due to stressful impacts for the organization as a whole, senior leadership may not receive or have opportunity to seek feedback until the problems are more serious.</a:t>
            </a:r>
          </a:p>
        </p:txBody>
      </p:sp>
      <p:sp>
        <p:nvSpPr>
          <p:cNvPr id="276482" name="Rectangle 2"/>
          <p:cNvSpPr>
            <a:spLocks noGrp="1" noChangeArrowheads="1"/>
          </p:cNvSpPr>
          <p:nvPr>
            <p:ph type="title"/>
          </p:nvPr>
        </p:nvSpPr>
        <p:spPr/>
        <p:txBody>
          <a:bodyPr/>
          <a:lstStyle/>
          <a:p>
            <a:r>
              <a:rPr lang="en-US" dirty="0"/>
              <a:t>Long-term Response &amp; Recovery Stress</a:t>
            </a:r>
          </a:p>
        </p:txBody>
      </p:sp>
      <p:sp>
        <p:nvSpPr>
          <p:cNvPr id="2" name="Footer Placeholder 1"/>
          <p:cNvSpPr>
            <a:spLocks noGrp="1"/>
          </p:cNvSpPr>
          <p:nvPr>
            <p:ph type="ftr" sz="quarter" idx="24"/>
          </p:nvPr>
        </p:nvSpPr>
        <p:spPr/>
        <p:txBody>
          <a:bodyPr/>
          <a:lstStyle/>
          <a:p>
            <a:r>
              <a:rPr lang="en-US" dirty="0"/>
              <a:t>Self-Care in Disaster Times &amp; Beyond: Organizational Wellness. Version: 03. Revised: 2020-10. © 2020, Alberta Health Services, Mental Health Promotion &amp; Illness Prevention.</a:t>
            </a:r>
            <a:endParaRPr lang="en-CA" dirty="0"/>
          </a:p>
        </p:txBody>
      </p:sp>
      <p:sp>
        <p:nvSpPr>
          <p:cNvPr id="276484" name="Rectangle 4"/>
          <p:cNvSpPr>
            <a:spLocks noChangeArrowheads="1"/>
          </p:cNvSpPr>
          <p:nvPr/>
        </p:nvSpPr>
        <p:spPr bwMode="auto">
          <a:xfrm>
            <a:off x="10453511" y="857251"/>
            <a:ext cx="184666"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endParaRPr lang="en-US" dirty="0">
              <a:cs typeface="+mn-cs"/>
            </a:endParaRPr>
          </a:p>
        </p:txBody>
      </p:sp>
    </p:spTree>
    <p:extLst>
      <p:ext uri="{BB962C8B-B14F-4D97-AF65-F5344CB8AC3E}">
        <p14:creationId xmlns:p14="http://schemas.microsoft.com/office/powerpoint/2010/main" val="3656462092"/>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26"/>
          </p:nvPr>
        </p:nvSpPr>
        <p:spPr/>
        <p:txBody>
          <a:bodyPr/>
          <a:lstStyle/>
          <a:p>
            <a:r>
              <a:rPr lang="en-US" b="1" dirty="0">
                <a:solidFill>
                  <a:schemeClr val="accent1"/>
                </a:solidFill>
              </a:rPr>
              <a:t>Burnout: </a:t>
            </a:r>
            <a:r>
              <a:rPr lang="en-US" dirty="0"/>
              <a:t>Gradual wearing down; emotional &amp; physical exhaustion due to external work and personal stressors (including limited work &amp; personal supports, high workload demands, and limited resources).</a:t>
            </a:r>
          </a:p>
          <a:p>
            <a:pPr lvl="1"/>
            <a:r>
              <a:rPr lang="en-US" dirty="0"/>
              <a:t>Sadness, apathy, cynicism, feeling discouraged, irritability</a:t>
            </a:r>
          </a:p>
          <a:p>
            <a:r>
              <a:rPr lang="en-US" b="1" dirty="0">
                <a:solidFill>
                  <a:schemeClr val="accent1"/>
                </a:solidFill>
              </a:rPr>
              <a:t>Compassion Stress/Fatigue: </a:t>
            </a:r>
            <a:r>
              <a:rPr lang="en-US" dirty="0"/>
              <a:t>Stress and wearing effects of helping or wanting to help impacted individuals (effects of the difficult and intensive work/needs therein).</a:t>
            </a:r>
          </a:p>
          <a:p>
            <a:pPr lvl="1"/>
            <a:r>
              <a:rPr lang="en-US" dirty="0"/>
              <a:t>Helplessness, frustration, self-isolation, physiological &amp; emotional exhaustion</a:t>
            </a:r>
          </a:p>
          <a:p>
            <a:endParaRPr lang="en-US" dirty="0"/>
          </a:p>
        </p:txBody>
      </p:sp>
      <p:sp>
        <p:nvSpPr>
          <p:cNvPr id="3" name="Title 2"/>
          <p:cNvSpPr>
            <a:spLocks noGrp="1"/>
          </p:cNvSpPr>
          <p:nvPr>
            <p:ph type="title"/>
          </p:nvPr>
        </p:nvSpPr>
        <p:spPr/>
        <p:txBody>
          <a:bodyPr>
            <a:normAutofit/>
          </a:bodyPr>
          <a:lstStyle/>
          <a:p>
            <a:r>
              <a:rPr lang="en-US" dirty="0"/>
              <a:t>Long-term Response &amp; Recovery Stress</a:t>
            </a:r>
          </a:p>
        </p:txBody>
      </p:sp>
      <p:sp>
        <p:nvSpPr>
          <p:cNvPr id="4" name="Footer Placeholder 3"/>
          <p:cNvSpPr>
            <a:spLocks noGrp="1"/>
          </p:cNvSpPr>
          <p:nvPr>
            <p:ph type="ftr" sz="quarter" idx="24"/>
          </p:nvPr>
        </p:nvSpPr>
        <p:spPr/>
        <p:txBody>
          <a:bodyPr/>
          <a:lstStyle/>
          <a:p>
            <a:r>
              <a:rPr lang="en-US" dirty="0"/>
              <a:t>Self-Care in Disaster Times &amp; Beyond: Organizational Wellness. Version: 03. Revised: 2020-10. © 2020, Alberta Health Services, Mental Health Promotion &amp; Illness Prevention.</a:t>
            </a:r>
            <a:endParaRPr lang="en-CA" dirty="0"/>
          </a:p>
        </p:txBody>
      </p:sp>
    </p:spTree>
    <p:extLst>
      <p:ext uri="{BB962C8B-B14F-4D97-AF65-F5344CB8AC3E}">
        <p14:creationId xmlns:p14="http://schemas.microsoft.com/office/powerpoint/2010/main" val="32452864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26"/>
          </p:nvPr>
        </p:nvSpPr>
        <p:spPr/>
        <p:txBody>
          <a:bodyPr/>
          <a:lstStyle/>
          <a:p>
            <a:r>
              <a:rPr lang="en-US" b="1" dirty="0">
                <a:solidFill>
                  <a:schemeClr val="accent1"/>
                </a:solidFill>
              </a:rPr>
              <a:t>Secondary/Vicarious Traumatic Stress: </a:t>
            </a:r>
            <a:r>
              <a:rPr lang="en-US" dirty="0"/>
              <a:t>Cumulative stress reactions over time due to supporting multiple trauma survivors.</a:t>
            </a:r>
          </a:p>
          <a:p>
            <a:pPr lvl="1"/>
            <a:r>
              <a:rPr lang="en-US" dirty="0"/>
              <a:t>avoidance/detachment or over-involvement, and may include PTSD-like symptoms</a:t>
            </a:r>
          </a:p>
          <a:p>
            <a:r>
              <a:rPr lang="en-US" b="1" dirty="0">
                <a:solidFill>
                  <a:schemeClr val="accent1"/>
                </a:solidFill>
              </a:rPr>
              <a:t>Post-Traumatic Stress Disorder (PTSD): </a:t>
            </a:r>
          </a:p>
          <a:p>
            <a:pPr lvl="1"/>
            <a:r>
              <a:rPr lang="en-US" dirty="0"/>
              <a:t>intrusive symptoms (e.g., nightmares, flashbacks)</a:t>
            </a:r>
          </a:p>
          <a:p>
            <a:pPr lvl="1"/>
            <a:r>
              <a:rPr lang="en-US" altLang="en-US" dirty="0"/>
              <a:t>hyper arousal</a:t>
            </a:r>
          </a:p>
          <a:p>
            <a:pPr lvl="1"/>
            <a:r>
              <a:rPr lang="en-US" dirty="0"/>
              <a:t>numbing</a:t>
            </a:r>
          </a:p>
          <a:p>
            <a:pPr lvl="1"/>
            <a:r>
              <a:rPr lang="en-US" dirty="0"/>
              <a:t>anxiety and/or depression</a:t>
            </a:r>
          </a:p>
          <a:p>
            <a:endParaRPr lang="en-US" dirty="0"/>
          </a:p>
        </p:txBody>
      </p:sp>
      <p:sp>
        <p:nvSpPr>
          <p:cNvPr id="3" name="Title 2"/>
          <p:cNvSpPr>
            <a:spLocks noGrp="1"/>
          </p:cNvSpPr>
          <p:nvPr>
            <p:ph type="title"/>
          </p:nvPr>
        </p:nvSpPr>
        <p:spPr/>
        <p:txBody>
          <a:bodyPr>
            <a:normAutofit/>
          </a:bodyPr>
          <a:lstStyle/>
          <a:p>
            <a:r>
              <a:rPr lang="en-US" dirty="0"/>
              <a:t>Long-term Response &amp; Recovery Stress</a:t>
            </a:r>
          </a:p>
        </p:txBody>
      </p:sp>
      <p:sp>
        <p:nvSpPr>
          <p:cNvPr id="4" name="Footer Placeholder 3"/>
          <p:cNvSpPr>
            <a:spLocks noGrp="1"/>
          </p:cNvSpPr>
          <p:nvPr>
            <p:ph type="ftr" sz="quarter" idx="24"/>
          </p:nvPr>
        </p:nvSpPr>
        <p:spPr/>
        <p:txBody>
          <a:bodyPr/>
          <a:lstStyle/>
          <a:p>
            <a:r>
              <a:rPr lang="en-US" dirty="0"/>
              <a:t>Self-Care in Disaster Times &amp; Beyond: Organizational Wellness. Version: 03. Revised: 2020-10. © 2020, Alberta Health Services, Mental Health Promotion &amp; Illness Prevention.</a:t>
            </a:r>
            <a:endParaRPr lang="en-CA" dirty="0"/>
          </a:p>
        </p:txBody>
      </p:sp>
    </p:spTree>
    <p:extLst>
      <p:ext uri="{BB962C8B-B14F-4D97-AF65-F5344CB8AC3E}">
        <p14:creationId xmlns:p14="http://schemas.microsoft.com/office/powerpoint/2010/main" val="1002710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p:cNvSpPr>
            <a:spLocks noGrp="1"/>
          </p:cNvSpPr>
          <p:nvPr>
            <p:ph sz="quarter" idx="26"/>
          </p:nvPr>
        </p:nvSpPr>
        <p:spPr>
          <a:xfrm>
            <a:off x="719667" y="1407964"/>
            <a:ext cx="11213254" cy="4795564"/>
          </a:xfrm>
        </p:spPr>
        <p:txBody>
          <a:bodyPr/>
          <a:lstStyle/>
          <a:p>
            <a:pPr marL="3175" indent="0">
              <a:buNone/>
            </a:pPr>
            <a:r>
              <a:rPr lang="en-US" dirty="0"/>
              <a:t>Contributing factors for post-traumatic stress symptoms in disaster workers:</a:t>
            </a:r>
          </a:p>
        </p:txBody>
      </p:sp>
      <p:sp>
        <p:nvSpPr>
          <p:cNvPr id="5" name="Title 4"/>
          <p:cNvSpPr>
            <a:spLocks noGrp="1"/>
          </p:cNvSpPr>
          <p:nvPr>
            <p:ph type="title"/>
          </p:nvPr>
        </p:nvSpPr>
        <p:spPr>
          <a:xfrm>
            <a:off x="274321" y="292147"/>
            <a:ext cx="11658600" cy="926976"/>
          </a:xfrm>
        </p:spPr>
        <p:txBody>
          <a:bodyPr>
            <a:noAutofit/>
          </a:bodyPr>
          <a:lstStyle/>
          <a:p>
            <a:r>
              <a:rPr lang="en-US" sz="3100" dirty="0"/>
              <a:t>Post-Traumatic Stress Disorder (PTSD) in Disaster Workers </a:t>
            </a:r>
            <a:endParaRPr lang="en-CA" sz="3100" dirty="0"/>
          </a:p>
        </p:txBody>
      </p:sp>
      <p:sp>
        <p:nvSpPr>
          <p:cNvPr id="14" name="Content Placeholder 15"/>
          <p:cNvSpPr txBox="1">
            <a:spLocks/>
          </p:cNvSpPr>
          <p:nvPr/>
        </p:nvSpPr>
        <p:spPr bwMode="auto">
          <a:xfrm>
            <a:off x="815919" y="1972178"/>
            <a:ext cx="11030373" cy="41100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91440" rIns="0" bIns="0" numCol="2" anchor="t" anchorCtr="0" compatLnSpc="1">
            <a:prstTxWarp prst="textNoShape">
              <a:avLst/>
            </a:prstTxWarp>
            <a:noAutofit/>
          </a:bodyPr>
          <a:lstStyle>
            <a:lvl1pPr marL="282575" indent="-171450" algn="l" rtl="0" eaLnBrk="1" fontAlgn="base" hangingPunct="1">
              <a:spcBef>
                <a:spcPts val="1200"/>
              </a:spcBef>
              <a:spcAft>
                <a:spcPts val="0"/>
              </a:spcAft>
              <a:buClr>
                <a:srgbClr val="5C4383"/>
              </a:buClr>
              <a:buSzPct val="95000"/>
              <a:buFont typeface="Arial" charset="0"/>
              <a:buChar char="•"/>
              <a:defRPr lang="en-US" altLang="en-US" sz="2400" kern="1200" dirty="0" smtClean="0">
                <a:solidFill>
                  <a:srgbClr val="5C6670"/>
                </a:solidFill>
                <a:latin typeface="+mn-lt"/>
                <a:ea typeface="+mn-ea"/>
                <a:cs typeface="+mn-cs"/>
              </a:defRPr>
            </a:lvl1pPr>
            <a:lvl2pPr marL="684213" indent="-169863" algn="l" rtl="0" eaLnBrk="1" fontAlgn="base" hangingPunct="1">
              <a:spcBef>
                <a:spcPts val="600"/>
              </a:spcBef>
              <a:spcAft>
                <a:spcPts val="0"/>
              </a:spcAft>
              <a:buClr>
                <a:srgbClr val="008996"/>
              </a:buClr>
              <a:buSzPct val="90000"/>
              <a:buFont typeface="Arial" panose="020B0604020202020204" pitchFamily="34" charset="0"/>
              <a:buChar char="•"/>
              <a:defRPr lang="en-US" altLang="en-US" sz="2400" b="0" i="0" u="none" kern="1200" dirty="0" smtClean="0">
                <a:solidFill>
                  <a:srgbClr val="5C6670"/>
                </a:solidFill>
                <a:latin typeface="+mn-lt"/>
                <a:ea typeface="+mn-ea"/>
                <a:cs typeface="+mn-cs"/>
              </a:defRPr>
            </a:lvl2pPr>
            <a:lvl3pPr marL="1025525" indent="-168275" algn="l" rtl="0" eaLnBrk="1" fontAlgn="base" hangingPunct="1">
              <a:spcBef>
                <a:spcPts val="1200"/>
              </a:spcBef>
              <a:spcAft>
                <a:spcPts val="0"/>
              </a:spcAft>
              <a:buClr>
                <a:srgbClr val="0064A8"/>
              </a:buClr>
              <a:buFont typeface="Arial" charset="0"/>
              <a:buChar char="•"/>
              <a:defRPr lang="en-US" altLang="en-US" sz="2000" kern="1200" dirty="0" smtClean="0">
                <a:solidFill>
                  <a:srgbClr val="5C6670"/>
                </a:solidFill>
                <a:latin typeface="+mn-lt"/>
                <a:ea typeface="+mn-ea"/>
                <a:cs typeface="+mn-cs"/>
              </a:defRPr>
            </a:lvl3pPr>
            <a:lvl4pPr marL="1600200" indent="-228600" algn="l" rtl="0" eaLnBrk="1" fontAlgn="base" hangingPunct="1">
              <a:spcBef>
                <a:spcPts val="1200"/>
              </a:spcBef>
              <a:spcAft>
                <a:spcPts val="0"/>
              </a:spcAft>
              <a:buFont typeface="Arial" charset="0"/>
              <a:buChar char="–"/>
              <a:defRPr lang="en-US" altLang="en-US" sz="1800" kern="1200" dirty="0" smtClean="0">
                <a:solidFill>
                  <a:srgbClr val="5C6670"/>
                </a:solidFill>
                <a:latin typeface="+mn-lt"/>
                <a:ea typeface="+mn-ea"/>
                <a:cs typeface="+mn-cs"/>
              </a:defRPr>
            </a:lvl4pPr>
            <a:lvl5pPr marL="2057400" indent="-228600" algn="l" rtl="0" eaLnBrk="1" fontAlgn="base" hangingPunct="1">
              <a:spcBef>
                <a:spcPts val="1200"/>
              </a:spcBef>
              <a:spcAft>
                <a:spcPts val="0"/>
              </a:spcAft>
              <a:buFont typeface="Arial" charset="0"/>
              <a:buChar char="»"/>
              <a:defRPr lang="en-US" altLang="en-US" sz="1800" kern="1200" dirty="0" smtClean="0">
                <a:solidFill>
                  <a:srgbClr val="5C6670"/>
                </a:solidFill>
                <a:latin typeface="+mn-lt"/>
                <a:ea typeface="+mn-ea"/>
                <a:cs typeface="+mn-cs"/>
              </a:defRPr>
            </a:lvl5pPr>
            <a:lvl6pPr marL="2514600" indent="-228600" algn="l" defTabSz="914400" rtl="0" eaLnBrk="1" latinLnBrk="0" hangingPunct="1">
              <a:spcBef>
                <a:spcPts val="1200"/>
              </a:spcBef>
              <a:spcAft>
                <a:spcPts val="0"/>
              </a:spcAft>
              <a:buFont typeface="Arial" panose="020B0604020202020204" pitchFamily="34" charset="0"/>
              <a:buChar char="•"/>
              <a:defRPr lang="en-US" sz="1800" kern="1200" dirty="0" smtClean="0">
                <a:solidFill>
                  <a:schemeClr val="tx1">
                    <a:lumMod val="65000"/>
                    <a:lumOff val="35000"/>
                  </a:schemeClr>
                </a:solidFill>
                <a:latin typeface="+mn-lt"/>
                <a:ea typeface="+mn-ea"/>
                <a:cs typeface="+mn-cs"/>
              </a:defRPr>
            </a:lvl6pPr>
            <a:lvl7pPr marL="2971800" indent="-228600" algn="l" defTabSz="914400" rtl="0" eaLnBrk="1" latinLnBrk="0" hangingPunct="1">
              <a:spcBef>
                <a:spcPts val="1200"/>
              </a:spcBef>
              <a:spcAft>
                <a:spcPts val="0"/>
              </a:spcAft>
              <a:buFont typeface="Arial" panose="020B0604020202020204" pitchFamily="34" charset="0"/>
              <a:buChar char="•"/>
              <a:defRPr lang="en-US" sz="1800" kern="1200" dirty="0" smtClean="0">
                <a:solidFill>
                  <a:schemeClr val="tx1">
                    <a:lumMod val="65000"/>
                    <a:lumOff val="35000"/>
                  </a:schemeClr>
                </a:solidFill>
                <a:latin typeface="+mn-lt"/>
                <a:ea typeface="+mn-ea"/>
                <a:cs typeface="+mn-cs"/>
              </a:defRPr>
            </a:lvl7pPr>
            <a:lvl8pPr marL="3429000" indent="-228600" algn="l" defTabSz="914400" rtl="0" eaLnBrk="1" latinLnBrk="0" hangingPunct="1">
              <a:spcBef>
                <a:spcPts val="1200"/>
              </a:spcBef>
              <a:spcAft>
                <a:spcPts val="0"/>
              </a:spcAft>
              <a:buFont typeface="Arial" panose="020B0604020202020204" pitchFamily="34" charset="0"/>
              <a:buChar char="•"/>
              <a:defRPr lang="en-US" sz="1800" kern="1200" dirty="0" smtClean="0">
                <a:solidFill>
                  <a:schemeClr val="tx1">
                    <a:lumMod val="65000"/>
                    <a:lumOff val="35000"/>
                  </a:schemeClr>
                </a:solidFill>
                <a:latin typeface="+mn-lt"/>
                <a:ea typeface="+mn-ea"/>
                <a:cs typeface="+mn-cs"/>
              </a:defRPr>
            </a:lvl8pPr>
            <a:lvl9pPr marL="3886200" indent="-228600" algn="l" defTabSz="914400" rtl="0" eaLnBrk="1" latinLnBrk="0" hangingPunct="1">
              <a:spcBef>
                <a:spcPts val="1200"/>
              </a:spcBef>
              <a:spcAft>
                <a:spcPts val="0"/>
              </a:spcAft>
              <a:buFont typeface="Arial" panose="020B0604020202020204" pitchFamily="34" charset="0"/>
              <a:buChar char="•"/>
              <a:defRPr sz="1800" kern="1200" dirty="0">
                <a:solidFill>
                  <a:schemeClr val="tx1">
                    <a:lumMod val="65000"/>
                    <a:lumOff val="35000"/>
                  </a:schemeClr>
                </a:solidFill>
                <a:latin typeface="+mn-lt"/>
                <a:ea typeface="+mn-ea"/>
                <a:cs typeface="+mn-cs"/>
              </a:defRPr>
            </a:lvl9pPr>
          </a:lstStyle>
          <a:p>
            <a:pPr marL="0" indent="0">
              <a:lnSpc>
                <a:spcPct val="90000"/>
              </a:lnSpc>
              <a:spcBef>
                <a:spcPts val="1800"/>
              </a:spcBef>
              <a:buClr>
                <a:schemeClr val="tx1"/>
              </a:buClr>
              <a:buSzPct val="80000"/>
              <a:buNone/>
            </a:pPr>
            <a:r>
              <a:rPr lang="en-US" sz="2600" b="1" dirty="0">
                <a:solidFill>
                  <a:srgbClr val="008996"/>
                </a:solidFill>
              </a:rPr>
              <a:t>Pre-disaster factors</a:t>
            </a:r>
          </a:p>
          <a:p>
            <a:pPr lvl="1"/>
            <a:r>
              <a:rPr lang="en-US" dirty="0">
                <a:solidFill>
                  <a:schemeClr val="tx1"/>
                </a:solidFill>
              </a:rPr>
              <a:t>Experience/training</a:t>
            </a:r>
          </a:p>
          <a:p>
            <a:pPr lvl="1"/>
            <a:r>
              <a:rPr lang="en-US" dirty="0">
                <a:solidFill>
                  <a:schemeClr val="tx1"/>
                </a:solidFill>
              </a:rPr>
              <a:t>Income</a:t>
            </a:r>
          </a:p>
          <a:p>
            <a:pPr lvl="1"/>
            <a:r>
              <a:rPr lang="en-US" dirty="0">
                <a:solidFill>
                  <a:schemeClr val="tx1"/>
                </a:solidFill>
              </a:rPr>
              <a:t>Life events/health</a:t>
            </a:r>
          </a:p>
          <a:p>
            <a:pPr lvl="1"/>
            <a:r>
              <a:rPr lang="en-US" dirty="0">
                <a:solidFill>
                  <a:schemeClr val="tx1"/>
                </a:solidFill>
              </a:rPr>
              <a:t>Job satisfaction</a:t>
            </a:r>
          </a:p>
          <a:p>
            <a:pPr lvl="1"/>
            <a:r>
              <a:rPr lang="en-US" dirty="0">
                <a:solidFill>
                  <a:schemeClr val="tx1"/>
                </a:solidFill>
              </a:rPr>
              <a:t>Economic downturn</a:t>
            </a:r>
          </a:p>
          <a:p>
            <a:pPr marL="0" indent="0">
              <a:lnSpc>
                <a:spcPct val="90000"/>
              </a:lnSpc>
              <a:spcBef>
                <a:spcPts val="1800"/>
              </a:spcBef>
              <a:buClr>
                <a:schemeClr val="tx1"/>
              </a:buClr>
              <a:buSzPct val="80000"/>
              <a:buNone/>
            </a:pPr>
            <a:r>
              <a:rPr lang="en-US" altLang="en-US" sz="2600" b="1" dirty="0">
                <a:solidFill>
                  <a:srgbClr val="008996"/>
                </a:solidFill>
              </a:rPr>
              <a:t>Post-disaster factors </a:t>
            </a:r>
          </a:p>
          <a:p>
            <a:pPr lvl="1"/>
            <a:r>
              <a:rPr lang="en-US" dirty="0">
                <a:solidFill>
                  <a:schemeClr val="tx1"/>
                </a:solidFill>
              </a:rPr>
              <a:t>Impact on life</a:t>
            </a:r>
          </a:p>
          <a:p>
            <a:endParaRPr lang="en-US" dirty="0">
              <a:solidFill>
                <a:schemeClr val="tx1"/>
              </a:solidFill>
            </a:endParaRPr>
          </a:p>
          <a:p>
            <a:endParaRPr lang="en-US" dirty="0">
              <a:solidFill>
                <a:schemeClr val="tx1"/>
              </a:solidFill>
            </a:endParaRPr>
          </a:p>
          <a:p>
            <a:endParaRPr lang="en-US" dirty="0">
              <a:solidFill>
                <a:schemeClr val="tx1"/>
              </a:solidFill>
            </a:endParaRPr>
          </a:p>
          <a:p>
            <a:r>
              <a:rPr lang="en-US" dirty="0">
                <a:solidFill>
                  <a:schemeClr val="tx1"/>
                </a:solidFill>
              </a:rPr>
              <a:t>Peri-disaster factors:</a:t>
            </a:r>
          </a:p>
          <a:p>
            <a:pPr marL="0" lvl="1" indent="0">
              <a:lnSpc>
                <a:spcPct val="90000"/>
              </a:lnSpc>
              <a:spcBef>
                <a:spcPts val="1800"/>
              </a:spcBef>
              <a:buClr>
                <a:schemeClr val="tx1"/>
              </a:buClr>
              <a:buSzPct val="80000"/>
              <a:buNone/>
            </a:pPr>
            <a:r>
              <a:rPr lang="en-US" altLang="en-US" sz="2600" b="1" dirty="0">
                <a:solidFill>
                  <a:srgbClr val="008996"/>
                </a:solidFill>
              </a:rPr>
              <a:t>Peri-disaster factors</a:t>
            </a:r>
          </a:p>
          <a:p>
            <a:pPr lvl="1">
              <a:lnSpc>
                <a:spcPct val="90000"/>
              </a:lnSpc>
            </a:pPr>
            <a:r>
              <a:rPr lang="en-US" altLang="en-US" dirty="0">
                <a:solidFill>
                  <a:schemeClr val="tx1"/>
                </a:solidFill>
              </a:rPr>
              <a:t>Exposure</a:t>
            </a:r>
          </a:p>
          <a:p>
            <a:pPr lvl="1"/>
            <a:r>
              <a:rPr lang="en-US" dirty="0">
                <a:solidFill>
                  <a:schemeClr val="tx1"/>
                </a:solidFill>
              </a:rPr>
              <a:t>Poor leadership</a:t>
            </a:r>
          </a:p>
          <a:p>
            <a:pPr lvl="1"/>
            <a:r>
              <a:rPr lang="en-US" dirty="0">
                <a:solidFill>
                  <a:schemeClr val="tx1"/>
                </a:solidFill>
              </a:rPr>
              <a:t>Lack of inter-agency cooperation</a:t>
            </a:r>
          </a:p>
          <a:p>
            <a:pPr lvl="1"/>
            <a:r>
              <a:rPr lang="en-US" dirty="0">
                <a:solidFill>
                  <a:schemeClr val="tx1"/>
                </a:solidFill>
              </a:rPr>
              <a:t>Unclear expectations</a:t>
            </a:r>
          </a:p>
          <a:p>
            <a:pPr lvl="1"/>
            <a:r>
              <a:rPr lang="en-US" dirty="0">
                <a:solidFill>
                  <a:schemeClr val="tx1"/>
                </a:solidFill>
              </a:rPr>
              <a:t>Perceptions &amp; experience of safety</a:t>
            </a:r>
          </a:p>
          <a:p>
            <a:pPr lvl="1"/>
            <a:r>
              <a:rPr lang="en-US" dirty="0">
                <a:solidFill>
                  <a:schemeClr val="tx1"/>
                </a:solidFill>
              </a:rPr>
              <a:t>Injury</a:t>
            </a:r>
          </a:p>
          <a:p>
            <a:pPr lvl="1"/>
            <a:r>
              <a:rPr lang="en-US" dirty="0">
                <a:solidFill>
                  <a:schemeClr val="tx1"/>
                </a:solidFill>
              </a:rPr>
              <a:t>Social factors </a:t>
            </a:r>
          </a:p>
          <a:p>
            <a:pPr lvl="1"/>
            <a:r>
              <a:rPr lang="en-US" dirty="0">
                <a:solidFill>
                  <a:schemeClr val="tx1"/>
                </a:solidFill>
              </a:rPr>
              <a:t>Coping strategies</a:t>
            </a:r>
          </a:p>
          <a:p>
            <a:pPr lvl="1"/>
            <a:endParaRPr lang="en-US" dirty="0"/>
          </a:p>
          <a:p>
            <a:pPr lvl="1"/>
            <a:endParaRPr lang="en-US" dirty="0"/>
          </a:p>
          <a:p>
            <a:endParaRPr lang="en-US" dirty="0"/>
          </a:p>
        </p:txBody>
      </p:sp>
      <p:sp>
        <p:nvSpPr>
          <p:cNvPr id="2" name="Footer Placeholder 1"/>
          <p:cNvSpPr>
            <a:spLocks noGrp="1"/>
          </p:cNvSpPr>
          <p:nvPr>
            <p:ph type="ftr" sz="quarter" idx="24"/>
          </p:nvPr>
        </p:nvSpPr>
        <p:spPr/>
        <p:txBody>
          <a:bodyPr/>
          <a:lstStyle/>
          <a:p>
            <a:pPr>
              <a:defRPr/>
            </a:pPr>
            <a:r>
              <a:rPr lang="en-US" dirty="0"/>
              <a:t>Self-Care in Disaster Times &amp; Beyond: Organizational Wellness. Version: 03. Revised: 2020-10. © 2020, Alberta Health Services, Mental Health Promotion &amp; Illness Prevention.</a:t>
            </a:r>
            <a:endParaRPr lang="en-CA" dirty="0"/>
          </a:p>
        </p:txBody>
      </p:sp>
    </p:spTree>
    <p:extLst>
      <p:ext uri="{BB962C8B-B14F-4D97-AF65-F5344CB8AC3E}">
        <p14:creationId xmlns:p14="http://schemas.microsoft.com/office/powerpoint/2010/main" val="2234016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xEl>
                                              <p:pRg st="11" end="11"/>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4">
                                            <p:txEl>
                                              <p:pRg st="12" end="12"/>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4">
                                            <p:txEl>
                                              <p:pRg st="13" end="13"/>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4">
                                            <p:txEl>
                                              <p:pRg st="14" end="14"/>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4">
                                            <p:txEl>
                                              <p:pRg st="15" end="15"/>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4">
                                            <p:txEl>
                                              <p:pRg st="16" end="16"/>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4">
                                            <p:txEl>
                                              <p:pRg st="17" end="17"/>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4">
                                            <p:txEl>
                                              <p:pRg st="18" end="18"/>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4">
                                            <p:txEl>
                                              <p:pRg st="19" end="19"/>
                                            </p:tx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4">
                                            <p:txEl>
                                              <p:pRg st="20" end="2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P spid="14"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B8DAC699-FC29-46F7-9713-30640D92430B}"/>
              </a:ext>
            </a:extLst>
          </p:cNvPr>
          <p:cNvSpPr>
            <a:spLocks noGrp="1"/>
          </p:cNvSpPr>
          <p:nvPr>
            <p:ph sz="quarter" idx="10"/>
          </p:nvPr>
        </p:nvSpPr>
        <p:spPr/>
        <p:txBody>
          <a:bodyPr/>
          <a:lstStyle/>
          <a:p>
            <a:r>
              <a:rPr lang="en-US" altLang="en-US" dirty="0"/>
              <a:t>Wave the Red Flag</a:t>
            </a:r>
            <a:endParaRPr lang="en-US" dirty="0"/>
          </a:p>
        </p:txBody>
      </p:sp>
      <p:sp>
        <p:nvSpPr>
          <p:cNvPr id="5" name="Footer Placeholder 4"/>
          <p:cNvSpPr>
            <a:spLocks noGrp="1"/>
          </p:cNvSpPr>
          <p:nvPr>
            <p:ph type="ftr" sz="quarter" idx="24"/>
          </p:nvPr>
        </p:nvSpPr>
        <p:spPr/>
        <p:txBody>
          <a:bodyPr/>
          <a:lstStyle/>
          <a:p>
            <a:r>
              <a:rPr lang="en-US" dirty="0"/>
              <a:t>Self-Care in Disaster Times &amp; Beyond: Organizational Wellness. Version: 03. Revised: 2020-10. © 2020, Alberta Health Services, Mental Health Promotion &amp; Illness Prevention.</a:t>
            </a:r>
            <a:endParaRPr lang="en-CA" dirty="0"/>
          </a:p>
        </p:txBody>
      </p:sp>
      <p:pic>
        <p:nvPicPr>
          <p:cNvPr id="13" name="Picture 12">
            <a:extLst>
              <a:ext uri="{FF2B5EF4-FFF2-40B4-BE49-F238E27FC236}">
                <a16:creationId xmlns:a16="http://schemas.microsoft.com/office/drawing/2014/main" id="{A61F4D15-E554-4360-A972-2B0CE82A51B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2434" t="8779" r="13427" b="9109"/>
          <a:stretch/>
        </p:blipFill>
        <p:spPr>
          <a:xfrm>
            <a:off x="660854" y="1272989"/>
            <a:ext cx="1039158" cy="1149091"/>
          </a:xfrm>
          <a:prstGeom prst="roundRect">
            <a:avLst/>
          </a:prstGeom>
        </p:spPr>
      </p:pic>
    </p:spTree>
    <p:extLst>
      <p:ext uri="{BB962C8B-B14F-4D97-AF65-F5344CB8AC3E}">
        <p14:creationId xmlns:p14="http://schemas.microsoft.com/office/powerpoint/2010/main" val="33644960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F4EC8798-A12F-4804-857E-9B2F8ECD3A4B}"/>
              </a:ext>
            </a:extLst>
          </p:cNvPr>
          <p:cNvSpPr>
            <a:spLocks noGrp="1"/>
          </p:cNvSpPr>
          <p:nvPr>
            <p:ph sz="quarter" idx="26"/>
          </p:nvPr>
        </p:nvSpPr>
        <p:spPr/>
        <p:txBody>
          <a:bodyPr/>
          <a:lstStyle/>
          <a:p>
            <a:pPr marL="171450" lvl="0" indent="-171450"/>
            <a:r>
              <a:rPr lang="en-US" dirty="0"/>
              <a:t>What have been your red flags for your own stress levels &amp; self-care needs?</a:t>
            </a:r>
          </a:p>
          <a:p>
            <a:pPr marL="171450" lvl="0" indent="-171450"/>
            <a:r>
              <a:rPr lang="en-US" dirty="0"/>
              <a:t>How did you become aware of your physical, mental, emotional, spiritual or </a:t>
            </a:r>
            <a:r>
              <a:rPr lang="en-CA" dirty="0"/>
              <a:t>behavioural</a:t>
            </a:r>
            <a:r>
              <a:rPr lang="en-US" dirty="0"/>
              <a:t> warning signs of stress? </a:t>
            </a:r>
          </a:p>
          <a:p>
            <a:pPr marL="171450" lvl="0" indent="-171450"/>
            <a:r>
              <a:rPr lang="en-US" dirty="0"/>
              <a:t>Did you notice when this was happening for you; did someone else notice and express care/concern?</a:t>
            </a:r>
          </a:p>
          <a:p>
            <a:pPr marL="171450" lvl="0" indent="-171450"/>
            <a:r>
              <a:rPr lang="en-US" dirty="0"/>
              <a:t>Are you able to identify your </a:t>
            </a:r>
            <a:r>
              <a:rPr lang="en-US" i="1" dirty="0"/>
              <a:t>yellow</a:t>
            </a:r>
            <a:r>
              <a:rPr lang="en-US" dirty="0"/>
              <a:t> flags? (earlier signs of increasing stress and self-care needs)</a:t>
            </a:r>
            <a:endParaRPr lang="en-CA" dirty="0"/>
          </a:p>
          <a:p>
            <a:endParaRPr lang="en-US" dirty="0"/>
          </a:p>
        </p:txBody>
      </p:sp>
      <p:sp>
        <p:nvSpPr>
          <p:cNvPr id="5" name="Title 4">
            <a:extLst>
              <a:ext uri="{FF2B5EF4-FFF2-40B4-BE49-F238E27FC236}">
                <a16:creationId xmlns:a16="http://schemas.microsoft.com/office/drawing/2014/main" id="{9FE9173F-4EC2-42AB-8BC4-2E42C38D30D7}"/>
              </a:ext>
            </a:extLst>
          </p:cNvPr>
          <p:cNvSpPr>
            <a:spLocks noGrp="1"/>
          </p:cNvSpPr>
          <p:nvPr>
            <p:ph type="title"/>
          </p:nvPr>
        </p:nvSpPr>
        <p:spPr/>
        <p:txBody>
          <a:bodyPr/>
          <a:lstStyle/>
          <a:p>
            <a:r>
              <a:rPr lang="en-US" dirty="0"/>
              <a:t>Wave the Red Flag</a:t>
            </a:r>
          </a:p>
        </p:txBody>
      </p:sp>
      <p:sp>
        <p:nvSpPr>
          <p:cNvPr id="3" name="Footer Placeholder 2">
            <a:extLst>
              <a:ext uri="{FF2B5EF4-FFF2-40B4-BE49-F238E27FC236}">
                <a16:creationId xmlns:a16="http://schemas.microsoft.com/office/drawing/2014/main" id="{C2097D55-DCAB-4FFE-B371-F8619A10EE43}"/>
              </a:ext>
            </a:extLst>
          </p:cNvPr>
          <p:cNvSpPr>
            <a:spLocks noGrp="1"/>
          </p:cNvSpPr>
          <p:nvPr>
            <p:ph type="ftr" sz="quarter" idx="24"/>
          </p:nvPr>
        </p:nvSpPr>
        <p:spPr/>
        <p:txBody>
          <a:bodyPr/>
          <a:lstStyle/>
          <a:p>
            <a:pPr>
              <a:defRPr/>
            </a:pPr>
            <a:r>
              <a:rPr lang="en-US" dirty="0"/>
              <a:t>Self-Care in Disaster Times &amp; Beyond: Organizational Wellness. Version: 03. Revised: 2020-10. © 2020, Alberta Health Services, Mental Health Promotion &amp; Illness Prevention.</a:t>
            </a:r>
            <a:endParaRPr lang="en-CA" dirty="0"/>
          </a:p>
        </p:txBody>
      </p:sp>
    </p:spTree>
    <p:extLst>
      <p:ext uri="{BB962C8B-B14F-4D97-AF65-F5344CB8AC3E}">
        <p14:creationId xmlns:p14="http://schemas.microsoft.com/office/powerpoint/2010/main" val="10568225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26"/>
          </p:nvPr>
        </p:nvSpPr>
        <p:spPr>
          <a:xfrm>
            <a:off x="614149" y="1266133"/>
            <a:ext cx="11105410" cy="4165675"/>
          </a:xfrm>
        </p:spPr>
        <p:txBody>
          <a:bodyPr numCol="2" spcCol="914400"/>
          <a:lstStyle/>
          <a:p>
            <a:r>
              <a:rPr lang="en-US" sz="2400" dirty="0"/>
              <a:t>Change in eating habits or weight</a:t>
            </a:r>
          </a:p>
          <a:p>
            <a:r>
              <a:rPr lang="en-US" sz="2400" dirty="0"/>
              <a:t>Loss of interest</a:t>
            </a:r>
          </a:p>
          <a:p>
            <a:r>
              <a:rPr lang="en-US" sz="2400" dirty="0"/>
              <a:t>Guilt</a:t>
            </a:r>
          </a:p>
          <a:p>
            <a:r>
              <a:rPr lang="en-US" sz="2400" dirty="0"/>
              <a:t>Taking lots of time off</a:t>
            </a:r>
          </a:p>
          <a:p>
            <a:r>
              <a:rPr lang="en-US" sz="2400" dirty="0"/>
              <a:t>Drinking, smoking, or vaping more</a:t>
            </a:r>
          </a:p>
          <a:p>
            <a:r>
              <a:rPr lang="en-US" sz="2400" dirty="0"/>
              <a:t>Conflict in relationships</a:t>
            </a:r>
          </a:p>
          <a:p>
            <a:r>
              <a:rPr lang="en-US" sz="2400" dirty="0"/>
              <a:t>Changes in sleep </a:t>
            </a:r>
          </a:p>
          <a:p>
            <a:r>
              <a:rPr lang="en-US" sz="2400" dirty="0"/>
              <a:t>Don’t give self a break </a:t>
            </a:r>
          </a:p>
          <a:p>
            <a:r>
              <a:rPr lang="en-US" sz="2400" dirty="0"/>
              <a:t>Isolating self</a:t>
            </a:r>
          </a:p>
          <a:p>
            <a:r>
              <a:rPr lang="en-US" sz="2400" dirty="0"/>
              <a:t>Feeling very busy or hurried</a:t>
            </a:r>
          </a:p>
          <a:p>
            <a:r>
              <a:rPr lang="en-US" sz="2400" dirty="0"/>
              <a:t>Physical changes</a:t>
            </a:r>
          </a:p>
          <a:p>
            <a:r>
              <a:rPr lang="en-US" sz="2400" dirty="0"/>
              <a:t>Memory or attention problems</a:t>
            </a:r>
          </a:p>
          <a:p>
            <a:endParaRPr lang="en-US" sz="2400" dirty="0"/>
          </a:p>
        </p:txBody>
      </p:sp>
      <p:sp>
        <p:nvSpPr>
          <p:cNvPr id="108546" name="Rectangle 2"/>
          <p:cNvSpPr>
            <a:spLocks noGrp="1"/>
          </p:cNvSpPr>
          <p:nvPr>
            <p:ph type="title"/>
          </p:nvPr>
        </p:nvSpPr>
        <p:spPr/>
        <p:txBody>
          <a:bodyPr/>
          <a:lstStyle/>
          <a:p>
            <a:r>
              <a:rPr lang="en-US" altLang="en-US" dirty="0"/>
              <a:t>Self-Care Red Flags</a:t>
            </a:r>
          </a:p>
        </p:txBody>
      </p:sp>
      <p:sp>
        <p:nvSpPr>
          <p:cNvPr id="5" name="Footer Placeholder 4"/>
          <p:cNvSpPr>
            <a:spLocks noGrp="1"/>
          </p:cNvSpPr>
          <p:nvPr>
            <p:ph type="ftr" sz="quarter" idx="24"/>
          </p:nvPr>
        </p:nvSpPr>
        <p:spPr/>
        <p:txBody>
          <a:bodyPr/>
          <a:lstStyle/>
          <a:p>
            <a:r>
              <a:rPr lang="en-US" dirty="0"/>
              <a:t>Self-Care in Disaster Times &amp; Beyond: Organizational Wellness. Version: 03. Revised: 2020-10. © 2020, Alberta Health Services, Mental Health Promotion &amp; Illness Prevention.</a:t>
            </a:r>
            <a:endParaRPr lang="en-CA" dirty="0"/>
          </a:p>
        </p:txBody>
      </p:sp>
    </p:spTree>
    <p:extLst>
      <p:ext uri="{BB962C8B-B14F-4D97-AF65-F5344CB8AC3E}">
        <p14:creationId xmlns:p14="http://schemas.microsoft.com/office/powerpoint/2010/main" val="18187827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timeline&#10;&#10;Description automatically generated">
            <a:extLst>
              <a:ext uri="{FF2B5EF4-FFF2-40B4-BE49-F238E27FC236}">
                <a16:creationId xmlns:a16="http://schemas.microsoft.com/office/drawing/2014/main" id="{B2C75D05-27B4-4A1A-818B-6B60C59FE2DD}"/>
              </a:ext>
            </a:extLst>
          </p:cNvPr>
          <p:cNvPicPr>
            <a:picLocks noGrp="1" noChangeAspect="1"/>
          </p:cNvPicPr>
          <p:nvPr>
            <p:ph sz="quarter" idx="26"/>
          </p:nvPr>
        </p:nvPicPr>
        <p:blipFill>
          <a:blip r:embed="rId3">
            <a:extLst>
              <a:ext uri="{28A0092B-C50C-407E-A947-70E740481C1C}">
                <a14:useLocalDpi xmlns:a14="http://schemas.microsoft.com/office/drawing/2010/main" val="0"/>
              </a:ext>
            </a:extLst>
          </a:blip>
          <a:stretch>
            <a:fillRect/>
          </a:stretch>
        </p:blipFill>
        <p:spPr>
          <a:xfrm>
            <a:off x="252664" y="1058663"/>
            <a:ext cx="11662579" cy="5046651"/>
          </a:xfrm>
        </p:spPr>
      </p:pic>
      <p:sp>
        <p:nvSpPr>
          <p:cNvPr id="56323" name="Rectangle 2"/>
          <p:cNvSpPr>
            <a:spLocks noGrp="1" noChangeArrowheads="1"/>
          </p:cNvSpPr>
          <p:nvPr>
            <p:ph type="title"/>
          </p:nvPr>
        </p:nvSpPr>
        <p:spPr/>
        <p:txBody>
          <a:bodyPr/>
          <a:lstStyle/>
          <a:p>
            <a:r>
              <a:rPr lang="en-US" dirty="0"/>
              <a:t>Awareness: Stress Continuum Model</a:t>
            </a:r>
          </a:p>
        </p:txBody>
      </p:sp>
      <p:sp>
        <p:nvSpPr>
          <p:cNvPr id="3" name="Footer Placeholder 2"/>
          <p:cNvSpPr>
            <a:spLocks noGrp="1"/>
          </p:cNvSpPr>
          <p:nvPr>
            <p:ph type="ftr" sz="quarter" idx="24"/>
          </p:nvPr>
        </p:nvSpPr>
        <p:spPr/>
        <p:txBody>
          <a:bodyPr/>
          <a:lstStyle/>
          <a:p>
            <a:pPr>
              <a:defRPr/>
            </a:pPr>
            <a:r>
              <a:rPr lang="en-US" dirty="0"/>
              <a:t>Self-Care in Disaster Times &amp; Beyond: Organizational Wellness. Version: 03. Revised: 2020-10. © 2020, Alberta Health Services, Mental Health Promotion &amp; Illness Prevention.</a:t>
            </a:r>
            <a:endParaRPr lang="en-CA" dirty="0"/>
          </a:p>
        </p:txBody>
      </p:sp>
      <p:sp>
        <p:nvSpPr>
          <p:cNvPr id="6" name="TextBox 5">
            <a:extLst>
              <a:ext uri="{FF2B5EF4-FFF2-40B4-BE49-F238E27FC236}">
                <a16:creationId xmlns:a16="http://schemas.microsoft.com/office/drawing/2014/main" id="{09233F95-7E45-4EDE-9463-4C6E71FBE4A6}"/>
              </a:ext>
            </a:extLst>
          </p:cNvPr>
          <p:cNvSpPr txBox="1"/>
          <p:nvPr/>
        </p:nvSpPr>
        <p:spPr>
          <a:xfrm>
            <a:off x="95536" y="6120631"/>
            <a:ext cx="11865428" cy="577081"/>
          </a:xfrm>
          <a:prstGeom prst="rect">
            <a:avLst/>
          </a:prstGeom>
          <a:noFill/>
        </p:spPr>
        <p:txBody>
          <a:bodyPr wrap="square">
            <a:spAutoFit/>
          </a:bodyPr>
          <a:lstStyle/>
          <a:p>
            <a:pPr>
              <a:spcAft>
                <a:spcPts val="0"/>
              </a:spcAft>
            </a:pPr>
            <a:r>
              <a:rPr lang="en-US" sz="1050" dirty="0"/>
              <a:t>Adapted from: </a:t>
            </a:r>
            <a:br>
              <a:rPr lang="en-US" sz="1050" dirty="0"/>
            </a:br>
            <a:r>
              <a:rPr lang="en-US" sz="1050" dirty="0"/>
              <a:t>Government of Canada, National Defense &amp; the Armed Forces Canadian. (2008). Road to Mental Readiness-Mental Health Continuum Model and The Big 4. </a:t>
            </a:r>
          </a:p>
          <a:p>
            <a:pPr>
              <a:spcAft>
                <a:spcPts val="0"/>
              </a:spcAft>
            </a:pPr>
            <a:r>
              <a:rPr lang="en-US" sz="1050" dirty="0"/>
              <a:t>Watson, P., Nash, W., Westphal, R., &amp; Litz, B. (2012). Combat Operational Stress First Aid Manual.</a:t>
            </a:r>
          </a:p>
        </p:txBody>
      </p:sp>
    </p:spTree>
    <p:extLst>
      <p:ext uri="{BB962C8B-B14F-4D97-AF65-F5344CB8AC3E}">
        <p14:creationId xmlns:p14="http://schemas.microsoft.com/office/powerpoint/2010/main" val="39154419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26"/>
          </p:nvPr>
        </p:nvSpPr>
        <p:spPr/>
        <p:txBody>
          <a:bodyPr/>
          <a:lstStyle/>
          <a:p>
            <a:r>
              <a:rPr lang="en-US" dirty="0"/>
              <a:t>Recognize role of self-care within the context of disaster and emergency response and recovery.</a:t>
            </a:r>
          </a:p>
          <a:p>
            <a:r>
              <a:rPr lang="en-US" dirty="0"/>
              <a:t>Know how/when to engage self-care strategies for myself.</a:t>
            </a:r>
          </a:p>
          <a:p>
            <a:r>
              <a:rPr lang="en-US" dirty="0"/>
              <a:t>Understand my warning signs/red flags for stress.</a:t>
            </a:r>
          </a:p>
          <a:p>
            <a:r>
              <a:rPr lang="en-US" dirty="0"/>
              <a:t>Know when to seek help from others.</a:t>
            </a:r>
          </a:p>
          <a:p>
            <a:r>
              <a:rPr lang="en-US" dirty="0"/>
              <a:t>Reflect on and develop a self-care plan. </a:t>
            </a:r>
          </a:p>
          <a:p>
            <a:r>
              <a:rPr lang="en-US" dirty="0"/>
              <a:t>Understand systemic barriers, points of advocacy, and action.</a:t>
            </a:r>
          </a:p>
          <a:p>
            <a:r>
              <a:rPr lang="en-US" dirty="0"/>
              <a:t>Understand leadership role in modelling and supporting self-care culture and practice for their team/organization.</a:t>
            </a:r>
          </a:p>
          <a:p>
            <a:endParaRPr lang="en-CA" dirty="0"/>
          </a:p>
        </p:txBody>
      </p:sp>
      <p:sp>
        <p:nvSpPr>
          <p:cNvPr id="8193" name="Title 1"/>
          <p:cNvSpPr>
            <a:spLocks noGrp="1"/>
          </p:cNvSpPr>
          <p:nvPr>
            <p:ph type="title"/>
          </p:nvPr>
        </p:nvSpPr>
        <p:spPr/>
        <p:txBody>
          <a:bodyPr/>
          <a:lstStyle/>
          <a:p>
            <a:r>
              <a:rPr lang="en-US" dirty="0"/>
              <a:t>Learning Objectives</a:t>
            </a:r>
          </a:p>
        </p:txBody>
      </p:sp>
      <p:sp>
        <p:nvSpPr>
          <p:cNvPr id="2" name="Footer Placeholder 1"/>
          <p:cNvSpPr>
            <a:spLocks noGrp="1"/>
          </p:cNvSpPr>
          <p:nvPr>
            <p:ph type="ftr" sz="quarter" idx="24"/>
          </p:nvPr>
        </p:nvSpPr>
        <p:spPr/>
        <p:txBody>
          <a:bodyPr/>
          <a:lstStyle/>
          <a:p>
            <a:r>
              <a:rPr lang="en-US" dirty="0"/>
              <a:t>Self-Care in Disaster Times &amp; Beyond: Organizational Wellness. Version: 03. Revised: 2020-10. © 2020, Alberta Health Services, Mental Health Promotion &amp; Illness Prevention.</a:t>
            </a:r>
            <a:endParaRPr lang="en-CA" dirty="0"/>
          </a:p>
        </p:txBody>
      </p:sp>
    </p:spTree>
    <p:extLst>
      <p:ext uri="{BB962C8B-B14F-4D97-AF65-F5344CB8AC3E}">
        <p14:creationId xmlns:p14="http://schemas.microsoft.com/office/powerpoint/2010/main" val="9659522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7D05AB11-FC55-4C04-85F5-C3CB196702A9}"/>
              </a:ext>
            </a:extLst>
          </p:cNvPr>
          <p:cNvSpPr>
            <a:spLocks noGrp="1"/>
          </p:cNvSpPr>
          <p:nvPr>
            <p:ph sz="quarter" idx="10"/>
          </p:nvPr>
        </p:nvSpPr>
        <p:spPr/>
        <p:txBody>
          <a:bodyPr/>
          <a:lstStyle/>
          <a:p>
            <a:r>
              <a:rPr lang="en-US" altLang="en-US" dirty="0"/>
              <a:t>Self-Awareness</a:t>
            </a:r>
            <a:endParaRPr lang="en-US" dirty="0"/>
          </a:p>
        </p:txBody>
      </p:sp>
      <p:sp>
        <p:nvSpPr>
          <p:cNvPr id="11" name="Footer Placeholder 10"/>
          <p:cNvSpPr>
            <a:spLocks noGrp="1"/>
          </p:cNvSpPr>
          <p:nvPr>
            <p:ph type="ftr" sz="quarter" idx="24"/>
          </p:nvPr>
        </p:nvSpPr>
        <p:spPr/>
        <p:txBody>
          <a:bodyPr/>
          <a:lstStyle/>
          <a:p>
            <a:r>
              <a:rPr lang="en-US" dirty="0"/>
              <a:t>Self-Care in Disaster Times &amp; Beyond: Organizational Wellness. Version: 03. Revised: 2020-10. © 2020, Alberta Health Services, Mental Health Promotion &amp; Illness Prevention.</a:t>
            </a:r>
            <a:endParaRPr lang="en-CA" dirty="0"/>
          </a:p>
        </p:txBody>
      </p:sp>
      <p:pic>
        <p:nvPicPr>
          <p:cNvPr id="16" name="Picture 15"/>
          <p:cNvPicPr>
            <a:picLocks noChangeAspect="1"/>
          </p:cNvPicPr>
          <p:nvPr/>
        </p:nvPicPr>
        <p:blipFill rotWithShape="1">
          <a:blip r:embed="rId3" cstate="print">
            <a:extLst>
              <a:ext uri="{28A0092B-C50C-407E-A947-70E740481C1C}">
                <a14:useLocalDpi xmlns:a14="http://schemas.microsoft.com/office/drawing/2010/main" val="0"/>
              </a:ext>
            </a:extLst>
          </a:blip>
          <a:srcRect l="15928" t="10495" r="16743" b="7810"/>
          <a:stretch/>
        </p:blipFill>
        <p:spPr>
          <a:xfrm>
            <a:off x="665250" y="1229604"/>
            <a:ext cx="983246" cy="1191112"/>
          </a:xfrm>
          <a:prstGeom prst="roundRect">
            <a:avLst/>
          </a:prstGeom>
        </p:spPr>
      </p:pic>
    </p:spTree>
    <p:extLst>
      <p:ext uri="{BB962C8B-B14F-4D97-AF65-F5344CB8AC3E}">
        <p14:creationId xmlns:p14="http://schemas.microsoft.com/office/powerpoint/2010/main" val="6756585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26"/>
          </p:nvPr>
        </p:nvSpPr>
        <p:spPr/>
        <p:txBody>
          <a:bodyPr/>
          <a:lstStyle/>
          <a:p>
            <a:pPr marL="111125" indent="0">
              <a:buNone/>
            </a:pPr>
            <a:r>
              <a:rPr lang="en-US" dirty="0"/>
              <a:t>Self-reflection questions:</a:t>
            </a:r>
          </a:p>
          <a:p>
            <a:pPr marL="914400" indent="-457200">
              <a:buFont typeface="+mj-lt"/>
              <a:buAutoNum type="arabicParenR"/>
            </a:pPr>
            <a:r>
              <a:rPr lang="en-US" dirty="0"/>
              <a:t>What are your usual ‘go-to’ self-care strategies or activities?</a:t>
            </a:r>
          </a:p>
          <a:p>
            <a:pPr marL="914400" indent="-457200">
              <a:buFont typeface="+mj-lt"/>
              <a:buAutoNum type="arabicParenR"/>
            </a:pPr>
            <a:r>
              <a:rPr lang="en-US" dirty="0"/>
              <a:t>When do they work best?</a:t>
            </a:r>
          </a:p>
          <a:p>
            <a:pPr marL="914400" indent="-457200">
              <a:buFont typeface="+mj-lt"/>
              <a:buAutoNum type="arabicParenR"/>
            </a:pPr>
            <a:r>
              <a:rPr lang="en-US" dirty="0"/>
              <a:t>What does self-care look like for you when you’ve been in different Stress Continuum zones?</a:t>
            </a:r>
          </a:p>
          <a:p>
            <a:pPr marL="914400" indent="-457200">
              <a:buFont typeface="+mj-lt"/>
              <a:buAutoNum type="arabicParenR"/>
            </a:pPr>
            <a:r>
              <a:rPr lang="en-US" dirty="0"/>
              <a:t>What do you do when your self-care strategies don’t seem to be working the way you need or want them to?</a:t>
            </a:r>
          </a:p>
          <a:p>
            <a:endParaRPr lang="en-US" dirty="0"/>
          </a:p>
          <a:p>
            <a:endParaRPr lang="en-US" dirty="0"/>
          </a:p>
          <a:p>
            <a:endParaRPr lang="en-US" dirty="0"/>
          </a:p>
        </p:txBody>
      </p:sp>
      <p:sp>
        <p:nvSpPr>
          <p:cNvPr id="3" name="Title 2"/>
          <p:cNvSpPr>
            <a:spLocks noGrp="1"/>
          </p:cNvSpPr>
          <p:nvPr>
            <p:ph type="title"/>
          </p:nvPr>
        </p:nvSpPr>
        <p:spPr/>
        <p:txBody>
          <a:bodyPr/>
          <a:lstStyle/>
          <a:p>
            <a:r>
              <a:rPr lang="en-US" dirty="0"/>
              <a:t>Self-Awareness Activity</a:t>
            </a:r>
          </a:p>
        </p:txBody>
      </p:sp>
      <p:sp>
        <p:nvSpPr>
          <p:cNvPr id="2" name="Footer Placeholder 1"/>
          <p:cNvSpPr>
            <a:spLocks noGrp="1"/>
          </p:cNvSpPr>
          <p:nvPr>
            <p:ph type="ftr" sz="quarter" idx="24"/>
          </p:nvPr>
        </p:nvSpPr>
        <p:spPr/>
        <p:txBody>
          <a:bodyPr/>
          <a:lstStyle/>
          <a:p>
            <a:pPr>
              <a:defRPr/>
            </a:pPr>
            <a:r>
              <a:rPr lang="en-US" dirty="0"/>
              <a:t>Self-Care in Disaster Times &amp; Beyond: Organizational Wellness. Version: 03. Revised: 2020-10. © 2020, Alberta Health Services, Mental Health Promotion &amp; Illness Prevention.</a:t>
            </a:r>
            <a:endParaRPr lang="en-CA" dirty="0"/>
          </a:p>
        </p:txBody>
      </p:sp>
    </p:spTree>
    <p:extLst>
      <p:ext uri="{BB962C8B-B14F-4D97-AF65-F5344CB8AC3E}">
        <p14:creationId xmlns:p14="http://schemas.microsoft.com/office/powerpoint/2010/main" val="34414677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3112343-1DF9-4229-8D94-00E42058FE1B}"/>
              </a:ext>
            </a:extLst>
          </p:cNvPr>
          <p:cNvSpPr>
            <a:spLocks noGrp="1"/>
          </p:cNvSpPr>
          <p:nvPr>
            <p:ph sz="quarter" idx="26"/>
          </p:nvPr>
        </p:nvSpPr>
        <p:spPr>
          <a:xfrm>
            <a:off x="614149" y="1266134"/>
            <a:ext cx="7792872" cy="5193130"/>
          </a:xfrm>
        </p:spPr>
        <p:txBody>
          <a:bodyPr/>
          <a:lstStyle/>
          <a:p>
            <a:pPr marL="3175" indent="0">
              <a:buNone/>
            </a:pPr>
            <a:r>
              <a:rPr lang="en-CA" dirty="0"/>
              <a:t>Self-awareness is our starting point for self-care.</a:t>
            </a:r>
          </a:p>
          <a:p>
            <a:r>
              <a:rPr lang="en-CA" dirty="0"/>
              <a:t>We may do this on our own, or with support from our team, organization and/or personal supports</a:t>
            </a:r>
          </a:p>
          <a:p>
            <a:r>
              <a:rPr lang="en-CA" dirty="0"/>
              <a:t>Strategies may include:</a:t>
            </a:r>
          </a:p>
          <a:p>
            <a:pPr lvl="1"/>
            <a:r>
              <a:rPr lang="en-CA" dirty="0"/>
              <a:t>Measurement tools (e.g., self-assessment scales)</a:t>
            </a:r>
          </a:p>
          <a:p>
            <a:pPr lvl="1"/>
            <a:r>
              <a:rPr lang="en-CA" dirty="0"/>
              <a:t>Personal &amp; Organizational Checklists</a:t>
            </a:r>
          </a:p>
          <a:p>
            <a:pPr lvl="1"/>
            <a:r>
              <a:rPr lang="en-CA" dirty="0"/>
              <a:t>Using technology (e.g., apps, calendar reminders)</a:t>
            </a:r>
          </a:p>
          <a:p>
            <a:pPr lvl="1"/>
            <a:r>
              <a:rPr lang="en-CA" dirty="0"/>
              <a:t>Routine check-ins</a:t>
            </a:r>
          </a:p>
          <a:p>
            <a:pPr lvl="1"/>
            <a:r>
              <a:rPr lang="en-CA" dirty="0"/>
              <a:t>Accepting help &amp; support from others</a:t>
            </a:r>
          </a:p>
        </p:txBody>
      </p:sp>
      <p:sp>
        <p:nvSpPr>
          <p:cNvPr id="3" name="Title 2">
            <a:extLst>
              <a:ext uri="{FF2B5EF4-FFF2-40B4-BE49-F238E27FC236}">
                <a16:creationId xmlns:a16="http://schemas.microsoft.com/office/drawing/2014/main" id="{4C65E1D0-657A-44E0-9A17-9503ED76DC62}"/>
              </a:ext>
            </a:extLst>
          </p:cNvPr>
          <p:cNvSpPr>
            <a:spLocks noGrp="1"/>
          </p:cNvSpPr>
          <p:nvPr>
            <p:ph type="title"/>
          </p:nvPr>
        </p:nvSpPr>
        <p:spPr/>
        <p:txBody>
          <a:bodyPr/>
          <a:lstStyle/>
          <a:p>
            <a:r>
              <a:rPr lang="en-CA" dirty="0"/>
              <a:t>Tuning Into Ourselves</a:t>
            </a:r>
          </a:p>
        </p:txBody>
      </p:sp>
      <p:sp>
        <p:nvSpPr>
          <p:cNvPr id="4" name="Footer Placeholder 3"/>
          <p:cNvSpPr>
            <a:spLocks noGrp="1"/>
          </p:cNvSpPr>
          <p:nvPr>
            <p:ph type="ftr" sz="quarter" idx="24"/>
          </p:nvPr>
        </p:nvSpPr>
        <p:spPr/>
        <p:txBody>
          <a:bodyPr/>
          <a:lstStyle/>
          <a:p>
            <a:r>
              <a:rPr lang="en-US" dirty="0"/>
              <a:t>Self-Care in Disaster Times &amp; Beyond: Organizational Wellness. Version: 03. Revised: 2020-10. © 2020, Alberta Health Services, Mental Health Promotion &amp; Illness Prevention.</a:t>
            </a:r>
            <a:endParaRPr lang="en-CA" dirty="0"/>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8716" t="4538" r="7520" b="7449"/>
          <a:stretch/>
        </p:blipFill>
        <p:spPr>
          <a:xfrm flipH="1">
            <a:off x="8543497" y="2906972"/>
            <a:ext cx="3648501" cy="3951027"/>
          </a:xfrm>
          <a:prstGeom prst="rect">
            <a:avLst/>
          </a:prstGeom>
        </p:spPr>
      </p:pic>
    </p:spTree>
    <p:extLst>
      <p:ext uri="{BB962C8B-B14F-4D97-AF65-F5344CB8AC3E}">
        <p14:creationId xmlns:p14="http://schemas.microsoft.com/office/powerpoint/2010/main" val="7583015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Before Responding to a Disaster</a:t>
            </a:r>
            <a:endParaRPr lang="en-CA" dirty="0"/>
          </a:p>
        </p:txBody>
      </p:sp>
      <p:sp>
        <p:nvSpPr>
          <p:cNvPr id="7" name="Footer Placeholder 6"/>
          <p:cNvSpPr>
            <a:spLocks noGrp="1"/>
          </p:cNvSpPr>
          <p:nvPr>
            <p:ph type="ftr" sz="quarter" idx="24"/>
          </p:nvPr>
        </p:nvSpPr>
        <p:spPr/>
        <p:txBody>
          <a:bodyPr/>
          <a:lstStyle/>
          <a:p>
            <a:r>
              <a:rPr lang="en-US" dirty="0"/>
              <a:t>Self-Care in Disaster Times &amp; Beyond: Organizational Wellness. Version: 03. Revised: 2020-10. © 2020, Alberta Health Services, Mental Health Promotion &amp; Illness Prevention.</a:t>
            </a:r>
            <a:endParaRPr lang="en-CA" dirty="0"/>
          </a:p>
        </p:txBody>
      </p:sp>
      <p:sp>
        <p:nvSpPr>
          <p:cNvPr id="22" name="Content Placeholder 3">
            <a:extLst>
              <a:ext uri="{FF2B5EF4-FFF2-40B4-BE49-F238E27FC236}">
                <a16:creationId xmlns:a16="http://schemas.microsoft.com/office/drawing/2014/main" id="{FA981FBE-9AA3-4932-A6AF-E8F5F560BDFC}"/>
              </a:ext>
            </a:extLst>
          </p:cNvPr>
          <p:cNvSpPr>
            <a:spLocks noGrp="1"/>
          </p:cNvSpPr>
          <p:nvPr>
            <p:ph sz="quarter" idx="26"/>
          </p:nvPr>
        </p:nvSpPr>
        <p:spPr>
          <a:xfrm>
            <a:off x="1290694" y="1407964"/>
            <a:ext cx="4946333" cy="4514310"/>
          </a:xfrm>
          <a:prstGeom prst="roundRect">
            <a:avLst>
              <a:gd name="adj" fmla="val 10784"/>
            </a:avLst>
          </a:prstGeom>
          <a:ln w="57150">
            <a:solidFill>
              <a:schemeClr val="accent3"/>
            </a:solidFill>
          </a:ln>
        </p:spPr>
        <p:style>
          <a:lnRef idx="2">
            <a:schemeClr val="accent2"/>
          </a:lnRef>
          <a:fillRef idx="1">
            <a:schemeClr val="lt1"/>
          </a:fillRef>
          <a:effectRef idx="0">
            <a:schemeClr val="accent2"/>
          </a:effectRef>
          <a:fontRef idx="minor">
            <a:schemeClr val="dk1"/>
          </a:fontRef>
        </p:style>
        <p:txBody>
          <a:bodyPr lIns="182880" anchor="ctr" anchorCtr="0">
            <a:normAutofit lnSpcReduction="10000"/>
          </a:bodyPr>
          <a:lstStyle/>
          <a:p>
            <a:pPr marL="3175" indent="0">
              <a:buNone/>
            </a:pPr>
            <a:r>
              <a:rPr lang="en-US" dirty="0">
                <a:solidFill>
                  <a:schemeClr val="tx1"/>
                </a:solidFill>
              </a:rPr>
              <a:t>Questions to ask yourself: </a:t>
            </a:r>
          </a:p>
          <a:p>
            <a:pPr marL="231775" indent="-228600">
              <a:spcBef>
                <a:spcPts val="0"/>
              </a:spcBef>
            </a:pPr>
            <a:r>
              <a:rPr lang="en-US" dirty="0">
                <a:solidFill>
                  <a:schemeClr val="tx1"/>
                </a:solidFill>
              </a:rPr>
              <a:t>What’s going on in my personal life right now?</a:t>
            </a:r>
          </a:p>
          <a:p>
            <a:pPr marL="231775" indent="-228600">
              <a:spcBef>
                <a:spcPts val="0"/>
              </a:spcBef>
            </a:pPr>
            <a:r>
              <a:rPr lang="en-US" dirty="0">
                <a:solidFill>
                  <a:schemeClr val="tx1"/>
                </a:solidFill>
              </a:rPr>
              <a:t>Do I have personal or family commitments that would be affected if I was redeployed?</a:t>
            </a:r>
          </a:p>
          <a:p>
            <a:pPr marL="231775" indent="-228600">
              <a:spcBef>
                <a:spcPts val="0"/>
              </a:spcBef>
            </a:pPr>
            <a:r>
              <a:rPr lang="en-US" dirty="0">
                <a:solidFill>
                  <a:schemeClr val="tx1"/>
                </a:solidFill>
              </a:rPr>
              <a:t>How is my current physical, emotional, mental, and spiritual well-being?</a:t>
            </a:r>
          </a:p>
        </p:txBody>
      </p:sp>
      <p:pic>
        <p:nvPicPr>
          <p:cNvPr id="11" name="Content Placeholder 10" descr="Text, whiteboard&#10;&#10;Description automatically generated">
            <a:extLst>
              <a:ext uri="{FF2B5EF4-FFF2-40B4-BE49-F238E27FC236}">
                <a16:creationId xmlns:a16="http://schemas.microsoft.com/office/drawing/2014/main" id="{C193FA13-B9BC-4A56-9C43-1F01E493249F}"/>
              </a:ext>
            </a:extLst>
          </p:cNvPr>
          <p:cNvPicPr>
            <a:picLocks noGrp="1" noChangeAspect="1"/>
          </p:cNvPicPr>
          <p:nvPr>
            <p:ph sz="quarter" idx="27"/>
          </p:nvPr>
        </p:nvPicPr>
        <p:blipFill>
          <a:blip r:embed="rId3">
            <a:extLst>
              <a:ext uri="{28A0092B-C50C-407E-A947-70E740481C1C}">
                <a14:useLocalDpi xmlns:a14="http://schemas.microsoft.com/office/drawing/2010/main" val="0"/>
              </a:ext>
            </a:extLst>
          </a:blip>
          <a:stretch>
            <a:fillRect/>
          </a:stretch>
        </p:blipFill>
        <p:spPr>
          <a:xfrm>
            <a:off x="6297988" y="2499360"/>
            <a:ext cx="4829966" cy="4066493"/>
          </a:xfrm>
        </p:spPr>
      </p:pic>
    </p:spTree>
    <p:extLst>
      <p:ext uri="{BB962C8B-B14F-4D97-AF65-F5344CB8AC3E}">
        <p14:creationId xmlns:p14="http://schemas.microsoft.com/office/powerpoint/2010/main" val="22092160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sign on the side of a road&#10;&#10;Description automatically generated">
            <a:extLst>
              <a:ext uri="{FF2B5EF4-FFF2-40B4-BE49-F238E27FC236}">
                <a16:creationId xmlns:a16="http://schemas.microsoft.com/office/drawing/2014/main" id="{98A19BA6-B8DB-4741-AF26-6EB1D481E17B}"/>
              </a:ext>
            </a:extLst>
          </p:cNvPr>
          <p:cNvPicPr>
            <a:picLocks noGrp="1" noChangeAspect="1"/>
          </p:cNvPicPr>
          <p:nvPr>
            <p:ph sz="quarter" idx="26"/>
          </p:nvPr>
        </p:nvPicPr>
        <p:blipFill>
          <a:blip r:embed="rId3">
            <a:extLst>
              <a:ext uri="{28A0092B-C50C-407E-A947-70E740481C1C}">
                <a14:useLocalDpi xmlns:a14="http://schemas.microsoft.com/office/drawing/2010/main" val="0"/>
              </a:ext>
            </a:extLst>
          </a:blip>
          <a:stretch>
            <a:fillRect/>
          </a:stretch>
        </p:blipFill>
        <p:spPr>
          <a:xfrm>
            <a:off x="751149" y="828979"/>
            <a:ext cx="5108448" cy="3870960"/>
          </a:xfrm>
        </p:spPr>
      </p:pic>
      <p:sp>
        <p:nvSpPr>
          <p:cNvPr id="6" name="Content Placeholder 5"/>
          <p:cNvSpPr>
            <a:spLocks noGrp="1"/>
          </p:cNvSpPr>
          <p:nvPr>
            <p:ph sz="quarter" idx="27"/>
          </p:nvPr>
        </p:nvSpPr>
        <p:spPr>
          <a:xfrm>
            <a:off x="5255873" y="2863485"/>
            <a:ext cx="5273267" cy="3239001"/>
          </a:xfrm>
          <a:prstGeom prst="roundRect">
            <a:avLst>
              <a:gd name="adj" fmla="val 10752"/>
            </a:avLst>
          </a:prstGeom>
          <a:solidFill>
            <a:schemeClr val="bg1"/>
          </a:solidFill>
          <a:ln w="38100">
            <a:solidFill>
              <a:schemeClr val="tx2"/>
            </a:solidFill>
          </a:ln>
        </p:spPr>
        <p:txBody>
          <a:bodyPr anchor="ctr" anchorCtr="0">
            <a:normAutofit/>
          </a:bodyPr>
          <a:lstStyle/>
          <a:p>
            <a:pPr marL="341313" indent="-228600">
              <a:lnSpc>
                <a:spcPct val="100000"/>
              </a:lnSpc>
              <a:spcBef>
                <a:spcPts val="600"/>
              </a:spcBef>
              <a:spcAft>
                <a:spcPts val="600"/>
              </a:spcAft>
              <a:buClr>
                <a:srgbClr val="7A9C49"/>
              </a:buClr>
              <a:buSzPct val="80000"/>
            </a:pPr>
            <a:r>
              <a:rPr lang="en-US" sz="2800" dirty="0"/>
              <a:t>How has checking in with yourself been helpful to you?</a:t>
            </a:r>
          </a:p>
          <a:p>
            <a:pPr marL="341313" indent="-228600">
              <a:lnSpc>
                <a:spcPct val="100000"/>
              </a:lnSpc>
              <a:spcBef>
                <a:spcPts val="600"/>
              </a:spcBef>
              <a:spcAft>
                <a:spcPts val="600"/>
              </a:spcAft>
              <a:buClr>
                <a:srgbClr val="7A9C49"/>
              </a:buClr>
              <a:buSzPct val="80000"/>
            </a:pPr>
            <a:r>
              <a:rPr lang="en-US" sz="2800" dirty="0"/>
              <a:t>What makes it difficult to do?</a:t>
            </a:r>
          </a:p>
        </p:txBody>
      </p:sp>
      <p:sp>
        <p:nvSpPr>
          <p:cNvPr id="8" name="Footer Placeholder 7"/>
          <p:cNvSpPr>
            <a:spLocks noGrp="1"/>
          </p:cNvSpPr>
          <p:nvPr>
            <p:ph type="ftr" sz="quarter" idx="24"/>
          </p:nvPr>
        </p:nvSpPr>
        <p:spPr/>
        <p:txBody>
          <a:bodyPr/>
          <a:lstStyle/>
          <a:p>
            <a:pPr>
              <a:defRPr/>
            </a:pPr>
            <a:r>
              <a:rPr lang="en-US" dirty="0"/>
              <a:t>Self-Care in Disaster Times &amp; Beyond: Organizational Wellness. Version: 03. Revised: 2020-10. © 2020, Alberta Health Services, Mental Health Promotion &amp; Illness Prevention.</a:t>
            </a:r>
            <a:endParaRPr lang="en-CA" dirty="0"/>
          </a:p>
        </p:txBody>
      </p:sp>
      <p:sp>
        <p:nvSpPr>
          <p:cNvPr id="16" name="TextBox 15">
            <a:extLst>
              <a:ext uri="{FF2B5EF4-FFF2-40B4-BE49-F238E27FC236}">
                <a16:creationId xmlns:a16="http://schemas.microsoft.com/office/drawing/2014/main" id="{451041B5-4CD9-4415-98C8-7C820D7475A1}"/>
              </a:ext>
            </a:extLst>
          </p:cNvPr>
          <p:cNvSpPr txBox="1"/>
          <p:nvPr/>
        </p:nvSpPr>
        <p:spPr>
          <a:xfrm>
            <a:off x="1722905" y="1663156"/>
            <a:ext cx="3195417" cy="1200329"/>
          </a:xfrm>
          <a:prstGeom prst="rect">
            <a:avLst/>
          </a:prstGeom>
          <a:noFill/>
        </p:spPr>
        <p:txBody>
          <a:bodyPr wrap="square" rtlCol="0">
            <a:spAutoFit/>
            <a:scene3d>
              <a:camera prst="perspectiveRight"/>
              <a:lightRig rig="threePt" dir="t"/>
            </a:scene3d>
          </a:bodyPr>
          <a:lstStyle/>
          <a:p>
            <a:pPr algn="ctr"/>
            <a:r>
              <a:rPr lang="en-CA" sz="3600" b="1" dirty="0">
                <a:solidFill>
                  <a:schemeClr val="bg1"/>
                </a:solidFill>
              </a:rPr>
              <a:t>Self Check-in</a:t>
            </a:r>
          </a:p>
          <a:p>
            <a:pPr algn="ctr"/>
            <a:r>
              <a:rPr lang="en-CA" sz="3600" b="1" dirty="0">
                <a:solidFill>
                  <a:schemeClr val="bg1"/>
                </a:solidFill>
              </a:rPr>
              <a:t>Ahead</a:t>
            </a:r>
          </a:p>
        </p:txBody>
      </p:sp>
    </p:spTree>
    <p:extLst>
      <p:ext uri="{BB962C8B-B14F-4D97-AF65-F5344CB8AC3E}">
        <p14:creationId xmlns:p14="http://schemas.microsoft.com/office/powerpoint/2010/main" val="946707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385645" y="219861"/>
            <a:ext cx="7420710" cy="1015663"/>
          </a:xfrm>
          <a:prstGeom prst="rect">
            <a:avLst/>
          </a:prstGeom>
          <a:noFill/>
        </p:spPr>
        <p:txBody>
          <a:bodyPr wrap="square" rtlCol="0">
            <a:spAutoFit/>
          </a:bodyPr>
          <a:lstStyle/>
          <a:p>
            <a:pPr algn="ctr"/>
            <a:r>
              <a:rPr lang="en-CA" sz="6000" b="1" dirty="0">
                <a:solidFill>
                  <a:schemeClr val="tx2"/>
                </a:solidFill>
                <a:effectLst>
                  <a:outerShdw blurRad="38100" dist="38100" dir="2700000" algn="tl">
                    <a:srgbClr val="000000">
                      <a:alpha val="43137"/>
                    </a:srgbClr>
                  </a:outerShdw>
                </a:effectLst>
                <a:ea typeface="DaddysGirl" panose="02000603000000000000" pitchFamily="2" charset="0"/>
                <a:cs typeface="MV Boli" panose="02000500030200090000" pitchFamily="2" charset="0"/>
              </a:rPr>
              <a:t>Don’t Forget:</a:t>
            </a:r>
          </a:p>
        </p:txBody>
      </p:sp>
      <p:pic>
        <p:nvPicPr>
          <p:cNvPr id="8" name="Content Placeholder 7" descr="A picture containing table, food, bottle&#10;&#10;Description automatically generated">
            <a:extLst>
              <a:ext uri="{FF2B5EF4-FFF2-40B4-BE49-F238E27FC236}">
                <a16:creationId xmlns:a16="http://schemas.microsoft.com/office/drawing/2014/main" id="{53724A36-6EC3-4CE7-B9D3-6E580338AC46}"/>
              </a:ext>
            </a:extLst>
          </p:cNvPr>
          <p:cNvPicPr>
            <a:picLocks noGrp="1" noChangeAspect="1"/>
          </p:cNvPicPr>
          <p:nvPr>
            <p:ph sz="quarter" idx="26"/>
          </p:nvPr>
        </p:nvPicPr>
        <p:blipFill>
          <a:blip r:embed="rId3">
            <a:extLst>
              <a:ext uri="{28A0092B-C50C-407E-A947-70E740481C1C}">
                <a14:useLocalDpi xmlns:a14="http://schemas.microsoft.com/office/drawing/2010/main" val="0"/>
              </a:ext>
            </a:extLst>
          </a:blip>
          <a:stretch>
            <a:fillRect/>
          </a:stretch>
        </p:blipFill>
        <p:spPr>
          <a:xfrm>
            <a:off x="1582452" y="1284573"/>
            <a:ext cx="9168384" cy="5157216"/>
          </a:xfrm>
        </p:spPr>
      </p:pic>
      <p:sp>
        <p:nvSpPr>
          <p:cNvPr id="4" name="Footer Placeholder 3"/>
          <p:cNvSpPr>
            <a:spLocks noGrp="1"/>
          </p:cNvSpPr>
          <p:nvPr>
            <p:ph type="ftr" sz="quarter" idx="24"/>
          </p:nvPr>
        </p:nvSpPr>
        <p:spPr/>
        <p:txBody>
          <a:bodyPr/>
          <a:lstStyle/>
          <a:p>
            <a:pPr>
              <a:defRPr/>
            </a:pPr>
            <a:r>
              <a:rPr lang="en-US" dirty="0"/>
              <a:t>Self-Care in Disaster Times &amp; Beyond: Organizational Wellness. Version: 03. Revised: 2020-10. © 2020, Alberta Health Services, Mental Health Promotion &amp; Illness Prevention.</a:t>
            </a:r>
            <a:endParaRPr lang="en-CA" dirty="0"/>
          </a:p>
        </p:txBody>
      </p:sp>
    </p:spTree>
    <p:extLst>
      <p:ext uri="{BB962C8B-B14F-4D97-AF65-F5344CB8AC3E}">
        <p14:creationId xmlns:p14="http://schemas.microsoft.com/office/powerpoint/2010/main" val="414151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sz="quarter" idx="26"/>
          </p:nvPr>
        </p:nvSpPr>
        <p:spPr/>
        <p:txBody>
          <a:bodyPr>
            <a:normAutofit lnSpcReduction="10000"/>
          </a:bodyPr>
          <a:lstStyle/>
          <a:p>
            <a:pPr marL="0" indent="0">
              <a:buNone/>
            </a:pPr>
            <a:r>
              <a:rPr lang="en-US" b="1" dirty="0">
                <a:solidFill>
                  <a:schemeClr val="accent3"/>
                </a:solidFill>
              </a:rPr>
              <a:t>Personal</a:t>
            </a:r>
          </a:p>
          <a:p>
            <a:pPr lvl="1"/>
            <a:r>
              <a:rPr lang="en-US" dirty="0"/>
              <a:t>Self-awareness-knowing your personal warning signs of stress.</a:t>
            </a:r>
          </a:p>
          <a:p>
            <a:pPr lvl="1"/>
            <a:r>
              <a:rPr lang="en-US" dirty="0"/>
              <a:t>Having diverse strategies that work for you as an individual. </a:t>
            </a:r>
          </a:p>
          <a:p>
            <a:pPr lvl="1"/>
            <a:r>
              <a:rPr lang="en-US" dirty="0"/>
              <a:t>Being flexible with the learning curve &amp; demands of disaster response &amp; recovery work.</a:t>
            </a:r>
          </a:p>
          <a:p>
            <a:pPr lvl="1"/>
            <a:r>
              <a:rPr lang="en-US" dirty="0"/>
              <a:t>Structuring self-care into your personal routine.</a:t>
            </a:r>
          </a:p>
          <a:p>
            <a:pPr marL="0" indent="0">
              <a:buNone/>
            </a:pPr>
            <a:r>
              <a:rPr lang="en-US" b="1" dirty="0">
                <a:solidFill>
                  <a:schemeClr val="accent3"/>
                </a:solidFill>
              </a:rPr>
              <a:t>Organizational</a:t>
            </a:r>
          </a:p>
          <a:p>
            <a:pPr lvl="1"/>
            <a:r>
              <a:rPr lang="en-US" dirty="0"/>
              <a:t>Avoiding a one-size-fits all approach.</a:t>
            </a:r>
          </a:p>
          <a:p>
            <a:pPr lvl="1"/>
            <a:r>
              <a:rPr lang="en-US" dirty="0"/>
              <a:t>Build adaptable strategies from within, with staff input.</a:t>
            </a:r>
          </a:p>
          <a:p>
            <a:pPr lvl="1"/>
            <a:r>
              <a:rPr lang="en-CA" dirty="0"/>
              <a:t>Modeling self-care individually and structurally at a leadership level.</a:t>
            </a:r>
          </a:p>
          <a:p>
            <a:pPr lvl="1"/>
            <a:r>
              <a:rPr lang="en-CA" b="1" dirty="0">
                <a:solidFill>
                  <a:schemeClr val="tx2"/>
                </a:solidFill>
              </a:rPr>
              <a:t>Check-in, Check-in, Check-in! </a:t>
            </a:r>
            <a:r>
              <a:rPr lang="en-CA" dirty="0"/>
              <a:t>At all levels of the organization</a:t>
            </a:r>
            <a:r>
              <a:rPr lang="en-US" dirty="0"/>
              <a:t>.</a:t>
            </a:r>
          </a:p>
        </p:txBody>
      </p:sp>
      <p:sp>
        <p:nvSpPr>
          <p:cNvPr id="5122" name="Rectangle 2"/>
          <p:cNvSpPr>
            <a:spLocks noGrp="1" noChangeArrowheads="1"/>
          </p:cNvSpPr>
          <p:nvPr>
            <p:ph type="title"/>
          </p:nvPr>
        </p:nvSpPr>
        <p:spPr/>
        <p:txBody>
          <a:bodyPr/>
          <a:lstStyle/>
          <a:p>
            <a:r>
              <a:rPr lang="en-US" dirty="0"/>
              <a:t>What Works? </a:t>
            </a:r>
          </a:p>
        </p:txBody>
      </p:sp>
      <p:sp>
        <p:nvSpPr>
          <p:cNvPr id="2" name="Footer Placeholder 1"/>
          <p:cNvSpPr>
            <a:spLocks noGrp="1"/>
          </p:cNvSpPr>
          <p:nvPr>
            <p:ph type="ftr" sz="quarter" idx="24"/>
          </p:nvPr>
        </p:nvSpPr>
        <p:spPr/>
        <p:txBody>
          <a:bodyPr/>
          <a:lstStyle/>
          <a:p>
            <a:r>
              <a:rPr lang="en-US" dirty="0"/>
              <a:t>Self-Care in Disaster Times &amp; Beyond: Organizational Wellness. Version: 03. Revised: 2020-10. © 2020, Alberta Health Services, Mental Health Promotion &amp; Illness Prevention.</a:t>
            </a:r>
            <a:endParaRPr lang="en-CA" dirty="0"/>
          </a:p>
        </p:txBody>
      </p:sp>
    </p:spTree>
    <p:extLst>
      <p:ext uri="{BB962C8B-B14F-4D97-AF65-F5344CB8AC3E}">
        <p14:creationId xmlns:p14="http://schemas.microsoft.com/office/powerpoint/2010/main" val="32102484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Content Placeholder 2"/>
          <p:cNvSpPr>
            <a:spLocks noGrp="1"/>
          </p:cNvSpPr>
          <p:nvPr>
            <p:ph sz="quarter" idx="26"/>
          </p:nvPr>
        </p:nvSpPr>
        <p:spPr/>
        <p:txBody>
          <a:bodyPr/>
          <a:lstStyle/>
          <a:p>
            <a:pPr marL="0" indent="0">
              <a:buNone/>
            </a:pPr>
            <a:r>
              <a:rPr lang="en-US" dirty="0"/>
              <a:t>Strategies important to our overall health and well-being, which can contribute to reduced stress reactions:</a:t>
            </a:r>
          </a:p>
          <a:p>
            <a:pPr marL="579438"/>
            <a:r>
              <a:rPr lang="en-US" dirty="0"/>
              <a:t>Controlled breathing.</a:t>
            </a:r>
          </a:p>
          <a:p>
            <a:pPr marL="579438"/>
            <a:r>
              <a:rPr lang="en-US" altLang="en-US" dirty="0"/>
              <a:t>Daily physical activity. </a:t>
            </a:r>
          </a:p>
          <a:p>
            <a:pPr marL="579438"/>
            <a:r>
              <a:rPr lang="en-US" altLang="en-US" dirty="0"/>
              <a:t>Healthy eating. </a:t>
            </a:r>
          </a:p>
          <a:p>
            <a:pPr marL="579438"/>
            <a:r>
              <a:rPr lang="en-US" altLang="en-US" dirty="0"/>
              <a:t>Sleep management.</a:t>
            </a:r>
          </a:p>
          <a:p>
            <a:pPr marL="579438"/>
            <a:r>
              <a:rPr lang="en-US" altLang="en-US" dirty="0"/>
              <a:t>Time outside.</a:t>
            </a:r>
          </a:p>
          <a:p>
            <a:pPr marL="579438"/>
            <a:r>
              <a:rPr lang="en-US" altLang="en-US" dirty="0"/>
              <a:t>Simple activities like stretching or yoga.</a:t>
            </a:r>
          </a:p>
        </p:txBody>
      </p:sp>
      <p:sp>
        <p:nvSpPr>
          <p:cNvPr id="212993" name="Title 1"/>
          <p:cNvSpPr>
            <a:spLocks noGrp="1"/>
          </p:cNvSpPr>
          <p:nvPr>
            <p:ph type="title"/>
          </p:nvPr>
        </p:nvSpPr>
        <p:spPr/>
        <p:txBody>
          <a:bodyPr/>
          <a:lstStyle/>
          <a:p>
            <a:r>
              <a:rPr lang="en-US" dirty="0"/>
              <a:t>Physical Strategies</a:t>
            </a:r>
          </a:p>
        </p:txBody>
      </p:sp>
      <p:sp>
        <p:nvSpPr>
          <p:cNvPr id="3" name="Footer Placeholder 2"/>
          <p:cNvSpPr>
            <a:spLocks noGrp="1"/>
          </p:cNvSpPr>
          <p:nvPr>
            <p:ph type="ftr" sz="quarter" idx="24"/>
          </p:nvPr>
        </p:nvSpPr>
        <p:spPr/>
        <p:txBody>
          <a:bodyPr/>
          <a:lstStyle/>
          <a:p>
            <a:r>
              <a:rPr lang="en-US" dirty="0"/>
              <a:t>Self-Care in Disaster Times &amp; Beyond: Organizational Wellness. Version: 03. Revised: 2020-10. © 2020, Alberta Health Services, Mental Health Promotion &amp; Illness Prevention.</a:t>
            </a:r>
            <a:endParaRPr lang="en-CA" dirty="0"/>
          </a:p>
        </p:txBody>
      </p:sp>
      <p:pic>
        <p:nvPicPr>
          <p:cNvPr id="6" name="Picture 5" descr="A dog looking at the camera&#10;&#10;Description automatically generated">
            <a:extLst>
              <a:ext uri="{FF2B5EF4-FFF2-40B4-BE49-F238E27FC236}">
                <a16:creationId xmlns:a16="http://schemas.microsoft.com/office/drawing/2014/main" id="{7CF6C37B-9085-4864-9A96-89B7582258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84720" y="1631263"/>
            <a:ext cx="4597932" cy="5024122"/>
          </a:xfrm>
          <a:prstGeom prst="rect">
            <a:avLst/>
          </a:prstGeom>
        </p:spPr>
      </p:pic>
    </p:spTree>
    <p:extLst>
      <p:ext uri="{BB962C8B-B14F-4D97-AF65-F5344CB8AC3E}">
        <p14:creationId xmlns:p14="http://schemas.microsoft.com/office/powerpoint/2010/main" val="33337740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Content Placeholder 2"/>
          <p:cNvSpPr>
            <a:spLocks noGrp="1"/>
          </p:cNvSpPr>
          <p:nvPr>
            <p:ph sz="quarter" idx="26"/>
          </p:nvPr>
        </p:nvSpPr>
        <p:spPr>
          <a:xfrm>
            <a:off x="719667" y="1266134"/>
            <a:ext cx="6702213" cy="5193130"/>
          </a:xfrm>
        </p:spPr>
        <p:txBody>
          <a:bodyPr>
            <a:normAutofit/>
          </a:bodyPr>
          <a:lstStyle/>
          <a:p>
            <a:pPr marL="0" indent="0">
              <a:buNone/>
            </a:pPr>
            <a:r>
              <a:rPr lang="en-US" b="1" dirty="0">
                <a:solidFill>
                  <a:schemeClr val="accent3"/>
                </a:solidFill>
              </a:rPr>
              <a:t>Increase:</a:t>
            </a:r>
          </a:p>
          <a:p>
            <a:pPr marL="111125" indent="0">
              <a:lnSpc>
                <a:spcPct val="120000"/>
              </a:lnSpc>
              <a:buNone/>
            </a:pPr>
            <a:r>
              <a:rPr lang="en-US" sz="2600" dirty="0"/>
              <a:t>Positive emotion-focused strategies:</a:t>
            </a:r>
          </a:p>
          <a:p>
            <a:pPr lvl="1">
              <a:lnSpc>
                <a:spcPct val="120000"/>
              </a:lnSpc>
            </a:pPr>
            <a:r>
              <a:rPr lang="en-CA" sz="2600" dirty="0"/>
              <a:t>Humour</a:t>
            </a:r>
            <a:r>
              <a:rPr lang="en-US" sz="2600" dirty="0"/>
              <a:t>—watch a funny video.</a:t>
            </a:r>
          </a:p>
          <a:p>
            <a:pPr lvl="1">
              <a:lnSpc>
                <a:spcPct val="120000"/>
              </a:lnSpc>
            </a:pPr>
            <a:r>
              <a:rPr lang="en-US" sz="2600" dirty="0"/>
              <a:t>Acceptance.</a:t>
            </a:r>
          </a:p>
          <a:p>
            <a:pPr lvl="1">
              <a:lnSpc>
                <a:spcPct val="120000"/>
              </a:lnSpc>
            </a:pPr>
            <a:r>
              <a:rPr lang="en-US" sz="2600" dirty="0"/>
              <a:t>Reinterpreting the event in a</a:t>
            </a:r>
            <a:br>
              <a:rPr lang="en-US" sz="2600" dirty="0"/>
            </a:br>
            <a:r>
              <a:rPr lang="en-US" sz="2600" dirty="0"/>
              <a:t>positive light (positive self-talk). </a:t>
            </a:r>
          </a:p>
          <a:p>
            <a:pPr lvl="1">
              <a:lnSpc>
                <a:spcPct val="120000"/>
              </a:lnSpc>
            </a:pPr>
            <a:r>
              <a:rPr lang="en-US" sz="2600" dirty="0"/>
              <a:t>Taking time out for yourself each day.</a:t>
            </a:r>
          </a:p>
          <a:p>
            <a:pPr lvl="1">
              <a:lnSpc>
                <a:spcPct val="120000"/>
              </a:lnSpc>
            </a:pPr>
            <a:r>
              <a:rPr lang="en-US" sz="2600" dirty="0"/>
              <a:t>Gratitude practice (for work and home).</a:t>
            </a:r>
          </a:p>
          <a:p>
            <a:pPr lvl="1">
              <a:lnSpc>
                <a:spcPct val="120000"/>
              </a:lnSpc>
            </a:pPr>
            <a:r>
              <a:rPr lang="en-US" sz="2600" dirty="0"/>
              <a:t>Mindfulness practices.</a:t>
            </a:r>
          </a:p>
        </p:txBody>
      </p:sp>
      <p:sp>
        <p:nvSpPr>
          <p:cNvPr id="208897" name="Title 1"/>
          <p:cNvSpPr>
            <a:spLocks noGrp="1"/>
          </p:cNvSpPr>
          <p:nvPr>
            <p:ph type="title"/>
          </p:nvPr>
        </p:nvSpPr>
        <p:spPr/>
        <p:txBody>
          <a:bodyPr>
            <a:normAutofit/>
          </a:bodyPr>
          <a:lstStyle/>
          <a:p>
            <a:r>
              <a:rPr lang="en-US" dirty="0"/>
              <a:t>Cognitive Strategies</a:t>
            </a:r>
          </a:p>
        </p:txBody>
      </p:sp>
      <p:sp>
        <p:nvSpPr>
          <p:cNvPr id="2" name="Footer Placeholder 1"/>
          <p:cNvSpPr>
            <a:spLocks noGrp="1"/>
          </p:cNvSpPr>
          <p:nvPr>
            <p:ph type="ftr" sz="quarter" idx="24"/>
          </p:nvPr>
        </p:nvSpPr>
        <p:spPr/>
        <p:txBody>
          <a:bodyPr/>
          <a:lstStyle/>
          <a:p>
            <a:pPr>
              <a:defRPr/>
            </a:pPr>
            <a:r>
              <a:rPr lang="en-US" dirty="0"/>
              <a:t>Self-Care in Disaster Times &amp; Beyond: Organizational Wellness. Version: 03. Revised: 2020-10. © 2020, Alberta Health Services, Mental Health Promotion &amp; Illness Prevention.</a:t>
            </a:r>
            <a:endParaRPr lang="en-CA" dirty="0"/>
          </a:p>
        </p:txBody>
      </p:sp>
      <p:pic>
        <p:nvPicPr>
          <p:cNvPr id="4" name="Picture 3" descr="A dog looking at the camera&#10;&#10;Description automatically generated">
            <a:extLst>
              <a:ext uri="{FF2B5EF4-FFF2-40B4-BE49-F238E27FC236}">
                <a16:creationId xmlns:a16="http://schemas.microsoft.com/office/drawing/2014/main" id="{B89076AE-AF4A-49DA-8D87-4DEA8B8E13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53810" y="1404873"/>
            <a:ext cx="5549900" cy="2501900"/>
          </a:xfrm>
          <a:prstGeom prst="rect">
            <a:avLst/>
          </a:prstGeom>
        </p:spPr>
      </p:pic>
    </p:spTree>
    <p:extLst>
      <p:ext uri="{BB962C8B-B14F-4D97-AF65-F5344CB8AC3E}">
        <p14:creationId xmlns:p14="http://schemas.microsoft.com/office/powerpoint/2010/main" val="10734130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7" name="Title 1"/>
          <p:cNvSpPr>
            <a:spLocks noGrp="1"/>
          </p:cNvSpPr>
          <p:nvPr>
            <p:ph type="title"/>
          </p:nvPr>
        </p:nvSpPr>
        <p:spPr/>
        <p:txBody>
          <a:bodyPr>
            <a:normAutofit/>
          </a:bodyPr>
          <a:lstStyle/>
          <a:p>
            <a:r>
              <a:rPr lang="en-US" dirty="0"/>
              <a:t>Cognitive Strategies</a:t>
            </a:r>
          </a:p>
        </p:txBody>
      </p:sp>
      <p:sp>
        <p:nvSpPr>
          <p:cNvPr id="3" name="TextBox 2"/>
          <p:cNvSpPr txBox="1"/>
          <p:nvPr/>
        </p:nvSpPr>
        <p:spPr>
          <a:xfrm>
            <a:off x="6126987" y="2495038"/>
            <a:ext cx="5669280" cy="3840480"/>
          </a:xfrm>
          <a:prstGeom prst="roundRect">
            <a:avLst>
              <a:gd name="adj" fmla="val 9160"/>
            </a:avLst>
          </a:prstGeom>
          <a:solidFill>
            <a:schemeClr val="bg1"/>
          </a:solidFill>
          <a:ln w="38100">
            <a:solidFill>
              <a:schemeClr val="accent3"/>
            </a:solidFill>
          </a:ln>
          <a:effectLst/>
        </p:spPr>
        <p:txBody>
          <a:bodyPr vert="horz" wrap="square" lIns="0" tIns="91440" rIns="0" bIns="0" numCol="1" anchor="ctr" anchorCtr="0" compatLnSpc="1">
            <a:prstTxWarp prst="textNoShape">
              <a:avLst/>
            </a:prstTxWarp>
            <a:normAutofit lnSpcReduction="10000"/>
          </a:bodyPr>
          <a:lstStyle>
            <a:lvl1pPr marL="111125" indent="0" fontAlgn="base">
              <a:spcBef>
                <a:spcPts val="1200"/>
              </a:spcBef>
              <a:spcAft>
                <a:spcPts val="0"/>
              </a:spcAft>
              <a:buClr>
                <a:srgbClr val="5C4383"/>
              </a:buClr>
              <a:buSzPct val="95000"/>
              <a:buFont typeface="Arial" charset="0"/>
              <a:buNone/>
              <a:defRPr lang="en-US" altLang="en-US" sz="2800" dirty="0" smtClean="0">
                <a:solidFill>
                  <a:srgbClr val="5C6670"/>
                </a:solidFill>
              </a:defRPr>
            </a:lvl1pPr>
            <a:lvl2pPr marL="684213" lvl="1" indent="-169863" fontAlgn="base">
              <a:spcBef>
                <a:spcPts val="600"/>
              </a:spcBef>
              <a:spcAft>
                <a:spcPts val="0"/>
              </a:spcAft>
              <a:buClr>
                <a:srgbClr val="008996"/>
              </a:buClr>
              <a:buSzPct val="90000"/>
              <a:buFont typeface="Arial" panose="020B0604020202020204" pitchFamily="34" charset="0"/>
              <a:buChar char="•"/>
              <a:defRPr lang="en-US" altLang="en-US" sz="2600" b="0" i="0" u="none" dirty="0" smtClean="0">
                <a:solidFill>
                  <a:srgbClr val="5C6670"/>
                </a:solidFill>
              </a:defRPr>
            </a:lvl2pPr>
            <a:lvl3pPr marL="1025525" indent="-168275" fontAlgn="base">
              <a:spcBef>
                <a:spcPts val="1200"/>
              </a:spcBef>
              <a:spcAft>
                <a:spcPts val="0"/>
              </a:spcAft>
              <a:buClr>
                <a:srgbClr val="0064A8"/>
              </a:buClr>
              <a:buFont typeface="Arial" charset="0"/>
              <a:buChar char="•"/>
              <a:defRPr lang="en-US" altLang="en-US" sz="2400" dirty="0" smtClean="0">
                <a:solidFill>
                  <a:srgbClr val="5C6670"/>
                </a:solidFill>
              </a:defRPr>
            </a:lvl3pPr>
            <a:lvl4pPr marL="1600200" indent="-228600" fontAlgn="base">
              <a:spcBef>
                <a:spcPts val="1200"/>
              </a:spcBef>
              <a:spcAft>
                <a:spcPts val="0"/>
              </a:spcAft>
              <a:buFont typeface="Arial" charset="0"/>
              <a:buChar char="–"/>
              <a:defRPr lang="en-US" altLang="en-US" sz="2000" dirty="0" smtClean="0">
                <a:solidFill>
                  <a:srgbClr val="5C6670"/>
                </a:solidFill>
              </a:defRPr>
            </a:lvl4pPr>
            <a:lvl5pPr marL="2057400" indent="-228600" fontAlgn="base">
              <a:spcBef>
                <a:spcPts val="1200"/>
              </a:spcBef>
              <a:spcAft>
                <a:spcPts val="0"/>
              </a:spcAft>
              <a:buFont typeface="Arial" charset="0"/>
              <a:buChar char="»"/>
              <a:defRPr lang="en-US" altLang="en-US" sz="2000" dirty="0" smtClean="0">
                <a:solidFill>
                  <a:srgbClr val="5C6670"/>
                </a:solidFill>
              </a:defRPr>
            </a:lvl5pPr>
            <a:lvl6pPr marL="2514600" indent="-228600">
              <a:spcBef>
                <a:spcPts val="1200"/>
              </a:spcBef>
              <a:spcAft>
                <a:spcPts val="0"/>
              </a:spcAft>
              <a:buFont typeface="Arial" panose="020B0604020202020204" pitchFamily="34" charset="0"/>
              <a:buChar char="•"/>
              <a:defRPr lang="en-US" sz="2000" dirty="0" smtClean="0">
                <a:solidFill>
                  <a:schemeClr val="tx1">
                    <a:lumMod val="65000"/>
                    <a:lumOff val="35000"/>
                  </a:schemeClr>
                </a:solidFill>
              </a:defRPr>
            </a:lvl6pPr>
            <a:lvl7pPr marL="2971800" indent="-228600">
              <a:spcBef>
                <a:spcPts val="1200"/>
              </a:spcBef>
              <a:spcAft>
                <a:spcPts val="0"/>
              </a:spcAft>
              <a:buFont typeface="Arial" panose="020B0604020202020204" pitchFamily="34" charset="0"/>
              <a:buChar char="•"/>
              <a:defRPr lang="en-US" sz="2000" dirty="0" smtClean="0">
                <a:solidFill>
                  <a:schemeClr val="tx1">
                    <a:lumMod val="65000"/>
                    <a:lumOff val="35000"/>
                  </a:schemeClr>
                </a:solidFill>
              </a:defRPr>
            </a:lvl7pPr>
            <a:lvl8pPr marL="3429000" indent="-228600">
              <a:spcBef>
                <a:spcPts val="1200"/>
              </a:spcBef>
              <a:spcAft>
                <a:spcPts val="0"/>
              </a:spcAft>
              <a:buFont typeface="Arial" panose="020B0604020202020204" pitchFamily="34" charset="0"/>
              <a:buChar char="•"/>
              <a:defRPr lang="en-US" sz="2000" dirty="0" smtClean="0">
                <a:solidFill>
                  <a:schemeClr val="tx1">
                    <a:lumMod val="65000"/>
                    <a:lumOff val="35000"/>
                  </a:schemeClr>
                </a:solidFill>
              </a:defRPr>
            </a:lvl8pPr>
            <a:lvl9pPr marL="3886200" indent="-228600">
              <a:spcBef>
                <a:spcPts val="1200"/>
              </a:spcBef>
              <a:spcAft>
                <a:spcPts val="0"/>
              </a:spcAft>
              <a:buFont typeface="Arial" panose="020B0604020202020204" pitchFamily="34" charset="0"/>
              <a:buChar char="•"/>
              <a:defRPr sz="2000" dirty="0">
                <a:solidFill>
                  <a:schemeClr val="tx1">
                    <a:lumMod val="65000"/>
                    <a:lumOff val="35000"/>
                  </a:schemeClr>
                </a:solidFill>
              </a:defRPr>
            </a:lvl9pPr>
          </a:lstStyle>
          <a:p>
            <a:r>
              <a:rPr lang="en-US" altLang="en-US" sz="2400" b="1" dirty="0">
                <a:solidFill>
                  <a:schemeClr val="accent3"/>
                </a:solidFill>
              </a:rPr>
              <a:t>Problem-focused coping strategies: </a:t>
            </a:r>
          </a:p>
          <a:p>
            <a:pPr marL="398463" lvl="1">
              <a:buClr>
                <a:schemeClr val="accent3"/>
              </a:buClr>
            </a:pPr>
            <a:r>
              <a:rPr lang="en-US" altLang="en-US" sz="2400" dirty="0">
                <a:solidFill>
                  <a:schemeClr val="tx1"/>
                </a:solidFill>
              </a:rPr>
              <a:t>Planning ahead.</a:t>
            </a:r>
          </a:p>
          <a:p>
            <a:pPr marL="398463" lvl="1">
              <a:buClr>
                <a:schemeClr val="accent3"/>
              </a:buClr>
            </a:pPr>
            <a:r>
              <a:rPr lang="en-US" altLang="en-US" sz="2400" dirty="0">
                <a:solidFill>
                  <a:schemeClr val="tx1"/>
                </a:solidFill>
              </a:rPr>
              <a:t>Maintaining work balance with family and leisure activities.</a:t>
            </a:r>
          </a:p>
          <a:p>
            <a:pPr marL="398463" lvl="1">
              <a:buClr>
                <a:schemeClr val="accent3"/>
              </a:buClr>
            </a:pPr>
            <a:r>
              <a:rPr lang="en-US" altLang="en-US" sz="2400" dirty="0">
                <a:solidFill>
                  <a:schemeClr val="tx1"/>
                </a:solidFill>
              </a:rPr>
              <a:t>Maintaining professional identity, values, and boundaries.</a:t>
            </a:r>
          </a:p>
          <a:p>
            <a:pPr marL="398463" lvl="1">
              <a:buClr>
                <a:schemeClr val="accent3"/>
              </a:buClr>
            </a:pPr>
            <a:r>
              <a:rPr lang="en-US" altLang="en-US" sz="2400" dirty="0">
                <a:solidFill>
                  <a:schemeClr val="tx1"/>
                </a:solidFill>
              </a:rPr>
              <a:t>Seeking out additional training.</a:t>
            </a:r>
          </a:p>
          <a:p>
            <a:pPr marL="398463" lvl="1">
              <a:buClr>
                <a:schemeClr val="accent3"/>
              </a:buClr>
            </a:pPr>
            <a:r>
              <a:rPr lang="en-US" altLang="en-US" sz="2400" dirty="0">
                <a:solidFill>
                  <a:schemeClr val="tx1"/>
                </a:solidFill>
              </a:rPr>
              <a:t>Positive and gratitude oriented self-talk.</a:t>
            </a:r>
          </a:p>
        </p:txBody>
      </p:sp>
      <p:sp>
        <p:nvSpPr>
          <p:cNvPr id="4" name="Footer Placeholder 3"/>
          <p:cNvSpPr>
            <a:spLocks noGrp="1"/>
          </p:cNvSpPr>
          <p:nvPr>
            <p:ph type="ftr" sz="quarter" idx="24"/>
          </p:nvPr>
        </p:nvSpPr>
        <p:spPr/>
        <p:txBody>
          <a:bodyPr/>
          <a:lstStyle/>
          <a:p>
            <a:pPr>
              <a:defRPr/>
            </a:pPr>
            <a:r>
              <a:rPr lang="en-US" dirty="0"/>
              <a:t>Self-Care in Disaster Times &amp; Beyond: Organizational Wellness. Version: 03. Revised: 2020-10. © 2020, Alberta Health Services, Mental Health Promotion &amp; Illness Prevention.</a:t>
            </a:r>
            <a:endParaRPr lang="en-CA" dirty="0"/>
          </a:p>
        </p:txBody>
      </p:sp>
      <p:pic>
        <p:nvPicPr>
          <p:cNvPr id="5" name="Picture 4" descr="A picture containing diagram&#10;&#10;Description automatically generated">
            <a:extLst>
              <a:ext uri="{FF2B5EF4-FFF2-40B4-BE49-F238E27FC236}">
                <a16:creationId xmlns:a16="http://schemas.microsoft.com/office/drawing/2014/main" id="{020AFD5D-E006-4A00-9F6C-D79AE14DA6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014" y="1013460"/>
            <a:ext cx="5715000" cy="4191000"/>
          </a:xfrm>
          <a:prstGeom prst="rect">
            <a:avLst/>
          </a:prstGeom>
        </p:spPr>
      </p:pic>
    </p:spTree>
    <p:extLst>
      <p:ext uri="{BB962C8B-B14F-4D97-AF65-F5344CB8AC3E}">
        <p14:creationId xmlns:p14="http://schemas.microsoft.com/office/powerpoint/2010/main" val="14371149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4E9D745-8010-427A-AEAD-B757BA06E292}"/>
              </a:ext>
            </a:extLst>
          </p:cNvPr>
          <p:cNvSpPr>
            <a:spLocks noGrp="1"/>
          </p:cNvSpPr>
          <p:nvPr>
            <p:ph type="title"/>
          </p:nvPr>
        </p:nvSpPr>
        <p:spPr/>
        <p:txBody>
          <a:bodyPr/>
          <a:lstStyle/>
          <a:p>
            <a:r>
              <a:rPr lang="en-US" dirty="0"/>
              <a:t>Self-care Opening Practice</a:t>
            </a:r>
          </a:p>
        </p:txBody>
      </p:sp>
      <p:sp>
        <p:nvSpPr>
          <p:cNvPr id="6" name="Content Placeholder 5">
            <a:extLst>
              <a:ext uri="{FF2B5EF4-FFF2-40B4-BE49-F238E27FC236}">
                <a16:creationId xmlns:a16="http://schemas.microsoft.com/office/drawing/2014/main" id="{8E376A71-9F47-4DB3-ACF3-666F56425D3B}"/>
              </a:ext>
            </a:extLst>
          </p:cNvPr>
          <p:cNvSpPr>
            <a:spLocks noGrp="1"/>
          </p:cNvSpPr>
          <p:nvPr>
            <p:ph sz="quarter" idx="26"/>
          </p:nvPr>
        </p:nvSpPr>
        <p:spPr/>
        <p:txBody>
          <a:bodyPr>
            <a:normAutofit/>
          </a:bodyPr>
          <a:lstStyle/>
          <a:p>
            <a:pPr marL="0" indent="0">
              <a:buNone/>
            </a:pPr>
            <a:r>
              <a:rPr lang="en-US" dirty="0"/>
              <a:t>Before continuing, we encourage you to take a few minutes to orient yourself towards self-care and wellness. </a:t>
            </a:r>
          </a:p>
          <a:p>
            <a:pPr marL="0" indent="0">
              <a:buNone/>
            </a:pPr>
            <a:r>
              <a:rPr lang="en-US" dirty="0"/>
              <a:t>Choose one of the activities below or use one of your own.</a:t>
            </a:r>
          </a:p>
          <a:p>
            <a:pPr lvl="1"/>
            <a:r>
              <a:rPr lang="en-US" dirty="0"/>
              <a:t>Mindfully enjoy a moment with a warm cup of tea or coffee. </a:t>
            </a:r>
          </a:p>
          <a:p>
            <a:pPr lvl="1"/>
            <a:r>
              <a:rPr lang="en-US" dirty="0"/>
              <a:t>Breathing exercise (e.g., box breathing, HeartMath</a:t>
            </a:r>
            <a:r>
              <a:rPr lang="en-US" baseline="30000" dirty="0"/>
              <a:t>®</a:t>
            </a:r>
            <a:r>
              <a:rPr lang="en-US" dirty="0"/>
              <a:t>)</a:t>
            </a:r>
          </a:p>
          <a:p>
            <a:pPr lvl="1"/>
            <a:r>
              <a:rPr lang="en-US" dirty="0"/>
              <a:t>Guided meditation or mindful reflection</a:t>
            </a:r>
          </a:p>
          <a:p>
            <a:pPr lvl="1"/>
            <a:r>
              <a:rPr lang="en-US" dirty="0"/>
              <a:t>Prayer, smudge, or other spiritual practice</a:t>
            </a:r>
          </a:p>
          <a:p>
            <a:pPr lvl="1"/>
            <a:r>
              <a:rPr lang="en-US" dirty="0"/>
              <a:t>Stretching, yoga, or short walk</a:t>
            </a:r>
          </a:p>
          <a:p>
            <a:pPr lvl="1"/>
            <a:r>
              <a:rPr lang="en-US" dirty="0"/>
              <a:t>Calming music</a:t>
            </a:r>
          </a:p>
          <a:p>
            <a:pPr lvl="1"/>
            <a:r>
              <a:rPr lang="en-US" dirty="0"/>
              <a:t>Drawing, coloring, or doodling</a:t>
            </a:r>
          </a:p>
        </p:txBody>
      </p:sp>
      <p:sp>
        <p:nvSpPr>
          <p:cNvPr id="4" name="Footer Placeholder 3">
            <a:extLst>
              <a:ext uri="{FF2B5EF4-FFF2-40B4-BE49-F238E27FC236}">
                <a16:creationId xmlns:a16="http://schemas.microsoft.com/office/drawing/2014/main" id="{62B8D189-4707-4CF6-831B-C09009BE2A9B}"/>
              </a:ext>
            </a:extLst>
          </p:cNvPr>
          <p:cNvSpPr>
            <a:spLocks noGrp="1"/>
          </p:cNvSpPr>
          <p:nvPr>
            <p:ph type="ftr" sz="quarter" idx="24"/>
          </p:nvPr>
        </p:nvSpPr>
        <p:spPr/>
        <p:txBody>
          <a:bodyPr/>
          <a:lstStyle/>
          <a:p>
            <a:r>
              <a:rPr lang="en-US" dirty="0"/>
              <a:t>Self-Care in Disaster Times &amp; Beyond: Organizational Wellness. Version: 03. Revised: 2020-10. © 2020, Alberta Health Services, Mental Health Promotion &amp; Illness Prevention.</a:t>
            </a:r>
            <a:endParaRPr lang="en-CA" dirty="0"/>
          </a:p>
        </p:txBody>
      </p:sp>
      <p:pic>
        <p:nvPicPr>
          <p:cNvPr id="9" name="Picture 8" descr="A picture containing person, cutting, using, table&#10;&#10;Description automatically generated">
            <a:extLst>
              <a:ext uri="{FF2B5EF4-FFF2-40B4-BE49-F238E27FC236}">
                <a16:creationId xmlns:a16="http://schemas.microsoft.com/office/drawing/2014/main" id="{3E50AD05-F546-433B-B5CF-F7FF4060AA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54407" y="3198658"/>
            <a:ext cx="3712786" cy="3395766"/>
          </a:xfrm>
          <a:prstGeom prst="rect">
            <a:avLst/>
          </a:prstGeom>
        </p:spPr>
      </p:pic>
    </p:spTree>
    <p:extLst>
      <p:ext uri="{BB962C8B-B14F-4D97-AF65-F5344CB8AC3E}">
        <p14:creationId xmlns:p14="http://schemas.microsoft.com/office/powerpoint/2010/main" val="29108432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3"/>
          <p:cNvSpPr>
            <a:spLocks noGrp="1" noChangeArrowheads="1"/>
          </p:cNvSpPr>
          <p:nvPr>
            <p:ph sz="quarter" idx="26"/>
          </p:nvPr>
        </p:nvSpPr>
        <p:spPr/>
        <p:txBody>
          <a:bodyPr/>
          <a:lstStyle/>
          <a:p>
            <a:r>
              <a:rPr lang="en-US" dirty="0"/>
              <a:t>Seek out contact with and foster a network of family, friends, and colleagues who understand and support you, even if distant.</a:t>
            </a:r>
          </a:p>
          <a:p>
            <a:r>
              <a:rPr lang="en-US" dirty="0"/>
              <a:t>Be open to different types of support from different people (it might come to you from people &amp; places you hadn’t expected).</a:t>
            </a:r>
          </a:p>
          <a:p>
            <a:r>
              <a:rPr lang="en-US" dirty="0"/>
              <a:t>Help others.</a:t>
            </a:r>
          </a:p>
          <a:p>
            <a:r>
              <a:rPr lang="en-US" dirty="0"/>
              <a:t>Maintain routine in daily life and social activities.</a:t>
            </a:r>
          </a:p>
          <a:p>
            <a:r>
              <a:rPr lang="en-US" dirty="0"/>
              <a:t>Have a trusted person who can watch for and notice changes in you.</a:t>
            </a:r>
          </a:p>
        </p:txBody>
      </p:sp>
      <p:sp>
        <p:nvSpPr>
          <p:cNvPr id="107522" name="Rectangle 2"/>
          <p:cNvSpPr>
            <a:spLocks noGrp="1" noChangeArrowheads="1"/>
          </p:cNvSpPr>
          <p:nvPr>
            <p:ph type="title"/>
          </p:nvPr>
        </p:nvSpPr>
        <p:spPr/>
        <p:txBody>
          <a:bodyPr/>
          <a:lstStyle/>
          <a:p>
            <a:r>
              <a:rPr lang="en-US" dirty="0"/>
              <a:t>Social Connections</a:t>
            </a:r>
          </a:p>
        </p:txBody>
      </p:sp>
      <p:sp>
        <p:nvSpPr>
          <p:cNvPr id="2" name="Footer Placeholder 1"/>
          <p:cNvSpPr>
            <a:spLocks noGrp="1"/>
          </p:cNvSpPr>
          <p:nvPr>
            <p:ph type="ftr" sz="quarter" idx="24"/>
          </p:nvPr>
        </p:nvSpPr>
        <p:spPr/>
        <p:txBody>
          <a:bodyPr/>
          <a:lstStyle/>
          <a:p>
            <a:r>
              <a:rPr lang="en-US" dirty="0"/>
              <a:t>Self-Care in Disaster Times &amp; Beyond: Organizational Wellness. Version: 03. Revised: 2020-10. © 2020, Alberta Health Services, Mental Health Promotion &amp; Illness Prevention.</a:t>
            </a:r>
            <a:endParaRPr lang="en-CA" dirty="0"/>
          </a:p>
        </p:txBody>
      </p:sp>
    </p:spTree>
    <p:extLst>
      <p:ext uri="{BB962C8B-B14F-4D97-AF65-F5344CB8AC3E}">
        <p14:creationId xmlns:p14="http://schemas.microsoft.com/office/powerpoint/2010/main" val="5567704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Content Placeholder 2"/>
          <p:cNvSpPr>
            <a:spLocks noGrp="1"/>
          </p:cNvSpPr>
          <p:nvPr>
            <p:ph sz="quarter" idx="26"/>
          </p:nvPr>
        </p:nvSpPr>
        <p:spPr/>
        <p:txBody>
          <a:bodyPr/>
          <a:lstStyle/>
          <a:p>
            <a:r>
              <a:rPr lang="en-US" dirty="0"/>
              <a:t>Make time for personal social support. </a:t>
            </a:r>
          </a:p>
          <a:p>
            <a:r>
              <a:rPr lang="en-US" altLang="en-US" dirty="0"/>
              <a:t>Utilize coworker support.</a:t>
            </a:r>
          </a:p>
          <a:p>
            <a:r>
              <a:rPr lang="en-US" altLang="en-US" dirty="0"/>
              <a:t>Access mentors.</a:t>
            </a:r>
            <a:endParaRPr lang="en-US" dirty="0"/>
          </a:p>
          <a:p>
            <a:r>
              <a:rPr lang="en-US" altLang="en-US" dirty="0"/>
              <a:t>Seek your own therapy.</a:t>
            </a:r>
            <a:r>
              <a:rPr lang="en-US" dirty="0"/>
              <a:t> </a:t>
            </a:r>
          </a:p>
          <a:p>
            <a:pPr lvl="1"/>
            <a:endParaRPr lang="en-US" dirty="0"/>
          </a:p>
        </p:txBody>
      </p:sp>
      <p:sp>
        <p:nvSpPr>
          <p:cNvPr id="206849" name="Title 1"/>
          <p:cNvSpPr>
            <a:spLocks noGrp="1"/>
          </p:cNvSpPr>
          <p:nvPr>
            <p:ph type="title"/>
          </p:nvPr>
        </p:nvSpPr>
        <p:spPr/>
        <p:txBody>
          <a:bodyPr/>
          <a:lstStyle/>
          <a:p>
            <a:r>
              <a:rPr lang="en-US" dirty="0"/>
              <a:t>Social Strategies</a:t>
            </a:r>
          </a:p>
        </p:txBody>
      </p:sp>
      <p:sp>
        <p:nvSpPr>
          <p:cNvPr id="2" name="Footer Placeholder 1"/>
          <p:cNvSpPr>
            <a:spLocks noGrp="1"/>
          </p:cNvSpPr>
          <p:nvPr>
            <p:ph type="ftr" sz="quarter" idx="24"/>
          </p:nvPr>
        </p:nvSpPr>
        <p:spPr/>
        <p:txBody>
          <a:bodyPr/>
          <a:lstStyle/>
          <a:p>
            <a:pPr>
              <a:defRPr/>
            </a:pPr>
            <a:r>
              <a:rPr lang="en-US" dirty="0"/>
              <a:t>Self-Care in Disaster Times &amp; Beyond: Organizational Wellness. Version: 03. Revised: 2020-10. © 2020, Alberta Health Services, Mental Health Promotion &amp; Illness Prevention.</a:t>
            </a:r>
            <a:endParaRPr lang="en-CA" dirty="0"/>
          </a:p>
        </p:txBody>
      </p:sp>
      <p:pic>
        <p:nvPicPr>
          <p:cNvPr id="6" name="Picture 5" descr="A person standing next to a forest&#10;&#10;Description automatically generated">
            <a:extLst>
              <a:ext uri="{FF2B5EF4-FFF2-40B4-BE49-F238E27FC236}">
                <a16:creationId xmlns:a16="http://schemas.microsoft.com/office/drawing/2014/main" id="{038859CC-A366-4AF1-B8F4-BC7B8392A7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97880" y="1977961"/>
            <a:ext cx="4267200" cy="3857625"/>
          </a:xfrm>
          <a:prstGeom prst="rect">
            <a:avLst/>
          </a:prstGeom>
        </p:spPr>
      </p:pic>
    </p:spTree>
    <p:extLst>
      <p:ext uri="{BB962C8B-B14F-4D97-AF65-F5344CB8AC3E}">
        <p14:creationId xmlns:p14="http://schemas.microsoft.com/office/powerpoint/2010/main" val="8032304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Content Placeholder 2"/>
          <p:cNvSpPr>
            <a:spLocks noGrp="1"/>
          </p:cNvSpPr>
          <p:nvPr>
            <p:ph sz="quarter" idx="26"/>
          </p:nvPr>
        </p:nvSpPr>
        <p:spPr/>
        <p:txBody>
          <a:bodyPr/>
          <a:lstStyle/>
          <a:p>
            <a:pPr marL="3175" indent="0">
              <a:buNone/>
            </a:pPr>
            <a:r>
              <a:rPr lang="en-US" b="1" dirty="0">
                <a:solidFill>
                  <a:schemeClr val="tx2"/>
                </a:solidFill>
              </a:rPr>
              <a:t>Know your:</a:t>
            </a:r>
          </a:p>
          <a:p>
            <a:pPr lvl="1"/>
            <a:r>
              <a:rPr lang="en-US" dirty="0"/>
              <a:t>Role </a:t>
            </a:r>
          </a:p>
          <a:p>
            <a:pPr lvl="1"/>
            <a:r>
              <a:rPr lang="en-US" dirty="0"/>
              <a:t>Goals</a:t>
            </a:r>
          </a:p>
          <a:p>
            <a:pPr lvl="1"/>
            <a:r>
              <a:rPr lang="en-US" dirty="0"/>
              <a:t>Resources</a:t>
            </a:r>
          </a:p>
          <a:p>
            <a:pPr lvl="1"/>
            <a:r>
              <a:rPr lang="en-US" dirty="0"/>
              <a:t>Limits</a:t>
            </a:r>
          </a:p>
          <a:p>
            <a:pPr marL="3175" indent="0">
              <a:buNone/>
            </a:pPr>
            <a:r>
              <a:rPr lang="en-US" b="1" dirty="0">
                <a:solidFill>
                  <a:schemeClr val="tx2"/>
                </a:solidFill>
              </a:rPr>
              <a:t>Ensure that you:</a:t>
            </a:r>
          </a:p>
          <a:p>
            <a:pPr lvl="1"/>
            <a:r>
              <a:rPr lang="en-US" dirty="0"/>
              <a:t>Share your own experience appropriately (to connect &amp; empathize, rather than to redirect focus to your experience).</a:t>
            </a:r>
          </a:p>
          <a:p>
            <a:pPr lvl="1"/>
            <a:r>
              <a:rPr lang="en-US" dirty="0"/>
              <a:t>Seek and accept peer support—also offer care and support to others.</a:t>
            </a:r>
          </a:p>
        </p:txBody>
      </p:sp>
      <p:sp>
        <p:nvSpPr>
          <p:cNvPr id="208897" name="Title 1"/>
          <p:cNvSpPr>
            <a:spLocks noGrp="1"/>
          </p:cNvSpPr>
          <p:nvPr>
            <p:ph type="title"/>
          </p:nvPr>
        </p:nvSpPr>
        <p:spPr/>
        <p:txBody>
          <a:bodyPr/>
          <a:lstStyle/>
          <a:p>
            <a:r>
              <a:rPr lang="en-US" dirty="0"/>
              <a:t>Healthy Work Boundaries</a:t>
            </a:r>
          </a:p>
        </p:txBody>
      </p:sp>
      <p:sp>
        <p:nvSpPr>
          <p:cNvPr id="2" name="Footer Placeholder 1"/>
          <p:cNvSpPr>
            <a:spLocks noGrp="1"/>
          </p:cNvSpPr>
          <p:nvPr>
            <p:ph type="ftr" sz="quarter" idx="24"/>
          </p:nvPr>
        </p:nvSpPr>
        <p:spPr/>
        <p:txBody>
          <a:bodyPr/>
          <a:lstStyle/>
          <a:p>
            <a:r>
              <a:rPr lang="en-US" dirty="0"/>
              <a:t>Self-Care in Disaster Times &amp; Beyond: Organizational Wellness. Version: 03. Revised: 2020-10. © 2020, Alberta Health Services, Mental Health Promotion &amp; Illness Prevention.</a:t>
            </a:r>
            <a:endParaRPr lang="en-CA" dirty="0"/>
          </a:p>
        </p:txBody>
      </p:sp>
    </p:spTree>
    <p:extLst>
      <p:ext uri="{BB962C8B-B14F-4D97-AF65-F5344CB8AC3E}">
        <p14:creationId xmlns:p14="http://schemas.microsoft.com/office/powerpoint/2010/main" val="4054579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26"/>
          </p:nvPr>
        </p:nvSpPr>
        <p:spPr>
          <a:xfrm>
            <a:off x="4926842" y="1285161"/>
            <a:ext cx="6586435" cy="4918367"/>
          </a:xfrm>
        </p:spPr>
        <p:txBody>
          <a:bodyPr>
            <a:noAutofit/>
          </a:bodyPr>
          <a:lstStyle/>
          <a:p>
            <a:pPr marL="234950" indent="-234950">
              <a:lnSpc>
                <a:spcPct val="100000"/>
              </a:lnSpc>
              <a:spcBef>
                <a:spcPts val="1200"/>
              </a:spcBef>
            </a:pPr>
            <a:r>
              <a:rPr lang="en-CA" sz="2400" dirty="0"/>
              <a:t>Levels of exhaustion &amp; stress in post-disaster life and work. </a:t>
            </a:r>
            <a:endParaRPr lang="en-US" sz="2400" dirty="0"/>
          </a:p>
          <a:p>
            <a:pPr marL="234950" indent="-234950">
              <a:lnSpc>
                <a:spcPct val="100000"/>
              </a:lnSpc>
              <a:spcBef>
                <a:spcPts val="1200"/>
              </a:spcBef>
            </a:pPr>
            <a:r>
              <a:rPr lang="en-US" sz="2400" dirty="0"/>
              <a:t>Considering self-care a luxury or indulgent. </a:t>
            </a:r>
          </a:p>
          <a:p>
            <a:pPr marL="234950" indent="-234950">
              <a:lnSpc>
                <a:spcPct val="100000"/>
              </a:lnSpc>
              <a:spcBef>
                <a:spcPts val="1200"/>
              </a:spcBef>
            </a:pPr>
            <a:r>
              <a:rPr lang="en-US" altLang="en-US" sz="2400" dirty="0"/>
              <a:t>Lack of awareness about self-care needs.</a:t>
            </a:r>
          </a:p>
          <a:p>
            <a:pPr marL="234950" indent="-234950">
              <a:lnSpc>
                <a:spcPct val="100000"/>
              </a:lnSpc>
              <a:spcBef>
                <a:spcPts val="1200"/>
              </a:spcBef>
            </a:pPr>
            <a:r>
              <a:rPr lang="en-US" sz="2400" dirty="0"/>
              <a:t>Being hard on self </a:t>
            </a:r>
            <a:r>
              <a:rPr lang="en-US" sz="2000" dirty="0"/>
              <a:t>(e.g., “I shouldn’t need a break.”)</a:t>
            </a:r>
            <a:r>
              <a:rPr lang="en-US" sz="2400" dirty="0"/>
              <a:t>.</a:t>
            </a:r>
          </a:p>
          <a:p>
            <a:pPr marL="234950" indent="-234950">
              <a:lnSpc>
                <a:spcPct val="100000"/>
              </a:lnSpc>
              <a:spcBef>
                <a:spcPts val="1200"/>
              </a:spcBef>
            </a:pPr>
            <a:r>
              <a:rPr lang="en-US" sz="2400" dirty="0"/>
              <a:t>Denial </a:t>
            </a:r>
            <a:r>
              <a:rPr lang="en-US" sz="2000" dirty="0"/>
              <a:t>(e.g., "I'm fine.”, “I don’t need it.”)</a:t>
            </a:r>
            <a:r>
              <a:rPr lang="en-US" sz="2400" dirty="0"/>
              <a:t>.</a:t>
            </a:r>
          </a:p>
          <a:p>
            <a:pPr marL="234950" indent="-234950">
              <a:lnSpc>
                <a:spcPct val="100000"/>
              </a:lnSpc>
              <a:spcBef>
                <a:spcPts val="1200"/>
              </a:spcBef>
            </a:pPr>
            <a:r>
              <a:rPr lang="en-US" sz="2400" dirty="0"/>
              <a:t>Western-European culture/value of over-work.</a:t>
            </a:r>
          </a:p>
          <a:p>
            <a:pPr marL="234950" indent="-234950">
              <a:lnSpc>
                <a:spcPct val="100000"/>
              </a:lnSpc>
              <a:spcBef>
                <a:spcPts val="1200"/>
              </a:spcBef>
            </a:pPr>
            <a:r>
              <a:rPr lang="en-US" sz="2400" dirty="0"/>
              <a:t>High workload demands; limited resources </a:t>
            </a:r>
            <a:br>
              <a:rPr lang="en-US" sz="2400" dirty="0"/>
            </a:br>
            <a:r>
              <a:rPr lang="en-US" sz="2000" dirty="0"/>
              <a:t>(e.g., staffing, funding, isolation)</a:t>
            </a:r>
            <a:r>
              <a:rPr lang="en-US" sz="2400" dirty="0"/>
              <a:t>. </a:t>
            </a:r>
          </a:p>
          <a:p>
            <a:pPr marL="111125" indent="0">
              <a:buNone/>
            </a:pPr>
            <a:endParaRPr lang="en-CA" dirty="0"/>
          </a:p>
        </p:txBody>
      </p:sp>
      <p:sp>
        <p:nvSpPr>
          <p:cNvPr id="5122" name="Rectangle 2"/>
          <p:cNvSpPr>
            <a:spLocks noGrp="1" noChangeArrowheads="1"/>
          </p:cNvSpPr>
          <p:nvPr>
            <p:ph type="title"/>
          </p:nvPr>
        </p:nvSpPr>
        <p:spPr/>
        <p:txBody>
          <a:bodyPr/>
          <a:lstStyle/>
          <a:p>
            <a:r>
              <a:rPr lang="en-US" dirty="0"/>
              <a:t>Self-Care Barriers</a:t>
            </a:r>
          </a:p>
        </p:txBody>
      </p:sp>
      <p:sp>
        <p:nvSpPr>
          <p:cNvPr id="4" name="Footer Placeholder 3"/>
          <p:cNvSpPr>
            <a:spLocks noGrp="1"/>
          </p:cNvSpPr>
          <p:nvPr>
            <p:ph type="ftr" sz="quarter" idx="24"/>
          </p:nvPr>
        </p:nvSpPr>
        <p:spPr/>
        <p:txBody>
          <a:bodyPr/>
          <a:lstStyle/>
          <a:p>
            <a:pPr>
              <a:defRPr/>
            </a:pPr>
            <a:r>
              <a:rPr lang="en-US" dirty="0"/>
              <a:t>Self-Care in Disaster Times &amp; Beyond: Organizational Wellness. Version: 03. Revised: 2020-10. © 2020, Alberta Health Services, Mental Health Promotion &amp; Illness Prevention.</a:t>
            </a:r>
            <a:endParaRPr lang="en-CA" dirty="0"/>
          </a:p>
        </p:txBody>
      </p:sp>
      <p:pic>
        <p:nvPicPr>
          <p:cNvPr id="5" name="Picture 4" descr="Road block&#10;">
            <a:extLst>
              <a:ext uri="{FF2B5EF4-FFF2-40B4-BE49-F238E27FC236}">
                <a16:creationId xmlns:a16="http://schemas.microsoft.com/office/drawing/2014/main" id="{BC940747-CD15-4532-9827-C849A54A9D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040" y="1100328"/>
            <a:ext cx="4407408" cy="4657344"/>
          </a:xfrm>
          <a:prstGeom prst="rect">
            <a:avLst/>
          </a:prstGeom>
        </p:spPr>
      </p:pic>
    </p:spTree>
    <p:extLst>
      <p:ext uri="{BB962C8B-B14F-4D97-AF65-F5344CB8AC3E}">
        <p14:creationId xmlns:p14="http://schemas.microsoft.com/office/powerpoint/2010/main" val="5003189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Content Placeholder 2"/>
          <p:cNvSpPr>
            <a:spLocks noGrp="1"/>
          </p:cNvSpPr>
          <p:nvPr>
            <p:ph sz="quarter" idx="26"/>
          </p:nvPr>
        </p:nvSpPr>
        <p:spPr/>
        <p:txBody>
          <a:bodyPr numCol="2"/>
          <a:lstStyle/>
          <a:p>
            <a:pPr marL="0" indent="0">
              <a:buNone/>
            </a:pPr>
            <a:r>
              <a:rPr lang="en-US" sz="3200" b="1" dirty="0">
                <a:solidFill>
                  <a:schemeClr val="tx2"/>
                </a:solidFill>
              </a:rPr>
              <a:t>Reduce</a:t>
            </a:r>
          </a:p>
          <a:p>
            <a:pPr marL="0" indent="0">
              <a:buNone/>
            </a:pPr>
            <a:r>
              <a:rPr lang="en-US" dirty="0"/>
              <a:t>Avoidance techniques:</a:t>
            </a:r>
          </a:p>
          <a:p>
            <a:pPr marL="463550" lvl="1"/>
            <a:r>
              <a:rPr lang="en-US" dirty="0"/>
              <a:t>Hyper-focus on helping others</a:t>
            </a:r>
            <a:br>
              <a:rPr lang="en-US" dirty="0"/>
            </a:br>
            <a:r>
              <a:rPr lang="en-US" dirty="0"/>
              <a:t>to avoid own stress</a:t>
            </a:r>
          </a:p>
          <a:p>
            <a:pPr marL="463550" lvl="1"/>
            <a:r>
              <a:rPr lang="en-US" dirty="0"/>
              <a:t>Ignoring in hopes that the situation will go away</a:t>
            </a:r>
          </a:p>
          <a:p>
            <a:pPr marL="463550" lvl="1"/>
            <a:r>
              <a:rPr lang="en-US" dirty="0"/>
              <a:t>Misuse of substances or medication</a:t>
            </a:r>
          </a:p>
          <a:p>
            <a:pPr marL="463550" lvl="1"/>
            <a:r>
              <a:rPr lang="en-US" dirty="0"/>
              <a:t>Keeping stress to oneself</a:t>
            </a:r>
          </a:p>
          <a:p>
            <a:pPr marL="0" indent="0">
              <a:buNone/>
            </a:pPr>
            <a:endParaRPr lang="en-US" altLang="en-US" dirty="0"/>
          </a:p>
          <a:p>
            <a:pPr marL="0" indent="0">
              <a:buNone/>
            </a:pPr>
            <a:endParaRPr lang="en-US" altLang="en-US" dirty="0"/>
          </a:p>
          <a:p>
            <a:pPr marL="0" indent="0">
              <a:buNone/>
            </a:pPr>
            <a:endParaRPr lang="en-US" altLang="en-US" dirty="0"/>
          </a:p>
          <a:p>
            <a:pPr marL="0" indent="0">
              <a:buNone/>
            </a:pPr>
            <a:endParaRPr lang="en-US" altLang="en-US" dirty="0"/>
          </a:p>
          <a:p>
            <a:pPr marL="0" indent="0">
              <a:buNone/>
            </a:pPr>
            <a:endParaRPr lang="en-US" altLang="en-US" dirty="0"/>
          </a:p>
          <a:p>
            <a:pPr marL="0" indent="0">
              <a:buNone/>
            </a:pPr>
            <a:endParaRPr lang="en-US" altLang="en-US" dirty="0"/>
          </a:p>
          <a:p>
            <a:pPr marL="0" indent="0">
              <a:buNone/>
            </a:pPr>
            <a:r>
              <a:rPr lang="en-US" altLang="en-US" dirty="0"/>
              <a:t>Negative emotion-focused strategies:</a:t>
            </a:r>
          </a:p>
          <a:p>
            <a:pPr marL="463550" lvl="1"/>
            <a:r>
              <a:rPr lang="en-US" altLang="en-US" dirty="0"/>
              <a:t>Denial</a:t>
            </a:r>
          </a:p>
          <a:p>
            <a:pPr marL="463550" lvl="1"/>
            <a:r>
              <a:rPr lang="en-US" altLang="en-US" dirty="0"/>
              <a:t>Repetitive Venting</a:t>
            </a:r>
          </a:p>
          <a:p>
            <a:pPr marL="463550" lvl="1"/>
            <a:r>
              <a:rPr lang="en-US" altLang="en-US" dirty="0"/>
              <a:t>Substance misuse</a:t>
            </a:r>
          </a:p>
          <a:p>
            <a:pPr marL="463550" lvl="1"/>
            <a:r>
              <a:rPr lang="en-US" altLang="en-US" dirty="0"/>
              <a:t>Withdrawal/numbing through use</a:t>
            </a:r>
            <a:br>
              <a:rPr lang="en-US" altLang="en-US" dirty="0"/>
            </a:br>
            <a:r>
              <a:rPr lang="en-US" altLang="en-US" dirty="0"/>
              <a:t>of internet/electronics</a:t>
            </a:r>
          </a:p>
          <a:p>
            <a:endParaRPr lang="en-US" altLang="en-US" dirty="0"/>
          </a:p>
          <a:p>
            <a:endParaRPr lang="en-US" altLang="en-US" dirty="0"/>
          </a:p>
          <a:p>
            <a:endParaRPr lang="en-US" altLang="en-US" dirty="0"/>
          </a:p>
          <a:p>
            <a:endParaRPr lang="en-US" altLang="en-US" dirty="0"/>
          </a:p>
          <a:p>
            <a:endParaRPr lang="en-US" altLang="en-US" dirty="0"/>
          </a:p>
          <a:p>
            <a:pPr lvl="1"/>
            <a:endParaRPr lang="en-US" dirty="0"/>
          </a:p>
        </p:txBody>
      </p:sp>
      <p:sp>
        <p:nvSpPr>
          <p:cNvPr id="208897" name="Title 1"/>
          <p:cNvSpPr>
            <a:spLocks noGrp="1"/>
          </p:cNvSpPr>
          <p:nvPr>
            <p:ph type="title"/>
          </p:nvPr>
        </p:nvSpPr>
        <p:spPr/>
        <p:txBody>
          <a:bodyPr/>
          <a:lstStyle/>
          <a:p>
            <a:r>
              <a:rPr lang="en-US" dirty="0"/>
              <a:t>Unhelpful Approaches to Stress Management</a:t>
            </a:r>
          </a:p>
        </p:txBody>
      </p:sp>
      <p:sp>
        <p:nvSpPr>
          <p:cNvPr id="2" name="Footer Placeholder 1"/>
          <p:cNvSpPr>
            <a:spLocks noGrp="1"/>
          </p:cNvSpPr>
          <p:nvPr>
            <p:ph type="ftr" sz="quarter" idx="24"/>
          </p:nvPr>
        </p:nvSpPr>
        <p:spPr/>
        <p:txBody>
          <a:bodyPr/>
          <a:lstStyle/>
          <a:p>
            <a:r>
              <a:rPr lang="en-US" dirty="0"/>
              <a:t>Self-Care in Disaster Times &amp; Beyond: Organizational Wellness. Version: 03. Revised: 2020-10. © 2020, Alberta Health Services, Mental Health Promotion &amp; Illness Prevention.</a:t>
            </a:r>
            <a:endParaRPr lang="en-CA" dirty="0"/>
          </a:p>
        </p:txBody>
      </p:sp>
    </p:spTree>
    <p:extLst>
      <p:ext uri="{BB962C8B-B14F-4D97-AF65-F5344CB8AC3E}">
        <p14:creationId xmlns:p14="http://schemas.microsoft.com/office/powerpoint/2010/main" val="29728369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24"/>
          </p:nvPr>
        </p:nvSpPr>
        <p:spPr/>
        <p:txBody>
          <a:bodyPr/>
          <a:lstStyle/>
          <a:p>
            <a:pPr>
              <a:defRPr/>
            </a:pPr>
            <a:r>
              <a:rPr lang="en-US" dirty="0"/>
              <a:t>Self-Care in Disaster Times &amp; Beyond: Organizational Wellness. Version: 03. Revised: 2020-10. © 2020, Alberta Health Services, Mental Health Promotion &amp; Illness Prevention.</a:t>
            </a:r>
            <a:endParaRPr lang="en-CA" dirty="0"/>
          </a:p>
        </p:txBody>
      </p:sp>
      <p:pic>
        <p:nvPicPr>
          <p:cNvPr id="4" name="Picture 3" descr="Text&#10;&#10;Description automatically generated">
            <a:extLst>
              <a:ext uri="{FF2B5EF4-FFF2-40B4-BE49-F238E27FC236}">
                <a16:creationId xmlns:a16="http://schemas.microsoft.com/office/drawing/2014/main" id="{C705ABE2-C284-4BCE-8C8F-309DD2DE54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67050" y="385762"/>
            <a:ext cx="6057900" cy="6086475"/>
          </a:xfrm>
          <a:prstGeom prst="rect">
            <a:avLst/>
          </a:prstGeom>
        </p:spPr>
      </p:pic>
    </p:spTree>
    <p:extLst>
      <p:ext uri="{BB962C8B-B14F-4D97-AF65-F5344CB8AC3E}">
        <p14:creationId xmlns:p14="http://schemas.microsoft.com/office/powerpoint/2010/main" val="41960125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26"/>
          </p:nvPr>
        </p:nvSpPr>
        <p:spPr>
          <a:xfrm>
            <a:off x="719667" y="1663700"/>
            <a:ext cx="7108151" cy="4539828"/>
          </a:xfrm>
        </p:spPr>
        <p:txBody>
          <a:bodyPr/>
          <a:lstStyle/>
          <a:p>
            <a:pPr marL="0" indent="0">
              <a:spcAft>
                <a:spcPts val="600"/>
              </a:spcAft>
              <a:buNone/>
            </a:pPr>
            <a:r>
              <a:rPr lang="en-US" dirty="0"/>
              <a:t>Thinking back to the </a:t>
            </a:r>
            <a:r>
              <a:rPr lang="en-US" dirty="0">
                <a:solidFill>
                  <a:srgbClr val="C00000"/>
                </a:solidFill>
              </a:rPr>
              <a:t>Red Flags </a:t>
            </a:r>
            <a:r>
              <a:rPr lang="en-US" dirty="0"/>
              <a:t>activity:</a:t>
            </a:r>
          </a:p>
          <a:p>
            <a:pPr lvl="1"/>
            <a:r>
              <a:rPr lang="en-US" altLang="en-US" dirty="0"/>
              <a:t>What flags can I use to cue me to take action?</a:t>
            </a:r>
          </a:p>
          <a:p>
            <a:pPr lvl="1"/>
            <a:r>
              <a:rPr lang="en-US" i="1" dirty="0"/>
              <a:t>What is the minimum thing I can do for my self care today</a:t>
            </a:r>
            <a:r>
              <a:rPr lang="en-US" dirty="0"/>
              <a:t>?</a:t>
            </a:r>
          </a:p>
          <a:p>
            <a:pPr lvl="1"/>
            <a:r>
              <a:rPr lang="en-US" dirty="0"/>
              <a:t>What resources (e.g., social, practical) are needed to make my self-care strategies part</a:t>
            </a:r>
            <a:br>
              <a:rPr lang="en-US" dirty="0"/>
            </a:br>
            <a:r>
              <a:rPr lang="en-US" dirty="0"/>
              <a:t>of my regular routine?</a:t>
            </a:r>
          </a:p>
          <a:p>
            <a:pPr lvl="1"/>
            <a:r>
              <a:rPr lang="en-US" dirty="0"/>
              <a:t>What will I need to do after a disaster to ensure some form of these actions remains? </a:t>
            </a:r>
          </a:p>
          <a:p>
            <a:pPr lvl="2"/>
            <a:endParaRPr lang="en-US" dirty="0"/>
          </a:p>
          <a:p>
            <a:endParaRPr lang="en-US" dirty="0"/>
          </a:p>
        </p:txBody>
      </p:sp>
      <p:sp>
        <p:nvSpPr>
          <p:cNvPr id="3" name="Title 2"/>
          <p:cNvSpPr>
            <a:spLocks noGrp="1"/>
          </p:cNvSpPr>
          <p:nvPr>
            <p:ph type="title"/>
          </p:nvPr>
        </p:nvSpPr>
        <p:spPr/>
        <p:txBody>
          <a:bodyPr/>
          <a:lstStyle/>
          <a:p>
            <a:r>
              <a:rPr lang="en-US" dirty="0"/>
              <a:t>Self-Care in Action</a:t>
            </a:r>
          </a:p>
        </p:txBody>
      </p:sp>
      <p:sp>
        <p:nvSpPr>
          <p:cNvPr id="6" name="Footer Placeholder 5"/>
          <p:cNvSpPr>
            <a:spLocks noGrp="1"/>
          </p:cNvSpPr>
          <p:nvPr>
            <p:ph type="ftr" sz="quarter" idx="24"/>
          </p:nvPr>
        </p:nvSpPr>
        <p:spPr/>
        <p:txBody>
          <a:bodyPr/>
          <a:lstStyle/>
          <a:p>
            <a:pPr>
              <a:defRPr/>
            </a:pPr>
            <a:r>
              <a:rPr lang="en-US" dirty="0"/>
              <a:t>Self-Care in Disaster Times &amp; Beyond: Organizational Wellness. Version: 03. Revised: 2020-10. © 2020, Alberta Health Services, Mental Health Promotion &amp; Illness Prevention.</a:t>
            </a:r>
            <a:endParaRPr lang="en-CA" dirty="0"/>
          </a:p>
        </p:txBody>
      </p:sp>
      <p:pic>
        <p:nvPicPr>
          <p:cNvPr id="7" name="Picture 6" descr="A picture containing text&#10;&#10;Description automatically generated">
            <a:extLst>
              <a:ext uri="{FF2B5EF4-FFF2-40B4-BE49-F238E27FC236}">
                <a16:creationId xmlns:a16="http://schemas.microsoft.com/office/drawing/2014/main" id="{0E429F97-C834-4544-8732-119106EF56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16824" y="2808056"/>
            <a:ext cx="3822192" cy="3364992"/>
          </a:xfrm>
          <a:prstGeom prst="rect">
            <a:avLst/>
          </a:prstGeom>
        </p:spPr>
      </p:pic>
    </p:spTree>
    <p:extLst>
      <p:ext uri="{BB962C8B-B14F-4D97-AF65-F5344CB8AC3E}">
        <p14:creationId xmlns:p14="http://schemas.microsoft.com/office/powerpoint/2010/main" val="28723385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5" name="Rectangle 3"/>
          <p:cNvSpPr>
            <a:spLocks noGrp="1"/>
          </p:cNvSpPr>
          <p:nvPr>
            <p:ph sz="quarter" idx="26"/>
          </p:nvPr>
        </p:nvSpPr>
        <p:spPr>
          <a:xfrm>
            <a:off x="719667" y="1663700"/>
            <a:ext cx="7662333" cy="4539828"/>
          </a:xfrm>
        </p:spPr>
        <p:txBody>
          <a:bodyPr>
            <a:normAutofit fontScale="92500" lnSpcReduction="10000"/>
          </a:bodyPr>
          <a:lstStyle/>
          <a:p>
            <a:r>
              <a:rPr lang="en-US" altLang="en-US" dirty="0"/>
              <a:t>Making little changes in routines/daily tasks. </a:t>
            </a:r>
          </a:p>
          <a:p>
            <a:r>
              <a:rPr lang="en-CA" altLang="en-US" dirty="0"/>
              <a:t>Regular physical activity.</a:t>
            </a:r>
          </a:p>
          <a:p>
            <a:r>
              <a:rPr lang="en-US" altLang="en-US" dirty="0"/>
              <a:t>Doing simple activities like yoga or stretching.</a:t>
            </a:r>
          </a:p>
          <a:p>
            <a:r>
              <a:rPr lang="en-US" altLang="en-US" dirty="0"/>
              <a:t>Having creative activities or hobbies.</a:t>
            </a:r>
          </a:p>
          <a:p>
            <a:r>
              <a:rPr lang="en-US" altLang="en-US" dirty="0"/>
              <a:t>Giving time to yourself every day so you don’t get sick or overly stressed by:</a:t>
            </a:r>
          </a:p>
          <a:p>
            <a:pPr lvl="1"/>
            <a:r>
              <a:rPr lang="en-CA" altLang="en-US" dirty="0"/>
              <a:t>Taking a walk.</a:t>
            </a:r>
          </a:p>
          <a:p>
            <a:pPr lvl="1"/>
            <a:r>
              <a:rPr lang="en-CA" altLang="en-US" dirty="0"/>
              <a:t>Doing some deep breathing.</a:t>
            </a:r>
          </a:p>
          <a:p>
            <a:pPr lvl="1"/>
            <a:r>
              <a:rPr lang="en-US" altLang="en-US" dirty="0"/>
              <a:t>Spending time with pets.</a:t>
            </a:r>
          </a:p>
          <a:p>
            <a:pPr lvl="1"/>
            <a:r>
              <a:rPr lang="en-US" dirty="0"/>
              <a:t>Watching a funny video.</a:t>
            </a:r>
          </a:p>
          <a:p>
            <a:endParaRPr lang="en-US" dirty="0"/>
          </a:p>
          <a:p>
            <a:endParaRPr lang="en-US" dirty="0"/>
          </a:p>
          <a:p>
            <a:pPr lvl="1"/>
            <a:endParaRPr lang="en-US" altLang="en-US" dirty="0"/>
          </a:p>
        </p:txBody>
      </p:sp>
      <p:sp>
        <p:nvSpPr>
          <p:cNvPr id="110594" name="Rectangle 2"/>
          <p:cNvSpPr>
            <a:spLocks noGrp="1"/>
          </p:cNvSpPr>
          <p:nvPr>
            <p:ph type="title"/>
          </p:nvPr>
        </p:nvSpPr>
        <p:spPr/>
        <p:txBody>
          <a:bodyPr/>
          <a:lstStyle/>
          <a:p>
            <a:r>
              <a:rPr lang="en-US" altLang="en-US" dirty="0"/>
              <a:t>Self-Care in Action</a:t>
            </a:r>
          </a:p>
        </p:txBody>
      </p:sp>
      <p:sp>
        <p:nvSpPr>
          <p:cNvPr id="3" name="Footer Placeholder 2"/>
          <p:cNvSpPr>
            <a:spLocks noGrp="1"/>
          </p:cNvSpPr>
          <p:nvPr>
            <p:ph type="ftr" sz="quarter" idx="24"/>
          </p:nvPr>
        </p:nvSpPr>
        <p:spPr/>
        <p:txBody>
          <a:bodyPr/>
          <a:lstStyle/>
          <a:p>
            <a:pPr>
              <a:defRPr/>
            </a:pPr>
            <a:r>
              <a:rPr lang="en-US" dirty="0"/>
              <a:t>Self-Care in Disaster Times &amp; Beyond: Organizational Wellness. Version: 03. Revised: 2020-10. © 2020, Alberta Health Services, Mental Health Promotion &amp; Illness Prevention.</a:t>
            </a:r>
            <a:endParaRPr lang="en-CA" dirty="0"/>
          </a:p>
        </p:txBody>
      </p:sp>
      <p:pic>
        <p:nvPicPr>
          <p:cNvPr id="4" name="Picture 3" descr="A close up of a sign&#10;&#10;Description automatically generated">
            <a:extLst>
              <a:ext uri="{FF2B5EF4-FFF2-40B4-BE49-F238E27FC236}">
                <a16:creationId xmlns:a16="http://schemas.microsoft.com/office/drawing/2014/main" id="{9C4759B5-9405-4F65-8950-F3F2B7DEAF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17611" y="2253337"/>
            <a:ext cx="2901948" cy="4145639"/>
          </a:xfrm>
          <a:prstGeom prst="rect">
            <a:avLst/>
          </a:prstGeom>
        </p:spPr>
      </p:pic>
    </p:spTree>
    <p:extLst>
      <p:ext uri="{BB962C8B-B14F-4D97-AF65-F5344CB8AC3E}">
        <p14:creationId xmlns:p14="http://schemas.microsoft.com/office/powerpoint/2010/main" val="31134629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24"/>
          </p:nvPr>
        </p:nvSpPr>
        <p:spPr/>
        <p:txBody>
          <a:bodyPr/>
          <a:lstStyle/>
          <a:p>
            <a:pPr>
              <a:defRPr/>
            </a:pPr>
            <a:r>
              <a:rPr lang="en-US" dirty="0"/>
              <a:t>Self-Care in Disaster Times &amp; Beyond: Organizational Wellness. Version: 03. Revised: 2020-10. © 2020, Alberta Health Services, Mental Health Promotion &amp; Illness Prevention.</a:t>
            </a:r>
            <a:endParaRPr lang="en-CA" dirty="0"/>
          </a:p>
        </p:txBody>
      </p:sp>
      <p:pic>
        <p:nvPicPr>
          <p:cNvPr id="7" name="Picture Placeholder 6" descr="Text, whiteboard&#10;&#10;Description automatically generated">
            <a:extLst>
              <a:ext uri="{FF2B5EF4-FFF2-40B4-BE49-F238E27FC236}">
                <a16:creationId xmlns:a16="http://schemas.microsoft.com/office/drawing/2014/main" id="{AAE27CB8-63E5-48EF-829F-BE5EE560EA94}"/>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a:off x="332740" y="961390"/>
            <a:ext cx="11557000" cy="4965700"/>
          </a:xfrm>
          <a:prstGeom prst="rect">
            <a:avLst/>
          </a:prstGeom>
        </p:spPr>
      </p:pic>
    </p:spTree>
    <p:extLst>
      <p:ext uri="{BB962C8B-B14F-4D97-AF65-F5344CB8AC3E}">
        <p14:creationId xmlns:p14="http://schemas.microsoft.com/office/powerpoint/2010/main" val="11897210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20"/>
          </p:nvPr>
        </p:nvSpPr>
        <p:spPr>
          <a:xfrm>
            <a:off x="1436440" y="2603500"/>
            <a:ext cx="5040559" cy="1329595"/>
          </a:xfrm>
        </p:spPr>
        <p:txBody>
          <a:bodyPr/>
          <a:lstStyle/>
          <a:p>
            <a:r>
              <a:rPr lang="en-US" dirty="0"/>
              <a:t>Leaders, Teams, &amp; Organizations</a:t>
            </a:r>
            <a:endParaRPr lang="en-CA" dirty="0"/>
          </a:p>
        </p:txBody>
      </p:sp>
      <p:pic>
        <p:nvPicPr>
          <p:cNvPr id="3" name="Picture 2">
            <a:extLst>
              <a:ext uri="{FF2B5EF4-FFF2-40B4-BE49-F238E27FC236}">
                <a16:creationId xmlns:a16="http://schemas.microsoft.com/office/drawing/2014/main" id="{A1AF06CE-A520-47A9-8D8C-419B72595F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844072"/>
            <a:ext cx="4480948" cy="5169856"/>
          </a:xfrm>
          <a:prstGeom prst="rect">
            <a:avLst/>
          </a:prstGeom>
        </p:spPr>
      </p:pic>
    </p:spTree>
    <p:extLst>
      <p:ext uri="{BB962C8B-B14F-4D97-AF65-F5344CB8AC3E}">
        <p14:creationId xmlns:p14="http://schemas.microsoft.com/office/powerpoint/2010/main" val="19887421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3EC5F29-585B-48D3-BBFF-08FEA8170CA6}"/>
              </a:ext>
            </a:extLst>
          </p:cNvPr>
          <p:cNvSpPr>
            <a:spLocks noGrp="1"/>
          </p:cNvSpPr>
          <p:nvPr>
            <p:ph sz="quarter" idx="26"/>
          </p:nvPr>
        </p:nvSpPr>
        <p:spPr>
          <a:xfrm>
            <a:off x="614148" y="1266134"/>
            <a:ext cx="11247119" cy="5193130"/>
          </a:xfrm>
        </p:spPr>
        <p:txBody>
          <a:bodyPr/>
          <a:lstStyle/>
          <a:p>
            <a:r>
              <a:rPr lang="en-CA" dirty="0"/>
              <a:t>Emerged from:</a:t>
            </a:r>
          </a:p>
          <a:p>
            <a:pPr lvl="1"/>
            <a:r>
              <a:rPr lang="en-CA" dirty="0"/>
              <a:t>Southern Alberta floods </a:t>
            </a:r>
          </a:p>
          <a:p>
            <a:pPr lvl="1"/>
            <a:r>
              <a:rPr lang="en-CA" dirty="0"/>
              <a:t> Recognized need for more focus on responder self-care</a:t>
            </a:r>
          </a:p>
          <a:p>
            <a:r>
              <a:rPr lang="en-CA" dirty="0"/>
              <a:t>AHS Partnered with: </a:t>
            </a:r>
          </a:p>
          <a:p>
            <a:pPr lvl="1"/>
            <a:r>
              <a:rPr lang="en-CA" dirty="0"/>
              <a:t>Dr. Patricia Watson</a:t>
            </a:r>
          </a:p>
          <a:p>
            <a:r>
              <a:rPr lang="en-CA" dirty="0"/>
              <a:t>Interviews with affected AHS &amp; community staff and leaders across Alberta</a:t>
            </a:r>
          </a:p>
          <a:p>
            <a:pPr lvl="1">
              <a:spcAft>
                <a:spcPts val="0"/>
              </a:spcAft>
            </a:pPr>
            <a:r>
              <a:rPr lang="en-CA" dirty="0"/>
              <a:t>Slave Lake fire</a:t>
            </a:r>
          </a:p>
          <a:p>
            <a:pPr lvl="1">
              <a:spcAft>
                <a:spcPts val="0"/>
              </a:spcAft>
            </a:pPr>
            <a:r>
              <a:rPr lang="en-CA" dirty="0"/>
              <a:t>Southern Alberta floods</a:t>
            </a:r>
          </a:p>
          <a:p>
            <a:pPr lvl="1">
              <a:spcAft>
                <a:spcPts val="0"/>
              </a:spcAft>
            </a:pPr>
            <a:r>
              <a:rPr lang="en-CA" dirty="0"/>
              <a:t>Regional Municipality of Wood Buffalo / Horse River Wild Fire</a:t>
            </a:r>
          </a:p>
          <a:p>
            <a:pPr lvl="1"/>
            <a:endParaRPr lang="en-CA" dirty="0"/>
          </a:p>
        </p:txBody>
      </p:sp>
      <p:sp>
        <p:nvSpPr>
          <p:cNvPr id="3" name="Title 2">
            <a:extLst>
              <a:ext uri="{FF2B5EF4-FFF2-40B4-BE49-F238E27FC236}">
                <a16:creationId xmlns:a16="http://schemas.microsoft.com/office/drawing/2014/main" id="{5F661D21-E7DD-452B-8709-4A0DA1F8B32E}"/>
              </a:ext>
            </a:extLst>
          </p:cNvPr>
          <p:cNvSpPr>
            <a:spLocks noGrp="1"/>
          </p:cNvSpPr>
          <p:nvPr>
            <p:ph type="title"/>
          </p:nvPr>
        </p:nvSpPr>
        <p:spPr/>
        <p:txBody>
          <a:bodyPr>
            <a:normAutofit fontScale="90000"/>
          </a:bodyPr>
          <a:lstStyle/>
          <a:p>
            <a:r>
              <a:rPr lang="en-CA" dirty="0"/>
              <a:t>The Story of Self-Care in Alberta Disaster Response &amp; Recovery</a:t>
            </a:r>
          </a:p>
        </p:txBody>
      </p:sp>
      <p:sp>
        <p:nvSpPr>
          <p:cNvPr id="6" name="Footer Placeholder 5"/>
          <p:cNvSpPr>
            <a:spLocks noGrp="1"/>
          </p:cNvSpPr>
          <p:nvPr>
            <p:ph type="ftr" sz="quarter" idx="24"/>
          </p:nvPr>
        </p:nvSpPr>
        <p:spPr/>
        <p:txBody>
          <a:bodyPr/>
          <a:lstStyle/>
          <a:p>
            <a:r>
              <a:rPr lang="en-US" dirty="0"/>
              <a:t>Self-Care in Disaster Times &amp; Beyond: Organizational Wellness. Version: 03. Revised: 2020-10. © 2020, Alberta Health Services, Mental Health Promotion &amp; Illness Prevention.</a:t>
            </a:r>
            <a:endParaRPr lang="en-CA" dirty="0"/>
          </a:p>
        </p:txBody>
      </p:sp>
    </p:spTree>
    <p:extLst>
      <p:ext uri="{BB962C8B-B14F-4D97-AF65-F5344CB8AC3E}">
        <p14:creationId xmlns:p14="http://schemas.microsoft.com/office/powerpoint/2010/main" val="225461254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tle"/>
          <p:cNvSpPr>
            <a:spLocks noGrp="1"/>
          </p:cNvSpPr>
          <p:nvPr>
            <p:ph type="title"/>
          </p:nvPr>
        </p:nvSpPr>
        <p:spPr/>
        <p:txBody>
          <a:bodyPr>
            <a:noAutofit/>
          </a:bodyPr>
          <a:lstStyle/>
          <a:p>
            <a:r>
              <a:rPr lang="en-US" sz="3200" b="1" dirty="0"/>
              <a:t>Organizational Approach to </a:t>
            </a:r>
            <a:r>
              <a:rPr lang="en-US" sz="3200" dirty="0"/>
              <a:t>Disaster Self-Care Capacity</a:t>
            </a:r>
          </a:p>
        </p:txBody>
      </p:sp>
      <p:sp>
        <p:nvSpPr>
          <p:cNvPr id="5" name="Footer Placeholder 4"/>
          <p:cNvSpPr>
            <a:spLocks noGrp="1"/>
          </p:cNvSpPr>
          <p:nvPr>
            <p:ph type="ftr" sz="quarter" idx="24"/>
          </p:nvPr>
        </p:nvSpPr>
        <p:spPr/>
        <p:txBody>
          <a:bodyPr/>
          <a:lstStyle/>
          <a:p>
            <a:pPr>
              <a:defRPr/>
            </a:pPr>
            <a:r>
              <a:rPr lang="en-US" dirty="0"/>
              <a:t>Self-Care in Disaster Times &amp; Beyond: Organizational Wellness. Version: 03. Revised: 2020-10. © 2020, Alberta Health Services, Mental Health Promotion &amp; Illness Prevention.</a:t>
            </a:r>
            <a:endParaRPr lang="en-CA" dirty="0"/>
          </a:p>
        </p:txBody>
      </p:sp>
      <p:pic>
        <p:nvPicPr>
          <p:cNvPr id="52" name="Basic" descr="Diagram&#10;&#10;Description automatically generated">
            <a:extLst>
              <a:ext uri="{FF2B5EF4-FFF2-40B4-BE49-F238E27FC236}">
                <a16:creationId xmlns:a16="http://schemas.microsoft.com/office/drawing/2014/main" id="{B0F66F5C-4495-41F9-9D28-2BC0D68DD1B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5320" y="801350"/>
            <a:ext cx="10881360" cy="5778502"/>
          </a:xfrm>
          <a:prstGeom prst="rect">
            <a:avLst/>
          </a:prstGeom>
        </p:spPr>
      </p:pic>
      <p:pic>
        <p:nvPicPr>
          <p:cNvPr id="60" name="Full" descr="Diagram&#10;&#10;Description automatically generated">
            <a:extLst>
              <a:ext uri="{FF2B5EF4-FFF2-40B4-BE49-F238E27FC236}">
                <a16:creationId xmlns:a16="http://schemas.microsoft.com/office/drawing/2014/main" id="{400B99FB-A31E-4B0D-AD73-19B13E4F0E4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5320" y="801946"/>
            <a:ext cx="10881360" cy="5777424"/>
          </a:xfrm>
          <a:prstGeom prst="rect">
            <a:avLst/>
          </a:prstGeom>
        </p:spPr>
      </p:pic>
      <p:sp>
        <p:nvSpPr>
          <p:cNvPr id="40" name="BottomRectangle"/>
          <p:cNvSpPr/>
          <p:nvPr/>
        </p:nvSpPr>
        <p:spPr>
          <a:xfrm>
            <a:off x="655320" y="3144480"/>
            <a:ext cx="10881360" cy="3383280"/>
          </a:xfrm>
          <a:prstGeom prst="rect">
            <a:avLst/>
          </a:prstGeom>
          <a:solidFill>
            <a:schemeClr val="accent3">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54" name="Bottom-Full">
            <a:extLst>
              <a:ext uri="{FF2B5EF4-FFF2-40B4-BE49-F238E27FC236}">
                <a16:creationId xmlns:a16="http://schemas.microsoft.com/office/drawing/2014/main" id="{CD4AC236-A24C-4D7D-96B5-EDDC41F5924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5320" y="800206"/>
            <a:ext cx="10881360" cy="5780531"/>
          </a:xfrm>
          <a:prstGeom prst="rect">
            <a:avLst/>
          </a:prstGeom>
        </p:spPr>
      </p:pic>
      <p:sp>
        <p:nvSpPr>
          <p:cNvPr id="33" name="TopRectangle"/>
          <p:cNvSpPr/>
          <p:nvPr/>
        </p:nvSpPr>
        <p:spPr>
          <a:xfrm>
            <a:off x="655320" y="845276"/>
            <a:ext cx="10881360" cy="2285518"/>
          </a:xfrm>
          <a:prstGeom prst="rect">
            <a:avLst/>
          </a:prstGeom>
          <a:solidFill>
            <a:schemeClr val="accent3">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62" name="Top-Full" descr="Diagram&#10;&#10;Description automatically generated">
            <a:extLst>
              <a:ext uri="{FF2B5EF4-FFF2-40B4-BE49-F238E27FC236}">
                <a16:creationId xmlns:a16="http://schemas.microsoft.com/office/drawing/2014/main" id="{A3DC42D1-B81B-4140-B60F-6ADCE731558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5320" y="800818"/>
            <a:ext cx="10881360" cy="5779453"/>
          </a:xfrm>
          <a:prstGeom prst="rect">
            <a:avLst/>
          </a:prstGeom>
        </p:spPr>
      </p:pic>
      <p:sp>
        <p:nvSpPr>
          <p:cNvPr id="42" name="Citation"/>
          <p:cNvSpPr txBox="1"/>
          <p:nvPr/>
        </p:nvSpPr>
        <p:spPr>
          <a:xfrm>
            <a:off x="1345569" y="6450095"/>
            <a:ext cx="6921036" cy="246221"/>
          </a:xfrm>
          <a:prstGeom prst="rect">
            <a:avLst/>
          </a:prstGeom>
          <a:noFill/>
        </p:spPr>
        <p:txBody>
          <a:bodyPr wrap="square" rtlCol="0">
            <a:spAutoFit/>
          </a:bodyPr>
          <a:lstStyle/>
          <a:p>
            <a:r>
              <a:rPr lang="en-US" sz="1000" dirty="0">
                <a:solidFill>
                  <a:srgbClr val="5C6670"/>
                </a:solidFill>
              </a:rPr>
              <a:t>Adapted from Potter and Brough, 2004 and Management Sciences for Health, 2012 </a:t>
            </a:r>
          </a:p>
        </p:txBody>
      </p:sp>
    </p:spTree>
    <p:extLst>
      <p:ext uri="{BB962C8B-B14F-4D97-AF65-F5344CB8AC3E}">
        <p14:creationId xmlns:p14="http://schemas.microsoft.com/office/powerpoint/2010/main" val="3461205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52"/>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6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62"/>
                                        </p:tgtEl>
                                        <p:attrNameLst>
                                          <p:attrName>style.visibility</p:attrName>
                                        </p:attrNameLst>
                                      </p:cBhvr>
                                      <p:to>
                                        <p:strVal val="hidden"/>
                                      </p:to>
                                    </p:set>
                                  </p:childTnLst>
                                </p:cTn>
                              </p:par>
                              <p:par>
                                <p:cTn id="19" presetID="1" presetClass="exit" presetSubtype="0" fill="hold" grpId="1" nodeType="withEffect">
                                  <p:stCondLst>
                                    <p:cond delay="0"/>
                                  </p:stCondLst>
                                  <p:childTnLst>
                                    <p:set>
                                      <p:cBhvr>
                                        <p:cTn id="20" dur="1" fill="hold">
                                          <p:stCondLst>
                                            <p:cond delay="0"/>
                                          </p:stCondLst>
                                        </p:cTn>
                                        <p:tgtEl>
                                          <p:spTgt spid="33"/>
                                        </p:tgtEl>
                                        <p:attrNameLst>
                                          <p:attrName>style.visibility</p:attrName>
                                        </p:attrNameLst>
                                      </p:cBhvr>
                                      <p:to>
                                        <p:strVal val="hidden"/>
                                      </p:to>
                                    </p:set>
                                  </p:childTnLst>
                                </p:cTn>
                              </p:par>
                              <p:par>
                                <p:cTn id="21" presetID="1" presetClass="entr" presetSubtype="0" fill="hold" nodeType="withEffect">
                                  <p:stCondLst>
                                    <p:cond delay="0"/>
                                  </p:stCondLst>
                                  <p:childTnLst>
                                    <p:set>
                                      <p:cBhvr>
                                        <p:cTn id="22" dur="1" fill="hold">
                                          <p:stCondLst>
                                            <p:cond delay="0"/>
                                          </p:stCondLst>
                                        </p:cTn>
                                        <p:tgtEl>
                                          <p:spTgt spid="5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nodeType="clickEffect">
                                  <p:stCondLst>
                                    <p:cond delay="0"/>
                                  </p:stCondLst>
                                  <p:childTnLst>
                                    <p:set>
                                      <p:cBhvr>
                                        <p:cTn id="28" dur="1" fill="hold">
                                          <p:stCondLst>
                                            <p:cond delay="0"/>
                                          </p:stCondLst>
                                        </p:cTn>
                                        <p:tgtEl>
                                          <p:spTgt spid="54"/>
                                        </p:tgtEl>
                                        <p:attrNameLst>
                                          <p:attrName>style.visibility</p:attrName>
                                        </p:attrNameLst>
                                      </p:cBhvr>
                                      <p:to>
                                        <p:strVal val="hidden"/>
                                      </p:to>
                                    </p:set>
                                  </p:childTnLst>
                                </p:cTn>
                              </p:par>
                              <p:par>
                                <p:cTn id="29" presetID="1" presetClass="exit" presetSubtype="0" fill="hold" grpId="1" nodeType="withEffect">
                                  <p:stCondLst>
                                    <p:cond delay="0"/>
                                  </p:stCondLst>
                                  <p:childTnLst>
                                    <p:set>
                                      <p:cBhvr>
                                        <p:cTn id="30" dur="1" fill="hold">
                                          <p:stCondLst>
                                            <p:cond delay="0"/>
                                          </p:stCondLst>
                                        </p:cTn>
                                        <p:tgtEl>
                                          <p:spTgt spid="40"/>
                                        </p:tgtEl>
                                        <p:attrNameLst>
                                          <p:attrName>style.visibility</p:attrName>
                                        </p:attrNameLst>
                                      </p:cBhvr>
                                      <p:to>
                                        <p:strVal val="hidden"/>
                                      </p:to>
                                    </p:set>
                                  </p:childTnLst>
                                </p:cTn>
                              </p:par>
                              <p:par>
                                <p:cTn id="31" presetID="1" presetClass="entr" presetSubtype="0" fill="hold" nodeType="withEffect">
                                  <p:stCondLst>
                                    <p:cond delay="0"/>
                                  </p:stCondLst>
                                  <p:childTnLst>
                                    <p:set>
                                      <p:cBhvr>
                                        <p:cTn id="32" dur="1" fill="hold">
                                          <p:stCondLst>
                                            <p:cond delay="0"/>
                                          </p:stCondLst>
                                        </p:cTn>
                                        <p:tgtEl>
                                          <p:spTgt spid="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0" grpId="1" animBg="1"/>
      <p:bldP spid="33" grpId="0" animBg="1"/>
      <p:bldP spid="33" grpId="1"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24"/>
          </p:nvPr>
        </p:nvSpPr>
        <p:spPr/>
        <p:txBody>
          <a:bodyPr/>
          <a:lstStyle/>
          <a:p>
            <a:pPr>
              <a:defRPr/>
            </a:pPr>
            <a:r>
              <a:rPr lang="en-US" dirty="0"/>
              <a:t>Self-Care in Disaster Times &amp; Beyond: Organizational Wellness. Version: 03. Revised: 2020-10. © 2020, Alberta Health Services, Mental Health Promotion &amp; Illness Prevention.</a:t>
            </a:r>
            <a:endParaRPr lang="en-CA" dirty="0"/>
          </a:p>
        </p:txBody>
      </p:sp>
      <p:sp>
        <p:nvSpPr>
          <p:cNvPr id="3" name="Title 2">
            <a:extLst>
              <a:ext uri="{FF2B5EF4-FFF2-40B4-BE49-F238E27FC236}">
                <a16:creationId xmlns:a16="http://schemas.microsoft.com/office/drawing/2014/main" id="{B756653F-7433-4D76-A238-7BD71E6D03FC}"/>
              </a:ext>
            </a:extLst>
          </p:cNvPr>
          <p:cNvSpPr>
            <a:spLocks noGrp="1"/>
          </p:cNvSpPr>
          <p:nvPr>
            <p:ph type="title"/>
          </p:nvPr>
        </p:nvSpPr>
        <p:spPr/>
        <p:txBody>
          <a:bodyPr/>
          <a:lstStyle/>
          <a:p>
            <a:r>
              <a:rPr lang="en-US" dirty="0"/>
              <a:t>Individual</a:t>
            </a:r>
          </a:p>
        </p:txBody>
      </p:sp>
      <p:pic>
        <p:nvPicPr>
          <p:cNvPr id="29" name="Top-Right" descr="Diagram&#10;&#10;Description automatically generated">
            <a:extLst>
              <a:ext uri="{FF2B5EF4-FFF2-40B4-BE49-F238E27FC236}">
                <a16:creationId xmlns:a16="http://schemas.microsoft.com/office/drawing/2014/main" id="{642AD4E5-475B-4951-953C-22F681D395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5320" y="800206"/>
            <a:ext cx="10881360" cy="5780531"/>
          </a:xfrm>
          <a:prstGeom prst="rect">
            <a:avLst/>
          </a:prstGeom>
        </p:spPr>
      </p:pic>
      <p:sp>
        <p:nvSpPr>
          <p:cNvPr id="13" name="Rectangle 12">
            <a:extLst>
              <a:ext uri="{FF2B5EF4-FFF2-40B4-BE49-F238E27FC236}">
                <a16:creationId xmlns:a16="http://schemas.microsoft.com/office/drawing/2014/main" id="{267064FA-E803-4173-AB42-37B58E32ED26}"/>
              </a:ext>
            </a:extLst>
          </p:cNvPr>
          <p:cNvSpPr/>
          <p:nvPr/>
        </p:nvSpPr>
        <p:spPr>
          <a:xfrm>
            <a:off x="599974" y="944142"/>
            <a:ext cx="5625630" cy="1077218"/>
          </a:xfrm>
          <a:prstGeom prst="rect">
            <a:avLst/>
          </a:prstGeom>
          <a:solidFill>
            <a:schemeClr val="accent3">
              <a:lumMod val="20000"/>
              <a:lumOff val="80000"/>
            </a:schemeClr>
          </a:solidFill>
        </p:spPr>
        <p:txBody>
          <a:bodyPr wrap="square" lIns="45720" rIns="45720">
            <a:spAutoFit/>
          </a:bodyPr>
          <a:lstStyle/>
          <a:p>
            <a:r>
              <a:rPr lang="en-US" sz="1600" b="1" dirty="0">
                <a:solidFill>
                  <a:schemeClr val="accent1">
                    <a:lumMod val="50000"/>
                  </a:schemeClr>
                </a:solidFill>
              </a:rPr>
              <a:t>Tools / Equipment </a:t>
            </a:r>
            <a:r>
              <a:rPr lang="en-US" sz="1600" dirty="0">
                <a:solidFill>
                  <a:schemeClr val="accent1">
                    <a:lumMod val="50000"/>
                  </a:schemeClr>
                </a:solidFill>
              </a:rPr>
              <a:t>(that influence performance)</a:t>
            </a:r>
          </a:p>
          <a:p>
            <a:pPr marL="171450" indent="-171450">
              <a:buFont typeface="Arial" panose="020B0604020202020204" pitchFamily="34" charset="0"/>
              <a:buChar char="•"/>
            </a:pPr>
            <a:r>
              <a:rPr lang="en-US" sz="1600" dirty="0">
                <a:solidFill>
                  <a:schemeClr val="accent1">
                    <a:lumMod val="50000"/>
                  </a:schemeClr>
                </a:solidFill>
              </a:rPr>
              <a:t>Access to bike/pool etc. for physical activity when deployed</a:t>
            </a:r>
          </a:p>
          <a:p>
            <a:pPr marL="171450" indent="-171450">
              <a:buFont typeface="Arial" panose="020B0604020202020204" pitchFamily="34" charset="0"/>
              <a:buChar char="•"/>
            </a:pPr>
            <a:r>
              <a:rPr lang="en-US" sz="1600" dirty="0">
                <a:solidFill>
                  <a:schemeClr val="accent1">
                    <a:lumMod val="50000"/>
                  </a:schemeClr>
                </a:solidFill>
              </a:rPr>
              <a:t>Cell phone to contact family/friends/supports</a:t>
            </a:r>
          </a:p>
          <a:p>
            <a:pPr marL="171450" indent="-171450">
              <a:buFont typeface="Arial" panose="020B0604020202020204" pitchFamily="34" charset="0"/>
              <a:buChar char="•"/>
            </a:pPr>
            <a:r>
              <a:rPr lang="en-US" sz="1600" dirty="0">
                <a:solidFill>
                  <a:schemeClr val="accent1">
                    <a:lumMod val="50000"/>
                  </a:schemeClr>
                </a:solidFill>
              </a:rPr>
              <a:t>Access to safety equipment/PPE</a:t>
            </a:r>
          </a:p>
        </p:txBody>
      </p:sp>
      <p:sp>
        <p:nvSpPr>
          <p:cNvPr id="14" name="TextBox 13">
            <a:extLst>
              <a:ext uri="{FF2B5EF4-FFF2-40B4-BE49-F238E27FC236}">
                <a16:creationId xmlns:a16="http://schemas.microsoft.com/office/drawing/2014/main" id="{4DA99B3D-0615-460D-8950-8A51DF5713BA}"/>
              </a:ext>
            </a:extLst>
          </p:cNvPr>
          <p:cNvSpPr txBox="1"/>
          <p:nvPr/>
        </p:nvSpPr>
        <p:spPr>
          <a:xfrm>
            <a:off x="1672122" y="2053192"/>
            <a:ext cx="5049520" cy="1077218"/>
          </a:xfrm>
          <a:prstGeom prst="rect">
            <a:avLst/>
          </a:prstGeom>
          <a:solidFill>
            <a:schemeClr val="accent3">
              <a:lumMod val="20000"/>
              <a:lumOff val="80000"/>
            </a:schemeClr>
          </a:solidFill>
        </p:spPr>
        <p:txBody>
          <a:bodyPr wrap="square" rtlCol="0">
            <a:spAutoFit/>
          </a:bodyPr>
          <a:lstStyle/>
          <a:p>
            <a:r>
              <a:rPr lang="en-US" sz="1600" b="1" dirty="0">
                <a:solidFill>
                  <a:schemeClr val="accent1">
                    <a:lumMod val="50000"/>
                  </a:schemeClr>
                </a:solidFill>
              </a:rPr>
              <a:t>Personal Skills</a:t>
            </a:r>
          </a:p>
          <a:p>
            <a:pPr marL="171450" indent="-171450">
              <a:buFont typeface="Arial" panose="020B0604020202020204" pitchFamily="34" charset="0"/>
              <a:buChar char="•"/>
            </a:pPr>
            <a:r>
              <a:rPr lang="en-US" sz="1600" dirty="0">
                <a:solidFill>
                  <a:schemeClr val="accent1">
                    <a:lumMod val="50000"/>
                  </a:schemeClr>
                </a:solidFill>
              </a:rPr>
              <a:t>Positive coping strategies (e.g., exercise, breathing)</a:t>
            </a:r>
          </a:p>
          <a:p>
            <a:pPr marL="171450" indent="-171450">
              <a:buFont typeface="Arial" panose="020B0604020202020204" pitchFamily="34" charset="0"/>
              <a:buChar char="•"/>
            </a:pPr>
            <a:r>
              <a:rPr lang="en-US" sz="1600" dirty="0">
                <a:solidFill>
                  <a:schemeClr val="accent1">
                    <a:lumMod val="50000"/>
                  </a:schemeClr>
                </a:solidFill>
              </a:rPr>
              <a:t>Self-awareness (e.g., own needs, limits, emotions)</a:t>
            </a:r>
          </a:p>
          <a:p>
            <a:pPr marL="171450" indent="-171450">
              <a:buFont typeface="Arial" panose="020B0604020202020204" pitchFamily="34" charset="0"/>
              <a:buChar char="•"/>
            </a:pPr>
            <a:r>
              <a:rPr lang="en-US" sz="1600" dirty="0">
                <a:solidFill>
                  <a:schemeClr val="accent1">
                    <a:lumMod val="50000"/>
                  </a:schemeClr>
                </a:solidFill>
              </a:rPr>
              <a:t>Ability to reach out, increase connection</a:t>
            </a:r>
          </a:p>
        </p:txBody>
      </p:sp>
      <p:sp>
        <p:nvSpPr>
          <p:cNvPr id="6" name="Trapezoid 5">
            <a:extLst>
              <a:ext uri="{FF2B5EF4-FFF2-40B4-BE49-F238E27FC236}">
                <a16:creationId xmlns:a16="http://schemas.microsoft.com/office/drawing/2014/main" id="{6104026F-2373-4595-8086-21D04B07BD3D}"/>
              </a:ext>
            </a:extLst>
          </p:cNvPr>
          <p:cNvSpPr/>
          <p:nvPr/>
        </p:nvSpPr>
        <p:spPr>
          <a:xfrm>
            <a:off x="1345569" y="3162493"/>
            <a:ext cx="9500862" cy="3383280"/>
          </a:xfrm>
          <a:prstGeom prst="trapezoid">
            <a:avLst>
              <a:gd name="adj" fmla="val 82775"/>
            </a:avLst>
          </a:prstGeom>
          <a:solidFill>
            <a:schemeClr val="bg2">
              <a:alpha val="64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0" name="Citation">
            <a:extLst>
              <a:ext uri="{FF2B5EF4-FFF2-40B4-BE49-F238E27FC236}">
                <a16:creationId xmlns:a16="http://schemas.microsoft.com/office/drawing/2014/main" id="{4ADF1498-0A88-4E75-8340-72E2CE2D0D37}"/>
              </a:ext>
            </a:extLst>
          </p:cNvPr>
          <p:cNvSpPr txBox="1"/>
          <p:nvPr/>
        </p:nvSpPr>
        <p:spPr>
          <a:xfrm>
            <a:off x="1345569" y="6450095"/>
            <a:ext cx="6921036" cy="246221"/>
          </a:xfrm>
          <a:prstGeom prst="rect">
            <a:avLst/>
          </a:prstGeom>
          <a:noFill/>
        </p:spPr>
        <p:txBody>
          <a:bodyPr wrap="square" rtlCol="0">
            <a:spAutoFit/>
          </a:bodyPr>
          <a:lstStyle/>
          <a:p>
            <a:r>
              <a:rPr lang="en-US" sz="1000" dirty="0">
                <a:solidFill>
                  <a:srgbClr val="5C6670"/>
                </a:solidFill>
              </a:rPr>
              <a:t>Adapted from Potter and Brough, 2004 and Management Sciences for Health, 2012 </a:t>
            </a:r>
          </a:p>
        </p:txBody>
      </p:sp>
    </p:spTree>
    <p:extLst>
      <p:ext uri="{BB962C8B-B14F-4D97-AF65-F5344CB8AC3E}">
        <p14:creationId xmlns:p14="http://schemas.microsoft.com/office/powerpoint/2010/main" val="64849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3"/>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14" grpId="0" animBg="1"/>
      <p:bldP spid="14" grpId="1"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tle"/>
          <p:cNvSpPr>
            <a:spLocks noGrp="1"/>
          </p:cNvSpPr>
          <p:nvPr>
            <p:ph type="title"/>
          </p:nvPr>
        </p:nvSpPr>
        <p:spPr/>
        <p:txBody>
          <a:bodyPr>
            <a:normAutofit/>
          </a:bodyPr>
          <a:lstStyle/>
          <a:p>
            <a:r>
              <a:rPr lang="en-US" dirty="0"/>
              <a:t>Organizational: Staff and Infrastructure</a:t>
            </a:r>
          </a:p>
        </p:txBody>
      </p:sp>
      <p:sp>
        <p:nvSpPr>
          <p:cNvPr id="5" name="Footer Placeholder 4"/>
          <p:cNvSpPr>
            <a:spLocks noGrp="1"/>
          </p:cNvSpPr>
          <p:nvPr>
            <p:ph type="ftr" sz="quarter" idx="24"/>
          </p:nvPr>
        </p:nvSpPr>
        <p:spPr/>
        <p:txBody>
          <a:bodyPr/>
          <a:lstStyle/>
          <a:p>
            <a:pPr>
              <a:defRPr/>
            </a:pPr>
            <a:r>
              <a:rPr lang="en-US" dirty="0"/>
              <a:t>Self-Care in Disaster Times &amp; Beyond: Organizational Wellness. Version: 03. Revised: 2020-10. © 2020, Alberta Health Services, Mental Health Promotion &amp; Illness Prevention.</a:t>
            </a:r>
            <a:endParaRPr lang="en-CA" dirty="0"/>
          </a:p>
        </p:txBody>
      </p:sp>
      <p:pic>
        <p:nvPicPr>
          <p:cNvPr id="28" name="Bottom-Staff" descr="Diagram&#10;&#10;Description automatically generated">
            <a:extLst>
              <a:ext uri="{FF2B5EF4-FFF2-40B4-BE49-F238E27FC236}">
                <a16:creationId xmlns:a16="http://schemas.microsoft.com/office/drawing/2014/main" id="{1CE4A80D-D330-48D0-B373-1DE15E4091D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5320" y="800818"/>
            <a:ext cx="10881360" cy="5779453"/>
          </a:xfrm>
          <a:prstGeom prst="rect">
            <a:avLst/>
          </a:prstGeom>
        </p:spPr>
      </p:pic>
      <p:sp>
        <p:nvSpPr>
          <p:cNvPr id="3" name="Trapezoid 2">
            <a:extLst>
              <a:ext uri="{FF2B5EF4-FFF2-40B4-BE49-F238E27FC236}">
                <a16:creationId xmlns:a16="http://schemas.microsoft.com/office/drawing/2014/main" id="{AC69C289-BB82-4E13-8C25-7B47A9074E7B}"/>
              </a:ext>
            </a:extLst>
          </p:cNvPr>
          <p:cNvSpPr/>
          <p:nvPr/>
        </p:nvSpPr>
        <p:spPr>
          <a:xfrm>
            <a:off x="4258733" y="879564"/>
            <a:ext cx="3700901" cy="2246407"/>
          </a:xfrm>
          <a:prstGeom prst="trapezoid">
            <a:avLst>
              <a:gd name="adj" fmla="val 102188"/>
            </a:avLst>
          </a:prstGeom>
          <a:solidFill>
            <a:schemeClr val="bg2">
              <a:alpha val="64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2" name="TextBox 11">
            <a:extLst>
              <a:ext uri="{FF2B5EF4-FFF2-40B4-BE49-F238E27FC236}">
                <a16:creationId xmlns:a16="http://schemas.microsoft.com/office/drawing/2014/main" id="{A4987679-0691-4BD9-BAD2-A6EBB173C4E6}"/>
              </a:ext>
            </a:extLst>
          </p:cNvPr>
          <p:cNvSpPr txBox="1"/>
          <p:nvPr/>
        </p:nvSpPr>
        <p:spPr>
          <a:xfrm>
            <a:off x="1568780" y="4005907"/>
            <a:ext cx="4484789" cy="1323439"/>
          </a:xfrm>
          <a:prstGeom prst="rect">
            <a:avLst/>
          </a:prstGeom>
          <a:solidFill>
            <a:schemeClr val="accent3">
              <a:lumMod val="40000"/>
              <a:lumOff val="60000"/>
            </a:schemeClr>
          </a:solidFill>
        </p:spPr>
        <p:txBody>
          <a:bodyPr wrap="square" lIns="45720" rIns="45720" rtlCol="0">
            <a:spAutoFit/>
          </a:bodyPr>
          <a:lstStyle/>
          <a:p>
            <a:r>
              <a:rPr lang="en-US" sz="1600" b="1" dirty="0">
                <a:solidFill>
                  <a:schemeClr val="accent1">
                    <a:lumMod val="50000"/>
                  </a:schemeClr>
                </a:solidFill>
              </a:rPr>
              <a:t>Supervisory</a:t>
            </a:r>
          </a:p>
          <a:p>
            <a:pPr marL="171450" indent="-171450">
              <a:buFont typeface="Arial" panose="020B0604020202020204" pitchFamily="34" charset="0"/>
              <a:buChar char="•"/>
            </a:pPr>
            <a:r>
              <a:rPr lang="en-US" sz="1600" dirty="0">
                <a:solidFill>
                  <a:schemeClr val="accent1">
                    <a:lumMod val="50000"/>
                  </a:schemeClr>
                </a:solidFill>
              </a:rPr>
              <a:t>Level of supervisor support (high / low)</a:t>
            </a:r>
          </a:p>
          <a:p>
            <a:pPr marL="171450" indent="-171450">
              <a:buFont typeface="Arial" panose="020B0604020202020204" pitchFamily="34" charset="0"/>
              <a:buChar char="•"/>
            </a:pPr>
            <a:r>
              <a:rPr lang="en-US" sz="1600" dirty="0">
                <a:solidFill>
                  <a:schemeClr val="accent1">
                    <a:lumMod val="50000"/>
                  </a:schemeClr>
                </a:solidFill>
              </a:rPr>
              <a:t>Trust / psychological safety</a:t>
            </a:r>
          </a:p>
          <a:p>
            <a:pPr marL="171450" indent="-171450">
              <a:buFont typeface="Arial" panose="020B0604020202020204" pitchFamily="34" charset="0"/>
              <a:buChar char="•"/>
            </a:pPr>
            <a:r>
              <a:rPr lang="en-US" sz="1600" dirty="0">
                <a:solidFill>
                  <a:schemeClr val="accent1">
                    <a:lumMod val="50000"/>
                  </a:schemeClr>
                </a:solidFill>
              </a:rPr>
              <a:t>Physical location / consistent access</a:t>
            </a:r>
          </a:p>
          <a:p>
            <a:pPr marL="171450" indent="-171450">
              <a:buFont typeface="Arial" panose="020B0604020202020204" pitchFamily="34" charset="0"/>
              <a:buChar char="•"/>
            </a:pPr>
            <a:r>
              <a:rPr lang="en-US" sz="1600" dirty="0">
                <a:solidFill>
                  <a:schemeClr val="accent1">
                    <a:lumMod val="50000"/>
                  </a:schemeClr>
                </a:solidFill>
              </a:rPr>
              <a:t>Built-in role to facilitate &amp; build team cohesion </a:t>
            </a:r>
          </a:p>
        </p:txBody>
      </p:sp>
      <p:sp>
        <p:nvSpPr>
          <p:cNvPr id="13" name="TextBox 12">
            <a:extLst>
              <a:ext uri="{FF2B5EF4-FFF2-40B4-BE49-F238E27FC236}">
                <a16:creationId xmlns:a16="http://schemas.microsoft.com/office/drawing/2014/main" id="{8FE5C09E-4120-4FE9-8FEA-A1D0DE310624}"/>
              </a:ext>
            </a:extLst>
          </p:cNvPr>
          <p:cNvSpPr txBox="1"/>
          <p:nvPr/>
        </p:nvSpPr>
        <p:spPr>
          <a:xfrm>
            <a:off x="2207526" y="2782913"/>
            <a:ext cx="3846043" cy="1323439"/>
          </a:xfrm>
          <a:prstGeom prst="rect">
            <a:avLst/>
          </a:prstGeom>
          <a:solidFill>
            <a:schemeClr val="accent3">
              <a:lumMod val="40000"/>
              <a:lumOff val="60000"/>
            </a:schemeClr>
          </a:solidFill>
        </p:spPr>
        <p:txBody>
          <a:bodyPr wrap="square" lIns="45720" rIns="45720" rtlCol="0">
            <a:spAutoFit/>
          </a:bodyPr>
          <a:lstStyle/>
          <a:p>
            <a:r>
              <a:rPr lang="en-US" sz="1600" b="1" dirty="0">
                <a:solidFill>
                  <a:schemeClr val="accent1">
                    <a:lumMod val="50000"/>
                  </a:schemeClr>
                </a:solidFill>
              </a:rPr>
              <a:t>Workforce / workload</a:t>
            </a:r>
          </a:p>
          <a:p>
            <a:pPr marL="171450" indent="-171450">
              <a:buFont typeface="Arial" panose="020B0604020202020204" pitchFamily="34" charset="0"/>
              <a:buChar char="•"/>
            </a:pPr>
            <a:r>
              <a:rPr lang="en-US" sz="1600" dirty="0">
                <a:solidFill>
                  <a:schemeClr val="accent1">
                    <a:lumMod val="50000"/>
                  </a:schemeClr>
                </a:solidFill>
              </a:rPr>
              <a:t>Available advance preparatory training</a:t>
            </a:r>
          </a:p>
          <a:p>
            <a:pPr marL="171450" indent="-171450">
              <a:buFont typeface="Arial" panose="020B0604020202020204" pitchFamily="34" charset="0"/>
              <a:buChar char="•"/>
            </a:pPr>
            <a:r>
              <a:rPr lang="en-US" sz="1600" dirty="0">
                <a:solidFill>
                  <a:schemeClr val="accent1">
                    <a:lumMod val="50000"/>
                  </a:schemeClr>
                </a:solidFill>
              </a:rPr>
              <a:t>Length of shifts and deployment</a:t>
            </a:r>
          </a:p>
          <a:p>
            <a:pPr marL="171450" indent="-171450">
              <a:buFont typeface="Arial" panose="020B0604020202020204" pitchFamily="34" charset="0"/>
              <a:buChar char="•"/>
            </a:pPr>
            <a:r>
              <a:rPr lang="en-US" sz="1600" dirty="0">
                <a:solidFill>
                  <a:schemeClr val="accent1">
                    <a:lumMod val="50000"/>
                  </a:schemeClr>
                </a:solidFill>
              </a:rPr>
              <a:t>Clear role expectations</a:t>
            </a:r>
          </a:p>
          <a:p>
            <a:pPr marL="171450" indent="-171450">
              <a:buFont typeface="Arial" panose="020B0604020202020204" pitchFamily="34" charset="0"/>
              <a:buChar char="•"/>
            </a:pPr>
            <a:r>
              <a:rPr lang="en-US" sz="1600" dirty="0">
                <a:solidFill>
                  <a:schemeClr val="accent1">
                    <a:lumMod val="50000"/>
                  </a:schemeClr>
                </a:solidFill>
              </a:rPr>
              <a:t>Qualitative weight of workload</a:t>
            </a:r>
          </a:p>
        </p:txBody>
      </p:sp>
      <p:sp>
        <p:nvSpPr>
          <p:cNvPr id="14" name="TextBox 13">
            <a:extLst>
              <a:ext uri="{FF2B5EF4-FFF2-40B4-BE49-F238E27FC236}">
                <a16:creationId xmlns:a16="http://schemas.microsoft.com/office/drawing/2014/main" id="{DE9E879B-CCAB-41BE-9F66-406EEAF294F0}"/>
              </a:ext>
            </a:extLst>
          </p:cNvPr>
          <p:cNvSpPr txBox="1"/>
          <p:nvPr/>
        </p:nvSpPr>
        <p:spPr>
          <a:xfrm>
            <a:off x="6188672" y="2782913"/>
            <a:ext cx="4434548" cy="1323439"/>
          </a:xfrm>
          <a:prstGeom prst="rect">
            <a:avLst/>
          </a:prstGeom>
          <a:solidFill>
            <a:schemeClr val="accent3">
              <a:lumMod val="40000"/>
              <a:lumOff val="60000"/>
            </a:schemeClr>
          </a:solidFill>
        </p:spPr>
        <p:txBody>
          <a:bodyPr wrap="square" lIns="45720" rIns="45720" rtlCol="0">
            <a:spAutoFit/>
          </a:bodyPr>
          <a:lstStyle/>
          <a:p>
            <a:r>
              <a:rPr lang="en-CA" sz="1600" b="1" dirty="0">
                <a:solidFill>
                  <a:schemeClr val="accent1">
                    <a:lumMod val="50000"/>
                  </a:schemeClr>
                </a:solidFill>
              </a:rPr>
              <a:t>Facilities</a:t>
            </a:r>
          </a:p>
          <a:p>
            <a:pPr marL="171450" indent="-171450">
              <a:buFont typeface="Arial" panose="020B0604020202020204" pitchFamily="34" charset="0"/>
              <a:buChar char="•"/>
            </a:pPr>
            <a:r>
              <a:rPr lang="en-CA" sz="1600" dirty="0">
                <a:solidFill>
                  <a:schemeClr val="accent1">
                    <a:lumMod val="50000"/>
                  </a:schemeClr>
                </a:solidFill>
              </a:rPr>
              <a:t>May be away from your usual facilities (e.g., favourite places, recreation, fitness, dog park)</a:t>
            </a:r>
          </a:p>
          <a:p>
            <a:pPr marL="171450" indent="-171450">
              <a:buFont typeface="Arial" panose="020B0604020202020204" pitchFamily="34" charset="0"/>
              <a:buChar char="•"/>
            </a:pPr>
            <a:r>
              <a:rPr lang="en-CA" sz="1600" dirty="0">
                <a:solidFill>
                  <a:schemeClr val="accent1">
                    <a:lumMod val="50000"/>
                  </a:schemeClr>
                </a:solidFill>
              </a:rPr>
              <a:t>Some facilities may be damaged or unavailable (e.g., trails)</a:t>
            </a:r>
          </a:p>
        </p:txBody>
      </p:sp>
      <p:sp>
        <p:nvSpPr>
          <p:cNvPr id="15" name="Rectangle 14">
            <a:extLst>
              <a:ext uri="{FF2B5EF4-FFF2-40B4-BE49-F238E27FC236}">
                <a16:creationId xmlns:a16="http://schemas.microsoft.com/office/drawing/2014/main" id="{94832B6A-E10C-4F28-85B9-04A6D16303DD}"/>
              </a:ext>
            </a:extLst>
          </p:cNvPr>
          <p:cNvSpPr/>
          <p:nvPr/>
        </p:nvSpPr>
        <p:spPr>
          <a:xfrm>
            <a:off x="6188672" y="4498349"/>
            <a:ext cx="2326610" cy="830997"/>
          </a:xfrm>
          <a:prstGeom prst="rect">
            <a:avLst/>
          </a:prstGeom>
          <a:solidFill>
            <a:schemeClr val="accent3">
              <a:lumMod val="40000"/>
              <a:lumOff val="60000"/>
            </a:schemeClr>
          </a:solidFill>
        </p:spPr>
        <p:txBody>
          <a:bodyPr wrap="square" lIns="45720" rIns="45720">
            <a:spAutoFit/>
          </a:bodyPr>
          <a:lstStyle/>
          <a:p>
            <a:r>
              <a:rPr lang="en-US" sz="1600" b="1" dirty="0">
                <a:solidFill>
                  <a:schemeClr val="accent1">
                    <a:lumMod val="50000"/>
                  </a:schemeClr>
                </a:solidFill>
              </a:rPr>
              <a:t>Support services</a:t>
            </a:r>
          </a:p>
          <a:p>
            <a:pPr marL="171450" indent="-171450">
              <a:buFont typeface="Arial" panose="020B0604020202020204" pitchFamily="34" charset="0"/>
              <a:buChar char="•"/>
            </a:pPr>
            <a:r>
              <a:rPr lang="en-US" sz="1600" dirty="0">
                <a:solidFill>
                  <a:schemeClr val="accent1">
                    <a:lumMod val="50000"/>
                  </a:schemeClr>
                </a:solidFill>
              </a:rPr>
              <a:t>Admin support</a:t>
            </a:r>
          </a:p>
          <a:p>
            <a:pPr marL="171450" indent="-171450">
              <a:buFont typeface="Arial" panose="020B0604020202020204" pitchFamily="34" charset="0"/>
              <a:buChar char="•"/>
            </a:pPr>
            <a:r>
              <a:rPr lang="en-US" sz="1600" dirty="0">
                <a:solidFill>
                  <a:schemeClr val="accent1">
                    <a:lumMod val="50000"/>
                  </a:schemeClr>
                </a:solidFill>
              </a:rPr>
              <a:t>Technical supports</a:t>
            </a:r>
          </a:p>
        </p:txBody>
      </p:sp>
      <p:sp>
        <p:nvSpPr>
          <p:cNvPr id="33" name="Citation">
            <a:extLst>
              <a:ext uri="{FF2B5EF4-FFF2-40B4-BE49-F238E27FC236}">
                <a16:creationId xmlns:a16="http://schemas.microsoft.com/office/drawing/2014/main" id="{C83E3A4B-8A79-48EE-9B2D-1D2FB182AE02}"/>
              </a:ext>
            </a:extLst>
          </p:cNvPr>
          <p:cNvSpPr txBox="1"/>
          <p:nvPr/>
        </p:nvSpPr>
        <p:spPr>
          <a:xfrm>
            <a:off x="1345569" y="6450095"/>
            <a:ext cx="6921036" cy="246221"/>
          </a:xfrm>
          <a:prstGeom prst="rect">
            <a:avLst/>
          </a:prstGeom>
          <a:noFill/>
        </p:spPr>
        <p:txBody>
          <a:bodyPr wrap="square" rtlCol="0">
            <a:spAutoFit/>
          </a:bodyPr>
          <a:lstStyle/>
          <a:p>
            <a:r>
              <a:rPr lang="en-US" sz="1000" dirty="0">
                <a:solidFill>
                  <a:srgbClr val="5C6670"/>
                </a:solidFill>
              </a:rPr>
              <a:t>Adapted from Potter and Brough, 2004 and Management Sciences for Health, 2012 </a:t>
            </a:r>
          </a:p>
        </p:txBody>
      </p:sp>
      <p:sp>
        <p:nvSpPr>
          <p:cNvPr id="2" name="Trapezoid 1">
            <a:extLst>
              <a:ext uri="{FF2B5EF4-FFF2-40B4-BE49-F238E27FC236}">
                <a16:creationId xmlns:a16="http://schemas.microsoft.com/office/drawing/2014/main" id="{F1AD95E0-FCBA-400E-BB94-A5CDCB9A1C31}"/>
              </a:ext>
            </a:extLst>
          </p:cNvPr>
          <p:cNvSpPr/>
          <p:nvPr/>
        </p:nvSpPr>
        <p:spPr>
          <a:xfrm>
            <a:off x="1345569" y="5367845"/>
            <a:ext cx="9500862" cy="1152699"/>
          </a:xfrm>
          <a:prstGeom prst="trapezoid">
            <a:avLst>
              <a:gd name="adj" fmla="val 82775"/>
            </a:avLst>
          </a:prstGeom>
          <a:solidFill>
            <a:schemeClr val="bg2">
              <a:alpha val="64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423977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3"/>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14"/>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12"/>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3" grpId="0" animBg="1"/>
      <p:bldP spid="13" grpId="1" animBg="1"/>
      <p:bldP spid="14" grpId="0" animBg="1"/>
      <p:bldP spid="14" grpId="1" animBg="1"/>
      <p:bldP spid="15" grpId="0" animBg="1"/>
      <p:bldP spid="15" grpId="1"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tle"/>
          <p:cNvSpPr>
            <a:spLocks noGrp="1"/>
          </p:cNvSpPr>
          <p:nvPr>
            <p:ph type="title"/>
          </p:nvPr>
        </p:nvSpPr>
        <p:spPr/>
        <p:txBody>
          <a:bodyPr>
            <a:normAutofit/>
          </a:bodyPr>
          <a:lstStyle/>
          <a:p>
            <a:r>
              <a:rPr lang="en-US" dirty="0"/>
              <a:t>Organizational: Structure, Systems, and Roles</a:t>
            </a:r>
          </a:p>
        </p:txBody>
      </p:sp>
      <p:sp>
        <p:nvSpPr>
          <p:cNvPr id="5" name="Footer Placeholder 4"/>
          <p:cNvSpPr>
            <a:spLocks noGrp="1"/>
          </p:cNvSpPr>
          <p:nvPr>
            <p:ph type="ftr" sz="quarter" idx="24"/>
          </p:nvPr>
        </p:nvSpPr>
        <p:spPr/>
        <p:txBody>
          <a:bodyPr/>
          <a:lstStyle/>
          <a:p>
            <a:pPr>
              <a:defRPr/>
            </a:pPr>
            <a:r>
              <a:rPr lang="en-US" dirty="0"/>
              <a:t>Self-Care in Disaster Times &amp; Beyond: Organizational Wellness. Version: 03. Revised: 2020-10. © 2020, Alberta Health Services, Mental Health Promotion &amp; Illness Prevention.</a:t>
            </a:r>
            <a:endParaRPr lang="en-CA" dirty="0"/>
          </a:p>
        </p:txBody>
      </p:sp>
      <p:pic>
        <p:nvPicPr>
          <p:cNvPr id="28" name="Bottom-Structures" descr="Diagram&#10;&#10;Description automatically generated">
            <a:extLst>
              <a:ext uri="{FF2B5EF4-FFF2-40B4-BE49-F238E27FC236}">
                <a16:creationId xmlns:a16="http://schemas.microsoft.com/office/drawing/2014/main" id="{2EFC5711-61CD-41C9-8BAB-57A22912A71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5320" y="800818"/>
            <a:ext cx="10881360" cy="5779453"/>
          </a:xfrm>
          <a:prstGeom prst="rect">
            <a:avLst/>
          </a:prstGeom>
        </p:spPr>
      </p:pic>
      <p:sp>
        <p:nvSpPr>
          <p:cNvPr id="2" name="Trapezoid 1">
            <a:extLst>
              <a:ext uri="{FF2B5EF4-FFF2-40B4-BE49-F238E27FC236}">
                <a16:creationId xmlns:a16="http://schemas.microsoft.com/office/drawing/2014/main" id="{F1AD95E0-FCBA-400E-BB94-A5CDCB9A1C31}"/>
              </a:ext>
            </a:extLst>
          </p:cNvPr>
          <p:cNvSpPr/>
          <p:nvPr/>
        </p:nvSpPr>
        <p:spPr>
          <a:xfrm>
            <a:off x="2247900" y="904873"/>
            <a:ext cx="7696200" cy="4480560"/>
          </a:xfrm>
          <a:prstGeom prst="trapezoid">
            <a:avLst>
              <a:gd name="adj" fmla="val 84459"/>
            </a:avLst>
          </a:prstGeom>
          <a:solidFill>
            <a:schemeClr val="bg2">
              <a:alpha val="64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7" name="TextBox 16">
            <a:extLst>
              <a:ext uri="{FF2B5EF4-FFF2-40B4-BE49-F238E27FC236}">
                <a16:creationId xmlns:a16="http://schemas.microsoft.com/office/drawing/2014/main" id="{CFAFA04B-35EE-4AD8-8310-37259374B37A}"/>
              </a:ext>
            </a:extLst>
          </p:cNvPr>
          <p:cNvSpPr txBox="1"/>
          <p:nvPr/>
        </p:nvSpPr>
        <p:spPr>
          <a:xfrm>
            <a:off x="1637304" y="5604148"/>
            <a:ext cx="2719575" cy="830997"/>
          </a:xfrm>
          <a:prstGeom prst="rect">
            <a:avLst/>
          </a:prstGeom>
          <a:solidFill>
            <a:schemeClr val="accent3">
              <a:lumMod val="40000"/>
              <a:lumOff val="60000"/>
            </a:schemeClr>
          </a:solidFill>
        </p:spPr>
        <p:txBody>
          <a:bodyPr wrap="square" lIns="45720" rIns="45720" rtlCol="0">
            <a:spAutoFit/>
          </a:bodyPr>
          <a:lstStyle/>
          <a:p>
            <a:r>
              <a:rPr lang="en-US" sz="1600" b="1" dirty="0">
                <a:solidFill>
                  <a:schemeClr val="accent1">
                    <a:lumMod val="50000"/>
                  </a:schemeClr>
                </a:solidFill>
              </a:rPr>
              <a:t>Structural</a:t>
            </a:r>
          </a:p>
          <a:p>
            <a:pPr marL="171450" indent="-171450">
              <a:buFont typeface="Arial" panose="020B0604020202020204" pitchFamily="34" charset="0"/>
              <a:buChar char="•"/>
            </a:pPr>
            <a:r>
              <a:rPr lang="en-US" sz="1600" dirty="0">
                <a:solidFill>
                  <a:schemeClr val="accent1">
                    <a:lumMod val="50000"/>
                  </a:schemeClr>
                </a:solidFill>
              </a:rPr>
              <a:t>Interagency coordination / cooperation or conflict</a:t>
            </a:r>
          </a:p>
        </p:txBody>
      </p:sp>
      <p:sp>
        <p:nvSpPr>
          <p:cNvPr id="18" name="TextBox 17">
            <a:extLst>
              <a:ext uri="{FF2B5EF4-FFF2-40B4-BE49-F238E27FC236}">
                <a16:creationId xmlns:a16="http://schemas.microsoft.com/office/drawing/2014/main" id="{BC646AE8-74A0-4525-B900-0DE9FECFE520}"/>
              </a:ext>
            </a:extLst>
          </p:cNvPr>
          <p:cNvSpPr txBox="1"/>
          <p:nvPr/>
        </p:nvSpPr>
        <p:spPr>
          <a:xfrm>
            <a:off x="4463001" y="5365951"/>
            <a:ext cx="3582301" cy="1077218"/>
          </a:xfrm>
          <a:prstGeom prst="rect">
            <a:avLst/>
          </a:prstGeom>
          <a:solidFill>
            <a:schemeClr val="accent3">
              <a:lumMod val="40000"/>
              <a:lumOff val="60000"/>
            </a:schemeClr>
          </a:solidFill>
        </p:spPr>
        <p:txBody>
          <a:bodyPr wrap="square" lIns="45720" rIns="45720" rtlCol="0">
            <a:spAutoFit/>
          </a:bodyPr>
          <a:lstStyle/>
          <a:p>
            <a:r>
              <a:rPr lang="en-US" sz="1600" b="1" dirty="0">
                <a:solidFill>
                  <a:schemeClr val="accent1">
                    <a:lumMod val="50000"/>
                  </a:schemeClr>
                </a:solidFill>
              </a:rPr>
              <a:t>Systems </a:t>
            </a:r>
          </a:p>
          <a:p>
            <a:pPr marL="171450" indent="-171450">
              <a:buFont typeface="Arial" panose="020B0604020202020204" pitchFamily="34" charset="0"/>
              <a:buChar char="•"/>
            </a:pPr>
            <a:r>
              <a:rPr lang="en-US" sz="1600" dirty="0">
                <a:solidFill>
                  <a:schemeClr val="accent1">
                    <a:lumMod val="50000"/>
                  </a:schemeClr>
                </a:solidFill>
              </a:rPr>
              <a:t>Wellness strategies and ongoing activities</a:t>
            </a:r>
          </a:p>
          <a:p>
            <a:pPr marL="171450" indent="-171450">
              <a:buFont typeface="Arial" panose="020B0604020202020204" pitchFamily="34" charset="0"/>
              <a:buChar char="•"/>
            </a:pPr>
            <a:r>
              <a:rPr lang="en-US" sz="1600" dirty="0">
                <a:solidFill>
                  <a:schemeClr val="accent1">
                    <a:lumMod val="50000"/>
                  </a:schemeClr>
                </a:solidFill>
              </a:rPr>
              <a:t>Union agreements (e.g., scheduling)</a:t>
            </a:r>
          </a:p>
        </p:txBody>
      </p:sp>
      <p:sp>
        <p:nvSpPr>
          <p:cNvPr id="19" name="TextBox 18">
            <a:extLst>
              <a:ext uri="{FF2B5EF4-FFF2-40B4-BE49-F238E27FC236}">
                <a16:creationId xmlns:a16="http://schemas.microsoft.com/office/drawing/2014/main" id="{992A1EEC-DF4C-4304-9CB0-510BB5508FDC}"/>
              </a:ext>
            </a:extLst>
          </p:cNvPr>
          <p:cNvSpPr txBox="1"/>
          <p:nvPr/>
        </p:nvSpPr>
        <p:spPr>
          <a:xfrm>
            <a:off x="8220899" y="5355700"/>
            <a:ext cx="3416535" cy="1077218"/>
          </a:xfrm>
          <a:prstGeom prst="rect">
            <a:avLst/>
          </a:prstGeom>
          <a:solidFill>
            <a:schemeClr val="accent3">
              <a:lumMod val="40000"/>
              <a:lumOff val="60000"/>
            </a:schemeClr>
          </a:solidFill>
        </p:spPr>
        <p:txBody>
          <a:bodyPr wrap="square" lIns="45720" rIns="45720" rtlCol="0">
            <a:spAutoFit/>
          </a:bodyPr>
          <a:lstStyle/>
          <a:p>
            <a:r>
              <a:rPr lang="en-US" sz="1600" b="1" dirty="0">
                <a:solidFill>
                  <a:schemeClr val="accent1">
                    <a:lumMod val="50000"/>
                  </a:schemeClr>
                </a:solidFill>
              </a:rPr>
              <a:t>Roles</a:t>
            </a:r>
          </a:p>
          <a:p>
            <a:pPr marL="171450" indent="-171450">
              <a:buFont typeface="Arial" panose="020B0604020202020204" pitchFamily="34" charset="0"/>
              <a:buChar char="•"/>
            </a:pPr>
            <a:r>
              <a:rPr lang="en-US" sz="1600" dirty="0">
                <a:solidFill>
                  <a:schemeClr val="accent1">
                    <a:lumMod val="50000"/>
                  </a:schemeClr>
                </a:solidFill>
              </a:rPr>
              <a:t>Who / what groups have a role or responsibility for overseeing or supporting well-being in disasters?</a:t>
            </a:r>
          </a:p>
        </p:txBody>
      </p:sp>
      <p:sp>
        <p:nvSpPr>
          <p:cNvPr id="32" name="Citation">
            <a:extLst>
              <a:ext uri="{FF2B5EF4-FFF2-40B4-BE49-F238E27FC236}">
                <a16:creationId xmlns:a16="http://schemas.microsoft.com/office/drawing/2014/main" id="{12AEF11A-626A-454F-8EED-9BC1130E0381}"/>
              </a:ext>
            </a:extLst>
          </p:cNvPr>
          <p:cNvSpPr txBox="1"/>
          <p:nvPr/>
        </p:nvSpPr>
        <p:spPr>
          <a:xfrm>
            <a:off x="1345569" y="6450095"/>
            <a:ext cx="6921036" cy="246221"/>
          </a:xfrm>
          <a:prstGeom prst="rect">
            <a:avLst/>
          </a:prstGeom>
          <a:noFill/>
        </p:spPr>
        <p:txBody>
          <a:bodyPr wrap="square" rtlCol="0">
            <a:spAutoFit/>
          </a:bodyPr>
          <a:lstStyle/>
          <a:p>
            <a:r>
              <a:rPr lang="en-US" sz="1000" dirty="0">
                <a:solidFill>
                  <a:srgbClr val="5C6670"/>
                </a:solidFill>
              </a:rPr>
              <a:t>Adapted from Potter and Brough, 2004 and Management Sciences for Health, 2012 </a:t>
            </a:r>
          </a:p>
        </p:txBody>
      </p:sp>
    </p:spTree>
    <p:extLst>
      <p:ext uri="{BB962C8B-B14F-4D97-AF65-F5344CB8AC3E}">
        <p14:creationId xmlns:p14="http://schemas.microsoft.com/office/powerpoint/2010/main" val="425844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18"/>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7" grpId="1" animBg="1"/>
      <p:bldP spid="18" grpId="0" animBg="1"/>
      <p:bldP spid="18" grpId="1" animBg="1"/>
      <p:bldP spid="19" grpId="0" animBg="1"/>
      <p:bldP spid="19" grpId="1"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26"/>
          </p:nvPr>
        </p:nvSpPr>
        <p:spPr/>
        <p:txBody>
          <a:bodyPr>
            <a:normAutofit lnSpcReduction="10000"/>
          </a:bodyPr>
          <a:lstStyle/>
          <a:p>
            <a:pPr marL="0" indent="0">
              <a:buNone/>
            </a:pPr>
            <a:r>
              <a:rPr lang="en-CA" b="1" dirty="0"/>
              <a:t>Themes:</a:t>
            </a:r>
          </a:p>
          <a:p>
            <a:r>
              <a:rPr lang="en-CA" dirty="0"/>
              <a:t>Level of buy-in from leadership. </a:t>
            </a:r>
            <a:endParaRPr lang="en-US" dirty="0"/>
          </a:p>
          <a:p>
            <a:r>
              <a:rPr lang="en-CA" dirty="0"/>
              <a:t>Leadership and/or funders not understanding recovery process (timing and duration). </a:t>
            </a:r>
          </a:p>
          <a:p>
            <a:r>
              <a:rPr lang="en-CA" dirty="0"/>
              <a:t>Lack of modeling and structuring breaks/time-off. </a:t>
            </a:r>
          </a:p>
          <a:p>
            <a:r>
              <a:rPr lang="en-CA" dirty="0"/>
              <a:t>Working with colleagues who are experiencing burn out. </a:t>
            </a:r>
          </a:p>
          <a:p>
            <a:r>
              <a:rPr lang="en-CA" dirty="0"/>
              <a:t>Turnover in staff and leadership.</a:t>
            </a:r>
          </a:p>
          <a:p>
            <a:r>
              <a:rPr lang="en-CA" dirty="0"/>
              <a:t>Structure of facility―physical spaces. </a:t>
            </a:r>
            <a:endParaRPr lang="en-US" dirty="0"/>
          </a:p>
          <a:p>
            <a:r>
              <a:rPr lang="en-CA" dirty="0"/>
              <a:t>Pressure to produce and/or serve (e.g., corporate culture).</a:t>
            </a:r>
          </a:p>
          <a:p>
            <a:r>
              <a:rPr lang="en-CA" altLang="en-US" dirty="0"/>
              <a:t>Inflexible policies that can impede </a:t>
            </a:r>
            <a:r>
              <a:rPr lang="en-US" altLang="en-US" dirty="0"/>
              <a:t>response &amp; recovery work.</a:t>
            </a:r>
          </a:p>
          <a:p>
            <a:endParaRPr lang="en-CA" dirty="0"/>
          </a:p>
        </p:txBody>
      </p:sp>
      <p:sp>
        <p:nvSpPr>
          <p:cNvPr id="5122" name="Rectangle 2"/>
          <p:cNvSpPr>
            <a:spLocks noGrp="1" noChangeArrowheads="1"/>
          </p:cNvSpPr>
          <p:nvPr>
            <p:ph type="title"/>
          </p:nvPr>
        </p:nvSpPr>
        <p:spPr/>
        <p:txBody>
          <a:bodyPr/>
          <a:lstStyle/>
          <a:p>
            <a:r>
              <a:rPr lang="en-US" dirty="0"/>
              <a:t>Organizational Self-Care Barriers</a:t>
            </a:r>
          </a:p>
        </p:txBody>
      </p:sp>
      <p:sp>
        <p:nvSpPr>
          <p:cNvPr id="2" name="Footer Placeholder 1"/>
          <p:cNvSpPr>
            <a:spLocks noGrp="1"/>
          </p:cNvSpPr>
          <p:nvPr>
            <p:ph type="ftr" sz="quarter" idx="24"/>
          </p:nvPr>
        </p:nvSpPr>
        <p:spPr/>
        <p:txBody>
          <a:bodyPr/>
          <a:lstStyle/>
          <a:p>
            <a:r>
              <a:rPr lang="en-US" dirty="0"/>
              <a:t>Self-Care in Disaster Times &amp; Beyond: Organizational Wellness. Version: 03. Revised: 2020-10. © 2020, Alberta Health Services, Mental Health Promotion &amp; Illness Prevention.</a:t>
            </a:r>
            <a:endParaRPr lang="en-CA" dirty="0"/>
          </a:p>
        </p:txBody>
      </p:sp>
    </p:spTree>
    <p:extLst>
      <p:ext uri="{BB962C8B-B14F-4D97-AF65-F5344CB8AC3E}">
        <p14:creationId xmlns:p14="http://schemas.microsoft.com/office/powerpoint/2010/main" val="110201159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26"/>
          </p:nvPr>
        </p:nvSpPr>
        <p:spPr>
          <a:xfrm>
            <a:off x="719667" y="1371600"/>
            <a:ext cx="10752667" cy="5087664"/>
          </a:xfrm>
        </p:spPr>
        <p:txBody>
          <a:bodyPr>
            <a:normAutofit/>
          </a:bodyPr>
          <a:lstStyle/>
          <a:p>
            <a:pPr marL="0" indent="0">
              <a:buNone/>
            </a:pPr>
            <a:r>
              <a:rPr lang="en-US" dirty="0"/>
              <a:t>A number of attitudes, barriers, and facilitators were identified, including: </a:t>
            </a:r>
          </a:p>
          <a:p>
            <a:r>
              <a:rPr lang="en-CA" dirty="0"/>
              <a:t>Things go well on teams taking care of themselves prior to disasters/major events.</a:t>
            </a:r>
          </a:p>
          <a:p>
            <a:r>
              <a:rPr lang="en-US" dirty="0"/>
              <a:t>Identifying &amp; addressing gaps in formal supports from the organization.</a:t>
            </a:r>
          </a:p>
          <a:p>
            <a:r>
              <a:rPr lang="en-US" dirty="0"/>
              <a:t>Avoiding one-size-fits all approaches.</a:t>
            </a:r>
          </a:p>
          <a:p>
            <a:r>
              <a:rPr lang="en-CA" dirty="0"/>
              <a:t>Buy-in &amp; support from leadership.</a:t>
            </a:r>
          </a:p>
          <a:p>
            <a:r>
              <a:rPr lang="en-CA" dirty="0"/>
              <a:t>Embedding self-care into personal life and work life.</a:t>
            </a:r>
          </a:p>
          <a:p>
            <a:r>
              <a:rPr lang="en-CA" dirty="0"/>
              <a:t>Maintaining structures/space for self-care during response and recovery (e.g., breaks, quiet space, resources).</a:t>
            </a:r>
            <a:endParaRPr lang="en-US" dirty="0"/>
          </a:p>
        </p:txBody>
      </p:sp>
      <p:sp>
        <p:nvSpPr>
          <p:cNvPr id="8193" name="Title 1"/>
          <p:cNvSpPr>
            <a:spLocks noGrp="1"/>
          </p:cNvSpPr>
          <p:nvPr>
            <p:ph type="title"/>
          </p:nvPr>
        </p:nvSpPr>
        <p:spPr/>
        <p:txBody>
          <a:bodyPr>
            <a:normAutofit fontScale="90000"/>
          </a:bodyPr>
          <a:lstStyle/>
          <a:p>
            <a:r>
              <a:rPr lang="en-US" dirty="0"/>
              <a:t>What Works Organizationally? </a:t>
            </a:r>
            <a:br>
              <a:rPr lang="en-US" dirty="0"/>
            </a:br>
            <a:r>
              <a:rPr lang="en-US" dirty="0"/>
              <a:t>What we heard from Albertans</a:t>
            </a:r>
          </a:p>
        </p:txBody>
      </p:sp>
      <p:sp>
        <p:nvSpPr>
          <p:cNvPr id="3" name="Footer Placeholder 2"/>
          <p:cNvSpPr>
            <a:spLocks noGrp="1"/>
          </p:cNvSpPr>
          <p:nvPr>
            <p:ph type="ftr" sz="quarter" idx="24"/>
          </p:nvPr>
        </p:nvSpPr>
        <p:spPr/>
        <p:txBody>
          <a:bodyPr/>
          <a:lstStyle/>
          <a:p>
            <a:r>
              <a:rPr lang="en-US" dirty="0"/>
              <a:t>Self-Care in Disaster Times &amp; Beyond: Organizational Wellness. Version: 03. Revised: 2020-10. © 2020, Alberta Health Services, Mental Health Promotion &amp; Illness Prevention.</a:t>
            </a:r>
            <a:endParaRPr lang="en-CA" dirty="0"/>
          </a:p>
        </p:txBody>
      </p:sp>
    </p:spTree>
    <p:extLst>
      <p:ext uri="{BB962C8B-B14F-4D97-AF65-F5344CB8AC3E}">
        <p14:creationId xmlns:p14="http://schemas.microsoft.com/office/powerpoint/2010/main" val="32928152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24"/>
          </p:nvPr>
        </p:nvSpPr>
        <p:spPr/>
        <p:txBody>
          <a:bodyPr/>
          <a:lstStyle/>
          <a:p>
            <a:pPr>
              <a:defRPr/>
            </a:pPr>
            <a:r>
              <a:rPr lang="en-US" dirty="0"/>
              <a:t>Self-Care in Disaster Times &amp; Beyond: Organizational Wellness. Version: 03. Revised: 2020-10. © 2020, Alberta Health Services, Mental Health Promotion &amp; Illness Prevention.</a:t>
            </a:r>
            <a:endParaRPr lang="en-CA" dirty="0"/>
          </a:p>
        </p:txBody>
      </p:sp>
      <p:pic>
        <p:nvPicPr>
          <p:cNvPr id="7" name="Picture 6" descr="Diagram&#10;&#10;Description automatically generated">
            <a:extLst>
              <a:ext uri="{FF2B5EF4-FFF2-40B4-BE49-F238E27FC236}">
                <a16:creationId xmlns:a16="http://schemas.microsoft.com/office/drawing/2014/main" id="{3FC5AEA3-932C-4E63-B803-D195D5E4DF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04951" y="648989"/>
            <a:ext cx="5982097" cy="5948363"/>
          </a:xfrm>
          <a:prstGeom prst="rect">
            <a:avLst/>
          </a:prstGeom>
        </p:spPr>
      </p:pic>
    </p:spTree>
    <p:extLst>
      <p:ext uri="{BB962C8B-B14F-4D97-AF65-F5344CB8AC3E}">
        <p14:creationId xmlns:p14="http://schemas.microsoft.com/office/powerpoint/2010/main" val="42748278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26"/>
          </p:nvPr>
        </p:nvSpPr>
        <p:spPr/>
        <p:txBody>
          <a:bodyPr/>
          <a:lstStyle/>
          <a:p>
            <a:r>
              <a:rPr lang="en-US" b="1" dirty="0"/>
              <a:t>Supportive leadership</a:t>
            </a:r>
            <a:r>
              <a:rPr lang="en-US" dirty="0"/>
              <a:t>: helpful feedback, recognizing staff efforts, clear, consistent, accurate &amp; timely communication, available, accessible, competent supervision.</a:t>
            </a:r>
          </a:p>
          <a:p>
            <a:r>
              <a:rPr lang="en-US" b="1" dirty="0"/>
              <a:t>Psychologically safe environment: </a:t>
            </a:r>
            <a:r>
              <a:rPr lang="en-US" dirty="0"/>
              <a:t>demonstrate concern for staff needs, allow staff to share challenges, vulnerabilities and collaboratively problem solve. </a:t>
            </a:r>
          </a:p>
          <a:p>
            <a:r>
              <a:rPr lang="en-US" dirty="0"/>
              <a:t>Collaborative work schedule planning with staff (where possible); provide guidance regarding work roles/boundaries.</a:t>
            </a:r>
          </a:p>
        </p:txBody>
      </p:sp>
      <p:sp>
        <p:nvSpPr>
          <p:cNvPr id="8193" name="Title 1"/>
          <p:cNvSpPr>
            <a:spLocks noGrp="1"/>
          </p:cNvSpPr>
          <p:nvPr>
            <p:ph type="title"/>
          </p:nvPr>
        </p:nvSpPr>
        <p:spPr/>
        <p:txBody>
          <a:bodyPr/>
          <a:lstStyle/>
          <a:p>
            <a:r>
              <a:rPr lang="en-US" dirty="0"/>
              <a:t>Safety in Action</a:t>
            </a:r>
          </a:p>
        </p:txBody>
      </p:sp>
      <p:sp>
        <p:nvSpPr>
          <p:cNvPr id="11" name="Rectangle 10"/>
          <p:cNvSpPr/>
          <p:nvPr/>
        </p:nvSpPr>
        <p:spPr>
          <a:xfrm>
            <a:off x="6248401" y="2696805"/>
            <a:ext cx="5143500" cy="3446772"/>
          </a:xfrm>
          <a:prstGeom prst="rect">
            <a:avLst/>
          </a:prstGeom>
          <a:noFill/>
          <a:ln>
            <a:noFill/>
          </a:ln>
        </p:spPr>
        <p:txBody>
          <a:bodyPr vert="horz" wrap="square" lIns="0" tIns="182880" rIns="0" bIns="0" numCol="1" anchor="t" anchorCtr="0" compatLnSpc="1">
            <a:prstTxWarp prst="textNoShape">
              <a:avLst/>
            </a:prstTxWarp>
            <a:normAutofit/>
          </a:bodyPr>
          <a:lstStyle/>
          <a:p>
            <a:pPr marL="684213" lvl="1" indent="-169863" fontAlgn="base">
              <a:spcBef>
                <a:spcPts val="600"/>
              </a:spcBef>
              <a:buClr>
                <a:srgbClr val="008996"/>
              </a:buClr>
              <a:buSzPct val="90000"/>
              <a:buFont typeface="Arial" panose="020B0604020202020204" pitchFamily="34" charset="0"/>
              <a:buChar char="•"/>
            </a:pPr>
            <a:endParaRPr lang="en-US" altLang="en-US" sz="1600" dirty="0">
              <a:solidFill>
                <a:schemeClr val="tx1">
                  <a:lumMod val="50000"/>
                  <a:lumOff val="50000"/>
                </a:schemeClr>
              </a:solidFill>
            </a:endParaRPr>
          </a:p>
        </p:txBody>
      </p:sp>
      <p:sp>
        <p:nvSpPr>
          <p:cNvPr id="2" name="Footer Placeholder 1"/>
          <p:cNvSpPr>
            <a:spLocks noGrp="1"/>
          </p:cNvSpPr>
          <p:nvPr>
            <p:ph type="ftr" sz="quarter" idx="24"/>
          </p:nvPr>
        </p:nvSpPr>
        <p:spPr/>
        <p:txBody>
          <a:bodyPr/>
          <a:lstStyle/>
          <a:p>
            <a:pPr>
              <a:defRPr/>
            </a:pPr>
            <a:r>
              <a:rPr lang="en-US" dirty="0"/>
              <a:t>Self-Care in Disaster Times &amp; Beyond: Organizational Wellness. Version: 03. Revised: 2020-10. © 2020, Alberta Health Services, Mental Health Promotion &amp; Illness Prevention.</a:t>
            </a:r>
            <a:endParaRPr lang="en-CA" dirty="0"/>
          </a:p>
        </p:txBody>
      </p:sp>
    </p:spTree>
    <p:extLst>
      <p:ext uri="{BB962C8B-B14F-4D97-AF65-F5344CB8AC3E}">
        <p14:creationId xmlns:p14="http://schemas.microsoft.com/office/powerpoint/2010/main" val="401630799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5" name="Rectangle 3"/>
          <p:cNvSpPr>
            <a:spLocks noGrp="1"/>
          </p:cNvSpPr>
          <p:nvPr>
            <p:ph sz="quarter" idx="26"/>
          </p:nvPr>
        </p:nvSpPr>
        <p:spPr/>
        <p:txBody>
          <a:bodyPr/>
          <a:lstStyle/>
          <a:p>
            <a:pPr lvl="0"/>
            <a:r>
              <a:rPr lang="en-US" dirty="0"/>
              <a:t>Wellness speakers.</a:t>
            </a:r>
          </a:p>
          <a:p>
            <a:pPr lvl="0"/>
            <a:r>
              <a:rPr lang="en-US" dirty="0"/>
              <a:t>Journaling, art, or music groups or activities.</a:t>
            </a:r>
          </a:p>
          <a:p>
            <a:r>
              <a:rPr lang="en-US" dirty="0"/>
              <a:t>Mindfulness activities―individual or group reflection.</a:t>
            </a:r>
          </a:p>
          <a:p>
            <a:pPr lvl="0"/>
            <a:r>
              <a:rPr lang="en-US" dirty="0"/>
              <a:t>Newsletter articles on resilience. </a:t>
            </a:r>
          </a:p>
          <a:p>
            <a:pPr lvl="0"/>
            <a:r>
              <a:rPr lang="en-US" dirty="0"/>
              <a:t>Hire dedicated staff to help patients/ staff navigate recovery supports.</a:t>
            </a:r>
          </a:p>
          <a:p>
            <a:pPr lvl="0"/>
            <a:r>
              <a:rPr lang="en-US" dirty="0"/>
              <a:t>Offer physical activity series during lunch or after work (e.g., yoga, cardio classes, running group).</a:t>
            </a:r>
          </a:p>
        </p:txBody>
      </p:sp>
      <p:sp>
        <p:nvSpPr>
          <p:cNvPr id="110594" name="Rectangle 2"/>
          <p:cNvSpPr>
            <a:spLocks noGrp="1"/>
          </p:cNvSpPr>
          <p:nvPr>
            <p:ph type="title"/>
          </p:nvPr>
        </p:nvSpPr>
        <p:spPr/>
        <p:txBody>
          <a:bodyPr/>
          <a:lstStyle/>
          <a:p>
            <a:r>
              <a:rPr lang="en-US" altLang="en-US" dirty="0"/>
              <a:t>Calm in Action</a:t>
            </a:r>
          </a:p>
        </p:txBody>
      </p:sp>
      <p:sp>
        <p:nvSpPr>
          <p:cNvPr id="2" name="Rectangle 1"/>
          <p:cNvSpPr/>
          <p:nvPr/>
        </p:nvSpPr>
        <p:spPr>
          <a:xfrm>
            <a:off x="2781300" y="5372531"/>
            <a:ext cx="6629399" cy="830997"/>
          </a:xfrm>
          <a:prstGeom prst="rect">
            <a:avLst/>
          </a:prstGeom>
        </p:spPr>
        <p:txBody>
          <a:bodyPr wrap="square">
            <a:spAutoFit/>
          </a:bodyPr>
          <a:lstStyle/>
          <a:p>
            <a:pPr lvl="0" algn="ctr"/>
            <a:r>
              <a:rPr lang="en-US" sz="2400" dirty="0">
                <a:solidFill>
                  <a:srgbClr val="008996"/>
                </a:solidFill>
              </a:rPr>
              <a:t>“</a:t>
            </a:r>
            <a:r>
              <a:rPr lang="en-US" sz="2400" i="1" dirty="0">
                <a:solidFill>
                  <a:srgbClr val="008996"/>
                </a:solidFill>
              </a:rPr>
              <a:t>You can ask your team, you don’t have to know the exact answers as a manager</a:t>
            </a:r>
            <a:r>
              <a:rPr lang="en-US" sz="2400" dirty="0">
                <a:solidFill>
                  <a:srgbClr val="008996"/>
                </a:solidFill>
              </a:rPr>
              <a:t>.”</a:t>
            </a:r>
          </a:p>
        </p:txBody>
      </p:sp>
      <p:sp>
        <p:nvSpPr>
          <p:cNvPr id="3" name="Footer Placeholder 2"/>
          <p:cNvSpPr>
            <a:spLocks noGrp="1"/>
          </p:cNvSpPr>
          <p:nvPr>
            <p:ph type="ftr" sz="quarter" idx="24"/>
          </p:nvPr>
        </p:nvSpPr>
        <p:spPr/>
        <p:txBody>
          <a:bodyPr/>
          <a:lstStyle/>
          <a:p>
            <a:pPr>
              <a:defRPr/>
            </a:pPr>
            <a:r>
              <a:rPr lang="en-US" dirty="0"/>
              <a:t>Self-Care in Disaster Times &amp; Beyond: Organizational Wellness. Version: 03. Revised: 2020-10. © 2020, Alberta Health Services, Mental Health Promotion &amp; Illness Prevention.</a:t>
            </a:r>
            <a:endParaRPr lang="en-CA" dirty="0"/>
          </a:p>
        </p:txBody>
      </p:sp>
    </p:spTree>
    <p:extLst>
      <p:ext uri="{BB962C8B-B14F-4D97-AF65-F5344CB8AC3E}">
        <p14:creationId xmlns:p14="http://schemas.microsoft.com/office/powerpoint/2010/main" val="308357256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26"/>
          </p:nvPr>
        </p:nvSpPr>
        <p:spPr/>
        <p:txBody>
          <a:bodyPr>
            <a:normAutofit/>
          </a:bodyPr>
          <a:lstStyle/>
          <a:p>
            <a:r>
              <a:rPr lang="en-US" dirty="0"/>
              <a:t>Collaborative, coordinated, community-</a:t>
            </a:r>
            <a:r>
              <a:rPr lang="en-CA" dirty="0"/>
              <a:t>centred</a:t>
            </a:r>
            <a:r>
              <a:rPr lang="en-US" dirty="0"/>
              <a:t> (and led) approach (building capacity together).</a:t>
            </a:r>
          </a:p>
          <a:p>
            <a:r>
              <a:rPr lang="en-US" dirty="0"/>
              <a:t>Offer people practical ideas when they are struggling to think of their own.</a:t>
            </a:r>
          </a:p>
          <a:p>
            <a:r>
              <a:rPr lang="en-US" dirty="0"/>
              <a:t>Use lessons learned from previous local disasters &amp; emergencies.</a:t>
            </a:r>
          </a:p>
          <a:p>
            <a:r>
              <a:rPr lang="en-US" dirty="0"/>
              <a:t>Hearing other people’s stories reinforces strengths/hope.</a:t>
            </a:r>
          </a:p>
          <a:p>
            <a:r>
              <a:rPr lang="en-US" dirty="0"/>
              <a:t>Hire skilled people to support staff self-care &amp; wellness.</a:t>
            </a:r>
          </a:p>
          <a:p>
            <a:r>
              <a:rPr lang="en-US" dirty="0"/>
              <a:t>Flexible, thoughtful scheduling―attention to workload burden / relief.</a:t>
            </a:r>
          </a:p>
          <a:p>
            <a:endParaRPr lang="en-US" dirty="0"/>
          </a:p>
          <a:p>
            <a:endParaRPr lang="en-US" dirty="0"/>
          </a:p>
        </p:txBody>
      </p:sp>
      <p:sp>
        <p:nvSpPr>
          <p:cNvPr id="5" name="Title 1"/>
          <p:cNvSpPr>
            <a:spLocks noGrp="1"/>
          </p:cNvSpPr>
          <p:nvPr>
            <p:ph type="title"/>
          </p:nvPr>
        </p:nvSpPr>
        <p:spPr/>
        <p:txBody>
          <a:bodyPr/>
          <a:lstStyle/>
          <a:p>
            <a:r>
              <a:rPr lang="en-US" dirty="0"/>
              <a:t>Efficacy in Action</a:t>
            </a:r>
          </a:p>
        </p:txBody>
      </p:sp>
      <p:sp>
        <p:nvSpPr>
          <p:cNvPr id="2" name="Footer Placeholder 1"/>
          <p:cNvSpPr>
            <a:spLocks noGrp="1"/>
          </p:cNvSpPr>
          <p:nvPr>
            <p:ph type="ftr" sz="quarter" idx="24"/>
          </p:nvPr>
        </p:nvSpPr>
        <p:spPr/>
        <p:txBody>
          <a:bodyPr/>
          <a:lstStyle/>
          <a:p>
            <a:pPr>
              <a:defRPr/>
            </a:pPr>
            <a:r>
              <a:rPr lang="en-US" dirty="0"/>
              <a:t>Self-Care in Disaster Times &amp; Beyond: Organizational Wellness. Version: 03. Revised: 2020-10. © 2020, Alberta Health Services, Mental Health Promotion &amp; Illness Prevention.</a:t>
            </a:r>
            <a:endParaRPr lang="en-CA" dirty="0"/>
          </a:p>
        </p:txBody>
      </p:sp>
    </p:spTree>
    <p:extLst>
      <p:ext uri="{BB962C8B-B14F-4D97-AF65-F5344CB8AC3E}">
        <p14:creationId xmlns:p14="http://schemas.microsoft.com/office/powerpoint/2010/main" val="30824947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7"/>
          <p:cNvSpPr>
            <a:spLocks noGrp="1"/>
          </p:cNvSpPr>
          <p:nvPr>
            <p:ph type="ftr" sz="quarter" idx="24"/>
          </p:nvPr>
        </p:nvSpPr>
        <p:spPr/>
        <p:txBody>
          <a:bodyPr/>
          <a:lstStyle/>
          <a:p>
            <a:pPr>
              <a:defRPr/>
            </a:pPr>
            <a:r>
              <a:rPr lang="en-US" dirty="0"/>
              <a:t>Self-Care in Disaster Times &amp; Beyond: Organizational Wellness. Version: 03. Revised: 2020-10. © 2020, Alberta Health Services, Mental Health Promotion &amp; Illness Prevention.</a:t>
            </a:r>
            <a:endParaRPr lang="en-CA" dirty="0"/>
          </a:p>
        </p:txBody>
      </p:sp>
      <p:pic>
        <p:nvPicPr>
          <p:cNvPr id="10" name="Picture 9" descr="A cat sitting in front of a television&#10;&#10;Description automatically generated">
            <a:extLst>
              <a:ext uri="{FF2B5EF4-FFF2-40B4-BE49-F238E27FC236}">
                <a16:creationId xmlns:a16="http://schemas.microsoft.com/office/drawing/2014/main" id="{48C9F3AF-76D5-4C64-95CF-814566CDF6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7237" y="528637"/>
            <a:ext cx="10677525" cy="5800725"/>
          </a:xfrm>
          <a:prstGeom prst="rect">
            <a:avLst/>
          </a:prstGeom>
        </p:spPr>
      </p:pic>
    </p:spTree>
    <p:extLst>
      <p:ext uri="{BB962C8B-B14F-4D97-AF65-F5344CB8AC3E}">
        <p14:creationId xmlns:p14="http://schemas.microsoft.com/office/powerpoint/2010/main" val="34404447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3"/>
          <p:cNvSpPr>
            <a:spLocks noGrp="1" noChangeArrowheads="1"/>
          </p:cNvSpPr>
          <p:nvPr>
            <p:ph sz="quarter" idx="26"/>
          </p:nvPr>
        </p:nvSpPr>
        <p:spPr>
          <a:xfrm>
            <a:off x="719667" y="1219123"/>
            <a:ext cx="6844295" cy="4984405"/>
          </a:xfrm>
        </p:spPr>
        <p:txBody>
          <a:bodyPr/>
          <a:lstStyle/>
          <a:p>
            <a:pPr lvl="0"/>
            <a:r>
              <a:rPr lang="en-US" dirty="0"/>
              <a:t>Staff/team-building days or activities.</a:t>
            </a:r>
          </a:p>
          <a:p>
            <a:pPr lvl="0"/>
            <a:r>
              <a:rPr lang="en-US" dirty="0"/>
              <a:t>Open communication with co-workers </a:t>
            </a:r>
            <a:br>
              <a:rPr lang="en-US" dirty="0"/>
            </a:br>
            <a:r>
              <a:rPr lang="en-US" dirty="0"/>
              <a:t>&amp; staff.</a:t>
            </a:r>
          </a:p>
          <a:p>
            <a:pPr lvl="0"/>
            <a:r>
              <a:rPr lang="en-US" dirty="0"/>
              <a:t>Staff check-ins, down-time and support.</a:t>
            </a:r>
          </a:p>
          <a:p>
            <a:pPr lvl="0"/>
            <a:r>
              <a:rPr lang="en-CA" dirty="0"/>
              <a:t>Humour</a:t>
            </a:r>
            <a:r>
              <a:rPr lang="en-US" dirty="0"/>
              <a:t>.</a:t>
            </a:r>
          </a:p>
          <a:p>
            <a:pPr lvl="0"/>
            <a:r>
              <a:rPr lang="en-US" dirty="0"/>
              <a:t>Improve physical &amp; virtual workspaces.</a:t>
            </a:r>
          </a:p>
          <a:p>
            <a:pPr lvl="0"/>
            <a:r>
              <a:rPr lang="en-US" dirty="0"/>
              <a:t>Encourage staff to check in with friends &amp; family.</a:t>
            </a:r>
          </a:p>
          <a:p>
            <a:pPr lvl="0"/>
            <a:r>
              <a:rPr lang="en-US" dirty="0"/>
              <a:t>Cultural ceremonies. </a:t>
            </a:r>
          </a:p>
          <a:p>
            <a:pPr lvl="0"/>
            <a:endParaRPr lang="en-US" dirty="0"/>
          </a:p>
        </p:txBody>
      </p:sp>
      <p:sp>
        <p:nvSpPr>
          <p:cNvPr id="107522" name="Rectangle 2"/>
          <p:cNvSpPr>
            <a:spLocks noGrp="1" noChangeArrowheads="1"/>
          </p:cNvSpPr>
          <p:nvPr>
            <p:ph type="title"/>
          </p:nvPr>
        </p:nvSpPr>
        <p:spPr/>
        <p:txBody>
          <a:bodyPr/>
          <a:lstStyle/>
          <a:p>
            <a:r>
              <a:rPr lang="en-US" dirty="0"/>
              <a:t>Connect in Action</a:t>
            </a:r>
          </a:p>
        </p:txBody>
      </p:sp>
      <p:sp>
        <p:nvSpPr>
          <p:cNvPr id="2" name="Footer Placeholder 1"/>
          <p:cNvSpPr>
            <a:spLocks noGrp="1"/>
          </p:cNvSpPr>
          <p:nvPr>
            <p:ph type="ftr" sz="quarter" idx="24"/>
          </p:nvPr>
        </p:nvSpPr>
        <p:spPr/>
        <p:txBody>
          <a:bodyPr/>
          <a:lstStyle/>
          <a:p>
            <a:pPr>
              <a:defRPr/>
            </a:pPr>
            <a:r>
              <a:rPr lang="en-US" dirty="0"/>
              <a:t>Self-Care in Disaster Times &amp; Beyond: Organizational Wellness. Version: 03. Revised: 2020-10. © 2020, Alberta Health Services, Mental Health Promotion &amp; Illness Prevention.</a:t>
            </a:r>
            <a:endParaRPr lang="en-CA" dirty="0"/>
          </a:p>
        </p:txBody>
      </p:sp>
      <p:pic>
        <p:nvPicPr>
          <p:cNvPr id="7" name="Picture 6" descr="A picture containing person&#10;&#10;Description automatically generated">
            <a:extLst>
              <a:ext uri="{FF2B5EF4-FFF2-40B4-BE49-F238E27FC236}">
                <a16:creationId xmlns:a16="http://schemas.microsoft.com/office/drawing/2014/main" id="{8890C8EC-249D-4B51-AAED-980DB6FD06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63962" y="1930150"/>
            <a:ext cx="4188837" cy="2352290"/>
          </a:xfrm>
          <a:prstGeom prst="rect">
            <a:avLst/>
          </a:prstGeom>
        </p:spPr>
      </p:pic>
    </p:spTree>
    <p:extLst>
      <p:ext uri="{BB962C8B-B14F-4D97-AF65-F5344CB8AC3E}">
        <p14:creationId xmlns:p14="http://schemas.microsoft.com/office/powerpoint/2010/main" val="194868927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p:cNvSpPr>
          <p:nvPr>
            <p:ph sz="quarter" idx="26"/>
          </p:nvPr>
        </p:nvSpPr>
        <p:spPr>
          <a:xfrm>
            <a:off x="719668" y="1266134"/>
            <a:ext cx="10577224" cy="5193130"/>
          </a:xfrm>
        </p:spPr>
        <p:txBody>
          <a:bodyPr/>
          <a:lstStyle/>
          <a:p>
            <a:pPr lvl="0"/>
            <a:r>
              <a:rPr lang="en-US" dirty="0"/>
              <a:t>Spiritual care program (e.g., lunch drop-in meditation, prayer or ceremony time). </a:t>
            </a:r>
          </a:p>
          <a:p>
            <a:pPr lvl="0"/>
            <a:r>
              <a:rPr lang="en-US" dirty="0"/>
              <a:t>Newsletter with positive messaging, updates from the town, community activities, opportunities for </a:t>
            </a:r>
            <a:r>
              <a:rPr lang="en-CA" dirty="0"/>
              <a:t>story telling</a:t>
            </a:r>
            <a:r>
              <a:rPr lang="en-US" dirty="0"/>
              <a:t>, personal recovery activity tip sheets.</a:t>
            </a:r>
          </a:p>
          <a:p>
            <a:r>
              <a:rPr lang="en-US" dirty="0"/>
              <a:t>Help people feel valued and recognize/leverage their strengths―going the extra distance, asking what is meaningful to staff. </a:t>
            </a:r>
          </a:p>
          <a:p>
            <a:pPr lvl="0"/>
            <a:endParaRPr lang="en-US" dirty="0"/>
          </a:p>
          <a:p>
            <a:pPr lvl="0"/>
            <a:endParaRPr lang="en-US" dirty="0"/>
          </a:p>
        </p:txBody>
      </p:sp>
      <p:sp>
        <p:nvSpPr>
          <p:cNvPr id="116738" name="Rectangle 2"/>
          <p:cNvSpPr>
            <a:spLocks noGrp="1"/>
          </p:cNvSpPr>
          <p:nvPr>
            <p:ph type="title"/>
          </p:nvPr>
        </p:nvSpPr>
        <p:spPr/>
        <p:txBody>
          <a:bodyPr/>
          <a:lstStyle/>
          <a:p>
            <a:r>
              <a:rPr lang="en-US" altLang="en-US" dirty="0"/>
              <a:t>Hope in Action</a:t>
            </a:r>
          </a:p>
        </p:txBody>
      </p:sp>
      <p:sp>
        <p:nvSpPr>
          <p:cNvPr id="2" name="Footer Placeholder 1"/>
          <p:cNvSpPr>
            <a:spLocks noGrp="1"/>
          </p:cNvSpPr>
          <p:nvPr>
            <p:ph type="ftr" sz="quarter" idx="24"/>
          </p:nvPr>
        </p:nvSpPr>
        <p:spPr/>
        <p:txBody>
          <a:bodyPr/>
          <a:lstStyle/>
          <a:p>
            <a:pPr>
              <a:defRPr/>
            </a:pPr>
            <a:r>
              <a:rPr lang="en-US" dirty="0"/>
              <a:t>Self-Care in Disaster Times &amp; Beyond: Organizational Wellness. Version: 03. Revised: 2020-10. © 2020, Alberta Health Services, Mental Health Promotion &amp; Illness Prevention.</a:t>
            </a:r>
            <a:endParaRPr lang="en-CA" dirty="0"/>
          </a:p>
        </p:txBody>
      </p:sp>
    </p:spTree>
    <p:extLst>
      <p:ext uri="{BB962C8B-B14F-4D97-AF65-F5344CB8AC3E}">
        <p14:creationId xmlns:p14="http://schemas.microsoft.com/office/powerpoint/2010/main" val="141908737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26"/>
          </p:nvPr>
        </p:nvSpPr>
        <p:spPr>
          <a:xfrm>
            <a:off x="614149" y="2011680"/>
            <a:ext cx="11105410" cy="4447584"/>
          </a:xfrm>
        </p:spPr>
        <p:txBody>
          <a:bodyPr/>
          <a:lstStyle/>
          <a:p>
            <a:pPr lvl="0"/>
            <a:r>
              <a:rPr lang="en-US" dirty="0"/>
              <a:t>Have a concrete plan to protect and promote staff well-being for the specific disaster.</a:t>
            </a:r>
          </a:p>
          <a:p>
            <a:r>
              <a:rPr lang="en-US" dirty="0"/>
              <a:t>Prepare staff for their jobs and the specific disaster/emergency context. </a:t>
            </a:r>
          </a:p>
          <a:p>
            <a:r>
              <a:rPr lang="en-US" dirty="0"/>
              <a:t>Facilitate a healthy working environment.</a:t>
            </a:r>
          </a:p>
          <a:p>
            <a:pPr lvl="0"/>
            <a:r>
              <a:rPr lang="en-US" dirty="0"/>
              <a:t>Address potential work-related stressors.</a:t>
            </a:r>
          </a:p>
          <a:p>
            <a:endParaRPr lang="en-US" dirty="0"/>
          </a:p>
          <a:p>
            <a:endParaRPr lang="en-US" dirty="0"/>
          </a:p>
          <a:p>
            <a:endParaRPr lang="en-CA" dirty="0"/>
          </a:p>
        </p:txBody>
      </p:sp>
      <p:sp>
        <p:nvSpPr>
          <p:cNvPr id="8193" name="Title 1"/>
          <p:cNvSpPr>
            <a:spLocks noGrp="1"/>
          </p:cNvSpPr>
          <p:nvPr>
            <p:ph type="title"/>
          </p:nvPr>
        </p:nvSpPr>
        <p:spPr/>
        <p:txBody>
          <a:bodyPr>
            <a:normAutofit fontScale="90000"/>
          </a:bodyPr>
          <a:lstStyle/>
          <a:p>
            <a:r>
              <a:rPr lang="en-US" sz="3100" dirty="0"/>
              <a:t>WHO Inter-Agency Standing Committee (IASC) </a:t>
            </a:r>
            <a:br>
              <a:rPr lang="en-US" sz="3600" dirty="0"/>
            </a:br>
            <a:r>
              <a:rPr lang="en-US" dirty="0"/>
              <a:t>Guidelines for Protection of </a:t>
            </a:r>
            <a:br>
              <a:rPr lang="en-US" dirty="0"/>
            </a:br>
            <a:r>
              <a:rPr lang="en-US" dirty="0"/>
              <a:t>Staff in Disaster Settings</a:t>
            </a:r>
          </a:p>
        </p:txBody>
      </p:sp>
      <p:sp>
        <p:nvSpPr>
          <p:cNvPr id="2" name="Footer Placeholder 1"/>
          <p:cNvSpPr>
            <a:spLocks noGrp="1"/>
          </p:cNvSpPr>
          <p:nvPr>
            <p:ph type="ftr" sz="quarter" idx="24"/>
          </p:nvPr>
        </p:nvSpPr>
        <p:spPr/>
        <p:txBody>
          <a:bodyPr/>
          <a:lstStyle/>
          <a:p>
            <a:r>
              <a:rPr lang="en-US" dirty="0"/>
              <a:t>Self-Care in Disaster Times &amp; Beyond: Organizational Wellness. Version: 03. Revised: 2020-10. © 2020, Alberta Health Services, Mental Health Promotion &amp; Illness Prevention.</a:t>
            </a:r>
            <a:endParaRPr lang="en-CA" dirty="0"/>
          </a:p>
        </p:txBody>
      </p:sp>
    </p:spTree>
    <p:extLst>
      <p:ext uri="{BB962C8B-B14F-4D97-AF65-F5344CB8AC3E}">
        <p14:creationId xmlns:p14="http://schemas.microsoft.com/office/powerpoint/2010/main" val="31109566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9" name="Rectangle 3"/>
          <p:cNvSpPr>
            <a:spLocks noGrp="1" noChangeArrowheads="1"/>
          </p:cNvSpPr>
          <p:nvPr>
            <p:ph sz="quarter" idx="26"/>
          </p:nvPr>
        </p:nvSpPr>
        <p:spPr/>
        <p:txBody>
          <a:bodyPr/>
          <a:lstStyle/>
          <a:p>
            <a:pPr marL="111125" indent="0" algn="ctr">
              <a:buNone/>
            </a:pPr>
            <a:r>
              <a:rPr lang="en-US" i="1" dirty="0">
                <a:solidFill>
                  <a:srgbClr val="5C4383"/>
                </a:solidFill>
              </a:rPr>
              <a:t>“The improvements are huge in our staff. They were initially exhausted, calling in sick frequently, eating junk at work, giving junk to others at work, didn’t want to come in to work, and the coffee pot was always going. Now we have water dispensers, staff taking walks on their breaks, challenging each other on the stairs now. They are bringing in healthy snacks for each other now. …We are now doing team care once a week. … It’s really neat to see everyone taking part in it. It has impacted our staff definitely.”</a:t>
            </a:r>
            <a:br>
              <a:rPr lang="en-US" i="1" dirty="0">
                <a:solidFill>
                  <a:srgbClr val="5C4383"/>
                </a:solidFill>
              </a:rPr>
            </a:br>
            <a:r>
              <a:rPr lang="en-US" dirty="0">
                <a:solidFill>
                  <a:srgbClr val="5C4383"/>
                </a:solidFill>
              </a:rPr>
              <a:t>AHS AMH North Zone Staff</a:t>
            </a:r>
            <a:endParaRPr lang="en-US" i="1" dirty="0">
              <a:solidFill>
                <a:srgbClr val="5C4383"/>
              </a:solidFill>
            </a:endParaRPr>
          </a:p>
          <a:p>
            <a:endParaRPr lang="en-US" dirty="0"/>
          </a:p>
        </p:txBody>
      </p:sp>
      <p:sp>
        <p:nvSpPr>
          <p:cNvPr id="342018" name="Rectangle 2"/>
          <p:cNvSpPr>
            <a:spLocks noGrp="1" noChangeArrowheads="1"/>
          </p:cNvSpPr>
          <p:nvPr>
            <p:ph type="title"/>
          </p:nvPr>
        </p:nvSpPr>
        <p:spPr/>
        <p:txBody>
          <a:bodyPr/>
          <a:lstStyle/>
          <a:p>
            <a:r>
              <a:rPr lang="en-US" dirty="0"/>
              <a:t>Organizational Success Story</a:t>
            </a:r>
          </a:p>
        </p:txBody>
      </p:sp>
      <p:sp>
        <p:nvSpPr>
          <p:cNvPr id="2" name="Footer Placeholder 1"/>
          <p:cNvSpPr>
            <a:spLocks noGrp="1"/>
          </p:cNvSpPr>
          <p:nvPr>
            <p:ph type="ftr" sz="quarter" idx="24"/>
          </p:nvPr>
        </p:nvSpPr>
        <p:spPr/>
        <p:txBody>
          <a:bodyPr/>
          <a:lstStyle/>
          <a:p>
            <a:pPr>
              <a:defRPr/>
            </a:pPr>
            <a:r>
              <a:rPr lang="en-US" dirty="0"/>
              <a:t>Self-Care in Disaster Times &amp; Beyond: Organizational Wellness. Version: 03. Revised: 2020-10. © 2020, Alberta Health Services, Mental Health Promotion &amp; Illness Prevention.</a:t>
            </a:r>
            <a:endParaRPr lang="en-CA" dirty="0"/>
          </a:p>
        </p:txBody>
      </p:sp>
    </p:spTree>
    <p:extLst>
      <p:ext uri="{BB962C8B-B14F-4D97-AF65-F5344CB8AC3E}">
        <p14:creationId xmlns:p14="http://schemas.microsoft.com/office/powerpoint/2010/main" val="203208780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26"/>
          </p:nvPr>
        </p:nvSpPr>
        <p:spPr/>
        <p:txBody>
          <a:bodyPr/>
          <a:lstStyle/>
          <a:p>
            <a:pPr marL="406400" indent="-406400">
              <a:buFont typeface="Wingdings" panose="05000000000000000000" pitchFamily="2" charset="2"/>
              <a:buChar char="ü"/>
            </a:pPr>
            <a:r>
              <a:rPr lang="en-US" dirty="0"/>
              <a:t>Supervisors, leaders, and frontline disaster and emergency response staff all benefit from individual self-awareness and self-care practice.</a:t>
            </a:r>
          </a:p>
          <a:p>
            <a:pPr marL="406400" indent="-406400">
              <a:buFont typeface="Wingdings" panose="05000000000000000000" pitchFamily="2" charset="2"/>
              <a:buChar char="ü"/>
            </a:pPr>
            <a:r>
              <a:rPr lang="en-US" dirty="0"/>
              <a:t>Leaders and organizations can shape, co-create, and innovate self-care culture. </a:t>
            </a:r>
          </a:p>
          <a:p>
            <a:pPr marL="406400" indent="-406400">
              <a:buFont typeface="Wingdings" panose="05000000000000000000" pitchFamily="2" charset="2"/>
              <a:buChar char="ü"/>
            </a:pPr>
            <a:r>
              <a:rPr lang="en-US" dirty="0"/>
              <a:t>Employee participation supports sustainable wellness culture.</a:t>
            </a:r>
          </a:p>
          <a:p>
            <a:endParaRPr lang="en-US" dirty="0"/>
          </a:p>
        </p:txBody>
      </p:sp>
      <p:sp>
        <p:nvSpPr>
          <p:cNvPr id="7" name="Title 6">
            <a:extLst>
              <a:ext uri="{FF2B5EF4-FFF2-40B4-BE49-F238E27FC236}">
                <a16:creationId xmlns:a16="http://schemas.microsoft.com/office/drawing/2014/main" id="{79CC28CE-8B3F-4B88-B673-4B8F781C50E0}"/>
              </a:ext>
            </a:extLst>
          </p:cNvPr>
          <p:cNvSpPr>
            <a:spLocks noGrp="1"/>
          </p:cNvSpPr>
          <p:nvPr>
            <p:ph type="title"/>
          </p:nvPr>
        </p:nvSpPr>
        <p:spPr/>
        <p:txBody>
          <a:bodyPr/>
          <a:lstStyle/>
          <a:p>
            <a:r>
              <a:rPr lang="en-CA" dirty="0"/>
              <a:t>Take Away</a:t>
            </a:r>
          </a:p>
        </p:txBody>
      </p:sp>
      <p:sp>
        <p:nvSpPr>
          <p:cNvPr id="5" name="Footer Placeholder 4"/>
          <p:cNvSpPr>
            <a:spLocks noGrp="1"/>
          </p:cNvSpPr>
          <p:nvPr>
            <p:ph type="ftr" sz="quarter" idx="24"/>
          </p:nvPr>
        </p:nvSpPr>
        <p:spPr/>
        <p:txBody>
          <a:bodyPr/>
          <a:lstStyle/>
          <a:p>
            <a:r>
              <a:rPr lang="en-US" dirty="0"/>
              <a:t>Self-Care in Disaster Times &amp; Beyond: Organizational Wellness. Version: 03. Revised: 2020-10. © 2020, Alberta Health Services, Mental Health Promotion &amp; Illness Prevention.</a:t>
            </a:r>
            <a:endParaRPr lang="en-CA" dirty="0"/>
          </a:p>
        </p:txBody>
      </p:sp>
    </p:spTree>
    <p:extLst>
      <p:ext uri="{BB962C8B-B14F-4D97-AF65-F5344CB8AC3E}">
        <p14:creationId xmlns:p14="http://schemas.microsoft.com/office/powerpoint/2010/main" val="415579324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Placeholder 19" descr="Graphical user interface, text, application, chat or text message&#10;&#10;Description automatically generated">
            <a:extLst>
              <a:ext uri="{FF2B5EF4-FFF2-40B4-BE49-F238E27FC236}">
                <a16:creationId xmlns:a16="http://schemas.microsoft.com/office/drawing/2014/main" id="{41C60964-480D-439D-8ADB-DFA7B7586E64}"/>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a:off x="472440" y="366037"/>
            <a:ext cx="11231880" cy="6192391"/>
          </a:xfrm>
          <a:prstGeom prst="rect">
            <a:avLst/>
          </a:prstGeom>
        </p:spPr>
      </p:pic>
      <p:sp>
        <p:nvSpPr>
          <p:cNvPr id="21" name="Footer Placeholder 4">
            <a:extLst>
              <a:ext uri="{FF2B5EF4-FFF2-40B4-BE49-F238E27FC236}">
                <a16:creationId xmlns:a16="http://schemas.microsoft.com/office/drawing/2014/main" id="{4A39C46F-FDD8-43ED-A5E9-D76093DB8541}"/>
              </a:ext>
            </a:extLst>
          </p:cNvPr>
          <p:cNvSpPr>
            <a:spLocks noGrp="1"/>
          </p:cNvSpPr>
          <p:nvPr>
            <p:ph type="ftr" sz="quarter" idx="24"/>
          </p:nvPr>
        </p:nvSpPr>
        <p:spPr>
          <a:xfrm>
            <a:off x="0" y="6594424"/>
            <a:ext cx="12192000" cy="263575"/>
          </a:xfrm>
        </p:spPr>
        <p:txBody>
          <a:bodyPr/>
          <a:lstStyle/>
          <a:p>
            <a:r>
              <a:rPr lang="en-US" dirty="0"/>
              <a:t>Self-Care in Disaster Times &amp; Beyond: Organizational Wellness. Version: 03. Revised: 2020-10. © 2020, Alberta Health Services, Mental Health Promotion &amp; Illness Prevention.</a:t>
            </a:r>
            <a:endParaRPr lang="en-CA" dirty="0"/>
          </a:p>
        </p:txBody>
      </p:sp>
    </p:spTree>
    <p:extLst>
      <p:ext uri="{BB962C8B-B14F-4D97-AF65-F5344CB8AC3E}">
        <p14:creationId xmlns:p14="http://schemas.microsoft.com/office/powerpoint/2010/main" val="90721113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erson holding a sign&#10;&#10;Description automatically generated">
            <a:extLst>
              <a:ext uri="{FF2B5EF4-FFF2-40B4-BE49-F238E27FC236}">
                <a16:creationId xmlns:a16="http://schemas.microsoft.com/office/drawing/2014/main" id="{4DFCE146-6697-48E6-9441-AA915B9EAF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5024" y="336760"/>
            <a:ext cx="6169152" cy="6260592"/>
          </a:xfrm>
          <a:prstGeom prst="rect">
            <a:avLst/>
          </a:prstGeom>
        </p:spPr>
      </p:pic>
      <p:sp>
        <p:nvSpPr>
          <p:cNvPr id="5" name="Footer Placeholder 4"/>
          <p:cNvSpPr>
            <a:spLocks noGrp="1"/>
          </p:cNvSpPr>
          <p:nvPr>
            <p:ph type="ftr" sz="quarter" idx="24"/>
          </p:nvPr>
        </p:nvSpPr>
        <p:spPr/>
        <p:txBody>
          <a:bodyPr/>
          <a:lstStyle/>
          <a:p>
            <a:pPr>
              <a:defRPr/>
            </a:pPr>
            <a:r>
              <a:rPr lang="en-US" dirty="0"/>
              <a:t>Self-Care in Disaster Times &amp; Beyond: Organizational Wellness. Version: 03. Revised: 2020-10. © 2020, Alberta Health Services, Mental Health Promotion &amp; Illness Prevention.</a:t>
            </a:r>
            <a:endParaRPr lang="en-CA" dirty="0"/>
          </a:p>
        </p:txBody>
      </p:sp>
      <p:sp>
        <p:nvSpPr>
          <p:cNvPr id="2" name="TextBox 1">
            <a:extLst>
              <a:ext uri="{FF2B5EF4-FFF2-40B4-BE49-F238E27FC236}">
                <a16:creationId xmlns:a16="http://schemas.microsoft.com/office/drawing/2014/main" id="{EB970F37-FC81-488E-A6C0-78C4D31FAD2F}"/>
              </a:ext>
            </a:extLst>
          </p:cNvPr>
          <p:cNvSpPr txBox="1"/>
          <p:nvPr/>
        </p:nvSpPr>
        <p:spPr>
          <a:xfrm>
            <a:off x="6462486" y="5475388"/>
            <a:ext cx="5425440" cy="1021556"/>
          </a:xfrm>
          <a:prstGeom prst="roundRect">
            <a:avLst/>
          </a:prstGeom>
          <a:solidFill>
            <a:schemeClr val="bg1"/>
          </a:solidFill>
          <a:ln w="28575">
            <a:solidFill>
              <a:schemeClr val="accent1"/>
            </a:solidFill>
          </a:ln>
        </p:spPr>
        <p:txBody>
          <a:bodyPr wrap="square" rtlCol="0">
            <a:spAutoFit/>
          </a:bodyPr>
          <a:lstStyle/>
          <a:p>
            <a:pPr algn="ctr"/>
            <a:r>
              <a:rPr lang="en-US" dirty="0"/>
              <a:t>Your opinion matters.</a:t>
            </a:r>
          </a:p>
          <a:p>
            <a:pPr algn="ctr"/>
            <a:r>
              <a:rPr lang="en-US" dirty="0"/>
              <a:t>To tell us what you think of this resource, go to:</a:t>
            </a:r>
          </a:p>
          <a:p>
            <a:pPr algn="ctr"/>
            <a:r>
              <a:rPr lang="en-US" b="1" dirty="0">
                <a:hlinkClick r:id="rId4"/>
              </a:rPr>
              <a:t>https://survey.albertahealthservices.ca/selfcare</a:t>
            </a:r>
            <a:r>
              <a:rPr lang="en-US" b="1" dirty="0"/>
              <a:t> </a:t>
            </a:r>
            <a:endParaRPr lang="en-CA" b="1" dirty="0"/>
          </a:p>
        </p:txBody>
      </p:sp>
    </p:spTree>
    <p:extLst>
      <p:ext uri="{BB962C8B-B14F-4D97-AF65-F5344CB8AC3E}">
        <p14:creationId xmlns:p14="http://schemas.microsoft.com/office/powerpoint/2010/main" val="259326412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20"/>
          </p:nvPr>
        </p:nvSpPr>
        <p:spPr>
          <a:xfrm>
            <a:off x="1055440" y="1845692"/>
            <a:ext cx="9793817" cy="664797"/>
          </a:xfrm>
        </p:spPr>
        <p:txBody>
          <a:bodyPr/>
          <a:lstStyle/>
          <a:p>
            <a:pPr algn="ctr"/>
            <a:r>
              <a:rPr lang="en-US" dirty="0"/>
              <a:t>Optional Activities</a:t>
            </a:r>
            <a:endParaRPr lang="en-CA" dirty="0"/>
          </a:p>
        </p:txBody>
      </p:sp>
      <p:sp>
        <p:nvSpPr>
          <p:cNvPr id="2" name="Footer Placeholder 1">
            <a:extLst>
              <a:ext uri="{FF2B5EF4-FFF2-40B4-BE49-F238E27FC236}">
                <a16:creationId xmlns:a16="http://schemas.microsoft.com/office/drawing/2014/main" id="{A6D546B4-583C-49B9-BB19-F7A61E821D58}"/>
              </a:ext>
            </a:extLst>
          </p:cNvPr>
          <p:cNvSpPr>
            <a:spLocks noGrp="1"/>
          </p:cNvSpPr>
          <p:nvPr>
            <p:ph type="ftr" sz="quarter" idx="4294967295"/>
          </p:nvPr>
        </p:nvSpPr>
        <p:spPr>
          <a:xfrm>
            <a:off x="563880" y="6597352"/>
            <a:ext cx="10182224" cy="260648"/>
          </a:xfrm>
        </p:spPr>
        <p:txBody>
          <a:bodyPr/>
          <a:lstStyle/>
          <a:p>
            <a:pPr algn="l">
              <a:defRPr/>
            </a:pPr>
            <a:r>
              <a:rPr lang="en-US" dirty="0"/>
              <a:t>Self-Care in Disaster Times &amp; Beyond: Organizational Wellness. Version: 03. Revised: 2020-10. © 2020, Alberta Health Services, Mental Health Promotion &amp; Illness Prevention.</a:t>
            </a:r>
            <a:endParaRPr lang="en-CA" dirty="0"/>
          </a:p>
        </p:txBody>
      </p:sp>
    </p:spTree>
    <p:extLst>
      <p:ext uri="{BB962C8B-B14F-4D97-AF65-F5344CB8AC3E}">
        <p14:creationId xmlns:p14="http://schemas.microsoft.com/office/powerpoint/2010/main" val="287618457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7F1875DD-8839-4C82-B0E9-11CD7DA99192}"/>
              </a:ext>
            </a:extLst>
          </p:cNvPr>
          <p:cNvSpPr>
            <a:spLocks noGrp="1"/>
          </p:cNvSpPr>
          <p:nvPr>
            <p:ph sz="quarter" idx="10"/>
          </p:nvPr>
        </p:nvSpPr>
        <p:spPr/>
        <p:txBody>
          <a:bodyPr/>
          <a:lstStyle/>
          <a:p>
            <a:r>
              <a:rPr lang="en-US" dirty="0"/>
              <a:t>Calamity Island</a:t>
            </a:r>
          </a:p>
        </p:txBody>
      </p:sp>
      <p:sp>
        <p:nvSpPr>
          <p:cNvPr id="7" name="Footer Placeholder 6"/>
          <p:cNvSpPr>
            <a:spLocks noGrp="1"/>
          </p:cNvSpPr>
          <p:nvPr>
            <p:ph type="ftr" sz="quarter" idx="24"/>
          </p:nvPr>
        </p:nvSpPr>
        <p:spPr/>
        <p:txBody>
          <a:bodyPr/>
          <a:lstStyle/>
          <a:p>
            <a:r>
              <a:rPr lang="en-US" dirty="0"/>
              <a:t>Self-Care in Disaster Times &amp; Beyond: Organizational Wellness. Version: 03. Revised: 2020-10. © 2020, Alberta Health Services, Mental Health Promotion &amp; Illness Prevention.</a:t>
            </a:r>
            <a:endParaRPr lang="en-CA" dirty="0"/>
          </a:p>
        </p:txBody>
      </p:sp>
      <p:sp>
        <p:nvSpPr>
          <p:cNvPr id="10" name="Text Placeholder 9">
            <a:extLst>
              <a:ext uri="{FF2B5EF4-FFF2-40B4-BE49-F238E27FC236}">
                <a16:creationId xmlns:a16="http://schemas.microsoft.com/office/drawing/2014/main" id="{87F20A95-5DF3-4C62-8784-8B5762421C8C}"/>
              </a:ext>
            </a:extLst>
          </p:cNvPr>
          <p:cNvSpPr>
            <a:spLocks noGrp="1"/>
          </p:cNvSpPr>
          <p:nvPr>
            <p:ph type="body" sz="quarter" idx="25"/>
          </p:nvPr>
        </p:nvSpPr>
        <p:spPr/>
        <p:txBody>
          <a:bodyPr/>
          <a:lstStyle/>
          <a:p>
            <a:r>
              <a:rPr lang="en-US" dirty="0"/>
              <a:t>You're being deployed in small groups to the tiny, remote island of Calamity to help with a disaster. </a:t>
            </a:r>
          </a:p>
          <a:p>
            <a:r>
              <a:rPr lang="en-US" dirty="0"/>
              <a:t>During your deployment all your basic needs will be met (e.g., food, clothing, shelter, bedding). </a:t>
            </a:r>
          </a:p>
          <a:p>
            <a:r>
              <a:rPr lang="en-US" dirty="0"/>
              <a:t>Before being deployed, your group will need to make a self-care plan to use while on the island. </a:t>
            </a:r>
          </a:p>
          <a:p>
            <a:r>
              <a:rPr lang="en-US" dirty="0"/>
              <a:t>Using the strategy cards provided, choose only 3 self-care strategies (not survival strategies) to take with you. </a:t>
            </a:r>
          </a:p>
        </p:txBody>
      </p:sp>
      <p:sp>
        <p:nvSpPr>
          <p:cNvPr id="9" name="TextBox 8">
            <a:extLst>
              <a:ext uri="{FF2B5EF4-FFF2-40B4-BE49-F238E27FC236}">
                <a16:creationId xmlns:a16="http://schemas.microsoft.com/office/drawing/2014/main" id="{29B5D9B7-EF1F-4D19-B347-88B6B754A9AF}"/>
              </a:ext>
            </a:extLst>
          </p:cNvPr>
          <p:cNvSpPr txBox="1"/>
          <p:nvPr/>
        </p:nvSpPr>
        <p:spPr>
          <a:xfrm>
            <a:off x="1160222" y="5249078"/>
            <a:ext cx="10917477" cy="1225868"/>
          </a:xfrm>
          <a:prstGeom prst="roundRect">
            <a:avLst/>
          </a:prstGeom>
          <a:noFill/>
          <a:ln w="28575">
            <a:solidFill>
              <a:schemeClr val="accent3"/>
            </a:solidFill>
          </a:ln>
        </p:spPr>
        <p:txBody>
          <a:bodyPr wrap="square">
            <a:spAutoFit/>
          </a:bodyPr>
          <a:lstStyle/>
          <a:p>
            <a:pPr marL="60325" lvl="4"/>
            <a:r>
              <a:rPr lang="en-US" sz="2200" dirty="0"/>
              <a:t>Feel free to adapt the activity to suit any upcoming or anticipated situations (e.g., what would long-term deployment look like during a pandemic, self-care needs for online or socially distant deployments versus face-to-face deployments).</a:t>
            </a:r>
          </a:p>
        </p:txBody>
      </p:sp>
      <p:pic>
        <p:nvPicPr>
          <p:cNvPr id="3" name="Picture 2" descr="A view of a body of water&#10;&#10;Description automatically generated">
            <a:extLst>
              <a:ext uri="{FF2B5EF4-FFF2-40B4-BE49-F238E27FC236}">
                <a16:creationId xmlns:a16="http://schemas.microsoft.com/office/drawing/2014/main" id="{2AE75DA3-F6D1-4632-8050-F6B23F409E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3135" y="1146387"/>
            <a:ext cx="1274174" cy="1280271"/>
          </a:xfrm>
          <a:prstGeom prst="rect">
            <a:avLst/>
          </a:prstGeom>
        </p:spPr>
      </p:pic>
    </p:spTree>
    <p:extLst>
      <p:ext uri="{BB962C8B-B14F-4D97-AF65-F5344CB8AC3E}">
        <p14:creationId xmlns:p14="http://schemas.microsoft.com/office/powerpoint/2010/main" val="95803249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5F1356B-0864-44AA-B1CF-E9357D99189D}"/>
              </a:ext>
            </a:extLst>
          </p:cNvPr>
          <p:cNvSpPr>
            <a:spLocks noGrp="1"/>
          </p:cNvSpPr>
          <p:nvPr>
            <p:ph sz="quarter" idx="10"/>
          </p:nvPr>
        </p:nvSpPr>
        <p:spPr/>
        <p:txBody>
          <a:bodyPr/>
          <a:lstStyle/>
          <a:p>
            <a:r>
              <a:rPr lang="en-US" dirty="0"/>
              <a:t>Calamity Island</a:t>
            </a:r>
          </a:p>
        </p:txBody>
      </p:sp>
      <p:sp>
        <p:nvSpPr>
          <p:cNvPr id="3" name="Footer Placeholder 2">
            <a:extLst>
              <a:ext uri="{FF2B5EF4-FFF2-40B4-BE49-F238E27FC236}">
                <a16:creationId xmlns:a16="http://schemas.microsoft.com/office/drawing/2014/main" id="{73BF90F7-C56D-4A2E-BA61-6000E783E09A}"/>
              </a:ext>
            </a:extLst>
          </p:cNvPr>
          <p:cNvSpPr>
            <a:spLocks noGrp="1"/>
          </p:cNvSpPr>
          <p:nvPr>
            <p:ph type="ftr" sz="quarter" idx="24"/>
          </p:nvPr>
        </p:nvSpPr>
        <p:spPr/>
        <p:txBody>
          <a:bodyPr/>
          <a:lstStyle/>
          <a:p>
            <a:r>
              <a:rPr lang="en-US" dirty="0"/>
              <a:t>Self-Care in Disaster Times &amp; Beyond: Organizational Wellness. Version: 03. Revised: 2020-10. © 2020, Alberta Health Services, Mental Health Promotion &amp; Illness Prevention.</a:t>
            </a:r>
            <a:endParaRPr lang="en-CA" dirty="0"/>
          </a:p>
        </p:txBody>
      </p:sp>
      <p:sp>
        <p:nvSpPr>
          <p:cNvPr id="4" name="Text Placeholder 3">
            <a:extLst>
              <a:ext uri="{FF2B5EF4-FFF2-40B4-BE49-F238E27FC236}">
                <a16:creationId xmlns:a16="http://schemas.microsoft.com/office/drawing/2014/main" id="{FC755B90-217D-4252-B915-675AA00B89F4}"/>
              </a:ext>
            </a:extLst>
          </p:cNvPr>
          <p:cNvSpPr>
            <a:spLocks noGrp="1"/>
          </p:cNvSpPr>
          <p:nvPr>
            <p:ph type="body" sz="quarter" idx="25"/>
          </p:nvPr>
        </p:nvSpPr>
        <p:spPr/>
        <p:txBody>
          <a:bodyPr>
            <a:normAutofit lnSpcReduction="10000"/>
          </a:bodyPr>
          <a:lstStyle/>
          <a:p>
            <a:r>
              <a:rPr lang="en-US" dirty="0"/>
              <a:t>What 3 strategies did your group choose and why?</a:t>
            </a:r>
          </a:p>
          <a:p>
            <a:r>
              <a:rPr lang="en-US" dirty="0"/>
              <a:t>Were there strategies that everyone agreed upon easily? </a:t>
            </a:r>
          </a:p>
          <a:p>
            <a:pPr lvl="1"/>
            <a:r>
              <a:rPr lang="en-US" dirty="0"/>
              <a:t>Which ones?</a:t>
            </a:r>
          </a:p>
          <a:p>
            <a:r>
              <a:rPr lang="en-US" dirty="0"/>
              <a:t>Were there strategies that no one wanted? </a:t>
            </a:r>
          </a:p>
          <a:p>
            <a:pPr lvl="1"/>
            <a:r>
              <a:rPr lang="en-US" dirty="0"/>
              <a:t>Which ones?</a:t>
            </a:r>
          </a:p>
          <a:p>
            <a:r>
              <a:rPr lang="en-US" dirty="0"/>
              <a:t>How did your group decide on the final strategies?</a:t>
            </a:r>
          </a:p>
          <a:p>
            <a:r>
              <a:rPr lang="en-US" dirty="0"/>
              <a:t>How did you handle any differences in opinion about what did and didn’t work? </a:t>
            </a:r>
          </a:p>
          <a:p>
            <a:r>
              <a:rPr lang="en-US" dirty="0"/>
              <a:t>What were the parallels in this process and the top 3 choices in your own self-care practices?</a:t>
            </a:r>
          </a:p>
        </p:txBody>
      </p:sp>
    </p:spTree>
    <p:extLst>
      <p:ext uri="{BB962C8B-B14F-4D97-AF65-F5344CB8AC3E}">
        <p14:creationId xmlns:p14="http://schemas.microsoft.com/office/powerpoint/2010/main" val="33974633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1AD2210-DCB9-403D-92BC-5EEA9D46C3E9}"/>
              </a:ext>
            </a:extLst>
          </p:cNvPr>
          <p:cNvSpPr>
            <a:spLocks noGrp="1"/>
          </p:cNvSpPr>
          <p:nvPr>
            <p:ph sz="quarter" idx="26"/>
          </p:nvPr>
        </p:nvSpPr>
        <p:spPr/>
        <p:txBody>
          <a:bodyPr/>
          <a:lstStyle/>
          <a:p>
            <a:r>
              <a:rPr lang="en-CA" dirty="0"/>
              <a:t>Disaster and emergency response work carries potential impacts for your well-being; self-care will be a natural need.</a:t>
            </a:r>
          </a:p>
          <a:p>
            <a:r>
              <a:rPr lang="en-CA" dirty="0"/>
              <a:t>We become a better responder for our family and community when we pay attention to our own self-care.</a:t>
            </a:r>
          </a:p>
          <a:p>
            <a:r>
              <a:rPr lang="en-CA" dirty="0"/>
              <a:t>Recognizing your signs of stress and making self-care a part of your regular routines, individually, in your teams, and your organizations can help to sustain you in your response work.</a:t>
            </a:r>
          </a:p>
          <a:p>
            <a:endParaRPr lang="en-CA" dirty="0"/>
          </a:p>
        </p:txBody>
      </p:sp>
      <p:sp>
        <p:nvSpPr>
          <p:cNvPr id="3" name="Title 2">
            <a:extLst>
              <a:ext uri="{FF2B5EF4-FFF2-40B4-BE49-F238E27FC236}">
                <a16:creationId xmlns:a16="http://schemas.microsoft.com/office/drawing/2014/main" id="{7588AD83-E57E-48C3-B019-634FCA6F5AD5}"/>
              </a:ext>
            </a:extLst>
          </p:cNvPr>
          <p:cNvSpPr>
            <a:spLocks noGrp="1"/>
          </p:cNvSpPr>
          <p:nvPr>
            <p:ph type="title"/>
          </p:nvPr>
        </p:nvSpPr>
        <p:spPr/>
        <p:txBody>
          <a:bodyPr/>
          <a:lstStyle/>
          <a:p>
            <a:r>
              <a:rPr lang="en-CA" dirty="0"/>
              <a:t> Psychosocial Preparedness</a:t>
            </a:r>
          </a:p>
        </p:txBody>
      </p:sp>
      <p:sp>
        <p:nvSpPr>
          <p:cNvPr id="4" name="Footer Placeholder 3"/>
          <p:cNvSpPr>
            <a:spLocks noGrp="1"/>
          </p:cNvSpPr>
          <p:nvPr>
            <p:ph type="ftr" sz="quarter" idx="24"/>
          </p:nvPr>
        </p:nvSpPr>
        <p:spPr/>
        <p:txBody>
          <a:bodyPr/>
          <a:lstStyle/>
          <a:p>
            <a:r>
              <a:rPr lang="en-US" dirty="0"/>
              <a:t>Self-Care in Disaster Times &amp; Beyond: Organizational Wellness. Version: 03. Revised: 2020-10. © 2020, Alberta Health Services, Mental Health Promotion &amp; Illness Prevention.</a:t>
            </a:r>
            <a:endParaRPr lang="en-CA" dirty="0"/>
          </a:p>
        </p:txBody>
      </p:sp>
    </p:spTree>
    <p:extLst>
      <p:ext uri="{BB962C8B-B14F-4D97-AF65-F5344CB8AC3E}">
        <p14:creationId xmlns:p14="http://schemas.microsoft.com/office/powerpoint/2010/main" val="84592112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F6AA6A-7F7E-4DFB-A025-9798CCB989B6}"/>
              </a:ext>
            </a:extLst>
          </p:cNvPr>
          <p:cNvSpPr>
            <a:spLocks noGrp="1"/>
          </p:cNvSpPr>
          <p:nvPr>
            <p:ph sz="quarter" idx="10"/>
          </p:nvPr>
        </p:nvSpPr>
        <p:spPr/>
        <p:txBody>
          <a:bodyPr/>
          <a:lstStyle/>
          <a:p>
            <a:r>
              <a:rPr lang="en-US" dirty="0"/>
              <a:t>Self-Awareness in Teams &amp; Organizations</a:t>
            </a:r>
          </a:p>
        </p:txBody>
      </p:sp>
      <p:sp>
        <p:nvSpPr>
          <p:cNvPr id="10" name="Footer Placeholder 9"/>
          <p:cNvSpPr>
            <a:spLocks noGrp="1"/>
          </p:cNvSpPr>
          <p:nvPr>
            <p:ph type="ftr" sz="quarter" idx="24"/>
          </p:nvPr>
        </p:nvSpPr>
        <p:spPr/>
        <p:txBody>
          <a:bodyPr/>
          <a:lstStyle/>
          <a:p>
            <a:r>
              <a:rPr lang="en-US" dirty="0"/>
              <a:t>Self-Care in Disaster Times &amp; Beyond: Organizational Wellness. Version: 03. Revised: 2020-10. © 2020, Alberta Health Services, Mental Health Promotion &amp; Illness Prevention.</a:t>
            </a:r>
            <a:endParaRPr lang="en-CA" dirty="0"/>
          </a:p>
        </p:txBody>
      </p:sp>
      <p:sp>
        <p:nvSpPr>
          <p:cNvPr id="2" name="Text Placeholder 1">
            <a:extLst>
              <a:ext uri="{FF2B5EF4-FFF2-40B4-BE49-F238E27FC236}">
                <a16:creationId xmlns:a16="http://schemas.microsoft.com/office/drawing/2014/main" id="{62C596D1-6AAE-457D-96D8-D7D5A1BFF8E0}"/>
              </a:ext>
            </a:extLst>
          </p:cNvPr>
          <p:cNvSpPr>
            <a:spLocks noGrp="1"/>
          </p:cNvSpPr>
          <p:nvPr>
            <p:ph type="body" sz="quarter" idx="25"/>
          </p:nvPr>
        </p:nvSpPr>
        <p:spPr/>
        <p:txBody>
          <a:bodyPr/>
          <a:lstStyle/>
          <a:p>
            <a:pPr marL="114300" indent="0">
              <a:buNone/>
            </a:pPr>
            <a:r>
              <a:rPr lang="en-CA" dirty="0"/>
              <a:t>Different kinds of strategies can be drawn upon by different people at different times. Examples of self-care strategies within organizations may include:</a:t>
            </a:r>
          </a:p>
          <a:p>
            <a:pPr lvl="1"/>
            <a:r>
              <a:rPr lang="en-CA" dirty="0"/>
              <a:t>Formal Tools</a:t>
            </a:r>
          </a:p>
          <a:p>
            <a:pPr lvl="1"/>
            <a:r>
              <a:rPr lang="en-CA" dirty="0"/>
              <a:t>Checklists/Procedures for Organizations</a:t>
            </a:r>
          </a:p>
          <a:p>
            <a:pPr lvl="1"/>
            <a:r>
              <a:rPr lang="en-CA" dirty="0"/>
              <a:t>Team check-ins</a:t>
            </a:r>
          </a:p>
          <a:p>
            <a:pPr lvl="1"/>
            <a:r>
              <a:rPr lang="en-CA" dirty="0"/>
              <a:t>Technology</a:t>
            </a:r>
          </a:p>
          <a:p>
            <a:pPr lvl="1"/>
            <a:r>
              <a:rPr lang="en-CA" dirty="0"/>
              <a:t>Social supports </a:t>
            </a:r>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15928" t="10495" r="16743" b="7810"/>
          <a:stretch/>
        </p:blipFill>
        <p:spPr>
          <a:xfrm>
            <a:off x="675616" y="1193432"/>
            <a:ext cx="1030352" cy="1248175"/>
          </a:xfrm>
          <a:prstGeom prst="roundRect">
            <a:avLst/>
          </a:prstGeom>
        </p:spPr>
      </p:pic>
    </p:spTree>
    <p:extLst>
      <p:ext uri="{BB962C8B-B14F-4D97-AF65-F5344CB8AC3E}">
        <p14:creationId xmlns:p14="http://schemas.microsoft.com/office/powerpoint/2010/main" val="115956906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B7F2760-C3F1-4EC7-88A2-7C388A3AB496}"/>
              </a:ext>
            </a:extLst>
          </p:cNvPr>
          <p:cNvSpPr>
            <a:spLocks noGrp="1"/>
          </p:cNvSpPr>
          <p:nvPr>
            <p:ph sz="quarter" idx="10"/>
          </p:nvPr>
        </p:nvSpPr>
        <p:spPr/>
        <p:txBody>
          <a:bodyPr/>
          <a:lstStyle/>
          <a:p>
            <a:r>
              <a:rPr lang="en-US" dirty="0"/>
              <a:t>Self-Awareness</a:t>
            </a:r>
          </a:p>
        </p:txBody>
      </p:sp>
      <p:sp>
        <p:nvSpPr>
          <p:cNvPr id="3" name="Footer Placeholder 2">
            <a:extLst>
              <a:ext uri="{FF2B5EF4-FFF2-40B4-BE49-F238E27FC236}">
                <a16:creationId xmlns:a16="http://schemas.microsoft.com/office/drawing/2014/main" id="{0E94D1F7-E53E-4896-8DEC-D4E6FC1E074F}"/>
              </a:ext>
            </a:extLst>
          </p:cNvPr>
          <p:cNvSpPr>
            <a:spLocks noGrp="1"/>
          </p:cNvSpPr>
          <p:nvPr>
            <p:ph type="ftr" sz="quarter" idx="24"/>
          </p:nvPr>
        </p:nvSpPr>
        <p:spPr/>
        <p:txBody>
          <a:bodyPr/>
          <a:lstStyle/>
          <a:p>
            <a:r>
              <a:rPr lang="en-US" dirty="0"/>
              <a:t>Self-Care in Disaster Times &amp; Beyond: Organizational Wellness. Version: 03. Revised: 2020-10. © 2020, Alberta Health Services, Mental Health Promotion &amp; Illness Prevention.</a:t>
            </a:r>
            <a:endParaRPr lang="en-CA" dirty="0"/>
          </a:p>
        </p:txBody>
      </p:sp>
      <p:sp>
        <p:nvSpPr>
          <p:cNvPr id="4" name="Text Placeholder 3">
            <a:extLst>
              <a:ext uri="{FF2B5EF4-FFF2-40B4-BE49-F238E27FC236}">
                <a16:creationId xmlns:a16="http://schemas.microsoft.com/office/drawing/2014/main" id="{153F1184-80A7-4DE9-9526-56029A61400D}"/>
              </a:ext>
            </a:extLst>
          </p:cNvPr>
          <p:cNvSpPr>
            <a:spLocks noGrp="1"/>
          </p:cNvSpPr>
          <p:nvPr>
            <p:ph type="body" sz="quarter" idx="25"/>
          </p:nvPr>
        </p:nvSpPr>
        <p:spPr/>
        <p:txBody>
          <a:bodyPr/>
          <a:lstStyle/>
          <a:p>
            <a:r>
              <a:rPr lang="en-US" dirty="0"/>
              <a:t>What does self-care look like within your organization?</a:t>
            </a:r>
            <a:endParaRPr lang="en-CA" dirty="0"/>
          </a:p>
          <a:p>
            <a:r>
              <a:rPr lang="en-CA" dirty="0"/>
              <a:t>What are some key points from the strategy your group was assigned that might be helpful.</a:t>
            </a:r>
            <a:r>
              <a:rPr lang="en-US" dirty="0"/>
              <a:t> </a:t>
            </a:r>
          </a:p>
          <a:p>
            <a:r>
              <a:rPr lang="en-US" dirty="0"/>
              <a:t>When do they work best?</a:t>
            </a:r>
          </a:p>
          <a:p>
            <a:r>
              <a:rPr lang="en-CA" dirty="0"/>
              <a:t>What would this look like if these strategies were provided or accessed more intentionally? </a:t>
            </a:r>
          </a:p>
        </p:txBody>
      </p:sp>
    </p:spTree>
    <p:extLst>
      <p:ext uri="{BB962C8B-B14F-4D97-AF65-F5344CB8AC3E}">
        <p14:creationId xmlns:p14="http://schemas.microsoft.com/office/powerpoint/2010/main" val="2368759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2071237-76A5-4311-9B98-5CBDFDF4C390}"/>
              </a:ext>
            </a:extLst>
          </p:cNvPr>
          <p:cNvSpPr>
            <a:spLocks noGrp="1"/>
          </p:cNvSpPr>
          <p:nvPr>
            <p:ph sz="quarter" idx="10"/>
          </p:nvPr>
        </p:nvSpPr>
        <p:spPr/>
        <p:txBody>
          <a:bodyPr/>
          <a:lstStyle/>
          <a:p>
            <a:r>
              <a:rPr lang="en-US" dirty="0"/>
              <a:t>Building Team &amp; Organizational Capacity</a:t>
            </a:r>
          </a:p>
        </p:txBody>
      </p:sp>
      <p:sp>
        <p:nvSpPr>
          <p:cNvPr id="3" name="Footer Placeholder 2">
            <a:extLst>
              <a:ext uri="{FF2B5EF4-FFF2-40B4-BE49-F238E27FC236}">
                <a16:creationId xmlns:a16="http://schemas.microsoft.com/office/drawing/2014/main" id="{351BB9D7-9041-4139-91EE-190EA22CE767}"/>
              </a:ext>
            </a:extLst>
          </p:cNvPr>
          <p:cNvSpPr>
            <a:spLocks noGrp="1"/>
          </p:cNvSpPr>
          <p:nvPr>
            <p:ph type="ftr" sz="quarter" idx="24"/>
          </p:nvPr>
        </p:nvSpPr>
        <p:spPr/>
        <p:txBody>
          <a:bodyPr/>
          <a:lstStyle/>
          <a:p>
            <a:pPr>
              <a:defRPr/>
            </a:pPr>
            <a:r>
              <a:rPr lang="en-US" dirty="0"/>
              <a:t>Self-Care in Disaster Times &amp; Beyond: Organizational Wellness. Version: 03. Revised: 2020-10. © 2020, Alberta Health Services, Mental Health Promotion &amp; Illness Prevention.</a:t>
            </a:r>
            <a:endParaRPr lang="en-CA" dirty="0"/>
          </a:p>
        </p:txBody>
      </p:sp>
      <p:sp>
        <p:nvSpPr>
          <p:cNvPr id="4" name="Text Placeholder 3">
            <a:extLst>
              <a:ext uri="{FF2B5EF4-FFF2-40B4-BE49-F238E27FC236}">
                <a16:creationId xmlns:a16="http://schemas.microsoft.com/office/drawing/2014/main" id="{FAB8C42D-6BA6-47C3-A852-B1EF79F7635D}"/>
              </a:ext>
            </a:extLst>
          </p:cNvPr>
          <p:cNvSpPr>
            <a:spLocks noGrp="1"/>
          </p:cNvSpPr>
          <p:nvPr>
            <p:ph type="body" sz="quarter" idx="25"/>
          </p:nvPr>
        </p:nvSpPr>
        <p:spPr/>
        <p:txBody>
          <a:bodyPr/>
          <a:lstStyle/>
          <a:p>
            <a:pPr marL="0" indent="0">
              <a:buNone/>
            </a:pPr>
            <a:r>
              <a:rPr lang="en-US" dirty="0"/>
              <a:t>This activity is to help us:</a:t>
            </a:r>
          </a:p>
          <a:p>
            <a:r>
              <a:rPr lang="en-US" dirty="0"/>
              <a:t>assess and provide input about individual, team, and systemic strengths and challenges to self-care (particularly during disasters).</a:t>
            </a:r>
          </a:p>
          <a:p>
            <a:r>
              <a:rPr lang="en-US" dirty="0"/>
              <a:t>create awareness and find potential opportunities for positive change based on individual, team, leader, and organizational points of influence.</a:t>
            </a:r>
          </a:p>
          <a:p>
            <a:endParaRPr lang="en-CA" dirty="0"/>
          </a:p>
        </p:txBody>
      </p:sp>
      <p:pic>
        <p:nvPicPr>
          <p:cNvPr id="7" name="Basic">
            <a:extLst>
              <a:ext uri="{FF2B5EF4-FFF2-40B4-BE49-F238E27FC236}">
                <a16:creationId xmlns:a16="http://schemas.microsoft.com/office/drawing/2014/main" id="{2CF2DD20-665F-440F-A7C2-C1594DB3036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3404" y="1223870"/>
            <a:ext cx="1530746" cy="1066201"/>
          </a:xfrm>
          <a:prstGeom prst="rect">
            <a:avLst/>
          </a:prstGeom>
        </p:spPr>
      </p:pic>
    </p:spTree>
    <p:extLst>
      <p:ext uri="{BB962C8B-B14F-4D97-AF65-F5344CB8AC3E}">
        <p14:creationId xmlns:p14="http://schemas.microsoft.com/office/powerpoint/2010/main" val="328935575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itation"/>
          <p:cNvSpPr txBox="1"/>
          <p:nvPr/>
        </p:nvSpPr>
        <p:spPr>
          <a:xfrm>
            <a:off x="1127015" y="6360673"/>
            <a:ext cx="6921036" cy="246221"/>
          </a:xfrm>
          <a:prstGeom prst="rect">
            <a:avLst/>
          </a:prstGeom>
          <a:noFill/>
        </p:spPr>
        <p:txBody>
          <a:bodyPr wrap="square" rtlCol="0">
            <a:spAutoFit/>
          </a:bodyPr>
          <a:lstStyle/>
          <a:p>
            <a:r>
              <a:rPr lang="en-US" sz="1000" dirty="0">
                <a:solidFill>
                  <a:srgbClr val="5C6670"/>
                </a:solidFill>
              </a:rPr>
              <a:t>Adapted from Potter and Brough, 2004 and Management Sciences for Health, 2012 </a:t>
            </a:r>
          </a:p>
        </p:txBody>
      </p:sp>
      <p:pic>
        <p:nvPicPr>
          <p:cNvPr id="7" name="Picture Placeholder 6" descr="Diagram&#10;&#10;Description automatically generated">
            <a:extLst>
              <a:ext uri="{FF2B5EF4-FFF2-40B4-BE49-F238E27FC236}">
                <a16:creationId xmlns:a16="http://schemas.microsoft.com/office/drawing/2014/main" id="{07309B5B-5DCD-4E51-A303-558ED72EA343}"/>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1150" b="1150"/>
          <a:stretch>
            <a:fillRect/>
          </a:stretch>
        </p:blipFill>
        <p:spPr/>
      </p:pic>
      <p:sp>
        <p:nvSpPr>
          <p:cNvPr id="3" name="Footer Placeholder 2"/>
          <p:cNvSpPr>
            <a:spLocks noGrp="1"/>
          </p:cNvSpPr>
          <p:nvPr>
            <p:ph type="ftr" sz="quarter" idx="24"/>
          </p:nvPr>
        </p:nvSpPr>
        <p:spPr/>
        <p:txBody>
          <a:bodyPr/>
          <a:lstStyle/>
          <a:p>
            <a:pPr>
              <a:defRPr/>
            </a:pPr>
            <a:r>
              <a:rPr lang="en-US" dirty="0"/>
              <a:t>Self-Care in Disaster Times &amp; Beyond: Organizational Wellness. Version: 03. Revised: 2020-10. © 2020, Alberta Health Services, Mental Health Promotion &amp; Illness Prevention.</a:t>
            </a:r>
            <a:endParaRPr lang="en-CA" dirty="0"/>
          </a:p>
        </p:txBody>
      </p:sp>
    </p:spTree>
    <p:extLst>
      <p:ext uri="{BB962C8B-B14F-4D97-AF65-F5344CB8AC3E}">
        <p14:creationId xmlns:p14="http://schemas.microsoft.com/office/powerpoint/2010/main" val="2193905522"/>
      </p:ext>
    </p:extLst>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24"/>
          </p:nvPr>
        </p:nvSpPr>
        <p:spPr/>
        <p:txBody>
          <a:bodyPr/>
          <a:lstStyle/>
          <a:p>
            <a:r>
              <a:rPr lang="en-US" dirty="0"/>
              <a:t>Self-Care in Disaster Times &amp; Beyond: Organizational Wellness. Version: 03. Revised: 2020-10. © 2020, Alberta Health Services, Mental Health Promotion &amp; Illness Prevention.</a:t>
            </a:r>
            <a:endParaRPr lang="en-CA" dirty="0"/>
          </a:p>
        </p:txBody>
      </p:sp>
      <p:sp>
        <p:nvSpPr>
          <p:cNvPr id="3" name="Content Placeholder 2"/>
          <p:cNvSpPr>
            <a:spLocks noGrp="1"/>
          </p:cNvSpPr>
          <p:nvPr>
            <p:ph type="body" sz="quarter" idx="25"/>
          </p:nvPr>
        </p:nvSpPr>
        <p:spPr/>
        <p:txBody>
          <a:bodyPr/>
          <a:lstStyle/>
          <a:p>
            <a:pPr marL="0" indent="0">
              <a:buNone/>
            </a:pPr>
            <a:r>
              <a:rPr lang="en-US" dirty="0"/>
              <a:t>From an individual, team, and organizational perspective:</a:t>
            </a:r>
          </a:p>
          <a:p>
            <a:r>
              <a:rPr lang="en-US" dirty="0"/>
              <a:t>In what area(s) of the pyramid do you experience/maintain supports to self-care?</a:t>
            </a:r>
          </a:p>
          <a:p>
            <a:r>
              <a:rPr lang="en-US" dirty="0"/>
              <a:t>In what area(s) do you experience barriers to self-care? </a:t>
            </a:r>
          </a:p>
          <a:p>
            <a:r>
              <a:rPr lang="en-US" dirty="0"/>
              <a:t>What are the effects of these supports and barriers on self-care capacity &amp; wellness in your team and organization?</a:t>
            </a:r>
            <a:endParaRPr lang="en-US" altLang="en-US" dirty="0"/>
          </a:p>
          <a:p>
            <a:r>
              <a:rPr lang="en-US" dirty="0"/>
              <a:t>How do you influence them (as an individual, in your work role)?</a:t>
            </a:r>
          </a:p>
          <a:p>
            <a:pPr lvl="1"/>
            <a:r>
              <a:rPr lang="en-US" dirty="0"/>
              <a:t>In what areas of the pyramid could you have most influence to make change?</a:t>
            </a:r>
          </a:p>
          <a:p>
            <a:r>
              <a:rPr lang="en-US" dirty="0"/>
              <a:t>What are some first steps to self-care change with your team?</a:t>
            </a:r>
          </a:p>
        </p:txBody>
      </p:sp>
    </p:spTree>
    <p:extLst>
      <p:ext uri="{BB962C8B-B14F-4D97-AF65-F5344CB8AC3E}">
        <p14:creationId xmlns:p14="http://schemas.microsoft.com/office/powerpoint/2010/main" val="360213144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5B1D5983-6210-4155-A8C7-0C04D6E73A25}"/>
              </a:ext>
            </a:extLst>
          </p:cNvPr>
          <p:cNvSpPr>
            <a:spLocks noGrp="1"/>
          </p:cNvSpPr>
          <p:nvPr>
            <p:ph sz="quarter" idx="10"/>
          </p:nvPr>
        </p:nvSpPr>
        <p:spPr>
          <a:xfrm>
            <a:off x="1934783" y="1077651"/>
            <a:ext cx="9930192" cy="647421"/>
          </a:xfrm>
        </p:spPr>
        <p:txBody>
          <a:bodyPr/>
          <a:lstStyle/>
          <a:p>
            <a:r>
              <a:rPr lang="en-US" sz="3200" b="1" dirty="0">
                <a:solidFill>
                  <a:schemeClr val="tx2"/>
                </a:solidFill>
              </a:rPr>
              <a:t>Moving Forward: Team &amp; Organizational Planning</a:t>
            </a:r>
          </a:p>
        </p:txBody>
      </p:sp>
      <p:sp>
        <p:nvSpPr>
          <p:cNvPr id="3" name="Footer Placeholder 2"/>
          <p:cNvSpPr>
            <a:spLocks noGrp="1"/>
          </p:cNvSpPr>
          <p:nvPr>
            <p:ph type="ftr" sz="quarter" idx="24"/>
          </p:nvPr>
        </p:nvSpPr>
        <p:spPr/>
        <p:txBody>
          <a:bodyPr/>
          <a:lstStyle/>
          <a:p>
            <a:pPr>
              <a:defRPr/>
            </a:pPr>
            <a:r>
              <a:rPr lang="en-US" dirty="0"/>
              <a:t>Self-Care in Disaster Times &amp; Beyond: Organizational Wellness. Version: 03. Revised: 2020-10. © 2020, Alberta Health Services, Mental Health Promotion &amp; Illness Prevention.</a:t>
            </a:r>
            <a:endParaRPr lang="en-CA" dirty="0"/>
          </a:p>
        </p:txBody>
      </p:sp>
      <p:pic>
        <p:nvPicPr>
          <p:cNvPr id="9" name="Picture 8" descr="Shape&#10;&#10;Description automatically generated">
            <a:extLst>
              <a:ext uri="{FF2B5EF4-FFF2-40B4-BE49-F238E27FC236}">
                <a16:creationId xmlns:a16="http://schemas.microsoft.com/office/drawing/2014/main" id="{439D15E3-88D5-40AC-A9DA-07E77D056E8E}"/>
              </a:ext>
            </a:extLst>
          </p:cNvPr>
          <p:cNvPicPr>
            <a:picLocks noChangeAspect="1"/>
          </p:cNvPicPr>
          <p:nvPr/>
        </p:nvPicPr>
        <p:blipFill rotWithShape="1">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7964" t="1" r="14784" b="15351"/>
          <a:stretch/>
        </p:blipFill>
        <p:spPr>
          <a:xfrm>
            <a:off x="528034" y="1167805"/>
            <a:ext cx="1307109" cy="1188720"/>
          </a:xfrm>
          <a:prstGeom prst="roundRect">
            <a:avLst>
              <a:gd name="adj" fmla="val 12538"/>
            </a:avLst>
          </a:prstGeom>
        </p:spPr>
      </p:pic>
    </p:spTree>
    <p:extLst>
      <p:ext uri="{BB962C8B-B14F-4D97-AF65-F5344CB8AC3E}">
        <p14:creationId xmlns:p14="http://schemas.microsoft.com/office/powerpoint/2010/main" val="102572471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565309" y="1039071"/>
            <a:ext cx="10332719" cy="786177"/>
          </a:xfrm>
        </p:spPr>
        <p:txBody>
          <a:bodyPr/>
          <a:lstStyle/>
          <a:p>
            <a:r>
              <a:rPr lang="en-US" dirty="0"/>
              <a:t>Team &amp; Organizational Planning</a:t>
            </a:r>
          </a:p>
        </p:txBody>
      </p:sp>
      <p:sp>
        <p:nvSpPr>
          <p:cNvPr id="4" name="Footer Placeholder 3">
            <a:extLst>
              <a:ext uri="{FF2B5EF4-FFF2-40B4-BE49-F238E27FC236}">
                <a16:creationId xmlns:a16="http://schemas.microsoft.com/office/drawing/2014/main" id="{8ADB3B1B-164C-4DDF-A9D8-D6FCB0EB1D0E}"/>
              </a:ext>
            </a:extLst>
          </p:cNvPr>
          <p:cNvSpPr>
            <a:spLocks noGrp="1"/>
          </p:cNvSpPr>
          <p:nvPr>
            <p:ph type="ftr" sz="quarter" idx="24"/>
          </p:nvPr>
        </p:nvSpPr>
        <p:spPr/>
        <p:txBody>
          <a:bodyPr/>
          <a:lstStyle/>
          <a:p>
            <a:r>
              <a:rPr lang="en-US" dirty="0"/>
              <a:t>Self-Care in Disaster Times &amp; Beyond: Organizational Wellness. Version: 03. Revised: 2020-10. © 2020, Alberta Health Services, Mental Health Promotion &amp; Illness Prevention.</a:t>
            </a:r>
            <a:endParaRPr lang="en-CA" dirty="0"/>
          </a:p>
        </p:txBody>
      </p:sp>
      <p:sp>
        <p:nvSpPr>
          <p:cNvPr id="23" name="Text Placeholder 22">
            <a:extLst>
              <a:ext uri="{FF2B5EF4-FFF2-40B4-BE49-F238E27FC236}">
                <a16:creationId xmlns:a16="http://schemas.microsoft.com/office/drawing/2014/main" id="{2A1AD943-697A-4863-8E98-9C66510C1185}"/>
              </a:ext>
            </a:extLst>
          </p:cNvPr>
          <p:cNvSpPr>
            <a:spLocks noGrp="1"/>
          </p:cNvSpPr>
          <p:nvPr>
            <p:ph type="body" sz="quarter" idx="25"/>
          </p:nvPr>
        </p:nvSpPr>
        <p:spPr/>
        <p:txBody>
          <a:bodyPr/>
          <a:lstStyle/>
          <a:p>
            <a:r>
              <a:rPr lang="en-US" dirty="0"/>
              <a:t>What self-care changes, if implemented, would have the greatest impact for you and your staff? </a:t>
            </a:r>
          </a:p>
          <a:p>
            <a:r>
              <a:rPr lang="en-US" dirty="0"/>
              <a:t>What are the most likely obstacles to implementing any change?</a:t>
            </a:r>
          </a:p>
          <a:p>
            <a:r>
              <a:rPr lang="en-US" dirty="0"/>
              <a:t>What are the most important resources needed to implement these changes?</a:t>
            </a:r>
          </a:p>
          <a:p>
            <a:r>
              <a:rPr lang="en-US" dirty="0"/>
              <a:t>What practical first steps would you take over the next month or two? </a:t>
            </a:r>
          </a:p>
          <a:p>
            <a:r>
              <a:rPr lang="en-US" dirty="0"/>
              <a:t>What practical first steps would you take at the time of the next disaster? </a:t>
            </a:r>
          </a:p>
        </p:txBody>
      </p:sp>
    </p:spTree>
    <p:extLst>
      <p:ext uri="{BB962C8B-B14F-4D97-AF65-F5344CB8AC3E}">
        <p14:creationId xmlns:p14="http://schemas.microsoft.com/office/powerpoint/2010/main" val="247354548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r>
              <a:rPr lang="en-US" dirty="0"/>
              <a:t>Team &amp; Organizational Planning</a:t>
            </a:r>
          </a:p>
        </p:txBody>
      </p:sp>
      <p:sp>
        <p:nvSpPr>
          <p:cNvPr id="4" name="Footer Placeholder 3">
            <a:extLst>
              <a:ext uri="{FF2B5EF4-FFF2-40B4-BE49-F238E27FC236}">
                <a16:creationId xmlns:a16="http://schemas.microsoft.com/office/drawing/2014/main" id="{7234A3B0-2DDA-4A1C-B7D7-A77A134DB063}"/>
              </a:ext>
            </a:extLst>
          </p:cNvPr>
          <p:cNvSpPr>
            <a:spLocks noGrp="1"/>
          </p:cNvSpPr>
          <p:nvPr>
            <p:ph type="ftr" sz="quarter" idx="24"/>
          </p:nvPr>
        </p:nvSpPr>
        <p:spPr/>
        <p:txBody>
          <a:bodyPr/>
          <a:lstStyle/>
          <a:p>
            <a:r>
              <a:rPr lang="en-US" dirty="0"/>
              <a:t>Self-Care in Disaster Times &amp; Beyond: Organizational Wellness. Version: 03. Revised: 2020-10. © 2020, Alberta Health Services, Mental Health Promotion &amp; Illness Prevention.</a:t>
            </a:r>
            <a:endParaRPr lang="en-CA" dirty="0"/>
          </a:p>
        </p:txBody>
      </p:sp>
      <p:sp>
        <p:nvSpPr>
          <p:cNvPr id="5" name="Text Placeholder 4">
            <a:extLst>
              <a:ext uri="{FF2B5EF4-FFF2-40B4-BE49-F238E27FC236}">
                <a16:creationId xmlns:a16="http://schemas.microsoft.com/office/drawing/2014/main" id="{F236260D-0A88-464D-A891-2FFD0CDA85F6}"/>
              </a:ext>
            </a:extLst>
          </p:cNvPr>
          <p:cNvSpPr>
            <a:spLocks noGrp="1"/>
          </p:cNvSpPr>
          <p:nvPr>
            <p:ph type="body" sz="quarter" idx="25"/>
          </p:nvPr>
        </p:nvSpPr>
        <p:spPr/>
        <p:txBody>
          <a:bodyPr/>
          <a:lstStyle/>
          <a:p>
            <a:r>
              <a:rPr lang="en-US" dirty="0"/>
              <a:t>What can you as a team and organization agree to focus on for the next 2-6 months? What will be the main sub-objectives?</a:t>
            </a:r>
          </a:p>
          <a:p>
            <a:r>
              <a:rPr lang="en-US" dirty="0"/>
              <a:t>What are the other aspects of your work will you need to maintain while you’re incorporating new practices?</a:t>
            </a:r>
          </a:p>
          <a:p>
            <a:r>
              <a:rPr lang="en-US" dirty="0"/>
              <a:t>What will be a time/place/structure for reviewing the progress of the plan?</a:t>
            </a:r>
          </a:p>
          <a:p>
            <a:endParaRPr lang="en-US" dirty="0"/>
          </a:p>
          <a:p>
            <a:endParaRPr lang="en-CA" dirty="0"/>
          </a:p>
        </p:txBody>
      </p:sp>
    </p:spTree>
    <p:extLst>
      <p:ext uri="{BB962C8B-B14F-4D97-AF65-F5344CB8AC3E}">
        <p14:creationId xmlns:p14="http://schemas.microsoft.com/office/powerpoint/2010/main" val="26564295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close up of a tree&#10;&#10;Description automatically generated">
            <a:extLst>
              <a:ext uri="{FF2B5EF4-FFF2-40B4-BE49-F238E27FC236}">
                <a16:creationId xmlns:a16="http://schemas.microsoft.com/office/drawing/2014/main" id="{6FE878BF-16B9-4A5A-A2F5-DF5A582979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4468" y="1221885"/>
            <a:ext cx="8656852" cy="4959264"/>
          </a:xfrm>
          <a:prstGeom prst="rect">
            <a:avLst/>
          </a:prstGeom>
        </p:spPr>
      </p:pic>
      <p:sp>
        <p:nvSpPr>
          <p:cNvPr id="3" name="Title 2"/>
          <p:cNvSpPr>
            <a:spLocks noGrp="1"/>
          </p:cNvSpPr>
          <p:nvPr>
            <p:ph type="title"/>
          </p:nvPr>
        </p:nvSpPr>
        <p:spPr/>
        <p:txBody>
          <a:bodyPr/>
          <a:lstStyle/>
          <a:p>
            <a:r>
              <a:rPr lang="en-US" dirty="0"/>
              <a:t>Self-Care is Key to Resilience</a:t>
            </a:r>
          </a:p>
        </p:txBody>
      </p:sp>
      <p:sp>
        <p:nvSpPr>
          <p:cNvPr id="7" name="Rectangle 6"/>
          <p:cNvSpPr/>
          <p:nvPr/>
        </p:nvSpPr>
        <p:spPr>
          <a:xfrm>
            <a:off x="1904469" y="4033834"/>
            <a:ext cx="8383063" cy="1569660"/>
          </a:xfrm>
          <a:prstGeom prst="rect">
            <a:avLst/>
          </a:prstGeom>
        </p:spPr>
        <p:txBody>
          <a:bodyPr wrap="square">
            <a:spAutoFit/>
          </a:bodyPr>
          <a:lstStyle/>
          <a:p>
            <a:pPr marL="111125" indent="0" algn="ctr">
              <a:buNone/>
            </a:pPr>
            <a:r>
              <a:rPr lang="en-CA" sz="3200" b="1" dirty="0">
                <a:solidFill>
                  <a:schemeClr val="bg1"/>
                </a:solidFill>
                <a:effectLst>
                  <a:outerShdw blurRad="25400" dist="50800" dir="5400000" algn="t" rotWithShape="0">
                    <a:prstClr val="black">
                      <a:alpha val="62000"/>
                    </a:prstClr>
                  </a:outerShdw>
                </a:effectLst>
              </a:rPr>
              <a:t>“If you’re able to have self-care as part of the makeup, then when disaster hits, you’re not taken to threshold right away.” </a:t>
            </a:r>
          </a:p>
        </p:txBody>
      </p:sp>
      <p:sp>
        <p:nvSpPr>
          <p:cNvPr id="6" name="Footer Placeholder 5"/>
          <p:cNvSpPr>
            <a:spLocks noGrp="1"/>
          </p:cNvSpPr>
          <p:nvPr>
            <p:ph type="ftr" sz="quarter" idx="24"/>
          </p:nvPr>
        </p:nvSpPr>
        <p:spPr/>
        <p:txBody>
          <a:bodyPr/>
          <a:lstStyle/>
          <a:p>
            <a:pPr>
              <a:defRPr/>
            </a:pPr>
            <a:r>
              <a:rPr lang="en-US" dirty="0"/>
              <a:t>Self-Care in Disaster Times &amp; Beyond: Organizational Wellness. Version: 03. Revised: 2020-10. © 2020, Alberta Health Services, Mental Health Promotion &amp; Illness Prevention.</a:t>
            </a:r>
            <a:endParaRPr lang="en-CA" dirty="0"/>
          </a:p>
        </p:txBody>
      </p:sp>
    </p:spTree>
    <p:extLst>
      <p:ext uri="{BB962C8B-B14F-4D97-AF65-F5344CB8AC3E}">
        <p14:creationId xmlns:p14="http://schemas.microsoft.com/office/powerpoint/2010/main" val="31348812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4294967295"/>
          </p:nvPr>
        </p:nvSpPr>
        <p:spPr>
          <a:xfrm>
            <a:off x="1978925" y="2361062"/>
            <a:ext cx="8584442" cy="2255387"/>
          </a:xfrm>
        </p:spPr>
        <p:txBody>
          <a:bodyPr>
            <a:normAutofit/>
          </a:bodyPr>
          <a:lstStyle/>
          <a:p>
            <a:pPr marL="0" indent="0" algn="ctr">
              <a:buNone/>
            </a:pPr>
            <a:r>
              <a:rPr lang="en-CA" sz="4800" b="1" dirty="0">
                <a:solidFill>
                  <a:schemeClr val="bg2"/>
                </a:solidFill>
              </a:rPr>
              <a:t>Impacts of Supporting Disaster Response &amp; Recovery</a:t>
            </a:r>
          </a:p>
        </p:txBody>
      </p:sp>
    </p:spTree>
    <p:extLst>
      <p:ext uri="{BB962C8B-B14F-4D97-AF65-F5344CB8AC3E}">
        <p14:creationId xmlns:p14="http://schemas.microsoft.com/office/powerpoint/2010/main" val="24704332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9" name="Rectangle 3"/>
          <p:cNvSpPr>
            <a:spLocks noGrp="1" noChangeArrowheads="1"/>
          </p:cNvSpPr>
          <p:nvPr>
            <p:ph sz="quarter" idx="26"/>
          </p:nvPr>
        </p:nvSpPr>
        <p:spPr/>
        <p:txBody>
          <a:bodyPr/>
          <a:lstStyle/>
          <a:p>
            <a:r>
              <a:rPr lang="en-US" dirty="0"/>
              <a:t>Disaster/Emergency response can lead to:</a:t>
            </a:r>
          </a:p>
          <a:p>
            <a:pPr lvl="1"/>
            <a:r>
              <a:rPr lang="en-US" dirty="0"/>
              <a:t>A sense of strength, confidence, connectedness, contribution, meaning, and respect for human resilience.</a:t>
            </a:r>
          </a:p>
          <a:p>
            <a:r>
              <a:rPr lang="en-US" altLang="ja-JP" dirty="0"/>
              <a:t>Serving others may be:</a:t>
            </a:r>
          </a:p>
          <a:p>
            <a:pPr lvl="1"/>
            <a:r>
              <a:rPr lang="en-US" altLang="ja-JP" dirty="0"/>
              <a:t>Rewarding, satisfying, and may build</a:t>
            </a:r>
            <a:r>
              <a:rPr lang="en-US" dirty="0"/>
              <a:t> a wealth of personal skills such as coping skills and problem-solving.</a:t>
            </a:r>
          </a:p>
          <a:p>
            <a:r>
              <a:rPr lang="en-US" altLang="ja-JP" dirty="0"/>
              <a:t>It may invite us to reflect on</a:t>
            </a:r>
            <a:r>
              <a:rPr lang="en-US" dirty="0"/>
              <a:t> what's important in our lives.</a:t>
            </a:r>
          </a:p>
          <a:p>
            <a:endParaRPr lang="en-US" dirty="0"/>
          </a:p>
          <a:p>
            <a:pPr marL="3175" indent="0">
              <a:buNone/>
            </a:pPr>
            <a:endParaRPr lang="en-US" dirty="0"/>
          </a:p>
        </p:txBody>
      </p:sp>
      <p:sp>
        <p:nvSpPr>
          <p:cNvPr id="342018" name="Rectangle 2"/>
          <p:cNvSpPr>
            <a:spLocks noGrp="1" noChangeArrowheads="1"/>
          </p:cNvSpPr>
          <p:nvPr>
            <p:ph type="title"/>
          </p:nvPr>
        </p:nvSpPr>
        <p:spPr/>
        <p:txBody>
          <a:bodyPr/>
          <a:lstStyle/>
          <a:p>
            <a:r>
              <a:rPr lang="en-US" dirty="0"/>
              <a:t>Positives of Response &amp; Recovery Work</a:t>
            </a:r>
          </a:p>
        </p:txBody>
      </p:sp>
      <p:sp>
        <p:nvSpPr>
          <p:cNvPr id="2" name="Footer Placeholder 1"/>
          <p:cNvSpPr>
            <a:spLocks noGrp="1"/>
          </p:cNvSpPr>
          <p:nvPr>
            <p:ph type="ftr" sz="quarter" idx="24"/>
          </p:nvPr>
        </p:nvSpPr>
        <p:spPr/>
        <p:txBody>
          <a:bodyPr/>
          <a:lstStyle/>
          <a:p>
            <a:r>
              <a:rPr lang="en-US" dirty="0"/>
              <a:t>Self-Care in Disaster Times &amp; Beyond: Organizational Wellness. Version: 03. Revised: 2020-10. © 2020, Alberta Health Services, Mental Health Promotion &amp; Illness Prevention.</a:t>
            </a:r>
            <a:endParaRPr lang="en-CA" dirty="0"/>
          </a:p>
        </p:txBody>
      </p:sp>
    </p:spTree>
    <p:extLst>
      <p:ext uri="{BB962C8B-B14F-4D97-AF65-F5344CB8AC3E}">
        <p14:creationId xmlns:p14="http://schemas.microsoft.com/office/powerpoint/2010/main" val="3095573951"/>
      </p:ext>
    </p:extLst>
  </p:cSld>
  <p:clrMapOvr>
    <a:masterClrMapping/>
  </p:clrMapOvr>
</p:sld>
</file>

<file path=ppt/theme/theme1.xml><?xml version="1.0" encoding="utf-8"?>
<a:theme xmlns:a="http://schemas.openxmlformats.org/drawingml/2006/main" name="Office Theme">
  <a:themeElements>
    <a:clrScheme name="AHS Branding">
      <a:dk1>
        <a:srgbClr val="5C6670"/>
      </a:dk1>
      <a:lt1>
        <a:sysClr val="window" lastClr="FFFFFF"/>
      </a:lt1>
      <a:dk2>
        <a:srgbClr val="008996"/>
      </a:dk2>
      <a:lt2>
        <a:srgbClr val="FFFFFF"/>
      </a:lt2>
      <a:accent1>
        <a:srgbClr val="00ADBB"/>
      </a:accent1>
      <a:accent2>
        <a:srgbClr val="ECAA21"/>
      </a:accent2>
      <a:accent3>
        <a:srgbClr val="7A9C49"/>
      </a:accent3>
      <a:accent4>
        <a:srgbClr val="005E85"/>
      </a:accent4>
      <a:accent5>
        <a:srgbClr val="00ADBB"/>
      </a:accent5>
      <a:accent6>
        <a:srgbClr val="E28432"/>
      </a:accent6>
      <a:hlink>
        <a:srgbClr val="005CB9"/>
      </a:hlink>
      <a:folHlink>
        <a:srgbClr val="6D3A5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AHS Branding">
      <a:dk1>
        <a:srgbClr val="5C6670"/>
      </a:dk1>
      <a:lt1>
        <a:sysClr val="window" lastClr="FFFFFF"/>
      </a:lt1>
      <a:dk2>
        <a:srgbClr val="008996"/>
      </a:dk2>
      <a:lt2>
        <a:srgbClr val="FFFFFF"/>
      </a:lt2>
      <a:accent1>
        <a:srgbClr val="00ADBB"/>
      </a:accent1>
      <a:accent2>
        <a:srgbClr val="ECAA21"/>
      </a:accent2>
      <a:accent3>
        <a:srgbClr val="7A9C49"/>
      </a:accent3>
      <a:accent4>
        <a:srgbClr val="005E85"/>
      </a:accent4>
      <a:accent5>
        <a:srgbClr val="00ADBB"/>
      </a:accent5>
      <a:accent6>
        <a:srgbClr val="E28432"/>
      </a:accent6>
      <a:hlink>
        <a:srgbClr val="005CB9"/>
      </a:hlink>
      <a:folHlink>
        <a:srgbClr val="6D3A5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9409</TotalTime>
  <Words>19843</Words>
  <Application>Microsoft Office PowerPoint</Application>
  <PresentationFormat>Widescreen</PresentationFormat>
  <Paragraphs>1115</Paragraphs>
  <Slides>67</Slides>
  <Notes>67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67</vt:i4>
      </vt:variant>
    </vt:vector>
  </HeadingPairs>
  <TitlesOfParts>
    <vt:vector size="73" baseType="lpstr">
      <vt:lpstr>Arial</vt:lpstr>
      <vt:lpstr>Calibri</vt:lpstr>
      <vt:lpstr>Courier New</vt:lpstr>
      <vt:lpstr>Helvetica Neue</vt:lpstr>
      <vt:lpstr>Wingdings</vt:lpstr>
      <vt:lpstr>Office Theme</vt:lpstr>
      <vt:lpstr>PowerPoint Presentation</vt:lpstr>
      <vt:lpstr>Learning Objectives</vt:lpstr>
      <vt:lpstr>Self-care Opening Practice</vt:lpstr>
      <vt:lpstr>The Story of Self-Care in Alberta Disaster Response &amp; Recovery</vt:lpstr>
      <vt:lpstr>PowerPoint Presentation</vt:lpstr>
      <vt:lpstr> Psychosocial Preparedness</vt:lpstr>
      <vt:lpstr>Self-Care is Key to Resilience</vt:lpstr>
      <vt:lpstr>PowerPoint Presentation</vt:lpstr>
      <vt:lpstr>Positives of Response &amp; Recovery Work</vt:lpstr>
      <vt:lpstr>Challenges of Response &amp; Recovery Work</vt:lpstr>
      <vt:lpstr>Human Performance and Stress</vt:lpstr>
      <vt:lpstr>Long-term Response &amp; Recovery Stress</vt:lpstr>
      <vt:lpstr>Long-term Response &amp; Recovery Stress</vt:lpstr>
      <vt:lpstr>Long-term Response &amp; Recovery Stress</vt:lpstr>
      <vt:lpstr>Post-Traumatic Stress Disorder (PTSD) in Disaster Workers </vt:lpstr>
      <vt:lpstr>PowerPoint Presentation</vt:lpstr>
      <vt:lpstr>Wave the Red Flag</vt:lpstr>
      <vt:lpstr>Self-Care Red Flags</vt:lpstr>
      <vt:lpstr>Awareness: Stress Continuum Model</vt:lpstr>
      <vt:lpstr>PowerPoint Presentation</vt:lpstr>
      <vt:lpstr>Self-Awareness Activity</vt:lpstr>
      <vt:lpstr>Tuning Into Ourselves</vt:lpstr>
      <vt:lpstr>Before Responding to a Disaster</vt:lpstr>
      <vt:lpstr>PowerPoint Presentation</vt:lpstr>
      <vt:lpstr>PowerPoint Presentation</vt:lpstr>
      <vt:lpstr>What Works? </vt:lpstr>
      <vt:lpstr>Physical Strategies</vt:lpstr>
      <vt:lpstr>Cognitive Strategies</vt:lpstr>
      <vt:lpstr>Cognitive Strategies</vt:lpstr>
      <vt:lpstr>Social Connections</vt:lpstr>
      <vt:lpstr>Social Strategies</vt:lpstr>
      <vt:lpstr>Healthy Work Boundaries</vt:lpstr>
      <vt:lpstr>Self-Care Barriers</vt:lpstr>
      <vt:lpstr>Unhelpful Approaches to Stress Management</vt:lpstr>
      <vt:lpstr>PowerPoint Presentation</vt:lpstr>
      <vt:lpstr>Self-Care in Action</vt:lpstr>
      <vt:lpstr>Self-Care in Action</vt:lpstr>
      <vt:lpstr>PowerPoint Presentation</vt:lpstr>
      <vt:lpstr>PowerPoint Presentation</vt:lpstr>
      <vt:lpstr>Organizational Approach to Disaster Self-Care Capacity</vt:lpstr>
      <vt:lpstr>Individual</vt:lpstr>
      <vt:lpstr>Organizational: Staff and Infrastructure</vt:lpstr>
      <vt:lpstr>Organizational: Structure, Systems, and Roles</vt:lpstr>
      <vt:lpstr>Organizational Self-Care Barriers</vt:lpstr>
      <vt:lpstr>What Works Organizationally?  What we heard from Albertans</vt:lpstr>
      <vt:lpstr>PowerPoint Presentation</vt:lpstr>
      <vt:lpstr>Safety in Action</vt:lpstr>
      <vt:lpstr>Calm in Action</vt:lpstr>
      <vt:lpstr>Efficacy in Action</vt:lpstr>
      <vt:lpstr>Connect in Action</vt:lpstr>
      <vt:lpstr>Hope in Action</vt:lpstr>
      <vt:lpstr>WHO Inter-Agency Standing Committee (IASC)  Guidelines for Protection of  Staff in Disaster Settings</vt:lpstr>
      <vt:lpstr>Organizational Success Story</vt:lpstr>
      <vt:lpstr>Take Away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Carla Kembel;Shelley Dymond</dc:creator>
  <cp:lastModifiedBy>Carla Kembel</cp:lastModifiedBy>
  <cp:revision>177</cp:revision>
  <dcterms:created xsi:type="dcterms:W3CDTF">2020-10-07T17:37:52Z</dcterms:created>
  <dcterms:modified xsi:type="dcterms:W3CDTF">2020-11-18T20:37:23Z</dcterms:modified>
</cp:coreProperties>
</file>