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3" r:id="rId3"/>
    <p:sldId id="268" r:id="rId4"/>
    <p:sldId id="291" r:id="rId5"/>
    <p:sldId id="298" r:id="rId6"/>
    <p:sldId id="267" r:id="rId7"/>
    <p:sldId id="297" r:id="rId8"/>
    <p:sldId id="294" r:id="rId9"/>
    <p:sldId id="296" r:id="rId10"/>
    <p:sldId id="295" r:id="rId11"/>
    <p:sldId id="280" r:id="rId12"/>
    <p:sldId id="269" r:id="rId13"/>
    <p:sldId id="264" r:id="rId14"/>
    <p:sldId id="257" r:id="rId15"/>
    <p:sldId id="287" r:id="rId16"/>
    <p:sldId id="285"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02" autoAdjust="0"/>
  </p:normalViewPr>
  <p:slideViewPr>
    <p:cSldViewPr snapToGrid="0">
      <p:cViewPr varScale="1">
        <p:scale>
          <a:sx n="123" d="100"/>
          <a:sy n="123" d="100"/>
        </p:scale>
        <p:origin x="1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CA967-EE41-4C55-944F-DBC100415952}" type="datetimeFigureOut">
              <a:rPr lang="en-US" smtClean="0"/>
              <a:t>9/4/2022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50E2E-86A0-41C7-AB07-4E19F37EB496}" type="slidenum">
              <a:rPr lang="en-US" smtClean="0"/>
              <a:t>‹#›</a:t>
            </a:fld>
            <a:endParaRPr lang="en-US" dirty="0"/>
          </a:p>
        </p:txBody>
      </p:sp>
    </p:spTree>
    <p:extLst>
      <p:ext uri="{BB962C8B-B14F-4D97-AF65-F5344CB8AC3E}">
        <p14:creationId xmlns:p14="http://schemas.microsoft.com/office/powerpoint/2010/main" val="289646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07085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85489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4598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1222267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47151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610199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41958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81771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59469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544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12755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54338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218293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386619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86383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71E99-79C4-47A7-84AF-ACCBAF13C56B}" type="datetimeFigureOut">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5F034-5632-4A55-AD95-BB6B4C2B15F4}" type="slidenum">
              <a:rPr lang="en-US" smtClean="0"/>
              <a:t>‹#›</a:t>
            </a:fld>
            <a:endParaRPr lang="en-US" dirty="0"/>
          </a:p>
        </p:txBody>
      </p:sp>
    </p:spTree>
    <p:extLst>
      <p:ext uri="{BB962C8B-B14F-4D97-AF65-F5344CB8AC3E}">
        <p14:creationId xmlns:p14="http://schemas.microsoft.com/office/powerpoint/2010/main" val="307354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271E99-79C4-47A7-84AF-ACCBAF13C56B}" type="datetimeFigureOut">
              <a:rPr lang="en-US" smtClean="0"/>
              <a:t>9/4/2022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B55F034-5632-4A55-AD95-BB6B4C2B15F4}" type="slidenum">
              <a:rPr lang="en-US" smtClean="0"/>
              <a:t>‹#›</a:t>
            </a:fld>
            <a:endParaRPr lang="en-US" dirty="0"/>
          </a:p>
        </p:txBody>
      </p:sp>
    </p:spTree>
    <p:extLst>
      <p:ext uri="{BB962C8B-B14F-4D97-AF65-F5344CB8AC3E}">
        <p14:creationId xmlns:p14="http://schemas.microsoft.com/office/powerpoint/2010/main" val="520710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outing.org/health-and-safety/gss/gss02/#d" TargetMode="External"/><Relationship Id="rId7" Type="http://schemas.openxmlformats.org/officeDocument/2006/relationships/hyperlink" Target="https://www.scouting.org/outdoor-programs/shooting-sports/" TargetMode="External"/><Relationship Id="rId2" Type="http://schemas.openxmlformats.org/officeDocument/2006/relationships/hyperlink" Target="https://filestore.scouting.org/filestore/HealthSafety/pdf/680-685.pdf" TargetMode="External"/><Relationship Id="rId1" Type="http://schemas.openxmlformats.org/officeDocument/2006/relationships/slideLayout" Target="../slideLayouts/slideLayout2.xml"/><Relationship Id="rId6" Type="http://schemas.openxmlformats.org/officeDocument/2006/relationships/hyperlink" Target="https://filestore.scouting.org/filestore/Outdoor%20Program/pdf/430-500_BelayOn_WB.pdf" TargetMode="External"/><Relationship Id="rId5" Type="http://schemas.openxmlformats.org/officeDocument/2006/relationships/hyperlink" Target="https://www.scouting.org/outdoor-programs/cope/climb-on-safely/" TargetMode="External"/><Relationship Id="rId4" Type="http://schemas.openxmlformats.org/officeDocument/2006/relationships/hyperlink" Target="https://www.scouting.org/health-and-safety/gss/gss02/#j"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acctinfo.org/" TargetMode="External"/><Relationship Id="rId3" Type="http://schemas.openxmlformats.org/officeDocument/2006/relationships/hyperlink" Target="https://filestore.scouting.org/filestore/HealthSafety/pdf/680-685.pdf" TargetMode="External"/><Relationship Id="rId7" Type="http://schemas.openxmlformats.org/officeDocument/2006/relationships/hyperlink" Target="https://filestore.scouting.org/filestore/Outdoor%20Program/pdf/430-500_BelayOn_WB.pdf" TargetMode="External"/><Relationship Id="rId2" Type="http://schemas.openxmlformats.org/officeDocument/2006/relationships/hyperlink" Target="https://filestore.scouting.org/filestore/HealthSafety/pdf/Scouter_Code_of_Conduct.pdf" TargetMode="External"/><Relationship Id="rId1" Type="http://schemas.openxmlformats.org/officeDocument/2006/relationships/slideLayout" Target="../slideLayouts/slideLayout2.xml"/><Relationship Id="rId6" Type="http://schemas.openxmlformats.org/officeDocument/2006/relationships/hyperlink" Target="https://www.scouting.org/outdoor-programs/cope/climb-on-safely/" TargetMode="External"/><Relationship Id="rId5" Type="http://schemas.openxmlformats.org/officeDocument/2006/relationships/hyperlink" Target="https://www.scouting.org/health-and-safety/gss/gss02/#j" TargetMode="External"/><Relationship Id="rId4" Type="http://schemas.openxmlformats.org/officeDocument/2006/relationships/hyperlink" Target="https://www.scouting.org/health-and-safety/gss/gss02/#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3CF2-8760-49BB-AB38-4D31C134A92B}"/>
              </a:ext>
            </a:extLst>
          </p:cNvPr>
          <p:cNvSpPr>
            <a:spLocks noGrp="1"/>
          </p:cNvSpPr>
          <p:nvPr>
            <p:ph type="ctrTitle"/>
          </p:nvPr>
        </p:nvSpPr>
        <p:spPr/>
        <p:txBody>
          <a:bodyPr/>
          <a:lstStyle/>
          <a:p>
            <a:r>
              <a:rPr lang="en-US" dirty="0"/>
              <a:t>Roundtable</a:t>
            </a:r>
          </a:p>
        </p:txBody>
      </p:sp>
      <p:sp>
        <p:nvSpPr>
          <p:cNvPr id="3" name="Subtitle 2">
            <a:extLst>
              <a:ext uri="{FF2B5EF4-FFF2-40B4-BE49-F238E27FC236}">
                <a16:creationId xmlns:a16="http://schemas.microsoft.com/office/drawing/2014/main" id="{8637A103-253B-4292-B327-9655D3C080EA}"/>
              </a:ext>
            </a:extLst>
          </p:cNvPr>
          <p:cNvSpPr>
            <a:spLocks noGrp="1"/>
          </p:cNvSpPr>
          <p:nvPr>
            <p:ph type="subTitle" idx="1"/>
          </p:nvPr>
        </p:nvSpPr>
        <p:spPr/>
        <p:txBody>
          <a:bodyPr>
            <a:normAutofit/>
          </a:bodyPr>
          <a:lstStyle/>
          <a:p>
            <a:r>
              <a:rPr lang="en-US" sz="2400" dirty="0"/>
              <a:t>Patuxent District</a:t>
            </a:r>
          </a:p>
          <a:p>
            <a:r>
              <a:rPr lang="en-US" sz="2400" dirty="0"/>
              <a:t>September 8, 2022</a:t>
            </a:r>
          </a:p>
        </p:txBody>
      </p:sp>
    </p:spTree>
    <p:extLst>
      <p:ext uri="{BB962C8B-B14F-4D97-AF65-F5344CB8AC3E}">
        <p14:creationId xmlns:p14="http://schemas.microsoft.com/office/powerpoint/2010/main" val="133006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5D4E-E73E-0004-9D16-6CB48B046B38}"/>
              </a:ext>
            </a:extLst>
          </p:cNvPr>
          <p:cNvSpPr>
            <a:spLocks noGrp="1"/>
          </p:cNvSpPr>
          <p:nvPr>
            <p:ph type="title"/>
          </p:nvPr>
        </p:nvSpPr>
        <p:spPr/>
        <p:txBody>
          <a:bodyPr/>
          <a:lstStyle/>
          <a:p>
            <a:r>
              <a:rPr lang="en-US" dirty="0"/>
              <a:t>Safety Moment: “Prohibited Activities”</a:t>
            </a:r>
          </a:p>
        </p:txBody>
      </p:sp>
      <p:sp>
        <p:nvSpPr>
          <p:cNvPr id="3" name="Content Placeholder 2">
            <a:extLst>
              <a:ext uri="{FF2B5EF4-FFF2-40B4-BE49-F238E27FC236}">
                <a16:creationId xmlns:a16="http://schemas.microsoft.com/office/drawing/2014/main" id="{776C571D-35FE-A6C2-B688-A04C9CC13FEB}"/>
              </a:ext>
            </a:extLst>
          </p:cNvPr>
          <p:cNvSpPr>
            <a:spLocks noGrp="1"/>
          </p:cNvSpPr>
          <p:nvPr>
            <p:ph idx="1"/>
          </p:nvPr>
        </p:nvSpPr>
        <p:spPr/>
        <p:txBody>
          <a:bodyPr/>
          <a:lstStyle/>
          <a:p>
            <a:r>
              <a:rPr lang="en-US" b="0" i="0" dirty="0">
                <a:solidFill>
                  <a:srgbClr val="212121"/>
                </a:solidFill>
                <a:effectLst/>
                <a:latin typeface="Roboto" panose="02000000000000000000" pitchFamily="2" charset="0"/>
              </a:rPr>
              <a:t>Shooting or throwing sports outside of BSA program literature and guidance.</a:t>
            </a:r>
          </a:p>
          <a:p>
            <a:r>
              <a:rPr lang="en-US" b="0" i="0" dirty="0">
                <a:solidFill>
                  <a:srgbClr val="212121"/>
                </a:solidFill>
                <a:effectLst/>
                <a:latin typeface="Roboto" panose="02000000000000000000" pitchFamily="2" charset="0"/>
              </a:rPr>
              <a:t>Open or concealed carry or use of firearms at any Scouting activity, </a:t>
            </a:r>
            <a:r>
              <a:rPr lang="en-US" b="0" i="1" dirty="0">
                <a:solidFill>
                  <a:srgbClr val="212121"/>
                </a:solidFill>
                <a:effectLst/>
                <a:latin typeface="Roboto" panose="02000000000000000000" pitchFamily="2" charset="0"/>
              </a:rPr>
              <a:t>with the following exceptions:</a:t>
            </a:r>
            <a:endParaRPr lang="en-US" b="0" i="0" dirty="0">
              <a:solidFill>
                <a:srgbClr val="212121"/>
              </a:solidFill>
              <a:effectLst/>
              <a:latin typeface="Roboto" panose="02000000000000000000" pitchFamily="2" charset="0"/>
            </a:endParaRPr>
          </a:p>
          <a:p>
            <a:pPr lvl="1"/>
            <a:r>
              <a:rPr lang="en-US" b="0" i="1" dirty="0">
                <a:solidFill>
                  <a:srgbClr val="212121"/>
                </a:solidFill>
                <a:effectLst/>
                <a:latin typeface="Roboto" panose="02000000000000000000" pitchFamily="2" charset="0"/>
              </a:rPr>
              <a:t>Law enforcement officers who are required to carry firearms within their jurisdiction</a:t>
            </a:r>
            <a:endParaRPr lang="en-US" b="0" i="0" dirty="0">
              <a:solidFill>
                <a:srgbClr val="212121"/>
              </a:solidFill>
              <a:effectLst/>
              <a:latin typeface="Roboto" panose="02000000000000000000" pitchFamily="2" charset="0"/>
            </a:endParaRPr>
          </a:p>
          <a:p>
            <a:pPr lvl="1"/>
            <a:r>
              <a:rPr lang="en-US" b="0" i="1" dirty="0">
                <a:solidFill>
                  <a:srgbClr val="212121"/>
                </a:solidFill>
                <a:effectLst/>
                <a:latin typeface="Roboto" panose="02000000000000000000" pitchFamily="2" charset="0"/>
              </a:rPr>
              <a:t>Use as part of an official </a:t>
            </a:r>
            <a:r>
              <a:rPr lang="en-US" b="1" i="1" u="none" strike="noStrike" dirty="0">
                <a:solidFill>
                  <a:srgbClr val="006CFF"/>
                </a:solidFill>
                <a:effectLst/>
                <a:latin typeface="Roboto" panose="02000000000000000000" pitchFamily="2" charset="0"/>
                <a:hlinkClick r:id="rId2"/>
              </a:rPr>
              <a:t>BSA shooting sports program</a:t>
            </a:r>
            <a:endParaRPr lang="en-US" b="0" i="0" dirty="0">
              <a:solidFill>
                <a:srgbClr val="212121"/>
              </a:solidFill>
              <a:effectLst/>
              <a:latin typeface="Roboto" panose="02000000000000000000" pitchFamily="2" charset="0"/>
            </a:endParaRPr>
          </a:p>
          <a:p>
            <a:pPr lvl="1"/>
            <a:r>
              <a:rPr lang="en-US" b="0" i="1" dirty="0">
                <a:solidFill>
                  <a:srgbClr val="212121"/>
                </a:solidFill>
                <a:effectLst/>
                <a:latin typeface="Roboto" panose="02000000000000000000" pitchFamily="2" charset="0"/>
              </a:rPr>
              <a:t>Appropriate hunting in Venturing</a:t>
            </a:r>
          </a:p>
          <a:p>
            <a:endParaRPr lang="en-US" dirty="0"/>
          </a:p>
        </p:txBody>
      </p:sp>
    </p:spTree>
    <p:extLst>
      <p:ext uri="{BB962C8B-B14F-4D97-AF65-F5344CB8AC3E}">
        <p14:creationId xmlns:p14="http://schemas.microsoft.com/office/powerpoint/2010/main" val="3298076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BFC1-A3F4-49BE-92A2-E0EE4D31DB47}"/>
              </a:ext>
            </a:extLst>
          </p:cNvPr>
          <p:cNvSpPr>
            <a:spLocks noGrp="1"/>
          </p:cNvSpPr>
          <p:nvPr>
            <p:ph type="title"/>
          </p:nvPr>
        </p:nvSpPr>
        <p:spPr>
          <a:xfrm>
            <a:off x="630840" y="755831"/>
            <a:ext cx="8596668" cy="1220204"/>
          </a:xfrm>
        </p:spPr>
        <p:txBody>
          <a:bodyPr/>
          <a:lstStyle/>
          <a:p>
            <a:r>
              <a:rPr lang="en-US" sz="3200" dirty="0"/>
              <a:t>Commissioner’s Minute: </a:t>
            </a:r>
          </a:p>
        </p:txBody>
      </p:sp>
      <p:sp>
        <p:nvSpPr>
          <p:cNvPr id="3" name="Text Placeholder 2">
            <a:extLst>
              <a:ext uri="{FF2B5EF4-FFF2-40B4-BE49-F238E27FC236}">
                <a16:creationId xmlns:a16="http://schemas.microsoft.com/office/drawing/2014/main" id="{6E947248-8510-4225-B78E-9F8F1E4AD3E2}"/>
              </a:ext>
            </a:extLst>
          </p:cNvPr>
          <p:cNvSpPr>
            <a:spLocks noGrp="1"/>
          </p:cNvSpPr>
          <p:nvPr>
            <p:ph type="body" idx="1"/>
          </p:nvPr>
        </p:nvSpPr>
        <p:spPr>
          <a:xfrm>
            <a:off x="514603" y="1976035"/>
            <a:ext cx="8596668" cy="4401518"/>
          </a:xfrm>
        </p:spPr>
        <p:txBody>
          <a:bodyPr>
            <a:noAutofit/>
          </a:bodyPr>
          <a:lstStyle/>
          <a:p>
            <a:pPr algn="l"/>
            <a:br>
              <a:rPr lang="en-US" sz="1200" dirty="0"/>
            </a:br>
            <a:r>
              <a:rPr lang="en-US" sz="1200" b="0" i="0" dirty="0">
                <a:effectLst/>
                <a:latin typeface="+mj-lt"/>
              </a:rPr>
              <a:t> “Help Other People At All Times.”</a:t>
            </a:r>
          </a:p>
          <a:p>
            <a:pPr algn="l"/>
            <a:r>
              <a:rPr lang="en-US" sz="1200" b="0" i="0" dirty="0">
                <a:effectLst/>
                <a:latin typeface="+mj-lt"/>
              </a:rPr>
              <a:t>I have in front of me two plates, an apple on one; a few apple seeds on the other.</a:t>
            </a:r>
          </a:p>
          <a:p>
            <a:pPr algn="l"/>
            <a:r>
              <a:rPr lang="en-US" sz="1200" b="0" i="0" dirty="0">
                <a:effectLst/>
                <a:latin typeface="+mj-lt"/>
              </a:rPr>
              <a:t>If I gave you a choice, which of these plates would you rather have? Well, I guess most of us would choose the one with the apple, wouldn't we? </a:t>
            </a:r>
          </a:p>
          <a:p>
            <a:pPr algn="l"/>
            <a:r>
              <a:rPr lang="en-US" sz="1200" b="0" i="0" dirty="0">
                <a:effectLst/>
                <a:latin typeface="+mj-lt"/>
              </a:rPr>
              <a:t>About a hundred and fifty years ago, there was as a fellow who would have taken the seeds. He was a nut on apple seeds, so much so that people called him Johnny Appleseed. He walked across hundreds of miles of our frontier lands year after year, until he died, and everywhere he went he planted apple seeds. The trees that grew from those seeds fed thousands of people with their fruit. All because of a screwball called Johnny Appleseed!</a:t>
            </a:r>
          </a:p>
          <a:p>
            <a:pPr algn="l"/>
            <a:r>
              <a:rPr lang="en-US" sz="1200" b="0" i="0" dirty="0">
                <a:effectLst/>
                <a:latin typeface="+mj-lt"/>
              </a:rPr>
              <a:t>Most of us seem to be interested only in the present. We haven't time to plant seeds. We want just the brightest fruit, and we want it right now.</a:t>
            </a:r>
          </a:p>
          <a:p>
            <a:pPr algn="l"/>
            <a:r>
              <a:rPr lang="en-US" sz="1200" b="0" i="0" dirty="0">
                <a:effectLst/>
                <a:latin typeface="+mj-lt"/>
              </a:rPr>
              <a:t>But you know it would be easy for us to plant a few seeds along the way, seeds that would bring good to many people for years to come. How? Just by living our slogan, "Do a Good Turn Daily." Every time we help another person we are planting a little seed of good feeling. Just one such seed can start the growth of a tree of good deeds in each person you help. You can see how important your Good Turn is. It can lead to thousands of good deeds throughout many years of the future, affecting the lives of thousands of people.</a:t>
            </a:r>
          </a:p>
          <a:p>
            <a:pPr algn="l"/>
            <a:r>
              <a:rPr lang="en-US" sz="1200" b="0" i="0" dirty="0">
                <a:effectLst/>
                <a:latin typeface="+mj-lt"/>
              </a:rPr>
              <a:t>Remember your Good Turn every day!</a:t>
            </a:r>
          </a:p>
          <a:p>
            <a:br>
              <a:rPr lang="en-US" sz="1100" dirty="0"/>
            </a:br>
            <a:endParaRPr lang="en-US" sz="1200" b="1" dirty="0"/>
          </a:p>
        </p:txBody>
      </p:sp>
    </p:spTree>
    <p:extLst>
      <p:ext uri="{BB962C8B-B14F-4D97-AF65-F5344CB8AC3E}">
        <p14:creationId xmlns:p14="http://schemas.microsoft.com/office/powerpoint/2010/main" val="2123811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C8AB-0965-4A58-9805-313D95643CBA}"/>
              </a:ext>
            </a:extLst>
          </p:cNvPr>
          <p:cNvSpPr>
            <a:spLocks noGrp="1"/>
          </p:cNvSpPr>
          <p:nvPr>
            <p:ph type="title"/>
          </p:nvPr>
        </p:nvSpPr>
        <p:spPr>
          <a:xfrm>
            <a:off x="677335" y="1570009"/>
            <a:ext cx="8596668" cy="1268082"/>
          </a:xfrm>
        </p:spPr>
        <p:txBody>
          <a:bodyPr>
            <a:normAutofit/>
          </a:bodyPr>
          <a:lstStyle/>
          <a:p>
            <a:r>
              <a:rPr lang="en-US" sz="4400" dirty="0"/>
              <a:t>Breakout Sessions</a:t>
            </a:r>
          </a:p>
        </p:txBody>
      </p:sp>
      <p:sp>
        <p:nvSpPr>
          <p:cNvPr id="3" name="Text Placeholder 2">
            <a:extLst>
              <a:ext uri="{FF2B5EF4-FFF2-40B4-BE49-F238E27FC236}">
                <a16:creationId xmlns:a16="http://schemas.microsoft.com/office/drawing/2014/main" id="{B5B1F65B-9A5E-4C5E-B69E-64E0EE341055}"/>
              </a:ext>
            </a:extLst>
          </p:cNvPr>
          <p:cNvSpPr>
            <a:spLocks noGrp="1"/>
          </p:cNvSpPr>
          <p:nvPr>
            <p:ph type="body" idx="1"/>
          </p:nvPr>
        </p:nvSpPr>
        <p:spPr>
          <a:xfrm>
            <a:off x="677335" y="3580108"/>
            <a:ext cx="8596668" cy="1480089"/>
          </a:xfrm>
        </p:spPr>
        <p:txBody>
          <a:bodyPr>
            <a:normAutofit/>
          </a:bodyPr>
          <a:lstStyle/>
          <a:p>
            <a:pPr marL="285750" indent="-285750">
              <a:buFont typeface="Arial" panose="020B0604020202020204" pitchFamily="34" charset="0"/>
              <a:buChar char="•"/>
            </a:pPr>
            <a:r>
              <a:rPr lang="en-US" sz="2400" dirty="0"/>
              <a:t>Cub Scouts – “Welcoming New Families</a:t>
            </a:r>
            <a:r>
              <a:rPr lang="en-US" sz="2400" b="0" i="0" dirty="0">
                <a:solidFill>
                  <a:srgbClr val="1A2E3B"/>
                </a:solidFill>
                <a:effectLst/>
                <a:latin typeface="Helvetica Neue"/>
              </a:rPr>
              <a:t>”</a:t>
            </a:r>
            <a:endParaRPr lang="en-US" sz="2400" dirty="0"/>
          </a:p>
          <a:p>
            <a:pPr marL="342900" indent="-342900">
              <a:buFont typeface="Arial" panose="020B0604020202020204" pitchFamily="34" charset="0"/>
              <a:buChar char="•"/>
            </a:pPr>
            <a:r>
              <a:rPr lang="en-US" sz="2400" dirty="0"/>
              <a:t>Scouts BSA – “Engaging Older Scouts”</a:t>
            </a:r>
          </a:p>
        </p:txBody>
      </p:sp>
    </p:spTree>
    <p:extLst>
      <p:ext uri="{BB962C8B-B14F-4D97-AF65-F5344CB8AC3E}">
        <p14:creationId xmlns:p14="http://schemas.microsoft.com/office/powerpoint/2010/main" val="11207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A030-6AAE-406F-8FF3-E1781189D058}"/>
              </a:ext>
            </a:extLst>
          </p:cNvPr>
          <p:cNvSpPr>
            <a:spLocks noGrp="1"/>
          </p:cNvSpPr>
          <p:nvPr>
            <p:ph type="ctrTitle"/>
          </p:nvPr>
        </p:nvSpPr>
        <p:spPr>
          <a:xfrm>
            <a:off x="1507067" y="2404534"/>
            <a:ext cx="7766936" cy="1096899"/>
          </a:xfrm>
        </p:spPr>
        <p:txBody>
          <a:bodyPr/>
          <a:lstStyle/>
          <a:p>
            <a:pPr algn="l"/>
            <a:r>
              <a:rPr lang="en-US" dirty="0"/>
              <a:t>Scouts BSA Leaders</a:t>
            </a:r>
          </a:p>
        </p:txBody>
      </p:sp>
      <p:sp>
        <p:nvSpPr>
          <p:cNvPr id="3" name="Subtitle 2">
            <a:extLst>
              <a:ext uri="{FF2B5EF4-FFF2-40B4-BE49-F238E27FC236}">
                <a16:creationId xmlns:a16="http://schemas.microsoft.com/office/drawing/2014/main" id="{04A041AB-DA64-45C8-B563-548CC97E136A}"/>
              </a:ext>
            </a:extLst>
          </p:cNvPr>
          <p:cNvSpPr>
            <a:spLocks noGrp="1"/>
          </p:cNvSpPr>
          <p:nvPr>
            <p:ph type="subTitle" idx="1"/>
          </p:nvPr>
        </p:nvSpPr>
        <p:spPr/>
        <p:txBody>
          <a:bodyPr>
            <a:normAutofit/>
          </a:bodyPr>
          <a:lstStyle/>
          <a:p>
            <a:pPr algn="l"/>
            <a:r>
              <a:rPr lang="en-US" sz="3200" dirty="0"/>
              <a:t>Breakout Session</a:t>
            </a:r>
          </a:p>
        </p:txBody>
      </p:sp>
    </p:spTree>
    <p:extLst>
      <p:ext uri="{BB962C8B-B14F-4D97-AF65-F5344CB8AC3E}">
        <p14:creationId xmlns:p14="http://schemas.microsoft.com/office/powerpoint/2010/main" val="152927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A861-DDFE-4A6A-9BA6-AEC0D163929B}"/>
              </a:ext>
            </a:extLst>
          </p:cNvPr>
          <p:cNvSpPr>
            <a:spLocks noGrp="1"/>
          </p:cNvSpPr>
          <p:nvPr>
            <p:ph type="title"/>
          </p:nvPr>
        </p:nvSpPr>
        <p:spPr/>
        <p:txBody>
          <a:bodyPr/>
          <a:lstStyle/>
          <a:p>
            <a:pPr algn="ctr"/>
            <a:r>
              <a:rPr lang="en-US" dirty="0"/>
              <a:t>Greetings</a:t>
            </a:r>
          </a:p>
        </p:txBody>
      </p:sp>
      <p:sp>
        <p:nvSpPr>
          <p:cNvPr id="6" name="Content Placeholder 5">
            <a:extLst>
              <a:ext uri="{FF2B5EF4-FFF2-40B4-BE49-F238E27FC236}">
                <a16:creationId xmlns:a16="http://schemas.microsoft.com/office/drawing/2014/main" id="{3139A285-619B-4B4B-B5F6-F285EE227E9B}"/>
              </a:ext>
            </a:extLst>
          </p:cNvPr>
          <p:cNvSpPr>
            <a:spLocks noGrp="1"/>
          </p:cNvSpPr>
          <p:nvPr>
            <p:ph idx="1"/>
          </p:nvPr>
        </p:nvSpPr>
        <p:spPr/>
        <p:txBody>
          <a:bodyPr>
            <a:normAutofit/>
          </a:bodyPr>
          <a:lstStyle/>
          <a:p>
            <a:r>
              <a:rPr lang="en-US" sz="2800" dirty="0"/>
              <a:t>Greetings to first timers</a:t>
            </a:r>
          </a:p>
          <a:p>
            <a:r>
              <a:rPr lang="en-US" sz="2800" dirty="0"/>
              <a:t>Upcoming Training and Discussion: </a:t>
            </a:r>
          </a:p>
          <a:p>
            <a:r>
              <a:rPr lang="en-US" sz="2800" dirty="0"/>
              <a:t>Troop/Program Topic: TBD</a:t>
            </a:r>
          </a:p>
        </p:txBody>
      </p:sp>
    </p:spTree>
    <p:extLst>
      <p:ext uri="{BB962C8B-B14F-4D97-AF65-F5344CB8AC3E}">
        <p14:creationId xmlns:p14="http://schemas.microsoft.com/office/powerpoint/2010/main" val="136151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8307-6BAE-4148-BAC6-380146395DB8}"/>
              </a:ext>
            </a:extLst>
          </p:cNvPr>
          <p:cNvSpPr>
            <a:spLocks noGrp="1"/>
          </p:cNvSpPr>
          <p:nvPr>
            <p:ph type="title"/>
          </p:nvPr>
        </p:nvSpPr>
        <p:spPr/>
        <p:txBody>
          <a:bodyPr/>
          <a:lstStyle/>
          <a:p>
            <a:r>
              <a:rPr lang="en-US" dirty="0"/>
              <a:t>Scouts BSA Video: “Engaging Older Scouts</a:t>
            </a:r>
          </a:p>
        </p:txBody>
      </p:sp>
      <p:pic>
        <p:nvPicPr>
          <p:cNvPr id="6" name="scouts_bsa_&amp;_cub_scouts_roundtable_-_engaging_older_youth (720p)">
            <a:hlinkClick r:id="" action="ppaction://media"/>
            <a:extLst>
              <a:ext uri="{FF2B5EF4-FFF2-40B4-BE49-F238E27FC236}">
                <a16:creationId xmlns:a16="http://schemas.microsoft.com/office/drawing/2014/main" id="{CB999CB8-E154-AA50-01DF-221CA5CE37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5588" y="2160588"/>
            <a:ext cx="6900862" cy="3881437"/>
          </a:xfrm>
        </p:spPr>
      </p:pic>
    </p:spTree>
    <p:extLst>
      <p:ext uri="{BB962C8B-B14F-4D97-AF65-F5344CB8AC3E}">
        <p14:creationId xmlns:p14="http://schemas.microsoft.com/office/powerpoint/2010/main" val="6482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335F-91D9-C846-AB67-B94E9EF3DB22}"/>
              </a:ext>
            </a:extLst>
          </p:cNvPr>
          <p:cNvSpPr>
            <a:spLocks noGrp="1"/>
          </p:cNvSpPr>
          <p:nvPr>
            <p:ph type="title"/>
          </p:nvPr>
        </p:nvSpPr>
        <p:spPr/>
        <p:txBody>
          <a:bodyPr>
            <a:normAutofit fontScale="90000"/>
          </a:bodyPr>
          <a:lstStyle/>
          <a:p>
            <a:r>
              <a:rPr lang="en-US" dirty="0"/>
              <a:t>Scouts BSA Roundtable Breakout Discussion: “Engaging Older Scouts”</a:t>
            </a:r>
            <a:br>
              <a:rPr lang="en-US" dirty="0"/>
            </a:br>
            <a:endParaRPr lang="en-US" dirty="0"/>
          </a:p>
        </p:txBody>
      </p:sp>
      <p:sp>
        <p:nvSpPr>
          <p:cNvPr id="4" name="Content Placeholder 3">
            <a:extLst>
              <a:ext uri="{FF2B5EF4-FFF2-40B4-BE49-F238E27FC236}">
                <a16:creationId xmlns:a16="http://schemas.microsoft.com/office/drawing/2014/main" id="{42AB4CE3-710F-4433-8F50-3938906EC887}"/>
              </a:ext>
            </a:extLst>
          </p:cNvPr>
          <p:cNvSpPr>
            <a:spLocks noGrp="1"/>
          </p:cNvSpPr>
          <p:nvPr>
            <p:ph idx="1"/>
          </p:nvPr>
        </p:nvSpPr>
        <p:spPr/>
        <p:txBody>
          <a:bodyPr/>
          <a:lstStyle/>
          <a:p>
            <a:r>
              <a:rPr lang="en-US" dirty="0"/>
              <a:t>Scouts BSA Roundtable Breakout Discussion Engaging Older Youth</a:t>
            </a:r>
          </a:p>
          <a:p>
            <a:r>
              <a:rPr lang="en-US" dirty="0"/>
              <a:t>1. Why might a Scout be drawn to participate in an older youth program? </a:t>
            </a:r>
          </a:p>
          <a:p>
            <a:r>
              <a:rPr lang="en-US" dirty="0"/>
              <a:t>2. How can we integrate older youth programs into our troop program planning? </a:t>
            </a:r>
          </a:p>
          <a:p>
            <a:r>
              <a:rPr lang="en-US" dirty="0"/>
              <a:t>3. How can we recognize the youth in our troop for their participation and achievements in older youth programs?</a:t>
            </a:r>
          </a:p>
        </p:txBody>
      </p:sp>
    </p:spTree>
    <p:extLst>
      <p:ext uri="{BB962C8B-B14F-4D97-AF65-F5344CB8AC3E}">
        <p14:creationId xmlns:p14="http://schemas.microsoft.com/office/powerpoint/2010/main" val="246750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EE40-0789-4A45-9693-19D4B045A82F}"/>
              </a:ext>
            </a:extLst>
          </p:cNvPr>
          <p:cNvSpPr>
            <a:spLocks noGrp="1"/>
          </p:cNvSpPr>
          <p:nvPr>
            <p:ph type="title"/>
          </p:nvPr>
        </p:nvSpPr>
        <p:spPr/>
        <p:txBody>
          <a:bodyPr/>
          <a:lstStyle/>
          <a:p>
            <a:r>
              <a:rPr lang="en-US" dirty="0"/>
              <a:t>Scouts BSA: Wrap-up</a:t>
            </a:r>
          </a:p>
        </p:txBody>
      </p:sp>
      <p:sp>
        <p:nvSpPr>
          <p:cNvPr id="3" name="Content Placeholder 2">
            <a:extLst>
              <a:ext uri="{FF2B5EF4-FFF2-40B4-BE49-F238E27FC236}">
                <a16:creationId xmlns:a16="http://schemas.microsoft.com/office/drawing/2014/main" id="{12FA0CE2-1CFB-4F59-9CED-96B9F0DD1B14}"/>
              </a:ext>
            </a:extLst>
          </p:cNvPr>
          <p:cNvSpPr>
            <a:spLocks noGrp="1"/>
          </p:cNvSpPr>
          <p:nvPr>
            <p:ph idx="1"/>
          </p:nvPr>
        </p:nvSpPr>
        <p:spPr/>
        <p:txBody>
          <a:bodyPr/>
          <a:lstStyle/>
          <a:p>
            <a:r>
              <a:rPr lang="en-US" dirty="0"/>
              <a:t>Your Concerns</a:t>
            </a:r>
          </a:p>
          <a:p>
            <a:r>
              <a:rPr lang="en-US" dirty="0"/>
              <a:t>Suggestions for upcoming roundtable – WE NEED YOUR INPUT</a:t>
            </a:r>
          </a:p>
          <a:p>
            <a:r>
              <a:rPr lang="en-US" dirty="0"/>
              <a:t>Comments</a:t>
            </a:r>
          </a:p>
        </p:txBody>
      </p:sp>
    </p:spTree>
    <p:extLst>
      <p:ext uri="{BB962C8B-B14F-4D97-AF65-F5344CB8AC3E}">
        <p14:creationId xmlns:p14="http://schemas.microsoft.com/office/powerpoint/2010/main" val="322421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FE4F-A10F-428D-B7E1-211A6534A652}"/>
              </a:ext>
            </a:extLst>
          </p:cNvPr>
          <p:cNvSpPr>
            <a:spLocks noGrp="1"/>
          </p:cNvSpPr>
          <p:nvPr>
            <p:ph type="title"/>
          </p:nvPr>
        </p:nvSpPr>
        <p:spPr/>
        <p:txBody>
          <a:bodyPr/>
          <a:lstStyle/>
          <a:p>
            <a:r>
              <a:rPr lang="en-US" dirty="0"/>
              <a:t>Agenda: September 2022</a:t>
            </a:r>
          </a:p>
        </p:txBody>
      </p:sp>
      <p:sp>
        <p:nvSpPr>
          <p:cNvPr id="3" name="Content Placeholder 2">
            <a:extLst>
              <a:ext uri="{FF2B5EF4-FFF2-40B4-BE49-F238E27FC236}">
                <a16:creationId xmlns:a16="http://schemas.microsoft.com/office/drawing/2014/main" id="{F8333BAB-C591-42E8-A47F-EE4923E8C939}"/>
              </a:ext>
            </a:extLst>
          </p:cNvPr>
          <p:cNvSpPr>
            <a:spLocks noGrp="1"/>
          </p:cNvSpPr>
          <p:nvPr>
            <p:ph idx="1"/>
          </p:nvPr>
        </p:nvSpPr>
        <p:spPr/>
        <p:txBody>
          <a:bodyPr>
            <a:normAutofit/>
          </a:bodyPr>
          <a:lstStyle/>
          <a:p>
            <a:r>
              <a:rPr lang="en-US" sz="2400" dirty="0"/>
              <a:t>Opening</a:t>
            </a:r>
          </a:p>
          <a:p>
            <a:r>
              <a:rPr lang="en-US" sz="2400" dirty="0"/>
              <a:t>Hot Topics: “</a:t>
            </a:r>
            <a:r>
              <a:rPr lang="en-US" sz="2400" dirty="0">
                <a:latin typeface="+mj-lt"/>
              </a:rPr>
              <a:t>2022 Jamboree on the Air/Internet</a:t>
            </a:r>
            <a:r>
              <a:rPr lang="en-US" sz="2400" dirty="0"/>
              <a:t>” </a:t>
            </a:r>
            <a:r>
              <a:rPr lang="en-US" sz="2400"/>
              <a:t>and “2023 National Jamboree”</a:t>
            </a:r>
            <a:endParaRPr lang="en-US" sz="2000" dirty="0"/>
          </a:p>
          <a:p>
            <a:r>
              <a:rPr lang="en-US" sz="2400" dirty="0"/>
              <a:t>Safety Moment: “Prohibited Activities”</a:t>
            </a:r>
          </a:p>
          <a:p>
            <a:r>
              <a:rPr lang="en-US" sz="2400" dirty="0"/>
              <a:t>Roundtable Commissioner’s Minute</a:t>
            </a:r>
          </a:p>
          <a:p>
            <a:r>
              <a:rPr lang="en-US" sz="2400" dirty="0"/>
              <a:t>Breakout</a:t>
            </a:r>
          </a:p>
        </p:txBody>
      </p:sp>
    </p:spTree>
    <p:extLst>
      <p:ext uri="{BB962C8B-B14F-4D97-AF65-F5344CB8AC3E}">
        <p14:creationId xmlns:p14="http://schemas.microsoft.com/office/powerpoint/2010/main" val="331814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838D-93BB-4D4A-8B70-2A9247A461BE}"/>
              </a:ext>
            </a:extLst>
          </p:cNvPr>
          <p:cNvSpPr>
            <a:spLocks noGrp="1"/>
          </p:cNvSpPr>
          <p:nvPr>
            <p:ph type="title"/>
          </p:nvPr>
        </p:nvSpPr>
        <p:spPr/>
        <p:txBody>
          <a:bodyPr/>
          <a:lstStyle/>
          <a:p>
            <a:r>
              <a:rPr lang="en-US" dirty="0"/>
              <a:t>Opening</a:t>
            </a:r>
          </a:p>
        </p:txBody>
      </p:sp>
      <p:sp>
        <p:nvSpPr>
          <p:cNvPr id="3" name="Content Placeholder 2">
            <a:extLst>
              <a:ext uri="{FF2B5EF4-FFF2-40B4-BE49-F238E27FC236}">
                <a16:creationId xmlns:a16="http://schemas.microsoft.com/office/drawing/2014/main" id="{EA54C51B-DD51-468F-AE54-A5DBC8B40EBF}"/>
              </a:ext>
            </a:extLst>
          </p:cNvPr>
          <p:cNvSpPr>
            <a:spLocks noGrp="1"/>
          </p:cNvSpPr>
          <p:nvPr>
            <p:ph idx="1"/>
          </p:nvPr>
        </p:nvSpPr>
        <p:spPr/>
        <p:txBody>
          <a:bodyPr>
            <a:normAutofit/>
          </a:bodyPr>
          <a:lstStyle/>
          <a:p>
            <a:r>
              <a:rPr lang="en-US" sz="2400" dirty="0"/>
              <a:t>Welcome</a:t>
            </a:r>
          </a:p>
          <a:p>
            <a:r>
              <a:rPr lang="en-US" sz="2400" dirty="0"/>
              <a:t>Pledge of Allegiance</a:t>
            </a:r>
          </a:p>
          <a:p>
            <a:r>
              <a:rPr lang="en-US" sz="2400" dirty="0"/>
              <a:t>Scout Oath and Law</a:t>
            </a:r>
          </a:p>
          <a:p>
            <a:r>
              <a:rPr lang="en-US" sz="2400" dirty="0"/>
              <a:t>Greeting</a:t>
            </a:r>
          </a:p>
        </p:txBody>
      </p:sp>
    </p:spTree>
    <p:extLst>
      <p:ext uri="{BB962C8B-B14F-4D97-AF65-F5344CB8AC3E}">
        <p14:creationId xmlns:p14="http://schemas.microsoft.com/office/powerpoint/2010/main" val="421719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5791-E22A-51E2-E40C-E0FD0895D79D}"/>
              </a:ext>
            </a:extLst>
          </p:cNvPr>
          <p:cNvSpPr>
            <a:spLocks noGrp="1"/>
          </p:cNvSpPr>
          <p:nvPr>
            <p:ph type="title"/>
          </p:nvPr>
        </p:nvSpPr>
        <p:spPr>
          <a:xfrm>
            <a:off x="677334" y="609600"/>
            <a:ext cx="8596668" cy="1180454"/>
          </a:xfrm>
        </p:spPr>
        <p:txBody>
          <a:bodyPr>
            <a:normAutofit fontScale="90000"/>
          </a:bodyPr>
          <a:lstStyle/>
          <a:p>
            <a:r>
              <a:rPr lang="en-US" dirty="0"/>
              <a:t>Hot Topic: 2022 Jamboree on the Air/ Jamboree on the Internet</a:t>
            </a:r>
            <a:br>
              <a:rPr lang="en-US" dirty="0"/>
            </a:br>
            <a:endParaRPr lang="en-US" sz="2700" dirty="0"/>
          </a:p>
        </p:txBody>
      </p:sp>
      <p:sp>
        <p:nvSpPr>
          <p:cNvPr id="3" name="Content Placeholder 2">
            <a:extLst>
              <a:ext uri="{FF2B5EF4-FFF2-40B4-BE49-F238E27FC236}">
                <a16:creationId xmlns:a16="http://schemas.microsoft.com/office/drawing/2014/main" id="{59FF476B-F677-33FE-733C-2B0DFA2B5D20}"/>
              </a:ext>
            </a:extLst>
          </p:cNvPr>
          <p:cNvSpPr>
            <a:spLocks noGrp="1"/>
          </p:cNvSpPr>
          <p:nvPr>
            <p:ph idx="1"/>
          </p:nvPr>
        </p:nvSpPr>
        <p:spPr>
          <a:xfrm>
            <a:off x="677334" y="1875295"/>
            <a:ext cx="8596668" cy="4166067"/>
          </a:xfrm>
        </p:spPr>
        <p:txBody>
          <a:bodyPr>
            <a:normAutofit fontScale="70000" lnSpcReduction="20000"/>
          </a:bodyPr>
          <a:lstStyle/>
          <a:p>
            <a:r>
              <a:rPr lang="en-US" sz="2400" dirty="0"/>
              <a:t>2022 JAMBOREE ON THE AIR/JAMBOREE ON THE INTERNET</a:t>
            </a:r>
          </a:p>
          <a:p>
            <a:r>
              <a:rPr lang="en-US" sz="2400" dirty="0"/>
              <a:t>October 14-16, 2022</a:t>
            </a:r>
          </a:p>
          <a:p>
            <a:r>
              <a:rPr lang="en-US" sz="2400" dirty="0"/>
              <a:t>“JOTA-JOTI (Jamboree-on-the-Air-Jamboree-on-the-Internet) is the world’s largest digital Scout event taking place on the Internet and over the airwaves. </a:t>
            </a:r>
          </a:p>
          <a:p>
            <a:r>
              <a:rPr lang="en-US" sz="2400" dirty="0"/>
              <a:t>The event connects millions of young people around the world for a full weekend of online activities that promote friendship and global citizenship. </a:t>
            </a:r>
          </a:p>
          <a:p>
            <a:r>
              <a:rPr lang="en-US" sz="2400" dirty="0"/>
              <a:t>JOTA-JOTI enables young people and volunteers to participate in fun and engaging group activities over the Internet and amateur radio</a:t>
            </a:r>
          </a:p>
          <a:p>
            <a:r>
              <a:rPr lang="en-US" sz="2400" dirty="0"/>
              <a:t>The dynamic </a:t>
            </a:r>
            <a:r>
              <a:rPr lang="en-US" sz="2400" dirty="0" err="1"/>
              <a:t>programme</a:t>
            </a:r>
            <a:r>
              <a:rPr lang="en-US" sz="2400" dirty="0"/>
              <a:t> comprised a variety of non-formal education activities, including webinars, global campfires, talent shows, live shows, fun challenges and more through an interactive 3D campsite. To learn more about how your unit can be involved in JOTA/JOTI, please visit the following link: https://www.jotajoti.info/jota</a:t>
            </a:r>
          </a:p>
        </p:txBody>
      </p:sp>
    </p:spTree>
    <p:extLst>
      <p:ext uri="{BB962C8B-B14F-4D97-AF65-F5344CB8AC3E}">
        <p14:creationId xmlns:p14="http://schemas.microsoft.com/office/powerpoint/2010/main" val="304593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E3A1-C8CF-FBD1-AEAE-46D143F32F89}"/>
              </a:ext>
            </a:extLst>
          </p:cNvPr>
          <p:cNvSpPr>
            <a:spLocks noGrp="1"/>
          </p:cNvSpPr>
          <p:nvPr>
            <p:ph type="title"/>
          </p:nvPr>
        </p:nvSpPr>
        <p:spPr/>
        <p:txBody>
          <a:bodyPr/>
          <a:lstStyle/>
          <a:p>
            <a:r>
              <a:rPr lang="en-US" dirty="0"/>
              <a:t>Hot Topic: 2023 National Jamboree</a:t>
            </a:r>
          </a:p>
        </p:txBody>
      </p:sp>
      <p:sp>
        <p:nvSpPr>
          <p:cNvPr id="3" name="Content Placeholder 2">
            <a:extLst>
              <a:ext uri="{FF2B5EF4-FFF2-40B4-BE49-F238E27FC236}">
                <a16:creationId xmlns:a16="http://schemas.microsoft.com/office/drawing/2014/main" id="{6A7C0778-50FD-65BD-1E0F-81DC12D2C4FD}"/>
              </a:ext>
            </a:extLst>
          </p:cNvPr>
          <p:cNvSpPr>
            <a:spLocks noGrp="1"/>
          </p:cNvSpPr>
          <p:nvPr>
            <p:ph idx="1"/>
          </p:nvPr>
        </p:nvSpPr>
        <p:spPr/>
        <p:txBody>
          <a:bodyPr>
            <a:normAutofit/>
          </a:bodyPr>
          <a:lstStyle/>
          <a:p>
            <a:r>
              <a:rPr lang="en-US" dirty="0"/>
              <a:t>July 19-28, 2023</a:t>
            </a:r>
          </a:p>
          <a:p>
            <a:r>
              <a:rPr lang="en-US" dirty="0"/>
              <a:t>Jamboree is more than a destination. It’s the adventure of lifetime. And there is simply nothing else like it on the planet.</a:t>
            </a:r>
          </a:p>
          <a:p>
            <a:r>
              <a:rPr lang="en-US" dirty="0"/>
              <a:t>For more information and to register now, please follow this link: https://jamboree.scouting.org</a:t>
            </a:r>
          </a:p>
        </p:txBody>
      </p:sp>
    </p:spTree>
    <p:extLst>
      <p:ext uri="{BB962C8B-B14F-4D97-AF65-F5344CB8AC3E}">
        <p14:creationId xmlns:p14="http://schemas.microsoft.com/office/powerpoint/2010/main" val="52656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D15A-060F-4DAE-B018-42DBBC70C1DC}"/>
              </a:ext>
            </a:extLst>
          </p:cNvPr>
          <p:cNvSpPr>
            <a:spLocks noGrp="1"/>
          </p:cNvSpPr>
          <p:nvPr>
            <p:ph type="title"/>
          </p:nvPr>
        </p:nvSpPr>
        <p:spPr/>
        <p:txBody>
          <a:bodyPr/>
          <a:lstStyle/>
          <a:p>
            <a:r>
              <a:rPr lang="en-US" dirty="0"/>
              <a:t>Introduction and Announcements</a:t>
            </a:r>
          </a:p>
        </p:txBody>
      </p:sp>
      <p:sp>
        <p:nvSpPr>
          <p:cNvPr id="3" name="Content Placeholder 2">
            <a:extLst>
              <a:ext uri="{FF2B5EF4-FFF2-40B4-BE49-F238E27FC236}">
                <a16:creationId xmlns:a16="http://schemas.microsoft.com/office/drawing/2014/main" id="{8F0E9025-70F4-4340-98A1-902D5EC7E449}"/>
              </a:ext>
            </a:extLst>
          </p:cNvPr>
          <p:cNvSpPr>
            <a:spLocks noGrp="1"/>
          </p:cNvSpPr>
          <p:nvPr>
            <p:ph idx="1"/>
          </p:nvPr>
        </p:nvSpPr>
        <p:spPr/>
        <p:txBody>
          <a:bodyPr>
            <a:normAutofit/>
          </a:bodyPr>
          <a:lstStyle/>
          <a:p>
            <a:r>
              <a:rPr lang="en-US" sz="2400" dirty="0"/>
              <a:t>Webmaster’s Minutes</a:t>
            </a:r>
          </a:p>
          <a:p>
            <a:r>
              <a:rPr lang="en-US" sz="2400" dirty="0"/>
              <a:t>District Activity Update</a:t>
            </a:r>
          </a:p>
          <a:p>
            <a:r>
              <a:rPr lang="en-US" sz="2400" dirty="0"/>
              <a:t>District Commissioner</a:t>
            </a:r>
          </a:p>
          <a:p>
            <a:r>
              <a:rPr lang="en-US" sz="2400" dirty="0"/>
              <a:t>District’s Director/Executive</a:t>
            </a:r>
          </a:p>
          <a:p>
            <a:r>
              <a:rPr lang="en-US" sz="2400" dirty="0"/>
              <a:t>District Committee Chair</a:t>
            </a:r>
          </a:p>
        </p:txBody>
      </p:sp>
    </p:spTree>
    <p:extLst>
      <p:ext uri="{BB962C8B-B14F-4D97-AF65-F5344CB8AC3E}">
        <p14:creationId xmlns:p14="http://schemas.microsoft.com/office/powerpoint/2010/main" val="333623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FE18-B3F0-4591-6BD9-E28A4D04FDC4}"/>
              </a:ext>
            </a:extLst>
          </p:cNvPr>
          <p:cNvSpPr>
            <a:spLocks noGrp="1"/>
          </p:cNvSpPr>
          <p:nvPr>
            <p:ph type="title"/>
          </p:nvPr>
        </p:nvSpPr>
        <p:spPr/>
        <p:txBody>
          <a:bodyPr/>
          <a:lstStyle/>
          <a:p>
            <a:r>
              <a:rPr lang="en-US" dirty="0"/>
              <a:t>Safety Moment: “Prohibited Activities”</a:t>
            </a:r>
          </a:p>
        </p:txBody>
      </p:sp>
      <p:sp>
        <p:nvSpPr>
          <p:cNvPr id="3" name="Content Placeholder 2">
            <a:extLst>
              <a:ext uri="{FF2B5EF4-FFF2-40B4-BE49-F238E27FC236}">
                <a16:creationId xmlns:a16="http://schemas.microsoft.com/office/drawing/2014/main" id="{36D14C86-C9C3-7322-29F0-F78868E3E47A}"/>
              </a:ext>
            </a:extLst>
          </p:cNvPr>
          <p:cNvSpPr>
            <a:spLocks noGrp="1"/>
          </p:cNvSpPr>
          <p:nvPr>
            <p:ph idx="1"/>
          </p:nvPr>
        </p:nvSpPr>
        <p:spPr/>
        <p:txBody>
          <a:bodyPr/>
          <a:lstStyle/>
          <a:p>
            <a:r>
              <a:rPr lang="en-US" b="0" i="0" dirty="0">
                <a:solidFill>
                  <a:srgbClr val="212121"/>
                </a:solidFill>
                <a:effectLst/>
                <a:latin typeface="Roboto" panose="02000000000000000000" pitchFamily="2" charset="0"/>
              </a:rPr>
              <a:t>The Scouting program incorporates common activities such as swimming, climbing, cycling, archery, and snowboarding that, depending on the details, may include both real and perceived risks to participants. </a:t>
            </a:r>
          </a:p>
          <a:p>
            <a:r>
              <a:rPr lang="en-US" b="0" i="0" dirty="0">
                <a:solidFill>
                  <a:srgbClr val="212121"/>
                </a:solidFill>
                <a:effectLst/>
                <a:latin typeface="Roboto" panose="02000000000000000000" pitchFamily="2" charset="0"/>
              </a:rPr>
              <a:t>Those risks are managed by BSA policies, procedures, and guidelines that set limits and incorporate specific features such as safety equipment or qualified supervision. </a:t>
            </a:r>
          </a:p>
          <a:p>
            <a:r>
              <a:rPr lang="en-US" b="0" i="0" dirty="0">
                <a:solidFill>
                  <a:srgbClr val="212121"/>
                </a:solidFill>
                <a:effectLst/>
                <a:latin typeface="Roboto" panose="02000000000000000000" pitchFamily="2" charset="0"/>
              </a:rPr>
              <a:t>Guidance is provided by, but not limited to, the </a:t>
            </a:r>
            <a:r>
              <a:rPr lang="en-US" b="1" i="0" u="none" strike="noStrike" dirty="0">
                <a:solidFill>
                  <a:srgbClr val="006CFF"/>
                </a:solidFill>
                <a:effectLst/>
                <a:latin typeface="Roboto" panose="02000000000000000000" pitchFamily="2" charset="0"/>
                <a:hlinkClick r:id="rId2"/>
              </a:rPr>
              <a:t>Age-Appropriate Guidelines for Scouting Activities</a:t>
            </a:r>
            <a:r>
              <a:rPr lang="en-US" b="0" i="0" dirty="0">
                <a:solidFill>
                  <a:srgbClr val="212121"/>
                </a:solidFill>
                <a:effectLst/>
                <a:latin typeface="Roboto" panose="02000000000000000000" pitchFamily="2" charset="0"/>
              </a:rPr>
              <a:t>, </a:t>
            </a:r>
            <a:r>
              <a:rPr lang="en-US" b="1" i="0" u="none" strike="noStrike" dirty="0">
                <a:solidFill>
                  <a:srgbClr val="006CFF"/>
                </a:solidFill>
                <a:effectLst/>
                <a:latin typeface="Roboto" panose="02000000000000000000" pitchFamily="2" charset="0"/>
                <a:hlinkClick r:id="rId3"/>
              </a:rPr>
              <a:t>Safe Swim Defense</a:t>
            </a:r>
            <a:r>
              <a:rPr lang="en-US" b="0" i="0" dirty="0">
                <a:solidFill>
                  <a:srgbClr val="212121"/>
                </a:solidFill>
                <a:effectLst/>
                <a:latin typeface="Roboto" panose="02000000000000000000" pitchFamily="2" charset="0"/>
              </a:rPr>
              <a:t>, </a:t>
            </a:r>
            <a:r>
              <a:rPr lang="en-US" b="1" i="0" u="none" strike="noStrike" dirty="0">
                <a:solidFill>
                  <a:srgbClr val="006CFF"/>
                </a:solidFill>
                <a:effectLst/>
                <a:latin typeface="Roboto" panose="02000000000000000000" pitchFamily="2" charset="0"/>
                <a:hlinkClick r:id="rId4"/>
              </a:rPr>
              <a:t>Safety Afloat</a:t>
            </a:r>
            <a:r>
              <a:rPr lang="en-US" b="0" i="0" dirty="0">
                <a:solidFill>
                  <a:srgbClr val="212121"/>
                </a:solidFill>
                <a:effectLst/>
                <a:latin typeface="Roboto" panose="02000000000000000000" pitchFamily="2" charset="0"/>
              </a:rPr>
              <a:t>, </a:t>
            </a:r>
            <a:r>
              <a:rPr lang="en-US" b="1" i="0" u="none" strike="noStrike" dirty="0">
                <a:solidFill>
                  <a:srgbClr val="006CFF"/>
                </a:solidFill>
                <a:effectLst/>
                <a:latin typeface="Roboto" panose="02000000000000000000" pitchFamily="2" charset="0"/>
                <a:hlinkClick r:id="rId5"/>
              </a:rPr>
              <a:t>Climb on Safely</a:t>
            </a:r>
            <a:r>
              <a:rPr lang="en-US" b="0" i="0" dirty="0">
                <a:solidFill>
                  <a:srgbClr val="212121"/>
                </a:solidFill>
                <a:effectLst/>
                <a:latin typeface="Roboto" panose="02000000000000000000" pitchFamily="2" charset="0"/>
              </a:rPr>
              <a:t>, </a:t>
            </a:r>
            <a:r>
              <a:rPr lang="en-US" b="1" i="1" u="none" strike="noStrike" dirty="0">
                <a:solidFill>
                  <a:srgbClr val="006CFF"/>
                </a:solidFill>
                <a:effectLst/>
                <a:latin typeface="Roboto" panose="02000000000000000000" pitchFamily="2" charset="0"/>
                <a:hlinkClick r:id="rId6"/>
              </a:rPr>
              <a:t>Belay On</a:t>
            </a:r>
            <a:r>
              <a:rPr lang="en-US" b="0" i="0" dirty="0">
                <a:solidFill>
                  <a:srgbClr val="212121"/>
                </a:solidFill>
                <a:effectLst/>
                <a:latin typeface="Roboto" panose="02000000000000000000" pitchFamily="2" charset="0"/>
              </a:rPr>
              <a:t>, and the BSA </a:t>
            </a:r>
            <a:r>
              <a:rPr lang="en-US" b="1" i="0" u="none" strike="noStrike" dirty="0">
                <a:solidFill>
                  <a:srgbClr val="006CFF"/>
                </a:solidFill>
                <a:effectLst/>
                <a:latin typeface="Roboto" panose="02000000000000000000" pitchFamily="2" charset="0"/>
                <a:hlinkClick r:id="rId7"/>
              </a:rPr>
              <a:t>shooting sports</a:t>
            </a:r>
            <a:r>
              <a:rPr lang="en-US" b="0" i="0" dirty="0">
                <a:solidFill>
                  <a:srgbClr val="212121"/>
                </a:solidFill>
                <a:effectLst/>
                <a:latin typeface="Roboto" panose="02000000000000000000" pitchFamily="2" charset="0"/>
              </a:rPr>
              <a:t> program.</a:t>
            </a:r>
          </a:p>
          <a:p>
            <a:endParaRPr lang="en-US" dirty="0"/>
          </a:p>
        </p:txBody>
      </p:sp>
    </p:spTree>
    <p:extLst>
      <p:ext uri="{BB962C8B-B14F-4D97-AF65-F5344CB8AC3E}">
        <p14:creationId xmlns:p14="http://schemas.microsoft.com/office/powerpoint/2010/main" val="228635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D249-D222-663A-CD01-9F25874AD44D}"/>
              </a:ext>
            </a:extLst>
          </p:cNvPr>
          <p:cNvSpPr>
            <a:spLocks noGrp="1"/>
          </p:cNvSpPr>
          <p:nvPr>
            <p:ph type="title"/>
          </p:nvPr>
        </p:nvSpPr>
        <p:spPr/>
        <p:txBody>
          <a:bodyPr/>
          <a:lstStyle/>
          <a:p>
            <a:r>
              <a:rPr lang="en-US" dirty="0"/>
              <a:t>Safety Moment: “Prohibited Activities”</a:t>
            </a:r>
          </a:p>
        </p:txBody>
      </p:sp>
      <p:sp>
        <p:nvSpPr>
          <p:cNvPr id="3" name="Content Placeholder 2">
            <a:extLst>
              <a:ext uri="{FF2B5EF4-FFF2-40B4-BE49-F238E27FC236}">
                <a16:creationId xmlns:a16="http://schemas.microsoft.com/office/drawing/2014/main" id="{B14D9E2E-74C1-C44F-C802-FE77C765A314}"/>
              </a:ext>
            </a:extLst>
          </p:cNvPr>
          <p:cNvSpPr>
            <a:spLocks noGrp="1"/>
          </p:cNvSpPr>
          <p:nvPr>
            <p:ph idx="1"/>
          </p:nvPr>
        </p:nvSpPr>
        <p:spPr/>
        <p:txBody>
          <a:bodyPr>
            <a:normAutofit/>
          </a:bodyPr>
          <a:lstStyle/>
          <a:p>
            <a:r>
              <a:rPr lang="en-US" b="0" i="0" dirty="0">
                <a:solidFill>
                  <a:srgbClr val="212121"/>
                </a:solidFill>
                <a:effectLst/>
                <a:latin typeface="Roboto" panose="02000000000000000000" pitchFamily="2" charset="0"/>
              </a:rPr>
              <a:t>Activity components outside of BSA program guidelines are prohibited as follows:</a:t>
            </a:r>
          </a:p>
          <a:p>
            <a:pPr lvl="1"/>
            <a:r>
              <a:rPr lang="en-US" b="0" i="0" dirty="0">
                <a:solidFill>
                  <a:srgbClr val="212121"/>
                </a:solidFill>
                <a:effectLst/>
                <a:latin typeface="Roboto" panose="02000000000000000000" pitchFamily="2" charset="0"/>
              </a:rPr>
              <a:t>Nonadherence to the </a:t>
            </a:r>
            <a:r>
              <a:rPr lang="en-US" b="1" i="0" u="none" strike="noStrike" dirty="0">
                <a:solidFill>
                  <a:srgbClr val="006CFF"/>
                </a:solidFill>
                <a:effectLst/>
                <a:latin typeface="Roboto" panose="02000000000000000000" pitchFamily="2" charset="0"/>
                <a:hlinkClick r:id="rId2"/>
              </a:rPr>
              <a:t>Scouter Code of Conduct</a:t>
            </a:r>
            <a:endParaRPr lang="en-US" b="0" i="0" dirty="0">
              <a:solidFill>
                <a:srgbClr val="212121"/>
              </a:solidFill>
              <a:effectLst/>
              <a:latin typeface="Roboto" panose="02000000000000000000" pitchFamily="2" charset="0"/>
            </a:endParaRPr>
          </a:p>
          <a:p>
            <a:pPr lvl="1"/>
            <a:r>
              <a:rPr lang="en-US" b="0" i="0" dirty="0">
                <a:solidFill>
                  <a:srgbClr val="212121"/>
                </a:solidFill>
                <a:effectLst/>
                <a:latin typeface="Roboto" panose="02000000000000000000" pitchFamily="2" charset="0"/>
              </a:rPr>
              <a:t>Any activity that is not aligned with the current </a:t>
            </a:r>
            <a:r>
              <a:rPr lang="en-US" b="1" i="1" u="none" strike="noStrike" dirty="0">
                <a:solidFill>
                  <a:srgbClr val="006CFF"/>
                </a:solidFill>
                <a:effectLst/>
                <a:latin typeface="Roboto" panose="02000000000000000000" pitchFamily="2" charset="0"/>
                <a:hlinkClick r:id="rId3"/>
              </a:rPr>
              <a:t>Age-Appropriate Guidelines for Scouting Activities</a:t>
            </a:r>
            <a:endParaRPr lang="en-US" b="0" i="0" dirty="0">
              <a:solidFill>
                <a:srgbClr val="212121"/>
              </a:solidFill>
              <a:effectLst/>
              <a:latin typeface="Roboto" panose="02000000000000000000" pitchFamily="2" charset="0"/>
            </a:endParaRPr>
          </a:p>
          <a:p>
            <a:pPr lvl="1"/>
            <a:r>
              <a:rPr lang="en-US" b="0" i="0" dirty="0">
                <a:solidFill>
                  <a:srgbClr val="212121"/>
                </a:solidFill>
                <a:effectLst/>
                <a:latin typeface="Roboto" panose="02000000000000000000" pitchFamily="2" charset="0"/>
              </a:rPr>
              <a:t>Aquatic activities that fail to comply with </a:t>
            </a:r>
            <a:r>
              <a:rPr lang="en-US" b="1" i="0" u="none" strike="noStrike" dirty="0">
                <a:solidFill>
                  <a:srgbClr val="006CFF"/>
                </a:solidFill>
                <a:effectLst/>
                <a:latin typeface="Roboto" panose="02000000000000000000" pitchFamily="2" charset="0"/>
                <a:hlinkClick r:id="rId4"/>
              </a:rPr>
              <a:t>Safe Swim Defense</a:t>
            </a:r>
            <a:r>
              <a:rPr lang="en-US" b="0" i="0" dirty="0">
                <a:solidFill>
                  <a:srgbClr val="212121"/>
                </a:solidFill>
                <a:effectLst/>
                <a:latin typeface="Roboto" panose="02000000000000000000" pitchFamily="2" charset="0"/>
              </a:rPr>
              <a:t> and/or </a:t>
            </a:r>
            <a:r>
              <a:rPr lang="en-US" b="1" i="0" u="none" strike="noStrike" dirty="0">
                <a:solidFill>
                  <a:srgbClr val="006CFF"/>
                </a:solidFill>
                <a:effectLst/>
                <a:latin typeface="Roboto" panose="02000000000000000000" pitchFamily="2" charset="0"/>
                <a:hlinkClick r:id="rId5"/>
              </a:rPr>
              <a:t>Safety Afloat</a:t>
            </a:r>
            <a:endParaRPr lang="en-US" b="0" i="0" dirty="0">
              <a:solidFill>
                <a:srgbClr val="212121"/>
              </a:solidFill>
              <a:effectLst/>
              <a:latin typeface="Roboto" panose="02000000000000000000" pitchFamily="2" charset="0"/>
            </a:endParaRPr>
          </a:p>
          <a:p>
            <a:pPr lvl="1"/>
            <a:r>
              <a:rPr lang="en-US" b="0" i="0" dirty="0">
                <a:solidFill>
                  <a:srgbClr val="212121"/>
                </a:solidFill>
                <a:effectLst/>
                <a:latin typeface="Roboto" panose="02000000000000000000" pitchFamily="2" charset="0"/>
              </a:rPr>
              <a:t>Activities related to COPE or climbing that fail to comply with </a:t>
            </a:r>
            <a:r>
              <a:rPr lang="en-US" b="1" i="0" u="none" strike="noStrike" dirty="0">
                <a:solidFill>
                  <a:srgbClr val="006CFF"/>
                </a:solidFill>
                <a:effectLst/>
                <a:latin typeface="Roboto" panose="02000000000000000000" pitchFamily="2" charset="0"/>
                <a:hlinkClick r:id="rId6"/>
              </a:rPr>
              <a:t>Climb on Safely</a:t>
            </a:r>
            <a:r>
              <a:rPr lang="en-US" b="0" i="0" dirty="0">
                <a:solidFill>
                  <a:srgbClr val="212121"/>
                </a:solidFill>
                <a:effectLst/>
                <a:latin typeface="Roboto" panose="02000000000000000000" pitchFamily="2" charset="0"/>
              </a:rPr>
              <a:t> and/or </a:t>
            </a:r>
            <a:r>
              <a:rPr lang="en-US" b="1" i="1" u="none" strike="noStrike" dirty="0">
                <a:solidFill>
                  <a:srgbClr val="006CFF"/>
                </a:solidFill>
                <a:effectLst/>
                <a:latin typeface="Roboto" panose="02000000000000000000" pitchFamily="2" charset="0"/>
                <a:hlinkClick r:id="rId7"/>
              </a:rPr>
              <a:t>Belay On</a:t>
            </a:r>
            <a:r>
              <a:rPr lang="en-US" b="0" i="0" dirty="0">
                <a:solidFill>
                  <a:srgbClr val="212121"/>
                </a:solidFill>
                <a:effectLst/>
                <a:latin typeface="Roboto" panose="02000000000000000000" pitchFamily="2" charset="0"/>
              </a:rPr>
              <a:t>. This includes activities on courses that are not constructed to comply with standards set by the </a:t>
            </a:r>
            <a:r>
              <a:rPr lang="en-US" b="1" i="0" u="none" strike="noStrike" dirty="0">
                <a:solidFill>
                  <a:srgbClr val="006CFF"/>
                </a:solidFill>
                <a:effectLst/>
                <a:latin typeface="Roboto" panose="02000000000000000000" pitchFamily="2" charset="0"/>
                <a:hlinkClick r:id="rId8"/>
              </a:rPr>
              <a:t>Association for Challenge Course Technology (ACCT)</a:t>
            </a:r>
            <a:r>
              <a:rPr lang="en-US" b="0" i="0" dirty="0">
                <a:solidFill>
                  <a:srgbClr val="212121"/>
                </a:solidFill>
                <a:effectLst/>
                <a:latin typeface="Roboto" panose="02000000000000000000" pitchFamily="2" charset="0"/>
              </a:rPr>
              <a:t> and/or are not inspected annually for integrity.</a:t>
            </a:r>
          </a:p>
          <a:p>
            <a:pPr lvl="1"/>
            <a:endParaRPr lang="en-US" b="0" i="0" dirty="0">
              <a:solidFill>
                <a:srgbClr val="212121"/>
              </a:solidFill>
              <a:effectLst/>
              <a:latin typeface="Roboto" panose="02000000000000000000" pitchFamily="2" charset="0"/>
            </a:endParaRPr>
          </a:p>
        </p:txBody>
      </p:sp>
    </p:spTree>
    <p:extLst>
      <p:ext uri="{BB962C8B-B14F-4D97-AF65-F5344CB8AC3E}">
        <p14:creationId xmlns:p14="http://schemas.microsoft.com/office/powerpoint/2010/main" val="65352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E472-C72E-8F67-5579-DD9228EA59D0}"/>
              </a:ext>
            </a:extLst>
          </p:cNvPr>
          <p:cNvSpPr>
            <a:spLocks noGrp="1"/>
          </p:cNvSpPr>
          <p:nvPr>
            <p:ph type="title"/>
          </p:nvPr>
        </p:nvSpPr>
        <p:spPr/>
        <p:txBody>
          <a:bodyPr>
            <a:normAutofit fontScale="90000"/>
          </a:bodyPr>
          <a:lstStyle/>
          <a:p>
            <a:r>
              <a:rPr lang="en-US" dirty="0"/>
              <a:t>Safety Moment: Prohibited Activities:</a:t>
            </a:r>
            <a:br>
              <a:rPr lang="en-US" dirty="0"/>
            </a:br>
            <a:r>
              <a:rPr lang="en-US" dirty="0"/>
              <a:t>“</a:t>
            </a:r>
            <a:r>
              <a:rPr lang="en-US" sz="2700" dirty="0"/>
              <a:t>Extreme or action sports and associated activities”</a:t>
            </a:r>
            <a:br>
              <a:rPr lang="en-US" dirty="0"/>
            </a:br>
            <a:endParaRPr lang="en-US" sz="2700" dirty="0"/>
          </a:p>
        </p:txBody>
      </p:sp>
      <p:sp>
        <p:nvSpPr>
          <p:cNvPr id="3" name="Content Placeholder 2">
            <a:extLst>
              <a:ext uri="{FF2B5EF4-FFF2-40B4-BE49-F238E27FC236}">
                <a16:creationId xmlns:a16="http://schemas.microsoft.com/office/drawing/2014/main" id="{4DE33D77-6B8E-A54A-DCB3-FBDC29A68DF2}"/>
              </a:ext>
            </a:extLst>
          </p:cNvPr>
          <p:cNvSpPr>
            <a:spLocks noGrp="1"/>
          </p:cNvSpPr>
          <p:nvPr>
            <p:ph idx="1"/>
          </p:nvPr>
        </p:nvSpPr>
        <p:spPr/>
        <p:txBody>
          <a:bodyPr>
            <a:normAutofit fontScale="77500" lnSpcReduction="20000"/>
          </a:bodyPr>
          <a:lstStyle/>
          <a:p>
            <a:pPr>
              <a:buFont typeface="Arial" panose="020B0604020202020204" pitchFamily="34" charset="0"/>
              <a:buChar char="•"/>
            </a:pPr>
            <a:r>
              <a:rPr lang="en-US" b="0" i="0" dirty="0">
                <a:solidFill>
                  <a:srgbClr val="212121"/>
                </a:solidFill>
                <a:effectLst/>
                <a:latin typeface="Roboto" panose="02000000000000000000" pitchFamily="2" charset="0"/>
              </a:rPr>
              <a:t>Parkour, Cliff diving or jumping, Tree climbing</a:t>
            </a:r>
          </a:p>
          <a:p>
            <a:pPr algn="l">
              <a:buFont typeface="Arial" panose="020B0604020202020204" pitchFamily="34" charset="0"/>
              <a:buChar char="•"/>
            </a:pPr>
            <a:r>
              <a:rPr lang="en-US" b="0" i="0" dirty="0">
                <a:solidFill>
                  <a:srgbClr val="212121"/>
                </a:solidFill>
                <a:effectLst/>
                <a:latin typeface="Roboto" panose="02000000000000000000" pitchFamily="2" charset="0"/>
              </a:rPr>
              <a:t>Whitewater paddling on rapids rated Class V or above</a:t>
            </a:r>
          </a:p>
          <a:p>
            <a:pPr algn="l">
              <a:buFont typeface="Arial" panose="020B0604020202020204" pitchFamily="34" charset="0"/>
              <a:buChar char="•"/>
            </a:pPr>
            <a:r>
              <a:rPr lang="en-US" b="0" i="0" dirty="0">
                <a:solidFill>
                  <a:srgbClr val="212121"/>
                </a:solidFill>
                <a:effectLst/>
                <a:latin typeface="Roboto" panose="02000000000000000000" pitchFamily="2" charset="0"/>
              </a:rPr>
              <a:t>Free or solo climbing</a:t>
            </a:r>
          </a:p>
          <a:p>
            <a:pPr algn="l">
              <a:buFont typeface="Arial" panose="020B0604020202020204" pitchFamily="34" charset="0"/>
              <a:buChar char="•"/>
            </a:pPr>
            <a:r>
              <a:rPr lang="en-US" b="0" i="0" dirty="0">
                <a:solidFill>
                  <a:srgbClr val="212121"/>
                </a:solidFill>
                <a:effectLst/>
                <a:latin typeface="Roboto" panose="02000000000000000000" pitchFamily="2" charset="0"/>
              </a:rPr>
              <a:t>Aerobatics while snowboarding, skiing, wakeboarding, or mountain biking</a:t>
            </a:r>
          </a:p>
          <a:p>
            <a:pPr algn="l">
              <a:buFont typeface="Arial" panose="020B0604020202020204" pitchFamily="34" charset="0"/>
              <a:buChar char="•"/>
            </a:pPr>
            <a:r>
              <a:rPr lang="en-US" b="0" i="0" dirty="0">
                <a:solidFill>
                  <a:srgbClr val="212121"/>
                </a:solidFill>
                <a:effectLst/>
                <a:latin typeface="Roboto" panose="02000000000000000000" pitchFamily="2" charset="0"/>
              </a:rPr>
              <a:t>Parachuting, BASE jumping, or wing suiting</a:t>
            </a:r>
          </a:p>
          <a:p>
            <a:pPr algn="l">
              <a:buFont typeface="Arial" panose="020B0604020202020204" pitchFamily="34" charset="0"/>
              <a:buChar char="•"/>
            </a:pPr>
            <a:r>
              <a:rPr lang="en-US" b="0" i="0" dirty="0">
                <a:solidFill>
                  <a:srgbClr val="212121"/>
                </a:solidFill>
                <a:effectLst/>
                <a:latin typeface="Roboto" panose="02000000000000000000" pitchFamily="2" charset="0"/>
              </a:rPr>
              <a:t>Parasailing or any activity in which a person is carried aloft by a parachute, parasail, kite, flying tube, or other device</a:t>
            </a:r>
          </a:p>
          <a:p>
            <a:pPr algn="l">
              <a:buFont typeface="Arial" panose="020B0604020202020204" pitchFamily="34" charset="0"/>
              <a:buChar char="•"/>
            </a:pPr>
            <a:r>
              <a:rPr lang="en-US" b="0" i="0" dirty="0">
                <a:solidFill>
                  <a:srgbClr val="212121"/>
                </a:solidFill>
                <a:effectLst/>
                <a:latin typeface="Roboto" panose="02000000000000000000" pitchFamily="2" charset="0"/>
              </a:rPr>
              <a:t>Participation in amateur or professional rodeo events, council or district sponsorship of rodeos, and use of mechanized bulls or similar devices (</a:t>
            </a:r>
            <a:r>
              <a:rPr lang="en-US" b="0" i="1" dirty="0">
                <a:solidFill>
                  <a:srgbClr val="212121"/>
                </a:solidFill>
                <a:effectLst/>
                <a:latin typeface="Roboto" panose="02000000000000000000" pitchFamily="2" charset="0"/>
              </a:rPr>
              <a:t>This restriction does not apply to bicycle safety rodeos.</a:t>
            </a:r>
            <a:r>
              <a:rPr lang="en-US" b="0" i="0" dirty="0">
                <a:solidFill>
                  <a:srgbClr val="212121"/>
                </a:solidFill>
                <a:effectLst/>
                <a:latin typeface="Roboto" panose="02000000000000000000" pitchFamily="2" charset="0"/>
              </a:rPr>
              <a:t>)</a:t>
            </a:r>
          </a:p>
          <a:p>
            <a:pPr algn="l">
              <a:buFont typeface="Arial" panose="020B0604020202020204" pitchFamily="34" charset="0"/>
              <a:buChar char="•"/>
            </a:pPr>
            <a:r>
              <a:rPr lang="en-US" b="0" i="0" dirty="0">
                <a:solidFill>
                  <a:srgbClr val="212121"/>
                </a:solidFill>
                <a:effectLst/>
                <a:latin typeface="Roboto" panose="02000000000000000000" pitchFamily="2" charset="0"/>
              </a:rPr>
              <a:t>Jumping with bungee-cord devices (sometimes called shock-cord jumping)</a:t>
            </a:r>
          </a:p>
          <a:p>
            <a:pPr algn="l">
              <a:buFont typeface="Arial" panose="020B0604020202020204" pitchFamily="34" charset="0"/>
              <a:buChar char="•"/>
            </a:pPr>
            <a:r>
              <a:rPr lang="en-US" b="0" i="0" dirty="0">
                <a:solidFill>
                  <a:srgbClr val="212121"/>
                </a:solidFill>
                <a:effectLst/>
                <a:latin typeface="Roboto" panose="02000000000000000000" pitchFamily="2" charset="0"/>
              </a:rPr>
              <a:t>Bubble ball, Knocker ball®, zorbing, Battle Balls™, bubble soccer, bubble football, and similar orb activities where participants collide or roll around on land or water</a:t>
            </a:r>
          </a:p>
          <a:p>
            <a:pPr algn="l">
              <a:buFont typeface="Arial" panose="020B0604020202020204" pitchFamily="34" charset="0"/>
              <a:buChar char="•"/>
            </a:pPr>
            <a:r>
              <a:rPr lang="en-US" b="0" i="0" dirty="0">
                <a:solidFill>
                  <a:srgbClr val="212121"/>
                </a:solidFill>
                <a:effectLst/>
                <a:latin typeface="Roboto" panose="02000000000000000000" pitchFamily="2" charset="0"/>
              </a:rPr>
              <a:t>Flyboarding/jet-boarding, Highlining, XPOGO</a:t>
            </a:r>
          </a:p>
          <a:p>
            <a:pPr algn="l">
              <a:buFont typeface="Arial" panose="020B0604020202020204" pitchFamily="34" charset="0"/>
              <a:buChar char="•"/>
            </a:pPr>
            <a:r>
              <a:rPr lang="en-US" b="0" i="0" dirty="0">
                <a:solidFill>
                  <a:srgbClr val="212121"/>
                </a:solidFill>
                <a:effectLst/>
                <a:latin typeface="Roboto" panose="02000000000000000000" pitchFamily="2" charset="0"/>
              </a:rPr>
              <a:t>Trampolines and trampoline parks </a:t>
            </a:r>
          </a:p>
          <a:p>
            <a:endParaRPr lang="en-US" dirty="0"/>
          </a:p>
        </p:txBody>
      </p:sp>
    </p:spTree>
    <p:extLst>
      <p:ext uri="{BB962C8B-B14F-4D97-AF65-F5344CB8AC3E}">
        <p14:creationId xmlns:p14="http://schemas.microsoft.com/office/powerpoint/2010/main" val="22189285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5544</TotalTime>
  <Words>1178</Words>
  <Application>Microsoft Office PowerPoint</Application>
  <PresentationFormat>Widescreen</PresentationFormat>
  <Paragraphs>87</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 Neue</vt:lpstr>
      <vt:lpstr>Roboto</vt:lpstr>
      <vt:lpstr>Trebuchet MS</vt:lpstr>
      <vt:lpstr>Wingdings 3</vt:lpstr>
      <vt:lpstr>Facet</vt:lpstr>
      <vt:lpstr>Roundtable</vt:lpstr>
      <vt:lpstr>Agenda: September 2022</vt:lpstr>
      <vt:lpstr>Opening</vt:lpstr>
      <vt:lpstr>Hot Topic: 2022 Jamboree on the Air/ Jamboree on the Internet </vt:lpstr>
      <vt:lpstr>Hot Topic: 2023 National Jamboree</vt:lpstr>
      <vt:lpstr>Introduction and Announcements</vt:lpstr>
      <vt:lpstr>Safety Moment: “Prohibited Activities”</vt:lpstr>
      <vt:lpstr>Safety Moment: “Prohibited Activities”</vt:lpstr>
      <vt:lpstr>Safety Moment: Prohibited Activities: “Extreme or action sports and associated activities” </vt:lpstr>
      <vt:lpstr>Safety Moment: “Prohibited Activities”</vt:lpstr>
      <vt:lpstr>Commissioner’s Minute: </vt:lpstr>
      <vt:lpstr>Breakout Sessions</vt:lpstr>
      <vt:lpstr>Scouts BSA Leaders</vt:lpstr>
      <vt:lpstr>Greetings</vt:lpstr>
      <vt:lpstr>Scouts BSA Video: “Engaging Older Scouts</vt:lpstr>
      <vt:lpstr>Scouts BSA Roundtable Breakout Discussion: “Engaging Older Scouts” </vt:lpstr>
      <vt:lpstr>Scouts BSA: 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dc:title>
  <dc:creator>Georger Martin</dc:creator>
  <cp:lastModifiedBy>Georger Martin</cp:lastModifiedBy>
  <cp:revision>85</cp:revision>
  <dcterms:created xsi:type="dcterms:W3CDTF">2021-04-08T16:20:54Z</dcterms:created>
  <dcterms:modified xsi:type="dcterms:W3CDTF">2022-09-07T03:05:59Z</dcterms:modified>
</cp:coreProperties>
</file>