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3" r:id="rId3"/>
    <p:sldId id="268" r:id="rId4"/>
    <p:sldId id="299" r:id="rId5"/>
    <p:sldId id="291" r:id="rId6"/>
    <p:sldId id="301" r:id="rId7"/>
    <p:sldId id="298" r:id="rId8"/>
    <p:sldId id="267" r:id="rId9"/>
    <p:sldId id="294" r:id="rId10"/>
    <p:sldId id="297" r:id="rId11"/>
    <p:sldId id="302" r:id="rId12"/>
    <p:sldId id="280" r:id="rId13"/>
    <p:sldId id="269" r:id="rId14"/>
    <p:sldId id="264" r:id="rId15"/>
    <p:sldId id="257" r:id="rId16"/>
    <p:sldId id="285" r:id="rId17"/>
    <p:sldId id="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02" autoAdjust="0"/>
  </p:normalViewPr>
  <p:slideViewPr>
    <p:cSldViewPr snapToGrid="0">
      <p:cViewPr varScale="1">
        <p:scale>
          <a:sx n="122" d="100"/>
          <a:sy n="122" d="100"/>
        </p:scale>
        <p:origin x="9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CA967-EE41-4C55-944F-DBC100415952}" type="datetimeFigureOut">
              <a:rPr lang="en-US" smtClean="0"/>
              <a:t>11/9/2022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850E2E-86A0-41C7-AB07-4E19F37EB496}" type="slidenum">
              <a:rPr lang="en-US" smtClean="0"/>
              <a:t>‹#›</a:t>
            </a:fld>
            <a:endParaRPr lang="en-US" dirty="0"/>
          </a:p>
        </p:txBody>
      </p:sp>
    </p:spTree>
    <p:extLst>
      <p:ext uri="{BB962C8B-B14F-4D97-AF65-F5344CB8AC3E}">
        <p14:creationId xmlns:p14="http://schemas.microsoft.com/office/powerpoint/2010/main" val="2896463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07085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85489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4598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1222267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7151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610199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419586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81771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59469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5445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127555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54338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2182931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386619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863838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271E99-79C4-47A7-84AF-ACCBAF13C56B}" type="datetimeFigureOut">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B55F034-5632-4A55-AD95-BB6B4C2B15F4}" type="slidenum">
              <a:rPr lang="en-US" smtClean="0"/>
              <a:t>‹#›</a:t>
            </a:fld>
            <a:endParaRPr lang="en-US" dirty="0"/>
          </a:p>
        </p:txBody>
      </p:sp>
    </p:spTree>
    <p:extLst>
      <p:ext uri="{BB962C8B-B14F-4D97-AF65-F5344CB8AC3E}">
        <p14:creationId xmlns:p14="http://schemas.microsoft.com/office/powerpoint/2010/main" val="307354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271E99-79C4-47A7-84AF-ACCBAF13C56B}" type="datetimeFigureOut">
              <a:rPr lang="en-US" smtClean="0"/>
              <a:t>11/9/2022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B55F034-5632-4A55-AD95-BB6B4C2B15F4}" type="slidenum">
              <a:rPr lang="en-US" smtClean="0"/>
              <a:t>‹#›</a:t>
            </a:fld>
            <a:endParaRPr lang="en-US" dirty="0"/>
          </a:p>
        </p:txBody>
      </p:sp>
    </p:spTree>
    <p:extLst>
      <p:ext uri="{BB962C8B-B14F-4D97-AF65-F5344CB8AC3E}">
        <p14:creationId xmlns:p14="http://schemas.microsoft.com/office/powerpoint/2010/main" val="5207100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33CF2-8760-49BB-AB38-4D31C134A92B}"/>
              </a:ext>
            </a:extLst>
          </p:cNvPr>
          <p:cNvSpPr>
            <a:spLocks noGrp="1"/>
          </p:cNvSpPr>
          <p:nvPr>
            <p:ph type="ctrTitle"/>
          </p:nvPr>
        </p:nvSpPr>
        <p:spPr/>
        <p:txBody>
          <a:bodyPr/>
          <a:lstStyle/>
          <a:p>
            <a:r>
              <a:rPr lang="en-US" dirty="0"/>
              <a:t>Roundtable</a:t>
            </a:r>
          </a:p>
        </p:txBody>
      </p:sp>
      <p:sp>
        <p:nvSpPr>
          <p:cNvPr id="3" name="Subtitle 2">
            <a:extLst>
              <a:ext uri="{FF2B5EF4-FFF2-40B4-BE49-F238E27FC236}">
                <a16:creationId xmlns:a16="http://schemas.microsoft.com/office/drawing/2014/main" id="{8637A103-253B-4292-B327-9655D3C080EA}"/>
              </a:ext>
            </a:extLst>
          </p:cNvPr>
          <p:cNvSpPr>
            <a:spLocks noGrp="1"/>
          </p:cNvSpPr>
          <p:nvPr>
            <p:ph type="subTitle" idx="1"/>
          </p:nvPr>
        </p:nvSpPr>
        <p:spPr/>
        <p:txBody>
          <a:bodyPr>
            <a:normAutofit/>
          </a:bodyPr>
          <a:lstStyle/>
          <a:p>
            <a:r>
              <a:rPr lang="en-US" sz="2400" dirty="0"/>
              <a:t>Patuxent District</a:t>
            </a:r>
          </a:p>
          <a:p>
            <a:r>
              <a:rPr lang="en-US" sz="2400" dirty="0"/>
              <a:t>November 10, 2022</a:t>
            </a:r>
          </a:p>
        </p:txBody>
      </p:sp>
    </p:spTree>
    <p:extLst>
      <p:ext uri="{BB962C8B-B14F-4D97-AF65-F5344CB8AC3E}">
        <p14:creationId xmlns:p14="http://schemas.microsoft.com/office/powerpoint/2010/main" val="1330060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FFE18-B3F0-4591-6BD9-E28A4D04FDC4}"/>
              </a:ext>
            </a:extLst>
          </p:cNvPr>
          <p:cNvSpPr>
            <a:spLocks noGrp="1"/>
          </p:cNvSpPr>
          <p:nvPr>
            <p:ph type="title"/>
          </p:nvPr>
        </p:nvSpPr>
        <p:spPr/>
        <p:txBody>
          <a:bodyPr/>
          <a:lstStyle/>
          <a:p>
            <a:r>
              <a:rPr lang="en-US" dirty="0"/>
              <a:t>Safety Moment: “Energy Drinks”</a:t>
            </a:r>
            <a:br>
              <a:rPr lang="en-US" dirty="0"/>
            </a:br>
            <a:r>
              <a:rPr lang="en-US" dirty="0"/>
              <a:t>General Information</a:t>
            </a:r>
          </a:p>
        </p:txBody>
      </p:sp>
      <p:sp>
        <p:nvSpPr>
          <p:cNvPr id="3" name="Content Placeholder 2">
            <a:extLst>
              <a:ext uri="{FF2B5EF4-FFF2-40B4-BE49-F238E27FC236}">
                <a16:creationId xmlns:a16="http://schemas.microsoft.com/office/drawing/2014/main" id="{36D14C86-C9C3-7322-29F0-F78868E3E47A}"/>
              </a:ext>
            </a:extLst>
          </p:cNvPr>
          <p:cNvSpPr>
            <a:spLocks noGrp="1"/>
          </p:cNvSpPr>
          <p:nvPr>
            <p:ph idx="1"/>
          </p:nvPr>
        </p:nvSpPr>
        <p:spPr/>
        <p:txBody>
          <a:bodyPr>
            <a:normAutofit/>
          </a:bodyPr>
          <a:lstStyle/>
          <a:p>
            <a:pPr algn="l"/>
            <a:r>
              <a:rPr lang="en-US" b="0" i="0" dirty="0">
                <a:solidFill>
                  <a:schemeClr val="tx1"/>
                </a:solidFill>
                <a:effectLst/>
                <a:latin typeface="Roboto" panose="02000000000000000000" pitchFamily="2" charset="0"/>
              </a:rPr>
              <a:t>Energy drinks contain stimulants such as caffeine and unregulated additives that may increase caffeine’s potency. </a:t>
            </a:r>
          </a:p>
          <a:p>
            <a:pPr algn="l"/>
            <a:r>
              <a:rPr lang="en-US" b="0" i="0" dirty="0">
                <a:solidFill>
                  <a:schemeClr val="tx1"/>
                </a:solidFill>
                <a:effectLst/>
                <a:latin typeface="Roboto" panose="02000000000000000000" pitchFamily="2" charset="0"/>
              </a:rPr>
              <a:t>Their use is discouraged by the BSA.</a:t>
            </a:r>
          </a:p>
          <a:p>
            <a:pPr algn="l"/>
            <a:r>
              <a:rPr lang="en-US" b="0" i="0" dirty="0">
                <a:solidFill>
                  <a:srgbClr val="515354"/>
                </a:solidFill>
                <a:effectLst/>
                <a:latin typeface="Roboto" panose="02000000000000000000" pitchFamily="2" charset="0"/>
              </a:rPr>
              <a:t>According to the National Institutes of Health, a 24-ounce energy drink may contain as much caffeine as four or five cups of coffee. </a:t>
            </a:r>
          </a:p>
          <a:p>
            <a:pPr algn="l"/>
            <a:r>
              <a:rPr lang="en-US" b="0" i="0" dirty="0">
                <a:solidFill>
                  <a:srgbClr val="515354"/>
                </a:solidFill>
                <a:effectLst/>
                <a:latin typeface="Roboto" panose="02000000000000000000" pitchFamily="2" charset="0"/>
              </a:rPr>
              <a:t>High doses of caffeine, combined with the other additives in energy drinks, are especially a concern for children with underlying health issues or those taking certain medications.</a:t>
            </a:r>
          </a:p>
          <a:p>
            <a:pPr algn="l"/>
            <a:r>
              <a:rPr lang="en-US" b="0" i="0" dirty="0">
                <a:solidFill>
                  <a:srgbClr val="515354"/>
                </a:solidFill>
                <a:effectLst/>
                <a:latin typeface="Roboto" panose="02000000000000000000" pitchFamily="2" charset="0"/>
              </a:rPr>
              <a:t>Energy drinks have been known to disturb the heart’s natural rhythm, raise blood pressure, and increase the risk of sudden death. </a:t>
            </a:r>
          </a:p>
          <a:p>
            <a:pPr marL="0" indent="0" algn="l">
              <a:buNone/>
            </a:pPr>
            <a:endParaRPr lang="en-US" b="0" i="0" dirty="0">
              <a:solidFill>
                <a:srgbClr val="212121"/>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2286354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025D7-5AD8-59F8-820C-5C24C7D03FBA}"/>
              </a:ext>
            </a:extLst>
          </p:cNvPr>
          <p:cNvSpPr>
            <a:spLocks noGrp="1"/>
          </p:cNvSpPr>
          <p:nvPr>
            <p:ph type="title"/>
          </p:nvPr>
        </p:nvSpPr>
        <p:spPr/>
        <p:txBody>
          <a:bodyPr/>
          <a:lstStyle/>
          <a:p>
            <a:r>
              <a:rPr lang="en-US" dirty="0"/>
              <a:t>Safety Moment: “Energy Drinks”</a:t>
            </a:r>
            <a:br>
              <a:rPr lang="en-US" dirty="0"/>
            </a:br>
            <a:r>
              <a:rPr lang="en-US" dirty="0"/>
              <a:t>General Information</a:t>
            </a:r>
          </a:p>
        </p:txBody>
      </p:sp>
      <p:sp>
        <p:nvSpPr>
          <p:cNvPr id="3" name="Content Placeholder 2">
            <a:extLst>
              <a:ext uri="{FF2B5EF4-FFF2-40B4-BE49-F238E27FC236}">
                <a16:creationId xmlns:a16="http://schemas.microsoft.com/office/drawing/2014/main" id="{3899BEC2-8C9A-ABCE-54C4-11B0CF3EA04C}"/>
              </a:ext>
            </a:extLst>
          </p:cNvPr>
          <p:cNvSpPr>
            <a:spLocks noGrp="1"/>
          </p:cNvSpPr>
          <p:nvPr>
            <p:ph idx="1"/>
          </p:nvPr>
        </p:nvSpPr>
        <p:spPr/>
        <p:txBody>
          <a:bodyPr>
            <a:normAutofit fontScale="92500"/>
          </a:bodyPr>
          <a:lstStyle/>
          <a:p>
            <a:pPr algn="l"/>
            <a:r>
              <a:rPr lang="en-US" b="0" i="0" dirty="0">
                <a:solidFill>
                  <a:srgbClr val="515354"/>
                </a:solidFill>
                <a:effectLst/>
                <a:latin typeface="Roboto" panose="02000000000000000000" pitchFamily="2" charset="0"/>
              </a:rPr>
              <a:t>These drinks have also been linked to reductions in brain blood flow, seizures, and behavioral disorders. Frequently they cause anxiety, insomnia, stomach upset, muscle twitching, restlessness, and headaches.</a:t>
            </a:r>
          </a:p>
          <a:p>
            <a:pPr algn="l"/>
            <a:r>
              <a:rPr lang="en-US" b="0" i="0" dirty="0">
                <a:solidFill>
                  <a:srgbClr val="515354"/>
                </a:solidFill>
                <a:effectLst/>
                <a:latin typeface="Roboto" panose="02000000000000000000" pitchFamily="2" charset="0"/>
              </a:rPr>
              <a:t>In addition, a single serving may contain more sugar than is recommended for an entire day. </a:t>
            </a:r>
          </a:p>
          <a:p>
            <a:pPr algn="l"/>
            <a:r>
              <a:rPr lang="en-US" b="0" i="0" dirty="0">
                <a:solidFill>
                  <a:srgbClr val="515354"/>
                </a:solidFill>
                <a:effectLst/>
                <a:latin typeface="Roboto" panose="02000000000000000000" pitchFamily="2" charset="0"/>
              </a:rPr>
              <a:t>Those extra calories can add up fast and may contribute to obesity in youth.</a:t>
            </a:r>
          </a:p>
          <a:p>
            <a:pPr algn="l"/>
            <a:r>
              <a:rPr lang="en-US" b="0" i="0" dirty="0">
                <a:solidFill>
                  <a:srgbClr val="515354"/>
                </a:solidFill>
                <a:effectLst/>
                <a:latin typeface="Roboto" panose="02000000000000000000" pitchFamily="2" charset="0"/>
              </a:rPr>
              <a:t>Are energy drinks and sports drinks the same thing? No! Sports drinks—a combination of carbohydrates, minerals, and electrolytes—do not contain caffeine. </a:t>
            </a:r>
          </a:p>
          <a:p>
            <a:pPr algn="l"/>
            <a:r>
              <a:rPr lang="en-US" b="0" i="0" dirty="0">
                <a:solidFill>
                  <a:srgbClr val="515354"/>
                </a:solidFill>
                <a:effectLst/>
                <a:latin typeface="Roboto" panose="02000000000000000000" pitchFamily="2" charset="0"/>
              </a:rPr>
              <a:t>Energy drinks make up about half of the beverage market internationally, and consumption has increased seven-fold in Scout-age youth in the past 15 years.</a:t>
            </a:r>
          </a:p>
          <a:p>
            <a:pPr algn="l"/>
            <a:r>
              <a:rPr lang="en-US" b="1" i="0" dirty="0">
                <a:solidFill>
                  <a:srgbClr val="515354"/>
                </a:solidFill>
                <a:effectLst/>
                <a:latin typeface="Roboto" panose="02000000000000000000" pitchFamily="2" charset="0"/>
              </a:rPr>
              <a:t>Because of the potential health risks, energy drinks are to be discouraged at all Scouting events.</a:t>
            </a:r>
            <a:endParaRPr lang="en-US" b="0" i="0" dirty="0">
              <a:solidFill>
                <a:srgbClr val="515354"/>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186874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BFC1-A3F4-49BE-92A2-E0EE4D31DB47}"/>
              </a:ext>
            </a:extLst>
          </p:cNvPr>
          <p:cNvSpPr>
            <a:spLocks noGrp="1"/>
          </p:cNvSpPr>
          <p:nvPr>
            <p:ph type="title"/>
          </p:nvPr>
        </p:nvSpPr>
        <p:spPr>
          <a:xfrm>
            <a:off x="630840" y="755831"/>
            <a:ext cx="8596668" cy="1220204"/>
          </a:xfrm>
        </p:spPr>
        <p:txBody>
          <a:bodyPr/>
          <a:lstStyle/>
          <a:p>
            <a:r>
              <a:rPr lang="en-US" sz="3200" dirty="0"/>
              <a:t>Commissioner’s Minute: </a:t>
            </a:r>
          </a:p>
        </p:txBody>
      </p:sp>
      <p:sp>
        <p:nvSpPr>
          <p:cNvPr id="3" name="Text Placeholder 2">
            <a:extLst>
              <a:ext uri="{FF2B5EF4-FFF2-40B4-BE49-F238E27FC236}">
                <a16:creationId xmlns:a16="http://schemas.microsoft.com/office/drawing/2014/main" id="{6E947248-8510-4225-B78E-9F8F1E4AD3E2}"/>
              </a:ext>
            </a:extLst>
          </p:cNvPr>
          <p:cNvSpPr>
            <a:spLocks noGrp="1"/>
          </p:cNvSpPr>
          <p:nvPr>
            <p:ph type="body" idx="1"/>
          </p:nvPr>
        </p:nvSpPr>
        <p:spPr>
          <a:xfrm>
            <a:off x="514603" y="1976035"/>
            <a:ext cx="8596668" cy="4401518"/>
          </a:xfrm>
        </p:spPr>
        <p:txBody>
          <a:bodyPr>
            <a:noAutofit/>
          </a:bodyPr>
          <a:lstStyle/>
          <a:p>
            <a:pPr marL="0" marR="0" algn="l"/>
            <a:r>
              <a:rPr lang="en-US" sz="1600" b="1" i="0" dirty="0">
                <a:solidFill>
                  <a:srgbClr val="333333"/>
                </a:solidFill>
                <a:effectLst/>
                <a:latin typeface="Times New Roman" panose="02020603050405020304" pitchFamily="18" charset="0"/>
              </a:rPr>
              <a:t>ON THE TRAIL</a:t>
            </a:r>
            <a:br>
              <a:rPr lang="en-US" sz="1100" b="0" i="0" dirty="0">
                <a:solidFill>
                  <a:srgbClr val="333333"/>
                </a:solidFill>
                <a:effectLst/>
                <a:latin typeface="Times New Roman" panose="02020603050405020304" pitchFamily="18" charset="0"/>
              </a:rPr>
            </a:br>
            <a:br>
              <a:rPr lang="en-US" sz="1100" b="0" i="0" dirty="0">
                <a:solidFill>
                  <a:srgbClr val="333333"/>
                </a:solidFill>
                <a:effectLst/>
                <a:latin typeface="Times New Roman" panose="02020603050405020304" pitchFamily="18" charset="0"/>
              </a:rPr>
            </a:br>
            <a:r>
              <a:rPr lang="en-US" sz="1600" b="0" i="0" dirty="0">
                <a:solidFill>
                  <a:srgbClr val="333333"/>
                </a:solidFill>
                <a:effectLst/>
                <a:latin typeface="Times New Roman" panose="02020603050405020304" pitchFamily="18" charset="0"/>
              </a:rPr>
              <a:t>Once a long time ago a hound was out with his owner trailing a mountain lion. The hound came to a place where a fox had crossed the trail, and the hound decided to follow the fox instead of the lion.</a:t>
            </a:r>
            <a:br>
              <a:rPr lang="en-US" sz="1600" b="0" i="0" dirty="0">
                <a:solidFill>
                  <a:srgbClr val="333333"/>
                </a:solidFill>
                <a:effectLst/>
                <a:latin typeface="Times New Roman" panose="02020603050405020304" pitchFamily="18" charset="0"/>
              </a:rPr>
            </a:br>
            <a:br>
              <a:rPr lang="en-US" sz="1600" b="0" i="0" dirty="0">
                <a:solidFill>
                  <a:srgbClr val="333333"/>
                </a:solidFill>
                <a:effectLst/>
                <a:latin typeface="Times New Roman" panose="02020603050405020304" pitchFamily="18" charset="0"/>
              </a:rPr>
            </a:br>
            <a:r>
              <a:rPr lang="en-US" sz="1600" b="0" i="0" dirty="0">
                <a:solidFill>
                  <a:srgbClr val="333333"/>
                </a:solidFill>
                <a:effectLst/>
                <a:latin typeface="Times New Roman" panose="02020603050405020304" pitchFamily="18" charset="0"/>
              </a:rPr>
              <a:t>A short time later, a rabbit crossed that of the fox, and again the hound changed direction. Why should he chase a fox when a rabbit might be easier to catch?</a:t>
            </a:r>
            <a:br>
              <a:rPr lang="en-US" sz="1600" b="0" i="0" dirty="0">
                <a:solidFill>
                  <a:srgbClr val="333333"/>
                </a:solidFill>
                <a:effectLst/>
                <a:latin typeface="Times New Roman" panose="02020603050405020304" pitchFamily="18" charset="0"/>
              </a:rPr>
            </a:br>
            <a:br>
              <a:rPr lang="en-US" sz="1600" b="0" i="0" dirty="0">
                <a:solidFill>
                  <a:srgbClr val="333333"/>
                </a:solidFill>
                <a:effectLst/>
                <a:latin typeface="Times New Roman" panose="02020603050405020304" pitchFamily="18" charset="0"/>
              </a:rPr>
            </a:br>
            <a:r>
              <a:rPr lang="en-US" sz="1600" b="0" i="0" dirty="0">
                <a:solidFill>
                  <a:srgbClr val="333333"/>
                </a:solidFill>
                <a:effectLst/>
                <a:latin typeface="Times New Roman" panose="02020603050405020304" pitchFamily="18" charset="0"/>
              </a:rPr>
              <a:t>When the hunter finally caught up with his hound, the dog was barking at a small hole in the ground. The hound had brought to bay a field mouse instead of a mountain lion.</a:t>
            </a:r>
            <a:br>
              <a:rPr lang="en-US" sz="1600" b="0" i="0" dirty="0">
                <a:solidFill>
                  <a:srgbClr val="333333"/>
                </a:solidFill>
                <a:effectLst/>
                <a:latin typeface="Times New Roman" panose="02020603050405020304" pitchFamily="18" charset="0"/>
              </a:rPr>
            </a:br>
            <a:br>
              <a:rPr lang="en-US" sz="1600" b="0" i="0" dirty="0">
                <a:solidFill>
                  <a:srgbClr val="333333"/>
                </a:solidFill>
                <a:effectLst/>
                <a:latin typeface="Times New Roman" panose="02020603050405020304" pitchFamily="18" charset="0"/>
              </a:rPr>
            </a:br>
            <a:r>
              <a:rPr lang="en-US" sz="1600" b="0" i="0" dirty="0">
                <a:solidFill>
                  <a:srgbClr val="333333"/>
                </a:solidFill>
                <a:effectLst/>
                <a:latin typeface="Times New Roman" panose="02020603050405020304" pitchFamily="18" charset="0"/>
              </a:rPr>
              <a:t>Well, how about you? Have you set out on a trail to achieve your ambition? Are you able to follow it, or are you sidetracked by easier trails that cross it from time to time?</a:t>
            </a:r>
            <a:br>
              <a:rPr lang="en-US" sz="1600" b="0" i="0" dirty="0">
                <a:solidFill>
                  <a:srgbClr val="333333"/>
                </a:solidFill>
                <a:effectLst/>
                <a:latin typeface="Times New Roman" panose="02020603050405020304" pitchFamily="18" charset="0"/>
              </a:rPr>
            </a:br>
            <a:br>
              <a:rPr lang="en-US" sz="1600" b="0" i="0" dirty="0">
                <a:solidFill>
                  <a:srgbClr val="333333"/>
                </a:solidFill>
                <a:effectLst/>
                <a:latin typeface="Times New Roman" panose="02020603050405020304" pitchFamily="18" charset="0"/>
              </a:rPr>
            </a:br>
            <a:r>
              <a:rPr lang="en-US" sz="1600" b="0" i="0" dirty="0">
                <a:solidFill>
                  <a:srgbClr val="333333"/>
                </a:solidFill>
                <a:effectLst/>
                <a:latin typeface="Times New Roman" panose="02020603050405020304" pitchFamily="18" charset="0"/>
              </a:rPr>
              <a:t>Don't be like that hound. Find out what it takes to achieve your ambition, and then get started. The best way to achieve anything in life is to set a true course for it and then stick to that trail.</a:t>
            </a:r>
            <a:br>
              <a:rPr lang="en-US" sz="1600" b="0" i="0" dirty="0">
                <a:solidFill>
                  <a:srgbClr val="333333"/>
                </a:solidFill>
                <a:effectLst/>
                <a:latin typeface="Times New Roman" panose="02020603050405020304" pitchFamily="18" charset="0"/>
              </a:rPr>
            </a:br>
            <a:br>
              <a:rPr lang="en-US" sz="1100" b="0" i="0" dirty="0">
                <a:solidFill>
                  <a:srgbClr val="333333"/>
                </a:solidFill>
                <a:effectLst/>
                <a:latin typeface="Times New Roman" panose="02020603050405020304" pitchFamily="18" charset="0"/>
              </a:rPr>
            </a:br>
            <a:endParaRPr lang="en-US" sz="1100" b="0" i="0" dirty="0">
              <a:solidFill>
                <a:srgbClr val="333333"/>
              </a:solidFill>
              <a:effectLst/>
              <a:latin typeface="Times New Roman" panose="02020603050405020304" pitchFamily="18" charset="0"/>
            </a:endParaRPr>
          </a:p>
          <a:p>
            <a:pPr algn="l"/>
            <a:endParaRPr lang="en-US" sz="1200" b="1" dirty="0"/>
          </a:p>
        </p:txBody>
      </p:sp>
    </p:spTree>
    <p:extLst>
      <p:ext uri="{BB962C8B-B14F-4D97-AF65-F5344CB8AC3E}">
        <p14:creationId xmlns:p14="http://schemas.microsoft.com/office/powerpoint/2010/main" val="2123811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DC8AB-0965-4A58-9805-313D95643CBA}"/>
              </a:ext>
            </a:extLst>
          </p:cNvPr>
          <p:cNvSpPr>
            <a:spLocks noGrp="1"/>
          </p:cNvSpPr>
          <p:nvPr>
            <p:ph type="title"/>
          </p:nvPr>
        </p:nvSpPr>
        <p:spPr>
          <a:xfrm>
            <a:off x="677335" y="1570009"/>
            <a:ext cx="8596668" cy="1268082"/>
          </a:xfrm>
        </p:spPr>
        <p:txBody>
          <a:bodyPr>
            <a:normAutofit/>
          </a:bodyPr>
          <a:lstStyle/>
          <a:p>
            <a:r>
              <a:rPr lang="en-US" sz="4400" dirty="0"/>
              <a:t>Breakout Sessions</a:t>
            </a:r>
          </a:p>
        </p:txBody>
      </p:sp>
      <p:sp>
        <p:nvSpPr>
          <p:cNvPr id="3" name="Text Placeholder 2">
            <a:extLst>
              <a:ext uri="{FF2B5EF4-FFF2-40B4-BE49-F238E27FC236}">
                <a16:creationId xmlns:a16="http://schemas.microsoft.com/office/drawing/2014/main" id="{B5B1F65B-9A5E-4C5E-B69E-64E0EE341055}"/>
              </a:ext>
            </a:extLst>
          </p:cNvPr>
          <p:cNvSpPr>
            <a:spLocks noGrp="1"/>
          </p:cNvSpPr>
          <p:nvPr>
            <p:ph type="body" idx="1"/>
          </p:nvPr>
        </p:nvSpPr>
        <p:spPr>
          <a:xfrm>
            <a:off x="677335" y="3580108"/>
            <a:ext cx="8596668" cy="1480089"/>
          </a:xfrm>
        </p:spPr>
        <p:txBody>
          <a:bodyPr>
            <a:normAutofit/>
          </a:bodyPr>
          <a:lstStyle/>
          <a:p>
            <a:pPr marL="285750" indent="-285750">
              <a:buFont typeface="Arial" panose="020B0604020202020204" pitchFamily="34" charset="0"/>
              <a:buChar char="•"/>
            </a:pPr>
            <a:r>
              <a:rPr lang="en-US" sz="2400" dirty="0"/>
              <a:t>Cub Scouts – “Getting Parents Involved</a:t>
            </a:r>
            <a:r>
              <a:rPr lang="en-US" sz="2400" b="0" i="0" dirty="0">
                <a:solidFill>
                  <a:srgbClr val="1A2E3B"/>
                </a:solidFill>
                <a:effectLst/>
                <a:latin typeface="Helvetica Neue"/>
              </a:rPr>
              <a:t>”</a:t>
            </a:r>
            <a:endParaRPr lang="en-US" sz="2400" dirty="0"/>
          </a:p>
          <a:p>
            <a:pPr marL="342900" indent="-342900">
              <a:buFont typeface="Arial" panose="020B0604020202020204" pitchFamily="34" charset="0"/>
              <a:buChar char="•"/>
            </a:pPr>
            <a:r>
              <a:rPr lang="en-US" sz="2400" dirty="0"/>
              <a:t>Scouts BSA – “Engaging Chartering Organization”</a:t>
            </a:r>
          </a:p>
        </p:txBody>
      </p:sp>
    </p:spTree>
    <p:extLst>
      <p:ext uri="{BB962C8B-B14F-4D97-AF65-F5344CB8AC3E}">
        <p14:creationId xmlns:p14="http://schemas.microsoft.com/office/powerpoint/2010/main" val="112074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A030-6AAE-406F-8FF3-E1781189D058}"/>
              </a:ext>
            </a:extLst>
          </p:cNvPr>
          <p:cNvSpPr>
            <a:spLocks noGrp="1"/>
          </p:cNvSpPr>
          <p:nvPr>
            <p:ph type="ctrTitle"/>
          </p:nvPr>
        </p:nvSpPr>
        <p:spPr>
          <a:xfrm>
            <a:off x="1507067" y="2404534"/>
            <a:ext cx="7766936" cy="1096899"/>
          </a:xfrm>
        </p:spPr>
        <p:txBody>
          <a:bodyPr/>
          <a:lstStyle/>
          <a:p>
            <a:pPr algn="l"/>
            <a:r>
              <a:rPr lang="en-US" dirty="0"/>
              <a:t>Scouts BSA Leaders</a:t>
            </a:r>
          </a:p>
        </p:txBody>
      </p:sp>
      <p:sp>
        <p:nvSpPr>
          <p:cNvPr id="3" name="Subtitle 2">
            <a:extLst>
              <a:ext uri="{FF2B5EF4-FFF2-40B4-BE49-F238E27FC236}">
                <a16:creationId xmlns:a16="http://schemas.microsoft.com/office/drawing/2014/main" id="{04A041AB-DA64-45C8-B563-548CC97E136A}"/>
              </a:ext>
            </a:extLst>
          </p:cNvPr>
          <p:cNvSpPr>
            <a:spLocks noGrp="1"/>
          </p:cNvSpPr>
          <p:nvPr>
            <p:ph type="subTitle" idx="1"/>
          </p:nvPr>
        </p:nvSpPr>
        <p:spPr/>
        <p:txBody>
          <a:bodyPr>
            <a:normAutofit/>
          </a:bodyPr>
          <a:lstStyle/>
          <a:p>
            <a:pPr algn="l"/>
            <a:r>
              <a:rPr lang="en-US" sz="3200" dirty="0"/>
              <a:t>Breakout Session</a:t>
            </a:r>
          </a:p>
        </p:txBody>
      </p:sp>
    </p:spTree>
    <p:extLst>
      <p:ext uri="{BB962C8B-B14F-4D97-AF65-F5344CB8AC3E}">
        <p14:creationId xmlns:p14="http://schemas.microsoft.com/office/powerpoint/2010/main" val="1529276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BA861-DDFE-4A6A-9BA6-AEC0D163929B}"/>
              </a:ext>
            </a:extLst>
          </p:cNvPr>
          <p:cNvSpPr>
            <a:spLocks noGrp="1"/>
          </p:cNvSpPr>
          <p:nvPr>
            <p:ph type="title"/>
          </p:nvPr>
        </p:nvSpPr>
        <p:spPr/>
        <p:txBody>
          <a:bodyPr/>
          <a:lstStyle/>
          <a:p>
            <a:pPr algn="ctr"/>
            <a:r>
              <a:rPr lang="en-US" dirty="0"/>
              <a:t>Greetings</a:t>
            </a:r>
          </a:p>
        </p:txBody>
      </p:sp>
      <p:sp>
        <p:nvSpPr>
          <p:cNvPr id="6" name="Content Placeholder 5">
            <a:extLst>
              <a:ext uri="{FF2B5EF4-FFF2-40B4-BE49-F238E27FC236}">
                <a16:creationId xmlns:a16="http://schemas.microsoft.com/office/drawing/2014/main" id="{3139A285-619B-4B4B-B5F6-F285EE227E9B}"/>
              </a:ext>
            </a:extLst>
          </p:cNvPr>
          <p:cNvSpPr>
            <a:spLocks noGrp="1"/>
          </p:cNvSpPr>
          <p:nvPr>
            <p:ph idx="1"/>
          </p:nvPr>
        </p:nvSpPr>
        <p:spPr/>
        <p:txBody>
          <a:bodyPr>
            <a:normAutofit/>
          </a:bodyPr>
          <a:lstStyle/>
          <a:p>
            <a:r>
              <a:rPr lang="en-US" sz="2800" dirty="0"/>
              <a:t>Greetings to first timers</a:t>
            </a:r>
          </a:p>
          <a:p>
            <a:r>
              <a:rPr lang="en-US" sz="2800" dirty="0"/>
              <a:t>Upcoming Training and Discussion: </a:t>
            </a:r>
          </a:p>
          <a:p>
            <a:r>
              <a:rPr lang="en-US" sz="2800" dirty="0"/>
              <a:t>Troop/Program Topic: TBD</a:t>
            </a:r>
          </a:p>
        </p:txBody>
      </p:sp>
    </p:spTree>
    <p:extLst>
      <p:ext uri="{BB962C8B-B14F-4D97-AF65-F5344CB8AC3E}">
        <p14:creationId xmlns:p14="http://schemas.microsoft.com/office/powerpoint/2010/main" val="1361516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E335F-91D9-C846-AB67-B94E9EF3DB22}"/>
              </a:ext>
            </a:extLst>
          </p:cNvPr>
          <p:cNvSpPr>
            <a:spLocks noGrp="1"/>
          </p:cNvSpPr>
          <p:nvPr>
            <p:ph type="title"/>
          </p:nvPr>
        </p:nvSpPr>
        <p:spPr>
          <a:xfrm>
            <a:off x="677334" y="609599"/>
            <a:ext cx="8596668" cy="1633415"/>
          </a:xfrm>
        </p:spPr>
        <p:txBody>
          <a:bodyPr>
            <a:normAutofit fontScale="90000"/>
          </a:bodyPr>
          <a:lstStyle/>
          <a:p>
            <a:r>
              <a:rPr lang="en-US" dirty="0"/>
              <a:t>Scouts BSA Roundtable Breakout Session –Discussion – “Engaging your Chartering Organization”</a:t>
            </a:r>
            <a:br>
              <a:rPr lang="en-US" dirty="0"/>
            </a:br>
            <a:endParaRPr lang="en-US" dirty="0"/>
          </a:p>
        </p:txBody>
      </p:sp>
      <p:sp>
        <p:nvSpPr>
          <p:cNvPr id="4" name="Content Placeholder 3">
            <a:extLst>
              <a:ext uri="{FF2B5EF4-FFF2-40B4-BE49-F238E27FC236}">
                <a16:creationId xmlns:a16="http://schemas.microsoft.com/office/drawing/2014/main" id="{42AB4CE3-710F-4433-8F50-3938906EC887}"/>
              </a:ext>
            </a:extLst>
          </p:cNvPr>
          <p:cNvSpPr>
            <a:spLocks noGrp="1"/>
          </p:cNvSpPr>
          <p:nvPr>
            <p:ph idx="1"/>
          </p:nvPr>
        </p:nvSpPr>
        <p:spPr>
          <a:xfrm>
            <a:off x="677334" y="2743200"/>
            <a:ext cx="8521374" cy="3298162"/>
          </a:xfrm>
        </p:spPr>
        <p:txBody>
          <a:bodyPr/>
          <a:lstStyle/>
          <a:p>
            <a:r>
              <a:rPr lang="en-US" dirty="0"/>
              <a:t>Scouts BSA Roundtable Breakout Session – Discussion Questions April – Engaging your Chartering Organization </a:t>
            </a:r>
          </a:p>
          <a:p>
            <a:pPr lvl="1">
              <a:buFont typeface="+mj-lt"/>
              <a:buAutoNum type="arabicPeriod"/>
            </a:pPr>
            <a:r>
              <a:rPr lang="en-US" dirty="0"/>
              <a:t>How would we rate our current relationship status with our Chartering Organizations? </a:t>
            </a:r>
          </a:p>
          <a:p>
            <a:pPr lvl="1">
              <a:buFont typeface="+mj-lt"/>
              <a:buAutoNum type="arabicPeriod"/>
            </a:pPr>
            <a:r>
              <a:rPr lang="en-US" dirty="0"/>
              <a:t>What steps could we take to measurably improve that relationship? </a:t>
            </a:r>
          </a:p>
          <a:p>
            <a:pPr lvl="1">
              <a:buFont typeface="+mj-lt"/>
              <a:buAutoNum type="arabicPeriod"/>
            </a:pPr>
            <a:r>
              <a:rPr lang="en-US" dirty="0"/>
              <a:t>What more could our Troops do for our Chartering Organizations</a:t>
            </a:r>
          </a:p>
        </p:txBody>
      </p:sp>
    </p:spTree>
    <p:extLst>
      <p:ext uri="{BB962C8B-B14F-4D97-AF65-F5344CB8AC3E}">
        <p14:creationId xmlns:p14="http://schemas.microsoft.com/office/powerpoint/2010/main" val="2467504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FEE40-0789-4A45-9693-19D4B045A82F}"/>
              </a:ext>
            </a:extLst>
          </p:cNvPr>
          <p:cNvSpPr>
            <a:spLocks noGrp="1"/>
          </p:cNvSpPr>
          <p:nvPr>
            <p:ph type="title"/>
          </p:nvPr>
        </p:nvSpPr>
        <p:spPr/>
        <p:txBody>
          <a:bodyPr/>
          <a:lstStyle/>
          <a:p>
            <a:r>
              <a:rPr lang="en-US" dirty="0"/>
              <a:t>Scouts BSA: Wrap-up</a:t>
            </a:r>
          </a:p>
        </p:txBody>
      </p:sp>
      <p:sp>
        <p:nvSpPr>
          <p:cNvPr id="3" name="Content Placeholder 2">
            <a:extLst>
              <a:ext uri="{FF2B5EF4-FFF2-40B4-BE49-F238E27FC236}">
                <a16:creationId xmlns:a16="http://schemas.microsoft.com/office/drawing/2014/main" id="{12FA0CE2-1CFB-4F59-9CED-96B9F0DD1B14}"/>
              </a:ext>
            </a:extLst>
          </p:cNvPr>
          <p:cNvSpPr>
            <a:spLocks noGrp="1"/>
          </p:cNvSpPr>
          <p:nvPr>
            <p:ph idx="1"/>
          </p:nvPr>
        </p:nvSpPr>
        <p:spPr/>
        <p:txBody>
          <a:bodyPr>
            <a:normAutofit/>
          </a:bodyPr>
          <a:lstStyle/>
          <a:p>
            <a:r>
              <a:rPr lang="en-US" sz="2400" dirty="0"/>
              <a:t>Your Concerns</a:t>
            </a:r>
          </a:p>
          <a:p>
            <a:r>
              <a:rPr lang="en-US" sz="2400" dirty="0"/>
              <a:t>Suggestions for upcoming roundtable – WE NEED YOUR INPUT</a:t>
            </a:r>
          </a:p>
          <a:p>
            <a:r>
              <a:rPr lang="en-US" sz="2400" dirty="0"/>
              <a:t>Comments</a:t>
            </a:r>
          </a:p>
        </p:txBody>
      </p:sp>
    </p:spTree>
    <p:extLst>
      <p:ext uri="{BB962C8B-B14F-4D97-AF65-F5344CB8AC3E}">
        <p14:creationId xmlns:p14="http://schemas.microsoft.com/office/powerpoint/2010/main" val="3224219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9FE4F-A10F-428D-B7E1-211A6534A652}"/>
              </a:ext>
            </a:extLst>
          </p:cNvPr>
          <p:cNvSpPr>
            <a:spLocks noGrp="1"/>
          </p:cNvSpPr>
          <p:nvPr>
            <p:ph type="title"/>
          </p:nvPr>
        </p:nvSpPr>
        <p:spPr/>
        <p:txBody>
          <a:bodyPr/>
          <a:lstStyle/>
          <a:p>
            <a:r>
              <a:rPr lang="en-US" dirty="0"/>
              <a:t>Agenda: November 2022</a:t>
            </a:r>
          </a:p>
        </p:txBody>
      </p:sp>
      <p:sp>
        <p:nvSpPr>
          <p:cNvPr id="3" name="Content Placeholder 2">
            <a:extLst>
              <a:ext uri="{FF2B5EF4-FFF2-40B4-BE49-F238E27FC236}">
                <a16:creationId xmlns:a16="http://schemas.microsoft.com/office/drawing/2014/main" id="{F8333BAB-C591-42E8-A47F-EE4923E8C939}"/>
              </a:ext>
            </a:extLst>
          </p:cNvPr>
          <p:cNvSpPr>
            <a:spLocks noGrp="1"/>
          </p:cNvSpPr>
          <p:nvPr>
            <p:ph idx="1"/>
          </p:nvPr>
        </p:nvSpPr>
        <p:spPr/>
        <p:txBody>
          <a:bodyPr>
            <a:normAutofit/>
          </a:bodyPr>
          <a:lstStyle/>
          <a:p>
            <a:r>
              <a:rPr lang="en-US" sz="2400" dirty="0"/>
              <a:t>Opening</a:t>
            </a:r>
          </a:p>
          <a:p>
            <a:r>
              <a:rPr lang="en-US" sz="2400" dirty="0"/>
              <a:t>Hot Topics: “Can Packs and Troops Participate in Political Rallies?”</a:t>
            </a:r>
            <a:endParaRPr lang="en-US" sz="2000" dirty="0"/>
          </a:p>
          <a:p>
            <a:r>
              <a:rPr lang="en-US" sz="2400" dirty="0"/>
              <a:t>Safety Moment: “Energy Drinks”</a:t>
            </a:r>
          </a:p>
          <a:p>
            <a:r>
              <a:rPr lang="en-US" sz="2400" dirty="0"/>
              <a:t>Roundtable Commissioner’s Minute</a:t>
            </a:r>
          </a:p>
          <a:p>
            <a:r>
              <a:rPr lang="en-US" sz="2400" dirty="0"/>
              <a:t>Breakout</a:t>
            </a:r>
          </a:p>
        </p:txBody>
      </p:sp>
    </p:spTree>
    <p:extLst>
      <p:ext uri="{BB962C8B-B14F-4D97-AF65-F5344CB8AC3E}">
        <p14:creationId xmlns:p14="http://schemas.microsoft.com/office/powerpoint/2010/main" val="3318143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E838D-93BB-4D4A-8B70-2A9247A461BE}"/>
              </a:ext>
            </a:extLst>
          </p:cNvPr>
          <p:cNvSpPr>
            <a:spLocks noGrp="1"/>
          </p:cNvSpPr>
          <p:nvPr>
            <p:ph type="title"/>
          </p:nvPr>
        </p:nvSpPr>
        <p:spPr>
          <a:xfrm>
            <a:off x="677334" y="609600"/>
            <a:ext cx="8596668" cy="914400"/>
          </a:xfrm>
        </p:spPr>
        <p:txBody>
          <a:bodyPr/>
          <a:lstStyle/>
          <a:p>
            <a:r>
              <a:rPr lang="en-US" dirty="0"/>
              <a:t>Welcome</a:t>
            </a:r>
          </a:p>
        </p:txBody>
      </p:sp>
      <p:sp>
        <p:nvSpPr>
          <p:cNvPr id="3" name="Content Placeholder 2">
            <a:extLst>
              <a:ext uri="{FF2B5EF4-FFF2-40B4-BE49-F238E27FC236}">
                <a16:creationId xmlns:a16="http://schemas.microsoft.com/office/drawing/2014/main" id="{EA54C51B-DD51-468F-AE54-A5DBC8B40EBF}"/>
              </a:ext>
            </a:extLst>
          </p:cNvPr>
          <p:cNvSpPr>
            <a:spLocks noGrp="1"/>
          </p:cNvSpPr>
          <p:nvPr>
            <p:ph idx="1"/>
          </p:nvPr>
        </p:nvSpPr>
        <p:spPr/>
        <p:txBody>
          <a:bodyPr>
            <a:normAutofit/>
          </a:bodyPr>
          <a:lstStyle/>
          <a:p>
            <a:r>
              <a:rPr lang="en-US" sz="2200" dirty="0"/>
              <a:t>Pledge of Allegiance</a:t>
            </a:r>
          </a:p>
          <a:p>
            <a:pPr lvl="1"/>
            <a:r>
              <a:rPr lang="en-US" sz="1700" i="0" dirty="0">
                <a:solidFill>
                  <a:srgbClr val="000000"/>
                </a:solidFill>
                <a:effectLst/>
              </a:rPr>
              <a:t>"I pledge allegiance to the Flag of the United States of America, and to the Republic for which it stands, one Nation under God, indivisible, with liberty and justice for all."</a:t>
            </a:r>
            <a:endParaRPr lang="en-US" sz="1700" dirty="0"/>
          </a:p>
          <a:p>
            <a:r>
              <a:rPr lang="en-US" sz="2200" dirty="0"/>
              <a:t>Scout Oath</a:t>
            </a:r>
          </a:p>
          <a:p>
            <a:pPr lvl="1"/>
            <a:r>
              <a:rPr lang="en-US" i="0" dirty="0">
                <a:solidFill>
                  <a:srgbClr val="202124"/>
                </a:solidFill>
                <a:effectLst/>
              </a:rPr>
              <a:t>On my honor I will do my best to do my duty to God and my country and to obey the Scout Law; to help other people at all times; to keep myself physically strong, mentally awake, and morally straight.</a:t>
            </a:r>
            <a:r>
              <a:rPr lang="en-US" dirty="0"/>
              <a:t> </a:t>
            </a:r>
          </a:p>
        </p:txBody>
      </p:sp>
    </p:spTree>
    <p:extLst>
      <p:ext uri="{BB962C8B-B14F-4D97-AF65-F5344CB8AC3E}">
        <p14:creationId xmlns:p14="http://schemas.microsoft.com/office/powerpoint/2010/main" val="4217193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1BEB5-9958-54B9-229A-498ED0EF7D5A}"/>
              </a:ext>
            </a:extLst>
          </p:cNvPr>
          <p:cNvSpPr>
            <a:spLocks noGrp="1"/>
          </p:cNvSpPr>
          <p:nvPr>
            <p:ph type="title"/>
          </p:nvPr>
        </p:nvSpPr>
        <p:spPr/>
        <p:txBody>
          <a:bodyPr/>
          <a:lstStyle/>
          <a:p>
            <a:r>
              <a:rPr lang="en-US" dirty="0"/>
              <a:t>Hot Topic:</a:t>
            </a:r>
            <a:r>
              <a:rPr lang="en-US" sz="3600" dirty="0"/>
              <a:t> “Scouts Participate in Political Rallies”</a:t>
            </a:r>
            <a:endParaRPr lang="en-US" dirty="0"/>
          </a:p>
        </p:txBody>
      </p:sp>
      <p:sp>
        <p:nvSpPr>
          <p:cNvPr id="3" name="Content Placeholder 2">
            <a:extLst>
              <a:ext uri="{FF2B5EF4-FFF2-40B4-BE49-F238E27FC236}">
                <a16:creationId xmlns:a16="http://schemas.microsoft.com/office/drawing/2014/main" id="{68BFC543-0AE7-C93A-05D1-2F1FDB0DCAFE}"/>
              </a:ext>
            </a:extLst>
          </p:cNvPr>
          <p:cNvSpPr>
            <a:spLocks noGrp="1"/>
          </p:cNvSpPr>
          <p:nvPr>
            <p:ph idx="1"/>
          </p:nvPr>
        </p:nvSpPr>
        <p:spPr/>
        <p:txBody>
          <a:bodyPr>
            <a:normAutofit/>
          </a:bodyPr>
          <a:lstStyle/>
          <a:p>
            <a:r>
              <a:rPr lang="en-US" dirty="0"/>
              <a:t>Here are some Frequently Asked Questions and the BSA’s official answers: </a:t>
            </a:r>
          </a:p>
          <a:p>
            <a:r>
              <a:rPr lang="en-US" dirty="0"/>
              <a:t>Q: Could a pack, troop or crew provide a color guard flag ceremony for a candidate’s public speaking event or rally? </a:t>
            </a:r>
          </a:p>
          <a:p>
            <a:r>
              <a:rPr lang="en-US" dirty="0"/>
              <a:t>A: Yes. But, BSA Policy requires our adult and youth members in uniform to leave immediately after the presentation of colors and the Pledge of Allegiance. </a:t>
            </a:r>
          </a:p>
          <a:p>
            <a:r>
              <a:rPr lang="en-US" dirty="0"/>
              <a:t>Q: So Scouts and Scouters can’t stand on the platform for the remainder of the speech or presentation? </a:t>
            </a:r>
          </a:p>
          <a:p>
            <a:r>
              <a:rPr lang="en-US" dirty="0"/>
              <a:t>A: No, they should not remain on the speakers’ platform or in a conspicuous location where media could construe their presence as an endorsement or symbol of support.</a:t>
            </a:r>
          </a:p>
        </p:txBody>
      </p:sp>
    </p:spTree>
    <p:extLst>
      <p:ext uri="{BB962C8B-B14F-4D97-AF65-F5344CB8AC3E}">
        <p14:creationId xmlns:p14="http://schemas.microsoft.com/office/powerpoint/2010/main" val="404680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F5791-E22A-51E2-E40C-E0FD0895D79D}"/>
              </a:ext>
            </a:extLst>
          </p:cNvPr>
          <p:cNvSpPr>
            <a:spLocks noGrp="1"/>
          </p:cNvSpPr>
          <p:nvPr>
            <p:ph type="title"/>
          </p:nvPr>
        </p:nvSpPr>
        <p:spPr>
          <a:xfrm>
            <a:off x="677334" y="562708"/>
            <a:ext cx="8596668" cy="1180454"/>
          </a:xfrm>
        </p:spPr>
        <p:txBody>
          <a:bodyPr>
            <a:normAutofit fontScale="90000"/>
          </a:bodyPr>
          <a:lstStyle/>
          <a:p>
            <a:r>
              <a:rPr lang="en-US" dirty="0"/>
              <a:t>Hot Topic:</a:t>
            </a:r>
            <a:r>
              <a:rPr lang="en-US" sz="3600" dirty="0"/>
              <a:t> “Scouts Participate in Political Rallies”</a:t>
            </a:r>
            <a:r>
              <a:rPr lang="en-US" dirty="0"/>
              <a:t> </a:t>
            </a:r>
            <a:br>
              <a:rPr lang="en-US" dirty="0"/>
            </a:br>
            <a:endParaRPr lang="en-US" sz="2700" dirty="0"/>
          </a:p>
        </p:txBody>
      </p:sp>
      <p:sp>
        <p:nvSpPr>
          <p:cNvPr id="3" name="Content Placeholder 2">
            <a:extLst>
              <a:ext uri="{FF2B5EF4-FFF2-40B4-BE49-F238E27FC236}">
                <a16:creationId xmlns:a16="http://schemas.microsoft.com/office/drawing/2014/main" id="{59FF476B-F677-33FE-733C-2B0DFA2B5D20}"/>
              </a:ext>
            </a:extLst>
          </p:cNvPr>
          <p:cNvSpPr>
            <a:spLocks noGrp="1"/>
          </p:cNvSpPr>
          <p:nvPr>
            <p:ph idx="1"/>
          </p:nvPr>
        </p:nvSpPr>
        <p:spPr>
          <a:xfrm>
            <a:off x="677334" y="1875295"/>
            <a:ext cx="8596668" cy="4166067"/>
          </a:xfrm>
        </p:spPr>
        <p:txBody>
          <a:bodyPr>
            <a:normAutofit fontScale="92500" lnSpcReduction="20000"/>
          </a:bodyPr>
          <a:lstStyle/>
          <a:p>
            <a:r>
              <a:rPr lang="en-US" sz="2400" dirty="0"/>
              <a:t>Q: What about parades?</a:t>
            </a:r>
          </a:p>
          <a:p>
            <a:r>
              <a:rPr lang="en-US" sz="2400" dirty="0"/>
              <a:t> A: Scouts are allowed to participate in parades designed to recognize holidays or special occasions, such as Veterans Day or Memorial Day. Q: Why is this the rule?</a:t>
            </a:r>
          </a:p>
          <a:p>
            <a:r>
              <a:rPr lang="en-US" sz="2400" dirty="0"/>
              <a:t> A: The policy is meant to prevent someone from using our brand to convey support of a candidate or ideology. </a:t>
            </a:r>
          </a:p>
          <a:p>
            <a:r>
              <a:rPr lang="en-US" sz="2400" dirty="0"/>
              <a:t>Q: So then why is it OK to even present the colors or lead the Pledge of Allegiance at all?</a:t>
            </a:r>
          </a:p>
          <a:p>
            <a:r>
              <a:rPr lang="en-US" sz="2400" dirty="0"/>
              <a:t> A: Those are displays of loyalty to the nation, something the BSA has always endorsed. Regardless of the outcome of the political race, the candidate and supporters pledge allegiance to the U.S. </a:t>
            </a:r>
            <a:endParaRPr lang="en-US" sz="2200" dirty="0"/>
          </a:p>
        </p:txBody>
      </p:sp>
    </p:spTree>
    <p:extLst>
      <p:ext uri="{BB962C8B-B14F-4D97-AF65-F5344CB8AC3E}">
        <p14:creationId xmlns:p14="http://schemas.microsoft.com/office/powerpoint/2010/main" val="3045937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87C3E-5867-CC7A-B70E-D4B454DF56C1}"/>
              </a:ext>
            </a:extLst>
          </p:cNvPr>
          <p:cNvSpPr>
            <a:spLocks noGrp="1"/>
          </p:cNvSpPr>
          <p:nvPr>
            <p:ph type="title"/>
          </p:nvPr>
        </p:nvSpPr>
        <p:spPr/>
        <p:txBody>
          <a:bodyPr/>
          <a:lstStyle/>
          <a:p>
            <a:r>
              <a:rPr lang="en-US" dirty="0"/>
              <a:t>Hot Topic:</a:t>
            </a:r>
            <a:r>
              <a:rPr lang="en-US" sz="3600" dirty="0"/>
              <a:t> “Scouts Participate in Political Rallies”</a:t>
            </a:r>
            <a:endParaRPr lang="en-US" dirty="0"/>
          </a:p>
        </p:txBody>
      </p:sp>
      <p:sp>
        <p:nvSpPr>
          <p:cNvPr id="3" name="Content Placeholder 2">
            <a:extLst>
              <a:ext uri="{FF2B5EF4-FFF2-40B4-BE49-F238E27FC236}">
                <a16:creationId xmlns:a16="http://schemas.microsoft.com/office/drawing/2014/main" id="{2D09F8BE-9174-673D-B67C-B35E597DE7BB}"/>
              </a:ext>
            </a:extLst>
          </p:cNvPr>
          <p:cNvSpPr>
            <a:spLocks noGrp="1"/>
          </p:cNvSpPr>
          <p:nvPr>
            <p:ph idx="1"/>
          </p:nvPr>
        </p:nvSpPr>
        <p:spPr>
          <a:xfrm>
            <a:off x="677334" y="2071077"/>
            <a:ext cx="8596668" cy="3970285"/>
          </a:xfrm>
        </p:spPr>
        <p:txBody>
          <a:bodyPr>
            <a:normAutofit fontScale="92500" lnSpcReduction="20000"/>
          </a:bodyPr>
          <a:lstStyle/>
          <a:p>
            <a:r>
              <a:rPr lang="en-US" dirty="0"/>
              <a:t>Q: Can Scouts and Scouters pose for photos with political candidates at these events?</a:t>
            </a:r>
          </a:p>
          <a:p>
            <a:r>
              <a:rPr lang="en-US" dirty="0"/>
              <a:t>A: Technically yes, but proceed with caution. Photos of political candidates with Scouts in uniform (or any BSA marks and logos, for that matter) are not allowed to be used in political campaign materials of any kind. </a:t>
            </a:r>
          </a:p>
          <a:p>
            <a:r>
              <a:rPr lang="en-US" dirty="0"/>
              <a:t>Q: Can adult leaders or Venturers who are old enough vote in elections?</a:t>
            </a:r>
          </a:p>
          <a:p>
            <a:r>
              <a:rPr lang="en-US" dirty="0"/>
              <a:t>A: Not only can they — they should! This policy isn’t meant to limit the freedom of thought or action of any official or member acting as an individual. </a:t>
            </a:r>
          </a:p>
          <a:p>
            <a:r>
              <a:rPr lang="en-US" dirty="0"/>
              <a:t>Q: What can Scout leaders do to support this policy?</a:t>
            </a:r>
          </a:p>
          <a:p>
            <a:r>
              <a:rPr lang="en-US" dirty="0"/>
              <a:t>A: Volunteers (and professionals) must be alert to situations that would imply that the BSA favors one candidate or party over another.</a:t>
            </a:r>
          </a:p>
          <a:p>
            <a:r>
              <a:rPr lang="en-US" dirty="0"/>
              <a:t>Q: Does Scouting still teach patriotism and citizenship? </a:t>
            </a:r>
          </a:p>
          <a:p>
            <a:r>
              <a:rPr lang="en-US" dirty="0"/>
              <a:t>A: Yes! The BSA teaches the ideals of patriotism and good citizenship as required to fulfill its purpose.</a:t>
            </a:r>
          </a:p>
        </p:txBody>
      </p:sp>
    </p:spTree>
    <p:extLst>
      <p:ext uri="{BB962C8B-B14F-4D97-AF65-F5344CB8AC3E}">
        <p14:creationId xmlns:p14="http://schemas.microsoft.com/office/powerpoint/2010/main" val="95192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3E3A1-C8CF-FBD1-AEAE-46D143F32F89}"/>
              </a:ext>
            </a:extLst>
          </p:cNvPr>
          <p:cNvSpPr>
            <a:spLocks noGrp="1"/>
          </p:cNvSpPr>
          <p:nvPr>
            <p:ph type="title"/>
          </p:nvPr>
        </p:nvSpPr>
        <p:spPr/>
        <p:txBody>
          <a:bodyPr/>
          <a:lstStyle/>
          <a:p>
            <a:r>
              <a:rPr lang="en-US" dirty="0"/>
              <a:t>Hot Topic: 2023 National Jamboree</a:t>
            </a:r>
          </a:p>
        </p:txBody>
      </p:sp>
      <p:sp>
        <p:nvSpPr>
          <p:cNvPr id="3" name="Content Placeholder 2">
            <a:extLst>
              <a:ext uri="{FF2B5EF4-FFF2-40B4-BE49-F238E27FC236}">
                <a16:creationId xmlns:a16="http://schemas.microsoft.com/office/drawing/2014/main" id="{6A7C0778-50FD-65BD-1E0F-81DC12D2C4FD}"/>
              </a:ext>
            </a:extLst>
          </p:cNvPr>
          <p:cNvSpPr>
            <a:spLocks noGrp="1"/>
          </p:cNvSpPr>
          <p:nvPr>
            <p:ph idx="1"/>
          </p:nvPr>
        </p:nvSpPr>
        <p:spPr/>
        <p:txBody>
          <a:bodyPr>
            <a:normAutofit/>
          </a:bodyPr>
          <a:lstStyle/>
          <a:p>
            <a:r>
              <a:rPr lang="en-US" dirty="0"/>
              <a:t>July 19-28, 2023</a:t>
            </a:r>
          </a:p>
          <a:p>
            <a:r>
              <a:rPr lang="en-US" dirty="0"/>
              <a:t>Jamboree is more than a destination. It’s the adventure of lifetime. And there is simply nothing else like it on the planet.</a:t>
            </a:r>
          </a:p>
          <a:p>
            <a:r>
              <a:rPr lang="en-US" dirty="0"/>
              <a:t>For more information and to register now, please follow this link: https://jamboree.scouting.org</a:t>
            </a:r>
          </a:p>
        </p:txBody>
      </p:sp>
    </p:spTree>
    <p:extLst>
      <p:ext uri="{BB962C8B-B14F-4D97-AF65-F5344CB8AC3E}">
        <p14:creationId xmlns:p14="http://schemas.microsoft.com/office/powerpoint/2010/main" val="52656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9D15A-060F-4DAE-B018-42DBBC70C1DC}"/>
              </a:ext>
            </a:extLst>
          </p:cNvPr>
          <p:cNvSpPr>
            <a:spLocks noGrp="1"/>
          </p:cNvSpPr>
          <p:nvPr>
            <p:ph type="title"/>
          </p:nvPr>
        </p:nvSpPr>
        <p:spPr/>
        <p:txBody>
          <a:bodyPr/>
          <a:lstStyle/>
          <a:p>
            <a:r>
              <a:rPr lang="en-US" dirty="0"/>
              <a:t>Introduction and Announcements</a:t>
            </a:r>
          </a:p>
        </p:txBody>
      </p:sp>
      <p:sp>
        <p:nvSpPr>
          <p:cNvPr id="3" name="Content Placeholder 2">
            <a:extLst>
              <a:ext uri="{FF2B5EF4-FFF2-40B4-BE49-F238E27FC236}">
                <a16:creationId xmlns:a16="http://schemas.microsoft.com/office/drawing/2014/main" id="{8F0E9025-70F4-4340-98A1-902D5EC7E449}"/>
              </a:ext>
            </a:extLst>
          </p:cNvPr>
          <p:cNvSpPr>
            <a:spLocks noGrp="1"/>
          </p:cNvSpPr>
          <p:nvPr>
            <p:ph idx="1"/>
          </p:nvPr>
        </p:nvSpPr>
        <p:spPr/>
        <p:txBody>
          <a:bodyPr>
            <a:normAutofit/>
          </a:bodyPr>
          <a:lstStyle/>
          <a:p>
            <a:r>
              <a:rPr lang="en-US" sz="2400" dirty="0"/>
              <a:t>Webmaster’s Minutes</a:t>
            </a:r>
          </a:p>
          <a:p>
            <a:r>
              <a:rPr lang="en-US" sz="2400" dirty="0"/>
              <a:t>District Activity Update</a:t>
            </a:r>
          </a:p>
          <a:p>
            <a:r>
              <a:rPr lang="en-US" sz="2400" dirty="0"/>
              <a:t>District Commissioner</a:t>
            </a:r>
          </a:p>
          <a:p>
            <a:r>
              <a:rPr lang="en-US" sz="2400" dirty="0"/>
              <a:t>District’s Director/Executive</a:t>
            </a:r>
          </a:p>
          <a:p>
            <a:r>
              <a:rPr lang="en-US" sz="2400" dirty="0"/>
              <a:t>District Committee Chair</a:t>
            </a:r>
          </a:p>
        </p:txBody>
      </p:sp>
    </p:spTree>
    <p:extLst>
      <p:ext uri="{BB962C8B-B14F-4D97-AF65-F5344CB8AC3E}">
        <p14:creationId xmlns:p14="http://schemas.microsoft.com/office/powerpoint/2010/main" val="333623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4D249-D222-663A-CD01-9F25874AD44D}"/>
              </a:ext>
            </a:extLst>
          </p:cNvPr>
          <p:cNvSpPr>
            <a:spLocks noGrp="1"/>
          </p:cNvSpPr>
          <p:nvPr>
            <p:ph type="title"/>
          </p:nvPr>
        </p:nvSpPr>
        <p:spPr/>
        <p:txBody>
          <a:bodyPr>
            <a:normAutofit fontScale="90000"/>
          </a:bodyPr>
          <a:lstStyle/>
          <a:p>
            <a:r>
              <a:rPr lang="en-US" dirty="0"/>
              <a:t>Safety Moment: “Energy Drinks”</a:t>
            </a:r>
            <a:br>
              <a:rPr lang="en-US" dirty="0"/>
            </a:br>
            <a:r>
              <a:rPr lang="en-US" dirty="0"/>
              <a:t>Summary</a:t>
            </a:r>
            <a:br>
              <a:rPr lang="en-US" dirty="0"/>
            </a:br>
            <a:endParaRPr lang="en-US" dirty="0"/>
          </a:p>
        </p:txBody>
      </p:sp>
      <p:sp>
        <p:nvSpPr>
          <p:cNvPr id="3" name="Content Placeholder 2">
            <a:extLst>
              <a:ext uri="{FF2B5EF4-FFF2-40B4-BE49-F238E27FC236}">
                <a16:creationId xmlns:a16="http://schemas.microsoft.com/office/drawing/2014/main" id="{B14D9E2E-74C1-C44F-C802-FE77C765A314}"/>
              </a:ext>
            </a:extLst>
          </p:cNvPr>
          <p:cNvSpPr>
            <a:spLocks noGrp="1"/>
          </p:cNvSpPr>
          <p:nvPr>
            <p:ph idx="1"/>
          </p:nvPr>
        </p:nvSpPr>
        <p:spPr/>
        <p:txBody>
          <a:bodyPr>
            <a:normAutofit/>
          </a:bodyPr>
          <a:lstStyle/>
          <a:p>
            <a:pPr algn="l"/>
            <a:r>
              <a:rPr lang="en-US" dirty="0">
                <a:solidFill>
                  <a:srgbClr val="515354"/>
                </a:solidFill>
                <a:latin typeface="Roboto" panose="02000000000000000000" pitchFamily="2" charset="0"/>
              </a:rPr>
              <a:t>T</a:t>
            </a:r>
            <a:r>
              <a:rPr lang="en-US" b="0" i="0" dirty="0">
                <a:solidFill>
                  <a:srgbClr val="515354"/>
                </a:solidFill>
                <a:effectLst/>
                <a:latin typeface="Roboto" panose="02000000000000000000" pitchFamily="2" charset="0"/>
              </a:rPr>
              <a:t>he consumption of energy drinks by children may lead to serious medical consequences. </a:t>
            </a:r>
          </a:p>
          <a:p>
            <a:pPr algn="l"/>
            <a:r>
              <a:rPr lang="en-US" b="0" i="0" dirty="0">
                <a:solidFill>
                  <a:srgbClr val="515354"/>
                </a:solidFill>
                <a:effectLst/>
                <a:latin typeface="Roboto" panose="02000000000000000000" pitchFamily="2" charset="0"/>
              </a:rPr>
              <a:t>The American Academy of Pediatrics has stated that “stimulant-containing energy drinks have no place in the diet of children and adolescents.”</a:t>
            </a:r>
          </a:p>
          <a:p>
            <a:pPr algn="l"/>
            <a:endParaRPr lang="en-US" b="0" i="0" dirty="0">
              <a:solidFill>
                <a:srgbClr val="212121"/>
              </a:solidFill>
              <a:effectLst/>
              <a:latin typeface="Roboto" panose="02000000000000000000" pitchFamily="2" charset="0"/>
            </a:endParaRPr>
          </a:p>
        </p:txBody>
      </p:sp>
    </p:spTree>
    <p:extLst>
      <p:ext uri="{BB962C8B-B14F-4D97-AF65-F5344CB8AC3E}">
        <p14:creationId xmlns:p14="http://schemas.microsoft.com/office/powerpoint/2010/main" val="65352289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6546</TotalTime>
  <Words>1296</Words>
  <Application>Microsoft Office PowerPoint</Application>
  <PresentationFormat>Widescreen</PresentationFormat>
  <Paragraphs>81</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Helvetica Neue</vt:lpstr>
      <vt:lpstr>Roboto</vt:lpstr>
      <vt:lpstr>Times New Roman</vt:lpstr>
      <vt:lpstr>Trebuchet MS</vt:lpstr>
      <vt:lpstr>Wingdings 3</vt:lpstr>
      <vt:lpstr>Facet</vt:lpstr>
      <vt:lpstr>Roundtable</vt:lpstr>
      <vt:lpstr>Agenda: November 2022</vt:lpstr>
      <vt:lpstr>Welcome</vt:lpstr>
      <vt:lpstr>Hot Topic: “Scouts Participate in Political Rallies”</vt:lpstr>
      <vt:lpstr>Hot Topic: “Scouts Participate in Political Rallies”  </vt:lpstr>
      <vt:lpstr>Hot Topic: “Scouts Participate in Political Rallies”</vt:lpstr>
      <vt:lpstr>Hot Topic: 2023 National Jamboree</vt:lpstr>
      <vt:lpstr>Introduction and Announcements</vt:lpstr>
      <vt:lpstr>Safety Moment: “Energy Drinks” Summary </vt:lpstr>
      <vt:lpstr>Safety Moment: “Energy Drinks” General Information</vt:lpstr>
      <vt:lpstr>Safety Moment: “Energy Drinks” General Information</vt:lpstr>
      <vt:lpstr>Commissioner’s Minute: </vt:lpstr>
      <vt:lpstr>Breakout Sessions</vt:lpstr>
      <vt:lpstr>Scouts BSA Leaders</vt:lpstr>
      <vt:lpstr>Greetings</vt:lpstr>
      <vt:lpstr>Scouts BSA Roundtable Breakout Session –Discussion – “Engaging your Chartering Organization” </vt:lpstr>
      <vt:lpstr>Scouts BSA: 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Roundtable</dc:title>
  <dc:creator>Georger Martin</dc:creator>
  <cp:lastModifiedBy>Georger Martin</cp:lastModifiedBy>
  <cp:revision>105</cp:revision>
  <dcterms:created xsi:type="dcterms:W3CDTF">2021-04-08T16:20:54Z</dcterms:created>
  <dcterms:modified xsi:type="dcterms:W3CDTF">2022-11-10T05:09:13Z</dcterms:modified>
</cp:coreProperties>
</file>