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63" r:id="rId3"/>
    <p:sldId id="268" r:id="rId4"/>
    <p:sldId id="299" r:id="rId5"/>
    <p:sldId id="291" r:id="rId6"/>
    <p:sldId id="301" r:id="rId7"/>
    <p:sldId id="298" r:id="rId8"/>
    <p:sldId id="267" r:id="rId9"/>
    <p:sldId id="294" r:id="rId10"/>
    <p:sldId id="297" r:id="rId11"/>
    <p:sldId id="304" r:id="rId12"/>
    <p:sldId id="269" r:id="rId13"/>
    <p:sldId id="264" r:id="rId14"/>
    <p:sldId id="257" r:id="rId15"/>
    <p:sldId id="285" r:id="rId16"/>
    <p:sldId id="27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2" autoAdjust="0"/>
    <p:restoredTop sz="94602" autoAdjust="0"/>
  </p:normalViewPr>
  <p:slideViewPr>
    <p:cSldViewPr snapToGrid="0">
      <p:cViewPr varScale="1">
        <p:scale>
          <a:sx n="122" d="100"/>
          <a:sy n="122" d="100"/>
        </p:scale>
        <p:origin x="90"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DCA967-EE41-4C55-944F-DBC100415952}" type="datetimeFigureOut">
              <a:rPr lang="en-US" smtClean="0"/>
              <a:t>12/5/2022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850E2E-86A0-41C7-AB07-4E19F37EB496}" type="slidenum">
              <a:rPr lang="en-US" smtClean="0"/>
              <a:t>‹#›</a:t>
            </a:fld>
            <a:endParaRPr lang="en-US" dirty="0"/>
          </a:p>
        </p:txBody>
      </p:sp>
    </p:spTree>
    <p:extLst>
      <p:ext uri="{BB962C8B-B14F-4D97-AF65-F5344CB8AC3E}">
        <p14:creationId xmlns:p14="http://schemas.microsoft.com/office/powerpoint/2010/main" val="2896463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4271E99-79C4-47A7-84AF-ACCBAF13C56B}" type="datetimeFigureOut">
              <a:rPr lang="en-US" smtClean="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2070852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271E99-79C4-47A7-84AF-ACCBAF13C56B}" type="datetimeFigureOut">
              <a:rPr lang="en-US" smtClean="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854890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271E99-79C4-47A7-84AF-ACCBAF13C56B}" type="datetimeFigureOut">
              <a:rPr lang="en-US" smtClean="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55F034-5632-4A55-AD95-BB6B4C2B15F4}"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345988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271E99-79C4-47A7-84AF-ACCBAF13C56B}" type="datetimeFigureOut">
              <a:rPr lang="en-US" smtClean="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1222267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271E99-79C4-47A7-84AF-ACCBAF13C56B}" type="datetimeFigureOut">
              <a:rPr lang="en-US" smtClean="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55F034-5632-4A55-AD95-BB6B4C2B15F4}"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471516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271E99-79C4-47A7-84AF-ACCBAF13C56B}" type="datetimeFigureOut">
              <a:rPr lang="en-US" smtClean="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6101995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271E99-79C4-47A7-84AF-ACCBAF13C56B}" type="datetimeFigureOut">
              <a:rPr lang="en-US" smtClean="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24195866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271E99-79C4-47A7-84AF-ACCBAF13C56B}" type="datetimeFigureOut">
              <a:rPr lang="en-US" smtClean="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2817712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271E99-79C4-47A7-84AF-ACCBAF13C56B}" type="datetimeFigureOut">
              <a:rPr lang="en-US" smtClean="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59469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271E99-79C4-47A7-84AF-ACCBAF13C56B}" type="datetimeFigureOut">
              <a:rPr lang="en-US" smtClean="0"/>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5445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271E99-79C4-47A7-84AF-ACCBAF13C56B}" type="datetimeFigureOut">
              <a:rPr lang="en-US" smtClean="0"/>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1275553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271E99-79C4-47A7-84AF-ACCBAF13C56B}" type="datetimeFigureOut">
              <a:rPr lang="en-US" smtClean="0"/>
              <a:t>12/5/2022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2543380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271E99-79C4-47A7-84AF-ACCBAF13C56B}" type="datetimeFigureOut">
              <a:rPr lang="en-US" smtClean="0"/>
              <a:t>12/5/2022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2182931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271E99-79C4-47A7-84AF-ACCBAF13C56B}" type="datetimeFigureOut">
              <a:rPr lang="en-US" smtClean="0"/>
              <a:t>12/5/2022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3866192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4271E99-79C4-47A7-84AF-ACCBAF13C56B}" type="datetimeFigureOut">
              <a:rPr lang="en-US" smtClean="0"/>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863838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271E99-79C4-47A7-84AF-ACCBAF13C56B}" type="datetimeFigureOut">
              <a:rPr lang="en-US" smtClean="0"/>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3073543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4271E99-79C4-47A7-84AF-ACCBAF13C56B}" type="datetimeFigureOut">
              <a:rPr lang="en-US" smtClean="0"/>
              <a:t>12/5/2022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B55F034-5632-4A55-AD95-BB6B4C2B15F4}" type="slidenum">
              <a:rPr lang="en-US" smtClean="0"/>
              <a:t>‹#›</a:t>
            </a:fld>
            <a:endParaRPr lang="en-US" dirty="0"/>
          </a:p>
        </p:txBody>
      </p:sp>
    </p:spTree>
    <p:extLst>
      <p:ext uri="{BB962C8B-B14F-4D97-AF65-F5344CB8AC3E}">
        <p14:creationId xmlns:p14="http://schemas.microsoft.com/office/powerpoint/2010/main" val="5207100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33CF2-8760-49BB-AB38-4D31C134A92B}"/>
              </a:ext>
            </a:extLst>
          </p:cNvPr>
          <p:cNvSpPr>
            <a:spLocks noGrp="1"/>
          </p:cNvSpPr>
          <p:nvPr>
            <p:ph type="ctrTitle"/>
          </p:nvPr>
        </p:nvSpPr>
        <p:spPr/>
        <p:txBody>
          <a:bodyPr/>
          <a:lstStyle/>
          <a:p>
            <a:r>
              <a:rPr lang="en-US" dirty="0"/>
              <a:t>Roundtable</a:t>
            </a:r>
          </a:p>
        </p:txBody>
      </p:sp>
      <p:sp>
        <p:nvSpPr>
          <p:cNvPr id="3" name="Subtitle 2">
            <a:extLst>
              <a:ext uri="{FF2B5EF4-FFF2-40B4-BE49-F238E27FC236}">
                <a16:creationId xmlns:a16="http://schemas.microsoft.com/office/drawing/2014/main" id="{8637A103-253B-4292-B327-9655D3C080EA}"/>
              </a:ext>
            </a:extLst>
          </p:cNvPr>
          <p:cNvSpPr>
            <a:spLocks noGrp="1"/>
          </p:cNvSpPr>
          <p:nvPr>
            <p:ph type="subTitle" idx="1"/>
          </p:nvPr>
        </p:nvSpPr>
        <p:spPr/>
        <p:txBody>
          <a:bodyPr>
            <a:normAutofit/>
          </a:bodyPr>
          <a:lstStyle/>
          <a:p>
            <a:r>
              <a:rPr lang="en-US" sz="2400" dirty="0"/>
              <a:t>Patuxent District</a:t>
            </a:r>
          </a:p>
          <a:p>
            <a:r>
              <a:rPr lang="en-US" sz="2400" dirty="0"/>
              <a:t>December 8, 2022</a:t>
            </a:r>
          </a:p>
        </p:txBody>
      </p:sp>
    </p:spTree>
    <p:extLst>
      <p:ext uri="{BB962C8B-B14F-4D97-AF65-F5344CB8AC3E}">
        <p14:creationId xmlns:p14="http://schemas.microsoft.com/office/powerpoint/2010/main" val="1330060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FFE18-B3F0-4591-6BD9-E28A4D04FDC4}"/>
              </a:ext>
            </a:extLst>
          </p:cNvPr>
          <p:cNvSpPr>
            <a:spLocks noGrp="1"/>
          </p:cNvSpPr>
          <p:nvPr>
            <p:ph type="title"/>
          </p:nvPr>
        </p:nvSpPr>
        <p:spPr/>
        <p:txBody>
          <a:bodyPr>
            <a:normAutofit fontScale="90000"/>
          </a:bodyPr>
          <a:lstStyle/>
          <a:p>
            <a:r>
              <a:rPr lang="en-US" dirty="0"/>
              <a:t>Safety Moment: “The Scouter Code of Conduct”</a:t>
            </a:r>
            <a:br>
              <a:rPr lang="en-US" dirty="0"/>
            </a:br>
            <a:endParaRPr lang="en-US" dirty="0"/>
          </a:p>
        </p:txBody>
      </p:sp>
      <p:sp>
        <p:nvSpPr>
          <p:cNvPr id="3" name="Content Placeholder 2">
            <a:extLst>
              <a:ext uri="{FF2B5EF4-FFF2-40B4-BE49-F238E27FC236}">
                <a16:creationId xmlns:a16="http://schemas.microsoft.com/office/drawing/2014/main" id="{36D14C86-C9C3-7322-29F0-F78868E3E47A}"/>
              </a:ext>
            </a:extLst>
          </p:cNvPr>
          <p:cNvSpPr>
            <a:spLocks noGrp="1"/>
          </p:cNvSpPr>
          <p:nvPr>
            <p:ph idx="1"/>
          </p:nvPr>
        </p:nvSpPr>
        <p:spPr/>
        <p:txBody>
          <a:bodyPr>
            <a:normAutofit fontScale="85000" lnSpcReduction="10000"/>
          </a:bodyPr>
          <a:lstStyle/>
          <a:p>
            <a:pPr algn="l"/>
            <a:r>
              <a:rPr lang="en-US" b="0" i="0" dirty="0">
                <a:solidFill>
                  <a:srgbClr val="515354"/>
                </a:solidFill>
                <a:effectLst/>
                <a:latin typeface="Roboto" panose="02000000000000000000" pitchFamily="2" charset="0"/>
              </a:rPr>
              <a:t>The Code of Conduct should be reviewed regularly; abiding by it is acknowledged by all adults when they complete an application. </a:t>
            </a:r>
          </a:p>
          <a:p>
            <a:pPr algn="l"/>
            <a:r>
              <a:rPr lang="en-US" b="0" i="0" dirty="0">
                <a:solidFill>
                  <a:srgbClr val="515354"/>
                </a:solidFill>
                <a:effectLst/>
                <a:latin typeface="Roboto" panose="02000000000000000000" pitchFamily="2" charset="0"/>
              </a:rPr>
              <a:t>This code of conduct:</a:t>
            </a:r>
          </a:p>
          <a:p>
            <a:pPr lvl="1"/>
            <a:r>
              <a:rPr lang="en-US" b="0" i="0" dirty="0">
                <a:solidFill>
                  <a:srgbClr val="515354"/>
                </a:solidFill>
                <a:effectLst/>
                <a:latin typeface="Roboto" panose="02000000000000000000" pitchFamily="2" charset="0"/>
              </a:rPr>
              <a:t>Provides a checklist of expectations for all adults involved in Scouting.</a:t>
            </a:r>
          </a:p>
          <a:p>
            <a:pPr lvl="1"/>
            <a:r>
              <a:rPr lang="en-US" b="0" i="0" dirty="0">
                <a:solidFill>
                  <a:srgbClr val="515354"/>
                </a:solidFill>
                <a:effectLst/>
                <a:latin typeface="Roboto" panose="02000000000000000000" pitchFamily="2" charset="0"/>
              </a:rPr>
              <a:t>Emphasizes the need for all adults to follow the BSA’s Youth Protection policies and guidelines.</a:t>
            </a:r>
          </a:p>
          <a:p>
            <a:pPr lvl="1"/>
            <a:r>
              <a:rPr lang="en-US" b="0" i="0" dirty="0">
                <a:solidFill>
                  <a:srgbClr val="515354"/>
                </a:solidFill>
                <a:effectLst/>
                <a:latin typeface="Roboto" panose="02000000000000000000" pitchFamily="2" charset="0"/>
              </a:rPr>
              <a:t>Highlights the need for adult leaders to be familiar with the Guide to Safe Scouting and SAFE.</a:t>
            </a:r>
          </a:p>
          <a:p>
            <a:pPr lvl="1"/>
            <a:r>
              <a:rPr lang="en-US" b="0" i="0" dirty="0">
                <a:solidFill>
                  <a:srgbClr val="515354"/>
                </a:solidFill>
                <a:effectLst/>
                <a:latin typeface="Roboto" panose="02000000000000000000" pitchFamily="2" charset="0"/>
              </a:rPr>
              <a:t>States that drivers will obey all laws and follow safe driving practices when transporting Scouts.</a:t>
            </a:r>
          </a:p>
          <a:p>
            <a:pPr lvl="1"/>
            <a:r>
              <a:rPr lang="en-US" b="0" i="0" dirty="0">
                <a:solidFill>
                  <a:srgbClr val="515354"/>
                </a:solidFill>
                <a:effectLst/>
                <a:latin typeface="Roboto" panose="02000000000000000000" pitchFamily="2" charset="0"/>
              </a:rPr>
              <a:t>Sets expectations regarding the BSA Rules and Regulations, policies, and BSA-provided training.</a:t>
            </a:r>
          </a:p>
          <a:p>
            <a:pPr lvl="1"/>
            <a:r>
              <a:rPr lang="en-US" b="0" i="0" dirty="0">
                <a:solidFill>
                  <a:srgbClr val="515354"/>
                </a:solidFill>
                <a:effectLst/>
                <a:latin typeface="Roboto" panose="02000000000000000000" pitchFamily="2" charset="0"/>
              </a:rPr>
              <a:t>Helps adults to model behaviors for all youth involved in BSA activities.</a:t>
            </a:r>
          </a:p>
          <a:p>
            <a:pPr lvl="1"/>
            <a:r>
              <a:rPr lang="en-US" b="0" i="0" dirty="0">
                <a:solidFill>
                  <a:srgbClr val="515354"/>
                </a:solidFill>
                <a:effectLst/>
                <a:latin typeface="Roboto" panose="02000000000000000000" pitchFamily="2" charset="0"/>
              </a:rPr>
              <a:t>Emphasizes a leader’s responsibility to notify the appropriate person(s) if a violation occurs.</a:t>
            </a:r>
          </a:p>
        </p:txBody>
      </p:sp>
    </p:spTree>
    <p:extLst>
      <p:ext uri="{BB962C8B-B14F-4D97-AF65-F5344CB8AC3E}">
        <p14:creationId xmlns:p14="http://schemas.microsoft.com/office/powerpoint/2010/main" val="2286354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C612F-B8C2-BFC0-528D-B4058DA96ADE}"/>
              </a:ext>
            </a:extLst>
          </p:cNvPr>
          <p:cNvSpPr>
            <a:spLocks noGrp="1"/>
          </p:cNvSpPr>
          <p:nvPr>
            <p:ph type="title"/>
          </p:nvPr>
        </p:nvSpPr>
        <p:spPr>
          <a:xfrm>
            <a:off x="677334" y="609600"/>
            <a:ext cx="8596668" cy="750277"/>
          </a:xfrm>
        </p:spPr>
        <p:txBody>
          <a:bodyPr/>
          <a:lstStyle/>
          <a:p>
            <a:r>
              <a:rPr lang="en-US" dirty="0"/>
              <a:t>Commissioner’s Minute: Life’s Path</a:t>
            </a:r>
          </a:p>
        </p:txBody>
      </p:sp>
      <p:sp>
        <p:nvSpPr>
          <p:cNvPr id="3" name="Content Placeholder 2">
            <a:extLst>
              <a:ext uri="{FF2B5EF4-FFF2-40B4-BE49-F238E27FC236}">
                <a16:creationId xmlns:a16="http://schemas.microsoft.com/office/drawing/2014/main" id="{BD54AFF1-470C-CC32-E2D8-F599C447784A}"/>
              </a:ext>
            </a:extLst>
          </p:cNvPr>
          <p:cNvSpPr>
            <a:spLocks noGrp="1"/>
          </p:cNvSpPr>
          <p:nvPr>
            <p:ph idx="1"/>
          </p:nvPr>
        </p:nvSpPr>
        <p:spPr>
          <a:xfrm>
            <a:off x="601785" y="1563077"/>
            <a:ext cx="8964246" cy="4775200"/>
          </a:xfrm>
        </p:spPr>
        <p:txBody>
          <a:bodyPr>
            <a:normAutofit fontScale="77500" lnSpcReduction="20000"/>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5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Verdana" panose="020B0604030504040204" pitchFamily="34" charset="0"/>
              </a:rPr>
              <a:t>A young Indian boy dreamed that he climbed a great mountain. To the East, he could see rolling plains all the way to the horizon. To the North, he saw sharp, snow-covered, mountain peaks.</a:t>
            </a:r>
            <a:br>
              <a:rPr kumimoji="0" lang="en-US" altLang="en-US" sz="1800" b="0" i="0" u="none" strike="noStrike" cap="none" normalizeH="0" baseline="0" dirty="0">
                <a:ln>
                  <a:noFill/>
                </a:ln>
                <a:solidFill>
                  <a:srgbClr val="000000"/>
                </a:solidFill>
                <a:effectLst/>
                <a:latin typeface="Verdana" panose="020B0604030504040204" pitchFamily="34" charset="0"/>
              </a:rPr>
            </a:br>
            <a:r>
              <a:rPr kumimoji="0" lang="en-US" altLang="en-US" sz="1800" b="0" i="0" u="none" strike="noStrike" cap="none" normalizeH="0" baseline="0" dirty="0">
                <a:ln>
                  <a:noFill/>
                </a:ln>
                <a:solidFill>
                  <a:srgbClr val="000000"/>
                </a:solidFill>
                <a:effectLst/>
                <a:latin typeface="Verdana" panose="020B0604030504040204" pitchFamily="34" charset="0"/>
              </a:rPr>
              <a:t>To the West, was the endless ocean, sparkling in the sun.  And, to the South, he saw the People's lands where he lived. When he woke, he ran to the chief to ask what his dream meant.</a:t>
            </a:r>
            <a:br>
              <a:rPr kumimoji="0" lang="en-US" altLang="en-US" sz="1800" b="0" i="0" u="none" strike="noStrike" cap="none" normalizeH="0" baseline="0" dirty="0">
                <a:ln>
                  <a:noFill/>
                </a:ln>
                <a:solidFill>
                  <a:srgbClr val="000000"/>
                </a:solidFill>
                <a:effectLst/>
                <a:latin typeface="Verdana" panose="020B0604030504040204" pitchFamily="34" charset="0"/>
              </a:rPr>
            </a:br>
            <a:br>
              <a:rPr kumimoji="0" lang="en-US" altLang="en-US" sz="1800" b="0" i="0" u="none" strike="noStrike" cap="none" normalizeH="0" baseline="0" dirty="0">
                <a:ln>
                  <a:noFill/>
                </a:ln>
                <a:solidFill>
                  <a:srgbClr val="000000"/>
                </a:solidFill>
                <a:effectLst/>
                <a:latin typeface="Verdana" panose="020B0604030504040204" pitchFamily="34" charset="0"/>
              </a:rPr>
            </a:br>
            <a:r>
              <a:rPr kumimoji="0" lang="en-US" altLang="en-US" sz="1800" b="0" i="0" u="none" strike="noStrike" cap="none" normalizeH="0" baseline="0" dirty="0">
                <a:ln>
                  <a:noFill/>
                </a:ln>
                <a:solidFill>
                  <a:srgbClr val="000000"/>
                </a:solidFill>
                <a:effectLst/>
                <a:latin typeface="Verdana" panose="020B0604030504040204" pitchFamily="34" charset="0"/>
              </a:rPr>
              <a:t>The chief explained that there are many paths in life. As the boy grows, he may take any path.</a:t>
            </a:r>
            <a:br>
              <a:rPr kumimoji="0" lang="en-US" altLang="en-US" sz="1800" b="0" i="0" u="none" strike="noStrike" cap="none" normalizeH="0" baseline="0" dirty="0">
                <a:ln>
                  <a:noFill/>
                </a:ln>
                <a:solidFill>
                  <a:srgbClr val="000000"/>
                </a:solidFill>
                <a:effectLst/>
                <a:latin typeface="Verdana" panose="020B0604030504040204" pitchFamily="34" charset="0"/>
              </a:rPr>
            </a:br>
            <a:r>
              <a:rPr kumimoji="0" lang="en-US" altLang="en-US" sz="1800" b="0" i="0" u="none" strike="noStrike" cap="none" normalizeH="0" baseline="0" dirty="0">
                <a:ln>
                  <a:noFill/>
                </a:ln>
                <a:solidFill>
                  <a:srgbClr val="000000"/>
                </a:solidFill>
                <a:effectLst/>
                <a:latin typeface="Verdana" panose="020B0604030504040204" pitchFamily="34" charset="0"/>
              </a:rPr>
              <a:t>The plains to the east are full of game and represent an easy life. He may take a path that has few challenges and live a happy, safe life. The northern mountain peaks are the difficult obstacles and hardships in life. He may choose to push himself to great goals and this means that he may sometimes fail. The ocean that goes forever is the great unknown. If the youth explores further than the People have traveled, only he will know what he will encounter.</a:t>
            </a:r>
            <a:br>
              <a:rPr kumimoji="0" lang="en-US" altLang="en-US" sz="1800" b="0" i="0" u="none" strike="noStrike" cap="none" normalizeH="0" baseline="0" dirty="0">
                <a:ln>
                  <a:noFill/>
                </a:ln>
                <a:solidFill>
                  <a:srgbClr val="000000"/>
                </a:solidFill>
                <a:effectLst/>
                <a:latin typeface="Verdana" panose="020B0604030504040204" pitchFamily="34" charset="0"/>
              </a:rPr>
            </a:br>
            <a:br>
              <a:rPr kumimoji="0" lang="en-US" altLang="en-US" sz="1800" b="0" i="0" u="none" strike="noStrike" cap="none" normalizeH="0" baseline="0" dirty="0">
                <a:ln>
                  <a:noFill/>
                </a:ln>
                <a:solidFill>
                  <a:srgbClr val="000000"/>
                </a:solidFill>
                <a:effectLst/>
                <a:latin typeface="Verdana" panose="020B0604030504040204" pitchFamily="34" charset="0"/>
              </a:rPr>
            </a:br>
            <a:r>
              <a:rPr kumimoji="0" lang="en-US" altLang="en-US" sz="1800" b="0" i="0" u="none" strike="noStrike" cap="none" normalizeH="0" baseline="0" dirty="0">
                <a:ln>
                  <a:noFill/>
                </a:ln>
                <a:solidFill>
                  <a:srgbClr val="000000"/>
                </a:solidFill>
                <a:effectLst/>
                <a:latin typeface="Verdana" panose="020B0604030504040204" pitchFamily="34" charset="0"/>
              </a:rPr>
              <a:t>These days, you all have the same plains, mountains, and endless ocean. You can choose to have a regular job and family and lead a perfectly fine life. Absolutely nothing wrong with that.</a:t>
            </a:r>
            <a:br>
              <a:rPr kumimoji="0" lang="en-US" altLang="en-US" sz="1800" b="0" i="0" u="none" strike="noStrike" cap="none" normalizeH="0" baseline="0" dirty="0">
                <a:ln>
                  <a:noFill/>
                </a:ln>
                <a:solidFill>
                  <a:srgbClr val="000000"/>
                </a:solidFill>
                <a:effectLst/>
                <a:latin typeface="Verdana" panose="020B0604030504040204" pitchFamily="34" charset="0"/>
              </a:rPr>
            </a:br>
            <a:r>
              <a:rPr kumimoji="0" lang="en-US" altLang="en-US" sz="1800" b="0" i="0" u="none" strike="noStrike" cap="none" normalizeH="0" baseline="0" dirty="0">
                <a:ln>
                  <a:noFill/>
                </a:ln>
                <a:solidFill>
                  <a:srgbClr val="000000"/>
                </a:solidFill>
                <a:effectLst/>
                <a:latin typeface="Verdana" panose="020B0604030504040204" pitchFamily="34" charset="0"/>
              </a:rPr>
              <a:t>Or, you might really challenge yourself to be more than you ever thought possible and keep pushing yourself, even if you fail sometimes. And, a few of you might even go into the unknown - whether that is space exploration, medical research, electronic technology, or something completely unknown today.</a:t>
            </a:r>
            <a:br>
              <a:rPr kumimoji="0" lang="en-US" altLang="en-US" sz="1800" b="0" i="0" u="none" strike="noStrike" cap="none" normalizeH="0" baseline="0" dirty="0">
                <a:ln>
                  <a:noFill/>
                </a:ln>
                <a:solidFill>
                  <a:srgbClr val="000000"/>
                </a:solidFill>
                <a:effectLst/>
                <a:latin typeface="Verdana" panose="020B0604030504040204" pitchFamily="34" charset="0"/>
              </a:rPr>
            </a:br>
            <a:br>
              <a:rPr kumimoji="0" lang="en-US" altLang="en-US" sz="1800" b="0" i="0" u="none" strike="noStrike" cap="none" normalizeH="0" baseline="0" dirty="0">
                <a:ln>
                  <a:noFill/>
                </a:ln>
                <a:solidFill>
                  <a:srgbClr val="000000"/>
                </a:solidFill>
                <a:effectLst/>
                <a:latin typeface="Verdana" panose="020B0604030504040204" pitchFamily="34" charset="0"/>
              </a:rPr>
            </a:br>
            <a:r>
              <a:rPr kumimoji="0" lang="en-US" altLang="en-US" sz="1800" b="0" i="0" u="none" strike="noStrike" cap="none" normalizeH="0" baseline="0" dirty="0">
                <a:ln>
                  <a:noFill/>
                </a:ln>
                <a:solidFill>
                  <a:srgbClr val="000000"/>
                </a:solidFill>
                <a:effectLst/>
                <a:latin typeface="Verdana" panose="020B0604030504040204" pitchFamily="34" charset="0"/>
              </a:rPr>
              <a:t>What about the view to the South in the dream, that land where the Indian lived as a youth?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Verdana" panose="020B0604030504040204" pitchFamily="34" charset="0"/>
              </a:rPr>
              <a:t>Well, no matter what path he chooses in life, the People, his family, will always be there to welcome him home. The same is true for you scouts. Choose your path in life and remember that your Scouting family is always here.</a:t>
            </a:r>
            <a:endParaRPr kumimoji="0" lang="en-US" altLang="en-US" sz="2800" b="0" i="0" u="none" strike="noStrike" cap="none" normalizeH="0" baseline="0" dirty="0">
              <a:ln>
                <a:noFill/>
              </a:ln>
              <a:solidFill>
                <a:schemeClr val="tx1"/>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1458572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DC8AB-0965-4A58-9805-313D95643CBA}"/>
              </a:ext>
            </a:extLst>
          </p:cNvPr>
          <p:cNvSpPr>
            <a:spLocks noGrp="1"/>
          </p:cNvSpPr>
          <p:nvPr>
            <p:ph type="title"/>
          </p:nvPr>
        </p:nvSpPr>
        <p:spPr>
          <a:xfrm>
            <a:off x="677335" y="1570009"/>
            <a:ext cx="8596668" cy="1268082"/>
          </a:xfrm>
        </p:spPr>
        <p:txBody>
          <a:bodyPr>
            <a:normAutofit/>
          </a:bodyPr>
          <a:lstStyle/>
          <a:p>
            <a:r>
              <a:rPr lang="en-US" sz="4400" dirty="0"/>
              <a:t>Breakout Sessions</a:t>
            </a:r>
          </a:p>
        </p:txBody>
      </p:sp>
      <p:sp>
        <p:nvSpPr>
          <p:cNvPr id="3" name="Text Placeholder 2">
            <a:extLst>
              <a:ext uri="{FF2B5EF4-FFF2-40B4-BE49-F238E27FC236}">
                <a16:creationId xmlns:a16="http://schemas.microsoft.com/office/drawing/2014/main" id="{B5B1F65B-9A5E-4C5E-B69E-64E0EE341055}"/>
              </a:ext>
            </a:extLst>
          </p:cNvPr>
          <p:cNvSpPr>
            <a:spLocks noGrp="1"/>
          </p:cNvSpPr>
          <p:nvPr>
            <p:ph type="body" idx="1"/>
          </p:nvPr>
        </p:nvSpPr>
        <p:spPr>
          <a:xfrm>
            <a:off x="677335" y="3580108"/>
            <a:ext cx="8596668" cy="1480089"/>
          </a:xfrm>
        </p:spPr>
        <p:txBody>
          <a:bodyPr>
            <a:normAutofit/>
          </a:bodyPr>
          <a:lstStyle/>
          <a:p>
            <a:pPr marL="285750" indent="-285750">
              <a:buFont typeface="Arial" panose="020B0604020202020204" pitchFamily="34" charset="0"/>
              <a:buChar char="•"/>
            </a:pPr>
            <a:r>
              <a:rPr lang="en-US" sz="2400" dirty="0"/>
              <a:t>Cub Scouts – “??</a:t>
            </a:r>
            <a:r>
              <a:rPr lang="en-US" sz="2400" b="0" i="0" dirty="0">
                <a:solidFill>
                  <a:srgbClr val="1A2E3B"/>
                </a:solidFill>
                <a:effectLst/>
                <a:latin typeface="Helvetica Neue"/>
              </a:rPr>
              <a:t>”</a:t>
            </a:r>
            <a:endParaRPr lang="en-US" sz="2400" dirty="0"/>
          </a:p>
          <a:p>
            <a:pPr marL="342900" indent="-342900">
              <a:buFont typeface="Arial" panose="020B0604020202020204" pitchFamily="34" charset="0"/>
              <a:buChar char="•"/>
            </a:pPr>
            <a:r>
              <a:rPr lang="en-US" sz="2400" dirty="0"/>
              <a:t>Scouts BSA – “Adults Role in Scouting”</a:t>
            </a:r>
          </a:p>
        </p:txBody>
      </p:sp>
    </p:spTree>
    <p:extLst>
      <p:ext uri="{BB962C8B-B14F-4D97-AF65-F5344CB8AC3E}">
        <p14:creationId xmlns:p14="http://schemas.microsoft.com/office/powerpoint/2010/main" val="112074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8A030-6AAE-406F-8FF3-E1781189D058}"/>
              </a:ext>
            </a:extLst>
          </p:cNvPr>
          <p:cNvSpPr>
            <a:spLocks noGrp="1"/>
          </p:cNvSpPr>
          <p:nvPr>
            <p:ph type="ctrTitle"/>
          </p:nvPr>
        </p:nvSpPr>
        <p:spPr>
          <a:xfrm>
            <a:off x="1507067" y="2404534"/>
            <a:ext cx="7766936" cy="1096899"/>
          </a:xfrm>
        </p:spPr>
        <p:txBody>
          <a:bodyPr/>
          <a:lstStyle/>
          <a:p>
            <a:pPr algn="l"/>
            <a:r>
              <a:rPr lang="en-US" dirty="0"/>
              <a:t>Scouts BSA Leaders</a:t>
            </a:r>
          </a:p>
        </p:txBody>
      </p:sp>
      <p:sp>
        <p:nvSpPr>
          <p:cNvPr id="3" name="Subtitle 2">
            <a:extLst>
              <a:ext uri="{FF2B5EF4-FFF2-40B4-BE49-F238E27FC236}">
                <a16:creationId xmlns:a16="http://schemas.microsoft.com/office/drawing/2014/main" id="{04A041AB-DA64-45C8-B563-548CC97E136A}"/>
              </a:ext>
            </a:extLst>
          </p:cNvPr>
          <p:cNvSpPr>
            <a:spLocks noGrp="1"/>
          </p:cNvSpPr>
          <p:nvPr>
            <p:ph type="subTitle" idx="1"/>
          </p:nvPr>
        </p:nvSpPr>
        <p:spPr/>
        <p:txBody>
          <a:bodyPr>
            <a:normAutofit/>
          </a:bodyPr>
          <a:lstStyle/>
          <a:p>
            <a:pPr algn="l"/>
            <a:r>
              <a:rPr lang="en-US" sz="3200" dirty="0"/>
              <a:t>Breakout Session</a:t>
            </a:r>
          </a:p>
        </p:txBody>
      </p:sp>
    </p:spTree>
    <p:extLst>
      <p:ext uri="{BB962C8B-B14F-4D97-AF65-F5344CB8AC3E}">
        <p14:creationId xmlns:p14="http://schemas.microsoft.com/office/powerpoint/2010/main" val="1529276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BA861-DDFE-4A6A-9BA6-AEC0D163929B}"/>
              </a:ext>
            </a:extLst>
          </p:cNvPr>
          <p:cNvSpPr>
            <a:spLocks noGrp="1"/>
          </p:cNvSpPr>
          <p:nvPr>
            <p:ph type="title"/>
          </p:nvPr>
        </p:nvSpPr>
        <p:spPr/>
        <p:txBody>
          <a:bodyPr>
            <a:normAutofit fontScale="90000"/>
          </a:bodyPr>
          <a:lstStyle/>
          <a:p>
            <a:pPr algn="ctr"/>
            <a:r>
              <a:rPr lang="en-US" dirty="0"/>
              <a:t>Scouts BSA </a:t>
            </a:r>
            <a:br>
              <a:rPr lang="en-US" dirty="0"/>
            </a:br>
            <a:r>
              <a:rPr lang="en-US" dirty="0"/>
              <a:t>Breakout Session</a:t>
            </a:r>
            <a:br>
              <a:rPr lang="en-US" dirty="0"/>
            </a:br>
            <a:endParaRPr lang="en-US" dirty="0"/>
          </a:p>
        </p:txBody>
      </p:sp>
      <p:sp>
        <p:nvSpPr>
          <p:cNvPr id="6" name="Content Placeholder 5">
            <a:extLst>
              <a:ext uri="{FF2B5EF4-FFF2-40B4-BE49-F238E27FC236}">
                <a16:creationId xmlns:a16="http://schemas.microsoft.com/office/drawing/2014/main" id="{3139A285-619B-4B4B-B5F6-F285EE227E9B}"/>
              </a:ext>
            </a:extLst>
          </p:cNvPr>
          <p:cNvSpPr>
            <a:spLocks noGrp="1"/>
          </p:cNvSpPr>
          <p:nvPr>
            <p:ph idx="1"/>
          </p:nvPr>
        </p:nvSpPr>
        <p:spPr/>
        <p:txBody>
          <a:bodyPr>
            <a:normAutofit/>
          </a:bodyPr>
          <a:lstStyle/>
          <a:p>
            <a:r>
              <a:rPr lang="en-US" sz="2800" dirty="0"/>
              <a:t>Greetings to first timers</a:t>
            </a:r>
          </a:p>
          <a:p>
            <a:r>
              <a:rPr lang="en-US" sz="2800" dirty="0"/>
              <a:t>Upcoming Training and Discussion:</a:t>
            </a:r>
          </a:p>
          <a:p>
            <a:pPr lvl="1"/>
            <a:r>
              <a:rPr lang="en-US" sz="2600" dirty="0"/>
              <a:t>Adults Roles in Scouting </a:t>
            </a:r>
          </a:p>
          <a:p>
            <a:r>
              <a:rPr lang="en-US" sz="2800" dirty="0"/>
              <a:t>Troop/Program Topic: TBD</a:t>
            </a:r>
          </a:p>
        </p:txBody>
      </p:sp>
    </p:spTree>
    <p:extLst>
      <p:ext uri="{BB962C8B-B14F-4D97-AF65-F5344CB8AC3E}">
        <p14:creationId xmlns:p14="http://schemas.microsoft.com/office/powerpoint/2010/main" val="1361516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E335F-91D9-C846-AB67-B94E9EF3DB22}"/>
              </a:ext>
            </a:extLst>
          </p:cNvPr>
          <p:cNvSpPr>
            <a:spLocks noGrp="1"/>
          </p:cNvSpPr>
          <p:nvPr>
            <p:ph type="title"/>
          </p:nvPr>
        </p:nvSpPr>
        <p:spPr>
          <a:xfrm>
            <a:off x="677334" y="609599"/>
            <a:ext cx="8596668" cy="1633415"/>
          </a:xfrm>
        </p:spPr>
        <p:txBody>
          <a:bodyPr>
            <a:normAutofit fontScale="90000"/>
          </a:bodyPr>
          <a:lstStyle/>
          <a:p>
            <a:r>
              <a:rPr lang="en-US" dirty="0"/>
              <a:t>Scouts BSA Roundtable Breakout Session –Discussion – “Adults Roles in Scouting”</a:t>
            </a:r>
            <a:br>
              <a:rPr lang="en-US" dirty="0"/>
            </a:br>
            <a:endParaRPr lang="en-US" dirty="0"/>
          </a:p>
        </p:txBody>
      </p:sp>
      <p:sp>
        <p:nvSpPr>
          <p:cNvPr id="4" name="Content Placeholder 3">
            <a:extLst>
              <a:ext uri="{FF2B5EF4-FFF2-40B4-BE49-F238E27FC236}">
                <a16:creationId xmlns:a16="http://schemas.microsoft.com/office/drawing/2014/main" id="{42AB4CE3-710F-4433-8F50-3938906EC887}"/>
              </a:ext>
            </a:extLst>
          </p:cNvPr>
          <p:cNvSpPr>
            <a:spLocks noGrp="1"/>
          </p:cNvSpPr>
          <p:nvPr>
            <p:ph idx="1"/>
          </p:nvPr>
        </p:nvSpPr>
        <p:spPr>
          <a:xfrm>
            <a:off x="677334" y="2743200"/>
            <a:ext cx="8521374" cy="3298162"/>
          </a:xfrm>
        </p:spPr>
        <p:txBody>
          <a:bodyPr/>
          <a:lstStyle/>
          <a:p>
            <a:r>
              <a:rPr lang="en-US" dirty="0"/>
              <a:t>Scouts BSA Roundtable Breakout Session – Adults Roles in Scouting</a:t>
            </a:r>
          </a:p>
          <a:p>
            <a:r>
              <a:rPr lang="en-US" dirty="0"/>
              <a:t>Discussion Questions:</a:t>
            </a:r>
          </a:p>
          <a:p>
            <a:pPr marL="400050" lvl="1" indent="0">
              <a:buNone/>
            </a:pPr>
            <a:r>
              <a:rPr lang="en-US" dirty="0"/>
              <a:t>1. What actions can you take to improve your adult volunteers’ teamwork? </a:t>
            </a:r>
          </a:p>
          <a:p>
            <a:pPr marL="400050" lvl="1" indent="0">
              <a:buNone/>
            </a:pPr>
            <a:r>
              <a:rPr lang="en-US" dirty="0"/>
              <a:t>2. How often does your Committee and Scoutmaster Corps meet to work together to support your Troop’s youth? </a:t>
            </a:r>
          </a:p>
          <a:p>
            <a:pPr marL="400050" lvl="1" indent="0">
              <a:buNone/>
            </a:pPr>
            <a:r>
              <a:rPr lang="en-US" dirty="0"/>
              <a:t>3. What can you do to ensure all adult volunteers in your Troop know their roles and responsibilities of their respective positions</a:t>
            </a:r>
          </a:p>
        </p:txBody>
      </p:sp>
    </p:spTree>
    <p:extLst>
      <p:ext uri="{BB962C8B-B14F-4D97-AF65-F5344CB8AC3E}">
        <p14:creationId xmlns:p14="http://schemas.microsoft.com/office/powerpoint/2010/main" val="24675048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FEE40-0789-4A45-9693-19D4B045A82F}"/>
              </a:ext>
            </a:extLst>
          </p:cNvPr>
          <p:cNvSpPr>
            <a:spLocks noGrp="1"/>
          </p:cNvSpPr>
          <p:nvPr>
            <p:ph type="title"/>
          </p:nvPr>
        </p:nvSpPr>
        <p:spPr/>
        <p:txBody>
          <a:bodyPr/>
          <a:lstStyle/>
          <a:p>
            <a:r>
              <a:rPr lang="en-US" dirty="0"/>
              <a:t>Scouts BSA: Wrap-up</a:t>
            </a:r>
          </a:p>
        </p:txBody>
      </p:sp>
      <p:sp>
        <p:nvSpPr>
          <p:cNvPr id="3" name="Content Placeholder 2">
            <a:extLst>
              <a:ext uri="{FF2B5EF4-FFF2-40B4-BE49-F238E27FC236}">
                <a16:creationId xmlns:a16="http://schemas.microsoft.com/office/drawing/2014/main" id="{12FA0CE2-1CFB-4F59-9CED-96B9F0DD1B14}"/>
              </a:ext>
            </a:extLst>
          </p:cNvPr>
          <p:cNvSpPr>
            <a:spLocks noGrp="1"/>
          </p:cNvSpPr>
          <p:nvPr>
            <p:ph idx="1"/>
          </p:nvPr>
        </p:nvSpPr>
        <p:spPr/>
        <p:txBody>
          <a:bodyPr>
            <a:normAutofit/>
          </a:bodyPr>
          <a:lstStyle/>
          <a:p>
            <a:r>
              <a:rPr lang="en-US" sz="2400" dirty="0"/>
              <a:t>Your Concerns</a:t>
            </a:r>
          </a:p>
          <a:p>
            <a:r>
              <a:rPr lang="en-US" sz="2400" dirty="0"/>
              <a:t>Suggestions for upcoming roundtable – WE NEED YOUR INPUT</a:t>
            </a:r>
          </a:p>
          <a:p>
            <a:r>
              <a:rPr lang="en-US" sz="2400" dirty="0"/>
              <a:t>Comments</a:t>
            </a:r>
          </a:p>
        </p:txBody>
      </p:sp>
    </p:spTree>
    <p:extLst>
      <p:ext uri="{BB962C8B-B14F-4D97-AF65-F5344CB8AC3E}">
        <p14:creationId xmlns:p14="http://schemas.microsoft.com/office/powerpoint/2010/main" val="3224219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9FE4F-A10F-428D-B7E1-211A6534A652}"/>
              </a:ext>
            </a:extLst>
          </p:cNvPr>
          <p:cNvSpPr>
            <a:spLocks noGrp="1"/>
          </p:cNvSpPr>
          <p:nvPr>
            <p:ph type="title"/>
          </p:nvPr>
        </p:nvSpPr>
        <p:spPr/>
        <p:txBody>
          <a:bodyPr/>
          <a:lstStyle/>
          <a:p>
            <a:r>
              <a:rPr lang="en-US" dirty="0"/>
              <a:t>Agenda: December 2022</a:t>
            </a:r>
          </a:p>
        </p:txBody>
      </p:sp>
      <p:sp>
        <p:nvSpPr>
          <p:cNvPr id="3" name="Content Placeholder 2">
            <a:extLst>
              <a:ext uri="{FF2B5EF4-FFF2-40B4-BE49-F238E27FC236}">
                <a16:creationId xmlns:a16="http://schemas.microsoft.com/office/drawing/2014/main" id="{F8333BAB-C591-42E8-A47F-EE4923E8C939}"/>
              </a:ext>
            </a:extLst>
          </p:cNvPr>
          <p:cNvSpPr>
            <a:spLocks noGrp="1"/>
          </p:cNvSpPr>
          <p:nvPr>
            <p:ph idx="1"/>
          </p:nvPr>
        </p:nvSpPr>
        <p:spPr/>
        <p:txBody>
          <a:bodyPr>
            <a:normAutofit/>
          </a:bodyPr>
          <a:lstStyle/>
          <a:p>
            <a:r>
              <a:rPr lang="en-US" sz="2400" dirty="0"/>
              <a:t>Opening</a:t>
            </a:r>
          </a:p>
          <a:p>
            <a:r>
              <a:rPr lang="en-US" sz="2400" dirty="0"/>
              <a:t>Hot Topics: “The Scouting Story”</a:t>
            </a:r>
            <a:endParaRPr lang="en-US" sz="2000" dirty="0"/>
          </a:p>
          <a:p>
            <a:r>
              <a:rPr lang="en-US" sz="2400" dirty="0"/>
              <a:t>Safety Moment: “Code of Conduct”</a:t>
            </a:r>
          </a:p>
          <a:p>
            <a:r>
              <a:rPr lang="en-US" sz="2400" dirty="0"/>
              <a:t>Roundtable Commissioner’s Minute</a:t>
            </a:r>
          </a:p>
          <a:p>
            <a:r>
              <a:rPr lang="en-US" sz="2400" dirty="0"/>
              <a:t>Breakout</a:t>
            </a:r>
          </a:p>
        </p:txBody>
      </p:sp>
    </p:spTree>
    <p:extLst>
      <p:ext uri="{BB962C8B-B14F-4D97-AF65-F5344CB8AC3E}">
        <p14:creationId xmlns:p14="http://schemas.microsoft.com/office/powerpoint/2010/main" val="3318143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E838D-93BB-4D4A-8B70-2A9247A461BE}"/>
              </a:ext>
            </a:extLst>
          </p:cNvPr>
          <p:cNvSpPr>
            <a:spLocks noGrp="1"/>
          </p:cNvSpPr>
          <p:nvPr>
            <p:ph type="title"/>
          </p:nvPr>
        </p:nvSpPr>
        <p:spPr>
          <a:xfrm>
            <a:off x="677334" y="609600"/>
            <a:ext cx="8596668" cy="914400"/>
          </a:xfrm>
        </p:spPr>
        <p:txBody>
          <a:bodyPr/>
          <a:lstStyle/>
          <a:p>
            <a:r>
              <a:rPr lang="en-US" dirty="0"/>
              <a:t>Welcome</a:t>
            </a:r>
          </a:p>
        </p:txBody>
      </p:sp>
      <p:sp>
        <p:nvSpPr>
          <p:cNvPr id="3" name="Content Placeholder 2">
            <a:extLst>
              <a:ext uri="{FF2B5EF4-FFF2-40B4-BE49-F238E27FC236}">
                <a16:creationId xmlns:a16="http://schemas.microsoft.com/office/drawing/2014/main" id="{EA54C51B-DD51-468F-AE54-A5DBC8B40EBF}"/>
              </a:ext>
            </a:extLst>
          </p:cNvPr>
          <p:cNvSpPr>
            <a:spLocks noGrp="1"/>
          </p:cNvSpPr>
          <p:nvPr>
            <p:ph idx="1"/>
          </p:nvPr>
        </p:nvSpPr>
        <p:spPr/>
        <p:txBody>
          <a:bodyPr>
            <a:normAutofit/>
          </a:bodyPr>
          <a:lstStyle/>
          <a:p>
            <a:r>
              <a:rPr lang="en-US" sz="2200" dirty="0"/>
              <a:t>Pledge of Allegiance</a:t>
            </a:r>
          </a:p>
          <a:p>
            <a:pPr lvl="1"/>
            <a:r>
              <a:rPr lang="en-US" sz="1700" i="0" dirty="0">
                <a:solidFill>
                  <a:srgbClr val="000000"/>
                </a:solidFill>
                <a:effectLst/>
              </a:rPr>
              <a:t>"I pledge allegiance to the Flag of the United States of America, and to the Republic for which it stands, one Nation under God, indivisible, with liberty and justice for all."</a:t>
            </a:r>
            <a:endParaRPr lang="en-US" sz="1700" dirty="0"/>
          </a:p>
          <a:p>
            <a:r>
              <a:rPr lang="en-US" sz="2200" dirty="0"/>
              <a:t>Scout Oath</a:t>
            </a:r>
          </a:p>
          <a:p>
            <a:pPr lvl="1"/>
            <a:r>
              <a:rPr lang="en-US" i="0" dirty="0">
                <a:solidFill>
                  <a:srgbClr val="202124"/>
                </a:solidFill>
                <a:effectLst/>
              </a:rPr>
              <a:t>On my honor I will do my best to do my duty to God and my country and to obey the Scout Law; to help other people at all times; to keep myself physically strong, mentally awake, and morally straight.</a:t>
            </a:r>
            <a:r>
              <a:rPr lang="en-US" dirty="0"/>
              <a:t> </a:t>
            </a:r>
          </a:p>
        </p:txBody>
      </p:sp>
    </p:spTree>
    <p:extLst>
      <p:ext uri="{BB962C8B-B14F-4D97-AF65-F5344CB8AC3E}">
        <p14:creationId xmlns:p14="http://schemas.microsoft.com/office/powerpoint/2010/main" val="4217193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1BEB5-9958-54B9-229A-498ED0EF7D5A}"/>
              </a:ext>
            </a:extLst>
          </p:cNvPr>
          <p:cNvSpPr>
            <a:spLocks noGrp="1"/>
          </p:cNvSpPr>
          <p:nvPr>
            <p:ph type="title"/>
          </p:nvPr>
        </p:nvSpPr>
        <p:spPr/>
        <p:txBody>
          <a:bodyPr/>
          <a:lstStyle/>
          <a:p>
            <a:r>
              <a:rPr lang="en-US" dirty="0"/>
              <a:t>Hot Topic: “Scouting Story”</a:t>
            </a:r>
            <a:br>
              <a:rPr lang="en-US" dirty="0"/>
            </a:br>
            <a:r>
              <a:rPr lang="en-US" dirty="0"/>
              <a:t>Six ways to tell your Scouting Story</a:t>
            </a:r>
            <a:r>
              <a:rPr lang="en-US" sz="3600" dirty="0"/>
              <a:t>”</a:t>
            </a:r>
            <a:endParaRPr lang="en-US" dirty="0"/>
          </a:p>
        </p:txBody>
      </p:sp>
      <p:sp>
        <p:nvSpPr>
          <p:cNvPr id="3" name="Content Placeholder 2">
            <a:extLst>
              <a:ext uri="{FF2B5EF4-FFF2-40B4-BE49-F238E27FC236}">
                <a16:creationId xmlns:a16="http://schemas.microsoft.com/office/drawing/2014/main" id="{68BFC543-0AE7-C93A-05D1-2F1FDB0DCAFE}"/>
              </a:ext>
            </a:extLst>
          </p:cNvPr>
          <p:cNvSpPr>
            <a:spLocks noGrp="1"/>
          </p:cNvSpPr>
          <p:nvPr>
            <p:ph idx="1"/>
          </p:nvPr>
        </p:nvSpPr>
        <p:spPr/>
        <p:txBody>
          <a:bodyPr>
            <a:normAutofit fontScale="92500" lnSpcReduction="20000"/>
          </a:bodyPr>
          <a:lstStyle/>
          <a:p>
            <a:endParaRPr lang="en-US" dirty="0"/>
          </a:p>
          <a:p>
            <a:r>
              <a:rPr lang="en-US" dirty="0"/>
              <a:t>Have a good story to tell </a:t>
            </a:r>
          </a:p>
          <a:p>
            <a:pPr lvl="1"/>
            <a:r>
              <a:rPr lang="en-US" dirty="0"/>
              <a:t>A good story is one that is compelling, interesting and intriguing. A good story must have a problem or obstacle, interesting characters (your Scouts), a journey (how they went about solving the problem) and a solution (or victory). </a:t>
            </a:r>
          </a:p>
          <a:p>
            <a:r>
              <a:rPr lang="en-US" dirty="0"/>
              <a:t>Create good visuals </a:t>
            </a:r>
          </a:p>
          <a:p>
            <a:pPr lvl="1"/>
            <a:r>
              <a:rPr lang="en-US" dirty="0"/>
              <a:t>Strong images and video can make the difference between a story running or not making the cut. Select natural action and candid photos — not posed shots — in good lighting. An up-to-date smartphone will suffice for most work as long as you use the original high-resolution photos. </a:t>
            </a:r>
          </a:p>
          <a:p>
            <a:r>
              <a:rPr lang="en-US" dirty="0"/>
              <a:t>Use strong quotes </a:t>
            </a:r>
          </a:p>
          <a:p>
            <a:pPr lvl="1"/>
            <a:r>
              <a:rPr lang="en-US" dirty="0"/>
              <a:t>For newspapers and online outlets, good quotes are essential. A quote should be colorful, short and sound the way people talk in real life. Consider the difference between these quotes: ● “Everyone had a great time on the survival expedition, especially when it started raining,” said patrol leader Shannon Jones.</a:t>
            </a:r>
          </a:p>
        </p:txBody>
      </p:sp>
    </p:spTree>
    <p:extLst>
      <p:ext uri="{BB962C8B-B14F-4D97-AF65-F5344CB8AC3E}">
        <p14:creationId xmlns:p14="http://schemas.microsoft.com/office/powerpoint/2010/main" val="4046805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F5791-E22A-51E2-E40C-E0FD0895D79D}"/>
              </a:ext>
            </a:extLst>
          </p:cNvPr>
          <p:cNvSpPr>
            <a:spLocks noGrp="1"/>
          </p:cNvSpPr>
          <p:nvPr>
            <p:ph type="title"/>
          </p:nvPr>
        </p:nvSpPr>
        <p:spPr>
          <a:xfrm>
            <a:off x="575734" y="226411"/>
            <a:ext cx="8596668" cy="1180454"/>
          </a:xfrm>
        </p:spPr>
        <p:txBody>
          <a:bodyPr>
            <a:normAutofit fontScale="90000"/>
          </a:bodyPr>
          <a:lstStyle/>
          <a:p>
            <a:r>
              <a:rPr lang="en-US" dirty="0"/>
              <a:t>Hot Topic: “Scouting Story”</a:t>
            </a:r>
            <a:br>
              <a:rPr lang="en-US" dirty="0"/>
            </a:br>
            <a:r>
              <a:rPr lang="en-US" dirty="0"/>
              <a:t>Six ways to tell your Scouting Story</a:t>
            </a:r>
            <a:r>
              <a:rPr lang="en-US" sz="3600" dirty="0"/>
              <a:t>”</a:t>
            </a:r>
            <a:br>
              <a:rPr lang="en-US" dirty="0"/>
            </a:br>
            <a:endParaRPr lang="en-US" sz="2700" dirty="0"/>
          </a:p>
        </p:txBody>
      </p:sp>
      <p:sp>
        <p:nvSpPr>
          <p:cNvPr id="3" name="Content Placeholder 2">
            <a:extLst>
              <a:ext uri="{FF2B5EF4-FFF2-40B4-BE49-F238E27FC236}">
                <a16:creationId xmlns:a16="http://schemas.microsoft.com/office/drawing/2014/main" id="{59FF476B-F677-33FE-733C-2B0DFA2B5D20}"/>
              </a:ext>
            </a:extLst>
          </p:cNvPr>
          <p:cNvSpPr>
            <a:spLocks noGrp="1"/>
          </p:cNvSpPr>
          <p:nvPr>
            <p:ph idx="1"/>
          </p:nvPr>
        </p:nvSpPr>
        <p:spPr>
          <a:xfrm>
            <a:off x="677334" y="1875295"/>
            <a:ext cx="8596668" cy="4166067"/>
          </a:xfrm>
        </p:spPr>
        <p:txBody>
          <a:bodyPr>
            <a:normAutofit fontScale="77500" lnSpcReduction="20000"/>
          </a:bodyPr>
          <a:lstStyle/>
          <a:p>
            <a:r>
              <a:rPr lang="en-US" sz="2400" dirty="0"/>
              <a:t>Hold an interesting event</a:t>
            </a:r>
          </a:p>
          <a:p>
            <a:r>
              <a:rPr lang="en-US" sz="2400" dirty="0"/>
              <a:t>One of the great things about Scouting is that the events that are a matter of routine for us are fascinating to the general public: </a:t>
            </a:r>
          </a:p>
          <a:p>
            <a:pPr lvl="1"/>
            <a:r>
              <a:rPr lang="en-US" sz="2200" dirty="0"/>
              <a:t>Cub Scout rain gutter regattas are fun twists on friendly competitions.</a:t>
            </a:r>
          </a:p>
          <a:p>
            <a:pPr lvl="1"/>
            <a:r>
              <a:rPr lang="en-US" sz="2200" dirty="0"/>
              <a:t>Scout skills such as lashing together signaling towers and practicing emergency first aid are lost arts for most of the non-Scouts out there.</a:t>
            </a:r>
          </a:p>
          <a:p>
            <a:pPr lvl="1"/>
            <a:r>
              <a:rPr lang="en-US" sz="2200" dirty="0"/>
              <a:t>Venturer backpacking treks on the Appalachian or Pacific Crest Trails are the stuff of dreams for most Americans.</a:t>
            </a:r>
          </a:p>
          <a:p>
            <a:pPr lvl="1"/>
            <a:r>
              <a:rPr lang="en-US" sz="2200" dirty="0"/>
              <a:t>Sea Scout sailing competitions conjure up the thrill of the open sea, which has sparked a thousand novels. </a:t>
            </a:r>
          </a:p>
          <a:p>
            <a:r>
              <a:rPr lang="en-US" sz="2400" dirty="0"/>
              <a:t>Invite the local media with plenty of advance notice and provide volunteers to escort them around the event and help them connect with Scouts to interview, and they’re guaranteed to have a good story at the end of the day. </a:t>
            </a:r>
          </a:p>
        </p:txBody>
      </p:sp>
    </p:spTree>
    <p:extLst>
      <p:ext uri="{BB962C8B-B14F-4D97-AF65-F5344CB8AC3E}">
        <p14:creationId xmlns:p14="http://schemas.microsoft.com/office/powerpoint/2010/main" val="3045937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87C3E-5867-CC7A-B70E-D4B454DF56C1}"/>
              </a:ext>
            </a:extLst>
          </p:cNvPr>
          <p:cNvSpPr>
            <a:spLocks noGrp="1"/>
          </p:cNvSpPr>
          <p:nvPr>
            <p:ph type="title"/>
          </p:nvPr>
        </p:nvSpPr>
        <p:spPr>
          <a:xfrm>
            <a:off x="677334" y="633046"/>
            <a:ext cx="8596668" cy="1320800"/>
          </a:xfrm>
        </p:spPr>
        <p:txBody>
          <a:bodyPr>
            <a:normAutofit fontScale="90000"/>
          </a:bodyPr>
          <a:lstStyle/>
          <a:p>
            <a:r>
              <a:rPr lang="en-US" dirty="0"/>
              <a:t>Hot Topic: “Scouting Story”</a:t>
            </a:r>
            <a:br>
              <a:rPr lang="en-US" dirty="0"/>
            </a:br>
            <a:r>
              <a:rPr lang="en-US" dirty="0"/>
              <a:t>Six ways to tell your Scouting Story</a:t>
            </a:r>
            <a:r>
              <a:rPr lang="en-US" sz="3600" dirty="0"/>
              <a:t>”</a:t>
            </a:r>
            <a:br>
              <a:rPr lang="en-US" dirty="0"/>
            </a:br>
            <a:endParaRPr lang="en-US" dirty="0"/>
          </a:p>
        </p:txBody>
      </p:sp>
      <p:sp>
        <p:nvSpPr>
          <p:cNvPr id="3" name="Content Placeholder 2">
            <a:extLst>
              <a:ext uri="{FF2B5EF4-FFF2-40B4-BE49-F238E27FC236}">
                <a16:creationId xmlns:a16="http://schemas.microsoft.com/office/drawing/2014/main" id="{2D09F8BE-9174-673D-B67C-B35E597DE7BB}"/>
              </a:ext>
            </a:extLst>
          </p:cNvPr>
          <p:cNvSpPr>
            <a:spLocks noGrp="1"/>
          </p:cNvSpPr>
          <p:nvPr>
            <p:ph idx="1"/>
          </p:nvPr>
        </p:nvSpPr>
        <p:spPr>
          <a:xfrm>
            <a:off x="677334" y="2071077"/>
            <a:ext cx="8596668" cy="3970285"/>
          </a:xfrm>
        </p:spPr>
        <p:txBody>
          <a:bodyPr>
            <a:normAutofit/>
          </a:bodyPr>
          <a:lstStyle/>
          <a:p>
            <a:r>
              <a:rPr lang="en-US" dirty="0"/>
              <a:t>Be the first or set a local record </a:t>
            </a:r>
          </a:p>
          <a:p>
            <a:pPr lvl="1"/>
            <a:r>
              <a:rPr lang="en-US" dirty="0"/>
              <a:t>The first patrol in your troop to complete a 50-miler, the first crew in the district to go caving, or the first Scout in the troop to earn Eagle are all worthy news items. So is the largest tree-planting event in your community, or the most dreidels spinning at once (a real record broken at the 2017 National Jamboree). </a:t>
            </a:r>
          </a:p>
          <a:p>
            <a:r>
              <a:rPr lang="en-US" dirty="0"/>
              <a:t>Celebrate a meaningful anniversary </a:t>
            </a:r>
          </a:p>
          <a:p>
            <a:pPr lvl="1"/>
            <a:r>
              <a:rPr lang="en-US" dirty="0"/>
              <a:t>The media loves major anniversary stories with a look back and an update on progress today. Look for years ending in 5 or 0. Consider the anniversary of your unit’s founding, the start of your local summer camp, the commemoration of your ship’s first Quartermaster, or a major milestone in Scouting history. (This year marks the 110th birthday of Sea Scouting!)</a:t>
            </a:r>
          </a:p>
          <a:p>
            <a:r>
              <a:rPr lang="en-US" dirty="0"/>
              <a:t>To learn more visit: https://blog.scoutingmagazine.org/2022/10/14/six-ways-to-tell-your-scouting-story-to-local-media -outlets</a:t>
            </a:r>
          </a:p>
        </p:txBody>
      </p:sp>
    </p:spTree>
    <p:extLst>
      <p:ext uri="{BB962C8B-B14F-4D97-AF65-F5344CB8AC3E}">
        <p14:creationId xmlns:p14="http://schemas.microsoft.com/office/powerpoint/2010/main" val="95192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3E3A1-C8CF-FBD1-AEAE-46D143F32F89}"/>
              </a:ext>
            </a:extLst>
          </p:cNvPr>
          <p:cNvSpPr>
            <a:spLocks noGrp="1"/>
          </p:cNvSpPr>
          <p:nvPr>
            <p:ph type="title"/>
          </p:nvPr>
        </p:nvSpPr>
        <p:spPr/>
        <p:txBody>
          <a:bodyPr/>
          <a:lstStyle/>
          <a:p>
            <a:r>
              <a:rPr lang="en-US" dirty="0"/>
              <a:t>Hot Topic: 2023 National Jamboree</a:t>
            </a:r>
            <a:br>
              <a:rPr lang="en-US" dirty="0"/>
            </a:br>
            <a:r>
              <a:rPr lang="en-US" dirty="0"/>
              <a:t>Reminder</a:t>
            </a:r>
          </a:p>
        </p:txBody>
      </p:sp>
      <p:sp>
        <p:nvSpPr>
          <p:cNvPr id="3" name="Content Placeholder 2">
            <a:extLst>
              <a:ext uri="{FF2B5EF4-FFF2-40B4-BE49-F238E27FC236}">
                <a16:creationId xmlns:a16="http://schemas.microsoft.com/office/drawing/2014/main" id="{6A7C0778-50FD-65BD-1E0F-81DC12D2C4FD}"/>
              </a:ext>
            </a:extLst>
          </p:cNvPr>
          <p:cNvSpPr>
            <a:spLocks noGrp="1"/>
          </p:cNvSpPr>
          <p:nvPr>
            <p:ph idx="1"/>
          </p:nvPr>
        </p:nvSpPr>
        <p:spPr/>
        <p:txBody>
          <a:bodyPr>
            <a:normAutofit/>
          </a:bodyPr>
          <a:lstStyle/>
          <a:p>
            <a:r>
              <a:rPr lang="en-US" dirty="0"/>
              <a:t>July 19-28, 2023</a:t>
            </a:r>
          </a:p>
          <a:p>
            <a:r>
              <a:rPr lang="en-US" dirty="0"/>
              <a:t>Jamboree is more than a destination. It’s the adventure of lifetime. And there is simply nothing else like it on the planet.</a:t>
            </a:r>
          </a:p>
          <a:p>
            <a:r>
              <a:rPr lang="en-US" dirty="0"/>
              <a:t>For more information and to register now, please follow this link: https://jamboree.scouting.org</a:t>
            </a:r>
          </a:p>
        </p:txBody>
      </p:sp>
    </p:spTree>
    <p:extLst>
      <p:ext uri="{BB962C8B-B14F-4D97-AF65-F5344CB8AC3E}">
        <p14:creationId xmlns:p14="http://schemas.microsoft.com/office/powerpoint/2010/main" val="526563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9D15A-060F-4DAE-B018-42DBBC70C1DC}"/>
              </a:ext>
            </a:extLst>
          </p:cNvPr>
          <p:cNvSpPr>
            <a:spLocks noGrp="1"/>
          </p:cNvSpPr>
          <p:nvPr>
            <p:ph type="title"/>
          </p:nvPr>
        </p:nvSpPr>
        <p:spPr/>
        <p:txBody>
          <a:bodyPr/>
          <a:lstStyle/>
          <a:p>
            <a:r>
              <a:rPr lang="en-US" dirty="0"/>
              <a:t>Introduction and Announcements</a:t>
            </a:r>
          </a:p>
        </p:txBody>
      </p:sp>
      <p:sp>
        <p:nvSpPr>
          <p:cNvPr id="3" name="Content Placeholder 2">
            <a:extLst>
              <a:ext uri="{FF2B5EF4-FFF2-40B4-BE49-F238E27FC236}">
                <a16:creationId xmlns:a16="http://schemas.microsoft.com/office/drawing/2014/main" id="{8F0E9025-70F4-4340-98A1-902D5EC7E449}"/>
              </a:ext>
            </a:extLst>
          </p:cNvPr>
          <p:cNvSpPr>
            <a:spLocks noGrp="1"/>
          </p:cNvSpPr>
          <p:nvPr>
            <p:ph idx="1"/>
          </p:nvPr>
        </p:nvSpPr>
        <p:spPr/>
        <p:txBody>
          <a:bodyPr>
            <a:normAutofit/>
          </a:bodyPr>
          <a:lstStyle/>
          <a:p>
            <a:r>
              <a:rPr lang="en-US" sz="2400" dirty="0"/>
              <a:t>Webmaster’s Minutes: Edward Weeks</a:t>
            </a:r>
          </a:p>
          <a:p>
            <a:r>
              <a:rPr lang="en-US" sz="2400" dirty="0"/>
              <a:t>District Activity Update: </a:t>
            </a:r>
            <a:r>
              <a:rPr lang="en-US" sz="2400"/>
              <a:t>Lenny Wertz</a:t>
            </a:r>
            <a:endParaRPr lang="en-US" sz="2400" dirty="0"/>
          </a:p>
          <a:p>
            <a:r>
              <a:rPr lang="en-US" sz="2400" dirty="0"/>
              <a:t>District Commissioner: Carolyn Miller</a:t>
            </a:r>
          </a:p>
          <a:p>
            <a:r>
              <a:rPr lang="en-US" sz="2400" dirty="0"/>
              <a:t>District’s Director/Executive: </a:t>
            </a:r>
            <a:r>
              <a:rPr lang="en-US" sz="2400" b="0" i="0" dirty="0">
                <a:solidFill>
                  <a:srgbClr val="283C46"/>
                </a:solidFill>
                <a:effectLst/>
                <a:latin typeface="-apple-system"/>
              </a:rPr>
              <a:t>Lawson </a:t>
            </a:r>
            <a:r>
              <a:rPr lang="en-US" sz="2400" b="0" i="0" dirty="0" err="1">
                <a:solidFill>
                  <a:srgbClr val="283C46"/>
                </a:solidFill>
                <a:effectLst/>
                <a:latin typeface="-apple-system"/>
              </a:rPr>
              <a:t>Lipford</a:t>
            </a:r>
            <a:r>
              <a:rPr lang="en-US" sz="2400" b="0" i="0" dirty="0">
                <a:solidFill>
                  <a:srgbClr val="283C46"/>
                </a:solidFill>
                <a:effectLst/>
                <a:latin typeface="-apple-system"/>
              </a:rPr>
              <a:t>-</a:t>
            </a:r>
            <a:r>
              <a:rPr lang="en-US" sz="2400" dirty="0"/>
              <a:t>Cruz</a:t>
            </a:r>
          </a:p>
          <a:p>
            <a:r>
              <a:rPr lang="en-US" sz="2400" dirty="0"/>
              <a:t>District Committee Chair: Steward Benson</a:t>
            </a:r>
          </a:p>
        </p:txBody>
      </p:sp>
    </p:spTree>
    <p:extLst>
      <p:ext uri="{BB962C8B-B14F-4D97-AF65-F5344CB8AC3E}">
        <p14:creationId xmlns:p14="http://schemas.microsoft.com/office/powerpoint/2010/main" val="3336232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4D249-D222-663A-CD01-9F25874AD44D}"/>
              </a:ext>
            </a:extLst>
          </p:cNvPr>
          <p:cNvSpPr>
            <a:spLocks noGrp="1"/>
          </p:cNvSpPr>
          <p:nvPr>
            <p:ph type="title"/>
          </p:nvPr>
        </p:nvSpPr>
        <p:spPr>
          <a:xfrm>
            <a:off x="677334" y="609599"/>
            <a:ext cx="8596668" cy="859693"/>
          </a:xfrm>
        </p:spPr>
        <p:txBody>
          <a:bodyPr>
            <a:normAutofit fontScale="90000"/>
          </a:bodyPr>
          <a:lstStyle/>
          <a:p>
            <a:r>
              <a:rPr lang="en-US" dirty="0"/>
              <a:t>Safety Moment: “Scouter’s Code of Conduct”</a:t>
            </a:r>
            <a:br>
              <a:rPr lang="en-US" dirty="0"/>
            </a:br>
            <a:endParaRPr lang="en-US" dirty="0"/>
          </a:p>
        </p:txBody>
      </p:sp>
      <p:sp>
        <p:nvSpPr>
          <p:cNvPr id="3" name="Content Placeholder 2">
            <a:extLst>
              <a:ext uri="{FF2B5EF4-FFF2-40B4-BE49-F238E27FC236}">
                <a16:creationId xmlns:a16="http://schemas.microsoft.com/office/drawing/2014/main" id="{B14D9E2E-74C1-C44F-C802-FE77C765A314}"/>
              </a:ext>
            </a:extLst>
          </p:cNvPr>
          <p:cNvSpPr>
            <a:spLocks noGrp="1"/>
          </p:cNvSpPr>
          <p:nvPr>
            <p:ph idx="1"/>
          </p:nvPr>
        </p:nvSpPr>
        <p:spPr/>
        <p:txBody>
          <a:bodyPr>
            <a:normAutofit/>
          </a:bodyPr>
          <a:lstStyle/>
          <a:p>
            <a:pPr algn="l"/>
            <a:r>
              <a:rPr lang="en-US" dirty="0"/>
              <a:t>How should we incorporate a code of conduct into our units?</a:t>
            </a:r>
          </a:p>
          <a:p>
            <a:pPr algn="l"/>
            <a:r>
              <a:rPr lang="en-US" dirty="0"/>
              <a:t>Did you know that the Rules and Regulations of the Boy Scouts of America support the establishment of codes of conduct? </a:t>
            </a:r>
          </a:p>
          <a:p>
            <a:pPr algn="l"/>
            <a:r>
              <a:rPr lang="en-US" dirty="0"/>
              <a:t>The Scouter Code of Conduct should be reviewed and signed by all leaders, unit committee members and parents. </a:t>
            </a:r>
          </a:p>
          <a:p>
            <a:pPr algn="l"/>
            <a:r>
              <a:rPr lang="en-US" dirty="0"/>
              <a:t>Let’s review this safety moment about the Scouter Code of Conduct.</a:t>
            </a:r>
          </a:p>
          <a:p>
            <a:pPr algn="l"/>
            <a:r>
              <a:rPr lang="en-US" dirty="0"/>
              <a:t>For additional information: https://www.scouting.org/health-and-safety/safety-moments/code-of-conduct/</a:t>
            </a:r>
            <a:endParaRPr lang="en-US" b="0" i="0" dirty="0">
              <a:solidFill>
                <a:srgbClr val="212121"/>
              </a:solidFill>
              <a:effectLst/>
              <a:latin typeface="Roboto" panose="02000000000000000000" pitchFamily="2" charset="0"/>
            </a:endParaRPr>
          </a:p>
        </p:txBody>
      </p:sp>
    </p:spTree>
    <p:extLst>
      <p:ext uri="{BB962C8B-B14F-4D97-AF65-F5344CB8AC3E}">
        <p14:creationId xmlns:p14="http://schemas.microsoft.com/office/powerpoint/2010/main" val="65352289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6627</TotalTime>
  <Words>1507</Words>
  <Application>Microsoft Office PowerPoint</Application>
  <PresentationFormat>Widescreen</PresentationFormat>
  <Paragraphs>86</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-apple-system</vt:lpstr>
      <vt:lpstr>Arial</vt:lpstr>
      <vt:lpstr>Calibri</vt:lpstr>
      <vt:lpstr>Helvetica Neue</vt:lpstr>
      <vt:lpstr>Roboto</vt:lpstr>
      <vt:lpstr>Trebuchet MS</vt:lpstr>
      <vt:lpstr>Verdana</vt:lpstr>
      <vt:lpstr>Wingdings 3</vt:lpstr>
      <vt:lpstr>Facet</vt:lpstr>
      <vt:lpstr>Roundtable</vt:lpstr>
      <vt:lpstr>Agenda: December 2022</vt:lpstr>
      <vt:lpstr>Welcome</vt:lpstr>
      <vt:lpstr>Hot Topic: “Scouting Story” Six ways to tell your Scouting Story”</vt:lpstr>
      <vt:lpstr>Hot Topic: “Scouting Story” Six ways to tell your Scouting Story” </vt:lpstr>
      <vt:lpstr>Hot Topic: “Scouting Story” Six ways to tell your Scouting Story” </vt:lpstr>
      <vt:lpstr>Hot Topic: 2023 National Jamboree Reminder</vt:lpstr>
      <vt:lpstr>Introduction and Announcements</vt:lpstr>
      <vt:lpstr>Safety Moment: “Scouter’s Code of Conduct” </vt:lpstr>
      <vt:lpstr>Safety Moment: “The Scouter Code of Conduct” </vt:lpstr>
      <vt:lpstr>Commissioner’s Minute: Life’s Path</vt:lpstr>
      <vt:lpstr>Breakout Sessions</vt:lpstr>
      <vt:lpstr>Scouts BSA Leaders</vt:lpstr>
      <vt:lpstr>Scouts BSA  Breakout Session </vt:lpstr>
      <vt:lpstr>Scouts BSA Roundtable Breakout Session –Discussion – “Adults Roles in Scouting” </vt:lpstr>
      <vt:lpstr>Scouts BSA: Wrap-up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Roundtable</dc:title>
  <dc:creator>Georger Martin</dc:creator>
  <cp:lastModifiedBy>Georger Martin</cp:lastModifiedBy>
  <cp:revision>111</cp:revision>
  <dcterms:created xsi:type="dcterms:W3CDTF">2021-04-08T16:20:54Z</dcterms:created>
  <dcterms:modified xsi:type="dcterms:W3CDTF">2022-12-05T15:56:24Z</dcterms:modified>
</cp:coreProperties>
</file>