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4"/>
  </p:notesMasterIdLst>
  <p:sldIdLst>
    <p:sldId id="256" r:id="rId2"/>
    <p:sldId id="263" r:id="rId3"/>
    <p:sldId id="268" r:id="rId4"/>
    <p:sldId id="291" r:id="rId5"/>
    <p:sldId id="309" r:id="rId6"/>
    <p:sldId id="298" r:id="rId7"/>
    <p:sldId id="267" r:id="rId8"/>
    <p:sldId id="294" r:id="rId9"/>
    <p:sldId id="297" r:id="rId10"/>
    <p:sldId id="305" r:id="rId11"/>
    <p:sldId id="306" r:id="rId12"/>
    <p:sldId id="307" r:id="rId13"/>
    <p:sldId id="269" r:id="rId14"/>
    <p:sldId id="257" r:id="rId15"/>
    <p:sldId id="264" r:id="rId16"/>
    <p:sldId id="285" r:id="rId17"/>
    <p:sldId id="310" r:id="rId18"/>
    <p:sldId id="311" r:id="rId19"/>
    <p:sldId id="312" r:id="rId20"/>
    <p:sldId id="313" r:id="rId21"/>
    <p:sldId id="314"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02" autoAdjust="0"/>
  </p:normalViewPr>
  <p:slideViewPr>
    <p:cSldViewPr snapToGrid="0">
      <p:cViewPr varScale="1">
        <p:scale>
          <a:sx n="122" d="100"/>
          <a:sy n="122" d="100"/>
        </p:scale>
        <p:origin x="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CA967-EE41-4C55-944F-DBC100415952}" type="datetimeFigureOut">
              <a:rPr lang="en-US" smtClean="0"/>
              <a:t>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2/7/2023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hoosemyplate.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February 9, 2023</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CCDE-6B91-7F39-4692-8ED743CA839B}"/>
              </a:ext>
            </a:extLst>
          </p:cNvPr>
          <p:cNvSpPr>
            <a:spLocks noGrp="1"/>
          </p:cNvSpPr>
          <p:nvPr>
            <p:ph type="title"/>
          </p:nvPr>
        </p:nvSpPr>
        <p:spPr/>
        <p:txBody>
          <a:bodyPr>
            <a:normAutofit fontScale="90000"/>
          </a:bodyPr>
          <a:lstStyle/>
          <a:p>
            <a:br>
              <a:rPr lang="en-US" sz="3100" dirty="0"/>
            </a:br>
            <a:r>
              <a:rPr lang="en-US" sz="3100" dirty="0"/>
              <a:t>Safety Moment: Determining when to cancel or postpone can still be a tough call, though, with many additional factors to consider</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86A9498-D191-F00D-944E-BDAC345D34A2}"/>
              </a:ext>
            </a:extLst>
          </p:cNvPr>
          <p:cNvSpPr>
            <a:spLocks noGrp="1"/>
          </p:cNvSpPr>
          <p:nvPr>
            <p:ph idx="1"/>
          </p:nvPr>
        </p:nvSpPr>
        <p:spPr/>
        <p:txBody>
          <a:bodyPr>
            <a:normAutofit lnSpcReduction="10000"/>
          </a:bodyPr>
          <a:lstStyle/>
          <a:p>
            <a:r>
              <a:rPr lang="en-US" dirty="0"/>
              <a:t>These include the following: location and terrain, activities planned, suitability of gear, clothing, supplies, and equipment, availability of shelter,  age, experience, skill, and preparation level of the group, level of weather, first aid, and survival training present in the group, distance from help,  typical weather patterns and temperatures for the area and time of year, dangerous conditions caused by a recent weather event, ability to knowledgably monitor changing conditions, ability to adjust plans based on conditions, and having an emergency weather plan that the group understands.</a:t>
            </a:r>
          </a:p>
        </p:txBody>
      </p:sp>
    </p:spTree>
    <p:extLst>
      <p:ext uri="{BB962C8B-B14F-4D97-AF65-F5344CB8AC3E}">
        <p14:creationId xmlns:p14="http://schemas.microsoft.com/office/powerpoint/2010/main" val="107107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1520-6F8B-A4FB-7472-5E9354D0B4EC}"/>
              </a:ext>
            </a:extLst>
          </p:cNvPr>
          <p:cNvSpPr>
            <a:spLocks noGrp="1"/>
          </p:cNvSpPr>
          <p:nvPr>
            <p:ph type="title"/>
          </p:nvPr>
        </p:nvSpPr>
        <p:spPr/>
        <p:txBody>
          <a:bodyPr>
            <a:normAutofit fontScale="90000"/>
          </a:bodyPr>
          <a:lstStyle/>
          <a:p>
            <a:r>
              <a:rPr lang="en-US" dirty="0"/>
              <a:t>Safety Moment: Go or No Go, Make a Decision</a:t>
            </a:r>
          </a:p>
        </p:txBody>
      </p:sp>
      <p:sp>
        <p:nvSpPr>
          <p:cNvPr id="3" name="Content Placeholder 2">
            <a:extLst>
              <a:ext uri="{FF2B5EF4-FFF2-40B4-BE49-F238E27FC236}">
                <a16:creationId xmlns:a16="http://schemas.microsoft.com/office/drawing/2014/main" id="{B8899C8A-0C80-7E09-BD00-78B641D45AFC}"/>
              </a:ext>
            </a:extLst>
          </p:cNvPr>
          <p:cNvSpPr>
            <a:spLocks noGrp="1"/>
          </p:cNvSpPr>
          <p:nvPr>
            <p:ph idx="1"/>
          </p:nvPr>
        </p:nvSpPr>
        <p:spPr/>
        <p:txBody>
          <a:bodyPr>
            <a:normAutofit/>
          </a:bodyPr>
          <a:lstStyle/>
          <a:p>
            <a:pPr marL="0" indent="0">
              <a:buNone/>
            </a:pPr>
            <a:r>
              <a:rPr lang="en-US" dirty="0"/>
              <a:t>The best thing we can model as Scouters is: </a:t>
            </a:r>
          </a:p>
          <a:p>
            <a:r>
              <a:rPr lang="en-US" dirty="0"/>
              <a:t>how to consider all the factors</a:t>
            </a:r>
          </a:p>
          <a:p>
            <a:r>
              <a:rPr lang="en-US" dirty="0"/>
              <a:t>make an informed and prudent decision</a:t>
            </a:r>
          </a:p>
          <a:p>
            <a:pPr marL="0" indent="0">
              <a:buNone/>
            </a:pPr>
            <a:r>
              <a:rPr lang="en-US" dirty="0"/>
              <a:t>Though Scouts may be disappointed at the time, they will learn from this approach and be one step closer to becoming the resilient young people we aim to develop. </a:t>
            </a:r>
          </a:p>
        </p:txBody>
      </p:sp>
    </p:spTree>
    <p:extLst>
      <p:ext uri="{BB962C8B-B14F-4D97-AF65-F5344CB8AC3E}">
        <p14:creationId xmlns:p14="http://schemas.microsoft.com/office/powerpoint/2010/main" val="41672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84F9-60C7-C0C0-5A68-825D3DC33CB1}"/>
              </a:ext>
            </a:extLst>
          </p:cNvPr>
          <p:cNvSpPr>
            <a:spLocks noGrp="1"/>
          </p:cNvSpPr>
          <p:nvPr>
            <p:ph type="title"/>
          </p:nvPr>
        </p:nvSpPr>
        <p:spPr/>
        <p:txBody>
          <a:bodyPr>
            <a:normAutofit/>
          </a:bodyPr>
          <a:lstStyle/>
          <a:p>
            <a:r>
              <a:rPr lang="en-US" dirty="0"/>
              <a:t>Safety Moment: Resources</a:t>
            </a:r>
          </a:p>
        </p:txBody>
      </p:sp>
      <p:sp>
        <p:nvSpPr>
          <p:cNvPr id="3" name="Content Placeholder 2">
            <a:extLst>
              <a:ext uri="{FF2B5EF4-FFF2-40B4-BE49-F238E27FC236}">
                <a16:creationId xmlns:a16="http://schemas.microsoft.com/office/drawing/2014/main" id="{77DA8B40-9C49-D5E5-84CC-FB5786AC80CC}"/>
              </a:ext>
            </a:extLst>
          </p:cNvPr>
          <p:cNvSpPr>
            <a:spLocks noGrp="1"/>
          </p:cNvSpPr>
          <p:nvPr>
            <p:ph idx="1"/>
          </p:nvPr>
        </p:nvSpPr>
        <p:spPr/>
        <p:txBody>
          <a:bodyPr>
            <a:normAutofit fontScale="85000" lnSpcReduction="10000"/>
          </a:bodyPr>
          <a:lstStyle/>
          <a:p>
            <a:r>
              <a:rPr lang="en-US" dirty="0"/>
              <a:t>BSA’s free online Hazardous Weather Training, available through the BSA Learn Center at my.scouting.org. At least one adult per outing should have taken this training within the previous two years. </a:t>
            </a:r>
          </a:p>
          <a:p>
            <a:r>
              <a:rPr lang="en-US" dirty="0"/>
              <a:t>The Guide to Safe Scouting’s The Sweet 16 of BSA Safety. </a:t>
            </a:r>
          </a:p>
          <a:p>
            <a:r>
              <a:rPr lang="en-US" dirty="0"/>
              <a:t>Find severe weather safety tips at the BSA’s weather-related safety moments page. </a:t>
            </a:r>
          </a:p>
          <a:p>
            <a:r>
              <a:rPr lang="en-US" dirty="0"/>
              <a:t>The Scouts BSA Handbook reviews the basics of how to read the signs of weather and how to recognize and respond to hazardous weather situations (see pages 216–218). </a:t>
            </a:r>
          </a:p>
          <a:p>
            <a:r>
              <a:rPr lang="en-US" dirty="0"/>
              <a:t>National Weather Service (www.weather.gov) and National Oceanic and Atmospheric Administration (www.NOAA.gov) websites</a:t>
            </a:r>
          </a:p>
        </p:txBody>
      </p:sp>
    </p:spTree>
    <p:extLst>
      <p:ext uri="{BB962C8B-B14F-4D97-AF65-F5344CB8AC3E}">
        <p14:creationId xmlns:p14="http://schemas.microsoft.com/office/powerpoint/2010/main" val="312138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pPr marL="285750" indent="-285750">
              <a:buFont typeface="Arial" panose="020B0604020202020204" pitchFamily="34" charset="0"/>
              <a:buChar char="•"/>
            </a:pPr>
            <a:r>
              <a:rPr lang="en-US" sz="2400" dirty="0"/>
              <a:t>Cub Scouts</a:t>
            </a:r>
          </a:p>
          <a:p>
            <a:pPr marL="285750" indent="-285750">
              <a:buFont typeface="Arial" panose="020B0604020202020204" pitchFamily="34" charset="0"/>
              <a:buChar char="•"/>
            </a:pPr>
            <a:r>
              <a:rPr lang="en-US" dirty="0"/>
              <a:t>Scouts BSA: “Cooking Information”</a:t>
            </a:r>
            <a:endParaRPr lang="en-US" sz="2400" dirty="0"/>
          </a:p>
        </p:txBody>
      </p:sp>
    </p:spTree>
    <p:extLst>
      <p:ext uri="{BB962C8B-B14F-4D97-AF65-F5344CB8AC3E}">
        <p14:creationId xmlns:p14="http://schemas.microsoft.com/office/powerpoint/2010/main" val="11207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Upcoming Training: University of Scouting</a:t>
            </a:r>
          </a:p>
          <a:p>
            <a:r>
              <a:rPr lang="en-US" sz="2800" dirty="0"/>
              <a:t>Discussion: </a:t>
            </a:r>
            <a:r>
              <a:rPr lang="en-US" sz="2600" dirty="0"/>
              <a:t>Cooking Information</a:t>
            </a:r>
          </a:p>
        </p:txBody>
      </p:sp>
    </p:spTree>
    <p:extLst>
      <p:ext uri="{BB962C8B-B14F-4D97-AF65-F5344CB8AC3E}">
        <p14:creationId xmlns:p14="http://schemas.microsoft.com/office/powerpoint/2010/main" val="136151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“Cooking Information”</a:t>
            </a:r>
          </a:p>
        </p:txBody>
      </p:sp>
    </p:spTree>
    <p:extLst>
      <p:ext uri="{BB962C8B-B14F-4D97-AF65-F5344CB8AC3E}">
        <p14:creationId xmlns:p14="http://schemas.microsoft.com/office/powerpoint/2010/main" val="152927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335F-91D9-C846-AB67-B94E9EF3DB22}"/>
              </a:ext>
            </a:extLst>
          </p:cNvPr>
          <p:cNvSpPr>
            <a:spLocks noGrp="1"/>
          </p:cNvSpPr>
          <p:nvPr>
            <p:ph type="title"/>
          </p:nvPr>
        </p:nvSpPr>
        <p:spPr>
          <a:xfrm>
            <a:off x="1357271" y="1023814"/>
            <a:ext cx="9459221" cy="1355901"/>
          </a:xfrm>
        </p:spPr>
        <p:txBody>
          <a:bodyPr>
            <a:normAutofit/>
          </a:bodyPr>
          <a:lstStyle/>
          <a:p>
            <a:r>
              <a:rPr lang="en-US" dirty="0"/>
              <a:t>Cooking Information: Cooking Safety</a:t>
            </a:r>
          </a:p>
        </p:txBody>
      </p:sp>
      <p:sp>
        <p:nvSpPr>
          <p:cNvPr id="4" name="Content Placeholder 3">
            <a:extLst>
              <a:ext uri="{FF2B5EF4-FFF2-40B4-BE49-F238E27FC236}">
                <a16:creationId xmlns:a16="http://schemas.microsoft.com/office/drawing/2014/main" id="{42AB4CE3-710F-4433-8F50-3938906EC887}"/>
              </a:ext>
            </a:extLst>
          </p:cNvPr>
          <p:cNvSpPr>
            <a:spLocks noGrp="1"/>
          </p:cNvSpPr>
          <p:nvPr>
            <p:ph idx="1"/>
          </p:nvPr>
        </p:nvSpPr>
        <p:spPr>
          <a:xfrm>
            <a:off x="1357270" y="2618154"/>
            <a:ext cx="9459221" cy="3423208"/>
          </a:xfrm>
        </p:spPr>
        <p:txBody>
          <a:bodyPr>
            <a:normAutofit/>
          </a:bodyPr>
          <a:lstStyle/>
          <a:p>
            <a:pPr marL="0" marR="0" indent="0" fontAlgn="base">
              <a:lnSpc>
                <a:spcPct val="107000"/>
              </a:lnSpc>
              <a:spcBef>
                <a:spcPts val="0"/>
              </a:spcBef>
              <a:spcAft>
                <a:spcPts val="0"/>
              </a:spcAft>
              <a:buNone/>
            </a:pPr>
            <a:r>
              <a:rPr lang="en-US" sz="2000" dirty="0">
                <a:solidFill>
                  <a:srgbClr val="2B2B2B"/>
                </a:solidFill>
                <a:effectLst/>
                <a:latin typeface="inherit"/>
                <a:ea typeface="Times New Roman" panose="02020603050405020304" pitchFamily="18" charset="0"/>
                <a:cs typeface="Arial" panose="020B0604020202020204" pitchFamily="34" charset="0"/>
              </a:rPr>
              <a:t>Cooking requires attention to several key safety concerns.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Avoiding burns and fires should be a major focus. </a:t>
            </a: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Cuts are always a risk when using knives, so be careful and follow safe practices.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sz="1800" dirty="0">
                <a:solidFill>
                  <a:srgbClr val="2B2B2B"/>
                </a:solidFill>
                <a:effectLst/>
                <a:latin typeface="inherit"/>
                <a:ea typeface="Times New Roman" panose="02020603050405020304" pitchFamily="18" charset="0"/>
                <a:cs typeface="Arial" panose="020B0604020202020204" pitchFamily="34" charset="0"/>
              </a:rPr>
              <a:t>Proper food storage and handling are of prime importance. </a:t>
            </a: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Clean as you go and wash hands, with soap, prior to preparing foods and after handling raw meat or any foreign substance. Also, clean utensils as you go.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sz="1800" dirty="0">
                <a:solidFill>
                  <a:srgbClr val="2B2B2B"/>
                </a:solidFill>
                <a:effectLst/>
                <a:latin typeface="inherit"/>
                <a:ea typeface="Times New Roman" panose="02020603050405020304" pitchFamily="18" charset="0"/>
                <a:cs typeface="Arial" panose="020B0604020202020204" pitchFamily="34" charset="0"/>
              </a:rPr>
              <a:t>Be aware of any food-related allergies or intolerances among those who will be eating the meal.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750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C720-6F6D-3C25-B322-34FD86F6F0DD}"/>
              </a:ext>
            </a:extLst>
          </p:cNvPr>
          <p:cNvSpPr>
            <a:spLocks noGrp="1"/>
          </p:cNvSpPr>
          <p:nvPr>
            <p:ph type="title"/>
          </p:nvPr>
        </p:nvSpPr>
        <p:spPr>
          <a:xfrm>
            <a:off x="1295402" y="982132"/>
            <a:ext cx="9601196" cy="1010791"/>
          </a:xfrm>
        </p:spPr>
        <p:txBody>
          <a:bodyPr/>
          <a:lstStyle/>
          <a:p>
            <a:r>
              <a:rPr lang="en-US" dirty="0"/>
              <a:t>Cooking Information: Nutrition</a:t>
            </a:r>
          </a:p>
        </p:txBody>
      </p:sp>
      <p:sp>
        <p:nvSpPr>
          <p:cNvPr id="3" name="Content Placeholder 2">
            <a:extLst>
              <a:ext uri="{FF2B5EF4-FFF2-40B4-BE49-F238E27FC236}">
                <a16:creationId xmlns:a16="http://schemas.microsoft.com/office/drawing/2014/main" id="{81230F58-EA50-B24F-2DDE-25C8804614FE}"/>
              </a:ext>
            </a:extLst>
          </p:cNvPr>
          <p:cNvSpPr>
            <a:spLocks noGrp="1"/>
          </p:cNvSpPr>
          <p:nvPr>
            <p:ph idx="1"/>
          </p:nvPr>
        </p:nvSpPr>
        <p:spPr>
          <a:xfrm>
            <a:off x="1295401" y="2526972"/>
            <a:ext cx="9601196" cy="3115736"/>
          </a:xfrm>
        </p:spPr>
        <p:txBody>
          <a:bodyPr>
            <a:normAutofit/>
          </a:bodyPr>
          <a:lstStyle/>
          <a:p>
            <a:pPr marL="0" marR="0" fontAlgn="base">
              <a:lnSpc>
                <a:spcPct val="107000"/>
              </a:lnSpc>
              <a:spcBef>
                <a:spcPts val="0"/>
              </a:spcBef>
              <a:spcAft>
                <a:spcPts val="0"/>
              </a:spcAft>
            </a:pPr>
            <a:r>
              <a:rPr lang="en-US" sz="2000" dirty="0">
                <a:solidFill>
                  <a:srgbClr val="2B2B2B"/>
                </a:solidFill>
                <a:effectLst/>
                <a:latin typeface="inherit"/>
                <a:ea typeface="Times New Roman" panose="02020603050405020304" pitchFamily="18" charset="0"/>
                <a:cs typeface="Arial" panose="020B0604020202020204" pitchFamily="34" charset="0"/>
              </a:rPr>
              <a:t>Planning well-balanced meals requires a bit of effort, but the result is well worth it.</a:t>
            </a:r>
          </a:p>
          <a:p>
            <a:pPr fontAlgn="base">
              <a:lnSpc>
                <a:spcPct val="107000"/>
              </a:lnSpc>
              <a:spcBef>
                <a:spcPts val="0"/>
              </a:spcBef>
              <a:spcAft>
                <a:spcPts val="0"/>
              </a:spcAft>
            </a:pPr>
            <a:r>
              <a:rPr lang="en-US" sz="2000" dirty="0">
                <a:solidFill>
                  <a:srgbClr val="2B2B2B"/>
                </a:solidFill>
                <a:effectLst/>
                <a:latin typeface="inherit"/>
                <a:ea typeface="Times New Roman" panose="02020603050405020304" pitchFamily="18" charset="0"/>
                <a:cs typeface="Arial" panose="020B0604020202020204" pitchFamily="34" charset="0"/>
              </a:rPr>
              <a:t>Guidelines provided by the U.S. Department of Agriculture at </a:t>
            </a:r>
            <a:r>
              <a:rPr lang="en-US" sz="2000" u="sng" dirty="0">
                <a:solidFill>
                  <a:srgbClr val="A69B7D"/>
                </a:solidFill>
                <a:effectLst/>
                <a:latin typeface="inherit"/>
                <a:ea typeface="Times New Roman" panose="02020603050405020304" pitchFamily="18" charset="0"/>
                <a:cs typeface="Arial" panose="020B0604020202020204" pitchFamily="34" charset="0"/>
                <a:hlinkClick r:id="rId2"/>
              </a:rPr>
              <a:t>www.choosemyplate.gov</a:t>
            </a:r>
            <a:r>
              <a:rPr lang="en-US" sz="2000" dirty="0">
                <a:solidFill>
                  <a:srgbClr val="2B2B2B"/>
                </a:solidFill>
                <a:effectLst/>
                <a:latin typeface="inherit"/>
                <a:ea typeface="Times New Roman" panose="02020603050405020304" pitchFamily="18" charset="0"/>
                <a:cs typeface="Arial" panose="020B0604020202020204" pitchFamily="34" charset="0"/>
              </a:rPr>
              <a:t> will help you balance these five types of foods: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Fruits (fresh, canned, frozen, or dried; fruit juice)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Vegetables (fresh, canned, frozen, or dried; vegetable juice)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Grains (bread, cereal, pasta)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Proteins (meat, poultry, seafood, eggs, nuts)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Dairy (milk, cheese, yogurt, ice cream) </a:t>
            </a:r>
          </a:p>
          <a:p>
            <a:pPr lvl="1" fontAlgn="base">
              <a:lnSpc>
                <a:spcPct val="107000"/>
              </a:lnSpc>
              <a:spcBef>
                <a:spcPts val="0"/>
              </a:spcBef>
              <a:spcAft>
                <a:spcPts val="0"/>
              </a:spcAft>
            </a:pPr>
            <a:r>
              <a:rPr lang="en-US" sz="1800" dirty="0">
                <a:solidFill>
                  <a:srgbClr val="2B2B2B"/>
                </a:solidFill>
                <a:effectLst/>
                <a:latin typeface="inherit"/>
                <a:ea typeface="Times New Roman" panose="02020603050405020304" pitchFamily="18" charset="0"/>
                <a:cs typeface="Arial" panose="020B0604020202020204" pitchFamily="34" charset="0"/>
              </a:rPr>
              <a:t>Not included are fats and oils, which should be used sparingly.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2621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49D0-0944-BCD2-4BD6-1AC23F26452B}"/>
              </a:ext>
            </a:extLst>
          </p:cNvPr>
          <p:cNvSpPr>
            <a:spLocks noGrp="1"/>
          </p:cNvSpPr>
          <p:nvPr>
            <p:ph type="title"/>
          </p:nvPr>
        </p:nvSpPr>
        <p:spPr>
          <a:xfrm>
            <a:off x="1295402" y="982132"/>
            <a:ext cx="9601196" cy="987345"/>
          </a:xfrm>
        </p:spPr>
        <p:txBody>
          <a:bodyPr/>
          <a:lstStyle/>
          <a:p>
            <a:r>
              <a:rPr lang="en-US" dirty="0"/>
              <a:t>Spice up your cooking</a:t>
            </a:r>
          </a:p>
        </p:txBody>
      </p:sp>
      <p:sp>
        <p:nvSpPr>
          <p:cNvPr id="3" name="Content Placeholder 2">
            <a:extLst>
              <a:ext uri="{FF2B5EF4-FFF2-40B4-BE49-F238E27FC236}">
                <a16:creationId xmlns:a16="http://schemas.microsoft.com/office/drawing/2014/main" id="{5352E4F8-4DE7-280F-D1B8-F4A76A3842C5}"/>
              </a:ext>
            </a:extLst>
          </p:cNvPr>
          <p:cNvSpPr>
            <a:spLocks noGrp="1"/>
          </p:cNvSpPr>
          <p:nvPr>
            <p:ph idx="1"/>
          </p:nvPr>
        </p:nvSpPr>
        <p:spPr/>
        <p:txBody>
          <a:bodyPr/>
          <a:lstStyle/>
          <a:p>
            <a:r>
              <a:rPr lang="en-US" sz="2000" dirty="0">
                <a:solidFill>
                  <a:srgbClr val="2B2B2B"/>
                </a:solidFill>
                <a:effectLst/>
                <a:latin typeface="inherit"/>
                <a:ea typeface="Times New Roman" panose="02020603050405020304" pitchFamily="18" charset="0"/>
                <a:cs typeface="Arial" panose="020B0604020202020204" pitchFamily="34" charset="0"/>
              </a:rPr>
              <a:t>Salt and pepper are popular seasonings, but you should also try chili powder, garlic powder, Italian seasoning, and cumin. </a:t>
            </a:r>
          </a:p>
          <a:p>
            <a:r>
              <a:rPr lang="en-US" sz="2000" dirty="0">
                <a:solidFill>
                  <a:srgbClr val="2B2B2B"/>
                </a:solidFill>
                <a:effectLst/>
                <a:latin typeface="inherit"/>
                <a:ea typeface="Times New Roman" panose="02020603050405020304" pitchFamily="18" charset="0"/>
                <a:cs typeface="Arial" panose="020B0604020202020204" pitchFamily="34" charset="0"/>
              </a:rPr>
              <a:t>Other options include bouillon, soy sauce, hot sauce, tamarind, mint, basil, cilantro, and ginger. </a:t>
            </a:r>
          </a:p>
          <a:p>
            <a:r>
              <a:rPr lang="en-US" sz="2000" dirty="0">
                <a:solidFill>
                  <a:srgbClr val="2B2B2B"/>
                </a:solidFill>
                <a:effectLst/>
                <a:latin typeface="inherit"/>
                <a:ea typeface="Times New Roman" panose="02020603050405020304" pitchFamily="18" charset="0"/>
                <a:cs typeface="Arial" panose="020B0604020202020204" pitchFamily="34" charset="0"/>
              </a:rPr>
              <a:t>Go easy with seasonings during the cooking; you can always add more flavor at the table.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201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1858-E1E4-0730-1CE5-739F577BB40C}"/>
              </a:ext>
            </a:extLst>
          </p:cNvPr>
          <p:cNvSpPr>
            <a:spLocks noGrp="1"/>
          </p:cNvSpPr>
          <p:nvPr>
            <p:ph type="title"/>
          </p:nvPr>
        </p:nvSpPr>
        <p:spPr/>
        <p:txBody>
          <a:bodyPr/>
          <a:lstStyle/>
          <a:p>
            <a:r>
              <a:rPr lang="en-US" dirty="0"/>
              <a:t>Cooking Methods</a:t>
            </a:r>
          </a:p>
        </p:txBody>
      </p:sp>
      <p:sp>
        <p:nvSpPr>
          <p:cNvPr id="3" name="Content Placeholder 2">
            <a:extLst>
              <a:ext uri="{FF2B5EF4-FFF2-40B4-BE49-F238E27FC236}">
                <a16:creationId xmlns:a16="http://schemas.microsoft.com/office/drawing/2014/main" id="{D607ADFC-6363-9CB3-4244-73F15DC1CC0A}"/>
              </a:ext>
            </a:extLst>
          </p:cNvPr>
          <p:cNvSpPr>
            <a:spLocks noGrp="1"/>
          </p:cNvSpPr>
          <p:nvPr>
            <p:ph idx="1"/>
          </p:nvPr>
        </p:nvSpPr>
        <p:spPr/>
        <p: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Bake</a:t>
            </a:r>
            <a:r>
              <a:rPr lang="en-US" sz="1800" dirty="0">
                <a:solidFill>
                  <a:srgbClr val="2B2B2B"/>
                </a:solidFill>
                <a:effectLst/>
                <a:latin typeface="inherit"/>
                <a:ea typeface="Times New Roman" panose="02020603050405020304" pitchFamily="18" charset="0"/>
                <a:cs typeface="Arial" panose="020B0604020202020204" pitchFamily="34" charset="0"/>
              </a:rPr>
              <a:t> – To cook by dry heat as in a conventional oven, in a Dutch oven, or in aluminum foil. Cookies, cakes, pies, and roasts are typically baked.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Broil</a:t>
            </a:r>
            <a:r>
              <a:rPr lang="en-US" sz="1800" dirty="0">
                <a:solidFill>
                  <a:srgbClr val="2B2B2B"/>
                </a:solidFill>
                <a:effectLst/>
                <a:latin typeface="inherit"/>
                <a:ea typeface="Times New Roman" panose="02020603050405020304" pitchFamily="18" charset="0"/>
                <a:cs typeface="Arial" panose="020B0604020202020204" pitchFamily="34" charset="0"/>
              </a:rPr>
              <a:t> – To cook using a direct heat source such as over or under an open fire. Meats such as steaks, ribs, or chops are typically broiled. </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Boil</a:t>
            </a:r>
            <a:r>
              <a:rPr lang="en-US" sz="1800" dirty="0">
                <a:solidFill>
                  <a:srgbClr val="2B2B2B"/>
                </a:solidFill>
                <a:effectLst/>
                <a:latin typeface="inherit"/>
                <a:ea typeface="Times New Roman" panose="02020603050405020304" pitchFamily="18" charset="0"/>
                <a:cs typeface="Arial" panose="020B0604020202020204" pitchFamily="34" charset="0"/>
              </a:rPr>
              <a:t> – To cook in water or other liquid hot enough to bubble (212º for water at sea level), such as boiling water for oatmeal. </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Pan-fry – </a:t>
            </a:r>
            <a:r>
              <a:rPr lang="en-US" sz="1800" dirty="0">
                <a:solidFill>
                  <a:srgbClr val="2B2B2B"/>
                </a:solidFill>
                <a:effectLst/>
                <a:latin typeface="inherit"/>
                <a:ea typeface="Times New Roman" panose="02020603050405020304" pitchFamily="18" charset="0"/>
                <a:cs typeface="Arial" panose="020B0604020202020204" pitchFamily="34" charset="0"/>
              </a:rPr>
              <a:t>To cook using a hot skillet and a small spoonful of cooking oil. Meats and vegetables are typically pan-fried. </a:t>
            </a:r>
            <a:endParaRPr lang="en-US" sz="1800" dirty="0">
              <a:solidFill>
                <a:srgbClr val="2B2B2B"/>
              </a:solidFill>
              <a:latin typeface="inherit"/>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Stir-fry</a:t>
            </a:r>
            <a:r>
              <a:rPr lang="en-US" sz="1800" dirty="0">
                <a:solidFill>
                  <a:srgbClr val="2B2B2B"/>
                </a:solidFill>
                <a:effectLst/>
                <a:latin typeface="inherit"/>
                <a:ea typeface="Times New Roman" panose="02020603050405020304" pitchFamily="18" charset="0"/>
                <a:cs typeface="Arial" panose="020B0604020202020204" pitchFamily="34" charset="0"/>
              </a:rPr>
              <a:t> – Usually done in a wok or a large skillet with a small amount of cooking oil.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9330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February 2023</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fontScale="92500" lnSpcReduction="10000"/>
          </a:bodyPr>
          <a:lstStyle/>
          <a:p>
            <a:r>
              <a:rPr lang="en-US" sz="2400" dirty="0"/>
              <a:t>Opening</a:t>
            </a:r>
          </a:p>
          <a:p>
            <a:r>
              <a:rPr lang="en-US" sz="2400" dirty="0"/>
              <a:t>Hot Topics: “Safety Moment”</a:t>
            </a:r>
            <a:endParaRPr lang="en-US" sz="2000" dirty="0"/>
          </a:p>
          <a:p>
            <a:r>
              <a:rPr lang="en-US" sz="2400" dirty="0"/>
              <a:t>Safety Moment: “</a:t>
            </a:r>
            <a:r>
              <a:rPr lang="en-US" dirty="0"/>
              <a:t>When to Cancel an Event Due to Weather</a:t>
            </a:r>
            <a:r>
              <a:rPr lang="en-US" sz="2400" dirty="0"/>
              <a:t>”</a:t>
            </a:r>
          </a:p>
          <a:p>
            <a:r>
              <a:rPr lang="en-US" sz="2400" dirty="0"/>
              <a:t>Roundtable Commissioner’s Minute</a:t>
            </a:r>
          </a:p>
          <a:p>
            <a:r>
              <a:rPr lang="en-US" sz="2400" dirty="0"/>
              <a:t>Breakout:</a:t>
            </a:r>
          </a:p>
          <a:p>
            <a:pPr lvl="1"/>
            <a:r>
              <a:rPr lang="en-US" dirty="0"/>
              <a:t>Cub Scouts: ??</a:t>
            </a:r>
          </a:p>
          <a:p>
            <a:pPr lvl="1"/>
            <a:r>
              <a:rPr lang="en-US" dirty="0"/>
              <a:t> Scouts BSA: “Cooking Information”</a:t>
            </a:r>
          </a:p>
        </p:txBody>
      </p:sp>
    </p:spTree>
    <p:extLst>
      <p:ext uri="{BB962C8B-B14F-4D97-AF65-F5344CB8AC3E}">
        <p14:creationId xmlns:p14="http://schemas.microsoft.com/office/powerpoint/2010/main" val="331814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EC37-2DD5-EEBC-88F6-85BD42565403}"/>
              </a:ext>
            </a:extLst>
          </p:cNvPr>
          <p:cNvSpPr>
            <a:spLocks noGrp="1"/>
          </p:cNvSpPr>
          <p:nvPr>
            <p:ph type="title"/>
          </p:nvPr>
        </p:nvSpPr>
        <p:spPr/>
        <p:txBody>
          <a:bodyPr/>
          <a:lstStyle/>
          <a:p>
            <a:r>
              <a:rPr lang="en-US" dirty="0"/>
              <a:t>Cooking Methods</a:t>
            </a:r>
          </a:p>
        </p:txBody>
      </p:sp>
      <p:sp>
        <p:nvSpPr>
          <p:cNvPr id="3" name="Content Placeholder 2">
            <a:extLst>
              <a:ext uri="{FF2B5EF4-FFF2-40B4-BE49-F238E27FC236}">
                <a16:creationId xmlns:a16="http://schemas.microsoft.com/office/drawing/2014/main" id="{EC750D71-0E80-628C-4A2C-3B6B1A878A41}"/>
              </a:ext>
            </a:extLst>
          </p:cNvPr>
          <p:cNvSpPr>
            <a:spLocks noGrp="1"/>
          </p:cNvSpPr>
          <p:nvPr>
            <p:ph idx="1"/>
          </p:nvPr>
        </p:nvSpPr>
        <p:spPr/>
        <p:txBody>
          <a:bodyPr>
            <a:normAutofit/>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Deep-fry</a:t>
            </a:r>
            <a:r>
              <a:rPr lang="en-US" sz="1800" dirty="0">
                <a:solidFill>
                  <a:srgbClr val="2B2B2B"/>
                </a:solidFill>
                <a:effectLst/>
                <a:latin typeface="inherit"/>
                <a:ea typeface="Times New Roman" panose="02020603050405020304" pitchFamily="18" charset="0"/>
                <a:cs typeface="Arial" panose="020B0604020202020204" pitchFamily="34" charset="0"/>
              </a:rPr>
              <a:t> – Cooking that requires a deep pan and immersion in very hot oil (more than 300º). </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Roast</a:t>
            </a:r>
            <a:r>
              <a:rPr lang="en-US" sz="1800" dirty="0">
                <a:solidFill>
                  <a:srgbClr val="2B2B2B"/>
                </a:solidFill>
                <a:effectLst/>
                <a:latin typeface="inherit"/>
                <a:ea typeface="Times New Roman" panose="02020603050405020304" pitchFamily="18" charset="0"/>
                <a:cs typeface="Arial" panose="020B0604020202020204" pitchFamily="34" charset="0"/>
              </a:rPr>
              <a:t> – A method of cooking a larger portion of meat, pork, chicken, or turkey in a Dutch oven over hot coals or in a regular oven (using a roasting bag makes cleanup a snap). </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Simmer</a:t>
            </a:r>
            <a:r>
              <a:rPr lang="en-US" sz="1800" dirty="0">
                <a:solidFill>
                  <a:srgbClr val="2B2B2B"/>
                </a:solidFill>
                <a:effectLst/>
                <a:latin typeface="inherit"/>
                <a:ea typeface="Times New Roman" panose="02020603050405020304" pitchFamily="18" charset="0"/>
                <a:cs typeface="Arial" panose="020B0604020202020204" pitchFamily="34" charset="0"/>
              </a:rPr>
              <a:t> – To cook over reduced heat in liquid just barely at the boiling point. Simmering makes the sauce richer and more flavorful the longer it stays on the heat source.</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Calibri" panose="020F0502020204030204" pitchFamily="34" charset="0"/>
                <a:cs typeface="Arial" panose="020B0604020202020204" pitchFamily="34" charset="0"/>
              </a:rPr>
              <a:t>Steam </a:t>
            </a:r>
            <a:r>
              <a:rPr lang="en-US" sz="1800" dirty="0">
                <a:solidFill>
                  <a:srgbClr val="2B2B2B"/>
                </a:solidFill>
                <a:effectLst/>
                <a:latin typeface="inherit"/>
                <a:ea typeface="Times New Roman" panose="02020603050405020304" pitchFamily="18" charset="0"/>
                <a:cs typeface="Arial" panose="020B0604020202020204" pitchFamily="34" charset="0"/>
              </a:rPr>
              <a:t>– To place food on a rack or special device over boiling or simmering water in a covered pan. </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Stew</a:t>
            </a:r>
            <a:r>
              <a:rPr lang="en-US" sz="1800" dirty="0">
                <a:solidFill>
                  <a:srgbClr val="2B2B2B"/>
                </a:solidFill>
                <a:effectLst/>
                <a:latin typeface="inherit"/>
                <a:ea typeface="Times New Roman" panose="02020603050405020304" pitchFamily="18" charset="0"/>
                <a:cs typeface="Arial" panose="020B0604020202020204" pitchFamily="34" charset="0"/>
              </a:rPr>
              <a:t> – To cook slowly over low heat or slow boiling. </a:t>
            </a:r>
            <a:endParaRPr lang="en-US" dirty="0"/>
          </a:p>
        </p:txBody>
      </p:sp>
    </p:spTree>
    <p:extLst>
      <p:ext uri="{BB962C8B-B14F-4D97-AF65-F5344CB8AC3E}">
        <p14:creationId xmlns:p14="http://schemas.microsoft.com/office/powerpoint/2010/main" val="27494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D0BF-301B-E311-4FB2-DFE05E0CF602}"/>
              </a:ext>
            </a:extLst>
          </p:cNvPr>
          <p:cNvSpPr>
            <a:spLocks noGrp="1"/>
          </p:cNvSpPr>
          <p:nvPr>
            <p:ph type="title"/>
          </p:nvPr>
        </p:nvSpPr>
        <p:spPr/>
        <p:txBody>
          <a:bodyPr/>
          <a:lstStyle/>
          <a:p>
            <a:r>
              <a:rPr lang="en-US" dirty="0"/>
              <a:t>Special Cooking Events: Family Day</a:t>
            </a:r>
          </a:p>
        </p:txBody>
      </p:sp>
      <p:sp>
        <p:nvSpPr>
          <p:cNvPr id="3" name="Content Placeholder 2">
            <a:extLst>
              <a:ext uri="{FF2B5EF4-FFF2-40B4-BE49-F238E27FC236}">
                <a16:creationId xmlns:a16="http://schemas.microsoft.com/office/drawing/2014/main" id="{E00FC7DD-7257-CB75-DE28-B6C744A0C762}"/>
              </a:ext>
            </a:extLst>
          </p:cNvPr>
          <p:cNvSpPr>
            <a:spLocks noGrp="1"/>
          </p:cNvSpPr>
          <p:nvPr>
            <p:ph idx="1"/>
          </p:nvPr>
        </p:nvSpPr>
        <p:spPr/>
        <p:txBody>
          <a:bodyPr/>
          <a:lstStyle/>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Dutch Oven Instruction/Competition</a:t>
            </a:r>
            <a:r>
              <a:rPr lang="en-US" sz="1800" dirty="0">
                <a:solidFill>
                  <a:srgbClr val="2B2B2B"/>
                </a:solidFill>
                <a:effectLst/>
                <a:latin typeface="inherit"/>
                <a:ea typeface="Times New Roman" panose="02020603050405020304" pitchFamily="18" charset="0"/>
                <a:cs typeface="Arial" panose="020B0604020202020204" pitchFamily="34" charset="0"/>
              </a:rPr>
              <a:t> – Spend a day learning to cook in Dutch ovens, then put your skills to the test.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Food Field Trip</a:t>
            </a:r>
            <a:r>
              <a:rPr lang="en-US" sz="1800" dirty="0">
                <a:solidFill>
                  <a:srgbClr val="2B2B2B"/>
                </a:solidFill>
                <a:effectLst/>
                <a:latin typeface="inherit"/>
                <a:ea typeface="Times New Roman" panose="02020603050405020304" pitchFamily="18" charset="0"/>
                <a:cs typeface="Arial" panose="020B0604020202020204" pitchFamily="34" charset="0"/>
              </a:rPr>
              <a:t> – Take a tour of a food manufacturing plant, farm, bakery, or cannery. Learn how the facility prepares, processes, and packages food and what safety measures they take.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effectLst/>
                <a:latin typeface="inherit"/>
                <a:ea typeface="Times New Roman" panose="02020603050405020304" pitchFamily="18" charset="0"/>
                <a:cs typeface="Arial" panose="020B0604020202020204" pitchFamily="34" charset="0"/>
              </a:rPr>
              <a:t>Fundraising Cooking Event</a:t>
            </a:r>
            <a:r>
              <a:rPr lang="en-US" sz="1800" dirty="0">
                <a:solidFill>
                  <a:srgbClr val="2B2B2B"/>
                </a:solidFill>
                <a:effectLst/>
                <a:latin typeface="inherit"/>
                <a:ea typeface="Times New Roman" panose="02020603050405020304" pitchFamily="18" charset="0"/>
                <a:cs typeface="Arial" panose="020B0604020202020204" pitchFamily="34" charset="0"/>
              </a:rPr>
              <a:t> – Hold a fundraiser that involves serving a breakfast or supper that you have prepared. Typical options include pancakes or a spaghetti and meatball dinner.</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2B2B2B"/>
                </a:solidFill>
                <a:latin typeface="inherit"/>
                <a:ea typeface="Calibri" panose="020F0502020204030204" pitchFamily="34" charset="0"/>
                <a:cs typeface="Arial" panose="020B0604020202020204" pitchFamily="34" charset="0"/>
              </a:rPr>
              <a:t>A</a:t>
            </a:r>
            <a:r>
              <a:rPr lang="en-US" sz="1800" b="1" dirty="0">
                <a:solidFill>
                  <a:srgbClr val="2B2B2B"/>
                </a:solidFill>
                <a:effectLst/>
                <a:latin typeface="inherit"/>
                <a:ea typeface="Times New Roman" panose="02020603050405020304" pitchFamily="18" charset="0"/>
                <a:cs typeface="Arial" panose="020B0604020202020204" pitchFamily="34" charset="0"/>
              </a:rPr>
              <a:t>dvancement and Cooking Merit Badge Day</a:t>
            </a:r>
            <a:r>
              <a:rPr lang="en-US" sz="1800" dirty="0">
                <a:solidFill>
                  <a:srgbClr val="2B2B2B"/>
                </a:solidFill>
                <a:effectLst/>
                <a:latin typeface="inherit"/>
                <a:ea typeface="Times New Roman" panose="02020603050405020304" pitchFamily="18" charset="0"/>
                <a:cs typeface="Arial" panose="020B0604020202020204" pitchFamily="34" charset="0"/>
              </a:rPr>
              <a:t> – Recruit a merit badge counselor and other instructors to help Scouts complete advancement requirements related to cooking</a:t>
            </a:r>
            <a:endParaRPr lang="en-US" dirty="0"/>
          </a:p>
        </p:txBody>
      </p:sp>
    </p:spTree>
    <p:extLst>
      <p:ext uri="{BB962C8B-B14F-4D97-AF65-F5344CB8AC3E}">
        <p14:creationId xmlns:p14="http://schemas.microsoft.com/office/powerpoint/2010/main" val="403083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E40-0789-4A45-9693-19D4B045A82F}"/>
              </a:ext>
            </a:extLst>
          </p:cNvPr>
          <p:cNvSpPr>
            <a:spLocks noGrp="1"/>
          </p:cNvSpPr>
          <p:nvPr>
            <p:ph type="title"/>
          </p:nvPr>
        </p:nvSpPr>
        <p:spPr/>
        <p:txBody>
          <a:bodyPr/>
          <a:lstStyle/>
          <a:p>
            <a:r>
              <a:rPr lang="en-US" dirty="0"/>
              <a:t>Scouts BSA: Wrap-up</a:t>
            </a:r>
          </a:p>
        </p:txBody>
      </p:sp>
      <p:sp>
        <p:nvSpPr>
          <p:cNvPr id="3" name="Content Placeholder 2">
            <a:extLst>
              <a:ext uri="{FF2B5EF4-FFF2-40B4-BE49-F238E27FC236}">
                <a16:creationId xmlns:a16="http://schemas.microsoft.com/office/drawing/2014/main" id="{12FA0CE2-1CFB-4F59-9CED-96B9F0DD1B14}"/>
              </a:ext>
            </a:extLst>
          </p:cNvPr>
          <p:cNvSpPr>
            <a:spLocks noGrp="1"/>
          </p:cNvSpPr>
          <p:nvPr>
            <p:ph idx="1"/>
          </p:nvPr>
        </p:nvSpPr>
        <p:spPr/>
        <p:txBody>
          <a:bodyPr>
            <a:normAutofit/>
          </a:bodyPr>
          <a:lstStyle/>
          <a:p>
            <a:r>
              <a:rPr lang="en-US" sz="2400" dirty="0"/>
              <a:t>Related Advancement:</a:t>
            </a:r>
          </a:p>
          <a:p>
            <a:pPr lvl="1"/>
            <a:r>
              <a:rPr lang="en-US" dirty="0"/>
              <a:t>Camping, Cooking, and Wilderness Survival merit badge</a:t>
            </a:r>
          </a:p>
          <a:p>
            <a:pPr lvl="1"/>
            <a:r>
              <a:rPr lang="en-US" dirty="0"/>
              <a:t>Cooking requirements for Tenderfoot, Second Class, and First Class ranks</a:t>
            </a:r>
          </a:p>
          <a:p>
            <a:r>
              <a:rPr lang="en-US" sz="2400" dirty="0"/>
              <a:t>Suggestions for upcoming roundtable – WE NEED YOUR INPUT</a:t>
            </a:r>
          </a:p>
          <a:p>
            <a:r>
              <a:rPr lang="en-US" sz="2400" dirty="0"/>
              <a:t>Comments</a:t>
            </a:r>
          </a:p>
        </p:txBody>
      </p:sp>
    </p:spTree>
    <p:extLst>
      <p:ext uri="{BB962C8B-B14F-4D97-AF65-F5344CB8AC3E}">
        <p14:creationId xmlns:p14="http://schemas.microsoft.com/office/powerpoint/2010/main" val="322421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5791-E22A-51E2-E40C-E0FD0895D79D}"/>
              </a:ext>
            </a:extLst>
          </p:cNvPr>
          <p:cNvSpPr>
            <a:spLocks noGrp="1"/>
          </p:cNvSpPr>
          <p:nvPr>
            <p:ph type="title"/>
          </p:nvPr>
        </p:nvSpPr>
        <p:spPr>
          <a:xfrm>
            <a:off x="1156677" y="781538"/>
            <a:ext cx="9675445" cy="984739"/>
          </a:xfrm>
        </p:spPr>
        <p:txBody>
          <a:bodyPr>
            <a:normAutofit fontScale="90000"/>
          </a:bodyPr>
          <a:lstStyle/>
          <a:p>
            <a:r>
              <a:rPr lang="en-US" dirty="0"/>
              <a:t>Hot Topic: “Safety Moment</a:t>
            </a:r>
            <a:r>
              <a:rPr lang="en-US" sz="3600" dirty="0"/>
              <a:t>”</a:t>
            </a:r>
            <a:br>
              <a:rPr lang="en-US" dirty="0"/>
            </a:br>
            <a:endParaRPr lang="en-US" sz="2700" dirty="0"/>
          </a:p>
        </p:txBody>
      </p:sp>
      <p:sp>
        <p:nvSpPr>
          <p:cNvPr id="3" name="Content Placeholder 2">
            <a:extLst>
              <a:ext uri="{FF2B5EF4-FFF2-40B4-BE49-F238E27FC236}">
                <a16:creationId xmlns:a16="http://schemas.microsoft.com/office/drawing/2014/main" id="{59FF476B-F677-33FE-733C-2B0DFA2B5D20}"/>
              </a:ext>
            </a:extLst>
          </p:cNvPr>
          <p:cNvSpPr>
            <a:spLocks noGrp="1"/>
          </p:cNvSpPr>
          <p:nvPr>
            <p:ph idx="1"/>
          </p:nvPr>
        </p:nvSpPr>
        <p:spPr>
          <a:xfrm>
            <a:off x="1430214" y="2461846"/>
            <a:ext cx="9401907" cy="3614616"/>
          </a:xfrm>
        </p:spPr>
        <p:txBody>
          <a:bodyPr>
            <a:normAutofit/>
          </a:bodyPr>
          <a:lstStyle/>
          <a:p>
            <a:r>
              <a:rPr lang="en-US" dirty="0"/>
              <a:t>Safety Moments are exactly what the name implies: </a:t>
            </a:r>
          </a:p>
          <a:p>
            <a:pPr lvl="1"/>
            <a:r>
              <a:rPr lang="en-US" dirty="0"/>
              <a:t>opportunities to prepare for an activity, </a:t>
            </a:r>
          </a:p>
          <a:p>
            <a:pPr lvl="1"/>
            <a:r>
              <a:rPr lang="en-US" dirty="0"/>
              <a:t>review safety measures and </a:t>
            </a:r>
          </a:p>
          <a:p>
            <a:pPr lvl="1"/>
            <a:r>
              <a:rPr lang="en-US" dirty="0"/>
              <a:t>report incidents correctly. </a:t>
            </a:r>
          </a:p>
          <a:p>
            <a:r>
              <a:rPr lang="en-US" dirty="0"/>
              <a:t>Safety Moments should be delivered at the beginning of all scout activities in order to discuss a hazard or risk that can be prevented. </a:t>
            </a:r>
          </a:p>
          <a:p>
            <a:r>
              <a:rPr lang="en-US" dirty="0"/>
              <a:t>The safety moment focuses the attention of the group on safety.</a:t>
            </a:r>
          </a:p>
        </p:txBody>
      </p:sp>
    </p:spTree>
    <p:extLst>
      <p:ext uri="{BB962C8B-B14F-4D97-AF65-F5344CB8AC3E}">
        <p14:creationId xmlns:p14="http://schemas.microsoft.com/office/powerpoint/2010/main" val="304593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A2FD-BDA9-7355-D03F-C9E1B2D878FF}"/>
              </a:ext>
            </a:extLst>
          </p:cNvPr>
          <p:cNvSpPr>
            <a:spLocks noGrp="1"/>
          </p:cNvSpPr>
          <p:nvPr>
            <p:ph type="title"/>
          </p:nvPr>
        </p:nvSpPr>
        <p:spPr>
          <a:xfrm>
            <a:off x="1295402" y="982133"/>
            <a:ext cx="9601196" cy="1002976"/>
          </a:xfrm>
        </p:spPr>
        <p:txBody>
          <a:bodyPr>
            <a:normAutofit fontScale="90000"/>
          </a:bodyPr>
          <a:lstStyle/>
          <a:p>
            <a:r>
              <a:rPr lang="en-US" dirty="0"/>
              <a:t>Hot Topic: “Safety Moment</a:t>
            </a:r>
            <a:r>
              <a:rPr lang="en-US" sz="3600" dirty="0"/>
              <a:t>”</a:t>
            </a:r>
            <a:br>
              <a:rPr lang="en-US" dirty="0"/>
            </a:br>
            <a:endParaRPr lang="en-US" dirty="0"/>
          </a:p>
        </p:txBody>
      </p:sp>
      <p:sp>
        <p:nvSpPr>
          <p:cNvPr id="3" name="Content Placeholder 2">
            <a:extLst>
              <a:ext uri="{FF2B5EF4-FFF2-40B4-BE49-F238E27FC236}">
                <a16:creationId xmlns:a16="http://schemas.microsoft.com/office/drawing/2014/main" id="{65427163-C638-99ED-68EA-6D36A4F705D4}"/>
              </a:ext>
            </a:extLst>
          </p:cNvPr>
          <p:cNvSpPr>
            <a:spLocks noGrp="1"/>
          </p:cNvSpPr>
          <p:nvPr>
            <p:ph idx="1"/>
          </p:nvPr>
        </p:nvSpPr>
        <p:spPr/>
        <p:txBody>
          <a:bodyPr>
            <a:normAutofit fontScale="92500" lnSpcReduction="20000"/>
          </a:bodyPr>
          <a:lstStyle/>
          <a:p>
            <a:r>
              <a:rPr lang="en-US" dirty="0"/>
              <a:t>The BSA publishes safety moments or you can create your own which is appropriate for a specific activity.</a:t>
            </a:r>
          </a:p>
          <a:p>
            <a:r>
              <a:rPr lang="en-US" dirty="0"/>
              <a:t>Topics can focus on a checklist of things to do, youth protection, a specific topic or even safety and evacuation routes of your meeting place. </a:t>
            </a:r>
          </a:p>
          <a:p>
            <a:r>
              <a:rPr lang="en-US" dirty="0"/>
              <a:t>Keep in mind the following points when preparing a safety moment: </a:t>
            </a:r>
          </a:p>
          <a:p>
            <a:pPr lvl="1"/>
            <a:r>
              <a:rPr lang="en-US" dirty="0"/>
              <a:t>Every youth or leader, with preparation, could deliver the safety moment. </a:t>
            </a:r>
          </a:p>
          <a:p>
            <a:pPr lvl="1"/>
            <a:r>
              <a:rPr lang="en-US" dirty="0"/>
              <a:t>Safety moments should be delivered in a few minutes. </a:t>
            </a:r>
          </a:p>
          <a:p>
            <a:pPr lvl="1"/>
            <a:r>
              <a:rPr lang="en-US" dirty="0"/>
              <a:t>Keep it simple and easy to understand. </a:t>
            </a:r>
          </a:p>
          <a:p>
            <a:pPr lvl="1"/>
            <a:r>
              <a:rPr lang="en-US" dirty="0"/>
              <a:t>Help the group know how to apply the safety message.</a:t>
            </a:r>
          </a:p>
        </p:txBody>
      </p:sp>
    </p:spTree>
    <p:extLst>
      <p:ext uri="{BB962C8B-B14F-4D97-AF65-F5344CB8AC3E}">
        <p14:creationId xmlns:p14="http://schemas.microsoft.com/office/powerpoint/2010/main" val="3429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E3A1-C8CF-FBD1-AEAE-46D143F32F89}"/>
              </a:ext>
            </a:extLst>
          </p:cNvPr>
          <p:cNvSpPr>
            <a:spLocks noGrp="1"/>
          </p:cNvSpPr>
          <p:nvPr>
            <p:ph type="title"/>
          </p:nvPr>
        </p:nvSpPr>
        <p:spPr/>
        <p:txBody>
          <a:bodyPr>
            <a:normAutofit fontScale="90000"/>
          </a:bodyPr>
          <a:lstStyle/>
          <a:p>
            <a:r>
              <a:rPr lang="en-US" dirty="0"/>
              <a:t>Hot Topic: 2023 National Jamboree</a:t>
            </a:r>
            <a:br>
              <a:rPr lang="en-US" dirty="0"/>
            </a:br>
            <a:r>
              <a:rPr lang="en-US" dirty="0"/>
              <a:t>Reminder</a:t>
            </a:r>
          </a:p>
        </p:txBody>
      </p:sp>
      <p:sp>
        <p:nvSpPr>
          <p:cNvPr id="3" name="Content Placeholder 2">
            <a:extLst>
              <a:ext uri="{FF2B5EF4-FFF2-40B4-BE49-F238E27FC236}">
                <a16:creationId xmlns:a16="http://schemas.microsoft.com/office/drawing/2014/main" id="{6A7C0778-50FD-65BD-1E0F-81DC12D2C4FD}"/>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July 19-28, 2023</a:t>
            </a:r>
          </a:p>
          <a:p>
            <a:r>
              <a:rPr lang="en-US" sz="2800" dirty="0">
                <a:latin typeface="Times New Roman" panose="02020603050405020304" pitchFamily="18" charset="0"/>
                <a:cs typeface="Times New Roman" panose="02020603050405020304" pitchFamily="18" charset="0"/>
              </a:rPr>
              <a:t>Jamboree is more than a destination. It’s the adventure of lifetime. And there is simply nothing else like it on the planet.</a:t>
            </a:r>
          </a:p>
          <a:p>
            <a:r>
              <a:rPr lang="en-US" sz="2800" dirty="0">
                <a:latin typeface="Times New Roman" panose="02020603050405020304" pitchFamily="18" charset="0"/>
                <a:cs typeface="Times New Roman" panose="02020603050405020304" pitchFamily="18" charset="0"/>
              </a:rPr>
              <a:t>For more information and to register now, please follow this link: https://jamboree.scouting.org</a:t>
            </a:r>
          </a:p>
        </p:txBody>
      </p:sp>
    </p:spTree>
    <p:extLst>
      <p:ext uri="{BB962C8B-B14F-4D97-AF65-F5344CB8AC3E}">
        <p14:creationId xmlns:p14="http://schemas.microsoft.com/office/powerpoint/2010/main" val="52656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Carolyn Miller</a:t>
            </a:r>
          </a:p>
          <a:p>
            <a:r>
              <a:rPr lang="en-US" sz="2800" dirty="0"/>
              <a:t>District’s Director/Executive: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D249-D222-663A-CD01-9F25874AD44D}"/>
              </a:ext>
            </a:extLst>
          </p:cNvPr>
          <p:cNvSpPr>
            <a:spLocks noGrp="1"/>
          </p:cNvSpPr>
          <p:nvPr>
            <p:ph type="title"/>
          </p:nvPr>
        </p:nvSpPr>
        <p:spPr>
          <a:xfrm>
            <a:off x="1156676" y="982132"/>
            <a:ext cx="9999003" cy="1229622"/>
          </a:xfrm>
        </p:spPr>
        <p:txBody>
          <a:bodyPr>
            <a:normAutofit fontScale="90000"/>
          </a:bodyPr>
          <a:lstStyle/>
          <a:p>
            <a:r>
              <a:rPr lang="en-US" dirty="0"/>
              <a:t>Safety Moment: “When to Cancel an Event Due to Weather”</a:t>
            </a:r>
          </a:p>
        </p:txBody>
      </p:sp>
      <p:sp>
        <p:nvSpPr>
          <p:cNvPr id="3" name="Content Placeholder 2">
            <a:extLst>
              <a:ext uri="{FF2B5EF4-FFF2-40B4-BE49-F238E27FC236}">
                <a16:creationId xmlns:a16="http://schemas.microsoft.com/office/drawing/2014/main" id="{B14D9E2E-74C1-C44F-C802-FE77C765A314}"/>
              </a:ext>
            </a:extLst>
          </p:cNvPr>
          <p:cNvSpPr>
            <a:spLocks noGrp="1"/>
          </p:cNvSpPr>
          <p:nvPr>
            <p:ph idx="1"/>
          </p:nvPr>
        </p:nvSpPr>
        <p:spPr/>
        <p:txBody>
          <a:bodyPr>
            <a:normAutofit/>
          </a:bodyPr>
          <a:lstStyle/>
          <a:p>
            <a:pPr algn="l"/>
            <a:r>
              <a:rPr lang="en-US" sz="1800" dirty="0"/>
              <a:t>In this BSA Safety Moment, we will review when to cancel or postpone an event due to weather. </a:t>
            </a:r>
          </a:p>
          <a:p>
            <a:pPr algn="l"/>
            <a:r>
              <a:rPr lang="en-US" sz="1800" dirty="0"/>
              <a:t>When the risk factors are just too great, we must use good judgment and common sense to prioritize personal safety over a planned adventure and the hard work that went in to preparing for it.</a:t>
            </a:r>
          </a:p>
          <a:p>
            <a:r>
              <a:rPr lang="en-US" sz="1800" dirty="0"/>
              <a:t>Considerations Preparation for hazardous weather starts before an event is even planned. </a:t>
            </a:r>
          </a:p>
          <a:p>
            <a:r>
              <a:rPr lang="en-US" sz="1800" dirty="0"/>
              <a:t>The Guide to Safe Scouting states that “the risks of many outdoor activities vary substantially with weather conditions. </a:t>
            </a:r>
          </a:p>
          <a:p>
            <a:endParaRPr lang="en-US" sz="1800" dirty="0"/>
          </a:p>
          <a:p>
            <a:pPr algn="l"/>
            <a:endParaRPr lang="en-US" sz="2000" b="0" i="0" dirty="0">
              <a:solidFill>
                <a:srgbClr val="212121"/>
              </a:solidFill>
              <a:effectLst/>
            </a:endParaRPr>
          </a:p>
        </p:txBody>
      </p:sp>
    </p:spTree>
    <p:extLst>
      <p:ext uri="{BB962C8B-B14F-4D97-AF65-F5344CB8AC3E}">
        <p14:creationId xmlns:p14="http://schemas.microsoft.com/office/powerpoint/2010/main" val="65352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FE18-B3F0-4591-6BD9-E28A4D04FDC4}"/>
              </a:ext>
            </a:extLst>
          </p:cNvPr>
          <p:cNvSpPr>
            <a:spLocks noGrp="1"/>
          </p:cNvSpPr>
          <p:nvPr>
            <p:ph type="title"/>
          </p:nvPr>
        </p:nvSpPr>
        <p:spPr/>
        <p:txBody>
          <a:bodyPr>
            <a:normAutofit/>
          </a:bodyPr>
          <a:lstStyle/>
          <a:p>
            <a:r>
              <a:rPr lang="en-US" dirty="0"/>
              <a:t>Safety Moment: “”</a:t>
            </a:r>
          </a:p>
        </p:txBody>
      </p:sp>
      <p:sp>
        <p:nvSpPr>
          <p:cNvPr id="3" name="Content Placeholder 2">
            <a:extLst>
              <a:ext uri="{FF2B5EF4-FFF2-40B4-BE49-F238E27FC236}">
                <a16:creationId xmlns:a16="http://schemas.microsoft.com/office/drawing/2014/main" id="{36D14C86-C9C3-7322-29F0-F78868E3E47A}"/>
              </a:ext>
            </a:extLst>
          </p:cNvPr>
          <p:cNvSpPr>
            <a:spLocks noGrp="1"/>
          </p:cNvSpPr>
          <p:nvPr>
            <p:ph idx="1"/>
          </p:nvPr>
        </p:nvSpPr>
        <p:spPr/>
        <p:txBody>
          <a:bodyPr>
            <a:normAutofit/>
          </a:bodyPr>
          <a:lstStyle/>
          <a:p>
            <a:pPr algn="l"/>
            <a:r>
              <a:rPr lang="en-US" dirty="0"/>
              <a:t>Potential weather hazards and the appropriate responses should be understood and anticipated.” </a:t>
            </a:r>
          </a:p>
          <a:p>
            <a:pPr algn="l"/>
            <a:r>
              <a:rPr lang="en-US" dirty="0"/>
              <a:t>The first step, then, is training. </a:t>
            </a:r>
            <a:r>
              <a:rPr lang="en-US" i="1" dirty="0"/>
              <a:t>At least one adult per outing should be current on their Hazardous Weather Training,</a:t>
            </a:r>
            <a:r>
              <a:rPr lang="en-US" dirty="0"/>
              <a:t> available to youth and adults through the BSA Learn Center at my.scouting.org and good for two years. </a:t>
            </a:r>
            <a:r>
              <a:rPr lang="en-US" b="0" i="0" dirty="0">
                <a:solidFill>
                  <a:srgbClr val="515354"/>
                </a:solidFill>
                <a:effectLst/>
                <a:latin typeface="Roboto" panose="02000000000000000000" pitchFamily="2" charset="0"/>
              </a:rPr>
              <a:t> </a:t>
            </a:r>
          </a:p>
          <a:p>
            <a:pPr algn="l"/>
            <a:r>
              <a:rPr lang="en-US" dirty="0"/>
              <a:t>BSA guidance is to know the weather forecast before you set out and check it again upon arrival and throughout the event. </a:t>
            </a:r>
          </a:p>
        </p:txBody>
      </p:sp>
    </p:spTree>
    <p:extLst>
      <p:ext uri="{BB962C8B-B14F-4D97-AF65-F5344CB8AC3E}">
        <p14:creationId xmlns:p14="http://schemas.microsoft.com/office/powerpoint/2010/main" val="22863546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6867</TotalTime>
  <Words>1666</Words>
  <Application>Microsoft Office PowerPoint</Application>
  <PresentationFormat>Widescreen</PresentationFormat>
  <Paragraphs>115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Garamond</vt:lpstr>
      <vt:lpstr>inherit</vt:lpstr>
      <vt:lpstr>Roboto</vt:lpstr>
      <vt:lpstr>Symbol</vt:lpstr>
      <vt:lpstr>Times New Roman</vt:lpstr>
      <vt:lpstr>Organic</vt:lpstr>
      <vt:lpstr>Roundtable</vt:lpstr>
      <vt:lpstr>Agenda: February 2023</vt:lpstr>
      <vt:lpstr>Welcome</vt:lpstr>
      <vt:lpstr>Hot Topic: “Safety Moment” </vt:lpstr>
      <vt:lpstr>Hot Topic: “Safety Moment” </vt:lpstr>
      <vt:lpstr>Hot Topic: 2023 National Jamboree Reminder</vt:lpstr>
      <vt:lpstr>Introduction and Announcements</vt:lpstr>
      <vt:lpstr>Safety Moment: “When to Cancel an Event Due to Weather”</vt:lpstr>
      <vt:lpstr>Safety Moment: “”</vt:lpstr>
      <vt:lpstr> Safety Moment: Determining when to cancel or postpone can still be a tough call, though, with many additional factors to consider </vt:lpstr>
      <vt:lpstr>Safety Moment: Go or No Go, Make a Decision</vt:lpstr>
      <vt:lpstr>Safety Moment: Resources</vt:lpstr>
      <vt:lpstr>Breakout Sessions</vt:lpstr>
      <vt:lpstr>Scouts BSA  Breakout Session </vt:lpstr>
      <vt:lpstr>Scouts BSA Leaders</vt:lpstr>
      <vt:lpstr>Cooking Information: Cooking Safety</vt:lpstr>
      <vt:lpstr>Cooking Information: Nutrition</vt:lpstr>
      <vt:lpstr>Spice up your cooking</vt:lpstr>
      <vt:lpstr>Cooking Methods</vt:lpstr>
      <vt:lpstr>Cooking Methods</vt:lpstr>
      <vt:lpstr>Special Cooking Events: Family Day</vt:lpstr>
      <vt:lpstr>Scouts BSA: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Georger Martin</cp:lastModifiedBy>
  <cp:revision>118</cp:revision>
  <dcterms:created xsi:type="dcterms:W3CDTF">2021-04-08T16:20:54Z</dcterms:created>
  <dcterms:modified xsi:type="dcterms:W3CDTF">2023-02-08T04:40:56Z</dcterms:modified>
</cp:coreProperties>
</file>