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7"/>
  </p:notesMasterIdLst>
  <p:sldIdLst>
    <p:sldId id="256" r:id="rId2"/>
    <p:sldId id="263" r:id="rId3"/>
    <p:sldId id="268" r:id="rId4"/>
    <p:sldId id="298" r:id="rId5"/>
    <p:sldId id="326" r:id="rId6"/>
    <p:sldId id="327" r:id="rId7"/>
    <p:sldId id="267" r:id="rId8"/>
    <p:sldId id="294" r:id="rId9"/>
    <p:sldId id="297" r:id="rId10"/>
    <p:sldId id="305" r:id="rId11"/>
    <p:sldId id="307" r:id="rId12"/>
    <p:sldId id="315" r:id="rId13"/>
    <p:sldId id="269" r:id="rId14"/>
    <p:sldId id="257" r:id="rId15"/>
    <p:sldId id="264" r:id="rId16"/>
    <p:sldId id="310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1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02" autoAdjust="0"/>
  </p:normalViewPr>
  <p:slideViewPr>
    <p:cSldViewPr snapToGrid="0">
      <p:cViewPr varScale="1">
        <p:scale>
          <a:sx n="70" d="100"/>
          <a:sy n="70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CA967-EE41-4C55-944F-DBC100415952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50E2E-86A0-41C7-AB07-4E19F37EB4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6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92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9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1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2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4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21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3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5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9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2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9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8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75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4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8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83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3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271E99-79C4-47A7-84AF-ACCBAF13C56B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uting.org/health-and-safety/gss/gss1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oopleader.scouting.org/wp-content/uploads/sites/5/2016/07/Aid.pn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uting.org/filestore/healthsafety/pdf/680-046.pdf" TargetMode="External"/><Relationship Id="rId2" Type="http://schemas.openxmlformats.org/officeDocument/2006/relationships/hyperlink" Target="http://www.scouting.org/filestore/pdf/680-009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outing.org/health-and-safety/saf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3CF2-8760-49BB-AB38-4D31C134A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A103-253B-4292-B327-9655D3C08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Patuxent District</a:t>
            </a:r>
          </a:p>
          <a:p>
            <a:r>
              <a:rPr lang="en-US" sz="2400" dirty="0"/>
              <a:t>March 9, 2023</a:t>
            </a:r>
          </a:p>
        </p:txBody>
      </p:sp>
    </p:spTree>
    <p:extLst>
      <p:ext uri="{BB962C8B-B14F-4D97-AF65-F5344CB8AC3E}">
        <p14:creationId xmlns:p14="http://schemas.microsoft.com/office/powerpoint/2010/main" val="133006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CCDE-6B91-7F39-4692-8ED743CA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4000" dirty="0"/>
              <a:t>Safety Moment: Insurance</a:t>
            </a:r>
            <a:br>
              <a:rPr lang="en-US" b="0" i="0" dirty="0">
                <a:solidFill>
                  <a:srgbClr val="515354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9498-D191-F00D-944E-BDAC345D3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Accident and Sickness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insurance provides medical coverage to Scouting participants on an excess basis for injuries or fatalities that arise out of an official Scouting activity.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example, if a youth falls during a hike and breaks a wrist, the parent’s health coverage may pay for the ER visit minus a $500 deductible.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insurance can reimburse the $500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84F9-60C7-C0C0-5A68-825D3DC3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Moment: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A8B40-9C49-D5E5-84CC-FB5786AC8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Automobile Liability Insurance.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Coverage is provided above the vehicle owner’s insurance plus any automobile liability insurance provided by a local council.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Vehicles MUST be covered at the minimum amount required by the state for automobile liability. It is recommended that coverage limits are at least $100,000 combined single limit.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hicles carrying 10 or more passengers should have at least $1,000,000 in coverage.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15-passenger vans manufactured before 2005 is prohibited.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8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3F58-A22A-FCC9-DA8F-80E4ABAC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Moment: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72877-F007-4E4F-3A29-61C2ECAC1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Coverage for Non-Owned Boats.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liability insurance coverage on an excess basis, after other applicable insurance is exhausted, is available for boat owners above their liability coverage limits.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recommended that boats under 26 feet have at least $300,000 and boats 26 feet or over have at least $500,000.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Safe Scouting, Insurance</a:t>
            </a:r>
            <a:endParaRPr lang="en-US" sz="1800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5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C8AB-0965-4A58-9805-313D9564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5231"/>
            <a:ext cx="10397065" cy="2000738"/>
          </a:xfrm>
        </p:spPr>
        <p:txBody>
          <a:bodyPr>
            <a:normAutofit/>
          </a:bodyPr>
          <a:lstStyle/>
          <a:p>
            <a:r>
              <a:rPr lang="en-US" sz="4400" dirty="0"/>
              <a:t>Breakout Sessions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1F65B-9A5E-4C5E-B69E-64E0EE34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7666" y="3838015"/>
            <a:ext cx="8596668" cy="14800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Cub Scouts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Scouts BSA: “Cooking Information”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7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A861-DDFE-4A6A-9BA6-AEC0D163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Scouts BSA </a:t>
            </a:r>
            <a:br>
              <a:rPr lang="en-US" dirty="0"/>
            </a:br>
            <a:r>
              <a:rPr lang="en-US" dirty="0"/>
              <a:t>Breakout Session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A285-619B-4B4B-B5F6-F285EE227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Greetings to first timers</a:t>
            </a:r>
          </a:p>
          <a:p>
            <a:r>
              <a:rPr lang="en-US" sz="2800" dirty="0"/>
              <a:t>Upcoming Training: University of Scouting</a:t>
            </a:r>
          </a:p>
          <a:p>
            <a:r>
              <a:rPr lang="en-US" sz="2800" dirty="0"/>
              <a:t>Discussion: </a:t>
            </a:r>
            <a:r>
              <a:rPr lang="en-US" sz="2600" dirty="0"/>
              <a:t>Emergency Preparedness</a:t>
            </a:r>
          </a:p>
        </p:txBody>
      </p:sp>
    </p:spTree>
    <p:extLst>
      <p:ext uri="{BB962C8B-B14F-4D97-AF65-F5344CB8AC3E}">
        <p14:creationId xmlns:p14="http://schemas.microsoft.com/office/powerpoint/2010/main" val="136151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A030-6AAE-406F-8FF3-E1781189D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9" y="2047632"/>
            <a:ext cx="7299570" cy="96910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Scouts BSA Leaders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041AB-DA64-45C8-B563-548CC97E1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Breakout Session: </a:t>
            </a:r>
          </a:p>
          <a:p>
            <a:pPr algn="l"/>
            <a:r>
              <a:rPr lang="en-US" sz="3200" dirty="0"/>
              <a:t>“Emergency Preparedness”</a:t>
            </a:r>
          </a:p>
        </p:txBody>
      </p:sp>
    </p:spTree>
    <p:extLst>
      <p:ext uri="{BB962C8B-B14F-4D97-AF65-F5344CB8AC3E}">
        <p14:creationId xmlns:p14="http://schemas.microsoft.com/office/powerpoint/2010/main" val="152927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C720-6F6D-3C25-B322-34FD86F6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10791"/>
          </a:xfrm>
        </p:spPr>
        <p:txBody>
          <a:bodyPr/>
          <a:lstStyle/>
          <a:p>
            <a:r>
              <a:rPr lang="en-US" dirty="0"/>
              <a:t>Emergency Preparedness: “Be Prepared”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30F58-EA50-B24F-2DDE-25C880461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26972"/>
            <a:ext cx="9601196" cy="3115736"/>
          </a:xfrm>
        </p:spPr>
        <p:txBody>
          <a:bodyPr>
            <a:norm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 Scout motto, “Be Prepared,” is never more important than in dealing with emergency situations. 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Sometimes, as in the case of a hurricane or winter storm, we have a chance to prepare for a coming</a:t>
            </a:r>
            <a:br>
              <a:rPr lang="en-US" sz="1600" dirty="0"/>
            </a:br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disaster.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At other times, as with earthquakes and tornadoes, there is very little warning.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By learning and practicing emergency skills, we can be ready whenever disaster strikes.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 ability to make correct decisions under pressure really puts your skills to the test.</a:t>
            </a:r>
            <a:r>
              <a:rPr lang="en-US" sz="1800" dirty="0">
                <a:solidFill>
                  <a:srgbClr val="2B2B2B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1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F57B2-328A-DA59-85BA-04C5C3D7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 Five Aspects of Emergency Preparedness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B0121-2CD5-2F73-0C98-750943DCD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212121"/>
                </a:solidFill>
                <a:effectLst/>
              </a:rPr>
              <a:t>Preparedness</a:t>
            </a:r>
          </a:p>
          <a:p>
            <a:r>
              <a:rPr lang="en-US" b="1" i="0" dirty="0">
                <a:solidFill>
                  <a:srgbClr val="212121"/>
                </a:solidFill>
                <a:effectLst/>
              </a:rPr>
              <a:t>R</a:t>
            </a:r>
            <a:r>
              <a:rPr lang="en-US" b="1" dirty="0">
                <a:solidFill>
                  <a:srgbClr val="212121"/>
                </a:solidFill>
              </a:rPr>
              <a:t>esponse</a:t>
            </a:r>
          </a:p>
          <a:p>
            <a:r>
              <a:rPr lang="en-US" b="1" i="0" dirty="0">
                <a:solidFill>
                  <a:srgbClr val="212121"/>
                </a:solidFill>
                <a:effectLst/>
              </a:rPr>
              <a:t>Recovery</a:t>
            </a:r>
          </a:p>
          <a:p>
            <a:r>
              <a:rPr lang="en-US" b="1" dirty="0">
                <a:solidFill>
                  <a:srgbClr val="212121"/>
                </a:solidFill>
              </a:rPr>
              <a:t>Mitigation</a:t>
            </a:r>
          </a:p>
          <a:p>
            <a:r>
              <a:rPr lang="en-US" b="1" i="0" dirty="0">
                <a:solidFill>
                  <a:srgbClr val="212121"/>
                </a:solidFill>
                <a:effectLst/>
              </a:rPr>
              <a:t>Recover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00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A86A-3BC8-71AB-C107-E5314F95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 Five Aspects of Emergency Preparedness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149FF-CD28-D28B-107C-256D5C4AA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352" y="2560320"/>
            <a:ext cx="4803648" cy="3310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0044F-5A1F-D98E-AFED-19D1FB6E50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Emergency personnel such as Red Cross and FEMA workers use many of the same terms when talking about emergency management.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26B7C73-8C44-A45F-E9CF-762BE9E42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92" y="75142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Aid">
            <a:hlinkClick r:id="rId2"/>
            <a:extLst>
              <a:ext uri="{FF2B5EF4-FFF2-40B4-BE49-F238E27FC236}">
                <a16:creationId xmlns:a16="http://schemas.microsoft.com/office/drawing/2014/main" id="{7DE07DB7-22A2-728E-E473-7FEB8EED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94" y="2560320"/>
            <a:ext cx="4142763" cy="32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81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5DED-AC89-592D-E4AF-09B715E6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Preparedness: Preparedness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B2BAC-1B44-FEA1-8996-6E1744CB7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Preparedness: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When you take actions to prepare for emergencies, you recognize the possible threats from natural and other disasters. 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Making a plan and practicing it, assembling an emergency or disaster supplies kit, and installing warning devices are all actions you can take to prepare for an emergency.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4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FE4F-A10F-428D-B7E1-211A6534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 March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3BAB-C591-42E8-A47F-EE4923E8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991991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Opening</a:t>
            </a:r>
          </a:p>
          <a:p>
            <a:r>
              <a:rPr lang="en-US" sz="2100" dirty="0"/>
              <a:t>Hot Topics: Activity Planning and Risk Assessment”</a:t>
            </a:r>
          </a:p>
          <a:p>
            <a:r>
              <a:rPr lang="en-US" sz="2100" dirty="0"/>
              <a:t>Introductions and Commissions Announcement</a:t>
            </a:r>
          </a:p>
          <a:p>
            <a:r>
              <a:rPr lang="en-US" sz="2100" dirty="0"/>
              <a:t>Roundtable Commissioner’s Minute</a:t>
            </a:r>
          </a:p>
          <a:p>
            <a:r>
              <a:rPr lang="en-US" sz="2100" dirty="0"/>
              <a:t>Safety Moment: “Insurance”</a:t>
            </a:r>
          </a:p>
          <a:p>
            <a:r>
              <a:rPr lang="en-US" sz="2100" dirty="0"/>
              <a:t>Breakout:</a:t>
            </a:r>
          </a:p>
          <a:p>
            <a:pPr lvl="1"/>
            <a:r>
              <a:rPr lang="en-US" dirty="0"/>
              <a:t>Cub Scouts: ??</a:t>
            </a:r>
          </a:p>
          <a:p>
            <a:pPr lvl="1"/>
            <a:r>
              <a:rPr lang="en-US" dirty="0"/>
              <a:t> Scouts BSA: “Emergency Preparedness”</a:t>
            </a:r>
          </a:p>
        </p:txBody>
      </p:sp>
    </p:spTree>
    <p:extLst>
      <p:ext uri="{BB962C8B-B14F-4D97-AF65-F5344CB8AC3E}">
        <p14:creationId xmlns:p14="http://schemas.microsoft.com/office/powerpoint/2010/main" val="3318143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5D6A-D8B7-BD24-E8D9-A651DA55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Preparedness: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AB0E6-E875-F751-80F6-471FB98E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Response: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In this phase of emergency management, you may be called upon to help with shelter, first aid, and other activities.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On a personal level, your response to an emergency can take many forms, such as evacuating an area.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Your response can help reduce the occurrence of secondary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26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2BB-0997-5196-838A-656E853D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Preparedness: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5201-4043-1EF4-A008-07C031DD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Recovery: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After a disaster or other emergency, the goal is to try to get things back to “normal.” 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Rebuilding and repairing prop</a:t>
            </a:r>
          </a:p>
          <a:p>
            <a:r>
              <a:rPr lang="en-US" sz="2800" dirty="0">
                <a:solidFill>
                  <a:srgbClr val="212121"/>
                </a:solidFill>
                <a:latin typeface="Roboto" panose="02000000000000000000" pitchFamily="2" charset="0"/>
              </a:rPr>
              <a:t>B</a:t>
            </a:r>
            <a:r>
              <a:rPr lang="en-US" sz="28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ring physical and emotional health back to a stable condition.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56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3FB2-4F34-AB3E-AB00-273E4857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Preparedness: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73E17-583F-DF63-D06A-59576296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Prevention: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By planning ahead and taking prevention seriously, you can help prevent accidents from happening.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Prevention can make the difference between inconvenience and tragedy.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9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28129-D08F-72A2-AB23-94186ED2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Emergency Preparedness: Being Prepared for Disaster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E1F7C-B2CD-2A6E-9D00-163109C8A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Being Prepared For Disaster</a:t>
            </a: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algn="l"/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knowing how to identify a situation when it is happening or about to happen</a:t>
            </a:r>
          </a:p>
          <a:p>
            <a:pPr algn="l"/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knowing how to act in such a way to avoid further injury to oneself and others</a:t>
            </a:r>
          </a:p>
          <a:p>
            <a:pPr algn="l"/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staying calm and making informed choices to correct or lessen the effect of the situation. </a:t>
            </a:r>
            <a:r>
              <a:rPr lang="en-US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These tips may also be helpful:</a:t>
            </a:r>
            <a:endParaRPr lang="en-US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When an emergency arises, first take a deep breath.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Assess the situation and plan how to proceed.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Focus on your task.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9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54A6-98D8-2BA4-7E94-B06A5F69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Emergency Preparedness: Being Prepared for an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6EE04-C6FB-BE8F-2AE8-0D780C07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 most difficult part of responding to an emergency is knowing how to identify a situation where no action is possible or should even be taken. </a:t>
            </a:r>
          </a:p>
          <a:p>
            <a:pPr algn="l"/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 safety of the rescuer and rescue team always comes first.</a:t>
            </a:r>
          </a:p>
          <a:p>
            <a:pPr algn="l"/>
            <a:r>
              <a:rPr 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Emergencies need not be sensational to be urgent. Checking in on an elderly person during a winter power outage can be just as important as knowing how to escape a burning building.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47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D4F6-E77F-94E9-532A-B4638184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Scouts BSA: Wrap-up: Emergency Preparedness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BAF1-65F3-EDFA-7F83-70D8EE5A0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0" dirty="0">
                <a:solidFill>
                  <a:srgbClr val="212121"/>
                </a:solidFill>
                <a:effectLst/>
              </a:rPr>
              <a:t>Related Advancement </a:t>
            </a:r>
          </a:p>
          <a:p>
            <a:pPr lvl="1"/>
            <a:r>
              <a:rPr lang="en-US" dirty="0">
                <a:solidFill>
                  <a:srgbClr val="212121"/>
                </a:solidFill>
              </a:rPr>
              <a:t>Em</a:t>
            </a:r>
            <a:r>
              <a:rPr lang="en-US" i="0" dirty="0">
                <a:solidFill>
                  <a:srgbClr val="212121"/>
                </a:solidFill>
                <a:effectLst/>
              </a:rPr>
              <a:t>ergency Preparedness, First Aid, Safety, Search and Rescue, and Wilderness Survival merit badge</a:t>
            </a:r>
          </a:p>
          <a:p>
            <a:r>
              <a:rPr lang="en-US" b="1" i="0" dirty="0">
                <a:solidFill>
                  <a:srgbClr val="212121"/>
                </a:solidFill>
                <a:effectLst/>
              </a:rPr>
              <a:t>Awards:</a:t>
            </a:r>
          </a:p>
          <a:p>
            <a:pPr lvl="1"/>
            <a:r>
              <a:rPr lang="en-US" b="1" dirty="0"/>
              <a:t>Emergency Preparedness BSA Award</a:t>
            </a:r>
          </a:p>
          <a:p>
            <a:r>
              <a:rPr lang="en-US" sz="2400" dirty="0"/>
              <a:t>Suggestions for upcoming roundtable – WE NEED YOUR INPUT</a:t>
            </a:r>
          </a:p>
          <a:p>
            <a:r>
              <a:rPr lang="en-US" sz="2400" dirty="0"/>
              <a:t>Comments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450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838D-93BB-4D4A-8B70-2A9247A4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C51B-DD51-468F-AE54-A5DBC8B40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Pledge of Allegiance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"I pledge allegiance to the Flag of the United States of America, and to the Republic for which it stands, one Nation under God, indivisible, with liberty and justice for all."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Scout Oath</a:t>
            </a:r>
          </a:p>
          <a:p>
            <a:pPr lvl="1"/>
            <a:r>
              <a:rPr lang="en-US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my honor I will do my best to do my duty to God and my country and to obey the Scout Law; to help other people at all times; to keep myself physically strong, mentally awake, and morally straight.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719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E3A1-C8CF-FBD1-AEAE-46D143F3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Hot Topic: 2023 National Jamboree</a:t>
            </a:r>
            <a:br>
              <a:rPr lang="en-US" dirty="0"/>
            </a:br>
            <a:r>
              <a:rPr lang="en-US" dirty="0"/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C0778-50FD-65BD-1E0F-81DC12D2C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19-28, 2023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Jamboree is more than a destination. It’s the adventure of lifetime. And there is simply nothing else like it on the planet.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 and to register now, please follow this link: https://jamboree.scouting.org</a:t>
            </a:r>
          </a:p>
        </p:txBody>
      </p:sp>
    </p:spTree>
    <p:extLst>
      <p:ext uri="{BB962C8B-B14F-4D97-AF65-F5344CB8AC3E}">
        <p14:creationId xmlns:p14="http://schemas.microsoft.com/office/powerpoint/2010/main" val="52656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6601-0CA1-CE09-1CDF-7ED09935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Hot Topic: Activity Planning and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7237-B1EF-B84B-DCC1-CAFCE5B2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Program Hazard Analysis </a:t>
            </a:r>
            <a:r>
              <a:rPr lang="en-US" dirty="0"/>
              <a:t>This tool is primarily used for program areas within camp properties, camps or high-adventure bases. It covers specific risks to the program areas. Reference: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www.scouting.org/filestore/pdf/680-009.pdf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n-US" b="1" dirty="0"/>
              <a:t>Safety PAUSE </a:t>
            </a:r>
            <a:r>
              <a:rPr lang="en-US" dirty="0"/>
              <a:t>The Safety PAUSE process stresses the importance of a last-minute safety check in the field. Reference: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www.scouting.org/filestore/healthsafety/pdf/680-046.pdf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7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27B5-7634-7D30-94C8-1CDD4048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Hot Topic: Activity Planning and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41A4-FCFD-C832-2BD5-90DA6A363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SAFE Checklist </a:t>
            </a:r>
          </a:p>
          <a:p>
            <a:r>
              <a:rPr lang="en-US" dirty="0"/>
              <a:t>To ensure the safety of participants, the Boy Scouts of America expects leaders to use the four points of SAFE when delivering the Scouting program. Reference: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www.scouting.org/health-and-safety/safe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D15A-060F-4DAE-B018-42DBBC70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and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E9025-70F4-4340-98A1-902D5EC7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Webmaster’s Minutes: Edward Weeks</a:t>
            </a:r>
          </a:p>
          <a:p>
            <a:r>
              <a:rPr lang="en-US" sz="2800" dirty="0"/>
              <a:t>District Activity Update: Lenny Wertz</a:t>
            </a:r>
          </a:p>
          <a:p>
            <a:r>
              <a:rPr lang="en-US" sz="2800" dirty="0"/>
              <a:t>District Commissioner: Carolyn Miller</a:t>
            </a:r>
          </a:p>
          <a:p>
            <a:r>
              <a:rPr lang="en-US" sz="2800" dirty="0"/>
              <a:t>District’s Director/Executive:  </a:t>
            </a:r>
            <a:r>
              <a:rPr lang="en-US" sz="2800" i="0" dirty="0">
                <a:solidFill>
                  <a:srgbClr val="283C46"/>
                </a:solidFill>
                <a:effectLst/>
              </a:rPr>
              <a:t>Lawson Lipford-</a:t>
            </a:r>
            <a:r>
              <a:rPr lang="en-US" sz="2800" dirty="0"/>
              <a:t>Cruz</a:t>
            </a:r>
          </a:p>
          <a:p>
            <a:r>
              <a:rPr lang="en-US" sz="2800" dirty="0"/>
              <a:t>District Committee Chair: Steward Benson</a:t>
            </a:r>
          </a:p>
        </p:txBody>
      </p:sp>
    </p:spTree>
    <p:extLst>
      <p:ext uri="{BB962C8B-B14F-4D97-AF65-F5344CB8AC3E}">
        <p14:creationId xmlns:p14="http://schemas.microsoft.com/office/powerpoint/2010/main" val="333623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D249-D222-663A-CD01-9F25874A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76" y="982132"/>
            <a:ext cx="9999003" cy="1229622"/>
          </a:xfrm>
        </p:spPr>
        <p:txBody>
          <a:bodyPr>
            <a:normAutofit/>
          </a:bodyPr>
          <a:lstStyle/>
          <a:p>
            <a:r>
              <a:rPr lang="en-US" dirty="0"/>
              <a:t>Safety Moment: “Insurance”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D9E2E-74C1-C44F-C802-FE77C765A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Comprehensive General Liability Insurance.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l"/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Accident and Sickness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Automobile Liability Insurance</a:t>
            </a:r>
          </a:p>
          <a:p>
            <a:pPr algn="l"/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Coverage for Non-Owned Boats</a:t>
            </a: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2000" b="0" i="0" dirty="0">
              <a:solidFill>
                <a:srgbClr val="2121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352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FE18-B3F0-4591-6BD9-E28A4D04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Safety Moment: “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Insurance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14C86-C9C3-7322-29F0-F78868E3E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Comprehensive General Liability</a:t>
            </a:r>
          </a:p>
          <a:p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 type of policy responds to allegations or claims from a third party that they suffered personal injury or property damage due to negligent action</a:t>
            </a:r>
            <a:endParaRPr lang="en-US" sz="1900" dirty="0"/>
          </a:p>
          <a:p>
            <a:pPr algn="l"/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Coverage is limited to official Scouting activities.</a:t>
            </a:r>
          </a:p>
          <a:p>
            <a:pPr algn="l"/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councils, chartered organizations, and registered volunteers are provided with primary coverage. </a:t>
            </a:r>
          </a:p>
          <a:p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Scouting youth (age 17 and younger) are not insured under this policy. </a:t>
            </a:r>
          </a:p>
          <a:p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insurance provided to unregistered volunteers through the general liability insurance program is excess over any other insurance the volunteer might have to his or her benefit.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54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6999</TotalTime>
  <Words>1289</Words>
  <Application>Microsoft Office PowerPoint</Application>
  <PresentationFormat>Widescreen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Garamond</vt:lpstr>
      <vt:lpstr>inherit</vt:lpstr>
      <vt:lpstr>Roboto</vt:lpstr>
      <vt:lpstr>Times New Roman</vt:lpstr>
      <vt:lpstr>Organic</vt:lpstr>
      <vt:lpstr>Roundtable</vt:lpstr>
      <vt:lpstr>Agenda: March 2023</vt:lpstr>
      <vt:lpstr>Welcome</vt:lpstr>
      <vt:lpstr>Hot Topic: 2023 National Jamboree Reminder</vt:lpstr>
      <vt:lpstr>Hot Topic: Activity Planning and Risk Assessment</vt:lpstr>
      <vt:lpstr>Hot Topic: Activity Planning and Risk Assessment</vt:lpstr>
      <vt:lpstr>Introductions and Announcements</vt:lpstr>
      <vt:lpstr>Safety Moment: “Insurance”</vt:lpstr>
      <vt:lpstr>Safety Moment: “Insurance</vt:lpstr>
      <vt:lpstr> Safety Moment: Insurance </vt:lpstr>
      <vt:lpstr>Safety Moment: Insurance</vt:lpstr>
      <vt:lpstr>Safety Moment: Insurance</vt:lpstr>
      <vt:lpstr>Breakout Sessions</vt:lpstr>
      <vt:lpstr>Scouts BSA  Breakout Session </vt:lpstr>
      <vt:lpstr>Scouts BSA Leaders</vt:lpstr>
      <vt:lpstr>Emergency Preparedness: “Be Prepared”</vt:lpstr>
      <vt:lpstr>The Five Aspects of Emergency Preparedness</vt:lpstr>
      <vt:lpstr>The Five Aspects of Emergency Preparedness</vt:lpstr>
      <vt:lpstr>Emergency Preparedness: Preparedness</vt:lpstr>
      <vt:lpstr>Emergency Preparedness: Response</vt:lpstr>
      <vt:lpstr>Emergency Preparedness: Recovery</vt:lpstr>
      <vt:lpstr>Emergency Preparedness: Prevention</vt:lpstr>
      <vt:lpstr>Emergency Preparedness: Being Prepared for Disaster</vt:lpstr>
      <vt:lpstr>Emergency Preparedness: Being Prepared for an Emergency</vt:lpstr>
      <vt:lpstr>Scouts BSA: Wrap-up: Emergency Preparedness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Roundtable</dc:title>
  <dc:creator>Georger Martin</dc:creator>
  <cp:lastModifiedBy>Georger Martin</cp:lastModifiedBy>
  <cp:revision>123</cp:revision>
  <dcterms:created xsi:type="dcterms:W3CDTF">2021-04-08T16:20:54Z</dcterms:created>
  <dcterms:modified xsi:type="dcterms:W3CDTF">2023-03-08T05:06:10Z</dcterms:modified>
</cp:coreProperties>
</file>