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6"/>
  </p:notesMasterIdLst>
  <p:sldIdLst>
    <p:sldId id="256" r:id="rId2"/>
    <p:sldId id="263" r:id="rId3"/>
    <p:sldId id="268" r:id="rId4"/>
    <p:sldId id="298" r:id="rId5"/>
    <p:sldId id="326" r:id="rId6"/>
    <p:sldId id="327" r:id="rId7"/>
    <p:sldId id="328" r:id="rId8"/>
    <p:sldId id="329" r:id="rId9"/>
    <p:sldId id="330" r:id="rId10"/>
    <p:sldId id="267" r:id="rId11"/>
    <p:sldId id="297" r:id="rId12"/>
    <p:sldId id="305" r:id="rId13"/>
    <p:sldId id="307" r:id="rId14"/>
    <p:sldId id="315" r:id="rId15"/>
    <p:sldId id="269" r:id="rId16"/>
    <p:sldId id="257" r:id="rId17"/>
    <p:sldId id="264" r:id="rId18"/>
    <p:sldId id="331" r:id="rId19"/>
    <p:sldId id="332" r:id="rId20"/>
    <p:sldId id="333" r:id="rId21"/>
    <p:sldId id="334" r:id="rId22"/>
    <p:sldId id="335" r:id="rId23"/>
    <p:sldId id="336" r:id="rId24"/>
    <p:sldId id="31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02" autoAdjust="0"/>
  </p:normalViewPr>
  <p:slideViewPr>
    <p:cSldViewPr snapToGrid="0">
      <p:cViewPr varScale="1">
        <p:scale>
          <a:sx n="70" d="100"/>
          <a:sy n="70" d="100"/>
        </p:scale>
        <p:origin x="5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CA967-EE41-4C55-944F-DBC100415952}" type="datetimeFigureOut">
              <a:rPr lang="en-US" smtClean="0"/>
              <a:t>4/12/2023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50E2E-86A0-41C7-AB07-4E19F37EB496}" type="slidenum">
              <a:rPr lang="en-US" smtClean="0"/>
              <a:t>‹#›</a:t>
            </a:fld>
            <a:endParaRPr lang="en-US" dirty="0"/>
          </a:p>
        </p:txBody>
      </p:sp>
    </p:spTree>
    <p:extLst>
      <p:ext uri="{BB962C8B-B14F-4D97-AF65-F5344CB8AC3E}">
        <p14:creationId xmlns:p14="http://schemas.microsoft.com/office/powerpoint/2010/main" val="289646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271E99-79C4-47A7-84AF-ACCBAF13C56B}" type="datetimeFigureOut">
              <a:rPr lang="en-US" smtClean="0"/>
              <a:t>4/12/2023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B55F034-5632-4A55-AD95-BB6B4C2B15F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92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26529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51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92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53554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2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1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25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69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298742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39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3577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5F034-5632-4A55-AD95-BB6B4C2B15F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75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54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08368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3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14783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271E99-79C4-47A7-84AF-ACCBAF13C56B}" type="datetimeFigureOut">
              <a:rPr lang="en-US" smtClean="0"/>
              <a:t>4/12/2023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55F034-5632-4A55-AD95-BB6B4C2B15F4}" type="slidenum">
              <a:rPr lang="en-US" smtClean="0"/>
              <a:t>‹#›</a:t>
            </a:fld>
            <a:endParaRPr lang="en-US" dirty="0"/>
          </a:p>
        </p:txBody>
      </p:sp>
    </p:spTree>
    <p:extLst>
      <p:ext uri="{BB962C8B-B14F-4D97-AF65-F5344CB8AC3E}">
        <p14:creationId xmlns:p14="http://schemas.microsoft.com/office/powerpoint/2010/main" val="2321245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aw.cornell.edu/definitions/uscode.php?width=840&amp;height=800&amp;iframe=true&amp;def_id=5-USC-80204913-879710790&amp;term_occur=79&amp;term_src=title:5:part:III:subpart:B:chapter:33:subchapter:II:section:3331" TargetMode="External"/><Relationship Id="rId2" Type="http://schemas.openxmlformats.org/officeDocument/2006/relationships/hyperlink" Target="https://www.law.cornell.edu/definitions/uscode.php?width=840&amp;height=800&amp;iframe=true&amp;def_id=5-USC-1136555147-849026062&amp;term_occur=12&amp;term_src=title:5:part:III:subpart:B:chapter:33:subchapter:II:section:333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ilestore.scouting.org/filestore/HealthSafety/pdf/632-006_WB.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ilestore.scouting.org/filestore/HealthSafety/pdf/632-006_WB.pdf?_ga=2.175692581.601212173.1681268202-1036264110.1673246026&amp;_gl=1*wll7j4*_ga*MTAzNjI2NDExMC4xNjczMjQ2MDI2*_ga_20G0JHESG4*MTY4MTI2ODIwMS4xNy4xLjE2ODEyNjk1OTEuNTkuMC4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ka_PPrqkuE" TargetMode="External"/><Relationship Id="rId2" Type="http://schemas.openxmlformats.org/officeDocument/2006/relationships/hyperlink" Target="https://www.youtube.com/watch?v=8UFB7CbYtKA" TargetMode="External"/><Relationship Id="rId1" Type="http://schemas.openxmlformats.org/officeDocument/2006/relationships/slideLayout" Target="../slideLayouts/slideLayout2.xml"/><Relationship Id="rId5" Type="http://schemas.openxmlformats.org/officeDocument/2006/relationships/hyperlink" Target="https://www.att.com/Common/about_us/txting_driving/att_twd_fact_sheet0512.pdf" TargetMode="External"/><Relationship Id="rId4" Type="http://schemas.openxmlformats.org/officeDocument/2006/relationships/hyperlink" Target="https://filestore.scouting.org/filestore/HealthSafety/pdf/632-006_WB.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3CF2-8760-49BB-AB38-4D31C134A92B}"/>
              </a:ext>
            </a:extLst>
          </p:cNvPr>
          <p:cNvSpPr>
            <a:spLocks noGrp="1"/>
          </p:cNvSpPr>
          <p:nvPr>
            <p:ph type="ctrTitle"/>
          </p:nvPr>
        </p:nvSpPr>
        <p:spPr/>
        <p:txBody>
          <a:bodyPr/>
          <a:lstStyle/>
          <a:p>
            <a:r>
              <a:rPr lang="en-US" dirty="0"/>
              <a:t>Roundtable</a:t>
            </a:r>
          </a:p>
        </p:txBody>
      </p:sp>
      <p:sp>
        <p:nvSpPr>
          <p:cNvPr id="3" name="Subtitle 2">
            <a:extLst>
              <a:ext uri="{FF2B5EF4-FFF2-40B4-BE49-F238E27FC236}">
                <a16:creationId xmlns:a16="http://schemas.microsoft.com/office/drawing/2014/main" id="{8637A103-253B-4292-B327-9655D3C080EA}"/>
              </a:ext>
            </a:extLst>
          </p:cNvPr>
          <p:cNvSpPr>
            <a:spLocks noGrp="1"/>
          </p:cNvSpPr>
          <p:nvPr>
            <p:ph type="subTitle" idx="1"/>
          </p:nvPr>
        </p:nvSpPr>
        <p:spPr/>
        <p:txBody>
          <a:bodyPr>
            <a:normAutofit/>
          </a:bodyPr>
          <a:lstStyle/>
          <a:p>
            <a:r>
              <a:rPr lang="en-US" sz="2400" dirty="0"/>
              <a:t>Patuxent District</a:t>
            </a:r>
          </a:p>
          <a:p>
            <a:r>
              <a:rPr lang="en-US" sz="2400" dirty="0"/>
              <a:t>April 13, 2023</a:t>
            </a:r>
          </a:p>
        </p:txBody>
      </p:sp>
    </p:spTree>
    <p:extLst>
      <p:ext uri="{BB962C8B-B14F-4D97-AF65-F5344CB8AC3E}">
        <p14:creationId xmlns:p14="http://schemas.microsoft.com/office/powerpoint/2010/main" val="133006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D15A-060F-4DAE-B018-42DBBC70C1DC}"/>
              </a:ext>
            </a:extLst>
          </p:cNvPr>
          <p:cNvSpPr>
            <a:spLocks noGrp="1"/>
          </p:cNvSpPr>
          <p:nvPr>
            <p:ph type="title"/>
          </p:nvPr>
        </p:nvSpPr>
        <p:spPr/>
        <p:txBody>
          <a:bodyPr/>
          <a:lstStyle/>
          <a:p>
            <a:r>
              <a:rPr lang="en-US" dirty="0"/>
              <a:t>Introductions and Announcements</a:t>
            </a:r>
          </a:p>
        </p:txBody>
      </p:sp>
      <p:sp>
        <p:nvSpPr>
          <p:cNvPr id="3" name="Content Placeholder 2">
            <a:extLst>
              <a:ext uri="{FF2B5EF4-FFF2-40B4-BE49-F238E27FC236}">
                <a16:creationId xmlns:a16="http://schemas.microsoft.com/office/drawing/2014/main" id="{8F0E9025-70F4-4340-98A1-902D5EC7E449}"/>
              </a:ext>
            </a:extLst>
          </p:cNvPr>
          <p:cNvSpPr>
            <a:spLocks noGrp="1"/>
          </p:cNvSpPr>
          <p:nvPr>
            <p:ph idx="1"/>
          </p:nvPr>
        </p:nvSpPr>
        <p:spPr/>
        <p:txBody>
          <a:bodyPr>
            <a:normAutofit/>
          </a:bodyPr>
          <a:lstStyle/>
          <a:p>
            <a:r>
              <a:rPr lang="en-US" sz="2800" dirty="0"/>
              <a:t>Webmaster’s Minutes: Edward Weeks</a:t>
            </a:r>
          </a:p>
          <a:p>
            <a:r>
              <a:rPr lang="en-US" sz="2800" dirty="0"/>
              <a:t>District Activity Update: Lenny Wertz</a:t>
            </a:r>
          </a:p>
          <a:p>
            <a:r>
              <a:rPr lang="en-US" sz="2800" dirty="0"/>
              <a:t>District Commissioner: Carolyn Miller</a:t>
            </a:r>
          </a:p>
          <a:p>
            <a:r>
              <a:rPr lang="en-US" sz="2800" dirty="0"/>
              <a:t>District’s Director/Executive:  </a:t>
            </a:r>
            <a:r>
              <a:rPr lang="en-US" sz="2800" i="0" dirty="0">
                <a:solidFill>
                  <a:srgbClr val="283C46"/>
                </a:solidFill>
                <a:effectLst/>
              </a:rPr>
              <a:t>Lawson Lipford-</a:t>
            </a:r>
            <a:r>
              <a:rPr lang="en-US" sz="2800" dirty="0"/>
              <a:t>Cruz</a:t>
            </a:r>
          </a:p>
          <a:p>
            <a:r>
              <a:rPr lang="en-US" sz="2800" dirty="0"/>
              <a:t>District Committee Chair: Steward Benson</a:t>
            </a:r>
          </a:p>
        </p:txBody>
      </p:sp>
    </p:spTree>
    <p:extLst>
      <p:ext uri="{BB962C8B-B14F-4D97-AF65-F5344CB8AC3E}">
        <p14:creationId xmlns:p14="http://schemas.microsoft.com/office/powerpoint/2010/main" val="333623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FE18-B3F0-4591-6BD9-E28A4D04FDC4}"/>
              </a:ext>
            </a:extLst>
          </p:cNvPr>
          <p:cNvSpPr>
            <a:spLocks noGrp="1"/>
          </p:cNvSpPr>
          <p:nvPr>
            <p:ph type="title"/>
          </p:nvPr>
        </p:nvSpPr>
        <p:spPr/>
        <p:txBody>
          <a:bodyPr>
            <a:normAutofit/>
          </a:bodyPr>
          <a:lstStyle/>
          <a:p>
            <a:pPr algn="l"/>
            <a:r>
              <a:rPr lang="en-US" dirty="0"/>
              <a:t>Safety Moment: “</a:t>
            </a:r>
            <a:r>
              <a:rPr lang="en-US" sz="4400" dirty="0">
                <a:effectLst/>
                <a:latin typeface="Times New Roman" panose="02020603050405020304" pitchFamily="18" charset="0"/>
                <a:ea typeface="Calibri" panose="020F0502020204030204" pitchFamily="34" charset="0"/>
              </a:rPr>
              <a:t>Sun”</a:t>
            </a:r>
            <a:endParaRPr lang="en-US" dirty="0"/>
          </a:p>
        </p:txBody>
      </p:sp>
      <p:sp>
        <p:nvSpPr>
          <p:cNvPr id="3" name="Content Placeholder 2">
            <a:extLst>
              <a:ext uri="{FF2B5EF4-FFF2-40B4-BE49-F238E27FC236}">
                <a16:creationId xmlns:a16="http://schemas.microsoft.com/office/drawing/2014/main" id="{36D14C86-C9C3-7322-29F0-F78868E3E47A}"/>
              </a:ext>
            </a:extLst>
          </p:cNvPr>
          <p:cNvSpPr>
            <a:spLocks noGrp="1"/>
          </p:cNvSpPr>
          <p:nvPr>
            <p:ph idx="1"/>
          </p:nvPr>
        </p:nvSpPr>
        <p:spPr/>
        <p:txBody>
          <a:bodyPr>
            <a:normAutofit/>
          </a:bodyPr>
          <a:lstStyle/>
          <a:p>
            <a:pPr algn="l"/>
            <a:r>
              <a:rPr lang="en-US" dirty="0"/>
              <a:t>Three factors that affect UV exposure:</a:t>
            </a:r>
          </a:p>
          <a:p>
            <a:pPr lvl="1"/>
            <a:r>
              <a:rPr lang="en-US" b="1" dirty="0"/>
              <a:t>Elevation</a:t>
            </a:r>
            <a:r>
              <a:rPr lang="en-US" dirty="0"/>
              <a:t>. If you live or play at high elevations, you could be thousands of feet closer to the sun. People who live in Utah, for example, get sunburned 30 percent faster than people living in Eastern Shore, Maryland, at sea level. </a:t>
            </a:r>
          </a:p>
          <a:p>
            <a:pPr lvl="1"/>
            <a:r>
              <a:rPr lang="en-US" b="1" dirty="0"/>
              <a:t>Reflection.</a:t>
            </a:r>
            <a:r>
              <a:rPr lang="en-US" dirty="0"/>
              <a:t> Reflection of UV radiation from light surfaces such as water, snow, and sand can damage skin. </a:t>
            </a:r>
          </a:p>
          <a:p>
            <a:pPr lvl="1"/>
            <a:r>
              <a:rPr lang="en-US" b="1" dirty="0"/>
              <a:t>Time of day.</a:t>
            </a:r>
            <a:r>
              <a:rPr lang="en-US" dirty="0"/>
              <a:t> Many outdoor activities take place between the hours of 10 a.m. and 4 p.m.—the time that the sun is at its peak UV intensity. </a:t>
            </a:r>
          </a:p>
        </p:txBody>
      </p:sp>
    </p:spTree>
    <p:extLst>
      <p:ext uri="{BB962C8B-B14F-4D97-AF65-F5344CB8AC3E}">
        <p14:creationId xmlns:p14="http://schemas.microsoft.com/office/powerpoint/2010/main" val="2286354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CCDE-6B91-7F39-4692-8ED743CA839B}"/>
              </a:ext>
            </a:extLst>
          </p:cNvPr>
          <p:cNvSpPr>
            <a:spLocks noGrp="1"/>
          </p:cNvSpPr>
          <p:nvPr>
            <p:ph type="title"/>
          </p:nvPr>
        </p:nvSpPr>
        <p:spPr/>
        <p:txBody>
          <a:bodyPr>
            <a:normAutofit fontScale="90000"/>
          </a:bodyPr>
          <a:lstStyle/>
          <a:p>
            <a:br>
              <a:rPr lang="en-US" sz="3100" dirty="0"/>
            </a:br>
            <a:r>
              <a:rPr lang="en-US" sz="4000" dirty="0"/>
              <a:t>Safety Moment: “Sun”</a:t>
            </a:r>
            <a:br>
              <a:rPr lang="en-US" b="0" i="0" dirty="0">
                <a:solidFill>
                  <a:srgbClr val="515354"/>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286A9498-D191-F00D-944E-BDAC345D34A2}"/>
              </a:ext>
            </a:extLst>
          </p:cNvPr>
          <p:cNvSpPr>
            <a:spLocks noGrp="1"/>
          </p:cNvSpPr>
          <p:nvPr>
            <p:ph idx="1"/>
          </p:nvPr>
        </p:nvSpPr>
        <p:spPr/>
        <p:txBody>
          <a:bodyPr>
            <a:normAutofit/>
          </a:bodyPr>
          <a:lstStyle/>
          <a:p>
            <a:r>
              <a:rPr lang="en-US" dirty="0"/>
              <a:t>Suggestions for Scouts and their leaders to protect them from sun exposure:</a:t>
            </a:r>
          </a:p>
          <a:p>
            <a:pPr lvl="1"/>
            <a:r>
              <a:rPr lang="en-US" dirty="0"/>
              <a:t>Limit sun exposure between 10 a.m. and 4 p.m. </a:t>
            </a:r>
          </a:p>
          <a:p>
            <a:pPr lvl="1"/>
            <a:r>
              <a:rPr lang="en-US" dirty="0"/>
              <a:t>Protect skin from sun damage: Seek shade and wear protective clothing such as long sleeves, pants, and a broad-brimmed hat. </a:t>
            </a:r>
          </a:p>
          <a:p>
            <a:pPr lvl="1"/>
            <a:r>
              <a:rPr lang="en-US" dirty="0"/>
              <a:t>Protect eyes from sun damage: wear 100 percent UV protective sunglasses, even on cloudy days. </a:t>
            </a:r>
          </a:p>
        </p:txBody>
      </p:sp>
    </p:spTree>
    <p:extLst>
      <p:ext uri="{BB962C8B-B14F-4D97-AF65-F5344CB8AC3E}">
        <p14:creationId xmlns:p14="http://schemas.microsoft.com/office/powerpoint/2010/main" val="1071076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84F9-60C7-C0C0-5A68-825D3DC33CB1}"/>
              </a:ext>
            </a:extLst>
          </p:cNvPr>
          <p:cNvSpPr>
            <a:spLocks noGrp="1"/>
          </p:cNvSpPr>
          <p:nvPr>
            <p:ph type="title"/>
          </p:nvPr>
        </p:nvSpPr>
        <p:spPr/>
        <p:txBody>
          <a:bodyPr>
            <a:normAutofit/>
          </a:bodyPr>
          <a:lstStyle/>
          <a:p>
            <a:r>
              <a:rPr lang="en-US" dirty="0"/>
              <a:t>Safety Moment: Sun</a:t>
            </a:r>
          </a:p>
        </p:txBody>
      </p:sp>
      <p:sp>
        <p:nvSpPr>
          <p:cNvPr id="3" name="Content Placeholder 2">
            <a:extLst>
              <a:ext uri="{FF2B5EF4-FFF2-40B4-BE49-F238E27FC236}">
                <a16:creationId xmlns:a16="http://schemas.microsoft.com/office/drawing/2014/main" id="{77DA8B40-9C49-D5E5-84CC-FB5786AC80CC}"/>
              </a:ext>
            </a:extLst>
          </p:cNvPr>
          <p:cNvSpPr>
            <a:spLocks noGrp="1"/>
          </p:cNvSpPr>
          <p:nvPr>
            <p:ph idx="1"/>
          </p:nvPr>
        </p:nvSpPr>
        <p:spPr/>
        <p:txBody>
          <a:bodyPr>
            <a:normAutofit/>
          </a:bodyPr>
          <a:lstStyle/>
          <a:p>
            <a:pPr lvl="1"/>
            <a:r>
              <a:rPr lang="en-US" dirty="0"/>
              <a:t>Cover exposed skin with SPF 30+ broad-spectrum sunscreen that contains zinc oxide or titanium dioxide. </a:t>
            </a:r>
          </a:p>
          <a:p>
            <a:pPr lvl="1"/>
            <a:r>
              <a:rPr lang="en-US" dirty="0"/>
              <a:t>Apply sunscreen 20 minutes before going out in the sun and reapply as directed on the label or after water sports. </a:t>
            </a:r>
          </a:p>
          <a:p>
            <a:pPr lvl="1"/>
            <a:r>
              <a:rPr lang="en-US" dirty="0"/>
              <a:t>Enjoy your natural skin color; do not burn or tan skin; avoid tanning beds, sunlamps, and lying out in the sun.</a:t>
            </a:r>
          </a:p>
          <a:p>
            <a:endParaRPr lang="en-US" dirty="0"/>
          </a:p>
        </p:txBody>
      </p:sp>
    </p:spTree>
    <p:extLst>
      <p:ext uri="{BB962C8B-B14F-4D97-AF65-F5344CB8AC3E}">
        <p14:creationId xmlns:p14="http://schemas.microsoft.com/office/powerpoint/2010/main" val="312138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F58-A22A-FCC9-DA8F-80E4ABACA985}"/>
              </a:ext>
            </a:extLst>
          </p:cNvPr>
          <p:cNvSpPr>
            <a:spLocks noGrp="1"/>
          </p:cNvSpPr>
          <p:nvPr>
            <p:ph type="title"/>
          </p:nvPr>
        </p:nvSpPr>
        <p:spPr/>
        <p:txBody>
          <a:bodyPr/>
          <a:lstStyle/>
          <a:p>
            <a:r>
              <a:rPr lang="en-US" dirty="0"/>
              <a:t>Safety Moment: “Sun”</a:t>
            </a:r>
          </a:p>
        </p:txBody>
      </p:sp>
      <p:sp>
        <p:nvSpPr>
          <p:cNvPr id="3" name="Content Placeholder 2">
            <a:extLst>
              <a:ext uri="{FF2B5EF4-FFF2-40B4-BE49-F238E27FC236}">
                <a16:creationId xmlns:a16="http://schemas.microsoft.com/office/drawing/2014/main" id="{64272877-F007-4E4F-3A29-61C2ECAC17E0}"/>
              </a:ext>
            </a:extLst>
          </p:cNvPr>
          <p:cNvSpPr>
            <a:spLocks noGrp="1"/>
          </p:cNvSpPr>
          <p:nvPr>
            <p:ph idx="1"/>
          </p:nvPr>
        </p:nvSpPr>
        <p:spPr/>
        <p:txBody>
          <a:bodyPr/>
          <a:lstStyle/>
          <a:p>
            <a:r>
              <a:rPr lang="en-US" dirty="0"/>
              <a:t>RESOURCES:</a:t>
            </a:r>
          </a:p>
          <a:p>
            <a:pPr lvl="1"/>
            <a:r>
              <a:rPr lang="en-US" dirty="0"/>
              <a:t>Huntsman Cancer Institute </a:t>
            </a:r>
          </a:p>
          <a:p>
            <a:pPr lvl="1"/>
            <a:r>
              <a:rPr lang="en-US" dirty="0"/>
              <a:t>Centers for Disease Control and Prevention </a:t>
            </a:r>
          </a:p>
          <a:p>
            <a:pPr lvl="1"/>
            <a:r>
              <a:rPr lang="en-US" dirty="0"/>
              <a:t>U.S. Department of Health and Human Services—The Surgeon General’s Call to Action to Prevent Skin Cancer</a:t>
            </a:r>
          </a:p>
        </p:txBody>
      </p:sp>
    </p:spTree>
    <p:extLst>
      <p:ext uri="{BB962C8B-B14F-4D97-AF65-F5344CB8AC3E}">
        <p14:creationId xmlns:p14="http://schemas.microsoft.com/office/powerpoint/2010/main" val="1159259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C8AB-0965-4A58-9805-313D95643CBA}"/>
              </a:ext>
            </a:extLst>
          </p:cNvPr>
          <p:cNvSpPr>
            <a:spLocks noGrp="1"/>
          </p:cNvSpPr>
          <p:nvPr>
            <p:ph type="title"/>
          </p:nvPr>
        </p:nvSpPr>
        <p:spPr>
          <a:xfrm>
            <a:off x="677334" y="625231"/>
            <a:ext cx="10397065" cy="2000738"/>
          </a:xfrm>
        </p:spPr>
        <p:txBody>
          <a:bodyPr>
            <a:normAutofit/>
          </a:bodyPr>
          <a:lstStyle/>
          <a:p>
            <a:r>
              <a:rPr lang="en-US" sz="4400" dirty="0"/>
              <a:t>Breakout Sessions</a:t>
            </a:r>
          </a:p>
        </p:txBody>
      </p:sp>
      <p:sp>
        <p:nvSpPr>
          <p:cNvPr id="3" name="Text Placeholder 2">
            <a:extLst>
              <a:ext uri="{FF2B5EF4-FFF2-40B4-BE49-F238E27FC236}">
                <a16:creationId xmlns:a16="http://schemas.microsoft.com/office/drawing/2014/main" id="{B5B1F65B-9A5E-4C5E-B69E-64E0EE341055}"/>
              </a:ext>
            </a:extLst>
          </p:cNvPr>
          <p:cNvSpPr>
            <a:spLocks noGrp="1"/>
          </p:cNvSpPr>
          <p:nvPr>
            <p:ph type="body" idx="1"/>
          </p:nvPr>
        </p:nvSpPr>
        <p:spPr>
          <a:xfrm>
            <a:off x="1797666" y="3838015"/>
            <a:ext cx="8596668" cy="1480089"/>
          </a:xfrm>
        </p:spPr>
        <p:txBody>
          <a:bodyPr>
            <a:normAutofit/>
          </a:bodyPr>
          <a:lstStyle/>
          <a:p>
            <a:pPr marL="285750" indent="-285750">
              <a:buFont typeface="Arial" panose="020B0604020202020204" pitchFamily="34" charset="0"/>
              <a:buChar char="•"/>
            </a:pPr>
            <a:r>
              <a:rPr lang="en-US" sz="2400" dirty="0"/>
              <a:t>Cub Scouts</a:t>
            </a:r>
          </a:p>
          <a:p>
            <a:pPr marL="285750" indent="-285750">
              <a:buFont typeface="Arial" panose="020B0604020202020204" pitchFamily="34" charset="0"/>
              <a:buChar char="•"/>
            </a:pPr>
            <a:r>
              <a:rPr lang="en-US" dirty="0"/>
              <a:t>Scouts BSA</a:t>
            </a:r>
            <a:endParaRPr lang="en-US" sz="2400" dirty="0"/>
          </a:p>
        </p:txBody>
      </p:sp>
    </p:spTree>
    <p:extLst>
      <p:ext uri="{BB962C8B-B14F-4D97-AF65-F5344CB8AC3E}">
        <p14:creationId xmlns:p14="http://schemas.microsoft.com/office/powerpoint/2010/main" val="11207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A861-DDFE-4A6A-9BA6-AEC0D163929B}"/>
              </a:ext>
            </a:extLst>
          </p:cNvPr>
          <p:cNvSpPr>
            <a:spLocks noGrp="1"/>
          </p:cNvSpPr>
          <p:nvPr>
            <p:ph type="title"/>
          </p:nvPr>
        </p:nvSpPr>
        <p:spPr/>
        <p:txBody>
          <a:bodyPr>
            <a:normAutofit fontScale="90000"/>
          </a:bodyPr>
          <a:lstStyle/>
          <a:p>
            <a:pPr algn="ctr"/>
            <a:r>
              <a:rPr lang="en-US" dirty="0"/>
              <a:t>Scouts BSA </a:t>
            </a:r>
            <a:br>
              <a:rPr lang="en-US" dirty="0"/>
            </a:br>
            <a:r>
              <a:rPr lang="en-US" dirty="0"/>
              <a:t>Breakout Session</a:t>
            </a:r>
            <a:br>
              <a:rPr lang="en-US" dirty="0"/>
            </a:br>
            <a:endParaRPr lang="en-US" dirty="0"/>
          </a:p>
        </p:txBody>
      </p:sp>
      <p:sp>
        <p:nvSpPr>
          <p:cNvPr id="6" name="Content Placeholder 5">
            <a:extLst>
              <a:ext uri="{FF2B5EF4-FFF2-40B4-BE49-F238E27FC236}">
                <a16:creationId xmlns:a16="http://schemas.microsoft.com/office/drawing/2014/main" id="{3139A285-619B-4B4B-B5F6-F285EE227E9B}"/>
              </a:ext>
            </a:extLst>
          </p:cNvPr>
          <p:cNvSpPr>
            <a:spLocks noGrp="1"/>
          </p:cNvSpPr>
          <p:nvPr>
            <p:ph idx="1"/>
          </p:nvPr>
        </p:nvSpPr>
        <p:spPr/>
        <p:txBody>
          <a:bodyPr>
            <a:normAutofit/>
          </a:bodyPr>
          <a:lstStyle/>
          <a:p>
            <a:r>
              <a:rPr lang="en-US" sz="2800" dirty="0"/>
              <a:t>Greetings to first timers</a:t>
            </a:r>
          </a:p>
          <a:p>
            <a:r>
              <a:rPr lang="en-US" sz="2800" dirty="0"/>
              <a:t>Upcoming Training:</a:t>
            </a:r>
          </a:p>
          <a:p>
            <a:r>
              <a:rPr lang="en-US" sz="2800" dirty="0"/>
              <a:t>Discussion:</a:t>
            </a:r>
            <a:endParaRPr lang="en-US" sz="2600" dirty="0"/>
          </a:p>
        </p:txBody>
      </p:sp>
    </p:spTree>
    <p:extLst>
      <p:ext uri="{BB962C8B-B14F-4D97-AF65-F5344CB8AC3E}">
        <p14:creationId xmlns:p14="http://schemas.microsoft.com/office/powerpoint/2010/main" val="136151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A030-6AAE-406F-8FF3-E1781189D058}"/>
              </a:ext>
            </a:extLst>
          </p:cNvPr>
          <p:cNvSpPr>
            <a:spLocks noGrp="1"/>
          </p:cNvSpPr>
          <p:nvPr>
            <p:ph type="ctrTitle"/>
          </p:nvPr>
        </p:nvSpPr>
        <p:spPr>
          <a:xfrm>
            <a:off x="2539999" y="2047632"/>
            <a:ext cx="7299570" cy="969106"/>
          </a:xfrm>
        </p:spPr>
        <p:txBody>
          <a:bodyPr>
            <a:normAutofit/>
          </a:bodyPr>
          <a:lstStyle/>
          <a:p>
            <a:pPr algn="l"/>
            <a:r>
              <a:rPr lang="en-US" dirty="0"/>
              <a:t>Scouts BSA Leaders</a:t>
            </a:r>
          </a:p>
        </p:txBody>
      </p:sp>
      <p:sp>
        <p:nvSpPr>
          <p:cNvPr id="3" name="Subtitle 2">
            <a:extLst>
              <a:ext uri="{FF2B5EF4-FFF2-40B4-BE49-F238E27FC236}">
                <a16:creationId xmlns:a16="http://schemas.microsoft.com/office/drawing/2014/main" id="{04A041AB-DA64-45C8-B563-548CC97E136A}"/>
              </a:ext>
            </a:extLst>
          </p:cNvPr>
          <p:cNvSpPr>
            <a:spLocks noGrp="1"/>
          </p:cNvSpPr>
          <p:nvPr>
            <p:ph type="subTitle" idx="1"/>
          </p:nvPr>
        </p:nvSpPr>
        <p:spPr/>
        <p:txBody>
          <a:bodyPr>
            <a:normAutofit/>
          </a:bodyPr>
          <a:lstStyle/>
          <a:p>
            <a:pPr algn="l"/>
            <a:r>
              <a:rPr lang="en-US" sz="3200" dirty="0"/>
              <a:t>Breakout Session: “</a:t>
            </a:r>
            <a:r>
              <a:rPr lang="en-US" sz="3200"/>
              <a:t>Ethics”</a:t>
            </a:r>
            <a:endParaRPr lang="en-US" sz="3200" dirty="0"/>
          </a:p>
        </p:txBody>
      </p:sp>
    </p:spTree>
    <p:extLst>
      <p:ext uri="{BB962C8B-B14F-4D97-AF65-F5344CB8AC3E}">
        <p14:creationId xmlns:p14="http://schemas.microsoft.com/office/powerpoint/2010/main" val="152927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0EAC-031E-4EAB-2EC1-EEA6EB6E18F5}"/>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616F2BDC-D0F0-65C4-8DDA-3009B7AD2FB7}"/>
              </a:ext>
            </a:extLst>
          </p:cNvPr>
          <p:cNvSpPr>
            <a:spLocks noGrp="1"/>
          </p:cNvSpPr>
          <p:nvPr>
            <p:ph idx="1"/>
          </p:nvPr>
        </p:nvSpPr>
        <p:spPr/>
        <p:txBody>
          <a:bodyPr/>
          <a:lstStyle/>
          <a:p>
            <a:r>
              <a:rPr lang="en-US" b="0" i="0" dirty="0">
                <a:solidFill>
                  <a:srgbClr val="212121"/>
                </a:solidFill>
                <a:effectLst/>
                <a:latin typeface="Roboto" panose="02000000000000000000" pitchFamily="2" charset="0"/>
              </a:rPr>
              <a:t>Ethics is the study of values and of how we ought to live. It denotes systematic, rational reflection upon a particular behavior.</a:t>
            </a:r>
          </a:p>
          <a:p>
            <a:pPr lvl="1"/>
            <a:r>
              <a:rPr lang="en-US" dirty="0">
                <a:solidFill>
                  <a:srgbClr val="212121"/>
                </a:solidFill>
                <a:latin typeface="Roboto" panose="02000000000000000000" pitchFamily="2" charset="0"/>
              </a:rPr>
              <a:t>V</a:t>
            </a:r>
            <a:r>
              <a:rPr lang="en-US" b="0" i="0" u="sng" dirty="0">
                <a:solidFill>
                  <a:srgbClr val="212121"/>
                </a:solidFill>
                <a:effectLst/>
                <a:latin typeface="Roboto" panose="02000000000000000000" pitchFamily="2" charset="0"/>
              </a:rPr>
              <a:t>alues</a:t>
            </a:r>
            <a:r>
              <a:rPr lang="en-US" b="0" i="0" dirty="0">
                <a:solidFill>
                  <a:srgbClr val="212121"/>
                </a:solidFill>
                <a:effectLst/>
                <a:latin typeface="Roboto" panose="02000000000000000000" pitchFamily="2" charset="0"/>
              </a:rPr>
              <a:t> are defined as standards or ideals that serve as guides or standards by which we live and make decisions.</a:t>
            </a:r>
          </a:p>
          <a:p>
            <a:pPr lvl="1"/>
            <a:r>
              <a:rPr lang="en-US" dirty="0">
                <a:solidFill>
                  <a:srgbClr val="212121"/>
                </a:solidFill>
                <a:latin typeface="Roboto" panose="02000000000000000000" pitchFamily="2" charset="0"/>
              </a:rPr>
              <a:t>M</a:t>
            </a:r>
            <a:r>
              <a:rPr lang="en-US" b="0" i="0" u="sng" dirty="0">
                <a:solidFill>
                  <a:srgbClr val="212121"/>
                </a:solidFill>
                <a:effectLst/>
                <a:latin typeface="Roboto" panose="02000000000000000000" pitchFamily="2" charset="0"/>
              </a:rPr>
              <a:t>orals</a:t>
            </a:r>
            <a:r>
              <a:rPr lang="en-US" b="0" i="0" dirty="0">
                <a:solidFill>
                  <a:srgbClr val="212121"/>
                </a:solidFill>
                <a:effectLst/>
                <a:latin typeface="Roboto" panose="02000000000000000000" pitchFamily="2" charset="0"/>
              </a:rPr>
              <a:t> are modes of conduct—practical applications of ethical principles.</a:t>
            </a:r>
            <a:endParaRPr lang="en-US" dirty="0"/>
          </a:p>
        </p:txBody>
      </p:sp>
    </p:spTree>
    <p:extLst>
      <p:ext uri="{BB962C8B-B14F-4D97-AF65-F5344CB8AC3E}">
        <p14:creationId xmlns:p14="http://schemas.microsoft.com/office/powerpoint/2010/main" val="819283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67A7-F196-78F3-DE02-D8CAE7AA50AC}"/>
              </a:ext>
            </a:extLst>
          </p:cNvPr>
          <p:cNvSpPr>
            <a:spLocks noGrp="1"/>
          </p:cNvSpPr>
          <p:nvPr>
            <p:ph type="title"/>
          </p:nvPr>
        </p:nvSpPr>
        <p:spPr/>
        <p:txBody>
          <a:bodyPr/>
          <a:lstStyle/>
          <a:p>
            <a:r>
              <a:rPr lang="en-US" dirty="0"/>
              <a:t>Ethics: </a:t>
            </a:r>
            <a:r>
              <a:rPr lang="en-US"/>
              <a:t>Challenging Youth</a:t>
            </a:r>
          </a:p>
        </p:txBody>
      </p:sp>
      <p:sp>
        <p:nvSpPr>
          <p:cNvPr id="3" name="Content Placeholder 2">
            <a:extLst>
              <a:ext uri="{FF2B5EF4-FFF2-40B4-BE49-F238E27FC236}">
                <a16:creationId xmlns:a16="http://schemas.microsoft.com/office/drawing/2014/main" id="{5932765B-0CF5-07E0-4697-EF9EB4CF9DA8}"/>
              </a:ext>
            </a:extLst>
          </p:cNvPr>
          <p:cNvSpPr>
            <a:spLocks noGrp="1"/>
          </p:cNvSpPr>
          <p:nvPr>
            <p:ph idx="1"/>
          </p:nvPr>
        </p:nvSpPr>
        <p:spPr/>
        <p:txBody>
          <a:bodyPr/>
          <a:lstStyle/>
          <a:p>
            <a:r>
              <a:rPr lang="en-US" b="0" i="0" dirty="0">
                <a:solidFill>
                  <a:srgbClr val="212121"/>
                </a:solidFill>
                <a:effectLst/>
                <a:latin typeface="Roboto" panose="02000000000000000000" pitchFamily="2" charset="0"/>
              </a:rPr>
              <a:t>Challenging youth to think about ethical controversies is a great way to promote personal growth, because it requires reflections on the teachings of family, religious leaders, teachers, and others as they consider different points of view and strive to understand why they think and feel the way they do.</a:t>
            </a:r>
            <a:endParaRPr lang="en-US" dirty="0"/>
          </a:p>
        </p:txBody>
      </p:sp>
    </p:spTree>
    <p:extLst>
      <p:ext uri="{BB962C8B-B14F-4D97-AF65-F5344CB8AC3E}">
        <p14:creationId xmlns:p14="http://schemas.microsoft.com/office/powerpoint/2010/main" val="5953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FE4F-A10F-428D-B7E1-211A6534A652}"/>
              </a:ext>
            </a:extLst>
          </p:cNvPr>
          <p:cNvSpPr>
            <a:spLocks noGrp="1"/>
          </p:cNvSpPr>
          <p:nvPr>
            <p:ph type="title"/>
          </p:nvPr>
        </p:nvSpPr>
        <p:spPr/>
        <p:txBody>
          <a:bodyPr/>
          <a:lstStyle/>
          <a:p>
            <a:r>
              <a:rPr lang="en-US" dirty="0"/>
              <a:t>Agenda: April 2023</a:t>
            </a:r>
          </a:p>
        </p:txBody>
      </p:sp>
      <p:sp>
        <p:nvSpPr>
          <p:cNvPr id="3" name="Content Placeholder 2">
            <a:extLst>
              <a:ext uri="{FF2B5EF4-FFF2-40B4-BE49-F238E27FC236}">
                <a16:creationId xmlns:a16="http://schemas.microsoft.com/office/drawing/2014/main" id="{F8333BAB-C591-42E8-A47F-EE4923E8C939}"/>
              </a:ext>
            </a:extLst>
          </p:cNvPr>
          <p:cNvSpPr>
            <a:spLocks noGrp="1"/>
          </p:cNvSpPr>
          <p:nvPr>
            <p:ph idx="1"/>
          </p:nvPr>
        </p:nvSpPr>
        <p:spPr>
          <a:xfrm>
            <a:off x="1295401" y="2556932"/>
            <a:ext cx="9601196" cy="2991991"/>
          </a:xfrm>
        </p:spPr>
        <p:txBody>
          <a:bodyPr>
            <a:normAutofit lnSpcReduction="10000"/>
          </a:bodyPr>
          <a:lstStyle/>
          <a:p>
            <a:r>
              <a:rPr lang="en-US" sz="2100" dirty="0"/>
              <a:t>Opening</a:t>
            </a:r>
          </a:p>
          <a:p>
            <a:r>
              <a:rPr lang="en-US" sz="2100" dirty="0"/>
              <a:t>Hot Topics: Introductions and Commissions Announcement</a:t>
            </a:r>
          </a:p>
          <a:p>
            <a:r>
              <a:rPr lang="en-US" sz="2100" dirty="0"/>
              <a:t>Roundtable Commissioner’s Minute</a:t>
            </a:r>
          </a:p>
          <a:p>
            <a:r>
              <a:rPr lang="en-US" sz="2100" dirty="0"/>
              <a:t>Safety Moment: Sun</a:t>
            </a:r>
          </a:p>
          <a:p>
            <a:r>
              <a:rPr lang="en-US" sz="2100" dirty="0"/>
              <a:t>Breakout:</a:t>
            </a:r>
          </a:p>
          <a:p>
            <a:pPr lvl="1"/>
            <a:r>
              <a:rPr lang="en-US" dirty="0"/>
              <a:t>Cub Scouts: ??</a:t>
            </a:r>
          </a:p>
          <a:p>
            <a:pPr lvl="1"/>
            <a:r>
              <a:rPr lang="en-US" dirty="0"/>
              <a:t> Scouts BSA:</a:t>
            </a:r>
          </a:p>
        </p:txBody>
      </p:sp>
    </p:spTree>
    <p:extLst>
      <p:ext uri="{BB962C8B-B14F-4D97-AF65-F5344CB8AC3E}">
        <p14:creationId xmlns:p14="http://schemas.microsoft.com/office/powerpoint/2010/main" val="3318143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3E13-5F0A-4099-088A-2869907D6DFF}"/>
              </a:ext>
            </a:extLst>
          </p:cNvPr>
          <p:cNvSpPr>
            <a:spLocks noGrp="1"/>
          </p:cNvSpPr>
          <p:nvPr>
            <p:ph type="title"/>
          </p:nvPr>
        </p:nvSpPr>
        <p:spPr/>
        <p:txBody>
          <a:bodyPr/>
          <a:lstStyle/>
          <a:p>
            <a:r>
              <a:rPr lang="en-US" dirty="0"/>
              <a:t>Scouts BSA Oath</a:t>
            </a:r>
          </a:p>
        </p:txBody>
      </p:sp>
      <p:sp>
        <p:nvSpPr>
          <p:cNvPr id="3" name="Content Placeholder 2">
            <a:extLst>
              <a:ext uri="{FF2B5EF4-FFF2-40B4-BE49-F238E27FC236}">
                <a16:creationId xmlns:a16="http://schemas.microsoft.com/office/drawing/2014/main" id="{FFA88A0D-20EA-B886-6D83-EADBC0003614}"/>
              </a:ext>
            </a:extLst>
          </p:cNvPr>
          <p:cNvSpPr>
            <a:spLocks noGrp="1"/>
          </p:cNvSpPr>
          <p:nvPr>
            <p:ph idx="1"/>
          </p:nvPr>
        </p:nvSpPr>
        <p:spPr/>
        <p:txBody>
          <a:bodyPr/>
          <a:lstStyle/>
          <a:p>
            <a:pPr marL="0" marR="0" indent="0">
              <a:lnSpc>
                <a:spcPct val="107000"/>
              </a:lnSpc>
              <a:spcBef>
                <a:spcPts val="0"/>
              </a:spcBef>
              <a:spcAft>
                <a:spcPts val="800"/>
              </a:spcAft>
              <a:buNone/>
            </a:pP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On my honor, I will do my best</a:t>
            </a:r>
            <a:b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To do my duty to God and my Country and to obey the Scout Law;</a:t>
            </a:r>
            <a:b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To help other people at all times;</a:t>
            </a:r>
            <a:b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To keep myself physically strong, mentally awake, and morally straight.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50803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99F2-0429-373E-A225-789B3AB78706}"/>
              </a:ext>
            </a:extLst>
          </p:cNvPr>
          <p:cNvSpPr>
            <a:spLocks noGrp="1"/>
          </p:cNvSpPr>
          <p:nvPr>
            <p:ph type="title"/>
          </p:nvPr>
        </p:nvSpPr>
        <p:spPr/>
        <p:txBody>
          <a:bodyPr/>
          <a:lstStyle/>
          <a:p>
            <a:r>
              <a:rPr lang="en-US" dirty="0"/>
              <a:t>Oath of Office</a:t>
            </a:r>
          </a:p>
        </p:txBody>
      </p:sp>
      <p:sp>
        <p:nvSpPr>
          <p:cNvPr id="3" name="Content Placeholder 2">
            <a:extLst>
              <a:ext uri="{FF2B5EF4-FFF2-40B4-BE49-F238E27FC236}">
                <a16:creationId xmlns:a16="http://schemas.microsoft.com/office/drawing/2014/main" id="{7D3A5959-F6A1-F956-F99A-910FB8E2FC22}"/>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An individual, except the President, elected or appointed to an office of honor or profit in the civil service or </a:t>
            </a:r>
            <a:r>
              <a:rPr lang="en-US" sz="1800" u="sng" dirty="0">
                <a:solidFill>
                  <a:srgbClr val="005C72"/>
                </a:solidFill>
                <a:effectLst/>
                <a:latin typeface="Arial" panose="020B0604020202020204" pitchFamily="34" charset="0"/>
                <a:ea typeface="Calibri" panose="020F0502020204030204" pitchFamily="34" charset="0"/>
                <a:cs typeface="Arial" panose="020B0604020202020204" pitchFamily="34" charset="0"/>
                <a:hlinkClick r:id="rId2" tooltip="uniformed services"/>
              </a:rPr>
              <a:t>uniformed services</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shall take the following oath:</a:t>
            </a:r>
          </a:p>
          <a:p>
            <a:pPr marL="0" marR="0" indent="0">
              <a:lnSpc>
                <a:spcPct val="107000"/>
              </a:lnSpc>
              <a:spcBef>
                <a:spcPts val="0"/>
              </a:spcBef>
              <a:spcAft>
                <a:spcPts val="800"/>
              </a:spcAft>
              <a:buNone/>
            </a:pP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a:solidFill>
                  <a:srgbClr val="333333"/>
                </a:solidFill>
                <a:effectLst/>
                <a:latin typeface="Arial" panose="020B0604020202020204" pitchFamily="34" charset="0"/>
                <a:ea typeface="Calibri" panose="020F0502020204030204" pitchFamily="34" charset="0"/>
                <a:cs typeface="Arial" panose="020B0604020202020204" pitchFamily="34" charset="0"/>
              </a:rPr>
              <a:t>I, (name), do solemnly swear (or affirm) that I will support and defend the Constitution of the United </a:t>
            </a:r>
            <a:r>
              <a:rPr lang="en-US" sz="1800" i="1" u="sng" dirty="0">
                <a:solidFill>
                  <a:srgbClr val="005C72"/>
                </a:solidFill>
                <a:effectLst/>
                <a:latin typeface="Arial" panose="020B0604020202020204" pitchFamily="34" charset="0"/>
                <a:ea typeface="Calibri" panose="020F0502020204030204" pitchFamily="34" charset="0"/>
                <a:cs typeface="Arial" panose="020B0604020202020204" pitchFamily="34" charset="0"/>
                <a:hlinkClick r:id="rId3" tooltip="States"/>
              </a:rPr>
              <a:t>States</a:t>
            </a:r>
            <a:r>
              <a:rPr lang="en-US" sz="1800" i="1" dirty="0">
                <a:solidFill>
                  <a:srgbClr val="333333"/>
                </a:solidFill>
                <a:effectLst/>
                <a:latin typeface="Arial" panose="020B0604020202020204" pitchFamily="34" charset="0"/>
                <a:ea typeface="Calibri" panose="020F0502020204030204" pitchFamily="34" charset="0"/>
                <a:cs typeface="Arial" panose="020B0604020202020204" pitchFamily="34" charset="0"/>
              </a:rPr>
              <a:t> against all enemies, foreign and domestic; that I will bear true faith and allegiance to the same; that I take this obligation freely, without any mental reservation or purpose of evasion; and that I will well and faithfully discharge the duties of the office on which I am about to enter. So help me God.”</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800"/>
              </a:spcAft>
              <a:buNone/>
            </a:pP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This section does not affect other oaths required by law.</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3659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B28F-7140-B7C5-0DF7-BA23DEE48013}"/>
              </a:ext>
            </a:extLst>
          </p:cNvPr>
          <p:cNvSpPr>
            <a:spLocks noGrp="1"/>
          </p:cNvSpPr>
          <p:nvPr>
            <p:ph type="title"/>
          </p:nvPr>
        </p:nvSpPr>
        <p:spPr/>
        <p:txBody>
          <a:bodyPr/>
          <a:lstStyle/>
          <a:p>
            <a:r>
              <a:rPr lang="en-US" dirty="0"/>
              <a:t>Oath for the Armed Forces</a:t>
            </a:r>
          </a:p>
        </p:txBody>
      </p:sp>
      <p:sp>
        <p:nvSpPr>
          <p:cNvPr id="3" name="Content Placeholder 2">
            <a:extLst>
              <a:ext uri="{FF2B5EF4-FFF2-40B4-BE49-F238E27FC236}">
                <a16:creationId xmlns:a16="http://schemas.microsoft.com/office/drawing/2014/main" id="{BA5395C4-CEBA-EDD1-D086-142C924420CC}"/>
              </a:ext>
            </a:extLst>
          </p:cNvPr>
          <p:cNvSpPr>
            <a:spLocks noGrp="1"/>
          </p:cNvSpPr>
          <p:nvPr>
            <p:ph idx="1"/>
          </p:nvPr>
        </p:nvSpPr>
        <p:spPr/>
        <p:txBody>
          <a:bodyPr/>
          <a:lstStyle/>
          <a:p>
            <a:pPr marL="0" marR="0" indent="0">
              <a:lnSpc>
                <a:spcPct val="107000"/>
              </a:lnSpc>
              <a:spcBef>
                <a:spcPts val="0"/>
              </a:spcBef>
              <a:spcAft>
                <a:spcPts val="800"/>
              </a:spcAft>
              <a:buNone/>
            </a:pPr>
            <a:r>
              <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(NAME), do solemnly swear (or affirm) that I will support and defend the Constitution of the United States against all enemies, foreign and domestic; that I will bear true faith and allegiance to the same; and that I will obey the orders of the President of the United States and the orders of the officers appointed over me, according to regulations and the Uniform Code of Military Justice. So help me God.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8157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F5BE-61CC-E30E-39B4-61E02BC34405}"/>
              </a:ext>
            </a:extLst>
          </p:cNvPr>
          <p:cNvSpPr>
            <a:spLocks noGrp="1"/>
          </p:cNvSpPr>
          <p:nvPr>
            <p:ph type="title"/>
          </p:nvPr>
        </p:nvSpPr>
        <p:spPr/>
        <p:txBody>
          <a:bodyPr/>
          <a:lstStyle/>
          <a:p>
            <a:r>
              <a:rPr lang="en-US" dirty="0"/>
              <a:t>Oath of Allegiance</a:t>
            </a:r>
          </a:p>
        </p:txBody>
      </p:sp>
      <p:sp>
        <p:nvSpPr>
          <p:cNvPr id="3" name="Content Placeholder 2">
            <a:extLst>
              <a:ext uri="{FF2B5EF4-FFF2-40B4-BE49-F238E27FC236}">
                <a16:creationId xmlns:a16="http://schemas.microsoft.com/office/drawing/2014/main" id="{52EC1919-15A7-BB32-28FC-A7A7ED16C010}"/>
              </a:ext>
            </a:extLst>
          </p:cNvPr>
          <p:cNvSpPr>
            <a:spLocks noGrp="1"/>
          </p:cNvSpPr>
          <p:nvPr>
            <p:ph idx="1"/>
          </p:nvPr>
        </p:nvSpPr>
        <p:spPr/>
        <p:txBody>
          <a:bodyPr/>
          <a:lstStyle/>
          <a:p>
            <a:pPr marL="0" marR="0" indent="0">
              <a:lnSpc>
                <a:spcPct val="107000"/>
              </a:lnSpc>
              <a:spcBef>
                <a:spcPts val="0"/>
              </a:spcBef>
              <a:spcAft>
                <a:spcPts val="800"/>
              </a:spcAft>
              <a:buNone/>
            </a:pPr>
            <a:r>
              <a:rPr lang="en-US" sz="1800" i="1" dirty="0">
                <a:effectLst/>
                <a:latin typeface="Arial" panose="020B0604020202020204" pitchFamily="34" charset="0"/>
                <a:ea typeface="Calibri" panose="020F0502020204030204" pitchFamily="34" charset="0"/>
                <a:cs typeface="Times New Roman" panose="02020603050405020304" pitchFamily="18" charset="0"/>
              </a:rPr>
              <a:t>I hereby declare, on oath, that I absolutely and entirely renounce and abjure all allegiance and fidelity to any foreign prince, potentate, state, or sovereignty of whom or which I have heretofore been a subject or citizen; that I will support and defend the Constitution and laws of the United States of America against all enemies foreign and domestic; that I will bear true faith and allegiance to the same; that I will bear arms on behalf of the United States when required by the law; that I will perform noncombatant service in the armed forces of the United States when required by the law; and that I take this obligation freely without any mental reservation or purpose of evasion, so help me God.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94090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AC720-6F6D-3C25-B322-34FD86F6F0DD}"/>
              </a:ext>
            </a:extLst>
          </p:cNvPr>
          <p:cNvSpPr>
            <a:spLocks noGrp="1"/>
          </p:cNvSpPr>
          <p:nvPr>
            <p:ph type="title"/>
          </p:nvPr>
        </p:nvSpPr>
        <p:spPr>
          <a:xfrm>
            <a:off x="1295402" y="982132"/>
            <a:ext cx="9601196" cy="1010791"/>
          </a:xfrm>
        </p:spPr>
        <p:txBody>
          <a:bodyPr/>
          <a:lstStyle/>
          <a:p>
            <a:r>
              <a:rPr lang="en-US" dirty="0"/>
              <a:t>“Always Doing the Right Thing”</a:t>
            </a:r>
          </a:p>
        </p:txBody>
      </p:sp>
      <p:sp>
        <p:nvSpPr>
          <p:cNvPr id="3" name="Content Placeholder 2">
            <a:extLst>
              <a:ext uri="{FF2B5EF4-FFF2-40B4-BE49-F238E27FC236}">
                <a16:creationId xmlns:a16="http://schemas.microsoft.com/office/drawing/2014/main" id="{81230F58-EA50-B24F-2DDE-25C8804614FE}"/>
              </a:ext>
            </a:extLst>
          </p:cNvPr>
          <p:cNvSpPr>
            <a:spLocks noGrp="1"/>
          </p:cNvSpPr>
          <p:nvPr>
            <p:ph idx="1"/>
          </p:nvPr>
        </p:nvSpPr>
        <p:spPr>
          <a:xfrm>
            <a:off x="1295401" y="2526972"/>
            <a:ext cx="9601196" cy="3115736"/>
          </a:xfrm>
        </p:spPr>
        <p:txBody>
          <a:bodyPr>
            <a:normAutofit fontScale="70000" lnSpcReduction="20000"/>
          </a:bodyPr>
          <a:lstStyle/>
          <a:p>
            <a:pPr algn="l"/>
            <a:r>
              <a:rPr lang="en-US" b="0" i="0" dirty="0">
                <a:solidFill>
                  <a:srgbClr val="212121"/>
                </a:solidFill>
                <a:effectLst/>
                <a:latin typeface="Roboto" panose="02000000000000000000" pitchFamily="2" charset="0"/>
              </a:rPr>
              <a:t>The mission of the Boy Scouts of America is to prepare young people to make ethical and moral choices over their lifetimes by instilling in them the values of the Scout Oath and Scout Law. </a:t>
            </a:r>
          </a:p>
          <a:p>
            <a:pPr algn="l"/>
            <a:r>
              <a:rPr lang="en-US" b="0" i="0" dirty="0">
                <a:solidFill>
                  <a:srgbClr val="212121"/>
                </a:solidFill>
                <a:effectLst/>
                <a:latin typeface="Roboto" panose="02000000000000000000" pitchFamily="2" charset="0"/>
              </a:rPr>
              <a:t>Ethics is defined as moral principles that govern a person’s or group’s behavior. </a:t>
            </a:r>
          </a:p>
          <a:p>
            <a:pPr algn="l"/>
            <a:r>
              <a:rPr lang="en-US" b="0" i="0" dirty="0">
                <a:solidFill>
                  <a:srgbClr val="212121"/>
                </a:solidFill>
                <a:effectLst/>
                <a:latin typeface="Roboto" panose="02000000000000000000" pitchFamily="2" charset="0"/>
              </a:rPr>
              <a:t>Morals are one’s personal standards of behavior or beliefs about what is and is not acceptable to do.</a:t>
            </a:r>
          </a:p>
          <a:p>
            <a:pPr algn="l"/>
            <a:r>
              <a:rPr lang="en-US" b="0" i="0" dirty="0">
                <a:solidFill>
                  <a:srgbClr val="212121"/>
                </a:solidFill>
                <a:effectLst/>
                <a:latin typeface="Roboto" panose="02000000000000000000" pitchFamily="2" charset="0"/>
              </a:rPr>
              <a:t>What does it mean to be ethical and moral? And what happens when our individual values differ? Can two people believe in different things and both be right?</a:t>
            </a:r>
          </a:p>
          <a:p>
            <a:pPr algn="l"/>
            <a:r>
              <a:rPr lang="en-US" b="0" i="0" dirty="0">
                <a:solidFill>
                  <a:srgbClr val="212121"/>
                </a:solidFill>
                <a:effectLst/>
                <a:latin typeface="Roboto" panose="02000000000000000000" pitchFamily="2" charset="0"/>
              </a:rPr>
              <a:t>The questions that arise through the study of ethics may not yield any “right” answers, but rather by discussing them we can gain insight into what others find important.</a:t>
            </a:r>
          </a:p>
          <a:p>
            <a:pPr algn="l"/>
            <a:r>
              <a:rPr lang="en-US" b="0" i="0" dirty="0">
                <a:solidFill>
                  <a:srgbClr val="212121"/>
                </a:solidFill>
                <a:effectLst/>
                <a:latin typeface="Roboto" panose="02000000000000000000" pitchFamily="2" charset="0"/>
              </a:rPr>
              <a:t>Ethics affects every area of life, from politics to business to religion. </a:t>
            </a:r>
            <a:endParaRPr lang="en-US" dirty="0"/>
          </a:p>
        </p:txBody>
      </p:sp>
    </p:spTree>
    <p:extLst>
      <p:ext uri="{BB962C8B-B14F-4D97-AF65-F5344CB8AC3E}">
        <p14:creationId xmlns:p14="http://schemas.microsoft.com/office/powerpoint/2010/main" val="302621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838D-93BB-4D4A-8B70-2A9247A461BE}"/>
              </a:ext>
            </a:extLst>
          </p:cNvPr>
          <p:cNvSpPr>
            <a:spLocks noGrp="1"/>
          </p:cNvSpPr>
          <p:nvPr>
            <p:ph type="title"/>
          </p:nvPr>
        </p:nvSpPr>
        <p:spPr>
          <a:xfrm>
            <a:off x="677334" y="609600"/>
            <a:ext cx="8596668" cy="914400"/>
          </a:xfrm>
        </p:spPr>
        <p:txBody>
          <a:bodyPr/>
          <a:lstStyle/>
          <a:p>
            <a:r>
              <a:rPr lang="en-US" dirty="0"/>
              <a:t>Welcome</a:t>
            </a:r>
          </a:p>
        </p:txBody>
      </p:sp>
      <p:sp>
        <p:nvSpPr>
          <p:cNvPr id="3" name="Content Placeholder 2">
            <a:extLst>
              <a:ext uri="{FF2B5EF4-FFF2-40B4-BE49-F238E27FC236}">
                <a16:creationId xmlns:a16="http://schemas.microsoft.com/office/drawing/2014/main" id="{EA54C51B-DD51-468F-AE54-A5DBC8B40EB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Pledge of Allegiance</a:t>
            </a:r>
          </a:p>
          <a:p>
            <a:pPr lvl="1"/>
            <a:r>
              <a:rPr lang="en-US" i="0" dirty="0">
                <a:solidFill>
                  <a:srgbClr val="000000"/>
                </a:solidFill>
                <a:effectLst/>
                <a:latin typeface="Times New Roman" panose="02020603050405020304" pitchFamily="18" charset="0"/>
                <a:cs typeface="Times New Roman" panose="02020603050405020304" pitchFamily="18" charset="0"/>
              </a:rPr>
              <a:t>"I pledge allegiance to the Flag of the United States of America, and to the Republic for which it stands, one Nation under God, indivisible, with liberty and justice for all."</a:t>
            </a:r>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Scout Oath</a:t>
            </a:r>
          </a:p>
          <a:p>
            <a:pPr lvl="1"/>
            <a:r>
              <a:rPr lang="en-US" i="0" dirty="0">
                <a:solidFill>
                  <a:srgbClr val="202124"/>
                </a:solidFill>
                <a:effectLst/>
                <a:latin typeface="Times New Roman" panose="02020603050405020304" pitchFamily="18" charset="0"/>
                <a:cs typeface="Times New Roman" panose="02020603050405020304" pitchFamily="18" charset="0"/>
              </a:rPr>
              <a:t>On my honor I will do my best to do my duty to God and my country and to obey the Scout Law; to help other people at all times; to keep myself physically strong, mentally awake, and morally straight.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1719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E3A1-C8CF-FBD1-AEAE-46D143F32F89}"/>
              </a:ext>
            </a:extLst>
          </p:cNvPr>
          <p:cNvSpPr>
            <a:spLocks noGrp="1"/>
          </p:cNvSpPr>
          <p:nvPr>
            <p:ph type="title"/>
          </p:nvPr>
        </p:nvSpPr>
        <p:spPr/>
        <p:txBody>
          <a:bodyPr>
            <a:normAutofit fontScale="90000"/>
          </a:bodyPr>
          <a:lstStyle/>
          <a:p>
            <a:r>
              <a:rPr lang="en-US" dirty="0"/>
              <a:t>Hot Topic: 2023 National Jamboree</a:t>
            </a:r>
            <a:br>
              <a:rPr lang="en-US" dirty="0"/>
            </a:br>
            <a:r>
              <a:rPr lang="en-US" dirty="0"/>
              <a:t>Reminder</a:t>
            </a:r>
          </a:p>
        </p:txBody>
      </p:sp>
      <p:sp>
        <p:nvSpPr>
          <p:cNvPr id="3" name="Content Placeholder 2">
            <a:extLst>
              <a:ext uri="{FF2B5EF4-FFF2-40B4-BE49-F238E27FC236}">
                <a16:creationId xmlns:a16="http://schemas.microsoft.com/office/drawing/2014/main" id="{6A7C0778-50FD-65BD-1E0F-81DC12D2C4FD}"/>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July 19-28, 2023</a:t>
            </a:r>
          </a:p>
          <a:p>
            <a:r>
              <a:rPr lang="en-US" sz="2800" dirty="0">
                <a:latin typeface="Times New Roman" panose="02020603050405020304" pitchFamily="18" charset="0"/>
                <a:cs typeface="Times New Roman" panose="02020603050405020304" pitchFamily="18" charset="0"/>
              </a:rPr>
              <a:t>Jamboree is more than a destination. It’s the adventure of lifetime. And there is simply nothing else like it on the planet.</a:t>
            </a:r>
          </a:p>
          <a:p>
            <a:r>
              <a:rPr lang="en-US" sz="2800" dirty="0">
                <a:latin typeface="Times New Roman" panose="02020603050405020304" pitchFamily="18" charset="0"/>
                <a:cs typeface="Times New Roman" panose="02020603050405020304" pitchFamily="18" charset="0"/>
              </a:rPr>
              <a:t>For more information and to register now, please follow this link: https://jamboree.scouting.org</a:t>
            </a:r>
          </a:p>
        </p:txBody>
      </p:sp>
    </p:spTree>
    <p:extLst>
      <p:ext uri="{BB962C8B-B14F-4D97-AF65-F5344CB8AC3E}">
        <p14:creationId xmlns:p14="http://schemas.microsoft.com/office/powerpoint/2010/main" val="52656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6601-0CA1-CE09-1CDF-7ED09935E9DA}"/>
              </a:ext>
            </a:extLst>
          </p:cNvPr>
          <p:cNvSpPr>
            <a:spLocks noGrp="1"/>
          </p:cNvSpPr>
          <p:nvPr>
            <p:ph type="title"/>
          </p:nvPr>
        </p:nvSpPr>
        <p:spPr/>
        <p:txBody>
          <a:bodyPr>
            <a:normAutofit/>
          </a:bodyPr>
          <a:lstStyle/>
          <a:p>
            <a:r>
              <a:rPr lang="en-US" dirty="0"/>
              <a:t>Hot Topic: Distracted Driving</a:t>
            </a:r>
          </a:p>
        </p:txBody>
      </p:sp>
      <p:sp>
        <p:nvSpPr>
          <p:cNvPr id="3" name="Content Placeholder 2">
            <a:extLst>
              <a:ext uri="{FF2B5EF4-FFF2-40B4-BE49-F238E27FC236}">
                <a16:creationId xmlns:a16="http://schemas.microsoft.com/office/drawing/2014/main" id="{56257237-B1EF-B84B-DCC1-CAFCE5B26577}"/>
              </a:ext>
            </a:extLst>
          </p:cNvPr>
          <p:cNvSpPr>
            <a:spLocks noGrp="1"/>
          </p:cNvSpPr>
          <p:nvPr>
            <p:ph idx="1"/>
          </p:nvPr>
        </p:nvSpPr>
        <p:spPr/>
        <p:txBody>
          <a:bodyPr>
            <a:normAutofit/>
          </a:bodyPr>
          <a:lstStyle/>
          <a:p>
            <a:r>
              <a:rPr lang="en-US" b="0" i="0" dirty="0">
                <a:solidFill>
                  <a:srgbClr val="515354"/>
                </a:solidFill>
                <a:effectLst/>
                <a:latin typeface="Roboto" panose="02000000000000000000" pitchFamily="2" charset="0"/>
              </a:rPr>
              <a:t>Distracted driving is considered “any activity that diverts the driver’s attention away from driving,” according to the National Highway Transportation Safety Administration. </a:t>
            </a:r>
          </a:p>
          <a:p>
            <a:r>
              <a:rPr lang="en-US" b="0" i="0" dirty="0">
                <a:solidFill>
                  <a:srgbClr val="515354"/>
                </a:solidFill>
                <a:effectLst/>
                <a:latin typeface="Roboto" panose="02000000000000000000" pitchFamily="2" charset="0"/>
              </a:rPr>
              <a:t>The distractions can include a wide range of a driver’s or passenger’s personal actions or activities while in a vehicle. </a:t>
            </a:r>
          </a:p>
          <a:p>
            <a:r>
              <a:rPr lang="en-US" b="0" i="0" dirty="0">
                <a:solidFill>
                  <a:srgbClr val="515354"/>
                </a:solidFill>
                <a:effectLst/>
                <a:latin typeface="Roboto" panose="02000000000000000000" pitchFamily="2" charset="0"/>
              </a:rPr>
              <a:t>Even if a driver is only trying to keep Scouts in their seats while the vehicle is in motion, that is a distraction.</a:t>
            </a:r>
            <a:endParaRPr lang="en-US" dirty="0"/>
          </a:p>
        </p:txBody>
      </p:sp>
    </p:spTree>
    <p:extLst>
      <p:ext uri="{BB962C8B-B14F-4D97-AF65-F5344CB8AC3E}">
        <p14:creationId xmlns:p14="http://schemas.microsoft.com/office/powerpoint/2010/main" val="118467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27B5-7634-7D30-94C8-1CDD4048F6D3}"/>
              </a:ext>
            </a:extLst>
          </p:cNvPr>
          <p:cNvSpPr>
            <a:spLocks noGrp="1"/>
          </p:cNvSpPr>
          <p:nvPr>
            <p:ph type="title"/>
          </p:nvPr>
        </p:nvSpPr>
        <p:spPr/>
        <p:txBody>
          <a:bodyPr>
            <a:normAutofit/>
          </a:bodyPr>
          <a:lstStyle/>
          <a:p>
            <a:r>
              <a:rPr lang="en-US" dirty="0"/>
              <a:t>Hot Topic: Distracted Driving</a:t>
            </a:r>
          </a:p>
        </p:txBody>
      </p:sp>
      <p:sp>
        <p:nvSpPr>
          <p:cNvPr id="3" name="Content Placeholder 2">
            <a:extLst>
              <a:ext uri="{FF2B5EF4-FFF2-40B4-BE49-F238E27FC236}">
                <a16:creationId xmlns:a16="http://schemas.microsoft.com/office/drawing/2014/main" id="{710E41A4-FCFD-C832-2BD5-90DA6A363EDE}"/>
              </a:ext>
            </a:extLst>
          </p:cNvPr>
          <p:cNvSpPr>
            <a:spLocks noGrp="1"/>
          </p:cNvSpPr>
          <p:nvPr>
            <p:ph idx="1"/>
          </p:nvPr>
        </p:nvSpPr>
        <p:spPr/>
        <p:txBody>
          <a:bodyPr>
            <a:normAutofit/>
          </a:bodyPr>
          <a:lstStyle/>
          <a:p>
            <a:pPr algn="l"/>
            <a:r>
              <a:rPr lang="en-US" b="0" i="0" dirty="0">
                <a:solidFill>
                  <a:srgbClr val="515354"/>
                </a:solidFill>
                <a:effectLst/>
                <a:latin typeface="Roboto" panose="02000000000000000000" pitchFamily="2" charset="0"/>
              </a:rPr>
              <a:t>BSA’s Risk Zone: Vehicle webpage, “</a:t>
            </a:r>
            <a:r>
              <a:rPr lang="en-US" b="1" i="0" u="none" strike="noStrike" dirty="0">
                <a:solidFill>
                  <a:srgbClr val="006CFF"/>
                </a:solidFill>
                <a:effectLst/>
                <a:latin typeface="Roboto" panose="02000000000000000000" pitchFamily="2" charset="0"/>
                <a:hlinkClick r:id="rId2"/>
              </a:rPr>
              <a:t>Transporting Scouts Safely</a:t>
            </a:r>
            <a:r>
              <a:rPr lang="en-US" b="0" i="0" dirty="0">
                <a:solidFill>
                  <a:srgbClr val="515354"/>
                </a:solidFill>
                <a:effectLst/>
                <a:latin typeface="Roboto" panose="02000000000000000000" pitchFamily="2" charset="0"/>
              </a:rPr>
              <a:t>,” identifies some best practices to observe in minimizing or eliminating distractions while driving:</a:t>
            </a:r>
          </a:p>
          <a:p>
            <a:endParaRPr lang="en-US" dirty="0"/>
          </a:p>
        </p:txBody>
      </p:sp>
    </p:spTree>
    <p:extLst>
      <p:ext uri="{BB962C8B-B14F-4D97-AF65-F5344CB8AC3E}">
        <p14:creationId xmlns:p14="http://schemas.microsoft.com/office/powerpoint/2010/main" val="83887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8A9C-37E2-BB66-360D-85D3117047AF}"/>
              </a:ext>
            </a:extLst>
          </p:cNvPr>
          <p:cNvSpPr>
            <a:spLocks noGrp="1"/>
          </p:cNvSpPr>
          <p:nvPr>
            <p:ph type="title"/>
          </p:nvPr>
        </p:nvSpPr>
        <p:spPr/>
        <p:txBody>
          <a:bodyPr/>
          <a:lstStyle/>
          <a:p>
            <a:r>
              <a:rPr lang="en-US" dirty="0"/>
              <a:t>Hot Topic: Distracted Driving</a:t>
            </a:r>
          </a:p>
        </p:txBody>
      </p:sp>
      <p:sp>
        <p:nvSpPr>
          <p:cNvPr id="3" name="Content Placeholder 2">
            <a:extLst>
              <a:ext uri="{FF2B5EF4-FFF2-40B4-BE49-F238E27FC236}">
                <a16:creationId xmlns:a16="http://schemas.microsoft.com/office/drawing/2014/main" id="{EFDBC78D-D9B7-6733-89B6-D19B3278D893}"/>
              </a:ext>
            </a:extLst>
          </p:cNvPr>
          <p:cNvSpPr>
            <a:spLocks noGrp="1"/>
          </p:cNvSpPr>
          <p:nvPr>
            <p:ph idx="1"/>
          </p:nvPr>
        </p:nvSpPr>
        <p:spPr/>
        <p:txBody>
          <a:bodyPr>
            <a:normAutofit fontScale="92500"/>
          </a:bodyPr>
          <a:lstStyle/>
          <a:p>
            <a:pPr algn="l">
              <a:buFont typeface="Arial" panose="020B0604020202020204" pitchFamily="34" charset="0"/>
              <a:buChar char="•"/>
            </a:pPr>
            <a:r>
              <a:rPr lang="en-US" b="0" i="0" dirty="0">
                <a:solidFill>
                  <a:srgbClr val="515354"/>
                </a:solidFill>
                <a:effectLst/>
                <a:latin typeface="Roboto" panose="02000000000000000000" pitchFamily="2" charset="0"/>
              </a:rPr>
              <a:t>When you get in a vehicle, put away your mobile device so you won’t be tempted to look at or answer it.</a:t>
            </a:r>
          </a:p>
          <a:p>
            <a:pPr algn="l">
              <a:buFont typeface="Arial" panose="020B0604020202020204" pitchFamily="34" charset="0"/>
              <a:buChar char="•"/>
            </a:pPr>
            <a:r>
              <a:rPr lang="en-US" b="0" i="0" dirty="0">
                <a:solidFill>
                  <a:srgbClr val="515354"/>
                </a:solidFill>
                <a:effectLst/>
                <a:latin typeface="Roboto" panose="02000000000000000000" pitchFamily="2" charset="0"/>
              </a:rPr>
              <a:t>Turn the mobile device to “silent” or “off.”</a:t>
            </a:r>
          </a:p>
          <a:p>
            <a:pPr algn="l">
              <a:buFont typeface="Arial" panose="020B0604020202020204" pitchFamily="34" charset="0"/>
              <a:buChar char="•"/>
            </a:pPr>
            <a:r>
              <a:rPr lang="en-US" b="0" i="0" dirty="0">
                <a:solidFill>
                  <a:srgbClr val="515354"/>
                </a:solidFill>
                <a:effectLst/>
                <a:latin typeface="Roboto" panose="02000000000000000000" pitchFamily="2" charset="0"/>
              </a:rPr>
              <a:t>Only check your texts and messages during rest stops or food breaks.</a:t>
            </a:r>
          </a:p>
          <a:p>
            <a:pPr algn="l">
              <a:buFont typeface="Arial" panose="020B0604020202020204" pitchFamily="34" charset="0"/>
              <a:buChar char="•"/>
            </a:pPr>
            <a:r>
              <a:rPr lang="en-US" b="0" i="0" dirty="0">
                <a:solidFill>
                  <a:srgbClr val="515354"/>
                </a:solidFill>
                <a:effectLst/>
                <a:latin typeface="Roboto" panose="02000000000000000000" pitchFamily="2" charset="0"/>
              </a:rPr>
              <a:t>If you must use the phone, pull off the road and to a safe location.</a:t>
            </a:r>
          </a:p>
          <a:p>
            <a:pPr algn="l">
              <a:buFont typeface="Arial" panose="020B0604020202020204" pitchFamily="34" charset="0"/>
              <a:buChar char="•"/>
            </a:pPr>
            <a:r>
              <a:rPr lang="en-US" b="0" i="0" dirty="0">
                <a:solidFill>
                  <a:srgbClr val="515354"/>
                </a:solidFill>
                <a:effectLst/>
                <a:latin typeface="Roboto" panose="02000000000000000000" pitchFamily="2" charset="0"/>
              </a:rPr>
              <a:t>Do not call or send messages while you are driving or to others you know are driving.</a:t>
            </a:r>
          </a:p>
          <a:p>
            <a:endParaRPr lang="en-US" dirty="0"/>
          </a:p>
        </p:txBody>
      </p:sp>
    </p:spTree>
    <p:extLst>
      <p:ext uri="{BB962C8B-B14F-4D97-AF65-F5344CB8AC3E}">
        <p14:creationId xmlns:p14="http://schemas.microsoft.com/office/powerpoint/2010/main" val="135815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BEBA-262E-D8BF-86EE-41D636FA65CF}"/>
              </a:ext>
            </a:extLst>
          </p:cNvPr>
          <p:cNvSpPr>
            <a:spLocks noGrp="1"/>
          </p:cNvSpPr>
          <p:nvPr>
            <p:ph type="title"/>
          </p:nvPr>
        </p:nvSpPr>
        <p:spPr/>
        <p:txBody>
          <a:bodyPr/>
          <a:lstStyle/>
          <a:p>
            <a:r>
              <a:rPr lang="en-US" dirty="0"/>
              <a:t>Hot Topic: Distracted Driving</a:t>
            </a:r>
          </a:p>
        </p:txBody>
      </p:sp>
      <p:sp>
        <p:nvSpPr>
          <p:cNvPr id="3" name="Content Placeholder 2">
            <a:extLst>
              <a:ext uri="{FF2B5EF4-FFF2-40B4-BE49-F238E27FC236}">
                <a16:creationId xmlns:a16="http://schemas.microsoft.com/office/drawing/2014/main" id="{F387EB47-7801-D82D-5CF0-86C52825801A}"/>
              </a:ext>
            </a:extLst>
          </p:cNvPr>
          <p:cNvSpPr>
            <a:spLocks noGrp="1"/>
          </p:cNvSpPr>
          <p:nvPr>
            <p:ph idx="1"/>
          </p:nvPr>
        </p:nvSpPr>
        <p:spPr/>
        <p:txBody>
          <a:bodyPr>
            <a:normAutofit fontScale="85000" lnSpcReduction="20000"/>
          </a:bodyPr>
          <a:lstStyle/>
          <a:p>
            <a:pPr algn="l"/>
            <a:r>
              <a:rPr lang="en-US" b="0" i="0" dirty="0">
                <a:solidFill>
                  <a:srgbClr val="003F87"/>
                </a:solidFill>
                <a:effectLst/>
                <a:latin typeface="Roboto Slab" pitchFamily="2" charset="0"/>
              </a:rPr>
              <a:t>Setting Individual and Unit Examples</a:t>
            </a:r>
          </a:p>
          <a:p>
            <a:pPr lvl="1"/>
            <a:r>
              <a:rPr lang="en-US" b="0" i="0" dirty="0">
                <a:solidFill>
                  <a:srgbClr val="515354"/>
                </a:solidFill>
                <a:effectLst/>
                <a:latin typeface="Roboto" panose="02000000000000000000" pitchFamily="2" charset="0"/>
              </a:rPr>
              <a:t>When a driver or a passenger sets an example, they are telling other adults and youth that they are choosing to drive, or help others drive, safely and not put lives at risk. </a:t>
            </a:r>
          </a:p>
          <a:p>
            <a:pPr lvl="1"/>
            <a:r>
              <a:rPr lang="en-US" b="0" i="0" dirty="0">
                <a:solidFill>
                  <a:srgbClr val="515354"/>
                </a:solidFill>
                <a:effectLst/>
                <a:latin typeface="Roboto" panose="02000000000000000000" pitchFamily="2" charset="0"/>
              </a:rPr>
              <a:t>Maybe your unit can come up with a catchy phrase that will help remind everyone to drive distraction-free before each trip. </a:t>
            </a:r>
          </a:p>
          <a:p>
            <a:pPr lvl="1"/>
            <a:r>
              <a:rPr lang="en-US" b="0" i="0" dirty="0">
                <a:solidFill>
                  <a:srgbClr val="515354"/>
                </a:solidFill>
                <a:effectLst/>
                <a:latin typeface="Roboto" panose="02000000000000000000" pitchFamily="2" charset="0"/>
              </a:rPr>
              <a:t>You can also access some short, attention-getting videos to help reinforce this message within your unit.</a:t>
            </a:r>
            <a:br>
              <a:rPr lang="en-US" b="1" i="0" dirty="0">
                <a:solidFill>
                  <a:srgbClr val="515354"/>
                </a:solidFill>
                <a:effectLst/>
                <a:latin typeface="Roboto" panose="02000000000000000000" pitchFamily="2" charset="0"/>
              </a:rPr>
            </a:br>
            <a:endParaRPr lang="en-US" b="0" i="0" dirty="0">
              <a:solidFill>
                <a:srgbClr val="515354"/>
              </a:solidFill>
              <a:effectLst/>
              <a:latin typeface="Roboto" panose="02000000000000000000" pitchFamily="2" charset="0"/>
            </a:endParaRPr>
          </a:p>
          <a:p>
            <a:pPr algn="l"/>
            <a:r>
              <a:rPr lang="en-US" b="0" i="0" dirty="0">
                <a:solidFill>
                  <a:srgbClr val="515354"/>
                </a:solidFill>
                <a:effectLst/>
                <a:latin typeface="Roboto" panose="02000000000000000000" pitchFamily="2" charset="0"/>
              </a:rPr>
              <a:t> And finally, be committed to driver safety: review the information in “</a:t>
            </a:r>
            <a:r>
              <a:rPr lang="en-US" b="1" i="0" u="none" strike="noStrike" dirty="0">
                <a:solidFill>
                  <a:srgbClr val="006CFF"/>
                </a:solidFill>
                <a:effectLst/>
                <a:latin typeface="Roboto" panose="02000000000000000000" pitchFamily="2" charset="0"/>
                <a:hlinkClick r:id="rId2"/>
              </a:rPr>
              <a:t>Transporting Scouts Safely</a:t>
            </a:r>
            <a:r>
              <a:rPr lang="en-US" b="0" i="0" dirty="0">
                <a:solidFill>
                  <a:srgbClr val="515354"/>
                </a:solidFill>
                <a:effectLst/>
                <a:latin typeface="Roboto" panose="02000000000000000000" pitchFamily="2" charset="0"/>
              </a:rPr>
              <a:t>” with other leaders and Scouts and take The Risk Zone Driver’s Pledge.</a:t>
            </a:r>
          </a:p>
          <a:p>
            <a:endParaRPr lang="en-US" dirty="0"/>
          </a:p>
        </p:txBody>
      </p:sp>
    </p:spTree>
    <p:extLst>
      <p:ext uri="{BB962C8B-B14F-4D97-AF65-F5344CB8AC3E}">
        <p14:creationId xmlns:p14="http://schemas.microsoft.com/office/powerpoint/2010/main" val="28477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4FA6-A276-F81D-4329-54180FC8AD10}"/>
              </a:ext>
            </a:extLst>
          </p:cNvPr>
          <p:cNvSpPr>
            <a:spLocks noGrp="1"/>
          </p:cNvSpPr>
          <p:nvPr>
            <p:ph type="title"/>
          </p:nvPr>
        </p:nvSpPr>
        <p:spPr/>
        <p:txBody>
          <a:bodyPr/>
          <a:lstStyle/>
          <a:p>
            <a:r>
              <a:rPr lang="en-US" dirty="0"/>
              <a:t>Hot Topic: Distracted Driving</a:t>
            </a:r>
          </a:p>
        </p:txBody>
      </p:sp>
      <p:sp>
        <p:nvSpPr>
          <p:cNvPr id="3" name="Content Placeholder 2">
            <a:extLst>
              <a:ext uri="{FF2B5EF4-FFF2-40B4-BE49-F238E27FC236}">
                <a16:creationId xmlns:a16="http://schemas.microsoft.com/office/drawing/2014/main" id="{AAEB617E-F9F9-1191-73D2-DF6A21F805F6}"/>
              </a:ext>
            </a:extLst>
          </p:cNvPr>
          <p:cNvSpPr>
            <a:spLocks noGrp="1"/>
          </p:cNvSpPr>
          <p:nvPr>
            <p:ph idx="1"/>
          </p:nvPr>
        </p:nvSpPr>
        <p:spPr/>
        <p:txBody>
          <a:bodyPr/>
          <a:lstStyle/>
          <a:p>
            <a:pPr algn="l"/>
            <a:r>
              <a:rPr lang="en-US" b="1" i="0" dirty="0">
                <a:solidFill>
                  <a:srgbClr val="003F87"/>
                </a:solidFill>
                <a:effectLst/>
                <a:latin typeface="Roboto Slab" pitchFamily="2" charset="0"/>
              </a:rPr>
              <a:t>RESOURCES</a:t>
            </a:r>
            <a:endParaRPr lang="en-US" b="0" i="0" dirty="0">
              <a:solidFill>
                <a:srgbClr val="003F87"/>
              </a:solidFill>
              <a:effectLst/>
              <a:latin typeface="Roboto Slab"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2"/>
              </a:rPr>
              <a:t>National Safety Council—Distracted Driving: Calls Kill</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3"/>
              </a:rPr>
              <a:t>U.S. Department of Transportation—OMG! Distracted Driving PSA</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4"/>
              </a:rPr>
              <a:t>The BSA Risk Zone: Vehicle—Transporting Scouts Safely</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5"/>
              </a:rPr>
              <a:t>ATT.com—Texting and Driving: It Can Wait (fact sheet)</a:t>
            </a:r>
            <a:endParaRPr lang="en-US" b="0" i="0" dirty="0">
              <a:solidFill>
                <a:srgbClr val="515354"/>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36174262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7225</TotalTime>
  <Words>1600</Words>
  <Application>Microsoft Office PowerPoint</Application>
  <PresentationFormat>Widescreen</PresentationFormat>
  <Paragraphs>101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Garamond</vt:lpstr>
      <vt:lpstr>Roboto</vt:lpstr>
      <vt:lpstr>Roboto Slab</vt:lpstr>
      <vt:lpstr>Times New Roman</vt:lpstr>
      <vt:lpstr>Organic</vt:lpstr>
      <vt:lpstr>Roundtable</vt:lpstr>
      <vt:lpstr>Agenda: April 2023</vt:lpstr>
      <vt:lpstr>Welcome</vt:lpstr>
      <vt:lpstr>Hot Topic: 2023 National Jamboree Reminder</vt:lpstr>
      <vt:lpstr>Hot Topic: Distracted Driving</vt:lpstr>
      <vt:lpstr>Hot Topic: Distracted Driving</vt:lpstr>
      <vt:lpstr>Hot Topic: Distracted Driving</vt:lpstr>
      <vt:lpstr>Hot Topic: Distracted Driving</vt:lpstr>
      <vt:lpstr>Hot Topic: Distracted Driving</vt:lpstr>
      <vt:lpstr>Introductions and Announcements</vt:lpstr>
      <vt:lpstr>Safety Moment: “Sun”</vt:lpstr>
      <vt:lpstr> Safety Moment: “Sun” </vt:lpstr>
      <vt:lpstr>Safety Moment: Sun</vt:lpstr>
      <vt:lpstr>Safety Moment: “Sun”</vt:lpstr>
      <vt:lpstr>Breakout Sessions</vt:lpstr>
      <vt:lpstr>Scouts BSA  Breakout Session </vt:lpstr>
      <vt:lpstr>Scouts BSA Leaders</vt:lpstr>
      <vt:lpstr>Definitions</vt:lpstr>
      <vt:lpstr>Ethics: Challenging Youth</vt:lpstr>
      <vt:lpstr>Scouts BSA Oath</vt:lpstr>
      <vt:lpstr>Oath of Office</vt:lpstr>
      <vt:lpstr>Oath for the Armed Forces</vt:lpstr>
      <vt:lpstr>Oath of Allegiance</vt:lpstr>
      <vt:lpstr>“Always Doing the Right 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Roundtable</dc:title>
  <dc:creator>Georger Martin</dc:creator>
  <cp:lastModifiedBy>Georger Martin</cp:lastModifiedBy>
  <cp:revision>133</cp:revision>
  <dcterms:created xsi:type="dcterms:W3CDTF">2021-04-08T16:20:54Z</dcterms:created>
  <dcterms:modified xsi:type="dcterms:W3CDTF">2023-04-12T18:24:04Z</dcterms:modified>
</cp:coreProperties>
</file>