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sldIdLst>
    <p:sldId id="256" r:id="rId2"/>
    <p:sldId id="263" r:id="rId3"/>
    <p:sldId id="268" r:id="rId4"/>
    <p:sldId id="298" r:id="rId5"/>
    <p:sldId id="326" r:id="rId6"/>
    <p:sldId id="327" r:id="rId7"/>
    <p:sldId id="267" r:id="rId8"/>
    <p:sldId id="305" r:id="rId9"/>
    <p:sldId id="307" r:id="rId10"/>
    <p:sldId id="315" r:id="rId11"/>
    <p:sldId id="269" r:id="rId12"/>
    <p:sldId id="257"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5/10/2023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outing.org/health-and-safety/guidelines-policies/" TargetMode="External"/><Relationship Id="rId2" Type="http://schemas.openxmlformats.org/officeDocument/2006/relationships/hyperlink" Target="http://www.scouting.org/health-and-safety/gss/toc/" TargetMode="External"/><Relationship Id="rId1" Type="http://schemas.openxmlformats.org/officeDocument/2006/relationships/slideLayout" Target="../slideLayouts/slideLayout2.xml"/><Relationship Id="rId6" Type="http://schemas.openxmlformats.org/officeDocument/2006/relationships/hyperlink" Target="https://www.scoutshop.org/" TargetMode="External"/><Relationship Id="rId5" Type="http://schemas.openxmlformats.org/officeDocument/2006/relationships/hyperlink" Target="https://www.scouting.org/programs/scouts-bsa/troop-resources/leave-no-trace/" TargetMode="External"/><Relationship Id="rId4" Type="http://schemas.openxmlformats.org/officeDocument/2006/relationships/hyperlink" Target="http://www.scouting.org/health-and-safety/gss/gss0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lestore.scouting.org/filestore/healthsafety/pdf/680-028.pdf" TargetMode="External"/><Relationship Id="rId2" Type="http://schemas.openxmlformats.org/officeDocument/2006/relationships/hyperlink" Target="https://filestore.scouting.org/filestore/healthsafety/pdf/680-02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May 11, 2023</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F58-A22A-FCC9-DA8F-80E4ABACA985}"/>
              </a:ext>
            </a:extLst>
          </p:cNvPr>
          <p:cNvSpPr>
            <a:spLocks noGrp="1"/>
          </p:cNvSpPr>
          <p:nvPr>
            <p:ph type="title"/>
          </p:nvPr>
        </p:nvSpPr>
        <p:spPr/>
        <p:txBody>
          <a:bodyPr>
            <a:normAutofit fontScale="90000"/>
          </a:bodyPr>
          <a:lstStyle/>
          <a:p>
            <a:r>
              <a:rPr lang="en-US" dirty="0"/>
              <a:t>Safety Moment: “</a:t>
            </a:r>
            <a:r>
              <a:rPr lang="en-US" sz="4400" dirty="0"/>
              <a:t>Fire Safety with Backpacking Stoves</a:t>
            </a:r>
            <a:r>
              <a:rPr lang="en-US" dirty="0"/>
              <a:t>”</a:t>
            </a:r>
          </a:p>
        </p:txBody>
      </p:sp>
      <p:sp>
        <p:nvSpPr>
          <p:cNvPr id="3" name="Content Placeholder 2">
            <a:extLst>
              <a:ext uri="{FF2B5EF4-FFF2-40B4-BE49-F238E27FC236}">
                <a16:creationId xmlns:a16="http://schemas.microsoft.com/office/drawing/2014/main" id="{64272877-F007-4E4F-3A29-61C2ECAC17E0}"/>
              </a:ext>
            </a:extLst>
          </p:cNvPr>
          <p:cNvSpPr>
            <a:spLocks noGrp="1"/>
          </p:cNvSpPr>
          <p:nvPr>
            <p:ph idx="1"/>
          </p:nvPr>
        </p:nvSpPr>
        <p:spPr/>
        <p:txBody>
          <a:bodyPr>
            <a:normAutofit lnSpcReduction="10000"/>
          </a:bodyPr>
          <a:lstStyle/>
          <a:p>
            <a:pPr algn="l"/>
            <a:br>
              <a:rPr lang="en-US" b="1" i="0" dirty="0">
                <a:solidFill>
                  <a:srgbClr val="003F87"/>
                </a:solidFill>
                <a:effectLst/>
                <a:latin typeface="Roboto Slab" pitchFamily="2" charset="0"/>
              </a:rPr>
            </a:br>
            <a:r>
              <a:rPr lang="en-US" b="1" i="0" dirty="0">
                <a:solidFill>
                  <a:srgbClr val="003F87"/>
                </a:solidFill>
                <a:effectLst/>
                <a:latin typeface="Roboto Slab" pitchFamily="2" charset="0"/>
              </a:rPr>
              <a:t>RESOURCES</a:t>
            </a:r>
            <a:endParaRPr lang="en-US" b="0" i="0" dirty="0">
              <a:solidFill>
                <a:srgbClr val="003F87"/>
              </a:solidFill>
              <a:effectLst/>
              <a:latin typeface="Roboto Slab" pitchFamily="2" charset="0"/>
            </a:endParaRPr>
          </a:p>
          <a:p>
            <a:pPr algn="l">
              <a:buFont typeface="Arial" panose="020B0604020202020204" pitchFamily="34" charset="0"/>
              <a:buChar char="•"/>
            </a:pPr>
            <a:r>
              <a:rPr lang="en-US" b="1" i="1" u="none" strike="noStrike" dirty="0">
                <a:solidFill>
                  <a:srgbClr val="006CFF"/>
                </a:solidFill>
                <a:effectLst/>
                <a:latin typeface="Roboto" panose="02000000000000000000" pitchFamily="2" charset="0"/>
                <a:hlinkClick r:id="rId2"/>
              </a:rPr>
              <a:t>Guide to Safe Scouting</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3"/>
              </a:rPr>
              <a:t>Age-Appropriate Guidelines for Scouting Activities</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4"/>
              </a:rPr>
              <a:t>Chemical Fuels and Equipment</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5"/>
              </a:rPr>
              <a:t>Leave No Trace</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0" i="1" dirty="0" err="1">
                <a:solidFill>
                  <a:srgbClr val="515354"/>
                </a:solidFill>
                <a:effectLst/>
                <a:latin typeface="Roboto" panose="02000000000000000000" pitchFamily="2" charset="0"/>
              </a:rPr>
              <a:t>Fieldbook</a:t>
            </a:r>
            <a:r>
              <a:rPr lang="en-US" b="0" i="0" dirty="0">
                <a:solidFill>
                  <a:srgbClr val="515354"/>
                </a:solidFill>
                <a:effectLst/>
                <a:latin typeface="Roboto" panose="02000000000000000000" pitchFamily="2" charset="0"/>
              </a:rPr>
              <a:t> (available at </a:t>
            </a:r>
            <a:r>
              <a:rPr lang="en-US" b="1" i="0" u="none" strike="noStrike" dirty="0">
                <a:solidFill>
                  <a:srgbClr val="006CFF"/>
                </a:solidFill>
                <a:effectLst/>
                <a:latin typeface="Roboto" panose="02000000000000000000" pitchFamily="2" charset="0"/>
                <a:hlinkClick r:id="rId6"/>
              </a:rPr>
              <a:t>scoutshop.org</a:t>
            </a:r>
            <a:r>
              <a:rPr lang="en-US" b="0" i="0" dirty="0">
                <a:solidFill>
                  <a:srgbClr val="515354"/>
                </a:solidFill>
                <a:effectLst/>
                <a:latin typeface="Roboto" panose="02000000000000000000" pitchFamily="2" charset="0"/>
              </a:rPr>
              <a:t>)</a:t>
            </a:r>
          </a:p>
        </p:txBody>
      </p:sp>
    </p:spTree>
    <p:extLst>
      <p:ext uri="{BB962C8B-B14F-4D97-AF65-F5344CB8AC3E}">
        <p14:creationId xmlns:p14="http://schemas.microsoft.com/office/powerpoint/2010/main" val="115925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pPr marL="285750" indent="-285750">
              <a:buFont typeface="Arial" panose="020B0604020202020204" pitchFamily="34" charset="0"/>
              <a:buChar char="•"/>
            </a:pPr>
            <a:r>
              <a:rPr lang="en-US" sz="2400" dirty="0"/>
              <a:t>Cub Scouts</a:t>
            </a:r>
          </a:p>
          <a:p>
            <a:pPr marL="285750" indent="-285750">
              <a:buFont typeface="Arial" panose="020B0604020202020204" pitchFamily="34" charset="0"/>
              <a:buChar char="•"/>
            </a:pPr>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Upcoming Training:</a:t>
            </a:r>
          </a:p>
          <a:p>
            <a:r>
              <a:rPr lang="en-US" sz="2800" dirty="0"/>
              <a:t>Discussion:</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“Annual Planning”</a:t>
            </a:r>
          </a:p>
        </p:txBody>
      </p:sp>
    </p:spTree>
    <p:extLst>
      <p:ext uri="{BB962C8B-B14F-4D97-AF65-F5344CB8AC3E}">
        <p14:creationId xmlns:p14="http://schemas.microsoft.com/office/powerpoint/2010/main" val="152927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May 2023</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lnSpcReduction="10000"/>
          </a:bodyPr>
          <a:lstStyle/>
          <a:p>
            <a:r>
              <a:rPr lang="en-US" sz="2100" dirty="0"/>
              <a:t>Opening</a:t>
            </a:r>
          </a:p>
          <a:p>
            <a:r>
              <a:rPr lang="en-US" sz="2100" dirty="0"/>
              <a:t>Hot Topics: Introductions and Commissions Announcement</a:t>
            </a:r>
          </a:p>
          <a:p>
            <a:r>
              <a:rPr lang="en-US" sz="2100" dirty="0"/>
              <a:t>Roundtable Commissioner’s Minute</a:t>
            </a:r>
          </a:p>
          <a:p>
            <a:r>
              <a:rPr lang="en-US" sz="2100" dirty="0"/>
              <a:t>Safety Moment:</a:t>
            </a:r>
            <a:r>
              <a:rPr lang="en-US" sz="2400" dirty="0"/>
              <a:t> </a:t>
            </a:r>
            <a:r>
              <a:rPr lang="en-US" sz="2000" dirty="0"/>
              <a:t>Fire Safety with Backpacking Stoves </a:t>
            </a:r>
          </a:p>
          <a:p>
            <a:r>
              <a:rPr lang="en-US" sz="2100" dirty="0"/>
              <a:t>Breakout:</a:t>
            </a:r>
          </a:p>
          <a:p>
            <a:pPr lvl="1"/>
            <a:r>
              <a:rPr lang="en-US" dirty="0"/>
              <a:t>Cub Scouts: ??</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3A1-C8CF-FBD1-AEAE-46D143F32F89}"/>
              </a:ext>
            </a:extLst>
          </p:cNvPr>
          <p:cNvSpPr>
            <a:spLocks noGrp="1"/>
          </p:cNvSpPr>
          <p:nvPr>
            <p:ph type="title"/>
          </p:nvPr>
        </p:nvSpPr>
        <p:spPr/>
        <p:txBody>
          <a:bodyPr>
            <a:normAutofit fontScale="90000"/>
          </a:bodyPr>
          <a:lstStyle/>
          <a:p>
            <a:r>
              <a:rPr lang="en-US" dirty="0"/>
              <a:t>Hot Topic: 2023 National Jamboree</a:t>
            </a:r>
            <a:br>
              <a:rPr lang="en-US" dirty="0"/>
            </a:br>
            <a:r>
              <a:rPr lang="en-US" dirty="0"/>
              <a:t>Reminder</a:t>
            </a:r>
          </a:p>
        </p:txBody>
      </p:sp>
      <p:sp>
        <p:nvSpPr>
          <p:cNvPr id="3" name="Content Placeholder 2">
            <a:extLst>
              <a:ext uri="{FF2B5EF4-FFF2-40B4-BE49-F238E27FC236}">
                <a16:creationId xmlns:a16="http://schemas.microsoft.com/office/drawing/2014/main" id="{6A7C0778-50FD-65BD-1E0F-81DC12D2C4FD}"/>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July 19-28, 2023</a:t>
            </a:r>
          </a:p>
          <a:p>
            <a:r>
              <a:rPr lang="en-US" sz="2800" dirty="0">
                <a:latin typeface="Times New Roman" panose="02020603050405020304" pitchFamily="18" charset="0"/>
                <a:cs typeface="Times New Roman" panose="02020603050405020304" pitchFamily="18" charset="0"/>
              </a:rPr>
              <a:t>Jamboree is more than a destination. It’s the adventure of lifetime. And there is simply nothing else like it on the planet.</a:t>
            </a:r>
          </a:p>
          <a:p>
            <a:r>
              <a:rPr lang="en-US" sz="2800" dirty="0">
                <a:latin typeface="Times New Roman" panose="02020603050405020304" pitchFamily="18" charset="0"/>
                <a:cs typeface="Times New Roman" panose="02020603050405020304" pitchFamily="18" charset="0"/>
              </a:rPr>
              <a:t>For more information and to register now, please follow this link: https://jamboree.scouting.org</a:t>
            </a:r>
          </a:p>
        </p:txBody>
      </p:sp>
    </p:spTree>
    <p:extLst>
      <p:ext uri="{BB962C8B-B14F-4D97-AF65-F5344CB8AC3E}">
        <p14:creationId xmlns:p14="http://schemas.microsoft.com/office/powerpoint/2010/main" val="5265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6601-0CA1-CE09-1CDF-7ED09935E9DA}"/>
              </a:ext>
            </a:extLst>
          </p:cNvPr>
          <p:cNvSpPr>
            <a:spLocks noGrp="1"/>
          </p:cNvSpPr>
          <p:nvPr>
            <p:ph type="title"/>
          </p:nvPr>
        </p:nvSpPr>
        <p:spPr/>
        <p:txBody>
          <a:bodyPr>
            <a:normAutofit/>
          </a:bodyPr>
          <a:lstStyle/>
          <a:p>
            <a:r>
              <a:rPr lang="en-US" dirty="0"/>
              <a:t>Hot Topic: Service, Safety and Scouting</a:t>
            </a:r>
          </a:p>
        </p:txBody>
      </p:sp>
      <p:sp>
        <p:nvSpPr>
          <p:cNvPr id="3" name="Content Placeholder 2">
            <a:extLst>
              <a:ext uri="{FF2B5EF4-FFF2-40B4-BE49-F238E27FC236}">
                <a16:creationId xmlns:a16="http://schemas.microsoft.com/office/drawing/2014/main" id="{56257237-B1EF-B84B-DCC1-CAFCE5B26577}"/>
              </a:ext>
            </a:extLst>
          </p:cNvPr>
          <p:cNvSpPr>
            <a:spLocks noGrp="1"/>
          </p:cNvSpPr>
          <p:nvPr>
            <p:ph idx="1"/>
          </p:nvPr>
        </p:nvSpPr>
        <p:spPr/>
        <p:txBody>
          <a:bodyPr>
            <a:normAutofit/>
          </a:bodyPr>
          <a:lstStyle/>
          <a:p>
            <a:r>
              <a:rPr lang="en-US" dirty="0"/>
              <a:t>Service projects are a key element of Scouting. Whether designed to support a unit’s charter partner, community, or enable a Scout to complete advancement requirements, a service project provides opportunities for leadership and to practice good citizenship. </a:t>
            </a:r>
          </a:p>
          <a:p>
            <a:r>
              <a:rPr lang="en-US" dirty="0"/>
              <a:t>May marks the start of Scouting’s Summer of Service, a unique opportunity to celebrate Scouting’s heritage through service projects. </a:t>
            </a:r>
          </a:p>
        </p:txBody>
      </p:sp>
    </p:spTree>
    <p:extLst>
      <p:ext uri="{BB962C8B-B14F-4D97-AF65-F5344CB8AC3E}">
        <p14:creationId xmlns:p14="http://schemas.microsoft.com/office/powerpoint/2010/main" val="11846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7B02-71FC-3025-7D7A-8F8A53FEACD8}"/>
              </a:ext>
            </a:extLst>
          </p:cNvPr>
          <p:cNvSpPr>
            <a:spLocks noGrp="1"/>
          </p:cNvSpPr>
          <p:nvPr>
            <p:ph type="title"/>
          </p:nvPr>
        </p:nvSpPr>
        <p:spPr/>
        <p:txBody>
          <a:bodyPr/>
          <a:lstStyle/>
          <a:p>
            <a:r>
              <a:rPr lang="en-US" dirty="0"/>
              <a:t>Hot Topic: Service, safety and Scouting</a:t>
            </a:r>
          </a:p>
        </p:txBody>
      </p:sp>
      <p:sp>
        <p:nvSpPr>
          <p:cNvPr id="3" name="Content Placeholder 2">
            <a:extLst>
              <a:ext uri="{FF2B5EF4-FFF2-40B4-BE49-F238E27FC236}">
                <a16:creationId xmlns:a16="http://schemas.microsoft.com/office/drawing/2014/main" id="{2A9F444E-8138-F1A8-85AA-48DEDAAC7CE8}"/>
              </a:ext>
            </a:extLst>
          </p:cNvPr>
          <p:cNvSpPr>
            <a:spLocks noGrp="1"/>
          </p:cNvSpPr>
          <p:nvPr>
            <p:ph idx="1"/>
          </p:nvPr>
        </p:nvSpPr>
        <p:spPr/>
        <p:txBody>
          <a:bodyPr/>
          <a:lstStyle/>
          <a:p>
            <a:r>
              <a:rPr lang="en-US" dirty="0"/>
              <a:t>Safety is essential in planning and executing service projects. </a:t>
            </a:r>
          </a:p>
          <a:p>
            <a:r>
              <a:rPr lang="en-US" dirty="0"/>
              <a:t>A variety of resources are available to help ensure service project safety: </a:t>
            </a:r>
          </a:p>
          <a:p>
            <a:pPr lvl="1"/>
            <a:r>
              <a:rPr lang="en-US" dirty="0">
                <a:hlinkClick r:id="rId2"/>
              </a:rPr>
              <a:t>https://filestore.scouting.org/filestore/healthsafety/pdf/680-027.pdf</a:t>
            </a:r>
            <a:endParaRPr lang="en-US" dirty="0"/>
          </a:p>
          <a:p>
            <a:pPr lvl="1"/>
            <a:r>
              <a:rPr lang="en-US" dirty="0">
                <a:hlinkClick r:id="rId3"/>
              </a:rPr>
              <a:t>https://filestore.scouting.org/filestore/healthsafety/pdf/680-028.pdf</a:t>
            </a:r>
            <a:endParaRPr lang="en-US" dirty="0"/>
          </a:p>
          <a:p>
            <a:pPr lvl="1"/>
            <a:r>
              <a:rPr lang="en-US" dirty="0"/>
              <a:t>https://www.scouting.org/health-and-safety/safe/ </a:t>
            </a:r>
          </a:p>
          <a:p>
            <a:pPr lvl="1"/>
            <a:r>
              <a:rPr lang="en-US" dirty="0"/>
              <a:t>Service, safety, and Scouting: a great combination</a:t>
            </a:r>
          </a:p>
          <a:p>
            <a:endParaRPr lang="en-US" dirty="0"/>
          </a:p>
        </p:txBody>
      </p:sp>
    </p:spTree>
    <p:extLst>
      <p:ext uri="{BB962C8B-B14F-4D97-AF65-F5344CB8AC3E}">
        <p14:creationId xmlns:p14="http://schemas.microsoft.com/office/powerpoint/2010/main" val="405296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Introductions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CCDE-6B91-7F39-4692-8ED743CA839B}"/>
              </a:ext>
            </a:extLst>
          </p:cNvPr>
          <p:cNvSpPr>
            <a:spLocks noGrp="1"/>
          </p:cNvSpPr>
          <p:nvPr>
            <p:ph type="title"/>
          </p:nvPr>
        </p:nvSpPr>
        <p:spPr/>
        <p:txBody>
          <a:bodyPr>
            <a:normAutofit fontScale="90000"/>
          </a:bodyPr>
          <a:lstStyle/>
          <a:p>
            <a:br>
              <a:rPr lang="en-US" sz="3100" dirty="0"/>
            </a:br>
            <a:r>
              <a:rPr lang="en-US" sz="4000" dirty="0"/>
              <a:t>Safety Moment: “Fire Safety with Backpacking Stoves”</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86A9498-D191-F00D-944E-BDAC345D34A2}"/>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BSA policy prohibits use of homemade backpacking or alcohol stoves.</a:t>
            </a:r>
          </a:p>
          <a:p>
            <a:pPr algn="l">
              <a:buFont typeface="Arial" panose="020B0604020202020204" pitchFamily="34" charset="0"/>
              <a:buChar char="•"/>
            </a:pPr>
            <a:r>
              <a:rPr lang="en-US" b="1" i="0" dirty="0">
                <a:solidFill>
                  <a:srgbClr val="515354"/>
                </a:solidFill>
                <a:effectLst/>
                <a:latin typeface="Roboto" panose="02000000000000000000" pitchFamily="2" charset="0"/>
              </a:rPr>
              <a:t>Unleaded gasoline and liquid alcohol fuels (including isopropyl alcohol, denatured ethyl alcohol, and ethanol fuels) are not recommended for use, as noted in BSA policy </a:t>
            </a:r>
            <a:r>
              <a:rPr lang="en-US" b="0" i="0" dirty="0">
                <a:solidFill>
                  <a:srgbClr val="515354"/>
                </a:solidFill>
                <a:effectLst/>
                <a:latin typeface="Roboto" panose="02000000000000000000" pitchFamily="2" charset="0"/>
              </a:rPr>
              <a:t>(see “Resources” below) on the storage, handling, and use of chemical fuels and equipment.</a:t>
            </a:r>
          </a:p>
          <a:p>
            <a:pPr algn="l">
              <a:buFont typeface="Arial" panose="020B0604020202020204" pitchFamily="34" charset="0"/>
              <a:buChar char="•"/>
            </a:pPr>
            <a:r>
              <a:rPr lang="en-US" b="0" i="0" dirty="0">
                <a:solidFill>
                  <a:srgbClr val="515354"/>
                </a:solidFill>
                <a:effectLst/>
                <a:latin typeface="Roboto" panose="02000000000000000000" pitchFamily="2" charset="0"/>
              </a:rPr>
              <a:t>When transporting fuel for backpacking stoves, use the manufacturer’s recommended containers. Many of the fuel bottles are metal and may have pouring spouts or funnels attached for dispensing. The caps on the fuel bottles should be liquid tight, to prevent leakage.</a:t>
            </a:r>
          </a:p>
          <a:p>
            <a:pPr algn="l">
              <a:buFont typeface="Arial" panose="020B0604020202020204" pitchFamily="34" charset="0"/>
              <a:buChar char="•"/>
            </a:pPr>
            <a:r>
              <a:rPr lang="en-US" b="0" i="0" dirty="0">
                <a:solidFill>
                  <a:srgbClr val="515354"/>
                </a:solidFill>
                <a:effectLst/>
                <a:latin typeface="Roboto" panose="02000000000000000000" pitchFamily="2" charset="0"/>
              </a:rPr>
              <a:t>In case of burns, make sure your first-aid kit is well kept, and know your local emergency response contacts and/or locations.</a:t>
            </a:r>
          </a:p>
          <a:p>
            <a:endParaRPr lang="en-US" dirty="0"/>
          </a:p>
        </p:txBody>
      </p:sp>
    </p:spTree>
    <p:extLst>
      <p:ext uri="{BB962C8B-B14F-4D97-AF65-F5344CB8AC3E}">
        <p14:creationId xmlns:p14="http://schemas.microsoft.com/office/powerpoint/2010/main" val="107107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4F9-60C7-C0C0-5A68-825D3DC33CB1}"/>
              </a:ext>
            </a:extLst>
          </p:cNvPr>
          <p:cNvSpPr>
            <a:spLocks noGrp="1"/>
          </p:cNvSpPr>
          <p:nvPr>
            <p:ph type="title"/>
          </p:nvPr>
        </p:nvSpPr>
        <p:spPr/>
        <p:txBody>
          <a:bodyPr>
            <a:normAutofit fontScale="90000"/>
          </a:bodyPr>
          <a:lstStyle/>
          <a:p>
            <a:br>
              <a:rPr lang="en-US" sz="4400" dirty="0"/>
            </a:br>
            <a:r>
              <a:rPr lang="en-US" sz="4400" dirty="0"/>
              <a:t>Safety Moment: “Fire Safety with Backpacking Stoves”</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77DA8B40-9C49-D5E5-84CC-FB5786AC80CC}"/>
              </a:ext>
            </a:extLst>
          </p:cNvPr>
          <p:cNvSpPr>
            <a:spLocks noGrp="1"/>
          </p:cNvSpPr>
          <p:nvPr>
            <p:ph idx="1"/>
          </p:nvPr>
        </p:nvSpPr>
        <p:spPr/>
        <p:txBody>
          <a:bodyPr>
            <a:normAutofit fontScale="92500"/>
          </a:bodyPr>
          <a:lstStyle/>
          <a:p>
            <a:pPr algn="l"/>
            <a:r>
              <a:rPr lang="en-US" b="0" i="0" dirty="0">
                <a:solidFill>
                  <a:srgbClr val="515354"/>
                </a:solidFill>
                <a:effectLst/>
                <a:latin typeface="Roboto" panose="02000000000000000000" pitchFamily="2" charset="0"/>
              </a:rPr>
              <a:t>Here are some fire safety tips for the proper use of these types of stoves:</a:t>
            </a:r>
          </a:p>
          <a:p>
            <a:pPr algn="l">
              <a:buFont typeface="Arial" panose="020B0604020202020204" pitchFamily="34" charset="0"/>
              <a:buChar char="•"/>
            </a:pPr>
            <a:r>
              <a:rPr lang="en-US" b="0" i="0" dirty="0">
                <a:solidFill>
                  <a:srgbClr val="515354"/>
                </a:solidFill>
                <a:effectLst/>
                <a:latin typeface="Roboto" panose="02000000000000000000" pitchFamily="2" charset="0"/>
              </a:rPr>
              <a:t>Before attempting to use the stove, review the manufacturer’s instructions for its proper use, the type of fuel, and how to safely light it.</a:t>
            </a:r>
          </a:p>
          <a:p>
            <a:pPr algn="l">
              <a:buFont typeface="Arial" panose="020B0604020202020204" pitchFamily="34" charset="0"/>
              <a:buChar char="•"/>
            </a:pPr>
            <a:r>
              <a:rPr lang="en-US" b="0" i="0" dirty="0">
                <a:solidFill>
                  <a:srgbClr val="515354"/>
                </a:solidFill>
                <a:effectLst/>
                <a:latin typeface="Roboto" panose="02000000000000000000" pitchFamily="2" charset="0"/>
              </a:rPr>
              <a:t>Never use large pots as a windscreen for your backpacking stove, because enclosing the stove could lead to an explosion. Instead, use a manufacturer’s windscreen that is designed to be attached to the backpacking stove for safe use in windy conditions. Also, do not place the stove inside a large pot, because overheating can occur.</a:t>
            </a:r>
          </a:p>
          <a:p>
            <a:endParaRPr lang="en-US" dirty="0"/>
          </a:p>
        </p:txBody>
      </p:sp>
    </p:spTree>
    <p:extLst>
      <p:ext uri="{BB962C8B-B14F-4D97-AF65-F5344CB8AC3E}">
        <p14:creationId xmlns:p14="http://schemas.microsoft.com/office/powerpoint/2010/main" val="3121389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7330</TotalTime>
  <Words>706</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Roboto</vt:lpstr>
      <vt:lpstr>Roboto Slab</vt:lpstr>
      <vt:lpstr>Times New Roman</vt:lpstr>
      <vt:lpstr>Organic</vt:lpstr>
      <vt:lpstr>Roundtable</vt:lpstr>
      <vt:lpstr>Agenda: May 2023</vt:lpstr>
      <vt:lpstr>Welcome</vt:lpstr>
      <vt:lpstr>Hot Topic: 2023 National Jamboree Reminder</vt:lpstr>
      <vt:lpstr>Hot Topic: Service, Safety and Scouting</vt:lpstr>
      <vt:lpstr>Hot Topic: Service, safety and Scouting</vt:lpstr>
      <vt:lpstr>Introductions and Announcements</vt:lpstr>
      <vt:lpstr> Safety Moment: “Fire Safety with Backpacking Stoves” </vt:lpstr>
      <vt:lpstr> Safety Moment: “Fire Safety with Backpacking Stoves” </vt:lpstr>
      <vt:lpstr>Safety Moment: “Fire Safety with Backpacking Stoves”</vt:lpstr>
      <vt:lpstr>Breakout Sessions</vt:lpstr>
      <vt:lpstr>Scouts BSA  Breakout Session </vt:lpstr>
      <vt:lpstr>Scouts BSA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Georger Martin</cp:lastModifiedBy>
  <cp:revision>138</cp:revision>
  <dcterms:created xsi:type="dcterms:W3CDTF">2021-04-08T16:20:54Z</dcterms:created>
  <dcterms:modified xsi:type="dcterms:W3CDTF">2023-05-11T01:46:16Z</dcterms:modified>
</cp:coreProperties>
</file>