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56" r:id="rId2"/>
    <p:sldId id="263" r:id="rId3"/>
    <p:sldId id="268" r:id="rId4"/>
    <p:sldId id="298" r:id="rId5"/>
    <p:sldId id="326" r:id="rId6"/>
    <p:sldId id="327" r:id="rId7"/>
    <p:sldId id="267" r:id="rId8"/>
    <p:sldId id="305" r:id="rId9"/>
    <p:sldId id="328" r:id="rId10"/>
    <p:sldId id="307" r:id="rId11"/>
    <p:sldId id="329" r:id="rId12"/>
    <p:sldId id="269" r:id="rId13"/>
    <p:sldId id="257" r:id="rId14"/>
    <p:sldId id="264" r:id="rId1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02" autoAdjust="0"/>
  </p:normalViewPr>
  <p:slideViewPr>
    <p:cSldViewPr snapToGrid="0">
      <p:cViewPr varScale="1">
        <p:scale>
          <a:sx n="70" d="100"/>
          <a:sy n="70" d="100"/>
        </p:scale>
        <p:origin x="5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DCA967-EE41-4C55-944F-DBC100415952}" type="datetimeFigureOut">
              <a:rPr lang="en-US" smtClean="0"/>
              <a:t>6/5/2023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B850E2E-86A0-41C7-AB07-4E19F37EB496}" type="slidenum">
              <a:rPr lang="en-US" smtClean="0"/>
              <a:t>‹#›</a:t>
            </a:fld>
            <a:endParaRPr lang="en-US" dirty="0"/>
          </a:p>
        </p:txBody>
      </p:sp>
    </p:spTree>
    <p:extLst>
      <p:ext uri="{BB962C8B-B14F-4D97-AF65-F5344CB8AC3E}">
        <p14:creationId xmlns:p14="http://schemas.microsoft.com/office/powerpoint/2010/main" val="289646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B55F034-5632-4A55-AD95-BB6B4C2B15F4}"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92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265295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51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92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53554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2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1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2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69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298742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35778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5F034-5632-4A55-AD95-BB6B4C2B15F4}"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75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5F034-5632-4A55-AD95-BB6B4C2B15F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47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308368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71E99-79C4-47A7-84AF-ACCBAF13C56B}" type="datetimeFigureOut">
              <a:rPr lang="en-US" smtClean="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5F034-5632-4A55-AD95-BB6B4C2B15F4}" type="slidenum">
              <a:rPr lang="en-US" smtClean="0"/>
              <a:t>‹#›</a:t>
            </a:fld>
            <a:endParaRPr lang="en-US" dirty="0"/>
          </a:p>
        </p:txBody>
      </p:sp>
    </p:spTree>
    <p:extLst>
      <p:ext uri="{BB962C8B-B14F-4D97-AF65-F5344CB8AC3E}">
        <p14:creationId xmlns:p14="http://schemas.microsoft.com/office/powerpoint/2010/main" val="11478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271E99-79C4-47A7-84AF-ACCBAF13C56B}" type="datetimeFigureOut">
              <a:rPr lang="en-US" smtClean="0"/>
              <a:t>6/5/2023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5F034-5632-4A55-AD95-BB6B4C2B15F4}" type="slidenum">
              <a:rPr lang="en-US" smtClean="0"/>
              <a:t>‹#›</a:t>
            </a:fld>
            <a:endParaRPr lang="en-US" dirty="0"/>
          </a:p>
        </p:txBody>
      </p:sp>
    </p:spTree>
    <p:extLst>
      <p:ext uri="{BB962C8B-B14F-4D97-AF65-F5344CB8AC3E}">
        <p14:creationId xmlns:p14="http://schemas.microsoft.com/office/powerpoint/2010/main" val="23212453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tore.scouting.org/filestore/HealthSafety/pdf/campout_checklist.pdf" TargetMode="External"/><Relationship Id="rId2" Type="http://schemas.openxmlformats.org/officeDocument/2006/relationships/hyperlink" Target="http://www.scouting.org/health-and-safety/guidelines-policies/" TargetMode="External"/><Relationship Id="rId1" Type="http://schemas.openxmlformats.org/officeDocument/2006/relationships/slideLayout" Target="../slideLayouts/slideLayout2.xml"/><Relationship Id="rId4" Type="http://schemas.openxmlformats.org/officeDocument/2006/relationships/hyperlink" Target="https://www.scouting.org/health-and-safety/gs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3CF2-8760-49BB-AB38-4D31C134A92B}"/>
              </a:ext>
            </a:extLst>
          </p:cNvPr>
          <p:cNvSpPr>
            <a:spLocks noGrp="1"/>
          </p:cNvSpPr>
          <p:nvPr>
            <p:ph type="ctrTitle"/>
          </p:nvPr>
        </p:nvSpPr>
        <p:spPr/>
        <p:txBody>
          <a:bodyPr/>
          <a:lstStyle/>
          <a:p>
            <a:r>
              <a:rPr lang="en-US" dirty="0"/>
              <a:t>Roundtable</a:t>
            </a:r>
          </a:p>
        </p:txBody>
      </p:sp>
      <p:sp>
        <p:nvSpPr>
          <p:cNvPr id="3" name="Subtitle 2">
            <a:extLst>
              <a:ext uri="{FF2B5EF4-FFF2-40B4-BE49-F238E27FC236}">
                <a16:creationId xmlns:a16="http://schemas.microsoft.com/office/drawing/2014/main" id="{8637A103-253B-4292-B327-9655D3C080EA}"/>
              </a:ext>
            </a:extLst>
          </p:cNvPr>
          <p:cNvSpPr>
            <a:spLocks noGrp="1"/>
          </p:cNvSpPr>
          <p:nvPr>
            <p:ph type="subTitle" idx="1"/>
          </p:nvPr>
        </p:nvSpPr>
        <p:spPr/>
        <p:txBody>
          <a:bodyPr>
            <a:normAutofit/>
          </a:bodyPr>
          <a:lstStyle/>
          <a:p>
            <a:r>
              <a:rPr lang="en-US" sz="2400" dirty="0"/>
              <a:t>Patuxent District</a:t>
            </a:r>
          </a:p>
          <a:p>
            <a:r>
              <a:rPr lang="en-US" sz="2400" dirty="0"/>
              <a:t>June 8, 2023</a:t>
            </a:r>
          </a:p>
        </p:txBody>
      </p:sp>
    </p:spTree>
    <p:extLst>
      <p:ext uri="{BB962C8B-B14F-4D97-AF65-F5344CB8AC3E}">
        <p14:creationId xmlns:p14="http://schemas.microsoft.com/office/powerpoint/2010/main" val="133006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84F9-60C7-C0C0-5A68-825D3DC33CB1}"/>
              </a:ext>
            </a:extLst>
          </p:cNvPr>
          <p:cNvSpPr>
            <a:spLocks noGrp="1"/>
          </p:cNvSpPr>
          <p:nvPr>
            <p:ph type="title"/>
          </p:nvPr>
        </p:nvSpPr>
        <p:spPr/>
        <p:txBody>
          <a:bodyPr>
            <a:normAutofit fontScale="90000"/>
          </a:bodyPr>
          <a:lstStyle/>
          <a:p>
            <a:br>
              <a:rPr lang="en-US" sz="4400" dirty="0"/>
            </a:br>
            <a:r>
              <a:rPr lang="en-US" sz="4400" dirty="0"/>
              <a:t>Safety Moment: Campout Safety Checklist</a:t>
            </a:r>
            <a:endParaRPr lang="en-US" dirty="0"/>
          </a:p>
        </p:txBody>
      </p:sp>
      <p:sp>
        <p:nvSpPr>
          <p:cNvPr id="3" name="Content Placeholder 2">
            <a:extLst>
              <a:ext uri="{FF2B5EF4-FFF2-40B4-BE49-F238E27FC236}">
                <a16:creationId xmlns:a16="http://schemas.microsoft.com/office/drawing/2014/main" id="{77DA8B40-9C49-D5E5-84CC-FB5786AC80CC}"/>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US" b="1" i="0" dirty="0">
                <a:solidFill>
                  <a:srgbClr val="515354"/>
                </a:solidFill>
                <a:effectLst/>
                <a:latin typeface="Roboto" panose="02000000000000000000" pitchFamily="2" charset="0"/>
              </a:rPr>
              <a:t>Emergency Planning</a:t>
            </a:r>
            <a:r>
              <a:rPr lang="en-US" b="0" i="0" dirty="0">
                <a:solidFill>
                  <a:srgbClr val="515354"/>
                </a:solidFill>
                <a:effectLst/>
                <a:latin typeface="Roboto" panose="02000000000000000000" pitchFamily="2" charset="0"/>
              </a:rPr>
              <a:t>—A prepared Scout is a confident Scout. Keep a cellphone handy as well as a list of local authorities (fire department, police, hospitals, etc.) in case an emergency occurs, such as inclement weather or a lost Scout. If you are in the backcountry, canyons, or a remote location, coverage may be one to two hours away. A GPS tracking/messaging device is helpful in these locations. </a:t>
            </a:r>
          </a:p>
          <a:p>
            <a:pPr algn="l">
              <a:buFont typeface="Arial" panose="020B0604020202020204" pitchFamily="34" charset="0"/>
              <a:buChar char="•"/>
            </a:pPr>
            <a:r>
              <a:rPr lang="en-US" b="1" i="0" dirty="0">
                <a:solidFill>
                  <a:srgbClr val="515354"/>
                </a:solidFill>
                <a:effectLst/>
                <a:latin typeface="Roboto" panose="02000000000000000000" pitchFamily="2" charset="0"/>
              </a:rPr>
              <a:t>Program</a:t>
            </a:r>
            <a:r>
              <a:rPr lang="en-US" b="0" i="0" dirty="0">
                <a:solidFill>
                  <a:srgbClr val="515354"/>
                </a:solidFill>
                <a:effectLst/>
                <a:latin typeface="Roboto" panose="02000000000000000000" pitchFamily="2" charset="0"/>
              </a:rPr>
              <a:t>—Know your program. There should be age-appropriate activities, safety equipment, proper supervision, and a discussion on potential hazards.</a:t>
            </a:r>
          </a:p>
          <a:p>
            <a:endParaRPr lang="en-US" dirty="0"/>
          </a:p>
        </p:txBody>
      </p:sp>
    </p:spTree>
    <p:extLst>
      <p:ext uri="{BB962C8B-B14F-4D97-AF65-F5344CB8AC3E}">
        <p14:creationId xmlns:p14="http://schemas.microsoft.com/office/powerpoint/2010/main" val="312138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16D9-E653-888D-9349-37EFDAA30ACC}"/>
              </a:ext>
            </a:extLst>
          </p:cNvPr>
          <p:cNvSpPr>
            <a:spLocks noGrp="1"/>
          </p:cNvSpPr>
          <p:nvPr>
            <p:ph type="title"/>
          </p:nvPr>
        </p:nvSpPr>
        <p:spPr/>
        <p:txBody>
          <a:bodyPr>
            <a:normAutofit fontScale="90000"/>
          </a:bodyPr>
          <a:lstStyle/>
          <a:p>
            <a:br>
              <a:rPr lang="en-US" sz="4400" dirty="0"/>
            </a:br>
            <a:r>
              <a:rPr lang="en-US" sz="4400" dirty="0"/>
              <a:t>Safety Moment: Campout  Safety Checklist</a:t>
            </a:r>
            <a:br>
              <a:rPr lang="en-US" sz="4400" dirty="0"/>
            </a:br>
            <a:endParaRPr lang="en-US" dirty="0"/>
          </a:p>
        </p:txBody>
      </p:sp>
      <p:sp>
        <p:nvSpPr>
          <p:cNvPr id="3" name="Content Placeholder 2">
            <a:extLst>
              <a:ext uri="{FF2B5EF4-FFF2-40B4-BE49-F238E27FC236}">
                <a16:creationId xmlns:a16="http://schemas.microsoft.com/office/drawing/2014/main" id="{F2004696-6C80-3399-8236-D1A4BB522118}"/>
              </a:ext>
            </a:extLst>
          </p:cNvPr>
          <p:cNvSpPr>
            <a:spLocks noGrp="1"/>
          </p:cNvSpPr>
          <p:nvPr>
            <p:ph idx="1"/>
          </p:nvPr>
        </p:nvSpPr>
        <p:spPr/>
        <p:txBody>
          <a:bodyPr>
            <a:normAutofit/>
          </a:bodyPr>
          <a:lstStyle/>
          <a:p>
            <a:pPr algn="l"/>
            <a:r>
              <a:rPr lang="en-US" b="1" i="0" dirty="0">
                <a:solidFill>
                  <a:srgbClr val="003F87"/>
                </a:solidFill>
                <a:effectLst/>
                <a:latin typeface="Roboto Slab" pitchFamily="2" charset="0"/>
              </a:rPr>
              <a:t>RESOURCES</a:t>
            </a:r>
            <a:endParaRPr lang="en-US" b="0" i="0" dirty="0">
              <a:solidFill>
                <a:srgbClr val="003F87"/>
              </a:solidFill>
              <a:effectLst/>
              <a:latin typeface="Roboto Slab"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2"/>
              </a:rPr>
              <a:t>Age-Appropriate Guidelines for Scouting Activities</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0" u="none" strike="noStrike" dirty="0">
                <a:solidFill>
                  <a:srgbClr val="006CFF"/>
                </a:solidFill>
                <a:effectLst/>
                <a:latin typeface="Roboto" panose="02000000000000000000" pitchFamily="2" charset="0"/>
                <a:hlinkClick r:id="rId3"/>
              </a:rPr>
              <a:t>Campout Safety Checklist</a:t>
            </a:r>
            <a:endParaRPr lang="en-US" b="0" i="0" dirty="0">
              <a:solidFill>
                <a:srgbClr val="515354"/>
              </a:solidFill>
              <a:effectLst/>
              <a:latin typeface="Roboto" panose="02000000000000000000" pitchFamily="2" charset="0"/>
            </a:endParaRPr>
          </a:p>
          <a:p>
            <a:pPr algn="l">
              <a:buFont typeface="Arial" panose="020B0604020202020204" pitchFamily="34" charset="0"/>
              <a:buChar char="•"/>
            </a:pPr>
            <a:r>
              <a:rPr lang="en-US" b="1" i="1" u="none" strike="noStrike" dirty="0">
                <a:solidFill>
                  <a:srgbClr val="006CFF"/>
                </a:solidFill>
                <a:effectLst/>
                <a:latin typeface="Roboto" panose="02000000000000000000" pitchFamily="2" charset="0"/>
                <a:hlinkClick r:id="rId4"/>
              </a:rPr>
              <a:t>Guide to Safe Scouting</a:t>
            </a:r>
            <a:endParaRPr lang="en-US" b="0" i="0" dirty="0">
              <a:solidFill>
                <a:srgbClr val="515354"/>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338066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C8AB-0965-4A58-9805-313D95643CBA}"/>
              </a:ext>
            </a:extLst>
          </p:cNvPr>
          <p:cNvSpPr>
            <a:spLocks noGrp="1"/>
          </p:cNvSpPr>
          <p:nvPr>
            <p:ph type="title"/>
          </p:nvPr>
        </p:nvSpPr>
        <p:spPr>
          <a:xfrm>
            <a:off x="677334" y="625231"/>
            <a:ext cx="10397065" cy="2000738"/>
          </a:xfrm>
        </p:spPr>
        <p:txBody>
          <a:bodyPr>
            <a:normAutofit/>
          </a:bodyPr>
          <a:lstStyle/>
          <a:p>
            <a:r>
              <a:rPr lang="en-US" sz="4400" dirty="0"/>
              <a:t>Breakout Sessions</a:t>
            </a:r>
          </a:p>
        </p:txBody>
      </p:sp>
      <p:sp>
        <p:nvSpPr>
          <p:cNvPr id="3" name="Text Placeholder 2">
            <a:extLst>
              <a:ext uri="{FF2B5EF4-FFF2-40B4-BE49-F238E27FC236}">
                <a16:creationId xmlns:a16="http://schemas.microsoft.com/office/drawing/2014/main" id="{B5B1F65B-9A5E-4C5E-B69E-64E0EE341055}"/>
              </a:ext>
            </a:extLst>
          </p:cNvPr>
          <p:cNvSpPr>
            <a:spLocks noGrp="1"/>
          </p:cNvSpPr>
          <p:nvPr>
            <p:ph type="body" idx="1"/>
          </p:nvPr>
        </p:nvSpPr>
        <p:spPr>
          <a:xfrm>
            <a:off x="1797666" y="3838015"/>
            <a:ext cx="8596668" cy="1480089"/>
          </a:xfrm>
        </p:spPr>
        <p:txBody>
          <a:bodyPr>
            <a:normAutofit/>
          </a:bodyPr>
          <a:lstStyle/>
          <a:p>
            <a:pPr marL="285750" indent="-285750">
              <a:buFont typeface="Arial" panose="020B0604020202020204" pitchFamily="34" charset="0"/>
              <a:buChar char="•"/>
            </a:pPr>
            <a:r>
              <a:rPr lang="en-US" sz="2400" dirty="0"/>
              <a:t>Cub Scouts</a:t>
            </a:r>
          </a:p>
          <a:p>
            <a:pPr marL="285750" indent="-285750">
              <a:buFont typeface="Arial" panose="020B0604020202020204" pitchFamily="34" charset="0"/>
              <a:buChar char="•"/>
            </a:pPr>
            <a:r>
              <a:rPr lang="en-US" dirty="0"/>
              <a:t>Scouts BSA</a:t>
            </a:r>
            <a:endParaRPr lang="en-US" sz="2400" dirty="0"/>
          </a:p>
        </p:txBody>
      </p:sp>
    </p:spTree>
    <p:extLst>
      <p:ext uri="{BB962C8B-B14F-4D97-AF65-F5344CB8AC3E}">
        <p14:creationId xmlns:p14="http://schemas.microsoft.com/office/powerpoint/2010/main" val="11207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A861-DDFE-4A6A-9BA6-AEC0D163929B}"/>
              </a:ext>
            </a:extLst>
          </p:cNvPr>
          <p:cNvSpPr>
            <a:spLocks noGrp="1"/>
          </p:cNvSpPr>
          <p:nvPr>
            <p:ph type="title"/>
          </p:nvPr>
        </p:nvSpPr>
        <p:spPr/>
        <p:txBody>
          <a:bodyPr>
            <a:normAutofit fontScale="90000"/>
          </a:bodyPr>
          <a:lstStyle/>
          <a:p>
            <a:pPr algn="ctr"/>
            <a:r>
              <a:rPr lang="en-US" dirty="0"/>
              <a:t>Scouts BSA </a:t>
            </a:r>
            <a:br>
              <a:rPr lang="en-US" dirty="0"/>
            </a:br>
            <a:r>
              <a:rPr lang="en-US" dirty="0"/>
              <a:t>Breakout Session</a:t>
            </a:r>
            <a:br>
              <a:rPr lang="en-US" dirty="0"/>
            </a:br>
            <a:endParaRPr lang="en-US" dirty="0"/>
          </a:p>
        </p:txBody>
      </p:sp>
      <p:sp>
        <p:nvSpPr>
          <p:cNvPr id="6" name="Content Placeholder 5">
            <a:extLst>
              <a:ext uri="{FF2B5EF4-FFF2-40B4-BE49-F238E27FC236}">
                <a16:creationId xmlns:a16="http://schemas.microsoft.com/office/drawing/2014/main" id="{3139A285-619B-4B4B-B5F6-F285EE227E9B}"/>
              </a:ext>
            </a:extLst>
          </p:cNvPr>
          <p:cNvSpPr>
            <a:spLocks noGrp="1"/>
          </p:cNvSpPr>
          <p:nvPr>
            <p:ph idx="1"/>
          </p:nvPr>
        </p:nvSpPr>
        <p:spPr/>
        <p:txBody>
          <a:bodyPr>
            <a:normAutofit/>
          </a:bodyPr>
          <a:lstStyle/>
          <a:p>
            <a:r>
              <a:rPr lang="en-US" sz="2800" dirty="0"/>
              <a:t>Greetings to first timers</a:t>
            </a:r>
          </a:p>
          <a:p>
            <a:r>
              <a:rPr lang="en-US" sz="2800" dirty="0"/>
              <a:t>Upcoming Training:</a:t>
            </a:r>
          </a:p>
          <a:p>
            <a:r>
              <a:rPr lang="en-US" sz="2800" dirty="0"/>
              <a:t>Discussion:</a:t>
            </a:r>
            <a:endParaRPr lang="en-US" sz="2600" dirty="0"/>
          </a:p>
        </p:txBody>
      </p:sp>
    </p:spTree>
    <p:extLst>
      <p:ext uri="{BB962C8B-B14F-4D97-AF65-F5344CB8AC3E}">
        <p14:creationId xmlns:p14="http://schemas.microsoft.com/office/powerpoint/2010/main" val="136151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A030-6AAE-406F-8FF3-E1781189D058}"/>
              </a:ext>
            </a:extLst>
          </p:cNvPr>
          <p:cNvSpPr>
            <a:spLocks noGrp="1"/>
          </p:cNvSpPr>
          <p:nvPr>
            <p:ph type="ctrTitle"/>
          </p:nvPr>
        </p:nvSpPr>
        <p:spPr>
          <a:xfrm>
            <a:off x="2539999" y="2047632"/>
            <a:ext cx="7299570" cy="969106"/>
          </a:xfrm>
        </p:spPr>
        <p:txBody>
          <a:bodyPr>
            <a:normAutofit/>
          </a:bodyPr>
          <a:lstStyle/>
          <a:p>
            <a:pPr algn="l"/>
            <a:r>
              <a:rPr lang="en-US" dirty="0"/>
              <a:t>Scouts BSA Leaders</a:t>
            </a:r>
          </a:p>
        </p:txBody>
      </p:sp>
      <p:sp>
        <p:nvSpPr>
          <p:cNvPr id="3" name="Subtitle 2">
            <a:extLst>
              <a:ext uri="{FF2B5EF4-FFF2-40B4-BE49-F238E27FC236}">
                <a16:creationId xmlns:a16="http://schemas.microsoft.com/office/drawing/2014/main" id="{04A041AB-DA64-45C8-B563-548CC97E136A}"/>
              </a:ext>
            </a:extLst>
          </p:cNvPr>
          <p:cNvSpPr>
            <a:spLocks noGrp="1"/>
          </p:cNvSpPr>
          <p:nvPr>
            <p:ph type="subTitle" idx="1"/>
          </p:nvPr>
        </p:nvSpPr>
        <p:spPr/>
        <p:txBody>
          <a:bodyPr>
            <a:normAutofit/>
          </a:bodyPr>
          <a:lstStyle/>
          <a:p>
            <a:pPr algn="l"/>
            <a:r>
              <a:rPr lang="en-US" sz="3200" dirty="0"/>
              <a:t>Breakout Session: “Uniform Wearing”</a:t>
            </a:r>
          </a:p>
        </p:txBody>
      </p:sp>
    </p:spTree>
    <p:extLst>
      <p:ext uri="{BB962C8B-B14F-4D97-AF65-F5344CB8AC3E}">
        <p14:creationId xmlns:p14="http://schemas.microsoft.com/office/powerpoint/2010/main" val="152927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FE4F-A10F-428D-B7E1-211A6534A652}"/>
              </a:ext>
            </a:extLst>
          </p:cNvPr>
          <p:cNvSpPr>
            <a:spLocks noGrp="1"/>
          </p:cNvSpPr>
          <p:nvPr>
            <p:ph type="title"/>
          </p:nvPr>
        </p:nvSpPr>
        <p:spPr/>
        <p:txBody>
          <a:bodyPr/>
          <a:lstStyle/>
          <a:p>
            <a:r>
              <a:rPr lang="en-US" dirty="0"/>
              <a:t>Agenda: June 2023</a:t>
            </a:r>
          </a:p>
        </p:txBody>
      </p:sp>
      <p:sp>
        <p:nvSpPr>
          <p:cNvPr id="3" name="Content Placeholder 2">
            <a:extLst>
              <a:ext uri="{FF2B5EF4-FFF2-40B4-BE49-F238E27FC236}">
                <a16:creationId xmlns:a16="http://schemas.microsoft.com/office/drawing/2014/main" id="{F8333BAB-C591-42E8-A47F-EE4923E8C939}"/>
              </a:ext>
            </a:extLst>
          </p:cNvPr>
          <p:cNvSpPr>
            <a:spLocks noGrp="1"/>
          </p:cNvSpPr>
          <p:nvPr>
            <p:ph idx="1"/>
          </p:nvPr>
        </p:nvSpPr>
        <p:spPr>
          <a:xfrm>
            <a:off x="1295401" y="2556932"/>
            <a:ext cx="9601196" cy="2991991"/>
          </a:xfrm>
        </p:spPr>
        <p:txBody>
          <a:bodyPr>
            <a:normAutofit lnSpcReduction="10000"/>
          </a:bodyPr>
          <a:lstStyle/>
          <a:p>
            <a:r>
              <a:rPr lang="en-US" sz="2100" dirty="0"/>
              <a:t>Opening</a:t>
            </a:r>
          </a:p>
          <a:p>
            <a:r>
              <a:rPr lang="en-US" sz="2100" dirty="0"/>
              <a:t>Hot Topics: Introductions and Commissions Announcement</a:t>
            </a:r>
          </a:p>
          <a:p>
            <a:r>
              <a:rPr lang="en-US" sz="2100" dirty="0"/>
              <a:t>Roundtable Commissioner’s Minute</a:t>
            </a:r>
          </a:p>
          <a:p>
            <a:r>
              <a:rPr lang="en-US" sz="2100" dirty="0"/>
              <a:t>Safety Moment: Campout Safety Checklist</a:t>
            </a:r>
            <a:endParaRPr lang="en-US" sz="2000" dirty="0"/>
          </a:p>
          <a:p>
            <a:r>
              <a:rPr lang="en-US" sz="2100" dirty="0"/>
              <a:t>Breakout:</a:t>
            </a:r>
          </a:p>
          <a:p>
            <a:pPr lvl="1"/>
            <a:r>
              <a:rPr lang="en-US" dirty="0"/>
              <a:t>Cub Scouts:</a:t>
            </a:r>
          </a:p>
          <a:p>
            <a:pPr lvl="1"/>
            <a:r>
              <a:rPr lang="en-US" dirty="0"/>
              <a:t> Scouts BSA:</a:t>
            </a:r>
          </a:p>
        </p:txBody>
      </p:sp>
    </p:spTree>
    <p:extLst>
      <p:ext uri="{BB962C8B-B14F-4D97-AF65-F5344CB8AC3E}">
        <p14:creationId xmlns:p14="http://schemas.microsoft.com/office/powerpoint/2010/main" val="331814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838D-93BB-4D4A-8B70-2A9247A461BE}"/>
              </a:ext>
            </a:extLst>
          </p:cNvPr>
          <p:cNvSpPr>
            <a:spLocks noGrp="1"/>
          </p:cNvSpPr>
          <p:nvPr>
            <p:ph type="title"/>
          </p:nvPr>
        </p:nvSpPr>
        <p:spPr>
          <a:xfrm>
            <a:off x="677334" y="609600"/>
            <a:ext cx="8596668" cy="914400"/>
          </a:xfrm>
        </p:spPr>
        <p:txBody>
          <a:bodyPr/>
          <a:lstStyle/>
          <a:p>
            <a:r>
              <a:rPr lang="en-US" dirty="0"/>
              <a:t>Welcome</a:t>
            </a:r>
          </a:p>
        </p:txBody>
      </p:sp>
      <p:sp>
        <p:nvSpPr>
          <p:cNvPr id="3" name="Content Placeholder 2">
            <a:extLst>
              <a:ext uri="{FF2B5EF4-FFF2-40B4-BE49-F238E27FC236}">
                <a16:creationId xmlns:a16="http://schemas.microsoft.com/office/drawing/2014/main" id="{EA54C51B-DD51-468F-AE54-A5DBC8B40EBF}"/>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Pledge of Allegiance</a:t>
            </a:r>
          </a:p>
          <a:p>
            <a:pPr lvl="1"/>
            <a:r>
              <a:rPr lang="en-US" i="0" dirty="0">
                <a:solidFill>
                  <a:srgbClr val="000000"/>
                </a:solidFill>
                <a:effectLst/>
                <a:latin typeface="Times New Roman" panose="02020603050405020304" pitchFamily="18" charset="0"/>
                <a:cs typeface="Times New Roman" panose="02020603050405020304" pitchFamily="18" charset="0"/>
              </a:rPr>
              <a:t>"I pledge allegiance to the Flag of the United States of America, and to the Republic for which it stands, one Nation under God, indivisible, with liberty and justice for all."</a:t>
            </a:r>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Scout Oath</a:t>
            </a:r>
          </a:p>
          <a:p>
            <a:pPr lvl="1"/>
            <a:r>
              <a:rPr lang="en-US" i="0" dirty="0">
                <a:solidFill>
                  <a:srgbClr val="202124"/>
                </a:solidFill>
                <a:effectLst/>
                <a:latin typeface="Times New Roman" panose="02020603050405020304" pitchFamily="18" charset="0"/>
                <a:cs typeface="Times New Roman" panose="02020603050405020304" pitchFamily="18" charset="0"/>
              </a:rPr>
              <a:t>On my honor I will do my best to do my duty to God and my country and to obey the Scout Law; to help other people at all times; to keep myself physically strong, mentally awake, and morally straight.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719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E3A1-C8CF-FBD1-AEAE-46D143F32F89}"/>
              </a:ext>
            </a:extLst>
          </p:cNvPr>
          <p:cNvSpPr>
            <a:spLocks noGrp="1"/>
          </p:cNvSpPr>
          <p:nvPr>
            <p:ph type="title"/>
          </p:nvPr>
        </p:nvSpPr>
        <p:spPr/>
        <p:txBody>
          <a:bodyPr>
            <a:normAutofit fontScale="90000"/>
          </a:bodyPr>
          <a:lstStyle/>
          <a:p>
            <a:r>
              <a:rPr lang="en-US" dirty="0"/>
              <a:t>Hot Topic: 2023 National Jamboree</a:t>
            </a:r>
            <a:br>
              <a:rPr lang="en-US" dirty="0"/>
            </a:br>
            <a:r>
              <a:rPr lang="en-US" dirty="0"/>
              <a:t>Reminder</a:t>
            </a:r>
          </a:p>
        </p:txBody>
      </p:sp>
      <p:sp>
        <p:nvSpPr>
          <p:cNvPr id="3" name="Content Placeholder 2">
            <a:extLst>
              <a:ext uri="{FF2B5EF4-FFF2-40B4-BE49-F238E27FC236}">
                <a16:creationId xmlns:a16="http://schemas.microsoft.com/office/drawing/2014/main" id="{6A7C0778-50FD-65BD-1E0F-81DC12D2C4FD}"/>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July 19-28, 2023</a:t>
            </a:r>
          </a:p>
          <a:p>
            <a:r>
              <a:rPr lang="en-US" sz="2800" dirty="0">
                <a:latin typeface="Times New Roman" panose="02020603050405020304" pitchFamily="18" charset="0"/>
                <a:cs typeface="Times New Roman" panose="02020603050405020304" pitchFamily="18" charset="0"/>
              </a:rPr>
              <a:t>Jamboree is more than a destination. It’s the adventure of lifetime. And there is simply nothing else like it on the planet.</a:t>
            </a:r>
          </a:p>
          <a:p>
            <a:r>
              <a:rPr lang="en-US" sz="2800" dirty="0">
                <a:latin typeface="Times New Roman" panose="02020603050405020304" pitchFamily="18" charset="0"/>
                <a:cs typeface="Times New Roman" panose="02020603050405020304" pitchFamily="18" charset="0"/>
              </a:rPr>
              <a:t>For more information and to register now, please follow this link: https://jamboree.scouting.org</a:t>
            </a:r>
          </a:p>
        </p:txBody>
      </p:sp>
    </p:spTree>
    <p:extLst>
      <p:ext uri="{BB962C8B-B14F-4D97-AF65-F5344CB8AC3E}">
        <p14:creationId xmlns:p14="http://schemas.microsoft.com/office/powerpoint/2010/main" val="5265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6601-0CA1-CE09-1CDF-7ED09935E9DA}"/>
              </a:ext>
            </a:extLst>
          </p:cNvPr>
          <p:cNvSpPr>
            <a:spLocks noGrp="1"/>
          </p:cNvSpPr>
          <p:nvPr>
            <p:ph type="title"/>
          </p:nvPr>
        </p:nvSpPr>
        <p:spPr/>
        <p:txBody>
          <a:bodyPr>
            <a:normAutofit/>
          </a:bodyPr>
          <a:lstStyle/>
          <a:p>
            <a:r>
              <a:rPr lang="en-US" dirty="0"/>
              <a:t>Hot Topic: Outdoor Ethics</a:t>
            </a:r>
          </a:p>
        </p:txBody>
      </p:sp>
      <p:sp>
        <p:nvSpPr>
          <p:cNvPr id="3" name="Content Placeholder 2">
            <a:extLst>
              <a:ext uri="{FF2B5EF4-FFF2-40B4-BE49-F238E27FC236}">
                <a16:creationId xmlns:a16="http://schemas.microsoft.com/office/drawing/2014/main" id="{56257237-B1EF-B84B-DCC1-CAFCE5B26577}"/>
              </a:ext>
            </a:extLst>
          </p:cNvPr>
          <p:cNvSpPr>
            <a:spLocks noGrp="1"/>
          </p:cNvSpPr>
          <p:nvPr>
            <p:ph idx="1"/>
          </p:nvPr>
        </p:nvSpPr>
        <p:spPr/>
        <p:txBody>
          <a:bodyPr>
            <a:normAutofit/>
          </a:bodyPr>
          <a:lstStyle/>
          <a:p>
            <a:r>
              <a:rPr lang="en-US" dirty="0"/>
              <a:t>Warmer weather beckons Scouting units across the nation to head out into the great outdoors - after all, 75% of Scouting is “Outing!” As we guide and introduce Scouts of all ages to the challenges and treasures that await all of us outside our four walls, it’s important to focus on instilling in our Scouts the importance of Outdoor Ethics. </a:t>
            </a:r>
          </a:p>
        </p:txBody>
      </p:sp>
    </p:spTree>
    <p:extLst>
      <p:ext uri="{BB962C8B-B14F-4D97-AF65-F5344CB8AC3E}">
        <p14:creationId xmlns:p14="http://schemas.microsoft.com/office/powerpoint/2010/main" val="11846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7B02-71FC-3025-7D7A-8F8A53FEACD8}"/>
              </a:ext>
            </a:extLst>
          </p:cNvPr>
          <p:cNvSpPr>
            <a:spLocks noGrp="1"/>
          </p:cNvSpPr>
          <p:nvPr>
            <p:ph type="title"/>
          </p:nvPr>
        </p:nvSpPr>
        <p:spPr/>
        <p:txBody>
          <a:bodyPr/>
          <a:lstStyle/>
          <a:p>
            <a:r>
              <a:rPr lang="en-US" dirty="0"/>
              <a:t>Hot Topic: Outdoor Ethics</a:t>
            </a:r>
          </a:p>
        </p:txBody>
      </p:sp>
      <p:sp>
        <p:nvSpPr>
          <p:cNvPr id="3" name="Content Placeholder 2">
            <a:extLst>
              <a:ext uri="{FF2B5EF4-FFF2-40B4-BE49-F238E27FC236}">
                <a16:creationId xmlns:a16="http://schemas.microsoft.com/office/drawing/2014/main" id="{2A9F444E-8138-F1A8-85AA-48DEDAAC7CE8}"/>
              </a:ext>
            </a:extLst>
          </p:cNvPr>
          <p:cNvSpPr>
            <a:spLocks noGrp="1"/>
          </p:cNvSpPr>
          <p:nvPr>
            <p:ph idx="1"/>
          </p:nvPr>
        </p:nvSpPr>
        <p:spPr/>
        <p:txBody>
          <a:bodyPr/>
          <a:lstStyle/>
          <a:p>
            <a:r>
              <a:rPr lang="en-US" dirty="0"/>
              <a:t>A core focus of each of these programs is the BSA’s Outdoor Code.</a:t>
            </a:r>
          </a:p>
          <a:p>
            <a:r>
              <a:rPr lang="en-US" dirty="0"/>
              <a:t>“As an American I will do my best to – </a:t>
            </a:r>
          </a:p>
          <a:p>
            <a:pPr lvl="1"/>
            <a:r>
              <a:rPr lang="en-US" sz="2400" dirty="0"/>
              <a:t>Be clean in my outdoor manners </a:t>
            </a:r>
          </a:p>
          <a:p>
            <a:pPr lvl="1"/>
            <a:r>
              <a:rPr lang="en-US" sz="2400" dirty="0"/>
              <a:t>Be careful with fire </a:t>
            </a:r>
          </a:p>
          <a:p>
            <a:pPr lvl="1"/>
            <a:r>
              <a:rPr lang="en-US" sz="2400" dirty="0"/>
              <a:t>Be considerate in the outdoors </a:t>
            </a:r>
          </a:p>
          <a:p>
            <a:pPr lvl="1"/>
            <a:r>
              <a:rPr lang="en-US" sz="2400" dirty="0"/>
              <a:t>Be conservation minded</a:t>
            </a:r>
            <a:r>
              <a:rPr lang="en-US" dirty="0"/>
              <a:t>”</a:t>
            </a:r>
          </a:p>
        </p:txBody>
      </p:sp>
    </p:spTree>
    <p:extLst>
      <p:ext uri="{BB962C8B-B14F-4D97-AF65-F5344CB8AC3E}">
        <p14:creationId xmlns:p14="http://schemas.microsoft.com/office/powerpoint/2010/main" val="405296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D15A-060F-4DAE-B018-42DBBC70C1DC}"/>
              </a:ext>
            </a:extLst>
          </p:cNvPr>
          <p:cNvSpPr>
            <a:spLocks noGrp="1"/>
          </p:cNvSpPr>
          <p:nvPr>
            <p:ph type="title"/>
          </p:nvPr>
        </p:nvSpPr>
        <p:spPr/>
        <p:txBody>
          <a:bodyPr/>
          <a:lstStyle/>
          <a:p>
            <a:r>
              <a:rPr lang="en-US" dirty="0"/>
              <a:t>Introductions and Announcements</a:t>
            </a:r>
          </a:p>
        </p:txBody>
      </p:sp>
      <p:sp>
        <p:nvSpPr>
          <p:cNvPr id="3" name="Content Placeholder 2">
            <a:extLst>
              <a:ext uri="{FF2B5EF4-FFF2-40B4-BE49-F238E27FC236}">
                <a16:creationId xmlns:a16="http://schemas.microsoft.com/office/drawing/2014/main" id="{8F0E9025-70F4-4340-98A1-902D5EC7E449}"/>
              </a:ext>
            </a:extLst>
          </p:cNvPr>
          <p:cNvSpPr>
            <a:spLocks noGrp="1"/>
          </p:cNvSpPr>
          <p:nvPr>
            <p:ph idx="1"/>
          </p:nvPr>
        </p:nvSpPr>
        <p:spPr/>
        <p:txBody>
          <a:bodyPr>
            <a:normAutofit/>
          </a:bodyPr>
          <a:lstStyle/>
          <a:p>
            <a:r>
              <a:rPr lang="en-US" sz="2800" dirty="0"/>
              <a:t>Webmaster’s Minutes: Edward Weeks</a:t>
            </a:r>
          </a:p>
          <a:p>
            <a:r>
              <a:rPr lang="en-US" sz="2800" dirty="0"/>
              <a:t>District Activity Update: Lenny Wertz</a:t>
            </a:r>
          </a:p>
          <a:p>
            <a:r>
              <a:rPr lang="en-US" sz="2800" dirty="0"/>
              <a:t>District Commissioner: Carolyn Miller</a:t>
            </a:r>
          </a:p>
          <a:p>
            <a:r>
              <a:rPr lang="en-US" sz="2800" dirty="0"/>
              <a:t>District’s Director/Executive:  </a:t>
            </a:r>
            <a:r>
              <a:rPr lang="en-US" sz="2800" i="0" dirty="0">
                <a:solidFill>
                  <a:srgbClr val="283C46"/>
                </a:solidFill>
                <a:effectLst/>
              </a:rPr>
              <a:t>Lawson Lipford-</a:t>
            </a:r>
            <a:r>
              <a:rPr lang="en-US" sz="2800" dirty="0"/>
              <a:t>Cruz</a:t>
            </a:r>
          </a:p>
          <a:p>
            <a:r>
              <a:rPr lang="en-US" sz="2800" dirty="0"/>
              <a:t>District Committee Chair: Steward Benson</a:t>
            </a:r>
          </a:p>
        </p:txBody>
      </p:sp>
    </p:spTree>
    <p:extLst>
      <p:ext uri="{BB962C8B-B14F-4D97-AF65-F5344CB8AC3E}">
        <p14:creationId xmlns:p14="http://schemas.microsoft.com/office/powerpoint/2010/main" val="333623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CCDE-6B91-7F39-4692-8ED743CA839B}"/>
              </a:ext>
            </a:extLst>
          </p:cNvPr>
          <p:cNvSpPr>
            <a:spLocks noGrp="1"/>
          </p:cNvSpPr>
          <p:nvPr>
            <p:ph type="title"/>
          </p:nvPr>
        </p:nvSpPr>
        <p:spPr/>
        <p:txBody>
          <a:bodyPr>
            <a:normAutofit fontScale="90000"/>
          </a:bodyPr>
          <a:lstStyle/>
          <a:p>
            <a:br>
              <a:rPr lang="en-US" sz="3100" dirty="0"/>
            </a:br>
            <a:r>
              <a:rPr lang="en-US" sz="4000" dirty="0"/>
              <a:t>Safety Moment: Campout Safety Checklist</a:t>
            </a:r>
            <a:br>
              <a:rPr lang="en-US" b="0" i="0" dirty="0">
                <a:solidFill>
                  <a:srgbClr val="515354"/>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86A9498-D191-F00D-944E-BDAC345D34A2}"/>
              </a:ext>
            </a:extLst>
          </p:cNvPr>
          <p:cNvSpPr>
            <a:spLocks noGrp="1"/>
          </p:cNvSpPr>
          <p:nvPr>
            <p:ph idx="1"/>
          </p:nvPr>
        </p:nvSpPr>
        <p:spPr/>
        <p:txBody>
          <a:bodyPr>
            <a:normAutofit fontScale="85000" lnSpcReduction="10000"/>
          </a:bodyPr>
          <a:lstStyle/>
          <a:p>
            <a:pPr algn="l">
              <a:buFont typeface="Arial" panose="020B0604020202020204" pitchFamily="34" charset="0"/>
              <a:buChar char="•"/>
            </a:pPr>
            <a:r>
              <a:rPr lang="en-US" b="0" i="0" dirty="0">
                <a:solidFill>
                  <a:srgbClr val="515354"/>
                </a:solidFill>
                <a:effectLst/>
                <a:latin typeface="Roboto" panose="02000000000000000000" pitchFamily="2" charset="0"/>
              </a:rPr>
              <a:t>When you decide on a camping trip, you need to consider who, what, where, when, how, and why.</a:t>
            </a:r>
          </a:p>
          <a:p>
            <a:pPr algn="l">
              <a:buFont typeface="Arial" panose="020B0604020202020204" pitchFamily="34" charset="0"/>
              <a:buChar char="•"/>
            </a:pPr>
            <a:r>
              <a:rPr lang="en-US" b="0" i="0" dirty="0">
                <a:solidFill>
                  <a:srgbClr val="515354"/>
                </a:solidFill>
                <a:effectLst/>
                <a:latin typeface="Roboto" panose="02000000000000000000" pitchFamily="2" charset="0"/>
              </a:rPr>
              <a:t>Here are a few items to check off on your Campout Safety Checklist:</a:t>
            </a:r>
          </a:p>
          <a:p>
            <a:pPr algn="l">
              <a:buFont typeface="Arial" panose="020B0604020202020204" pitchFamily="34" charset="0"/>
              <a:buChar char="•"/>
            </a:pPr>
            <a:r>
              <a:rPr lang="en-US" b="1" i="0" dirty="0">
                <a:solidFill>
                  <a:srgbClr val="515354"/>
                </a:solidFill>
                <a:effectLst/>
                <a:latin typeface="Roboto" panose="02000000000000000000" pitchFamily="2" charset="0"/>
              </a:rPr>
              <a:t>Documentation Needed</a:t>
            </a:r>
            <a:r>
              <a:rPr lang="en-US" b="0" i="0" dirty="0">
                <a:solidFill>
                  <a:srgbClr val="515354"/>
                </a:solidFill>
                <a:effectLst/>
                <a:latin typeface="Roboto" panose="02000000000000000000" pitchFamily="2" charset="0"/>
              </a:rPr>
              <a:t>—This includes medical records, guidebooks, and permission slips. A Scout leader can ensure your safety as well as his or her own when you are both better informed of any limitations, hazards, or permissions.</a:t>
            </a:r>
          </a:p>
          <a:p>
            <a:pPr algn="l">
              <a:buFont typeface="Arial" panose="020B0604020202020204" pitchFamily="34" charset="0"/>
              <a:buChar char="•"/>
            </a:pPr>
            <a:r>
              <a:rPr lang="en-US" b="1" i="0" dirty="0">
                <a:solidFill>
                  <a:srgbClr val="515354"/>
                </a:solidFill>
                <a:effectLst/>
                <a:latin typeface="Roboto" panose="02000000000000000000" pitchFamily="2" charset="0"/>
              </a:rPr>
              <a:t>Training</a:t>
            </a:r>
            <a:r>
              <a:rPr lang="en-US" b="0" i="0" dirty="0">
                <a:solidFill>
                  <a:srgbClr val="515354"/>
                </a:solidFill>
                <a:effectLst/>
                <a:latin typeface="Roboto" panose="02000000000000000000" pitchFamily="2" charset="0"/>
              </a:rPr>
              <a:t>—General training, such as Youth Protection training, CPR/first aid, and Hazardous Weather, or specific training, such as Trek Safely or Wilderness First Aid, gives you the confidence to know what to do in the event of an emergency.</a:t>
            </a: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107107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7F21-021E-078A-AEF8-2F4173FDD212}"/>
              </a:ext>
            </a:extLst>
          </p:cNvPr>
          <p:cNvSpPr>
            <a:spLocks noGrp="1"/>
          </p:cNvSpPr>
          <p:nvPr>
            <p:ph type="title"/>
          </p:nvPr>
        </p:nvSpPr>
        <p:spPr/>
        <p:txBody>
          <a:bodyPr>
            <a:normAutofit/>
          </a:bodyPr>
          <a:lstStyle/>
          <a:p>
            <a:r>
              <a:rPr lang="en-US" sz="4000" dirty="0"/>
              <a:t>Safety Moment: Campout Safety Checklist</a:t>
            </a:r>
          </a:p>
        </p:txBody>
      </p:sp>
      <p:sp>
        <p:nvSpPr>
          <p:cNvPr id="3" name="Content Placeholder 2">
            <a:extLst>
              <a:ext uri="{FF2B5EF4-FFF2-40B4-BE49-F238E27FC236}">
                <a16:creationId xmlns:a16="http://schemas.microsoft.com/office/drawing/2014/main" id="{E1A569B1-DFB7-0D3D-BC94-73BAD4AC5BE8}"/>
              </a:ext>
            </a:extLst>
          </p:cNvPr>
          <p:cNvSpPr>
            <a:spLocks noGrp="1"/>
          </p:cNvSpPr>
          <p:nvPr>
            <p:ph idx="1"/>
          </p:nvPr>
        </p:nvSpPr>
        <p:spPr/>
        <p:txBody>
          <a:bodyPr>
            <a:normAutofit/>
          </a:bodyPr>
          <a:lstStyle/>
          <a:p>
            <a:r>
              <a:rPr lang="en-US" b="1" i="0" dirty="0">
                <a:solidFill>
                  <a:srgbClr val="515354"/>
                </a:solidFill>
                <a:effectLst/>
                <a:latin typeface="Roboto" panose="02000000000000000000" pitchFamily="2" charset="0"/>
              </a:rPr>
              <a:t>Planning</a:t>
            </a:r>
            <a:r>
              <a:rPr lang="en-US" b="0" i="0" dirty="0">
                <a:solidFill>
                  <a:srgbClr val="515354"/>
                </a:solidFill>
                <a:effectLst/>
                <a:latin typeface="Roboto" panose="02000000000000000000" pitchFamily="2" charset="0"/>
              </a:rPr>
              <a:t>—Planning is important. Become familiar with your campsite location and do some research about the weather, licensing/permit requirements, and project or activity guidelines so you can be prepared.</a:t>
            </a:r>
          </a:p>
          <a:p>
            <a:r>
              <a:rPr lang="en-US" b="1" i="0" dirty="0">
                <a:solidFill>
                  <a:srgbClr val="515354"/>
                </a:solidFill>
                <a:effectLst/>
                <a:latin typeface="Roboto" panose="02000000000000000000" pitchFamily="2" charset="0"/>
              </a:rPr>
              <a:t>Equipment</a:t>
            </a:r>
            <a:r>
              <a:rPr lang="en-US" b="0" i="0" dirty="0">
                <a:solidFill>
                  <a:srgbClr val="515354"/>
                </a:solidFill>
                <a:effectLst/>
                <a:latin typeface="Roboto" panose="02000000000000000000" pitchFamily="2" charset="0"/>
              </a:rPr>
              <a:t>—Plan for vehicles involved or tools necessary for your camping experience. Also consider trailer requirements and first-aid or emergency kits.</a:t>
            </a:r>
          </a:p>
          <a:p>
            <a:endParaRPr lang="en-US" b="0" i="0" dirty="0">
              <a:solidFill>
                <a:srgbClr val="515354"/>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4186008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9988</TotalTime>
  <Words>706</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Garamond</vt:lpstr>
      <vt:lpstr>Roboto</vt:lpstr>
      <vt:lpstr>Roboto Slab</vt:lpstr>
      <vt:lpstr>Times New Roman</vt:lpstr>
      <vt:lpstr>Organic</vt:lpstr>
      <vt:lpstr>Roundtable</vt:lpstr>
      <vt:lpstr>Agenda: June 2023</vt:lpstr>
      <vt:lpstr>Welcome</vt:lpstr>
      <vt:lpstr>Hot Topic: 2023 National Jamboree Reminder</vt:lpstr>
      <vt:lpstr>Hot Topic: Outdoor Ethics</vt:lpstr>
      <vt:lpstr>Hot Topic: Outdoor Ethics</vt:lpstr>
      <vt:lpstr>Introductions and Announcements</vt:lpstr>
      <vt:lpstr> Safety Moment: Campout Safety Checklist </vt:lpstr>
      <vt:lpstr>Safety Moment: Campout Safety Checklist</vt:lpstr>
      <vt:lpstr> Safety Moment: Campout Safety Checklist</vt:lpstr>
      <vt:lpstr> Safety Moment: Campout  Safety Checklist </vt:lpstr>
      <vt:lpstr>Breakout Sessions</vt:lpstr>
      <vt:lpstr>Scouts BSA  Breakout Session </vt:lpstr>
      <vt:lpstr>Scouts BSA Leaders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Roundtable</dc:title>
  <dc:creator>Georger Martin</dc:creator>
  <cp:lastModifiedBy>Linda Martin</cp:lastModifiedBy>
  <cp:revision>141</cp:revision>
  <cp:lastPrinted>2023-05-11T21:23:35Z</cp:lastPrinted>
  <dcterms:created xsi:type="dcterms:W3CDTF">2021-04-08T16:20:54Z</dcterms:created>
  <dcterms:modified xsi:type="dcterms:W3CDTF">2023-06-07T15:35:54Z</dcterms:modified>
</cp:coreProperties>
</file>