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8"/>
  </p:notesMasterIdLst>
  <p:sldIdLst>
    <p:sldId id="256" r:id="rId2"/>
    <p:sldId id="263" r:id="rId3"/>
    <p:sldId id="268" r:id="rId4"/>
    <p:sldId id="326" r:id="rId5"/>
    <p:sldId id="327" r:id="rId6"/>
    <p:sldId id="329" r:id="rId7"/>
    <p:sldId id="267" r:id="rId8"/>
    <p:sldId id="305" r:id="rId9"/>
    <p:sldId id="331" r:id="rId10"/>
    <p:sldId id="328" r:id="rId11"/>
    <p:sldId id="307" r:id="rId12"/>
    <p:sldId id="332" r:id="rId13"/>
    <p:sldId id="333" r:id="rId14"/>
    <p:sldId id="334" r:id="rId15"/>
    <p:sldId id="339" r:id="rId16"/>
    <p:sldId id="269" r:id="rId17"/>
    <p:sldId id="264" r:id="rId18"/>
    <p:sldId id="257" r:id="rId19"/>
    <p:sldId id="336" r:id="rId20"/>
    <p:sldId id="335" r:id="rId21"/>
    <p:sldId id="338" r:id="rId22"/>
    <p:sldId id="337" r:id="rId23"/>
    <p:sldId id="340" r:id="rId24"/>
    <p:sldId id="342" r:id="rId25"/>
    <p:sldId id="343" r:id="rId26"/>
    <p:sldId id="341" r:id="rId2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02" autoAdjust="0"/>
  </p:normalViewPr>
  <p:slideViewPr>
    <p:cSldViewPr snapToGrid="0">
      <p:cViewPr varScale="1">
        <p:scale>
          <a:sx n="70" d="100"/>
          <a:sy n="70" d="100"/>
        </p:scale>
        <p:origin x="5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DCA967-EE41-4C55-944F-DBC100415952}" type="datetimeFigureOut">
              <a:rPr lang="en-US" smtClean="0"/>
              <a:t>8/7/2023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B850E2E-86A0-41C7-AB07-4E19F37EB496}" type="slidenum">
              <a:rPr lang="en-US" smtClean="0"/>
              <a:t>‹#›</a:t>
            </a:fld>
            <a:endParaRPr lang="en-US" dirty="0"/>
          </a:p>
        </p:txBody>
      </p:sp>
    </p:spTree>
    <p:extLst>
      <p:ext uri="{BB962C8B-B14F-4D97-AF65-F5344CB8AC3E}">
        <p14:creationId xmlns:p14="http://schemas.microsoft.com/office/powerpoint/2010/main" val="289646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B55F034-5632-4A55-AD95-BB6B4C2B15F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2652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1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2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5355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1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2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69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29874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357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5F034-5632-4A55-AD95-BB6B4C2B15F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0836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147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71E99-79C4-47A7-84AF-ACCBAF13C56B}" type="datetimeFigureOut">
              <a:rPr lang="en-US" smtClean="0"/>
              <a:t>8/7/2023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5F034-5632-4A55-AD95-BB6B4C2B15F4}" type="slidenum">
              <a:rPr lang="en-US" smtClean="0"/>
              <a:t>‹#›</a:t>
            </a:fld>
            <a:endParaRPr lang="en-US" dirty="0"/>
          </a:p>
        </p:txBody>
      </p:sp>
    </p:spTree>
    <p:extLst>
      <p:ext uri="{BB962C8B-B14F-4D97-AF65-F5344CB8AC3E}">
        <p14:creationId xmlns:p14="http://schemas.microsoft.com/office/powerpoint/2010/main" val="232124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odallergy.org/" TargetMode="External"/><Relationship Id="rId2" Type="http://schemas.openxmlformats.org/officeDocument/2006/relationships/hyperlink" Target="https://www.aaaai.org/conditions-treatments/allergies/anaphylaxis" TargetMode="External"/><Relationship Id="rId1" Type="http://schemas.openxmlformats.org/officeDocument/2006/relationships/slideLayout" Target="../slideLayouts/slideLayout2.xml"/><Relationship Id="rId6" Type="http://schemas.openxmlformats.org/officeDocument/2006/relationships/hyperlink" Target="https://www.scouting.org/health-and-safety/ahmr/" TargetMode="External"/><Relationship Id="rId5" Type="http://schemas.openxmlformats.org/officeDocument/2006/relationships/hyperlink" Target="https://filestore.scouting.org/filestore/HealthSafety/pdf/SAFE_USE_OF_MEDICATION_IN_SCOUTING.pdf" TargetMode="External"/><Relationship Id="rId4" Type="http://schemas.openxmlformats.org/officeDocument/2006/relationships/hyperlink" Target="https://filestore.scouting.org/filestore/HealthSafety/pdf/2013Guidelines_Managing_Food_Allergie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3CF2-8760-49BB-AB38-4D31C134A92B}"/>
              </a:ext>
            </a:extLst>
          </p:cNvPr>
          <p:cNvSpPr>
            <a:spLocks noGrp="1"/>
          </p:cNvSpPr>
          <p:nvPr>
            <p:ph type="ctrTitle"/>
          </p:nvPr>
        </p:nvSpPr>
        <p:spPr/>
        <p:txBody>
          <a:bodyPr/>
          <a:lstStyle/>
          <a:p>
            <a:r>
              <a:rPr lang="en-US" dirty="0"/>
              <a:t>Roundtable</a:t>
            </a:r>
          </a:p>
        </p:txBody>
      </p:sp>
      <p:sp>
        <p:nvSpPr>
          <p:cNvPr id="3" name="Subtitle 2">
            <a:extLst>
              <a:ext uri="{FF2B5EF4-FFF2-40B4-BE49-F238E27FC236}">
                <a16:creationId xmlns:a16="http://schemas.microsoft.com/office/drawing/2014/main" id="{8637A103-253B-4292-B327-9655D3C080EA}"/>
              </a:ext>
            </a:extLst>
          </p:cNvPr>
          <p:cNvSpPr>
            <a:spLocks noGrp="1"/>
          </p:cNvSpPr>
          <p:nvPr>
            <p:ph type="subTitle" idx="1"/>
          </p:nvPr>
        </p:nvSpPr>
        <p:spPr/>
        <p:txBody>
          <a:bodyPr>
            <a:normAutofit/>
          </a:bodyPr>
          <a:lstStyle/>
          <a:p>
            <a:r>
              <a:rPr lang="en-US" sz="2400" dirty="0"/>
              <a:t>Patuxent District</a:t>
            </a:r>
          </a:p>
          <a:p>
            <a:r>
              <a:rPr lang="en-US" sz="2400" dirty="0"/>
              <a:t>August 10, 2023</a:t>
            </a:r>
          </a:p>
        </p:txBody>
      </p:sp>
    </p:spTree>
    <p:extLst>
      <p:ext uri="{BB962C8B-B14F-4D97-AF65-F5344CB8AC3E}">
        <p14:creationId xmlns:p14="http://schemas.microsoft.com/office/powerpoint/2010/main" val="133006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7F21-021E-078A-AEF8-2F4173FDD212}"/>
              </a:ext>
            </a:extLst>
          </p:cNvPr>
          <p:cNvSpPr>
            <a:spLocks noGrp="1"/>
          </p:cNvSpPr>
          <p:nvPr>
            <p:ph type="title"/>
          </p:nvPr>
        </p:nvSpPr>
        <p:spPr/>
        <p:txBody>
          <a:bodyPr>
            <a:normAutofit fontScale="90000"/>
          </a:bodyPr>
          <a:lstStyle/>
          <a:p>
            <a:r>
              <a:rPr lang="en-US" sz="4000" dirty="0"/>
              <a:t>Safety Moment: “Anaphylaxis”</a:t>
            </a:r>
            <a:br>
              <a:rPr lang="en-US" sz="4000" dirty="0"/>
            </a:br>
            <a:r>
              <a:rPr lang="en-US" sz="4000" dirty="0"/>
              <a:t>Prevention</a:t>
            </a:r>
            <a:br>
              <a:rPr lang="en-US" sz="4000" b="0" i="0" dirty="0">
                <a:solidFill>
                  <a:srgbClr val="515354"/>
                </a:solidFill>
                <a:effectLst/>
                <a:latin typeface="Roboto" panose="02000000000000000000" pitchFamily="2" charset="0"/>
              </a:rPr>
            </a:br>
            <a:endParaRPr lang="en-US" sz="4000" dirty="0"/>
          </a:p>
        </p:txBody>
      </p:sp>
      <p:sp>
        <p:nvSpPr>
          <p:cNvPr id="3" name="Content Placeholder 2">
            <a:extLst>
              <a:ext uri="{FF2B5EF4-FFF2-40B4-BE49-F238E27FC236}">
                <a16:creationId xmlns:a16="http://schemas.microsoft.com/office/drawing/2014/main" id="{E1A569B1-DFB7-0D3D-BC94-73BAD4AC5BE8}"/>
              </a:ext>
            </a:extLst>
          </p:cNvPr>
          <p:cNvSpPr>
            <a:spLocks noGrp="1"/>
          </p:cNvSpPr>
          <p:nvPr>
            <p:ph idx="1"/>
          </p:nvPr>
        </p:nvSpPr>
        <p:spPr/>
        <p:txBody>
          <a:bodyPr>
            <a:normAutofit/>
          </a:bodyPr>
          <a:lstStyle/>
          <a:p>
            <a:pPr algn="l"/>
            <a:r>
              <a:rPr lang="en-US" b="1" i="0" dirty="0">
                <a:solidFill>
                  <a:srgbClr val="515354"/>
                </a:solidFill>
                <a:effectLst/>
                <a:latin typeface="Roboto" panose="02000000000000000000" pitchFamily="2" charset="0"/>
              </a:rPr>
              <a:t>Common causes:</a:t>
            </a:r>
            <a:endParaRPr lang="en-US" b="0" i="0" dirty="0">
              <a:solidFill>
                <a:srgbClr val="515354"/>
              </a:solidFill>
              <a:effectLst/>
              <a:latin typeface="Roboto" panose="02000000000000000000" pitchFamily="2" charset="0"/>
            </a:endParaRPr>
          </a:p>
          <a:p>
            <a:pPr lvl="1">
              <a:buFont typeface="Arial" panose="020B0604020202020204" pitchFamily="34" charset="0"/>
              <a:buChar char="•"/>
            </a:pPr>
            <a:r>
              <a:rPr lang="en-US" b="0" i="0" dirty="0">
                <a:solidFill>
                  <a:srgbClr val="515354"/>
                </a:solidFill>
                <a:effectLst/>
                <a:latin typeface="Roboto" panose="02000000000000000000" pitchFamily="2" charset="0"/>
              </a:rPr>
              <a:t>Medications, insect stings or bites, foods</a:t>
            </a:r>
          </a:p>
          <a:p>
            <a:pPr algn="l"/>
            <a:r>
              <a:rPr lang="en-US" b="1" i="0" dirty="0">
                <a:solidFill>
                  <a:srgbClr val="515354"/>
                </a:solidFill>
                <a:effectLst/>
                <a:latin typeface="Roboto" panose="02000000000000000000" pitchFamily="2" charset="0"/>
              </a:rPr>
              <a:t>Common food allergens:</a:t>
            </a:r>
            <a:endParaRPr lang="en-US" b="0" i="0" dirty="0">
              <a:solidFill>
                <a:srgbClr val="515354"/>
              </a:solidFill>
              <a:effectLst/>
              <a:latin typeface="Roboto" panose="02000000000000000000" pitchFamily="2" charset="0"/>
            </a:endParaRPr>
          </a:p>
          <a:p>
            <a:pPr lvl="1">
              <a:buFont typeface="Arial" panose="020B0604020202020204" pitchFamily="34" charset="0"/>
              <a:buChar char="•"/>
            </a:pPr>
            <a:r>
              <a:rPr lang="en-US" b="0" i="0" dirty="0">
                <a:solidFill>
                  <a:srgbClr val="515354"/>
                </a:solidFill>
                <a:effectLst/>
                <a:latin typeface="Roboto" panose="02000000000000000000" pitchFamily="2" charset="0"/>
              </a:rPr>
              <a:t>Peanuts, tree nuts, eggs, milk, wheat, soy, shellfish, fish, sesame seeds</a:t>
            </a:r>
          </a:p>
          <a:p>
            <a:endParaRPr lang="en-US" dirty="0"/>
          </a:p>
        </p:txBody>
      </p:sp>
    </p:spTree>
    <p:extLst>
      <p:ext uri="{BB962C8B-B14F-4D97-AF65-F5344CB8AC3E}">
        <p14:creationId xmlns:p14="http://schemas.microsoft.com/office/powerpoint/2010/main" val="41860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84F9-60C7-C0C0-5A68-825D3DC33CB1}"/>
              </a:ext>
            </a:extLst>
          </p:cNvPr>
          <p:cNvSpPr>
            <a:spLocks noGrp="1"/>
          </p:cNvSpPr>
          <p:nvPr>
            <p:ph type="title"/>
          </p:nvPr>
        </p:nvSpPr>
        <p:spPr/>
        <p:txBody>
          <a:bodyPr>
            <a:normAutofit fontScale="90000"/>
          </a:bodyPr>
          <a:lstStyle/>
          <a:p>
            <a:r>
              <a:rPr lang="en-US" sz="4400" dirty="0"/>
              <a:t>Safety Moment: “Anaphylaxis”</a:t>
            </a:r>
            <a:br>
              <a:rPr lang="en-US" b="0" i="0" dirty="0">
                <a:solidFill>
                  <a:srgbClr val="515354"/>
                </a:solidFill>
                <a:effectLst/>
                <a:latin typeface="Roboto" panose="02000000000000000000" pitchFamily="2" charset="0"/>
              </a:rPr>
            </a:br>
            <a:r>
              <a:rPr lang="en-US" sz="4400" dirty="0"/>
              <a:t>Prevention</a:t>
            </a:r>
            <a:endParaRPr lang="en-US" dirty="0"/>
          </a:p>
        </p:txBody>
      </p:sp>
      <p:sp>
        <p:nvSpPr>
          <p:cNvPr id="3" name="Content Placeholder 2">
            <a:extLst>
              <a:ext uri="{FF2B5EF4-FFF2-40B4-BE49-F238E27FC236}">
                <a16:creationId xmlns:a16="http://schemas.microsoft.com/office/drawing/2014/main" id="{77DA8B40-9C49-D5E5-84CC-FB5786AC80CC}"/>
              </a:ext>
            </a:extLst>
          </p:cNvPr>
          <p:cNvSpPr>
            <a:spLocks noGrp="1"/>
          </p:cNvSpPr>
          <p:nvPr>
            <p:ph idx="1"/>
          </p:nvPr>
        </p:nvSpPr>
        <p:spPr/>
        <p:txBody>
          <a:bodyPr>
            <a:normAutofit/>
          </a:bodyPr>
          <a:lstStyle/>
          <a:p>
            <a:pPr algn="l">
              <a:buFont typeface="Arial" panose="020B0604020202020204" pitchFamily="34" charset="0"/>
              <a:buChar char="•"/>
            </a:pPr>
            <a:r>
              <a:rPr lang="en-US" b="1" i="0" u="sng" dirty="0">
                <a:solidFill>
                  <a:srgbClr val="515354"/>
                </a:solidFill>
                <a:effectLst/>
                <a:latin typeface="Roboto" panose="02000000000000000000" pitchFamily="2" charset="0"/>
              </a:rPr>
              <a:t>Review</a:t>
            </a:r>
            <a:r>
              <a:rPr lang="en-US" b="0" i="0" dirty="0">
                <a:solidFill>
                  <a:srgbClr val="515354"/>
                </a:solidFill>
                <a:effectLst/>
                <a:latin typeface="Roboto" panose="02000000000000000000" pitchFamily="2" charset="0"/>
              </a:rPr>
              <a:t> your group’s Annual Health and Medical Records before leaving.</a:t>
            </a:r>
          </a:p>
          <a:p>
            <a:pPr algn="l">
              <a:buFont typeface="Arial" panose="020B0604020202020204" pitchFamily="34" charset="0"/>
              <a:buChar char="•"/>
            </a:pPr>
            <a:r>
              <a:rPr lang="en-US" b="0" i="0" dirty="0">
                <a:solidFill>
                  <a:srgbClr val="515354"/>
                </a:solidFill>
                <a:effectLst/>
                <a:latin typeface="Roboto" panose="02000000000000000000" pitchFamily="2" charset="0"/>
              </a:rPr>
              <a:t>If someone has a severe allergy, know the types of allergens and what symptoms they have had in the past. </a:t>
            </a:r>
          </a:p>
          <a:p>
            <a:pPr algn="l">
              <a:buFont typeface="Arial" panose="020B0604020202020204" pitchFamily="34" charset="0"/>
              <a:buChar char="•"/>
            </a:pPr>
            <a:r>
              <a:rPr lang="en-US" b="0" i="0" dirty="0">
                <a:solidFill>
                  <a:srgbClr val="515354"/>
                </a:solidFill>
                <a:effectLst/>
                <a:latin typeface="Roboto" panose="02000000000000000000" pitchFamily="2" charset="0"/>
              </a:rPr>
              <a:t>Develop an anaphylaxis plan with the parent/guardian and youth before the event.</a:t>
            </a:r>
          </a:p>
          <a:p>
            <a:endParaRPr lang="en-US" dirty="0"/>
          </a:p>
        </p:txBody>
      </p:sp>
    </p:spTree>
    <p:extLst>
      <p:ext uri="{BB962C8B-B14F-4D97-AF65-F5344CB8AC3E}">
        <p14:creationId xmlns:p14="http://schemas.microsoft.com/office/powerpoint/2010/main" val="312138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03D5-C136-7F5B-3B82-61541B00C1C2}"/>
              </a:ext>
            </a:extLst>
          </p:cNvPr>
          <p:cNvSpPr>
            <a:spLocks noGrp="1"/>
          </p:cNvSpPr>
          <p:nvPr>
            <p:ph type="title"/>
          </p:nvPr>
        </p:nvSpPr>
        <p:spPr/>
        <p:txBody>
          <a:bodyPr>
            <a:normAutofit fontScale="90000"/>
          </a:bodyPr>
          <a:lstStyle/>
          <a:p>
            <a:r>
              <a:rPr lang="en-US" sz="4400" dirty="0"/>
              <a:t>Safety Moment: “Anaphylaxis”</a:t>
            </a:r>
            <a:br>
              <a:rPr lang="en-US" sz="4400" dirty="0"/>
            </a:br>
            <a:r>
              <a:rPr lang="en-US" sz="4400" dirty="0"/>
              <a:t>Prevention</a:t>
            </a:r>
            <a:br>
              <a:rPr lang="en-US" b="0" i="0" dirty="0">
                <a:solidFill>
                  <a:srgbClr val="515354"/>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AAE12F63-F2AE-D9A8-1A5B-BD95436A3CA9}"/>
              </a:ext>
            </a:extLst>
          </p:cNvPr>
          <p:cNvSpPr>
            <a:spLocks noGrp="1"/>
          </p:cNvSpPr>
          <p:nvPr>
            <p:ph idx="1"/>
          </p:nvPr>
        </p:nvSpPr>
        <p:spPr/>
        <p:txBody>
          <a:bodyPr/>
          <a:lstStyle/>
          <a:p>
            <a:r>
              <a:rPr lang="en-US" b="0" i="0" dirty="0">
                <a:solidFill>
                  <a:srgbClr val="515354"/>
                </a:solidFill>
                <a:effectLst/>
                <a:latin typeface="Roboto" panose="02000000000000000000" pitchFamily="2" charset="0"/>
              </a:rPr>
              <a:t>Be sure that they are carrying their unexpired epinephrine auto-injectors before leaving for a campout or event AND that they know how to use them. </a:t>
            </a:r>
          </a:p>
          <a:p>
            <a:r>
              <a:rPr lang="en-US" b="0" i="0" dirty="0">
                <a:solidFill>
                  <a:srgbClr val="515354"/>
                </a:solidFill>
                <a:effectLst/>
                <a:latin typeface="Roboto" panose="02000000000000000000" pitchFamily="2" charset="0"/>
              </a:rPr>
              <a:t>Consider obtaining training in the use of epinephrine auto-injectors if you have someone in your unit with severe allergies. </a:t>
            </a:r>
          </a:p>
          <a:p>
            <a:r>
              <a:rPr lang="en-US" b="0" i="0" dirty="0">
                <a:solidFill>
                  <a:srgbClr val="515354"/>
                </a:solidFill>
                <a:effectLst/>
                <a:latin typeface="Roboto" panose="02000000000000000000" pitchFamily="2" charset="0"/>
              </a:rPr>
              <a:t>Check with your state and local laws beforehand.</a:t>
            </a:r>
          </a:p>
          <a:p>
            <a:endParaRPr lang="en-US" dirty="0"/>
          </a:p>
        </p:txBody>
      </p:sp>
    </p:spTree>
    <p:extLst>
      <p:ext uri="{BB962C8B-B14F-4D97-AF65-F5344CB8AC3E}">
        <p14:creationId xmlns:p14="http://schemas.microsoft.com/office/powerpoint/2010/main" val="177412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0F59-4D3F-4E5B-58A1-650940D06F23}"/>
              </a:ext>
            </a:extLst>
          </p:cNvPr>
          <p:cNvSpPr>
            <a:spLocks noGrp="1"/>
          </p:cNvSpPr>
          <p:nvPr>
            <p:ph type="title"/>
          </p:nvPr>
        </p:nvSpPr>
        <p:spPr/>
        <p:txBody>
          <a:bodyPr>
            <a:normAutofit fontScale="90000"/>
          </a:bodyPr>
          <a:lstStyle/>
          <a:p>
            <a:r>
              <a:rPr lang="en-US" sz="4400" dirty="0"/>
              <a:t>Safety Moment: “Anaphylaxis”</a:t>
            </a:r>
            <a:br>
              <a:rPr lang="en-US" b="0" i="0" dirty="0">
                <a:solidFill>
                  <a:srgbClr val="515354"/>
                </a:solidFill>
                <a:effectLst/>
                <a:latin typeface="Roboto" panose="02000000000000000000" pitchFamily="2" charset="0"/>
              </a:rPr>
            </a:br>
            <a:r>
              <a:rPr lang="en-US" b="0" i="0" dirty="0">
                <a:solidFill>
                  <a:srgbClr val="515354"/>
                </a:solidFill>
                <a:effectLst/>
                <a:latin typeface="Roboto" panose="02000000000000000000" pitchFamily="2" charset="0"/>
              </a:rPr>
              <a:t>What to Do</a:t>
            </a:r>
            <a:endParaRPr lang="en-US" dirty="0"/>
          </a:p>
        </p:txBody>
      </p:sp>
      <p:sp>
        <p:nvSpPr>
          <p:cNvPr id="3" name="Content Placeholder 2">
            <a:extLst>
              <a:ext uri="{FF2B5EF4-FFF2-40B4-BE49-F238E27FC236}">
                <a16:creationId xmlns:a16="http://schemas.microsoft.com/office/drawing/2014/main" id="{51E05CAE-5817-000C-C493-6A7AD7F8E778}"/>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1" i="0" u="sng" dirty="0">
                <a:solidFill>
                  <a:srgbClr val="515354"/>
                </a:solidFill>
                <a:effectLst/>
                <a:latin typeface="Roboto" panose="02000000000000000000" pitchFamily="2" charset="0"/>
              </a:rPr>
              <a:t>Get help and call 911</a:t>
            </a:r>
            <a:r>
              <a:rPr lang="en-US" b="0" i="0" dirty="0">
                <a:solidFill>
                  <a:srgbClr val="515354"/>
                </a:solidFill>
                <a:effectLst/>
                <a:latin typeface="Roboto" panose="02000000000000000000" pitchFamily="2" charset="0"/>
              </a:rPr>
              <a:t>.</a:t>
            </a:r>
          </a:p>
          <a:p>
            <a:pPr algn="l">
              <a:buFont typeface="Arial" panose="020B0604020202020204" pitchFamily="34" charset="0"/>
              <a:buChar char="•"/>
            </a:pPr>
            <a:r>
              <a:rPr lang="en-US" b="0" i="0" dirty="0">
                <a:solidFill>
                  <a:srgbClr val="515354"/>
                </a:solidFill>
                <a:effectLst/>
                <a:latin typeface="Roboto" panose="02000000000000000000" pitchFamily="2" charset="0"/>
              </a:rPr>
              <a:t>If epinephrine is available, help the individual administer the medication immediately.</a:t>
            </a:r>
          </a:p>
          <a:p>
            <a:pPr algn="l">
              <a:buFont typeface="Arial" panose="020B0604020202020204" pitchFamily="34" charset="0"/>
              <a:buChar char="•"/>
            </a:pPr>
            <a:r>
              <a:rPr lang="en-US" b="0" i="0" dirty="0">
                <a:solidFill>
                  <a:srgbClr val="515354"/>
                </a:solidFill>
                <a:effectLst/>
                <a:latin typeface="Roboto" panose="02000000000000000000" pitchFamily="2" charset="0"/>
              </a:rPr>
              <a:t>Monitor breathing.</a:t>
            </a:r>
          </a:p>
          <a:p>
            <a:pPr algn="l">
              <a:buFont typeface="Arial" panose="020B0604020202020204" pitchFamily="34" charset="0"/>
              <a:buChar char="•"/>
            </a:pPr>
            <a:r>
              <a:rPr lang="en-US" b="0" i="0" dirty="0">
                <a:solidFill>
                  <a:srgbClr val="515354"/>
                </a:solidFill>
                <a:effectLst/>
                <a:latin typeface="Roboto" panose="02000000000000000000" pitchFamily="2" charset="0"/>
              </a:rPr>
              <a:t>Have them sit or lie down..</a:t>
            </a:r>
          </a:p>
          <a:p>
            <a:pPr algn="l">
              <a:buFont typeface="Arial" panose="020B0604020202020204" pitchFamily="34" charset="0"/>
              <a:buChar char="•"/>
            </a:pPr>
            <a:r>
              <a:rPr lang="en-US" b="0" i="0" dirty="0">
                <a:solidFill>
                  <a:srgbClr val="515354"/>
                </a:solidFill>
                <a:effectLst/>
                <a:latin typeface="Roboto" panose="02000000000000000000" pitchFamily="2" charset="0"/>
              </a:rPr>
              <a:t>Never leave the person alone. Be prepared to administer CPR.</a:t>
            </a:r>
          </a:p>
          <a:p>
            <a:pPr algn="l">
              <a:buFont typeface="Arial" panose="020B0604020202020204" pitchFamily="34" charset="0"/>
              <a:buChar char="•"/>
            </a:pPr>
            <a:r>
              <a:rPr lang="en-US" b="0" i="0" dirty="0">
                <a:solidFill>
                  <a:srgbClr val="515354"/>
                </a:solidFill>
                <a:effectLst/>
                <a:latin typeface="Roboto" panose="02000000000000000000" pitchFamily="2" charset="0"/>
              </a:rPr>
              <a:t>A second dose of epinephrine may be needed if symptoms do not improve or if they return.</a:t>
            </a:r>
          </a:p>
          <a:p>
            <a:pPr algn="l">
              <a:buFont typeface="Arial" panose="020B0604020202020204" pitchFamily="34" charset="0"/>
              <a:buChar char="•"/>
            </a:pPr>
            <a:r>
              <a:rPr lang="en-US" b="0" i="0" dirty="0">
                <a:solidFill>
                  <a:srgbClr val="515354"/>
                </a:solidFill>
                <a:effectLst/>
                <a:latin typeface="Roboto" panose="02000000000000000000" pitchFamily="2" charset="0"/>
              </a:rPr>
              <a:t>Get advanced emergency medical care. </a:t>
            </a:r>
          </a:p>
          <a:p>
            <a:endParaRPr lang="en-US" dirty="0"/>
          </a:p>
        </p:txBody>
      </p:sp>
    </p:spTree>
    <p:extLst>
      <p:ext uri="{BB962C8B-B14F-4D97-AF65-F5344CB8AC3E}">
        <p14:creationId xmlns:p14="http://schemas.microsoft.com/office/powerpoint/2010/main" val="113688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BEFFA-E7B1-88C9-31DA-41BACB4102BD}"/>
              </a:ext>
            </a:extLst>
          </p:cNvPr>
          <p:cNvSpPr>
            <a:spLocks noGrp="1"/>
          </p:cNvSpPr>
          <p:nvPr>
            <p:ph type="title"/>
          </p:nvPr>
        </p:nvSpPr>
        <p:spPr/>
        <p:txBody>
          <a:bodyPr>
            <a:normAutofit fontScale="90000"/>
          </a:bodyPr>
          <a:lstStyle/>
          <a:p>
            <a:r>
              <a:rPr lang="en-US" sz="4400" dirty="0"/>
              <a:t>Safety Moment: “Anaphylaxis”</a:t>
            </a:r>
            <a:br>
              <a:rPr lang="en-US" b="0" i="0" dirty="0">
                <a:solidFill>
                  <a:srgbClr val="515354"/>
                </a:solidFill>
                <a:effectLst/>
              </a:rPr>
            </a:br>
            <a:r>
              <a:rPr lang="en-US" b="0" i="0" dirty="0">
                <a:solidFill>
                  <a:srgbClr val="515354"/>
                </a:solidFill>
                <a:effectLst/>
              </a:rPr>
              <a:t>Resources</a:t>
            </a:r>
            <a:endParaRPr lang="en-US" dirty="0"/>
          </a:p>
        </p:txBody>
      </p:sp>
      <p:sp>
        <p:nvSpPr>
          <p:cNvPr id="3" name="Content Placeholder 2">
            <a:extLst>
              <a:ext uri="{FF2B5EF4-FFF2-40B4-BE49-F238E27FC236}">
                <a16:creationId xmlns:a16="http://schemas.microsoft.com/office/drawing/2014/main" id="{4DD8D9C3-59A2-BCC3-666D-B0E3ACA621DB}"/>
              </a:ext>
            </a:extLst>
          </p:cNvPr>
          <p:cNvSpPr>
            <a:spLocks noGrp="1"/>
          </p:cNvSpPr>
          <p:nvPr>
            <p:ph idx="1"/>
          </p:nvPr>
        </p:nvSpPr>
        <p:spPr/>
        <p:txBody>
          <a:bodyPr>
            <a:normAutofit/>
          </a:bodyPr>
          <a:lstStyle/>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2"/>
              </a:rPr>
              <a:t>American Academy of Allergy, Asthma, and Immunology – Anaphylaxis Symptoms, Diagnosis, Treatment, and Management</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3"/>
              </a:rPr>
              <a:t>Food Allergy Research &amp; Education</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4"/>
              </a:rPr>
              <a:t>Guidelines for Managing Food Allergies</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5"/>
              </a:rPr>
              <a:t>Safe Use of Medication in Scouting</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6"/>
              </a:rPr>
              <a:t>Annual Health and Medical Record</a:t>
            </a:r>
            <a:endParaRPr lang="en-US" b="0" i="0" dirty="0">
              <a:solidFill>
                <a:srgbClr val="515354"/>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195856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B742-5A2B-C78E-6AAC-22B3190A8B4E}"/>
              </a:ext>
            </a:extLst>
          </p:cNvPr>
          <p:cNvSpPr>
            <a:spLocks noGrp="1"/>
          </p:cNvSpPr>
          <p:nvPr>
            <p:ph type="title"/>
          </p:nvPr>
        </p:nvSpPr>
        <p:spPr/>
        <p:txBody>
          <a:bodyPr>
            <a:normAutofit fontScale="90000"/>
          </a:bodyPr>
          <a:lstStyle/>
          <a:p>
            <a:r>
              <a:rPr lang="en-US" dirty="0"/>
              <a:t>Commissioner’s Minute:</a:t>
            </a:r>
            <a:br>
              <a:rPr lang="en-US" dirty="0"/>
            </a:br>
            <a:r>
              <a:rPr lang="en-US" dirty="0"/>
              <a:t>An Empty Pot</a:t>
            </a:r>
          </a:p>
        </p:txBody>
      </p:sp>
      <p:sp>
        <p:nvSpPr>
          <p:cNvPr id="3" name="Content Placeholder 2">
            <a:extLst>
              <a:ext uri="{FF2B5EF4-FFF2-40B4-BE49-F238E27FC236}">
                <a16:creationId xmlns:a16="http://schemas.microsoft.com/office/drawing/2014/main" id="{DCDC44C9-B18A-81C5-3E4E-B01105B44D81}"/>
              </a:ext>
            </a:extLst>
          </p:cNvPr>
          <p:cNvSpPr>
            <a:spLocks noGrp="1"/>
          </p:cNvSpPr>
          <p:nvPr>
            <p:ph idx="1"/>
          </p:nvPr>
        </p:nvSpPr>
        <p:spPr/>
        <p:txBody>
          <a:bodyPr>
            <a:normAutofit fontScale="85000" lnSpcReduction="20000"/>
          </a:bodyPr>
          <a:lstStyle/>
          <a:p>
            <a:br>
              <a:rPr lang="en-US" dirty="0"/>
            </a:br>
            <a:r>
              <a:rPr lang="en-US" b="0" i="0" dirty="0">
                <a:solidFill>
                  <a:srgbClr val="212121"/>
                </a:solidFill>
                <a:effectLst/>
              </a:rPr>
              <a:t>– A Chinese Emperor is dying and needs to pick his successor. It so happened that this Emperor loved gardening, so he decides to let the seeds choose. He calls all the children to the palace and gives each one of them a seed to grow. They are instructed to return in the Spring with their plant. Whoever has tended their plant the best will be named Emperor.</a:t>
            </a:r>
            <a:br>
              <a:rPr lang="en-US" dirty="0"/>
            </a:br>
            <a:r>
              <a:rPr lang="en-US" b="0" i="0" dirty="0">
                <a:solidFill>
                  <a:srgbClr val="212121"/>
                </a:solidFill>
                <a:effectLst/>
              </a:rPr>
              <a:t>– One little boy, known among the children as an excellent gardener, cannot get his seed to grow. Try as he will, he can’t get the seed to grow. While all of the other children bring huge, beautiful plants when Spring arrives, he has nothing but an empty pot to present to the Emperor. But, no one knew that before presenting the seeds to the children, the Emperor had baked each one, assuring they could never grow. Only one child was honest enough to present an empty pot, and he was rewarded with being named Emperor.</a:t>
            </a:r>
            <a:br>
              <a:rPr lang="en-US" dirty="0"/>
            </a:br>
            <a:r>
              <a:rPr lang="en-US" b="0" i="0" dirty="0">
                <a:solidFill>
                  <a:srgbClr val="212121"/>
                </a:solidFill>
                <a:effectLst/>
              </a:rPr>
              <a:t>— Honesty is the best policy.</a:t>
            </a:r>
            <a:endParaRPr lang="en-US" dirty="0"/>
          </a:p>
        </p:txBody>
      </p:sp>
    </p:spTree>
    <p:extLst>
      <p:ext uri="{BB962C8B-B14F-4D97-AF65-F5344CB8AC3E}">
        <p14:creationId xmlns:p14="http://schemas.microsoft.com/office/powerpoint/2010/main" val="31092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C8AB-0965-4A58-9805-313D95643CBA}"/>
              </a:ext>
            </a:extLst>
          </p:cNvPr>
          <p:cNvSpPr>
            <a:spLocks noGrp="1"/>
          </p:cNvSpPr>
          <p:nvPr>
            <p:ph type="title"/>
          </p:nvPr>
        </p:nvSpPr>
        <p:spPr>
          <a:xfrm>
            <a:off x="677334" y="625231"/>
            <a:ext cx="10397065" cy="2000738"/>
          </a:xfrm>
        </p:spPr>
        <p:txBody>
          <a:bodyPr>
            <a:normAutofit/>
          </a:bodyPr>
          <a:lstStyle/>
          <a:p>
            <a:r>
              <a:rPr lang="en-US" sz="4400" dirty="0"/>
              <a:t>Breakout Sessions</a:t>
            </a:r>
          </a:p>
        </p:txBody>
      </p:sp>
      <p:sp>
        <p:nvSpPr>
          <p:cNvPr id="3" name="Text Placeholder 2">
            <a:extLst>
              <a:ext uri="{FF2B5EF4-FFF2-40B4-BE49-F238E27FC236}">
                <a16:creationId xmlns:a16="http://schemas.microsoft.com/office/drawing/2014/main" id="{B5B1F65B-9A5E-4C5E-B69E-64E0EE341055}"/>
              </a:ext>
            </a:extLst>
          </p:cNvPr>
          <p:cNvSpPr>
            <a:spLocks noGrp="1"/>
          </p:cNvSpPr>
          <p:nvPr>
            <p:ph type="body" idx="1"/>
          </p:nvPr>
        </p:nvSpPr>
        <p:spPr>
          <a:xfrm>
            <a:off x="1797666" y="3838015"/>
            <a:ext cx="8596668" cy="1480089"/>
          </a:xfrm>
        </p:spPr>
        <p:txBody>
          <a:bodyPr>
            <a:normAutofit/>
          </a:bodyPr>
          <a:lstStyle/>
          <a:p>
            <a:pPr marL="285750" indent="-285750">
              <a:buFont typeface="Arial" panose="020B0604020202020204" pitchFamily="34" charset="0"/>
              <a:buChar char="•"/>
            </a:pPr>
            <a:r>
              <a:rPr lang="en-US" sz="2400" dirty="0"/>
              <a:t>Cub Scouts</a:t>
            </a:r>
          </a:p>
          <a:p>
            <a:pPr marL="285750" indent="-285750">
              <a:buFont typeface="Arial" panose="020B0604020202020204" pitchFamily="34" charset="0"/>
              <a:buChar char="•"/>
            </a:pPr>
            <a:r>
              <a:rPr lang="en-US" dirty="0"/>
              <a:t>Scouts BSA</a:t>
            </a:r>
            <a:endParaRPr lang="en-US" sz="2400" dirty="0"/>
          </a:p>
        </p:txBody>
      </p:sp>
    </p:spTree>
    <p:extLst>
      <p:ext uri="{BB962C8B-B14F-4D97-AF65-F5344CB8AC3E}">
        <p14:creationId xmlns:p14="http://schemas.microsoft.com/office/powerpoint/2010/main" val="11207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030-6AAE-406F-8FF3-E1781189D058}"/>
              </a:ext>
            </a:extLst>
          </p:cNvPr>
          <p:cNvSpPr>
            <a:spLocks noGrp="1"/>
          </p:cNvSpPr>
          <p:nvPr>
            <p:ph type="ctrTitle"/>
          </p:nvPr>
        </p:nvSpPr>
        <p:spPr>
          <a:xfrm>
            <a:off x="2539999" y="2047632"/>
            <a:ext cx="7299570" cy="969106"/>
          </a:xfrm>
        </p:spPr>
        <p:txBody>
          <a:bodyPr>
            <a:normAutofit/>
          </a:bodyPr>
          <a:lstStyle/>
          <a:p>
            <a:pPr algn="l"/>
            <a:r>
              <a:rPr lang="en-US" dirty="0"/>
              <a:t>Scouts BSA Leaders</a:t>
            </a:r>
          </a:p>
        </p:txBody>
      </p:sp>
      <p:sp>
        <p:nvSpPr>
          <p:cNvPr id="3" name="Subtitle 2">
            <a:extLst>
              <a:ext uri="{FF2B5EF4-FFF2-40B4-BE49-F238E27FC236}">
                <a16:creationId xmlns:a16="http://schemas.microsoft.com/office/drawing/2014/main" id="{04A041AB-DA64-45C8-B563-548CC97E136A}"/>
              </a:ext>
            </a:extLst>
          </p:cNvPr>
          <p:cNvSpPr>
            <a:spLocks noGrp="1"/>
          </p:cNvSpPr>
          <p:nvPr>
            <p:ph type="subTitle" idx="1"/>
          </p:nvPr>
        </p:nvSpPr>
        <p:spPr/>
        <p:txBody>
          <a:bodyPr>
            <a:normAutofit/>
          </a:bodyPr>
          <a:lstStyle/>
          <a:p>
            <a:pPr algn="l"/>
            <a:r>
              <a:rPr lang="en-US" sz="3200" dirty="0"/>
              <a:t>Breakout Session: Winter Camping</a:t>
            </a:r>
          </a:p>
        </p:txBody>
      </p:sp>
    </p:spTree>
    <p:extLst>
      <p:ext uri="{BB962C8B-B14F-4D97-AF65-F5344CB8AC3E}">
        <p14:creationId xmlns:p14="http://schemas.microsoft.com/office/powerpoint/2010/main" val="152927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861-DDFE-4A6A-9BA6-AEC0D163929B}"/>
              </a:ext>
            </a:extLst>
          </p:cNvPr>
          <p:cNvSpPr>
            <a:spLocks noGrp="1"/>
          </p:cNvSpPr>
          <p:nvPr>
            <p:ph type="title"/>
          </p:nvPr>
        </p:nvSpPr>
        <p:spPr/>
        <p:txBody>
          <a:bodyPr>
            <a:normAutofit fontScale="90000"/>
          </a:bodyPr>
          <a:lstStyle/>
          <a:p>
            <a:pPr algn="ctr"/>
            <a:r>
              <a:rPr lang="en-US" dirty="0"/>
              <a:t>Scouts BSA </a:t>
            </a:r>
            <a:br>
              <a:rPr lang="en-US" dirty="0"/>
            </a:br>
            <a:r>
              <a:rPr lang="en-US" dirty="0"/>
              <a:t>Breakout Session</a:t>
            </a:r>
            <a:br>
              <a:rPr lang="en-US" dirty="0"/>
            </a:br>
            <a:endParaRPr lang="en-US" dirty="0"/>
          </a:p>
        </p:txBody>
      </p:sp>
      <p:sp>
        <p:nvSpPr>
          <p:cNvPr id="6" name="Content Placeholder 5">
            <a:extLst>
              <a:ext uri="{FF2B5EF4-FFF2-40B4-BE49-F238E27FC236}">
                <a16:creationId xmlns:a16="http://schemas.microsoft.com/office/drawing/2014/main" id="{3139A285-619B-4B4B-B5F6-F285EE227E9B}"/>
              </a:ext>
            </a:extLst>
          </p:cNvPr>
          <p:cNvSpPr>
            <a:spLocks noGrp="1"/>
          </p:cNvSpPr>
          <p:nvPr>
            <p:ph idx="1"/>
          </p:nvPr>
        </p:nvSpPr>
        <p:spPr/>
        <p:txBody>
          <a:bodyPr>
            <a:normAutofit/>
          </a:bodyPr>
          <a:lstStyle/>
          <a:p>
            <a:r>
              <a:rPr lang="en-US" sz="2800" dirty="0"/>
              <a:t>Greetings to first timers</a:t>
            </a:r>
          </a:p>
          <a:p>
            <a:r>
              <a:rPr lang="en-US" sz="2800" dirty="0"/>
              <a:t>Upcoming Training:</a:t>
            </a:r>
          </a:p>
          <a:p>
            <a:r>
              <a:rPr lang="en-US" sz="2800" dirty="0"/>
              <a:t>Discussion: Winter Camping</a:t>
            </a:r>
            <a:endParaRPr lang="en-US" sz="2600" dirty="0"/>
          </a:p>
        </p:txBody>
      </p:sp>
    </p:spTree>
    <p:extLst>
      <p:ext uri="{BB962C8B-B14F-4D97-AF65-F5344CB8AC3E}">
        <p14:creationId xmlns:p14="http://schemas.microsoft.com/office/powerpoint/2010/main" val="136151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53C4-456C-0B73-9852-A79A90461288}"/>
              </a:ext>
            </a:extLst>
          </p:cNvPr>
          <p:cNvSpPr>
            <a:spLocks noGrp="1"/>
          </p:cNvSpPr>
          <p:nvPr>
            <p:ph type="title"/>
          </p:nvPr>
        </p:nvSpPr>
        <p:spPr/>
        <p:txBody>
          <a:bodyPr>
            <a:normAutofit fontScale="90000"/>
          </a:bodyPr>
          <a:lstStyle/>
          <a:p>
            <a:br>
              <a:rPr lang="en-US" i="0" dirty="0">
                <a:solidFill>
                  <a:srgbClr val="212121"/>
                </a:solidFill>
                <a:effectLst/>
                <a:latin typeface="Garamond" panose="02020404030301010803" pitchFamily="18" charset="0"/>
              </a:rPr>
            </a:br>
            <a:r>
              <a:rPr lang="en-US" i="0" dirty="0">
                <a:solidFill>
                  <a:srgbClr val="212121"/>
                </a:solidFill>
                <a:effectLst/>
                <a:latin typeface="Garamond" panose="02020404030301010803" pitchFamily="18" charset="0"/>
              </a:rPr>
              <a:t>Winter Camping:</a:t>
            </a:r>
            <a:br>
              <a:rPr lang="en-US" i="0" dirty="0">
                <a:solidFill>
                  <a:srgbClr val="212121"/>
                </a:solidFill>
                <a:effectLst/>
                <a:latin typeface="Garamond" panose="02020404030301010803" pitchFamily="18" charset="0"/>
              </a:rPr>
            </a:br>
            <a:r>
              <a:rPr lang="en-US" i="0" dirty="0">
                <a:solidFill>
                  <a:srgbClr val="212121"/>
                </a:solidFill>
                <a:effectLst/>
                <a:latin typeface="Garamond" panose="02020404030301010803" pitchFamily="18" charset="0"/>
              </a:rPr>
              <a:t>Related Advancement and Awards</a:t>
            </a:r>
            <a:br>
              <a:rPr lang="en-US" b="0" i="0" dirty="0">
                <a:solidFill>
                  <a:srgbClr val="212121"/>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594BBD07-0CF2-4BD5-A011-271C006848F6}"/>
              </a:ext>
            </a:extLst>
          </p:cNvPr>
          <p:cNvSpPr>
            <a:spLocks noGrp="1"/>
          </p:cNvSpPr>
          <p:nvPr>
            <p:ph idx="1"/>
          </p:nvPr>
        </p:nvSpPr>
        <p:spPr/>
        <p:txBody>
          <a:bodyPr/>
          <a:lstStyle/>
          <a:p>
            <a:pPr algn="l">
              <a:buFont typeface="Arial" panose="020B0604020202020204" pitchFamily="34" charset="0"/>
              <a:buChar char="•"/>
            </a:pPr>
            <a:r>
              <a:rPr lang="en-US" b="0" i="0" dirty="0">
                <a:solidFill>
                  <a:srgbClr val="212121"/>
                </a:solidFill>
                <a:effectLst/>
                <a:latin typeface="Roboto" panose="02000000000000000000" pitchFamily="2" charset="0"/>
              </a:rPr>
              <a:t>Tenderfoot, Second Class, and First Class camping requirements</a:t>
            </a:r>
          </a:p>
          <a:p>
            <a:pPr algn="l">
              <a:buFont typeface="Arial" panose="020B0604020202020204" pitchFamily="34" charset="0"/>
              <a:buChar char="•"/>
            </a:pPr>
            <a:r>
              <a:rPr lang="en-US" b="0" i="0" dirty="0">
                <a:solidFill>
                  <a:srgbClr val="212121"/>
                </a:solidFill>
                <a:effectLst/>
                <a:latin typeface="Roboto" panose="02000000000000000000" pitchFamily="2" charset="0"/>
              </a:rPr>
              <a:t>Backpacking, Camping, Emergency Preparedness, Hiking, Safety, Search and Rescue, Skating, Snow Sports, and Wilderness Survival merit badges</a:t>
            </a:r>
          </a:p>
          <a:p>
            <a:endParaRPr lang="en-US" dirty="0"/>
          </a:p>
        </p:txBody>
      </p:sp>
    </p:spTree>
    <p:extLst>
      <p:ext uri="{BB962C8B-B14F-4D97-AF65-F5344CB8AC3E}">
        <p14:creationId xmlns:p14="http://schemas.microsoft.com/office/powerpoint/2010/main" val="95084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E4F-A10F-428D-B7E1-211A6534A652}"/>
              </a:ext>
            </a:extLst>
          </p:cNvPr>
          <p:cNvSpPr>
            <a:spLocks noGrp="1"/>
          </p:cNvSpPr>
          <p:nvPr>
            <p:ph type="title"/>
          </p:nvPr>
        </p:nvSpPr>
        <p:spPr/>
        <p:txBody>
          <a:bodyPr/>
          <a:lstStyle/>
          <a:p>
            <a:r>
              <a:rPr lang="en-US" dirty="0"/>
              <a:t>Agenda: August 2023</a:t>
            </a:r>
          </a:p>
        </p:txBody>
      </p:sp>
      <p:sp>
        <p:nvSpPr>
          <p:cNvPr id="3" name="Content Placeholder 2">
            <a:extLst>
              <a:ext uri="{FF2B5EF4-FFF2-40B4-BE49-F238E27FC236}">
                <a16:creationId xmlns:a16="http://schemas.microsoft.com/office/drawing/2014/main" id="{F8333BAB-C591-42E8-A47F-EE4923E8C939}"/>
              </a:ext>
            </a:extLst>
          </p:cNvPr>
          <p:cNvSpPr>
            <a:spLocks noGrp="1"/>
          </p:cNvSpPr>
          <p:nvPr>
            <p:ph idx="1"/>
          </p:nvPr>
        </p:nvSpPr>
        <p:spPr>
          <a:xfrm>
            <a:off x="1295401" y="2556932"/>
            <a:ext cx="9601196" cy="2991991"/>
          </a:xfrm>
        </p:spPr>
        <p:txBody>
          <a:bodyPr>
            <a:normAutofit fontScale="92500" lnSpcReduction="10000"/>
          </a:bodyPr>
          <a:lstStyle/>
          <a:p>
            <a:r>
              <a:rPr lang="en-US" sz="2100" dirty="0"/>
              <a:t>Opening</a:t>
            </a:r>
          </a:p>
          <a:p>
            <a:r>
              <a:rPr lang="en-US" sz="2100" dirty="0"/>
              <a:t>Hot Topics: “Recruitment, Retention and Membership:; Introductions and Commissions Announcement</a:t>
            </a:r>
          </a:p>
          <a:p>
            <a:r>
              <a:rPr lang="en-US" sz="2100" dirty="0"/>
              <a:t>Roundtable Commissioner’s Minute</a:t>
            </a:r>
          </a:p>
          <a:p>
            <a:r>
              <a:rPr lang="en-US" sz="2100" dirty="0"/>
              <a:t>Safety Moment: “</a:t>
            </a:r>
            <a:r>
              <a:rPr lang="en-US" sz="1600" b="0" i="0" dirty="0">
                <a:solidFill>
                  <a:srgbClr val="515354"/>
                </a:solidFill>
                <a:effectLst/>
                <a:latin typeface="Roboto" panose="02000000000000000000" pitchFamily="2" charset="0"/>
              </a:rPr>
              <a:t>Anaphylaxis”</a:t>
            </a:r>
            <a:endParaRPr lang="en-US" sz="2000" dirty="0"/>
          </a:p>
          <a:p>
            <a:r>
              <a:rPr lang="en-US" sz="2100" dirty="0"/>
              <a:t>Breakout:</a:t>
            </a:r>
          </a:p>
          <a:p>
            <a:pPr lvl="1"/>
            <a:r>
              <a:rPr lang="en-US" dirty="0"/>
              <a:t>Cub Scouts:</a:t>
            </a:r>
          </a:p>
          <a:p>
            <a:pPr lvl="1"/>
            <a:r>
              <a:rPr lang="en-US" dirty="0"/>
              <a:t> Scouts BSA: Winter Camping</a:t>
            </a:r>
          </a:p>
        </p:txBody>
      </p:sp>
    </p:spTree>
    <p:extLst>
      <p:ext uri="{BB962C8B-B14F-4D97-AF65-F5344CB8AC3E}">
        <p14:creationId xmlns:p14="http://schemas.microsoft.com/office/powerpoint/2010/main" val="331814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B2CB-F9DF-B3F7-4544-9E7D27332EBA}"/>
              </a:ext>
            </a:extLst>
          </p:cNvPr>
          <p:cNvSpPr>
            <a:spLocks noGrp="1"/>
          </p:cNvSpPr>
          <p:nvPr>
            <p:ph type="title"/>
          </p:nvPr>
        </p:nvSpPr>
        <p:spPr/>
        <p:txBody>
          <a:bodyPr/>
          <a:lstStyle/>
          <a:p>
            <a:r>
              <a:rPr lang="en-US" dirty="0"/>
              <a:t>Leadership Planning</a:t>
            </a:r>
          </a:p>
        </p:txBody>
      </p:sp>
      <p:sp>
        <p:nvSpPr>
          <p:cNvPr id="3" name="Content Placeholder 2">
            <a:extLst>
              <a:ext uri="{FF2B5EF4-FFF2-40B4-BE49-F238E27FC236}">
                <a16:creationId xmlns:a16="http://schemas.microsoft.com/office/drawing/2014/main" id="{A7A5C5B5-76AB-4BB3-9A0F-D61EC9642E6A}"/>
              </a:ext>
            </a:extLst>
          </p:cNvPr>
          <p:cNvSpPr>
            <a:spLocks noGrp="1"/>
          </p:cNvSpPr>
          <p:nvPr>
            <p:ph idx="1"/>
          </p:nvPr>
        </p:nvSpPr>
        <p:spPr/>
        <p:txBody>
          <a:bodyPr/>
          <a:lstStyle/>
          <a:p>
            <a:pPr algn="l">
              <a:buFont typeface="Arial" panose="020B0604020202020204" pitchFamily="34" charset="0"/>
              <a:buChar char="•"/>
            </a:pPr>
            <a:r>
              <a:rPr lang="en-US" b="0" i="0" dirty="0">
                <a:solidFill>
                  <a:srgbClr val="212121"/>
                </a:solidFill>
                <a:effectLst/>
                <a:ea typeface="Roboto" panose="02000000000000000000" pitchFamily="2" charset="0"/>
                <a:cs typeface="Roboto" panose="02000000000000000000" pitchFamily="2" charset="0"/>
              </a:rPr>
              <a:t>Teach youth the potential dangers of cold-weather camping.</a:t>
            </a:r>
          </a:p>
          <a:p>
            <a:pPr algn="l">
              <a:buFont typeface="Arial" panose="020B0604020202020204" pitchFamily="34" charset="0"/>
              <a:buChar char="•"/>
            </a:pPr>
            <a:r>
              <a:rPr lang="en-US" b="0" i="0" dirty="0">
                <a:solidFill>
                  <a:srgbClr val="212121"/>
                </a:solidFill>
                <a:effectLst/>
                <a:ea typeface="Roboto" panose="02000000000000000000" pitchFamily="2" charset="0"/>
                <a:cs typeface="Roboto" panose="02000000000000000000" pitchFamily="2" charset="0"/>
              </a:rPr>
              <a:t>Show youth how to dress in the winter using the standards of wick, wind, and warmth.</a:t>
            </a:r>
          </a:p>
          <a:p>
            <a:pPr algn="l">
              <a:buFont typeface="Arial" panose="020B0604020202020204" pitchFamily="34" charset="0"/>
              <a:buChar char="•"/>
            </a:pPr>
            <a:r>
              <a:rPr lang="en-US" b="0" i="0" dirty="0">
                <a:solidFill>
                  <a:srgbClr val="212121"/>
                </a:solidFill>
                <a:effectLst/>
                <a:ea typeface="Roboto" panose="02000000000000000000" pitchFamily="2" charset="0"/>
                <a:cs typeface="Roboto" panose="02000000000000000000" pitchFamily="2" charset="0"/>
              </a:rPr>
              <a:t>Explain how food is essential to keeping warm.</a:t>
            </a:r>
          </a:p>
          <a:p>
            <a:pPr algn="l">
              <a:buFont typeface="Arial" panose="020B0604020202020204" pitchFamily="34" charset="0"/>
              <a:buChar char="•"/>
            </a:pPr>
            <a:r>
              <a:rPr lang="en-US" b="0" i="0" dirty="0">
                <a:solidFill>
                  <a:srgbClr val="212121"/>
                </a:solidFill>
                <a:effectLst/>
                <a:ea typeface="Roboto" panose="02000000000000000000" pitchFamily="2" charset="0"/>
                <a:cs typeface="Roboto" panose="02000000000000000000" pitchFamily="2" charset="0"/>
              </a:rPr>
              <a:t>Teach the essentials of cooking when it is cold.</a:t>
            </a:r>
          </a:p>
          <a:p>
            <a:endParaRPr lang="en-US" dirty="0"/>
          </a:p>
        </p:txBody>
      </p:sp>
    </p:spTree>
    <p:extLst>
      <p:ext uri="{BB962C8B-B14F-4D97-AF65-F5344CB8AC3E}">
        <p14:creationId xmlns:p14="http://schemas.microsoft.com/office/powerpoint/2010/main" val="1005105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3DD1-692A-E12F-E1B1-1853B7D35F0D}"/>
              </a:ext>
            </a:extLst>
          </p:cNvPr>
          <p:cNvSpPr>
            <a:spLocks noGrp="1"/>
          </p:cNvSpPr>
          <p:nvPr>
            <p:ph type="title"/>
          </p:nvPr>
        </p:nvSpPr>
        <p:spPr/>
        <p:txBody>
          <a:bodyPr/>
          <a:lstStyle/>
          <a:p>
            <a:r>
              <a:rPr lang="en-US" dirty="0"/>
              <a:t>Wind Chill</a:t>
            </a:r>
          </a:p>
        </p:txBody>
      </p:sp>
      <p:sp>
        <p:nvSpPr>
          <p:cNvPr id="3" name="Content Placeholder 2">
            <a:extLst>
              <a:ext uri="{FF2B5EF4-FFF2-40B4-BE49-F238E27FC236}">
                <a16:creationId xmlns:a16="http://schemas.microsoft.com/office/drawing/2014/main" id="{94C35472-A89B-6AC3-409F-1BBBC1A4357F}"/>
              </a:ext>
            </a:extLst>
          </p:cNvPr>
          <p:cNvSpPr>
            <a:spLocks noGrp="1"/>
          </p:cNvSpPr>
          <p:nvPr>
            <p:ph idx="1"/>
          </p:nvPr>
        </p:nvSpPr>
        <p:spPr/>
        <p:txBody>
          <a:bodyPr/>
          <a:lstStyle/>
          <a:p>
            <a:r>
              <a:rPr lang="en-US" b="0" i="0" dirty="0">
                <a:solidFill>
                  <a:srgbClr val="212121"/>
                </a:solidFill>
                <a:effectLst/>
                <a:ea typeface="Roboto" panose="02000000000000000000" pitchFamily="2" charset="0"/>
                <a:cs typeface="Roboto" panose="02000000000000000000" pitchFamily="2" charset="0"/>
              </a:rPr>
              <a:t>Meteorologists use </a:t>
            </a:r>
            <a:r>
              <a:rPr lang="en-US" b="0" i="1" dirty="0">
                <a:solidFill>
                  <a:srgbClr val="212121"/>
                </a:solidFill>
                <a:effectLst/>
                <a:ea typeface="Roboto" panose="02000000000000000000" pitchFamily="2" charset="0"/>
                <a:cs typeface="Roboto" panose="02000000000000000000" pitchFamily="2" charset="0"/>
              </a:rPr>
              <a:t>wind chill </a:t>
            </a:r>
            <a:r>
              <a:rPr lang="en-US" b="0" i="0" dirty="0">
                <a:solidFill>
                  <a:srgbClr val="212121"/>
                </a:solidFill>
                <a:effectLst/>
                <a:ea typeface="Roboto" panose="02000000000000000000" pitchFamily="2" charset="0"/>
                <a:cs typeface="Roboto" panose="02000000000000000000" pitchFamily="2" charset="0"/>
              </a:rPr>
              <a:t>to describe the combined effect of cold and wind on the human body. </a:t>
            </a:r>
          </a:p>
          <a:p>
            <a:r>
              <a:rPr lang="en-US" b="0" i="0" dirty="0">
                <a:solidFill>
                  <a:srgbClr val="212121"/>
                </a:solidFill>
                <a:effectLst/>
                <a:ea typeface="Roboto" panose="02000000000000000000" pitchFamily="2" charset="0"/>
                <a:cs typeface="Roboto" panose="02000000000000000000" pitchFamily="2" charset="0"/>
              </a:rPr>
              <a:t>Wind chill temperatures always are the same as or lower than the actual temperature and decrease with higher winds. </a:t>
            </a:r>
          </a:p>
          <a:p>
            <a:r>
              <a:rPr lang="en-US" b="0" i="0" dirty="0">
                <a:solidFill>
                  <a:srgbClr val="212121"/>
                </a:solidFill>
                <a:effectLst/>
                <a:ea typeface="Roboto" panose="02000000000000000000" pitchFamily="2" charset="0"/>
                <a:cs typeface="Roboto" panose="02000000000000000000" pitchFamily="2" charset="0"/>
              </a:rPr>
              <a:t>For example, when the temperature is 30 degrees, the wind chill is also 30 degrees if winds are nearly calm. The wind chill will drop to 17 degrees, however, if winds are blowing at 20 miles per hour</a:t>
            </a:r>
            <a:endParaRPr lang="en-US" dirty="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16058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92E0-87B7-2DF9-0CAE-6BE54512DB42}"/>
              </a:ext>
            </a:extLst>
          </p:cNvPr>
          <p:cNvSpPr>
            <a:spLocks noGrp="1"/>
          </p:cNvSpPr>
          <p:nvPr>
            <p:ph type="title"/>
          </p:nvPr>
        </p:nvSpPr>
        <p:spPr/>
        <p:txBody>
          <a:bodyPr/>
          <a:lstStyle/>
          <a:p>
            <a:r>
              <a:rPr lang="en-US" dirty="0"/>
              <a:t>Keeping Warm</a:t>
            </a:r>
          </a:p>
        </p:txBody>
      </p:sp>
      <p:sp>
        <p:nvSpPr>
          <p:cNvPr id="3" name="Content Placeholder 2">
            <a:extLst>
              <a:ext uri="{FF2B5EF4-FFF2-40B4-BE49-F238E27FC236}">
                <a16:creationId xmlns:a16="http://schemas.microsoft.com/office/drawing/2014/main" id="{65703589-0A02-934A-5BD7-24576503A2EE}"/>
              </a:ext>
            </a:extLst>
          </p:cNvPr>
          <p:cNvSpPr>
            <a:spLocks noGrp="1"/>
          </p:cNvSpPr>
          <p:nvPr>
            <p:ph idx="1"/>
          </p:nvPr>
        </p:nvSpPr>
        <p:spPr/>
        <p:txBody>
          <a:bodyPr>
            <a:normAutofit fontScale="85000" lnSpcReduction="20000"/>
          </a:bodyPr>
          <a:lstStyle/>
          <a:p>
            <a:pPr algn="l"/>
            <a:r>
              <a:rPr lang="en-US" b="0" i="0" dirty="0">
                <a:solidFill>
                  <a:srgbClr val="212121"/>
                </a:solidFill>
                <a:effectLst/>
              </a:rPr>
              <a:t>In winter conditions, dressing correctly can do more than keep you comfortable—it can keep you alive. Dress in layers, so you can add or remove articles of clothing to regulate your temperature. And be sure to include layers that </a:t>
            </a:r>
            <a:r>
              <a:rPr lang="en-US" b="0" i="1" dirty="0">
                <a:solidFill>
                  <a:srgbClr val="212121"/>
                </a:solidFill>
                <a:effectLst/>
              </a:rPr>
              <a:t>wick </a:t>
            </a:r>
            <a:r>
              <a:rPr lang="en-US" b="0" i="0" dirty="0">
                <a:solidFill>
                  <a:srgbClr val="212121"/>
                </a:solidFill>
                <a:effectLst/>
              </a:rPr>
              <a:t>(absorb moisture), block the </a:t>
            </a:r>
            <a:r>
              <a:rPr lang="en-US" b="0" i="1" dirty="0">
                <a:solidFill>
                  <a:srgbClr val="212121"/>
                </a:solidFill>
                <a:effectLst/>
              </a:rPr>
              <a:t>wind, </a:t>
            </a:r>
            <a:r>
              <a:rPr lang="en-US" b="0" i="0" dirty="0">
                <a:solidFill>
                  <a:srgbClr val="212121"/>
                </a:solidFill>
                <a:effectLst/>
              </a:rPr>
              <a:t>and keep you </a:t>
            </a:r>
            <a:r>
              <a:rPr lang="en-US" b="0" i="1" dirty="0">
                <a:solidFill>
                  <a:srgbClr val="212121"/>
                </a:solidFill>
                <a:effectLst/>
              </a:rPr>
              <a:t>warm.</a:t>
            </a:r>
            <a:endParaRPr lang="en-US" b="0" i="0" dirty="0">
              <a:solidFill>
                <a:srgbClr val="212121"/>
              </a:solidFill>
              <a:effectLst/>
            </a:endParaRPr>
          </a:p>
          <a:p>
            <a:pPr algn="l">
              <a:buFont typeface="Arial" panose="020B0604020202020204" pitchFamily="34" charset="0"/>
              <a:buChar char="•"/>
            </a:pPr>
            <a:r>
              <a:rPr lang="en-US" b="0" i="0" u="sng" dirty="0">
                <a:solidFill>
                  <a:srgbClr val="212121"/>
                </a:solidFill>
                <a:effectLst/>
              </a:rPr>
              <a:t>Wick</a:t>
            </a:r>
            <a:r>
              <a:rPr lang="en-US" b="0" i="0" dirty="0">
                <a:solidFill>
                  <a:srgbClr val="212121"/>
                </a:solidFill>
                <a:effectLst/>
              </a:rPr>
              <a:t>—Your innermost (base) layer should be made of material that wicks, or draws, moisture away from your body.</a:t>
            </a:r>
          </a:p>
          <a:p>
            <a:pPr algn="l">
              <a:buFont typeface="Arial" panose="020B0604020202020204" pitchFamily="34" charset="0"/>
              <a:buChar char="•"/>
            </a:pPr>
            <a:r>
              <a:rPr lang="en-US" b="0" i="0" u="sng" dirty="0">
                <a:solidFill>
                  <a:srgbClr val="212121"/>
                </a:solidFill>
                <a:effectLst/>
              </a:rPr>
              <a:t>Wind</a:t>
            </a:r>
            <a:r>
              <a:rPr lang="en-US" b="0" i="0" dirty="0">
                <a:solidFill>
                  <a:srgbClr val="212121"/>
                </a:solidFill>
                <a:effectLst/>
              </a:rPr>
              <a:t>—Your outermost layer should block the wind.</a:t>
            </a:r>
          </a:p>
          <a:p>
            <a:pPr algn="l">
              <a:buFont typeface="Arial" panose="020B0604020202020204" pitchFamily="34" charset="0"/>
              <a:buChar char="•"/>
            </a:pPr>
            <a:r>
              <a:rPr lang="en-US" b="0" i="0" u="sng" dirty="0">
                <a:solidFill>
                  <a:srgbClr val="212121"/>
                </a:solidFill>
                <a:effectLst/>
              </a:rPr>
              <a:t>Warm</a:t>
            </a:r>
            <a:r>
              <a:rPr lang="en-US" b="0" i="0" dirty="0">
                <a:solidFill>
                  <a:srgbClr val="212121"/>
                </a:solidFill>
                <a:effectLst/>
              </a:rPr>
              <a:t>—Your middle layer or layers should trap the heat that your body generates.</a:t>
            </a:r>
          </a:p>
          <a:p>
            <a:pPr algn="l"/>
            <a:r>
              <a:rPr lang="en-US" b="1" i="0" dirty="0">
                <a:solidFill>
                  <a:srgbClr val="212121"/>
                </a:solidFill>
                <a:effectLst/>
              </a:rPr>
              <a:t>Avoid cotton, especially in your base layer, because it will trap moisture and make you feel colder.</a:t>
            </a:r>
          </a:p>
          <a:p>
            <a:endParaRPr lang="en-US" dirty="0"/>
          </a:p>
        </p:txBody>
      </p:sp>
    </p:spTree>
    <p:extLst>
      <p:ext uri="{BB962C8B-B14F-4D97-AF65-F5344CB8AC3E}">
        <p14:creationId xmlns:p14="http://schemas.microsoft.com/office/powerpoint/2010/main" val="1214785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1A79-370B-870D-ADCA-02706A80A7E7}"/>
              </a:ext>
            </a:extLst>
          </p:cNvPr>
          <p:cNvSpPr>
            <a:spLocks noGrp="1"/>
          </p:cNvSpPr>
          <p:nvPr>
            <p:ph type="title"/>
          </p:nvPr>
        </p:nvSpPr>
        <p:spPr/>
        <p:txBody>
          <a:bodyPr/>
          <a:lstStyle/>
          <a:p>
            <a:r>
              <a:rPr lang="en-US" dirty="0"/>
              <a:t>Keeping Warm</a:t>
            </a:r>
          </a:p>
        </p:txBody>
      </p:sp>
      <p:sp>
        <p:nvSpPr>
          <p:cNvPr id="3" name="Content Placeholder 2">
            <a:extLst>
              <a:ext uri="{FF2B5EF4-FFF2-40B4-BE49-F238E27FC236}">
                <a16:creationId xmlns:a16="http://schemas.microsoft.com/office/drawing/2014/main" id="{AB95E6FE-F0DA-CEC2-B3C0-E380EBAE671F}"/>
              </a:ext>
            </a:extLst>
          </p:cNvPr>
          <p:cNvSpPr>
            <a:spLocks noGrp="1"/>
          </p:cNvSpPr>
          <p:nvPr>
            <p:ph idx="1"/>
          </p:nvPr>
        </p:nvSpPr>
        <p:spPr/>
        <p:txBody>
          <a:bodyPr>
            <a:normAutofit fontScale="92500" lnSpcReduction="10000"/>
          </a:bodyPr>
          <a:lstStyle/>
          <a:p>
            <a:r>
              <a:rPr lang="en-US" dirty="0"/>
              <a:t>Use the C-O-L-D method to assure staying warm.</a:t>
            </a:r>
          </a:p>
          <a:p>
            <a:r>
              <a:rPr lang="en-US" dirty="0"/>
              <a:t>C – Clean - Keep your insulating layers clean and fluffy.</a:t>
            </a:r>
          </a:p>
          <a:p>
            <a:r>
              <a:rPr lang="en-US" dirty="0"/>
              <a:t>O – Overheating – Avoid overheating by adjusting the layers of your clothing to meet the outside temperature.</a:t>
            </a:r>
          </a:p>
          <a:p>
            <a:r>
              <a:rPr lang="en-US" dirty="0"/>
              <a:t>L – Loose Layers – A steady flow of warm blood is essential to keep all parts of your body warm.</a:t>
            </a:r>
          </a:p>
          <a:p>
            <a:r>
              <a:rPr lang="en-US" dirty="0"/>
              <a:t>D – Damp clothing and skin can cause your body to cool quickly. Possibly leading to frostbite and hypothermia.</a:t>
            </a:r>
          </a:p>
        </p:txBody>
      </p:sp>
    </p:spTree>
    <p:extLst>
      <p:ext uri="{BB962C8B-B14F-4D97-AF65-F5344CB8AC3E}">
        <p14:creationId xmlns:p14="http://schemas.microsoft.com/office/powerpoint/2010/main" val="348820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30DC-965D-0FBE-8694-3103831C8E4D}"/>
              </a:ext>
            </a:extLst>
          </p:cNvPr>
          <p:cNvSpPr>
            <a:spLocks noGrp="1"/>
          </p:cNvSpPr>
          <p:nvPr>
            <p:ph type="title"/>
          </p:nvPr>
        </p:nvSpPr>
        <p:spPr/>
        <p:txBody>
          <a:bodyPr/>
          <a:lstStyle/>
          <a:p>
            <a:r>
              <a:rPr lang="en-US" dirty="0"/>
              <a:t>Keeping Warm: Clothing</a:t>
            </a:r>
          </a:p>
        </p:txBody>
      </p:sp>
      <p:sp>
        <p:nvSpPr>
          <p:cNvPr id="3" name="Content Placeholder 2">
            <a:extLst>
              <a:ext uri="{FF2B5EF4-FFF2-40B4-BE49-F238E27FC236}">
                <a16:creationId xmlns:a16="http://schemas.microsoft.com/office/drawing/2014/main" id="{BEA659AB-00E9-9EE4-0CD4-E2EACF4F8270}"/>
              </a:ext>
            </a:extLst>
          </p:cNvPr>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Footwear. 	As with other clothing, the layer system is also the answer for foot- wear. Start with a pair of silk, nylon, or thin wool socks next to your skin. Then layer on several pairs of heavier wool socks. </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Mittens. Mittens allow your fingers to be in direct contact with each other. They will keep your hands warmer than regular gloves that cover each finger.</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Headgear.  The stocking hat is the warmest thing you can cover your head with, in cold weather. Get one that is large enough to pull down over your ears. Also ski masks are great in the winter and can help in keeping your neck and face warm as well. </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Parka and/or Overcoat. - Your coat or parka is the most important piece of your winter clothing. It needs to be large enough to fit over extra clothing without cutting off blood flow and allowing ventilation to keep moisture away from your body. </a:t>
            </a:r>
            <a:r>
              <a:rPr lang="en-US" sz="1800" dirty="0">
                <a:effectLst/>
                <a:latin typeface="Times New Roman" panose="02020603050405020304" pitchFamily="18" charset="0"/>
                <a:ea typeface="Calibri" panose="020F0502020204030204" pitchFamily="34" charset="0"/>
              </a:rPr>
              <a:t>- Sleepwear. - </a:t>
            </a:r>
            <a:r>
              <a:rPr lang="en-US" sz="1800" b="1" u="sng" dirty="0">
                <a:effectLst/>
                <a:latin typeface="Times New Roman" panose="02020603050405020304" pitchFamily="18" charset="0"/>
                <a:ea typeface="Calibri" panose="020F0502020204030204" pitchFamily="34" charset="0"/>
              </a:rPr>
              <a:t>Never</a:t>
            </a:r>
            <a:r>
              <a:rPr lang="en-US" sz="1800" b="1" dirty="0">
                <a:effectLst/>
                <a:latin typeface="Times New Roman" panose="02020603050405020304" pitchFamily="18" charset="0"/>
                <a:ea typeface="Calibri" panose="020F0502020204030204" pitchFamily="34" charset="0"/>
              </a:rPr>
              <a:t> should you sleep in the same clothes that you have worn all day. They are damp and will cause you to chill</a:t>
            </a:r>
            <a:r>
              <a:rPr lang="en-US"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114368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88D3-F2B0-7758-A41B-6AB776798695}"/>
              </a:ext>
            </a:extLst>
          </p:cNvPr>
          <p:cNvSpPr>
            <a:spLocks noGrp="1"/>
          </p:cNvSpPr>
          <p:nvPr>
            <p:ph type="title"/>
          </p:nvPr>
        </p:nvSpPr>
        <p:spPr/>
        <p:txBody>
          <a:bodyPr/>
          <a:lstStyle/>
          <a:p>
            <a:r>
              <a:rPr lang="en-US" dirty="0"/>
              <a:t>Keeping Warm</a:t>
            </a:r>
          </a:p>
        </p:txBody>
      </p:sp>
      <p:sp>
        <p:nvSpPr>
          <p:cNvPr id="3" name="Content Placeholder 2">
            <a:extLst>
              <a:ext uri="{FF2B5EF4-FFF2-40B4-BE49-F238E27FC236}">
                <a16:creationId xmlns:a16="http://schemas.microsoft.com/office/drawing/2014/main" id="{B0F48F9C-687C-7063-1363-71D800E12ECA}"/>
              </a:ext>
            </a:extLst>
          </p:cNvPr>
          <p:cNvSpPr>
            <a:spLocks noGrp="1"/>
          </p:cNvSpPr>
          <p:nvPr>
            <p:ph idx="1"/>
          </p:nvPr>
        </p:nvSpPr>
        <p:spPr/>
        <p:txBody>
          <a:bodyPr>
            <a:normAutofit/>
          </a:bodyPr>
          <a:lstStyle/>
          <a:p>
            <a:r>
              <a:rPr lang="en-US" sz="1800" dirty="0">
                <a:effectLst/>
                <a:ea typeface="Calibri" panose="020F0502020204030204" pitchFamily="34" charset="0"/>
                <a:cs typeface="Times New Roman" panose="02020603050405020304" pitchFamily="18" charset="0"/>
              </a:rPr>
              <a:t>Sleepwear. - </a:t>
            </a:r>
            <a:r>
              <a:rPr lang="en-US" sz="1800" b="1" u="sng" dirty="0">
                <a:effectLst/>
                <a:ea typeface="Calibri" panose="020F0502020204030204" pitchFamily="34" charset="0"/>
                <a:cs typeface="Times New Roman" panose="02020603050405020304" pitchFamily="18" charset="0"/>
              </a:rPr>
              <a:t>Never</a:t>
            </a:r>
            <a:r>
              <a:rPr lang="en-US" sz="1800" b="1" dirty="0">
                <a:effectLst/>
                <a:ea typeface="Calibri" panose="020F0502020204030204" pitchFamily="34" charset="0"/>
                <a:cs typeface="Times New Roman" panose="02020603050405020304" pitchFamily="18" charset="0"/>
              </a:rPr>
              <a:t> should you sleep in the same clothes that you have worn all day. They are damp and will cause you to chill</a:t>
            </a:r>
            <a:r>
              <a:rPr lang="en-US" sz="1800" dirty="0">
                <a:effectLst/>
                <a:ea typeface="Calibri" panose="020F0502020204030204" pitchFamily="34" charset="0"/>
                <a:cs typeface="Times New Roman" panose="02020603050405020304" pitchFamily="18" charset="0"/>
              </a:rPr>
              <a:t>. This could cause frostbite and hypothermia. </a:t>
            </a:r>
          </a:p>
          <a:p>
            <a:r>
              <a:rPr lang="en-US" sz="1800" dirty="0">
                <a:effectLst/>
                <a:ea typeface="Calibri" panose="020F0502020204030204" pitchFamily="34" charset="0"/>
                <a:cs typeface="Times New Roman" panose="02020603050405020304" pitchFamily="18" charset="0"/>
              </a:rPr>
              <a:t>It is advised that you bring a thick pair of sweats and thermal underwear to sleep in. Keep the thermals and sweats for sleeping in only. </a:t>
            </a:r>
          </a:p>
          <a:p>
            <a:r>
              <a:rPr lang="en-US" sz="1800" dirty="0">
                <a:effectLst/>
                <a:ea typeface="Calibri" panose="020F0502020204030204" pitchFamily="34" charset="0"/>
                <a:cs typeface="Times New Roman" panose="02020603050405020304" pitchFamily="18" charset="0"/>
              </a:rPr>
              <a:t>Always sleep with a stocking hat on your head. </a:t>
            </a:r>
          </a:p>
          <a:p>
            <a:r>
              <a:rPr lang="en-US" sz="1800" dirty="0">
                <a:effectLst/>
                <a:ea typeface="Calibri" panose="020F0502020204030204" pitchFamily="34" charset="0"/>
                <a:cs typeface="Times New Roman" panose="02020603050405020304" pitchFamily="18" charset="0"/>
              </a:rPr>
              <a:t>Your sleeping bag needs to be a winter rated bag, typically rated down to 20 degrees. </a:t>
            </a:r>
          </a:p>
          <a:p>
            <a:r>
              <a:rPr lang="en-US" sz="1800" dirty="0">
                <a:effectLst/>
                <a:ea typeface="Calibri" panose="020F0502020204030204" pitchFamily="34" charset="0"/>
                <a:cs typeface="Times New Roman" panose="02020603050405020304" pitchFamily="18" charset="0"/>
              </a:rPr>
              <a:t>It is also a very good idea to have sleeping mat to use in the winter, such as Thermal Rest or a piece of high-density rubber foam at least one inch thick. </a:t>
            </a:r>
            <a:endParaRPr lang="en-US" dirty="0">
              <a:cs typeface="Times New Roman" panose="02020603050405020304" pitchFamily="18" charset="0"/>
            </a:endParaRPr>
          </a:p>
        </p:txBody>
      </p:sp>
    </p:spTree>
    <p:extLst>
      <p:ext uri="{BB962C8B-B14F-4D97-AF65-F5344CB8AC3E}">
        <p14:creationId xmlns:p14="http://schemas.microsoft.com/office/powerpoint/2010/main" val="146886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6F1D-6FB1-7D16-CDA1-702AD023D55F}"/>
              </a:ext>
            </a:extLst>
          </p:cNvPr>
          <p:cNvSpPr>
            <a:spLocks noGrp="1"/>
          </p:cNvSpPr>
          <p:nvPr>
            <p:ph type="title"/>
          </p:nvPr>
        </p:nvSpPr>
        <p:spPr/>
        <p:txBody>
          <a:bodyPr/>
          <a:lstStyle/>
          <a:p>
            <a:r>
              <a:rPr lang="en-US" dirty="0"/>
              <a:t>Winter Camping: Cooking</a:t>
            </a:r>
          </a:p>
        </p:txBody>
      </p:sp>
      <p:sp>
        <p:nvSpPr>
          <p:cNvPr id="3" name="Content Placeholder 2">
            <a:extLst>
              <a:ext uri="{FF2B5EF4-FFF2-40B4-BE49-F238E27FC236}">
                <a16:creationId xmlns:a16="http://schemas.microsoft.com/office/drawing/2014/main" id="{87290FE4-5B77-9F37-959D-74A9C9E6B31B}"/>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Cooking in cold weather will take about twice as long as normal.</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Always use a lid on any pots that you are cooking in.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Make sure you start hot cleaning water before you start cooking.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Try to keep your menu to good one-pot meals. Things like stews, chili, and hot beans stick to your ribs, lessen the cleaning time, and provide good sources of energy and fuel for your internal furnace.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good high-calorie snack before bedtime will also keep you warm all night.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Stay away from an overabundance of sugar, cheese is a good high-calorie bedtime snack. </a:t>
            </a:r>
          </a:p>
          <a:p>
            <a:endParaRPr lang="en-US" dirty="0"/>
          </a:p>
        </p:txBody>
      </p:sp>
    </p:spTree>
    <p:extLst>
      <p:ext uri="{BB962C8B-B14F-4D97-AF65-F5344CB8AC3E}">
        <p14:creationId xmlns:p14="http://schemas.microsoft.com/office/powerpoint/2010/main" val="407117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838D-93BB-4D4A-8B70-2A9247A461BE}"/>
              </a:ext>
            </a:extLst>
          </p:cNvPr>
          <p:cNvSpPr>
            <a:spLocks noGrp="1"/>
          </p:cNvSpPr>
          <p:nvPr>
            <p:ph type="title"/>
          </p:nvPr>
        </p:nvSpPr>
        <p:spPr>
          <a:xfrm>
            <a:off x="677334" y="609600"/>
            <a:ext cx="8596668" cy="914400"/>
          </a:xfrm>
        </p:spPr>
        <p:txBody>
          <a:bodyPr/>
          <a:lstStyle/>
          <a:p>
            <a:r>
              <a:rPr lang="en-US" dirty="0"/>
              <a:t>Welcome</a:t>
            </a:r>
          </a:p>
        </p:txBody>
      </p:sp>
      <p:sp>
        <p:nvSpPr>
          <p:cNvPr id="3" name="Content Placeholder 2">
            <a:extLst>
              <a:ext uri="{FF2B5EF4-FFF2-40B4-BE49-F238E27FC236}">
                <a16:creationId xmlns:a16="http://schemas.microsoft.com/office/drawing/2014/main" id="{EA54C51B-DD51-468F-AE54-A5DBC8B40EB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Pledge of Allegiance</a:t>
            </a:r>
          </a:p>
          <a:p>
            <a:pPr lvl="1"/>
            <a:r>
              <a:rPr lang="en-US" i="0" dirty="0">
                <a:solidFill>
                  <a:srgbClr val="000000"/>
                </a:solidFill>
                <a:effectLst/>
                <a:latin typeface="Times New Roman" panose="02020603050405020304" pitchFamily="18" charset="0"/>
                <a:cs typeface="Times New Roman" panose="02020603050405020304" pitchFamily="18" charset="0"/>
              </a:rPr>
              <a:t>"I pledge allegiance to the Flag of the United States of America, and to the Republic for which it stands, one Nation under God, indivisible, with liberty and justice for all."</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Scout Oath</a:t>
            </a:r>
          </a:p>
          <a:p>
            <a:pPr lvl="1"/>
            <a:r>
              <a:rPr lang="en-US" i="0" dirty="0">
                <a:solidFill>
                  <a:srgbClr val="202124"/>
                </a:solidFill>
                <a:effectLst/>
                <a:latin typeface="Times New Roman" panose="02020603050405020304" pitchFamily="18" charset="0"/>
                <a:cs typeface="Times New Roman" panose="02020603050405020304" pitchFamily="18" charset="0"/>
              </a:rPr>
              <a:t>On my honor I will do my best to do my duty to God and my country and to obey the Scout Law; to help other people at all times; to keep myself physically strong, mentally awake, and morally straight.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719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6601-0CA1-CE09-1CDF-7ED09935E9DA}"/>
              </a:ext>
            </a:extLst>
          </p:cNvPr>
          <p:cNvSpPr>
            <a:spLocks noGrp="1"/>
          </p:cNvSpPr>
          <p:nvPr>
            <p:ph type="title"/>
          </p:nvPr>
        </p:nvSpPr>
        <p:spPr/>
        <p:txBody>
          <a:bodyPr>
            <a:normAutofit fontScale="90000"/>
          </a:bodyPr>
          <a:lstStyle/>
          <a:p>
            <a:r>
              <a:rPr lang="en-US" dirty="0"/>
              <a:t>Hot Topic: Recruitment, Retention and Membership</a:t>
            </a:r>
          </a:p>
        </p:txBody>
      </p:sp>
      <p:sp>
        <p:nvSpPr>
          <p:cNvPr id="3" name="Content Placeholder 2">
            <a:extLst>
              <a:ext uri="{FF2B5EF4-FFF2-40B4-BE49-F238E27FC236}">
                <a16:creationId xmlns:a16="http://schemas.microsoft.com/office/drawing/2014/main" id="{56257237-B1EF-B84B-DCC1-CAFCE5B26577}"/>
              </a:ext>
            </a:extLst>
          </p:cNvPr>
          <p:cNvSpPr>
            <a:spLocks noGrp="1"/>
          </p:cNvSpPr>
          <p:nvPr>
            <p:ph idx="1"/>
          </p:nvPr>
        </p:nvSpPr>
        <p:spPr/>
        <p:txBody>
          <a:bodyPr>
            <a:normAutofit/>
          </a:bodyPr>
          <a:lstStyle/>
          <a:p>
            <a:r>
              <a:rPr lang="en-US" dirty="0"/>
              <a:t>The vision and mission of the BSA is to prepare all youth “to make ethical and moral choices…..by instilling in them the Scout Oath and Law.” ALL YOUTH! </a:t>
            </a:r>
          </a:p>
          <a:p>
            <a:r>
              <a:rPr lang="en-US" dirty="0"/>
              <a:t>As Scouts and Scouters it is our responsibility to share this amazing program with everyone we know, giving them the opportunity to say YES to a great adventure! </a:t>
            </a:r>
          </a:p>
        </p:txBody>
      </p:sp>
    </p:spTree>
    <p:extLst>
      <p:ext uri="{BB962C8B-B14F-4D97-AF65-F5344CB8AC3E}">
        <p14:creationId xmlns:p14="http://schemas.microsoft.com/office/powerpoint/2010/main" val="118467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7B02-71FC-3025-7D7A-8F8A53FEACD8}"/>
              </a:ext>
            </a:extLst>
          </p:cNvPr>
          <p:cNvSpPr>
            <a:spLocks noGrp="1"/>
          </p:cNvSpPr>
          <p:nvPr>
            <p:ph type="title"/>
          </p:nvPr>
        </p:nvSpPr>
        <p:spPr/>
        <p:txBody>
          <a:bodyPr>
            <a:normAutofit fontScale="90000"/>
          </a:bodyPr>
          <a:lstStyle/>
          <a:p>
            <a:r>
              <a:rPr lang="en-US" dirty="0"/>
              <a:t>Hot Topic: “Recruitment, Retention and Membership”</a:t>
            </a:r>
          </a:p>
        </p:txBody>
      </p:sp>
      <p:sp>
        <p:nvSpPr>
          <p:cNvPr id="3" name="Content Placeholder 2">
            <a:extLst>
              <a:ext uri="{FF2B5EF4-FFF2-40B4-BE49-F238E27FC236}">
                <a16:creationId xmlns:a16="http://schemas.microsoft.com/office/drawing/2014/main" id="{2A9F444E-8138-F1A8-85AA-48DEDAAC7CE8}"/>
              </a:ext>
            </a:extLst>
          </p:cNvPr>
          <p:cNvSpPr>
            <a:spLocks noGrp="1"/>
          </p:cNvSpPr>
          <p:nvPr>
            <p:ph idx="1"/>
          </p:nvPr>
        </p:nvSpPr>
        <p:spPr/>
        <p:txBody>
          <a:bodyPr>
            <a:normAutofit/>
          </a:bodyPr>
          <a:lstStyle/>
          <a:p>
            <a:r>
              <a:rPr lang="en-US" dirty="0"/>
              <a:t>Here are some great ideas to get you started!</a:t>
            </a:r>
          </a:p>
          <a:p>
            <a:pPr lvl="1"/>
            <a:r>
              <a:rPr lang="en-US" dirty="0"/>
              <a:t>Have a presence at school open house nights, meet the teacher nights, PTA meetings, church or community events</a:t>
            </a:r>
          </a:p>
          <a:p>
            <a:pPr lvl="1"/>
            <a:r>
              <a:rPr lang="en-US" dirty="0"/>
              <a:t>Business cards with pack or troop information, include a QR code with a link to your unit’s website or your Be A Scout Pin! </a:t>
            </a:r>
          </a:p>
        </p:txBody>
      </p:sp>
    </p:spTree>
    <p:extLst>
      <p:ext uri="{BB962C8B-B14F-4D97-AF65-F5344CB8AC3E}">
        <p14:creationId xmlns:p14="http://schemas.microsoft.com/office/powerpoint/2010/main" val="405296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D16A-8118-7D66-BEB7-B898E0899FE6}"/>
              </a:ext>
            </a:extLst>
          </p:cNvPr>
          <p:cNvSpPr>
            <a:spLocks noGrp="1"/>
          </p:cNvSpPr>
          <p:nvPr>
            <p:ph type="title"/>
          </p:nvPr>
        </p:nvSpPr>
        <p:spPr/>
        <p:txBody>
          <a:bodyPr>
            <a:normAutofit fontScale="90000"/>
          </a:bodyPr>
          <a:lstStyle/>
          <a:p>
            <a:r>
              <a:rPr lang="en-US" dirty="0"/>
              <a:t>Hot Topic: “Recruitment, Retention and Membership”</a:t>
            </a:r>
          </a:p>
        </p:txBody>
      </p:sp>
      <p:sp>
        <p:nvSpPr>
          <p:cNvPr id="3" name="Content Placeholder 2">
            <a:extLst>
              <a:ext uri="{FF2B5EF4-FFF2-40B4-BE49-F238E27FC236}">
                <a16:creationId xmlns:a16="http://schemas.microsoft.com/office/drawing/2014/main" id="{A63D7917-29E3-17A2-740D-034975A6760B}"/>
              </a:ext>
            </a:extLst>
          </p:cNvPr>
          <p:cNvSpPr>
            <a:spLocks noGrp="1"/>
          </p:cNvSpPr>
          <p:nvPr>
            <p:ph idx="1"/>
          </p:nvPr>
        </p:nvSpPr>
        <p:spPr/>
        <p:txBody>
          <a:bodyPr/>
          <a:lstStyle/>
          <a:p>
            <a:r>
              <a:rPr lang="en-US" dirty="0"/>
              <a:t>Here are some great ideas to get you started!</a:t>
            </a:r>
          </a:p>
          <a:p>
            <a:pPr lvl="1"/>
            <a:r>
              <a:rPr lang="en-US" dirty="0"/>
              <a:t>Use incentives –– Scouts who bring a friend could be entered into a drawing for cool stuff, or they could both receive a patch! </a:t>
            </a:r>
          </a:p>
          <a:p>
            <a:pPr lvl="1"/>
            <a:r>
              <a:rPr lang="en-US" dirty="0"/>
              <a:t> Host a “Normal Friend Activity”</a:t>
            </a:r>
          </a:p>
          <a:p>
            <a:pPr lvl="1"/>
            <a:r>
              <a:rPr lang="en-US" dirty="0"/>
              <a:t>“Ask”</a:t>
            </a:r>
          </a:p>
          <a:p>
            <a:r>
              <a:rPr lang="en-US" dirty="0"/>
              <a:t>Check out the BSA Membership and Marketing Hub for more information. https://scoutingwire.org/marketing-and-membership-hub/</a:t>
            </a:r>
          </a:p>
          <a:p>
            <a:endParaRPr lang="en-US" dirty="0"/>
          </a:p>
        </p:txBody>
      </p:sp>
    </p:spTree>
    <p:extLst>
      <p:ext uri="{BB962C8B-B14F-4D97-AF65-F5344CB8AC3E}">
        <p14:creationId xmlns:p14="http://schemas.microsoft.com/office/powerpoint/2010/main" val="183942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D15A-060F-4DAE-B018-42DBBC70C1DC}"/>
              </a:ext>
            </a:extLst>
          </p:cNvPr>
          <p:cNvSpPr>
            <a:spLocks noGrp="1"/>
          </p:cNvSpPr>
          <p:nvPr>
            <p:ph type="title"/>
          </p:nvPr>
        </p:nvSpPr>
        <p:spPr/>
        <p:txBody>
          <a:bodyPr/>
          <a:lstStyle/>
          <a:p>
            <a:r>
              <a:rPr lang="en-US" dirty="0"/>
              <a:t>Introductions and Announcements</a:t>
            </a:r>
          </a:p>
        </p:txBody>
      </p:sp>
      <p:sp>
        <p:nvSpPr>
          <p:cNvPr id="3" name="Content Placeholder 2">
            <a:extLst>
              <a:ext uri="{FF2B5EF4-FFF2-40B4-BE49-F238E27FC236}">
                <a16:creationId xmlns:a16="http://schemas.microsoft.com/office/drawing/2014/main" id="{8F0E9025-70F4-4340-98A1-902D5EC7E449}"/>
              </a:ext>
            </a:extLst>
          </p:cNvPr>
          <p:cNvSpPr>
            <a:spLocks noGrp="1"/>
          </p:cNvSpPr>
          <p:nvPr>
            <p:ph idx="1"/>
          </p:nvPr>
        </p:nvSpPr>
        <p:spPr/>
        <p:txBody>
          <a:bodyPr>
            <a:normAutofit/>
          </a:bodyPr>
          <a:lstStyle/>
          <a:p>
            <a:r>
              <a:rPr lang="en-US" sz="2800" dirty="0"/>
              <a:t>Webmaster’s Minutes: Edward Weeks</a:t>
            </a:r>
          </a:p>
          <a:p>
            <a:r>
              <a:rPr lang="en-US" sz="2800" dirty="0"/>
              <a:t>District Activity Update: Lenny Wertz</a:t>
            </a:r>
          </a:p>
          <a:p>
            <a:r>
              <a:rPr lang="en-US" sz="2800" dirty="0"/>
              <a:t>District Commissioner: Carolyn Miller</a:t>
            </a:r>
          </a:p>
          <a:p>
            <a:r>
              <a:rPr lang="en-US" sz="2800" dirty="0"/>
              <a:t>District’s Director/Executive:  </a:t>
            </a:r>
            <a:r>
              <a:rPr lang="en-US" sz="2800" i="0" dirty="0">
                <a:solidFill>
                  <a:srgbClr val="283C46"/>
                </a:solidFill>
                <a:effectLst/>
              </a:rPr>
              <a:t>Lawson Lipford-</a:t>
            </a:r>
            <a:r>
              <a:rPr lang="en-US" sz="2800" dirty="0"/>
              <a:t>Cruz</a:t>
            </a:r>
          </a:p>
          <a:p>
            <a:r>
              <a:rPr lang="en-US" sz="2800" dirty="0"/>
              <a:t>District Committee Chair: Steward Benson</a:t>
            </a:r>
          </a:p>
        </p:txBody>
      </p:sp>
    </p:spTree>
    <p:extLst>
      <p:ext uri="{BB962C8B-B14F-4D97-AF65-F5344CB8AC3E}">
        <p14:creationId xmlns:p14="http://schemas.microsoft.com/office/powerpoint/2010/main" val="333623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CCDE-6B91-7F39-4692-8ED743CA839B}"/>
              </a:ext>
            </a:extLst>
          </p:cNvPr>
          <p:cNvSpPr>
            <a:spLocks noGrp="1"/>
          </p:cNvSpPr>
          <p:nvPr>
            <p:ph type="title"/>
          </p:nvPr>
        </p:nvSpPr>
        <p:spPr/>
        <p:txBody>
          <a:bodyPr>
            <a:normAutofit fontScale="90000"/>
          </a:bodyPr>
          <a:lstStyle/>
          <a:p>
            <a:br>
              <a:rPr lang="en-US" sz="3100" dirty="0"/>
            </a:br>
            <a:r>
              <a:rPr lang="en-US" sz="4000" dirty="0"/>
              <a:t>Safety Moment: “Anaphylaxis”</a:t>
            </a:r>
            <a:br>
              <a:rPr lang="en-US" b="0" i="0" dirty="0">
                <a:solidFill>
                  <a:srgbClr val="515354"/>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286A9498-D191-F00D-944E-BDAC345D34A2}"/>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515354"/>
                </a:solidFill>
                <a:effectLst/>
                <a:latin typeface="Roboto" panose="02000000000000000000" pitchFamily="2" charset="0"/>
              </a:rPr>
              <a:t>Anaphylaxis is a sudden and potentially life-threatening allergic reaction usually to a food, an insect bite, or a medication. </a:t>
            </a:r>
          </a:p>
          <a:p>
            <a:pPr algn="l">
              <a:buFont typeface="Arial" panose="020B0604020202020204" pitchFamily="34" charset="0"/>
              <a:buChar char="•"/>
            </a:pPr>
            <a:r>
              <a:rPr lang="en-US" b="0" i="0" dirty="0">
                <a:solidFill>
                  <a:srgbClr val="515354"/>
                </a:solidFill>
                <a:effectLst/>
                <a:latin typeface="Roboto" panose="02000000000000000000" pitchFamily="2" charset="0"/>
              </a:rPr>
              <a:t>Anaphylaxis usually occurs in someone who has previously had an allergic reaction.</a:t>
            </a:r>
          </a:p>
          <a:p>
            <a:pPr algn="l">
              <a:buFont typeface="Arial" panose="020B0604020202020204" pitchFamily="34" charset="0"/>
              <a:buChar char="•"/>
            </a:pPr>
            <a:r>
              <a:rPr lang="en-US" b="0" i="0" dirty="0">
                <a:solidFill>
                  <a:srgbClr val="515354"/>
                </a:solidFill>
                <a:effectLst/>
                <a:latin typeface="Roboto" panose="02000000000000000000" pitchFamily="2" charset="0"/>
              </a:rPr>
              <a:t>It can also happen to someone with no previous history. </a:t>
            </a:r>
          </a:p>
          <a:p>
            <a:pPr algn="l">
              <a:buFont typeface="Arial" panose="020B0604020202020204" pitchFamily="34" charset="0"/>
              <a:buChar char="•"/>
            </a:pPr>
            <a:r>
              <a:rPr lang="en-US" b="0" i="0" dirty="0">
                <a:solidFill>
                  <a:srgbClr val="515354"/>
                </a:solidFill>
                <a:effectLst/>
                <a:latin typeface="Roboto" panose="02000000000000000000" pitchFamily="2" charset="0"/>
              </a:rPr>
              <a:t>Preventing a reaction by avoiding the allergen is key. </a:t>
            </a:r>
            <a:endParaRPr lang="en-US" dirty="0"/>
          </a:p>
        </p:txBody>
      </p:sp>
    </p:spTree>
    <p:extLst>
      <p:ext uri="{BB962C8B-B14F-4D97-AF65-F5344CB8AC3E}">
        <p14:creationId xmlns:p14="http://schemas.microsoft.com/office/powerpoint/2010/main" val="107107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6FB1-AA8C-DFC8-E9E0-572E7351F165}"/>
              </a:ext>
            </a:extLst>
          </p:cNvPr>
          <p:cNvSpPr>
            <a:spLocks noGrp="1"/>
          </p:cNvSpPr>
          <p:nvPr>
            <p:ph type="title"/>
          </p:nvPr>
        </p:nvSpPr>
        <p:spPr/>
        <p:txBody>
          <a:bodyPr>
            <a:normAutofit fontScale="90000"/>
          </a:bodyPr>
          <a:lstStyle/>
          <a:p>
            <a:r>
              <a:rPr lang="en-US" sz="4400" dirty="0"/>
              <a:t>Safety Moment: “Anaphylaxis”</a:t>
            </a:r>
            <a:br>
              <a:rPr lang="en-US" b="0" i="0" dirty="0">
                <a:solidFill>
                  <a:srgbClr val="515354"/>
                </a:solidFill>
                <a:effectLst/>
                <a:latin typeface="Roboto" panose="02000000000000000000" pitchFamily="2" charset="0"/>
              </a:rPr>
            </a:br>
            <a:r>
              <a:rPr lang="en-US" dirty="0"/>
              <a:t>Symptoms May Include</a:t>
            </a:r>
          </a:p>
        </p:txBody>
      </p:sp>
      <p:sp>
        <p:nvSpPr>
          <p:cNvPr id="3" name="Content Placeholder 2">
            <a:extLst>
              <a:ext uri="{FF2B5EF4-FFF2-40B4-BE49-F238E27FC236}">
                <a16:creationId xmlns:a16="http://schemas.microsoft.com/office/drawing/2014/main" id="{022DF278-F160-51F0-75D5-899188DDCF7B}"/>
              </a:ext>
            </a:extLst>
          </p:cNvPr>
          <p:cNvSpPr>
            <a:spLocks noGrp="1"/>
          </p:cNvSpPr>
          <p:nvPr>
            <p:ph sz="half" idx="1"/>
          </p:nvPr>
        </p:nvSpPr>
        <p:spPr/>
        <p:txBody>
          <a:bodyPr>
            <a:normAutofit lnSpcReduction="10000"/>
          </a:bodyPr>
          <a:lstStyle/>
          <a:p>
            <a:pPr algn="l">
              <a:buFont typeface="Arial" panose="020B0604020202020204" pitchFamily="34" charset="0"/>
              <a:buChar char="•"/>
            </a:pPr>
            <a:r>
              <a:rPr lang="en-US" b="0" i="0" dirty="0">
                <a:solidFill>
                  <a:srgbClr val="515354"/>
                </a:solidFill>
                <a:effectLst/>
                <a:latin typeface="Roboto" panose="02000000000000000000" pitchFamily="2" charset="0"/>
              </a:rPr>
              <a:t>Hives</a:t>
            </a:r>
          </a:p>
          <a:p>
            <a:pPr algn="l">
              <a:buFont typeface="Arial" panose="020B0604020202020204" pitchFamily="34" charset="0"/>
              <a:buChar char="•"/>
            </a:pPr>
            <a:r>
              <a:rPr lang="en-US" b="0" i="0" dirty="0">
                <a:solidFill>
                  <a:srgbClr val="515354"/>
                </a:solidFill>
                <a:effectLst/>
                <a:latin typeface="Roboto" panose="02000000000000000000" pitchFamily="2" charset="0"/>
              </a:rPr>
              <a:t>Swelling of mouth, tongue, or eyes</a:t>
            </a:r>
          </a:p>
          <a:p>
            <a:pPr algn="l">
              <a:buFont typeface="Arial" panose="020B0604020202020204" pitchFamily="34" charset="0"/>
              <a:buChar char="•"/>
            </a:pPr>
            <a:r>
              <a:rPr lang="en-US" b="0" i="0" dirty="0">
                <a:solidFill>
                  <a:srgbClr val="515354"/>
                </a:solidFill>
                <a:effectLst/>
                <a:latin typeface="Roboto" panose="02000000000000000000" pitchFamily="2" charset="0"/>
              </a:rPr>
              <a:t>Throat tightness Hoarseness</a:t>
            </a:r>
          </a:p>
          <a:p>
            <a:pPr algn="l">
              <a:buFont typeface="Arial" panose="020B0604020202020204" pitchFamily="34" charset="0"/>
              <a:buChar char="•"/>
            </a:pPr>
            <a:r>
              <a:rPr lang="en-US" b="0" i="0" dirty="0">
                <a:solidFill>
                  <a:srgbClr val="515354"/>
                </a:solidFill>
                <a:effectLst/>
                <a:latin typeface="Roboto" panose="02000000000000000000" pitchFamily="2" charset="0"/>
              </a:rPr>
              <a:t>Fainting</a:t>
            </a:r>
          </a:p>
          <a:p>
            <a:pPr algn="l">
              <a:buFont typeface="Arial" panose="020B0604020202020204" pitchFamily="34" charset="0"/>
              <a:buChar char="•"/>
            </a:pPr>
            <a:r>
              <a:rPr lang="en-US" b="0" i="0" dirty="0">
                <a:solidFill>
                  <a:srgbClr val="515354"/>
                </a:solidFill>
                <a:effectLst/>
                <a:latin typeface="Roboto" panose="02000000000000000000" pitchFamily="2" charset="0"/>
              </a:rPr>
              <a:t>Runny nose</a:t>
            </a:r>
          </a:p>
          <a:p>
            <a:pPr algn="l">
              <a:buFont typeface="Arial" panose="020B0604020202020204" pitchFamily="34" charset="0"/>
              <a:buChar char="•"/>
            </a:pPr>
            <a:r>
              <a:rPr lang="en-US" b="0" i="0" dirty="0">
                <a:solidFill>
                  <a:srgbClr val="515354"/>
                </a:solidFill>
                <a:effectLst/>
                <a:latin typeface="Roboto" panose="02000000000000000000" pitchFamily="2" charset="0"/>
              </a:rPr>
              <a:t>Difficulty breathing, wheezing</a:t>
            </a:r>
          </a:p>
          <a:p>
            <a:endParaRPr lang="en-US" dirty="0"/>
          </a:p>
        </p:txBody>
      </p:sp>
      <p:sp>
        <p:nvSpPr>
          <p:cNvPr id="4" name="Content Placeholder 3">
            <a:extLst>
              <a:ext uri="{FF2B5EF4-FFF2-40B4-BE49-F238E27FC236}">
                <a16:creationId xmlns:a16="http://schemas.microsoft.com/office/drawing/2014/main" id="{F06ACE7F-BFDA-1282-25EB-A9AF9348E23C}"/>
              </a:ext>
            </a:extLst>
          </p:cNvPr>
          <p:cNvSpPr>
            <a:spLocks noGrp="1"/>
          </p:cNvSpPr>
          <p:nvPr>
            <p:ph sz="half" idx="2"/>
          </p:nvPr>
        </p:nvSpPr>
        <p:spPr/>
        <p:txBody>
          <a:bodyPr>
            <a:normAutofit lnSpcReduction="10000"/>
          </a:bodyPr>
          <a:lstStyle/>
          <a:p>
            <a:pPr algn="l">
              <a:buFont typeface="Arial" panose="020B0604020202020204" pitchFamily="34" charset="0"/>
              <a:buChar char="•"/>
            </a:pPr>
            <a:r>
              <a:rPr lang="en-US" b="0" i="0" dirty="0">
                <a:solidFill>
                  <a:srgbClr val="515354"/>
                </a:solidFill>
                <a:effectLst/>
                <a:latin typeface="Roboto" panose="02000000000000000000" pitchFamily="2" charset="0"/>
              </a:rPr>
              <a:t>Skin redness or itching</a:t>
            </a:r>
          </a:p>
          <a:p>
            <a:pPr algn="l">
              <a:buFont typeface="Arial" panose="020B0604020202020204" pitchFamily="34" charset="0"/>
              <a:buChar char="•"/>
            </a:pPr>
            <a:r>
              <a:rPr lang="en-US" b="0" i="0" dirty="0">
                <a:solidFill>
                  <a:srgbClr val="515354"/>
                </a:solidFill>
                <a:effectLst/>
                <a:latin typeface="Roboto" panose="02000000000000000000" pitchFamily="2" charset="0"/>
              </a:rPr>
              <a:t>Vomiting</a:t>
            </a:r>
          </a:p>
          <a:p>
            <a:pPr algn="l">
              <a:buFont typeface="Arial" panose="020B0604020202020204" pitchFamily="34" charset="0"/>
              <a:buChar char="•"/>
            </a:pPr>
            <a:r>
              <a:rPr lang="en-US" b="0" i="0" dirty="0">
                <a:solidFill>
                  <a:srgbClr val="515354"/>
                </a:solidFill>
                <a:effectLst/>
                <a:latin typeface="Roboto" panose="02000000000000000000" pitchFamily="2" charset="0"/>
              </a:rPr>
              <a:t>Abdominal cramps</a:t>
            </a:r>
          </a:p>
          <a:p>
            <a:pPr algn="l">
              <a:buFont typeface="Arial" panose="020B0604020202020204" pitchFamily="34" charset="0"/>
              <a:buChar char="•"/>
            </a:pPr>
            <a:r>
              <a:rPr lang="en-US" b="0" i="0" dirty="0">
                <a:solidFill>
                  <a:srgbClr val="515354"/>
                </a:solidFill>
                <a:effectLst/>
                <a:latin typeface="Roboto" panose="02000000000000000000" pitchFamily="2" charset="0"/>
              </a:rPr>
              <a:t>Diarrhea</a:t>
            </a:r>
          </a:p>
          <a:p>
            <a:pPr algn="l">
              <a:buFont typeface="Arial" panose="020B0604020202020204" pitchFamily="34" charset="0"/>
              <a:buChar char="•"/>
            </a:pPr>
            <a:r>
              <a:rPr lang="en-US" b="0" i="0" dirty="0">
                <a:solidFill>
                  <a:srgbClr val="515354"/>
                </a:solidFill>
                <a:effectLst/>
                <a:latin typeface="Roboto" panose="02000000000000000000" pitchFamily="2" charset="0"/>
              </a:rPr>
              <a:t>Headache</a:t>
            </a:r>
          </a:p>
          <a:p>
            <a:pPr algn="l">
              <a:buFont typeface="Arial" panose="020B0604020202020204" pitchFamily="34" charset="0"/>
              <a:buChar char="•"/>
            </a:pPr>
            <a:r>
              <a:rPr lang="en-US" b="0" i="0" dirty="0">
                <a:solidFill>
                  <a:srgbClr val="515354"/>
                </a:solidFill>
                <a:effectLst/>
                <a:latin typeface="Roboto" panose="02000000000000000000" pitchFamily="2" charset="0"/>
              </a:rPr>
              <a:t>Chest pain</a:t>
            </a:r>
          </a:p>
          <a:p>
            <a:endParaRPr lang="en-US" dirty="0"/>
          </a:p>
        </p:txBody>
      </p:sp>
    </p:spTree>
    <p:extLst>
      <p:ext uri="{BB962C8B-B14F-4D97-AF65-F5344CB8AC3E}">
        <p14:creationId xmlns:p14="http://schemas.microsoft.com/office/powerpoint/2010/main" val="14517612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10211</TotalTime>
  <Words>1851</Words>
  <Application>Microsoft Office PowerPoint</Application>
  <PresentationFormat>Widescreen</PresentationFormat>
  <Paragraphs>133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Garamond</vt:lpstr>
      <vt:lpstr>Roboto</vt:lpstr>
      <vt:lpstr>Times New Roman</vt:lpstr>
      <vt:lpstr>Organic</vt:lpstr>
      <vt:lpstr>Roundtable</vt:lpstr>
      <vt:lpstr>Agenda: August 2023</vt:lpstr>
      <vt:lpstr>Welcome</vt:lpstr>
      <vt:lpstr>Hot Topic: Recruitment, Retention and Membership</vt:lpstr>
      <vt:lpstr>Hot Topic: “Recruitment, Retention and Membership”</vt:lpstr>
      <vt:lpstr>Hot Topic: “Recruitment, Retention and Membership”</vt:lpstr>
      <vt:lpstr>Introductions and Announcements</vt:lpstr>
      <vt:lpstr> Safety Moment: “Anaphylaxis” </vt:lpstr>
      <vt:lpstr>Safety Moment: “Anaphylaxis” Symptoms May Include</vt:lpstr>
      <vt:lpstr>Safety Moment: “Anaphylaxis” Prevention </vt:lpstr>
      <vt:lpstr>Safety Moment: “Anaphylaxis” Prevention</vt:lpstr>
      <vt:lpstr>Safety Moment: “Anaphylaxis” Prevention </vt:lpstr>
      <vt:lpstr>Safety Moment: “Anaphylaxis” What to Do</vt:lpstr>
      <vt:lpstr>Safety Moment: “Anaphylaxis” Resources</vt:lpstr>
      <vt:lpstr>Commissioner’s Minute: An Empty Pot</vt:lpstr>
      <vt:lpstr>Breakout Sessions</vt:lpstr>
      <vt:lpstr>Scouts BSA Leaders</vt:lpstr>
      <vt:lpstr>Scouts BSA  Breakout Session </vt:lpstr>
      <vt:lpstr> Winter Camping: Related Advancement and Awards </vt:lpstr>
      <vt:lpstr>Leadership Planning</vt:lpstr>
      <vt:lpstr>Wind Chill</vt:lpstr>
      <vt:lpstr>Keeping Warm</vt:lpstr>
      <vt:lpstr>Keeping Warm</vt:lpstr>
      <vt:lpstr>Keeping Warm: Clothing</vt:lpstr>
      <vt:lpstr>Keeping Warm</vt:lpstr>
      <vt:lpstr>Winter Camping: Cooking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Georger Martin</dc:creator>
  <cp:lastModifiedBy>Linda Martin</cp:lastModifiedBy>
  <cp:revision>149</cp:revision>
  <cp:lastPrinted>2023-05-11T21:23:35Z</cp:lastPrinted>
  <dcterms:created xsi:type="dcterms:W3CDTF">2021-04-08T16:20:54Z</dcterms:created>
  <dcterms:modified xsi:type="dcterms:W3CDTF">2023-08-08T01:37:37Z</dcterms:modified>
</cp:coreProperties>
</file>