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8"/>
  </p:notesMasterIdLst>
  <p:handoutMasterIdLst>
    <p:handoutMasterId r:id="rId19"/>
  </p:handoutMasterIdLst>
  <p:sldIdLst>
    <p:sldId id="256" r:id="rId2"/>
    <p:sldId id="263" r:id="rId3"/>
    <p:sldId id="268" r:id="rId4"/>
    <p:sldId id="267" r:id="rId5"/>
    <p:sldId id="305" r:id="rId6"/>
    <p:sldId id="344" r:id="rId7"/>
    <p:sldId id="269" r:id="rId8"/>
    <p:sldId id="264" r:id="rId9"/>
    <p:sldId id="257" r:id="rId10"/>
    <p:sldId id="336" r:id="rId11"/>
    <p:sldId id="350" r:id="rId12"/>
    <p:sldId id="351" r:id="rId13"/>
    <p:sldId id="353" r:id="rId14"/>
    <p:sldId id="335" r:id="rId15"/>
    <p:sldId id="338" r:id="rId16"/>
    <p:sldId id="346" r:id="rId1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4049" autoAdjust="0"/>
  </p:normalViewPr>
  <p:slideViewPr>
    <p:cSldViewPr snapToGrid="0">
      <p:cViewPr varScale="1">
        <p:scale>
          <a:sx n="65" d="100"/>
          <a:sy n="65" d="100"/>
        </p:scale>
        <p:origin x="660" y="60"/>
      </p:cViewPr>
      <p:guideLst/>
    </p:cSldViewPr>
  </p:slideViewPr>
  <p:outlineViewPr>
    <p:cViewPr>
      <p:scale>
        <a:sx n="33" d="100"/>
        <a:sy n="33" d="100"/>
      </p:scale>
      <p:origin x="0" y="-9956"/>
    </p:cViewPr>
  </p:outlineViewPr>
  <p:notesTextViewPr>
    <p:cViewPr>
      <p:scale>
        <a:sx n="1" d="1"/>
        <a:sy n="1" d="1"/>
      </p:scale>
      <p:origin x="0" y="0"/>
    </p:cViewPr>
  </p:notesTextViewPr>
  <p:notesViewPr>
    <p:cSldViewPr snapToGrid="0">
      <p:cViewPr varScale="1">
        <p:scale>
          <a:sx n="51" d="100"/>
          <a:sy n="51" d="100"/>
        </p:scale>
        <p:origin x="265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B86BEB-FBC3-69BE-B66C-DE95CA30B8AD}"/>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D7CAF8F5-3FE8-665C-BC9A-4334D278823C}"/>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A7A6B1-1C05-DD7F-878A-38545133374C}"/>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27B9E844-5006-4E69-ABF0-376AE76257A4}" type="slidenum">
              <a:rPr lang="en-US" smtClean="0"/>
              <a:t>‹#›</a:t>
            </a:fld>
            <a:endParaRPr lang="en-US" dirty="0"/>
          </a:p>
        </p:txBody>
      </p:sp>
    </p:spTree>
    <p:extLst>
      <p:ext uri="{BB962C8B-B14F-4D97-AF65-F5344CB8AC3E}">
        <p14:creationId xmlns:p14="http://schemas.microsoft.com/office/powerpoint/2010/main" val="1925948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FDCA967-EE41-4C55-944F-DBC100415952}" type="datetimeFigureOut">
              <a:rPr lang="en-US" smtClean="0"/>
              <a:t>10/12/2023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B850E2E-86A0-41C7-AB07-4E19F37EB496}" type="slidenum">
              <a:rPr lang="en-US" smtClean="0"/>
              <a:t>‹#›</a:t>
            </a:fld>
            <a:endParaRPr lang="en-US" dirty="0"/>
          </a:p>
        </p:txBody>
      </p:sp>
    </p:spTree>
    <p:extLst>
      <p:ext uri="{BB962C8B-B14F-4D97-AF65-F5344CB8AC3E}">
        <p14:creationId xmlns:p14="http://schemas.microsoft.com/office/powerpoint/2010/main" val="289646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B55F034-5632-4A55-AD95-BB6B4C2B15F4}"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92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326529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51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928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153554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7216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1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25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69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98742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439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135778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5F034-5632-4A55-AD95-BB6B4C2B15F4}"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75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5F034-5632-4A55-AD95-BB6B4C2B15F4}"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54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308368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83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71E99-79C4-47A7-84AF-ACCBAF13C56B}"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114783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271E99-79C4-47A7-84AF-ACCBAF13C56B}" type="datetimeFigureOut">
              <a:rPr lang="en-US" smtClean="0"/>
              <a:t>10/12/2023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55F034-5632-4A55-AD95-BB6B4C2B15F4}" type="slidenum">
              <a:rPr lang="en-US" smtClean="0"/>
              <a:t>‹#›</a:t>
            </a:fld>
            <a:endParaRPr lang="en-US" dirty="0"/>
          </a:p>
        </p:txBody>
      </p:sp>
    </p:spTree>
    <p:extLst>
      <p:ext uri="{BB962C8B-B14F-4D97-AF65-F5344CB8AC3E}">
        <p14:creationId xmlns:p14="http://schemas.microsoft.com/office/powerpoint/2010/main" val="23212453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3CF2-8760-49BB-AB38-4D31C134A92B}"/>
              </a:ext>
            </a:extLst>
          </p:cNvPr>
          <p:cNvSpPr>
            <a:spLocks noGrp="1"/>
          </p:cNvSpPr>
          <p:nvPr>
            <p:ph type="ctrTitle"/>
          </p:nvPr>
        </p:nvSpPr>
        <p:spPr/>
        <p:txBody>
          <a:bodyPr/>
          <a:lstStyle/>
          <a:p>
            <a:r>
              <a:rPr lang="en-US" dirty="0"/>
              <a:t>Roundtable</a:t>
            </a:r>
          </a:p>
        </p:txBody>
      </p:sp>
      <p:sp>
        <p:nvSpPr>
          <p:cNvPr id="3" name="Subtitle 2">
            <a:extLst>
              <a:ext uri="{FF2B5EF4-FFF2-40B4-BE49-F238E27FC236}">
                <a16:creationId xmlns:a16="http://schemas.microsoft.com/office/drawing/2014/main" id="{8637A103-253B-4292-B327-9655D3C080EA}"/>
              </a:ext>
            </a:extLst>
          </p:cNvPr>
          <p:cNvSpPr>
            <a:spLocks noGrp="1"/>
          </p:cNvSpPr>
          <p:nvPr>
            <p:ph type="subTitle" idx="1"/>
          </p:nvPr>
        </p:nvSpPr>
        <p:spPr/>
        <p:txBody>
          <a:bodyPr>
            <a:normAutofit/>
          </a:bodyPr>
          <a:lstStyle/>
          <a:p>
            <a:r>
              <a:rPr lang="en-US" sz="2400" dirty="0"/>
              <a:t>Patuxent District</a:t>
            </a:r>
          </a:p>
          <a:p>
            <a:r>
              <a:rPr lang="en-US" sz="2400" dirty="0"/>
              <a:t>October 12, 2023</a:t>
            </a:r>
          </a:p>
        </p:txBody>
      </p:sp>
    </p:spTree>
    <p:extLst>
      <p:ext uri="{BB962C8B-B14F-4D97-AF65-F5344CB8AC3E}">
        <p14:creationId xmlns:p14="http://schemas.microsoft.com/office/powerpoint/2010/main" val="133006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53C4-456C-0B73-9852-A79A90461288}"/>
              </a:ext>
            </a:extLst>
          </p:cNvPr>
          <p:cNvSpPr>
            <a:spLocks noGrp="1"/>
          </p:cNvSpPr>
          <p:nvPr>
            <p:ph type="title"/>
          </p:nvPr>
        </p:nvSpPr>
        <p:spPr/>
        <p:txBody>
          <a:bodyPr>
            <a:normAutofit fontScale="90000"/>
          </a:bodyPr>
          <a:lstStyle/>
          <a:p>
            <a:br>
              <a:rPr lang="en-US" i="0" dirty="0">
                <a:solidFill>
                  <a:srgbClr val="212121"/>
                </a:solidFill>
                <a:effectLst/>
                <a:latin typeface="Garamond" panose="02020404030301010803" pitchFamily="18" charset="0"/>
              </a:rPr>
            </a:br>
            <a:r>
              <a:rPr lang="en-US" i="0" dirty="0">
                <a:solidFill>
                  <a:srgbClr val="212121"/>
                </a:solidFill>
                <a:effectLst/>
                <a:latin typeface="Garamond" panose="02020404030301010803" pitchFamily="18" charset="0"/>
              </a:rPr>
              <a:t>Cycling:</a:t>
            </a:r>
            <a:br>
              <a:rPr lang="en-US" i="0" dirty="0">
                <a:solidFill>
                  <a:srgbClr val="212121"/>
                </a:solidFill>
                <a:effectLst/>
                <a:latin typeface="Garamond" panose="02020404030301010803" pitchFamily="18" charset="0"/>
              </a:rPr>
            </a:br>
            <a:r>
              <a:rPr lang="en-US" i="0" dirty="0">
                <a:solidFill>
                  <a:srgbClr val="212121"/>
                </a:solidFill>
                <a:effectLst/>
                <a:latin typeface="Garamond" panose="02020404030301010803" pitchFamily="18" charset="0"/>
              </a:rPr>
              <a:t>Related Advancement and Awards</a:t>
            </a:r>
            <a:br>
              <a:rPr lang="en-US" b="0" i="0" dirty="0">
                <a:solidFill>
                  <a:srgbClr val="212121"/>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594BBD07-0CF2-4BD5-A011-271C006848F6}"/>
              </a:ext>
            </a:extLst>
          </p:cNvPr>
          <p:cNvSpPr>
            <a:spLocks noGrp="1"/>
          </p:cNvSpPr>
          <p:nvPr>
            <p:ph sz="half" idx="1"/>
          </p:nvPr>
        </p:nvSpPr>
        <p:spPr/>
        <p:txBody>
          <a:bodyPr>
            <a:normAutofit/>
          </a:bodyPr>
          <a:lstStyle/>
          <a:p>
            <a:pPr>
              <a:lnSpc>
                <a:spcPct val="107000"/>
              </a:lnSpc>
              <a:spcBef>
                <a:spcPts val="0"/>
              </a:spcBef>
              <a:spcAft>
                <a:spcPts val="0"/>
              </a:spcAft>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Tenderfoot requirements 1b</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Second Class requirements 1a and 3a</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First Class requirements 1a and 10</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Cycling merit badge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Personal Fitness merit badge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solidFill>
                  <a:srgbClr val="212121"/>
                </a:solidFill>
                <a:effectLst/>
                <a:latin typeface="Times New Roman" panose="02020603050405020304" pitchFamily="18" charset="0"/>
                <a:ea typeface="Times New Roman" panose="02020603050405020304" pitchFamily="18" charset="0"/>
              </a:rPr>
              <a:t>50-Miler Award</a:t>
            </a:r>
            <a:endParaRPr lang="en-US" dirty="0"/>
          </a:p>
        </p:txBody>
      </p:sp>
      <p:pic>
        <p:nvPicPr>
          <p:cNvPr id="1026" name="Picture 2" descr="Bicycle Clipart-cycling workout riding bicycle clipart">
            <a:extLst>
              <a:ext uri="{FF2B5EF4-FFF2-40B4-BE49-F238E27FC236}">
                <a16:creationId xmlns:a16="http://schemas.microsoft.com/office/drawing/2014/main" id="{4F23C129-492D-7571-C47C-2529B3659A3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4880" y="2662872"/>
            <a:ext cx="3261360" cy="333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84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CF04-5E65-66ED-16CA-DE9EF471C999}"/>
              </a:ext>
            </a:extLst>
          </p:cNvPr>
          <p:cNvSpPr>
            <a:spLocks noGrp="1"/>
          </p:cNvSpPr>
          <p:nvPr>
            <p:ph type="title"/>
          </p:nvPr>
        </p:nvSpPr>
        <p:spPr/>
        <p:txBody>
          <a:bodyPr/>
          <a:lstStyle/>
          <a:p>
            <a:r>
              <a:rPr lang="en-US" dirty="0"/>
              <a:t>Cycling Safety</a:t>
            </a:r>
          </a:p>
        </p:txBody>
      </p:sp>
      <p:sp>
        <p:nvSpPr>
          <p:cNvPr id="3" name="Content Placeholder 2">
            <a:extLst>
              <a:ext uri="{FF2B5EF4-FFF2-40B4-BE49-F238E27FC236}">
                <a16:creationId xmlns:a16="http://schemas.microsoft.com/office/drawing/2014/main" id="{4F7BD4F1-CF31-6ACD-9F74-A937D672F4FE}"/>
              </a:ext>
            </a:extLst>
          </p:cNvPr>
          <p:cNvSpPr>
            <a:spLocks noGrp="1"/>
          </p:cNvSpPr>
          <p:nvPr>
            <p:ph sz="half" idx="1"/>
          </p:nvPr>
        </p:nvSpPr>
        <p:spPr/>
        <p:txBody>
          <a:bodyPr>
            <a:normAutofit/>
          </a:bodyPr>
          <a:lstStyle/>
          <a:p>
            <a:pPr marL="0" marR="0">
              <a:lnSpc>
                <a:spcPct val="107000"/>
              </a:lnSpc>
              <a:spcBef>
                <a:spcPts val="0"/>
              </a:spcBef>
              <a:spcAft>
                <a:spcPts val="800"/>
              </a:spcAft>
            </a:pPr>
            <a:r>
              <a:rPr lang="en-US" sz="1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Bicycling Safety Training</a:t>
            </a:r>
            <a:b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Any bicycle fall is potentially life threatening even without speed, because the head is likely to strike a hard surface with enough force to cause a concussion, if not a skull fracture.</a:t>
            </a:r>
          </a:p>
          <a:p>
            <a:pPr marL="0" marR="0">
              <a:lnSpc>
                <a:spcPct val="107000"/>
              </a:lnSpc>
              <a:spcBef>
                <a:spcPts val="0"/>
              </a:spcBef>
              <a:spcAft>
                <a:spcPts val="800"/>
              </a:spcAft>
            </a:pP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Always wear a helmet when biking.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Defensive riding practice and cycling rules of the road.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0" name="Content Placeholder 9" descr="A person lying on the ground with his bike&#10;&#10;Description automatically generated">
            <a:extLst>
              <a:ext uri="{FF2B5EF4-FFF2-40B4-BE49-F238E27FC236}">
                <a16:creationId xmlns:a16="http://schemas.microsoft.com/office/drawing/2014/main" id="{AC6AB9BA-8779-6376-4033-F4C417A409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213395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B7D3-C802-E359-D029-F345E12C2D88}"/>
              </a:ext>
            </a:extLst>
          </p:cNvPr>
          <p:cNvSpPr>
            <a:spLocks noGrp="1"/>
          </p:cNvSpPr>
          <p:nvPr>
            <p:ph type="title"/>
          </p:nvPr>
        </p:nvSpPr>
        <p:spPr/>
        <p:txBody>
          <a:bodyPr/>
          <a:lstStyle/>
          <a:p>
            <a:r>
              <a:rPr lang="en-US" dirty="0"/>
              <a:t>Types of Bikes</a:t>
            </a:r>
          </a:p>
        </p:txBody>
      </p:sp>
      <p:pic>
        <p:nvPicPr>
          <p:cNvPr id="2050" name="Picture 2" descr="Mountain Bikes | Best Mountain Bikes in the US | BikesOnline">
            <a:extLst>
              <a:ext uri="{FF2B5EF4-FFF2-40B4-BE49-F238E27FC236}">
                <a16:creationId xmlns:a16="http://schemas.microsoft.com/office/drawing/2014/main" id="{7B013C40-958C-C58C-5856-75CAD320685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77461" y="2651760"/>
            <a:ext cx="4898966" cy="321881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B099B3E2-8662-061A-2EBA-AE1326FC5738}"/>
              </a:ext>
            </a:extLst>
          </p:cNvPr>
          <p:cNvPicPr>
            <a:picLocks noGrp="1" noChangeAspect="1"/>
          </p:cNvPicPr>
          <p:nvPr>
            <p:ph sz="half" idx="2"/>
          </p:nvPr>
        </p:nvPicPr>
        <p:blipFill>
          <a:blip r:embed="rId3"/>
          <a:stretch>
            <a:fillRect/>
          </a:stretch>
        </p:blipFill>
        <p:spPr>
          <a:xfrm>
            <a:off x="6334125" y="2560638"/>
            <a:ext cx="4413249" cy="3309937"/>
          </a:xfrm>
        </p:spPr>
      </p:pic>
    </p:spTree>
    <p:extLst>
      <p:ext uri="{BB962C8B-B14F-4D97-AF65-F5344CB8AC3E}">
        <p14:creationId xmlns:p14="http://schemas.microsoft.com/office/powerpoint/2010/main" val="96273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7975-6D04-4BA6-B4CF-CE547A0188A2}"/>
              </a:ext>
            </a:extLst>
          </p:cNvPr>
          <p:cNvSpPr>
            <a:spLocks noGrp="1"/>
          </p:cNvSpPr>
          <p:nvPr>
            <p:ph type="title"/>
          </p:nvPr>
        </p:nvSpPr>
        <p:spPr/>
        <p:txBody>
          <a:bodyPr/>
          <a:lstStyle/>
          <a:p>
            <a:r>
              <a:rPr lang="en-US" dirty="0"/>
              <a:t>Good Fit</a:t>
            </a:r>
          </a:p>
        </p:txBody>
      </p:sp>
      <p:pic>
        <p:nvPicPr>
          <p:cNvPr id="1026" name="Picture 2" descr="Bicycle">
            <a:extLst>
              <a:ext uri="{FF2B5EF4-FFF2-40B4-BE49-F238E27FC236}">
                <a16:creationId xmlns:a16="http://schemas.microsoft.com/office/drawing/2014/main" id="{ADB7505F-6058-E6F2-96C6-DE2BE1381C2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95234" y="2560320"/>
            <a:ext cx="3554859" cy="3400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cycle Fit">
            <a:extLst>
              <a:ext uri="{FF2B5EF4-FFF2-40B4-BE49-F238E27FC236}">
                <a16:creationId xmlns:a16="http://schemas.microsoft.com/office/drawing/2014/main" id="{8A3C1822-DCE4-CC22-3CC4-C97D840E65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585773"/>
            <a:ext cx="5010364" cy="334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17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B2CB-F9DF-B3F7-4544-9E7D27332EBA}"/>
              </a:ext>
            </a:extLst>
          </p:cNvPr>
          <p:cNvSpPr>
            <a:spLocks noGrp="1"/>
          </p:cNvSpPr>
          <p:nvPr>
            <p:ph type="title"/>
          </p:nvPr>
        </p:nvSpPr>
        <p:spPr/>
        <p:txBody>
          <a:bodyPr>
            <a:normAutofit/>
          </a:bodyPr>
          <a:lstStyle/>
          <a:p>
            <a:r>
              <a:rPr lang="en-US" dirty="0"/>
              <a:t>Cycling: Bicycle Basics</a:t>
            </a:r>
          </a:p>
        </p:txBody>
      </p:sp>
      <p:sp>
        <p:nvSpPr>
          <p:cNvPr id="3" name="Content Placeholder 2">
            <a:extLst>
              <a:ext uri="{FF2B5EF4-FFF2-40B4-BE49-F238E27FC236}">
                <a16:creationId xmlns:a16="http://schemas.microsoft.com/office/drawing/2014/main" id="{A7A5C5B5-76AB-4BB3-9A0F-D61EC9642E6A}"/>
              </a:ext>
            </a:extLst>
          </p:cNvPr>
          <p:cNvSpPr>
            <a:spLocks noGrp="1"/>
          </p:cNvSpPr>
          <p:nvPr>
            <p:ph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Learn how to change tires and tubes.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Lean how to adjust brakes, seat, and stem tube.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Learn skills for short-distance street riding.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Discuss cycling safety and traffic rules, and introduce these topics:</a:t>
            </a:r>
          </a:p>
          <a:p>
            <a:pPr marL="800100" lvl="1" indent="-342900">
              <a:lnSpc>
                <a:spcPct val="107000"/>
              </a:lnSpc>
              <a:spcBef>
                <a:spcPts val="0"/>
              </a:spcBef>
              <a:spcAft>
                <a:spcPts val="800"/>
              </a:spcAf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Bike and helmets</a:t>
            </a:r>
          </a:p>
          <a:p>
            <a:pPr marL="800100" lvl="1" indent="-342900">
              <a:lnSpc>
                <a:spcPct val="107000"/>
              </a:lnSpc>
              <a:spcBef>
                <a:spcPts val="0"/>
              </a:spcBef>
              <a:spcAft>
                <a:spcPts val="800"/>
              </a:spcAf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Bike training and types and parts</a:t>
            </a:r>
          </a:p>
          <a:p>
            <a:pPr marL="800100" lvl="1" indent="-342900">
              <a:lnSpc>
                <a:spcPct val="107000"/>
              </a:lnSpc>
              <a:spcBef>
                <a:spcPts val="0"/>
              </a:spcBef>
              <a:spcAft>
                <a:spcPts val="800"/>
              </a:spcAf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Bike clothing </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5105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3DD1-692A-E12F-E1B1-1853B7D35F0D}"/>
              </a:ext>
            </a:extLst>
          </p:cNvPr>
          <p:cNvSpPr>
            <a:spLocks noGrp="1"/>
          </p:cNvSpPr>
          <p:nvPr>
            <p:ph type="title"/>
          </p:nvPr>
        </p:nvSpPr>
        <p:spPr/>
        <p:txBody>
          <a:bodyPr/>
          <a:lstStyle/>
          <a:p>
            <a:r>
              <a:rPr lang="en-US" dirty="0"/>
              <a:t>Cycling: Route Planning</a:t>
            </a:r>
          </a:p>
        </p:txBody>
      </p:sp>
      <p:sp>
        <p:nvSpPr>
          <p:cNvPr id="3" name="Content Placeholder 2">
            <a:extLst>
              <a:ext uri="{FF2B5EF4-FFF2-40B4-BE49-F238E27FC236}">
                <a16:creationId xmlns:a16="http://schemas.microsoft.com/office/drawing/2014/main" id="{94C35472-A89B-6AC3-409F-1BBBC1A4357F}"/>
              </a:ext>
            </a:extLst>
          </p:cNvPr>
          <p:cNvSpPr>
            <a:spLocks noGrp="1"/>
          </p:cNvSpPr>
          <p:nvPr>
            <p:ph idx="1"/>
          </p:nvPr>
        </p:nvSpPr>
        <p:spPr/>
        <p:txBody>
          <a:bodyPr/>
          <a:lstStyle/>
          <a:p>
            <a:pPr marL="0" marR="0" indent="0">
              <a:lnSpc>
                <a:spcPct val="107000"/>
              </a:lnSpc>
              <a:spcBef>
                <a:spcPts val="0"/>
              </a:spcBef>
              <a:spcAft>
                <a:spcPts val="800"/>
              </a:spcAft>
              <a:buNone/>
            </a:pPr>
            <a:r>
              <a:rPr lang="en-US" dirty="0">
                <a:solidFill>
                  <a:srgbClr val="212121"/>
                </a:solidFill>
                <a:effectLst/>
                <a:latin typeface="+mj-lt"/>
                <a:ea typeface="Times New Roman" panose="02020603050405020304" pitchFamily="18" charset="0"/>
                <a:cs typeface="Times New Roman" panose="02020603050405020304" pitchFamily="18" charset="0"/>
              </a:rPr>
              <a:t>Discuss safe cycling route criteria and streets to avoid.</a:t>
            </a:r>
            <a:endParaRPr lang="en-US" dirty="0">
              <a:effectLst/>
              <a:latin typeface="+mj-l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000" dirty="0">
                <a:solidFill>
                  <a:srgbClr val="212121"/>
                </a:solidFill>
                <a:effectLst/>
                <a:ea typeface="Times New Roman" panose="02020603050405020304" pitchFamily="18" charset="0"/>
                <a:cs typeface="Times New Roman" panose="02020603050405020304" pitchFamily="18" charset="0"/>
              </a:rPr>
              <a:t>Brainstorm most common dangers for city cyclists.</a:t>
            </a:r>
            <a:endParaRPr lang="en-US" sz="2000" dirty="0">
              <a:effectLs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000" dirty="0">
                <a:solidFill>
                  <a:srgbClr val="212121"/>
                </a:solidFill>
                <a:effectLst/>
                <a:ea typeface="Times New Roman" panose="02020603050405020304" pitchFamily="18" charset="0"/>
                <a:cs typeface="Times New Roman" panose="02020603050405020304" pitchFamily="18" charset="0"/>
              </a:rPr>
              <a:t>Demonstrate signals for turns and stopping.</a:t>
            </a:r>
            <a:endParaRPr lang="en-US" sz="2000" dirty="0">
              <a:effectLs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000" dirty="0">
                <a:solidFill>
                  <a:srgbClr val="212121"/>
                </a:solidFill>
                <a:effectLst/>
                <a:ea typeface="Times New Roman" panose="02020603050405020304" pitchFamily="18" charset="0"/>
                <a:cs typeface="Times New Roman" panose="02020603050405020304" pitchFamily="18" charset="0"/>
              </a:rPr>
              <a:t>Discuss other defensive riding techniques.</a:t>
            </a:r>
            <a:endParaRPr lang="en-US" sz="2000" dirty="0">
              <a:effectLs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000" dirty="0">
                <a:solidFill>
                  <a:srgbClr val="212121"/>
                </a:solidFill>
                <a:effectLst/>
                <a:ea typeface="Times New Roman" panose="02020603050405020304" pitchFamily="18" charset="0"/>
                <a:cs typeface="Times New Roman" panose="02020603050405020304" pitchFamily="18" charset="0"/>
              </a:rPr>
              <a:t>Introduce bicycle route maps.</a:t>
            </a:r>
            <a:endParaRPr lang="en-US" sz="2000" dirty="0">
              <a:effectLs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000" dirty="0">
                <a:solidFill>
                  <a:srgbClr val="212121"/>
                </a:solidFill>
                <a:effectLst/>
                <a:ea typeface="Times New Roman" panose="02020603050405020304" pitchFamily="18" charset="0"/>
                <a:cs typeface="Times New Roman" panose="02020603050405020304" pitchFamily="18" charset="0"/>
              </a:rPr>
              <a:t>Demonstrate websites for bike riders.</a:t>
            </a:r>
            <a:endParaRPr lang="en-US" sz="20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000" dirty="0">
                <a:solidFill>
                  <a:srgbClr val="212121"/>
                </a:solidFill>
                <a:effectLst/>
                <a:ea typeface="Times New Roman" panose="02020603050405020304" pitchFamily="18" charset="0"/>
                <a:cs typeface="Times New Roman" panose="02020603050405020304" pitchFamily="18" charset="0"/>
              </a:rPr>
              <a:t>Demonstrate online route map creation.</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605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C905-04D5-8BCD-7F69-6E229867FA52}"/>
              </a:ext>
            </a:extLst>
          </p:cNvPr>
          <p:cNvSpPr>
            <a:spLocks noGrp="1"/>
          </p:cNvSpPr>
          <p:nvPr>
            <p:ph type="title"/>
          </p:nvPr>
        </p:nvSpPr>
        <p:spPr/>
        <p:txBody>
          <a:bodyPr>
            <a:normAutofit fontScale="90000"/>
          </a:bodyPr>
          <a:lstStyle/>
          <a:p>
            <a:r>
              <a:rPr lang="en-US" dirty="0"/>
              <a:t>Cycling: </a:t>
            </a:r>
            <a:br>
              <a:rPr lang="en-US" dirty="0"/>
            </a:br>
            <a:r>
              <a:rPr lang="en-US" dirty="0"/>
              <a:t>Gear carrying options for bikepacking</a:t>
            </a:r>
          </a:p>
        </p:txBody>
      </p:sp>
      <p:sp>
        <p:nvSpPr>
          <p:cNvPr id="4" name="Content Placeholder 3">
            <a:extLst>
              <a:ext uri="{FF2B5EF4-FFF2-40B4-BE49-F238E27FC236}">
                <a16:creationId xmlns:a16="http://schemas.microsoft.com/office/drawing/2014/main" id="{06562D0F-12E3-61A7-54F7-9E9A8950726B}"/>
              </a:ext>
            </a:extLst>
          </p:cNvPr>
          <p:cNvSpPr>
            <a:spLocks noGrp="1"/>
          </p:cNvSpPr>
          <p:nvPr>
            <p:ph sz="half" idx="2"/>
          </p:nvPr>
        </p:nvSpPr>
        <p:spPr/>
        <p:txBody>
          <a:bodyPr/>
          <a:lstStyle/>
          <a:p>
            <a:pPr marL="0" marR="0">
              <a:spcBef>
                <a:spcPts val="0"/>
              </a:spcBef>
              <a:spcAft>
                <a:spcPts val="900"/>
              </a:spcAft>
            </a:pPr>
            <a:r>
              <a:rPr lang="en-US" sz="1800" dirty="0">
                <a:solidFill>
                  <a:srgbClr val="222222"/>
                </a:solidFill>
                <a:effectLst/>
                <a:latin typeface="Roboto" panose="02000000000000000000" pitchFamily="2" charset="0"/>
                <a:ea typeface="Times New Roman" panose="02020603050405020304" pitchFamily="18" charset="0"/>
              </a:rPr>
              <a:t>Bikepackers carry the same gear as backpackers plus spare bike tools and tubes. Fortunately, you have more places to carry it on a bike.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900"/>
              </a:spcAft>
            </a:pPr>
            <a:r>
              <a:rPr lang="en-US" sz="1800" dirty="0">
                <a:solidFill>
                  <a:srgbClr val="222222"/>
                </a:solidFill>
                <a:effectLst/>
                <a:latin typeface="Roboto" panose="02000000000000000000" pitchFamily="2" charset="0"/>
                <a:ea typeface="Times New Roman" panose="02020603050405020304" pitchFamily="18" charset="0"/>
              </a:rPr>
              <a:t>Unlike backpacking, you </a:t>
            </a:r>
            <a:r>
              <a:rPr lang="en-US" sz="1800" i="1" dirty="0">
                <a:solidFill>
                  <a:srgbClr val="222222"/>
                </a:solidFill>
                <a:effectLst/>
                <a:latin typeface="Roboto" panose="02000000000000000000" pitchFamily="2" charset="0"/>
                <a:ea typeface="Times New Roman" panose="02020603050405020304" pitchFamily="18" charset="0"/>
              </a:rPr>
              <a:t>don’t</a:t>
            </a:r>
            <a:r>
              <a:rPr lang="en-US" sz="1800" dirty="0">
                <a:solidFill>
                  <a:srgbClr val="222222"/>
                </a:solidFill>
                <a:effectLst/>
                <a:latin typeface="Roboto" panose="02000000000000000000" pitchFamily="2" charset="0"/>
                <a:ea typeface="Times New Roman" panose="02020603050405020304" pitchFamily="18" charset="0"/>
              </a:rPr>
              <a:t> want to carry a lot of weight on your back. Instead, most of the weight should be placed low as possible on your bike. This improves bike handling and your riding comfort.</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12" name="Content Placeholder 11" descr="A person riding a bicycle&#10;&#10;Description automatically generated">
            <a:extLst>
              <a:ext uri="{FF2B5EF4-FFF2-40B4-BE49-F238E27FC236}">
                <a16:creationId xmlns:a16="http://schemas.microsoft.com/office/drawing/2014/main" id="{61418001-34C2-3095-9ED3-B646888490A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spTree>
    <p:extLst>
      <p:ext uri="{BB962C8B-B14F-4D97-AF65-F5344CB8AC3E}">
        <p14:creationId xmlns:p14="http://schemas.microsoft.com/office/powerpoint/2010/main" val="1150952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E4F-A10F-428D-B7E1-211A6534A652}"/>
              </a:ext>
            </a:extLst>
          </p:cNvPr>
          <p:cNvSpPr>
            <a:spLocks noGrp="1"/>
          </p:cNvSpPr>
          <p:nvPr>
            <p:ph type="title"/>
          </p:nvPr>
        </p:nvSpPr>
        <p:spPr/>
        <p:txBody>
          <a:bodyPr/>
          <a:lstStyle/>
          <a:p>
            <a:r>
              <a:rPr lang="en-US" dirty="0"/>
              <a:t>Agenda: October 2023</a:t>
            </a:r>
          </a:p>
        </p:txBody>
      </p:sp>
      <p:sp>
        <p:nvSpPr>
          <p:cNvPr id="3" name="Content Placeholder 2">
            <a:extLst>
              <a:ext uri="{FF2B5EF4-FFF2-40B4-BE49-F238E27FC236}">
                <a16:creationId xmlns:a16="http://schemas.microsoft.com/office/drawing/2014/main" id="{F8333BAB-C591-42E8-A47F-EE4923E8C939}"/>
              </a:ext>
            </a:extLst>
          </p:cNvPr>
          <p:cNvSpPr>
            <a:spLocks noGrp="1"/>
          </p:cNvSpPr>
          <p:nvPr>
            <p:ph idx="1"/>
          </p:nvPr>
        </p:nvSpPr>
        <p:spPr>
          <a:xfrm>
            <a:off x="1295401" y="2556932"/>
            <a:ext cx="9601196" cy="2991991"/>
          </a:xfrm>
        </p:spPr>
        <p:txBody>
          <a:bodyPr>
            <a:normAutofit lnSpcReduction="10000"/>
          </a:bodyPr>
          <a:lstStyle/>
          <a:p>
            <a:r>
              <a:rPr lang="en-US" sz="2100" dirty="0"/>
              <a:t>Opening</a:t>
            </a:r>
          </a:p>
          <a:p>
            <a:r>
              <a:rPr lang="en-US" sz="2100" dirty="0"/>
              <a:t>“Announcements”</a:t>
            </a:r>
          </a:p>
          <a:p>
            <a:r>
              <a:rPr lang="en-US" sz="2100" dirty="0"/>
              <a:t>Roundtable Commissioner’s Minute</a:t>
            </a:r>
          </a:p>
          <a:p>
            <a:r>
              <a:rPr lang="en-US" sz="2100" dirty="0"/>
              <a:t>Safety Moment: “</a:t>
            </a:r>
            <a:r>
              <a:rPr lang="en-US" sz="1600" b="0" i="0" dirty="0">
                <a:solidFill>
                  <a:srgbClr val="515354"/>
                </a:solidFill>
                <a:effectLst/>
                <a:latin typeface="Roboto" panose="02000000000000000000" pitchFamily="2" charset="0"/>
              </a:rPr>
              <a:t>Poisonous Plants”</a:t>
            </a:r>
          </a:p>
          <a:p>
            <a:r>
              <a:rPr lang="en-US" sz="2100" dirty="0"/>
              <a:t>Breakout:</a:t>
            </a:r>
          </a:p>
          <a:p>
            <a:pPr lvl="1"/>
            <a:r>
              <a:rPr lang="en-US" dirty="0"/>
              <a:t>Cub Scouts:</a:t>
            </a:r>
          </a:p>
          <a:p>
            <a:pPr lvl="1"/>
            <a:r>
              <a:rPr lang="en-US" dirty="0"/>
              <a:t>Scouts BSA: Cycling</a:t>
            </a:r>
          </a:p>
        </p:txBody>
      </p:sp>
    </p:spTree>
    <p:extLst>
      <p:ext uri="{BB962C8B-B14F-4D97-AF65-F5344CB8AC3E}">
        <p14:creationId xmlns:p14="http://schemas.microsoft.com/office/powerpoint/2010/main" val="331814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838D-93BB-4D4A-8B70-2A9247A461BE}"/>
              </a:ext>
            </a:extLst>
          </p:cNvPr>
          <p:cNvSpPr>
            <a:spLocks noGrp="1"/>
          </p:cNvSpPr>
          <p:nvPr>
            <p:ph type="title"/>
          </p:nvPr>
        </p:nvSpPr>
        <p:spPr>
          <a:xfrm>
            <a:off x="677334" y="609600"/>
            <a:ext cx="8596668" cy="914400"/>
          </a:xfrm>
        </p:spPr>
        <p:txBody>
          <a:bodyPr/>
          <a:lstStyle/>
          <a:p>
            <a:r>
              <a:rPr lang="en-US" dirty="0"/>
              <a:t>Welcome</a:t>
            </a:r>
          </a:p>
        </p:txBody>
      </p:sp>
      <p:sp>
        <p:nvSpPr>
          <p:cNvPr id="3" name="Content Placeholder 2">
            <a:extLst>
              <a:ext uri="{FF2B5EF4-FFF2-40B4-BE49-F238E27FC236}">
                <a16:creationId xmlns:a16="http://schemas.microsoft.com/office/drawing/2014/main" id="{EA54C51B-DD51-468F-AE54-A5DBC8B40EBF}"/>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Pledge of Allegiance</a:t>
            </a:r>
          </a:p>
          <a:p>
            <a:pPr lvl="1"/>
            <a:r>
              <a:rPr lang="en-US" i="0" dirty="0">
                <a:solidFill>
                  <a:srgbClr val="000000"/>
                </a:solidFill>
                <a:effectLst/>
                <a:latin typeface="Times New Roman" panose="02020603050405020304" pitchFamily="18" charset="0"/>
                <a:cs typeface="Times New Roman" panose="02020603050405020304" pitchFamily="18" charset="0"/>
              </a:rPr>
              <a:t>"I pledge allegiance to the Flag of the United States of America, and to the Republic for which it stands, one Nation under God, indivisible, with liberty and justice for all."</a:t>
            </a:r>
            <a:endParaRPr lang="en-US"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Scout Oath</a:t>
            </a:r>
          </a:p>
          <a:p>
            <a:pPr lvl="1"/>
            <a:r>
              <a:rPr lang="en-US" i="0" dirty="0">
                <a:solidFill>
                  <a:srgbClr val="202124"/>
                </a:solidFill>
                <a:effectLst/>
                <a:latin typeface="Times New Roman" panose="02020603050405020304" pitchFamily="18" charset="0"/>
                <a:cs typeface="Times New Roman" panose="02020603050405020304" pitchFamily="18" charset="0"/>
              </a:rPr>
              <a:t>On my honor I will do my best to do my duty to God and my country and to obey the Scout Law; to help other people at all times; to keep myself physically strong, mentally awake, and morally straight.</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1719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D15A-060F-4DAE-B018-42DBBC70C1DC}"/>
              </a:ext>
            </a:extLst>
          </p:cNvPr>
          <p:cNvSpPr>
            <a:spLocks noGrp="1"/>
          </p:cNvSpPr>
          <p:nvPr>
            <p:ph type="title"/>
          </p:nvPr>
        </p:nvSpPr>
        <p:spPr/>
        <p:txBody>
          <a:bodyPr/>
          <a:lstStyle/>
          <a:p>
            <a:r>
              <a:rPr lang="en-US" dirty="0"/>
              <a:t>Introductions and Announcements</a:t>
            </a:r>
          </a:p>
        </p:txBody>
      </p:sp>
      <p:sp>
        <p:nvSpPr>
          <p:cNvPr id="3" name="Content Placeholder 2">
            <a:extLst>
              <a:ext uri="{FF2B5EF4-FFF2-40B4-BE49-F238E27FC236}">
                <a16:creationId xmlns:a16="http://schemas.microsoft.com/office/drawing/2014/main" id="{8F0E9025-70F4-4340-98A1-902D5EC7E449}"/>
              </a:ext>
            </a:extLst>
          </p:cNvPr>
          <p:cNvSpPr>
            <a:spLocks noGrp="1"/>
          </p:cNvSpPr>
          <p:nvPr>
            <p:ph idx="1"/>
          </p:nvPr>
        </p:nvSpPr>
        <p:spPr/>
        <p:txBody>
          <a:bodyPr>
            <a:normAutofit/>
          </a:bodyPr>
          <a:lstStyle/>
          <a:p>
            <a:r>
              <a:rPr lang="en-US" sz="2800" dirty="0"/>
              <a:t>Webmaster’s Minutes: Edward Weeks</a:t>
            </a:r>
          </a:p>
          <a:p>
            <a:r>
              <a:rPr lang="en-US" sz="2800" dirty="0"/>
              <a:t>District Activity Update: Lenny Wertz</a:t>
            </a:r>
          </a:p>
          <a:p>
            <a:r>
              <a:rPr lang="en-US" sz="2800" dirty="0"/>
              <a:t>District Commissioner: Carolyn Miller</a:t>
            </a:r>
          </a:p>
          <a:p>
            <a:r>
              <a:rPr lang="en-US" sz="2800" dirty="0"/>
              <a:t>District’s Director/Executive:  </a:t>
            </a:r>
            <a:r>
              <a:rPr lang="en-US" sz="2800" i="0" dirty="0">
                <a:solidFill>
                  <a:srgbClr val="283C46"/>
                </a:solidFill>
                <a:effectLst/>
              </a:rPr>
              <a:t>Lawson Lipford-</a:t>
            </a:r>
            <a:r>
              <a:rPr lang="en-US" sz="2800" dirty="0"/>
              <a:t>Cruz</a:t>
            </a:r>
          </a:p>
          <a:p>
            <a:r>
              <a:rPr lang="en-US" sz="2800" dirty="0"/>
              <a:t>District Committee Chair: Steward Benson</a:t>
            </a:r>
          </a:p>
        </p:txBody>
      </p:sp>
    </p:spTree>
    <p:extLst>
      <p:ext uri="{BB962C8B-B14F-4D97-AF65-F5344CB8AC3E}">
        <p14:creationId xmlns:p14="http://schemas.microsoft.com/office/powerpoint/2010/main" val="333623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CCDE-6B91-7F39-4692-8ED743CA839B}"/>
              </a:ext>
            </a:extLst>
          </p:cNvPr>
          <p:cNvSpPr>
            <a:spLocks noGrp="1"/>
          </p:cNvSpPr>
          <p:nvPr>
            <p:ph type="title"/>
          </p:nvPr>
        </p:nvSpPr>
        <p:spPr/>
        <p:txBody>
          <a:bodyPr>
            <a:normAutofit fontScale="90000"/>
          </a:bodyPr>
          <a:lstStyle/>
          <a:p>
            <a:br>
              <a:rPr lang="en-US" sz="3100" dirty="0"/>
            </a:br>
            <a:r>
              <a:rPr lang="en-US" sz="4000" dirty="0"/>
              <a:t>Safety Moment: “Poisonous Plants”</a:t>
            </a:r>
            <a:b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200" dirty="0"/>
          </a:p>
        </p:txBody>
      </p:sp>
      <p:sp>
        <p:nvSpPr>
          <p:cNvPr id="3" name="Content Placeholder 2">
            <a:extLst>
              <a:ext uri="{FF2B5EF4-FFF2-40B4-BE49-F238E27FC236}">
                <a16:creationId xmlns:a16="http://schemas.microsoft.com/office/drawing/2014/main" id="{286A9498-D191-F00D-944E-BDAC345D34A2}"/>
              </a:ext>
            </a:extLst>
          </p:cNvPr>
          <p:cNvSpPr>
            <a:spLocks noGrp="1"/>
          </p:cNvSpPr>
          <p:nvPr>
            <p:ph idx="1"/>
          </p:nvPr>
        </p:nvSpPr>
        <p:spPr/>
        <p:txBody>
          <a:bodyPr>
            <a:normAutofit fontScale="85000" lnSpcReduction="20000"/>
          </a:bodyPr>
          <a:lstStyle/>
          <a:p>
            <a:pPr algn="l"/>
            <a:r>
              <a:rPr lang="en-US" b="0" i="0" dirty="0">
                <a:solidFill>
                  <a:srgbClr val="515354"/>
                </a:solidFill>
                <a:effectLst/>
                <a:latin typeface="Roboto" panose="02000000000000000000" pitchFamily="2" charset="0"/>
              </a:rPr>
              <a:t>Urushiol, an oil in poison ivy, poison oak, and poison sumac that is the principal cause of the rash.</a:t>
            </a:r>
          </a:p>
          <a:p>
            <a:pPr algn="l"/>
            <a:r>
              <a:rPr lang="en-US" b="0" i="0" dirty="0">
                <a:solidFill>
                  <a:srgbClr val="515354"/>
                </a:solidFill>
                <a:effectLst/>
                <a:latin typeface="Roboto" panose="02000000000000000000" pitchFamily="2" charset="0"/>
              </a:rPr>
              <a:t> Up to 85 percent of us are considered “allergic” and a few are seriously allergic. </a:t>
            </a:r>
          </a:p>
          <a:p>
            <a:pPr algn="l"/>
            <a:r>
              <a:rPr lang="en-US" b="0" i="0" dirty="0">
                <a:solidFill>
                  <a:srgbClr val="515354"/>
                </a:solidFill>
                <a:effectLst/>
                <a:latin typeface="Roboto" panose="02000000000000000000" pitchFamily="2" charset="0"/>
              </a:rPr>
              <a:t>As with many things, avoidance is the best action. </a:t>
            </a:r>
          </a:p>
          <a:p>
            <a:pPr algn="l"/>
            <a:r>
              <a:rPr lang="en-US" b="0" i="0" dirty="0">
                <a:solidFill>
                  <a:srgbClr val="515354"/>
                </a:solidFill>
                <a:effectLst/>
                <a:latin typeface="Roboto" panose="02000000000000000000" pitchFamily="2" charset="0"/>
              </a:rPr>
              <a:t>Take a careful look where you camp or picnic.</a:t>
            </a:r>
          </a:p>
          <a:p>
            <a:pPr algn="l"/>
            <a:r>
              <a:rPr lang="en-US" b="0" i="0" dirty="0">
                <a:solidFill>
                  <a:srgbClr val="515354"/>
                </a:solidFill>
                <a:effectLst/>
                <a:latin typeface="Roboto" panose="02000000000000000000" pitchFamily="2" charset="0"/>
              </a:rPr>
              <a:t>Point out the plants to those who are not familiar with them.</a:t>
            </a:r>
          </a:p>
          <a:p>
            <a:pPr algn="l"/>
            <a:r>
              <a:rPr lang="en-US" b="0" i="0" dirty="0">
                <a:solidFill>
                  <a:srgbClr val="515354"/>
                </a:solidFill>
                <a:effectLst/>
                <a:latin typeface="Roboto" panose="02000000000000000000" pitchFamily="2" charset="0"/>
              </a:rPr>
              <a:t>Don’t use wood with hairy vines attached in campfires. </a:t>
            </a:r>
          </a:p>
          <a:p>
            <a:pPr algn="l"/>
            <a:r>
              <a:rPr lang="en-US" b="0" i="0" dirty="0">
                <a:solidFill>
                  <a:srgbClr val="515354"/>
                </a:solidFill>
                <a:effectLst/>
                <a:latin typeface="Roboto" panose="02000000000000000000" pitchFamily="2" charset="0"/>
              </a:rPr>
              <a:t>Smoke from these plants can spread the oil and even create rashes in airways and the eyes.</a:t>
            </a:r>
          </a:p>
          <a:p>
            <a:endParaRPr lang="en-US" dirty="0"/>
          </a:p>
        </p:txBody>
      </p:sp>
    </p:spTree>
    <p:extLst>
      <p:ext uri="{BB962C8B-B14F-4D97-AF65-F5344CB8AC3E}">
        <p14:creationId xmlns:p14="http://schemas.microsoft.com/office/powerpoint/2010/main" val="107107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69AA-48F9-630C-7EE5-37E47501D877}"/>
              </a:ext>
            </a:extLst>
          </p:cNvPr>
          <p:cNvSpPr>
            <a:spLocks noGrp="1"/>
          </p:cNvSpPr>
          <p:nvPr>
            <p:ph type="title"/>
          </p:nvPr>
        </p:nvSpPr>
        <p:spPr/>
        <p:txBody>
          <a:bodyPr>
            <a:normAutofit fontScale="90000"/>
          </a:bodyPr>
          <a:lstStyle/>
          <a:p>
            <a:r>
              <a:rPr lang="en-US" sz="4400" dirty="0"/>
              <a:t>Safety Moment: “Poisonous Plants</a:t>
            </a:r>
            <a:br>
              <a:rPr lang="en-US" b="0" i="0" dirty="0">
                <a:solidFill>
                  <a:srgbClr val="515354"/>
                </a:solidFill>
                <a:effectLst/>
                <a:latin typeface="Roboto" panose="02000000000000000000" pitchFamily="2" charset="0"/>
              </a:rPr>
            </a:br>
            <a:b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200" dirty="0"/>
          </a:p>
        </p:txBody>
      </p:sp>
      <p:sp>
        <p:nvSpPr>
          <p:cNvPr id="3" name="Content Placeholder 2">
            <a:extLst>
              <a:ext uri="{FF2B5EF4-FFF2-40B4-BE49-F238E27FC236}">
                <a16:creationId xmlns:a16="http://schemas.microsoft.com/office/drawing/2014/main" id="{F43A4EE4-A4BB-8914-41C5-3F6D07C217C4}"/>
              </a:ext>
            </a:extLst>
          </p:cNvPr>
          <p:cNvSpPr>
            <a:spLocks noGrp="1"/>
          </p:cNvSpPr>
          <p:nvPr>
            <p:ph idx="1"/>
          </p:nvPr>
        </p:nvSpPr>
        <p:spPr/>
        <p:txBody>
          <a:bodyPr>
            <a:normAutofit fontScale="70000" lnSpcReduction="20000"/>
          </a:bodyPr>
          <a:lstStyle/>
          <a:p>
            <a:pPr algn="l"/>
            <a:r>
              <a:rPr lang="en-US" b="0" i="0" dirty="0">
                <a:solidFill>
                  <a:srgbClr val="515354"/>
                </a:solidFill>
                <a:effectLst/>
                <a:latin typeface="Roboto" panose="02000000000000000000" pitchFamily="2" charset="0"/>
              </a:rPr>
              <a:t>You have a limited time to wash off the urushiol before it affects you</a:t>
            </a:r>
          </a:p>
          <a:p>
            <a:pPr algn="l"/>
            <a:r>
              <a:rPr lang="en-US" b="0" i="0" dirty="0">
                <a:solidFill>
                  <a:srgbClr val="515354"/>
                </a:solidFill>
                <a:effectLst/>
                <a:latin typeface="Roboto" panose="02000000000000000000" pitchFamily="2" charset="0"/>
              </a:rPr>
              <a:t>Use soap and water or a specially designed product (like </a:t>
            </a:r>
            <a:r>
              <a:rPr lang="en-US" b="0" i="0" dirty="0" err="1">
                <a:solidFill>
                  <a:srgbClr val="515354"/>
                </a:solidFill>
                <a:effectLst/>
                <a:latin typeface="Roboto" panose="02000000000000000000" pitchFamily="2" charset="0"/>
              </a:rPr>
              <a:t>Zanfel</a:t>
            </a:r>
            <a:r>
              <a:rPr lang="en-US" b="0" i="0" dirty="0">
                <a:solidFill>
                  <a:srgbClr val="515354"/>
                </a:solidFill>
                <a:effectLst/>
                <a:latin typeface="Roboto" panose="02000000000000000000" pitchFamily="2" charset="0"/>
              </a:rPr>
              <a:t>®, Ivy Wash®, or </a:t>
            </a:r>
            <a:r>
              <a:rPr lang="en-US" b="0" i="0" dirty="0" err="1">
                <a:solidFill>
                  <a:srgbClr val="515354"/>
                </a:solidFill>
                <a:effectLst/>
                <a:latin typeface="Roboto" panose="02000000000000000000" pitchFamily="2" charset="0"/>
              </a:rPr>
              <a:t>Tecnu</a:t>
            </a:r>
            <a:r>
              <a:rPr lang="en-US" b="0" i="0" dirty="0">
                <a:solidFill>
                  <a:srgbClr val="515354"/>
                </a:solidFill>
                <a:effectLst/>
                <a:latin typeface="Roboto" panose="02000000000000000000" pitchFamily="2" charset="0"/>
              </a:rPr>
              <a:t>®)</a:t>
            </a:r>
          </a:p>
          <a:p>
            <a:pPr algn="l"/>
            <a:r>
              <a:rPr lang="en-US" b="0" i="0" dirty="0">
                <a:solidFill>
                  <a:srgbClr val="515354"/>
                </a:solidFill>
                <a:effectLst/>
                <a:latin typeface="Roboto" panose="02000000000000000000" pitchFamily="2" charset="0"/>
              </a:rPr>
              <a:t>If you’re not successful in removing the urushiol, a rash can develop wherever you’ve come in contact with it. </a:t>
            </a:r>
          </a:p>
          <a:p>
            <a:pPr algn="l"/>
            <a:r>
              <a:rPr lang="en-US" b="0" i="0" dirty="0">
                <a:solidFill>
                  <a:srgbClr val="515354"/>
                </a:solidFill>
                <a:effectLst/>
                <a:latin typeface="Roboto" panose="02000000000000000000" pitchFamily="2" charset="0"/>
              </a:rPr>
              <a:t>The rash isn’t contagious.</a:t>
            </a:r>
          </a:p>
          <a:p>
            <a:pPr algn="l"/>
            <a:r>
              <a:rPr lang="en-US" b="0" i="0" dirty="0">
                <a:solidFill>
                  <a:srgbClr val="515354"/>
                </a:solidFill>
                <a:effectLst/>
                <a:latin typeface="Roboto" panose="02000000000000000000" pitchFamily="2" charset="0"/>
              </a:rPr>
              <a:t>Both hydrocortisone cream and calamine lotion work well to reduce the itching, as does cool water or even a swim. </a:t>
            </a:r>
          </a:p>
          <a:p>
            <a:pPr algn="l"/>
            <a:r>
              <a:rPr lang="en-US" b="0" i="0" dirty="0">
                <a:solidFill>
                  <a:srgbClr val="515354"/>
                </a:solidFill>
                <a:effectLst/>
                <a:latin typeface="Roboto" panose="02000000000000000000" pitchFamily="2" charset="0"/>
              </a:rPr>
              <a:t>Antihistamine creams or lotions are not recommended, but oral antihistamines (like Benadryl®) may help ease itchiness.</a:t>
            </a:r>
          </a:p>
          <a:p>
            <a:pPr algn="l"/>
            <a:r>
              <a:rPr lang="en-US" b="0" i="0" dirty="0">
                <a:solidFill>
                  <a:srgbClr val="515354"/>
                </a:solidFill>
                <a:effectLst/>
                <a:latin typeface="Roboto" panose="02000000000000000000" pitchFamily="2" charset="0"/>
              </a:rPr>
              <a:t>Scouts and Scouters should seek medical attention if the rash covers more than 10 percent of the body, if signs of an infection appear, or if the rash gets into the eyes.</a:t>
            </a:r>
          </a:p>
          <a:p>
            <a:endParaRPr lang="en-US" dirty="0"/>
          </a:p>
        </p:txBody>
      </p:sp>
    </p:spTree>
    <p:extLst>
      <p:ext uri="{BB962C8B-B14F-4D97-AF65-F5344CB8AC3E}">
        <p14:creationId xmlns:p14="http://schemas.microsoft.com/office/powerpoint/2010/main" val="320152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C8AB-0965-4A58-9805-313D95643CBA}"/>
              </a:ext>
            </a:extLst>
          </p:cNvPr>
          <p:cNvSpPr>
            <a:spLocks noGrp="1"/>
          </p:cNvSpPr>
          <p:nvPr>
            <p:ph type="title"/>
          </p:nvPr>
        </p:nvSpPr>
        <p:spPr>
          <a:xfrm>
            <a:off x="677334" y="625231"/>
            <a:ext cx="10397065" cy="2000738"/>
          </a:xfrm>
        </p:spPr>
        <p:txBody>
          <a:bodyPr>
            <a:normAutofit/>
          </a:bodyPr>
          <a:lstStyle/>
          <a:p>
            <a:r>
              <a:rPr lang="en-US" sz="4400" dirty="0"/>
              <a:t>Breakout Sessions</a:t>
            </a:r>
          </a:p>
        </p:txBody>
      </p:sp>
      <p:sp>
        <p:nvSpPr>
          <p:cNvPr id="3" name="Text Placeholder 2">
            <a:extLst>
              <a:ext uri="{FF2B5EF4-FFF2-40B4-BE49-F238E27FC236}">
                <a16:creationId xmlns:a16="http://schemas.microsoft.com/office/drawing/2014/main" id="{B5B1F65B-9A5E-4C5E-B69E-64E0EE341055}"/>
              </a:ext>
            </a:extLst>
          </p:cNvPr>
          <p:cNvSpPr>
            <a:spLocks noGrp="1"/>
          </p:cNvSpPr>
          <p:nvPr>
            <p:ph type="body" idx="1"/>
          </p:nvPr>
        </p:nvSpPr>
        <p:spPr>
          <a:xfrm>
            <a:off x="1797666" y="3838015"/>
            <a:ext cx="8596668" cy="1480089"/>
          </a:xfrm>
        </p:spPr>
        <p:txBody>
          <a:bodyPr>
            <a:normAutofit/>
          </a:bodyPr>
          <a:lstStyle/>
          <a:p>
            <a:pPr marL="285750" indent="-285750">
              <a:buFont typeface="Arial" panose="020B0604020202020204" pitchFamily="34" charset="0"/>
              <a:buChar char="•"/>
            </a:pPr>
            <a:r>
              <a:rPr lang="en-US" sz="2400" dirty="0"/>
              <a:t>Cub Scouts</a:t>
            </a:r>
          </a:p>
          <a:p>
            <a:pPr marL="285750" indent="-285750">
              <a:buFont typeface="Arial" panose="020B0604020202020204" pitchFamily="34" charset="0"/>
              <a:buChar char="•"/>
            </a:pPr>
            <a:r>
              <a:rPr lang="en-US" dirty="0"/>
              <a:t>Scouts BSA</a:t>
            </a:r>
            <a:endParaRPr lang="en-US" sz="2400" dirty="0"/>
          </a:p>
        </p:txBody>
      </p:sp>
    </p:spTree>
    <p:extLst>
      <p:ext uri="{BB962C8B-B14F-4D97-AF65-F5344CB8AC3E}">
        <p14:creationId xmlns:p14="http://schemas.microsoft.com/office/powerpoint/2010/main" val="11207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A030-6AAE-406F-8FF3-E1781189D058}"/>
              </a:ext>
            </a:extLst>
          </p:cNvPr>
          <p:cNvSpPr>
            <a:spLocks noGrp="1"/>
          </p:cNvSpPr>
          <p:nvPr>
            <p:ph type="ctrTitle"/>
          </p:nvPr>
        </p:nvSpPr>
        <p:spPr>
          <a:xfrm>
            <a:off x="2539999" y="2047632"/>
            <a:ext cx="7299570" cy="969106"/>
          </a:xfrm>
        </p:spPr>
        <p:txBody>
          <a:bodyPr>
            <a:normAutofit/>
          </a:bodyPr>
          <a:lstStyle/>
          <a:p>
            <a:pPr algn="l"/>
            <a:r>
              <a:rPr lang="en-US" dirty="0"/>
              <a:t>Scouts BSA Leaders</a:t>
            </a:r>
          </a:p>
        </p:txBody>
      </p:sp>
      <p:sp>
        <p:nvSpPr>
          <p:cNvPr id="3" name="Subtitle 2">
            <a:extLst>
              <a:ext uri="{FF2B5EF4-FFF2-40B4-BE49-F238E27FC236}">
                <a16:creationId xmlns:a16="http://schemas.microsoft.com/office/drawing/2014/main" id="{04A041AB-DA64-45C8-B563-548CC97E136A}"/>
              </a:ext>
            </a:extLst>
          </p:cNvPr>
          <p:cNvSpPr>
            <a:spLocks noGrp="1"/>
          </p:cNvSpPr>
          <p:nvPr>
            <p:ph type="subTitle" idx="1"/>
          </p:nvPr>
        </p:nvSpPr>
        <p:spPr/>
        <p:txBody>
          <a:bodyPr>
            <a:normAutofit/>
          </a:bodyPr>
          <a:lstStyle/>
          <a:p>
            <a:pPr algn="l"/>
            <a:r>
              <a:rPr lang="en-US" sz="3200" dirty="0"/>
              <a:t>Breakout Session: Cycling</a:t>
            </a:r>
          </a:p>
        </p:txBody>
      </p:sp>
    </p:spTree>
    <p:extLst>
      <p:ext uri="{BB962C8B-B14F-4D97-AF65-F5344CB8AC3E}">
        <p14:creationId xmlns:p14="http://schemas.microsoft.com/office/powerpoint/2010/main" val="152927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A861-DDFE-4A6A-9BA6-AEC0D163929B}"/>
              </a:ext>
            </a:extLst>
          </p:cNvPr>
          <p:cNvSpPr>
            <a:spLocks noGrp="1"/>
          </p:cNvSpPr>
          <p:nvPr>
            <p:ph type="title"/>
          </p:nvPr>
        </p:nvSpPr>
        <p:spPr/>
        <p:txBody>
          <a:bodyPr>
            <a:normAutofit fontScale="90000"/>
          </a:bodyPr>
          <a:lstStyle/>
          <a:p>
            <a:pPr algn="ctr"/>
            <a:r>
              <a:rPr lang="en-US" dirty="0"/>
              <a:t>Scouts BSA </a:t>
            </a:r>
            <a:br>
              <a:rPr lang="en-US" dirty="0"/>
            </a:br>
            <a:r>
              <a:rPr lang="en-US" dirty="0"/>
              <a:t>Breakout Session</a:t>
            </a:r>
            <a:br>
              <a:rPr lang="en-US" dirty="0"/>
            </a:br>
            <a:endParaRPr lang="en-US" dirty="0"/>
          </a:p>
        </p:txBody>
      </p:sp>
      <p:sp>
        <p:nvSpPr>
          <p:cNvPr id="6" name="Content Placeholder 5">
            <a:extLst>
              <a:ext uri="{FF2B5EF4-FFF2-40B4-BE49-F238E27FC236}">
                <a16:creationId xmlns:a16="http://schemas.microsoft.com/office/drawing/2014/main" id="{3139A285-619B-4B4B-B5F6-F285EE227E9B}"/>
              </a:ext>
            </a:extLst>
          </p:cNvPr>
          <p:cNvSpPr>
            <a:spLocks noGrp="1"/>
          </p:cNvSpPr>
          <p:nvPr>
            <p:ph idx="1"/>
          </p:nvPr>
        </p:nvSpPr>
        <p:spPr/>
        <p:txBody>
          <a:bodyPr>
            <a:normAutofit/>
          </a:bodyPr>
          <a:lstStyle/>
          <a:p>
            <a:r>
              <a:rPr lang="en-US" sz="2800" dirty="0"/>
              <a:t>Greetings to first timers</a:t>
            </a:r>
          </a:p>
          <a:p>
            <a:r>
              <a:rPr lang="en-US" sz="2800" dirty="0"/>
              <a:t>Upcoming Training:</a:t>
            </a:r>
          </a:p>
          <a:p>
            <a:r>
              <a:rPr lang="en-US" sz="2800" dirty="0"/>
              <a:t>Discussion</a:t>
            </a:r>
            <a:r>
              <a:rPr lang="en-US" sz="2800"/>
              <a:t>: Cycling</a:t>
            </a:r>
            <a:endParaRPr lang="en-US" sz="2600" dirty="0"/>
          </a:p>
        </p:txBody>
      </p:sp>
    </p:spTree>
    <p:extLst>
      <p:ext uri="{BB962C8B-B14F-4D97-AF65-F5344CB8AC3E}">
        <p14:creationId xmlns:p14="http://schemas.microsoft.com/office/powerpoint/2010/main" val="13615167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12503</TotalTime>
  <Words>718</Words>
  <Application>Microsoft Office PowerPoint</Application>
  <PresentationFormat>Widescreen</PresentationFormat>
  <Paragraphs>79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Garamond</vt:lpstr>
      <vt:lpstr>Roboto</vt:lpstr>
      <vt:lpstr>Symbol</vt:lpstr>
      <vt:lpstr>Times New Roman</vt:lpstr>
      <vt:lpstr>Organic</vt:lpstr>
      <vt:lpstr>Roundtable</vt:lpstr>
      <vt:lpstr>Agenda: October 2023</vt:lpstr>
      <vt:lpstr>Welcome</vt:lpstr>
      <vt:lpstr>Introductions and Announcements</vt:lpstr>
      <vt:lpstr> Safety Moment: “Poisonous Plants” </vt:lpstr>
      <vt:lpstr>Safety Moment: “Poisonous Plants  </vt:lpstr>
      <vt:lpstr>Breakout Sessions</vt:lpstr>
      <vt:lpstr>Scouts BSA Leaders</vt:lpstr>
      <vt:lpstr>Scouts BSA  Breakout Session </vt:lpstr>
      <vt:lpstr> Cycling: Related Advancement and Awards </vt:lpstr>
      <vt:lpstr>Cycling Safety</vt:lpstr>
      <vt:lpstr>Types of Bikes</vt:lpstr>
      <vt:lpstr>Good Fit</vt:lpstr>
      <vt:lpstr>Cycling: Bicycle Basics</vt:lpstr>
      <vt:lpstr>Cycling: Route Planning</vt:lpstr>
      <vt:lpstr>Cycling:  Gear carrying options for bikepacking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dc:title>
  <dc:creator>Georger Martin</dc:creator>
  <cp:lastModifiedBy>George Martin</cp:lastModifiedBy>
  <cp:revision>161</cp:revision>
  <cp:lastPrinted>2023-09-14T22:30:17Z</cp:lastPrinted>
  <dcterms:created xsi:type="dcterms:W3CDTF">2021-04-08T16:20:54Z</dcterms:created>
  <dcterms:modified xsi:type="dcterms:W3CDTF">2023-10-12T15:09:40Z</dcterms:modified>
</cp:coreProperties>
</file>