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3" r:id="rId3"/>
    <p:sldId id="268" r:id="rId4"/>
    <p:sldId id="354" r:id="rId5"/>
    <p:sldId id="305" r:id="rId6"/>
    <p:sldId id="267" r:id="rId7"/>
    <p:sldId id="344" r:id="rId8"/>
    <p:sldId id="355" r:id="rId9"/>
    <p:sldId id="356" r:id="rId10"/>
    <p:sldId id="360" r:id="rId11"/>
    <p:sldId id="269" r:id="rId12"/>
    <p:sldId id="264" r:id="rId13"/>
    <p:sldId id="257" r:id="rId14"/>
    <p:sldId id="357" r:id="rId15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5" autoAdjust="0"/>
    <p:restoredTop sz="86434" autoAdjust="0"/>
  </p:normalViewPr>
  <p:slideViewPr>
    <p:cSldViewPr snapToGrid="0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-836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5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B86BEB-FBC3-69BE-B66C-DE95CA30B8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AF8F5-3FE8-665C-BC9A-4334D27882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A7A6B1-1C05-DD7F-878A-3854513337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9E844-5006-4E69-ABF0-376AE76257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48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FDCA967-EE41-4C55-944F-DBC100415952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B850E2E-86A0-41C7-AB07-4E19F37EB4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6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4271E99-79C4-47A7-84AF-ACCBAF13C56B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92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9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511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928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47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216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13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25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69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2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39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78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75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54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8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83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3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271E99-79C4-47A7-84AF-ACCBAF13C56B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33CF2-8760-49BB-AB38-4D31C134A9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Roundtable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A103-253B-4292-B327-9655D3C080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Patuxent District</a:t>
            </a:r>
          </a:p>
          <a:p>
            <a:r>
              <a:rPr lang="en-US" sz="2400" dirty="0"/>
              <a:t>November 9, 2023</a:t>
            </a:r>
          </a:p>
        </p:txBody>
      </p:sp>
    </p:spTree>
    <p:extLst>
      <p:ext uri="{BB962C8B-B14F-4D97-AF65-F5344CB8AC3E}">
        <p14:creationId xmlns:p14="http://schemas.microsoft.com/office/powerpoint/2010/main" val="1330060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6CA34-C238-5CB0-A5C7-C699F2EB7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501901"/>
            <a:ext cx="9609668" cy="1371600"/>
          </a:xfrm>
        </p:spPr>
        <p:txBody>
          <a:bodyPr/>
          <a:lstStyle/>
          <a:p>
            <a:r>
              <a:rPr lang="en-US" dirty="0"/>
              <a:t>George Martin,  Patuxent District Roundtable Commissioner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5C9D3-A102-D1D7-8C80-838AE82CE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4495800"/>
            <a:ext cx="9609668" cy="1141981"/>
          </a:xfrm>
        </p:spPr>
        <p:txBody>
          <a:bodyPr>
            <a:normAutofit/>
          </a:bodyPr>
          <a:lstStyle/>
          <a:p>
            <a:r>
              <a:rPr lang="en-US" sz="2400" dirty="0"/>
              <a:t>Contact information:</a:t>
            </a:r>
          </a:p>
          <a:p>
            <a:r>
              <a:rPr lang="en-US" sz="2400" dirty="0"/>
              <a:t>301 509-5633			georgeoh46@gmail.com</a:t>
            </a:r>
          </a:p>
        </p:txBody>
      </p:sp>
    </p:spTree>
    <p:extLst>
      <p:ext uri="{BB962C8B-B14F-4D97-AF65-F5344CB8AC3E}">
        <p14:creationId xmlns:p14="http://schemas.microsoft.com/office/powerpoint/2010/main" val="1263336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DC8AB-0965-4A58-9805-313D9564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37187"/>
            <a:ext cx="10397065" cy="1288782"/>
          </a:xfrm>
        </p:spPr>
        <p:txBody>
          <a:bodyPr>
            <a:normAutofit/>
          </a:bodyPr>
          <a:lstStyle/>
          <a:p>
            <a:r>
              <a:rPr lang="en-US" sz="4400" dirty="0"/>
              <a:t>Breakout Sessions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1F65B-9A5E-4C5E-B69E-64E0EE341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7666" y="3838015"/>
            <a:ext cx="8596668" cy="148008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Cub Scouts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Scouts BSA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074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8A030-6AAE-406F-8FF3-E1781189D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9999" y="2047632"/>
            <a:ext cx="7299570" cy="969106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Scouts BSA Leaders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041AB-DA64-45C8-B563-548CC97E13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Breakout Session: Pack to Troop Transition</a:t>
            </a:r>
          </a:p>
        </p:txBody>
      </p:sp>
    </p:spTree>
    <p:extLst>
      <p:ext uri="{BB962C8B-B14F-4D97-AF65-F5344CB8AC3E}">
        <p14:creationId xmlns:p14="http://schemas.microsoft.com/office/powerpoint/2010/main" val="1529276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BA861-DDFE-4A6A-9BA6-AEC0D163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Scouts BSA </a:t>
            </a:r>
            <a:br>
              <a:rPr lang="en-US" dirty="0"/>
            </a:br>
            <a:r>
              <a:rPr lang="en-US" dirty="0"/>
              <a:t>Breakout Session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A285-619B-4B4B-B5F6-F285EE227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Greetings to first timers</a:t>
            </a:r>
          </a:p>
          <a:p>
            <a:r>
              <a:rPr lang="en-US" sz="2800" dirty="0"/>
              <a:t>Upcoming Training:</a:t>
            </a:r>
          </a:p>
          <a:p>
            <a:r>
              <a:rPr lang="en-US" sz="2800" dirty="0"/>
              <a:t>Discussion: Pack to Troop Transition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61516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4CC14-562E-874A-921C-25BEA8C2F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Scouts BSA Roundtable Discussion Pack to Troop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69415-AE54-90CC-BBE2-5C8CCA4AD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What can you do to help new volunteers to your troop feel welcomed and quickly understand the role of the adult volunteer? </a:t>
            </a:r>
          </a:p>
          <a:p>
            <a:r>
              <a:rPr lang="en-US" dirty="0"/>
              <a:t>2. Think of three situations where adults should step in during a meeting or event and why. Discuss how to handle each of these situations. </a:t>
            </a:r>
          </a:p>
          <a:p>
            <a:r>
              <a:rPr lang="en-US" dirty="0"/>
              <a:t>3. Name and discuss three situations where adults shouldn’t step in…. even if they feel there is an issue with how the activity is progressing</a:t>
            </a:r>
          </a:p>
        </p:txBody>
      </p:sp>
    </p:spTree>
    <p:extLst>
      <p:ext uri="{BB962C8B-B14F-4D97-AF65-F5344CB8AC3E}">
        <p14:creationId xmlns:p14="http://schemas.microsoft.com/office/powerpoint/2010/main" val="338061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9FE4F-A10F-428D-B7E1-211A6534A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Agenda: November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33BAB-C591-42E8-A47F-EE4923E8C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991991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/>
              <a:t>Opening</a:t>
            </a:r>
          </a:p>
          <a:p>
            <a:r>
              <a:rPr lang="en-US" sz="2100" dirty="0"/>
              <a:t>“Hot Topic: “Service and Gratitude”</a:t>
            </a:r>
          </a:p>
          <a:p>
            <a:r>
              <a:rPr lang="en-US" sz="2100" dirty="0"/>
              <a:t>“Announcements”</a:t>
            </a:r>
          </a:p>
          <a:p>
            <a:r>
              <a:rPr lang="en-US" sz="2100" dirty="0"/>
              <a:t>Safety Moment: “Anxiety</a:t>
            </a:r>
            <a:r>
              <a:rPr lang="en-US" sz="1600" b="0" i="0" dirty="0">
                <a:solidFill>
                  <a:srgbClr val="515354"/>
                </a:solidFill>
                <a:effectLst/>
                <a:latin typeface="Roboto" panose="02000000000000000000" pitchFamily="2" charset="0"/>
              </a:rPr>
              <a:t>”</a:t>
            </a:r>
          </a:p>
          <a:p>
            <a:r>
              <a:rPr lang="en-US" sz="2100" dirty="0"/>
              <a:t>Roundtable Commissioner’s Minute</a:t>
            </a:r>
          </a:p>
          <a:p>
            <a:r>
              <a:rPr lang="en-US" sz="2100" dirty="0"/>
              <a:t>Breakout:</a:t>
            </a:r>
          </a:p>
          <a:p>
            <a:pPr lvl="1"/>
            <a:r>
              <a:rPr lang="en-US" dirty="0"/>
              <a:t>Cub Scouts:</a:t>
            </a:r>
          </a:p>
          <a:p>
            <a:pPr lvl="1"/>
            <a:r>
              <a:rPr lang="en-US" dirty="0"/>
              <a:t>Scouts BSA: Pack to Troop Transition</a:t>
            </a:r>
          </a:p>
        </p:txBody>
      </p:sp>
    </p:spTree>
    <p:extLst>
      <p:ext uri="{BB962C8B-B14F-4D97-AF65-F5344CB8AC3E}">
        <p14:creationId xmlns:p14="http://schemas.microsoft.com/office/powerpoint/2010/main" val="331814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E838D-93BB-4D4A-8B70-2A9247A4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4C51B-DD51-468F-AE54-A5DBC8B40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Pledge of Allegiance</a:t>
            </a:r>
          </a:p>
          <a:p>
            <a:pPr lvl="1"/>
            <a:r>
              <a:rPr lang="en-US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"I pledge allegiance to the Flag of the United States of America, and to the Republic for which it stands, one Nation under God, indivisible, with liberty and justice for all."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The Outdoor Code</a:t>
            </a:r>
            <a:br>
              <a:rPr lang="en-US" sz="16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</a:br>
            <a:r>
              <a:rPr lang="en-US" sz="16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As an American, I will do my best to:</a:t>
            </a:r>
          </a:p>
          <a:p>
            <a:r>
              <a:rPr lang="en-US" sz="16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Be clean in my outdoor manners, </a:t>
            </a:r>
          </a:p>
          <a:p>
            <a:r>
              <a:rPr lang="en-US" sz="1600" dirty="0">
                <a:solidFill>
                  <a:srgbClr val="212121"/>
                </a:solidFill>
                <a:latin typeface="Roboto" panose="02000000000000000000" pitchFamily="2" charset="0"/>
              </a:rPr>
              <a:t>B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e careful with fire, </a:t>
            </a:r>
          </a:p>
          <a:p>
            <a:r>
              <a:rPr lang="en-US" sz="16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Be considerate in the outdoors, and </a:t>
            </a:r>
          </a:p>
          <a:p>
            <a:r>
              <a:rPr lang="en-US" sz="16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Be conservation-minded.</a:t>
            </a:r>
          </a:p>
        </p:txBody>
      </p:sp>
    </p:spTree>
    <p:extLst>
      <p:ext uri="{BB962C8B-B14F-4D97-AF65-F5344CB8AC3E}">
        <p14:creationId xmlns:p14="http://schemas.microsoft.com/office/powerpoint/2010/main" val="4217193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A5A0-1859-5005-8B49-7A29D84B0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Hot Topic: “Service and Gratitude”</a:t>
            </a:r>
            <a:b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44502-D9B6-A045-C017-B47EBB4F4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“.. to help other people at all times.”</a:t>
            </a:r>
          </a:p>
          <a:p>
            <a:r>
              <a:rPr lang="en-US" dirty="0"/>
              <a:t>It is important to take time to consider all the good in our lives</a:t>
            </a:r>
          </a:p>
          <a:p>
            <a:r>
              <a:rPr lang="en-US" dirty="0"/>
              <a:t>Being of service is a great way to act on those feelings of gratitude.</a:t>
            </a:r>
          </a:p>
        </p:txBody>
      </p:sp>
    </p:spTree>
    <p:extLst>
      <p:ext uri="{BB962C8B-B14F-4D97-AF65-F5344CB8AC3E}">
        <p14:creationId xmlns:p14="http://schemas.microsoft.com/office/powerpoint/2010/main" val="2903861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CCDE-6B91-7F39-4692-8ED743CA8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100" dirty="0"/>
            </a:br>
            <a:r>
              <a:rPr lang="en-US" sz="4000" dirty="0"/>
              <a:t>Hot Topic: “Service and Gratitude”</a:t>
            </a:r>
            <a:b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A9498-D191-F00D-944E-BDAC345D3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ways to give back to the chartering organization.</a:t>
            </a:r>
          </a:p>
          <a:p>
            <a:r>
              <a:rPr lang="en-US" dirty="0"/>
              <a:t>Some ways to give back to the community.</a:t>
            </a:r>
          </a:p>
          <a:p>
            <a:r>
              <a:rPr lang="en-US" dirty="0"/>
              <a:t>Some ways to give back to our world</a:t>
            </a:r>
          </a:p>
        </p:txBody>
      </p:sp>
    </p:spTree>
    <p:extLst>
      <p:ext uri="{BB962C8B-B14F-4D97-AF65-F5344CB8AC3E}">
        <p14:creationId xmlns:p14="http://schemas.microsoft.com/office/powerpoint/2010/main" val="107107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9D15A-060F-4DAE-B018-42DBBC70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 and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E9025-70F4-4340-98A1-902D5EC7E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Webmaster’s Minutes: Edward Weeks</a:t>
            </a:r>
          </a:p>
          <a:p>
            <a:r>
              <a:rPr lang="en-US" sz="2800" dirty="0"/>
              <a:t>District Activity Update: Lenny Wertz</a:t>
            </a:r>
          </a:p>
          <a:p>
            <a:r>
              <a:rPr lang="en-US" sz="2800" dirty="0"/>
              <a:t>District Commissioner: Carolyn Miller</a:t>
            </a:r>
          </a:p>
          <a:p>
            <a:r>
              <a:rPr lang="en-US" sz="2800" dirty="0"/>
              <a:t>District’s Director/Executive:  </a:t>
            </a:r>
            <a:r>
              <a:rPr lang="en-US" sz="2800" i="0" dirty="0">
                <a:solidFill>
                  <a:srgbClr val="283C46"/>
                </a:solidFill>
                <a:effectLst/>
              </a:rPr>
              <a:t>Lawson Lipford-</a:t>
            </a:r>
            <a:r>
              <a:rPr lang="en-US" sz="2800" dirty="0"/>
              <a:t>Cruz</a:t>
            </a:r>
          </a:p>
          <a:p>
            <a:r>
              <a:rPr lang="en-US" sz="2800" dirty="0"/>
              <a:t>District Committee Chair: Steward Benson</a:t>
            </a:r>
          </a:p>
        </p:txBody>
      </p:sp>
    </p:spTree>
    <p:extLst>
      <p:ext uri="{BB962C8B-B14F-4D97-AF65-F5344CB8AC3E}">
        <p14:creationId xmlns:p14="http://schemas.microsoft.com/office/powerpoint/2010/main" val="333623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969AA-48F9-630C-7EE5-37E47501D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Safety Moment: “Anxiety”</a:t>
            </a:r>
            <a:br>
              <a:rPr lang="en-US" sz="4400" dirty="0"/>
            </a:br>
            <a:r>
              <a:rPr lang="en-US" sz="4400" dirty="0"/>
              <a:t>Some commonly seen symptoms</a:t>
            </a:r>
            <a:br>
              <a:rPr lang="en-US" b="0" i="0" dirty="0">
                <a:solidFill>
                  <a:srgbClr val="515354"/>
                </a:solidFill>
                <a:effectLst/>
                <a:latin typeface="Roboto" panose="02000000000000000000" pitchFamily="2" charset="0"/>
              </a:rPr>
            </a:br>
            <a:b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A4EE4-A4BB-8914-41C5-3F6D07C21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Fatigue</a:t>
            </a:r>
          </a:p>
          <a:p>
            <a:pPr algn="l"/>
            <a:r>
              <a:rPr lang="en-US" dirty="0"/>
              <a:t>Difficulty concentrating </a:t>
            </a:r>
          </a:p>
          <a:p>
            <a:pPr algn="l"/>
            <a:r>
              <a:rPr lang="en-US" dirty="0"/>
              <a:t>Anger or irritability </a:t>
            </a:r>
          </a:p>
          <a:p>
            <a:pPr algn="l"/>
            <a:r>
              <a:rPr lang="en-US" dirty="0"/>
              <a:t>Trouble with sleeping </a:t>
            </a:r>
          </a:p>
          <a:p>
            <a:pPr algn="l"/>
            <a:r>
              <a:rPr lang="en-US" dirty="0"/>
              <a:t>Muscle tension </a:t>
            </a:r>
          </a:p>
          <a:p>
            <a:pPr algn="l"/>
            <a:r>
              <a:rPr lang="en-US" dirty="0"/>
              <a:t>Headaches </a:t>
            </a:r>
          </a:p>
          <a:p>
            <a:pPr algn="l"/>
            <a:r>
              <a:rPr lang="en-US" dirty="0"/>
              <a:t>Stomach aches </a:t>
            </a:r>
          </a:p>
          <a:p>
            <a:pPr algn="l"/>
            <a:r>
              <a:rPr lang="en-US" dirty="0"/>
              <a:t>Nervousness, or being on edge</a:t>
            </a:r>
          </a:p>
        </p:txBody>
      </p:sp>
    </p:spTree>
    <p:extLst>
      <p:ext uri="{BB962C8B-B14F-4D97-AF65-F5344CB8AC3E}">
        <p14:creationId xmlns:p14="http://schemas.microsoft.com/office/powerpoint/2010/main" val="3201524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DBED7-8D9E-D743-B94E-D7A16E1F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C8F36-24A1-7501-4782-2CB55ABEC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Recognize the signs of anxiety. </a:t>
            </a:r>
          </a:p>
          <a:p>
            <a:r>
              <a:rPr lang="en-US" dirty="0"/>
              <a:t>Talk with a parent or adult about concerns.</a:t>
            </a:r>
          </a:p>
          <a:p>
            <a:r>
              <a:rPr lang="en-US" dirty="0"/>
              <a:t>Don’t dismiss it. (Avoid terms such as: “don’t worry”, “you’ll be fine”, “calm down”,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Encourage the parent and youth to find a trusted person to talk about any issues/struggles that they might be facing and who can help them discover ways to cope. </a:t>
            </a:r>
          </a:p>
        </p:txBody>
      </p:sp>
    </p:spTree>
    <p:extLst>
      <p:ext uri="{BB962C8B-B14F-4D97-AF65-F5344CB8AC3E}">
        <p14:creationId xmlns:p14="http://schemas.microsoft.com/office/powerpoint/2010/main" val="309015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C1ED8-4415-1CD7-1EDF-43D4F79F9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95112-F30F-DF19-BE8A-9449D7AA6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the youth gets adequate rest and healthy meals while camping. </a:t>
            </a:r>
          </a:p>
          <a:p>
            <a:r>
              <a:rPr lang="en-US" dirty="0"/>
              <a:t>Listen and strive to be kind, calm, and compassionate. </a:t>
            </a:r>
          </a:p>
          <a:p>
            <a:r>
              <a:rPr lang="en-US" dirty="0"/>
              <a:t>Provide a safe environment for everyone at meetings, camps and activities. </a:t>
            </a:r>
          </a:p>
          <a:p>
            <a:r>
              <a:rPr lang="en-US" dirty="0"/>
              <a:t>Anxiety occurs at all ages and as scout leaders recognize anxiety, they can help parents and youth find success in a positive way.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61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12783</TotalTime>
  <Words>555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Garamond</vt:lpstr>
      <vt:lpstr>Roboto</vt:lpstr>
      <vt:lpstr>Times New Roman</vt:lpstr>
      <vt:lpstr>Organic</vt:lpstr>
      <vt:lpstr>Roundtable</vt:lpstr>
      <vt:lpstr>Agenda: November 2023</vt:lpstr>
      <vt:lpstr>Welcome</vt:lpstr>
      <vt:lpstr>Hot Topic: “Service and Gratitude” </vt:lpstr>
      <vt:lpstr> Hot Topic: “Service and Gratitude” </vt:lpstr>
      <vt:lpstr>Introductions and Announcements</vt:lpstr>
      <vt:lpstr>Safety Moment: “Anxiety” Some commonly seen symptoms  </vt:lpstr>
      <vt:lpstr>How to help</vt:lpstr>
      <vt:lpstr>How to Help</vt:lpstr>
      <vt:lpstr>George Martin,  Patuxent District Roundtable Commissioner</vt:lpstr>
      <vt:lpstr>Breakout Sessions</vt:lpstr>
      <vt:lpstr>Scouts BSA Leaders</vt:lpstr>
      <vt:lpstr>Scouts BSA  Breakout Session </vt:lpstr>
      <vt:lpstr>Scouts BSA Roundtable Discussion Pack to Troop Transition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Roundtable</dc:title>
  <dc:creator>Georger Martin</dc:creator>
  <cp:lastModifiedBy>George Martin</cp:lastModifiedBy>
  <cp:revision>168</cp:revision>
  <cp:lastPrinted>2023-11-09T04:48:20Z</cp:lastPrinted>
  <dcterms:created xsi:type="dcterms:W3CDTF">2021-04-08T16:20:54Z</dcterms:created>
  <dcterms:modified xsi:type="dcterms:W3CDTF">2023-11-09T22:17:13Z</dcterms:modified>
</cp:coreProperties>
</file>