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8" r:id="rId4"/>
    <p:sldId id="354" r:id="rId5"/>
    <p:sldId id="305" r:id="rId6"/>
    <p:sldId id="363" r:id="rId7"/>
    <p:sldId id="267" r:id="rId8"/>
    <p:sldId id="355" r:id="rId9"/>
    <p:sldId id="356" r:id="rId10"/>
    <p:sldId id="364" r:id="rId11"/>
    <p:sldId id="366" r:id="rId12"/>
    <p:sldId id="269" r:id="rId13"/>
    <p:sldId id="264" r:id="rId14"/>
    <p:sldId id="257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34" autoAdjust="0"/>
  </p:normalViewPr>
  <p:slideViewPr>
    <p:cSldViewPr snapToGrid="0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-83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5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B86BEB-FBC3-69BE-B66C-DE95CA30B8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AF8F5-3FE8-665C-BC9A-4334D27882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7A6B1-1C05-DD7F-878A-3854513337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E844-5006-4E69-ABF0-376AE76257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8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FDCA967-EE41-4C55-944F-DBC100415952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B850E2E-86A0-41C7-AB07-4E19F37EB4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92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9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1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92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5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69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2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9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5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54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83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271E99-79C4-47A7-84AF-ACCBAF13C56B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55F034-5632-4A55-AD95-BB6B4C2B1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3CF2-8760-49BB-AB38-4D31C134A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7A103-253B-4292-B327-9655D3C08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Patuxent District</a:t>
            </a:r>
          </a:p>
          <a:p>
            <a:r>
              <a:rPr lang="en-US" sz="2400" dirty="0"/>
              <a:t>January 11, 2024</a:t>
            </a:r>
          </a:p>
        </p:txBody>
      </p:sp>
    </p:spTree>
    <p:extLst>
      <p:ext uri="{BB962C8B-B14F-4D97-AF65-F5344CB8AC3E}">
        <p14:creationId xmlns:p14="http://schemas.microsoft.com/office/powerpoint/2010/main" val="1330060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90F2-A727-FDF3-D1FE-14D86110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Moment: </a:t>
            </a:r>
            <a:br>
              <a:rPr lang="en-US" dirty="0"/>
            </a:br>
            <a:r>
              <a:rPr lang="en-US" dirty="0"/>
              <a:t>Unit Money Earning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83F6-51F7-8B76-1A82-D3F4844A9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the fundraising project avoid soliciting money or gifts?</a:t>
            </a:r>
          </a:p>
          <a:p>
            <a:r>
              <a:rPr lang="en-US" dirty="0"/>
              <a:t>Does the fundraising activity avoid competition with other units, your chartered organization, your local council, and the United Way?</a:t>
            </a:r>
          </a:p>
          <a:p>
            <a:r>
              <a:rPr lang="en-US" dirty="0"/>
              <a:t>To ensure compliance, all unit fundraisers MUST OBTAIN WRITTEN APPROVAL from the local council NO LESS THAN 14 DAYS before committing to the fundraising activity.</a:t>
            </a:r>
          </a:p>
        </p:txBody>
      </p:sp>
    </p:spTree>
    <p:extLst>
      <p:ext uri="{BB962C8B-B14F-4D97-AF65-F5344CB8AC3E}">
        <p14:creationId xmlns:p14="http://schemas.microsoft.com/office/powerpoint/2010/main" val="31977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9DC9-8AD8-024A-472C-0A5CE0CB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George Martin</a:t>
            </a:r>
            <a:br>
              <a:rPr lang="en-US" sz="3600" dirty="0"/>
            </a:br>
            <a:r>
              <a:rPr lang="en-US" sz="3600" dirty="0"/>
              <a:t>Roundtable Commissioner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A1BD5-6AEB-4E2A-A724-2BBE31D1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112" y="4486940"/>
            <a:ext cx="9692957" cy="11508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Contact Information</a:t>
            </a:r>
          </a:p>
          <a:p>
            <a:pPr algn="ctr"/>
            <a:r>
              <a:rPr lang="en-US" dirty="0"/>
              <a:t>georgeoh46@gmail.com</a:t>
            </a:r>
          </a:p>
          <a:p>
            <a:pPr algn="ctr"/>
            <a:r>
              <a:rPr lang="en-US" dirty="0"/>
              <a:t>301 509-5633</a:t>
            </a:r>
          </a:p>
        </p:txBody>
      </p:sp>
    </p:spTree>
    <p:extLst>
      <p:ext uri="{BB962C8B-B14F-4D97-AF65-F5344CB8AC3E}">
        <p14:creationId xmlns:p14="http://schemas.microsoft.com/office/powerpoint/2010/main" val="298391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C8AB-0965-4A58-9805-313D9564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37187"/>
            <a:ext cx="10397065" cy="1288782"/>
          </a:xfrm>
        </p:spPr>
        <p:txBody>
          <a:bodyPr>
            <a:normAutofit/>
          </a:bodyPr>
          <a:lstStyle/>
          <a:p>
            <a:r>
              <a:rPr lang="en-US" sz="4400" dirty="0"/>
              <a:t>Breakout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1F65B-9A5E-4C5E-B69E-64E0EE34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7666" y="3838015"/>
            <a:ext cx="8596668" cy="14800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Cub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Scouts BSA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7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A030-6AAE-406F-8FF3-E1781189D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9" y="2047632"/>
            <a:ext cx="7299570" cy="96910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Scouts BSA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041AB-DA64-45C8-B563-548CC97E1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Breakout Session: </a:t>
            </a:r>
          </a:p>
        </p:txBody>
      </p:sp>
    </p:spTree>
    <p:extLst>
      <p:ext uri="{BB962C8B-B14F-4D97-AF65-F5344CB8AC3E}">
        <p14:creationId xmlns:p14="http://schemas.microsoft.com/office/powerpoint/2010/main" val="152927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BA861-DDFE-4A6A-9BA6-AEC0D163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Scouts BSA </a:t>
            </a:r>
            <a:br>
              <a:rPr lang="en-US" dirty="0"/>
            </a:br>
            <a:r>
              <a:rPr lang="en-US" dirty="0"/>
              <a:t>Breakout Session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A285-619B-4B4B-B5F6-F285EE2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Greetings to first timers</a:t>
            </a:r>
          </a:p>
          <a:p>
            <a:r>
              <a:rPr lang="en-US" sz="3600" dirty="0"/>
              <a:t>Merit </a:t>
            </a:r>
            <a:r>
              <a:rPr lang="en-US" sz="3600"/>
              <a:t>Badge Discussion</a:t>
            </a:r>
          </a:p>
          <a:p>
            <a:endParaRPr lang="en-US" sz="3600" dirty="0"/>
          </a:p>
          <a:p>
            <a:r>
              <a:rPr lang="en-US" sz="3600" dirty="0"/>
              <a:t>Discussion: </a:t>
            </a:r>
          </a:p>
        </p:txBody>
      </p:sp>
    </p:spTree>
    <p:extLst>
      <p:ext uri="{BB962C8B-B14F-4D97-AF65-F5344CB8AC3E}">
        <p14:creationId xmlns:p14="http://schemas.microsoft.com/office/powerpoint/2010/main" val="136151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FE4F-A10F-428D-B7E1-211A6534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 January 11,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3BAB-C591-42E8-A47F-EE4923E8C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991991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Opening</a:t>
            </a:r>
          </a:p>
          <a:p>
            <a:r>
              <a:rPr lang="en-US" sz="2100" dirty="0"/>
              <a:t>“Hot Topic: “</a:t>
            </a:r>
            <a:r>
              <a:rPr lang="en-US" sz="1600" dirty="0"/>
              <a:t>Cub Scout to Scouts BSA Cross Over</a:t>
            </a:r>
            <a:r>
              <a:rPr lang="en-US" sz="2100" dirty="0"/>
              <a:t>”</a:t>
            </a:r>
          </a:p>
          <a:p>
            <a:r>
              <a:rPr lang="en-US" sz="2100" dirty="0"/>
              <a:t>“Announcements”</a:t>
            </a:r>
          </a:p>
          <a:p>
            <a:r>
              <a:rPr lang="en-US" sz="2100" dirty="0"/>
              <a:t>Safety Moment: Unit Money Earning Application</a:t>
            </a:r>
            <a:endParaRPr lang="en-US" sz="1600" b="0" i="0" dirty="0">
              <a:solidFill>
                <a:srgbClr val="515354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2100" dirty="0"/>
              <a:t>Breakout:</a:t>
            </a:r>
          </a:p>
          <a:p>
            <a:pPr lvl="1"/>
            <a:r>
              <a:rPr lang="en-US" dirty="0"/>
              <a:t>Cub Scouts:</a:t>
            </a:r>
          </a:p>
          <a:p>
            <a:pPr lvl="1"/>
            <a:r>
              <a:rPr lang="en-US" dirty="0"/>
              <a:t>Scouts BSA:</a:t>
            </a:r>
          </a:p>
        </p:txBody>
      </p:sp>
    </p:spTree>
    <p:extLst>
      <p:ext uri="{BB962C8B-B14F-4D97-AF65-F5344CB8AC3E}">
        <p14:creationId xmlns:p14="http://schemas.microsoft.com/office/powerpoint/2010/main" val="331814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E838D-93BB-4D4A-8B70-2A9247A4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C51B-DD51-468F-AE54-A5DBC8B40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</a:p>
          <a:p>
            <a:pPr lvl="1"/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 pledge allegiance to the Flag of the United States of America, and to the Republic for which it stands, one Nation under God, indivisible, with liberty and justice for all."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The Outdoor Code</a:t>
            </a:r>
            <a:b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</a:b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As an American, I will do my best to: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 clean in my outdoor manners, </a:t>
            </a:r>
          </a:p>
          <a:p>
            <a:r>
              <a:rPr lang="en-US" sz="1600" dirty="0">
                <a:solidFill>
                  <a:srgbClr val="212121"/>
                </a:solidFill>
                <a:latin typeface="Roboto" panose="02000000000000000000" pitchFamily="2" charset="0"/>
              </a:rPr>
              <a:t>B</a:t>
            </a:r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e careful with fire, 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 considerate in the outdoors, and </a:t>
            </a:r>
          </a:p>
          <a:p>
            <a:r>
              <a:rPr lang="en-US" sz="16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Be conservation-minded.</a:t>
            </a:r>
          </a:p>
        </p:txBody>
      </p:sp>
    </p:spTree>
    <p:extLst>
      <p:ext uri="{BB962C8B-B14F-4D97-AF65-F5344CB8AC3E}">
        <p14:creationId xmlns:p14="http://schemas.microsoft.com/office/powerpoint/2010/main" val="421719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A5A0-1859-5005-8B49-7A29D84B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400" dirty="0"/>
            </a:br>
            <a:r>
              <a:rPr lang="en-US" sz="4400" dirty="0"/>
              <a:t>Hot Topic: “</a:t>
            </a:r>
            <a:r>
              <a:rPr lang="en-US" dirty="0"/>
              <a:t>Cub Scout to Scouts BSA Cross Over</a:t>
            </a:r>
            <a:r>
              <a:rPr lang="en-US" sz="4400" dirty="0"/>
              <a:t>”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4502-D9B6-A045-C017-B47EBB4F4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Ideally, the move from a pack to a troop should take place in time for </a:t>
            </a:r>
          </a:p>
          <a:p>
            <a:pPr lvl="1"/>
            <a:r>
              <a:rPr lang="en-US" dirty="0"/>
              <a:t>the new Scouts to become familiar with their new patrol members</a:t>
            </a:r>
          </a:p>
          <a:p>
            <a:pPr lvl="1"/>
            <a:r>
              <a:rPr lang="en-US" dirty="0"/>
              <a:t>troop guide, and troop leaders, and </a:t>
            </a:r>
          </a:p>
          <a:p>
            <a:pPr lvl="1"/>
            <a:r>
              <a:rPr lang="en-US" dirty="0"/>
              <a:t>for them to begin working on requirements to prepare for attending their first Scouts BSA summer camp. </a:t>
            </a:r>
          </a:p>
        </p:txBody>
      </p:sp>
    </p:spTree>
    <p:extLst>
      <p:ext uri="{BB962C8B-B14F-4D97-AF65-F5344CB8AC3E}">
        <p14:creationId xmlns:p14="http://schemas.microsoft.com/office/powerpoint/2010/main" val="290386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CDE-6B91-7F39-4692-8ED743CA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3100" dirty="0"/>
            </a:br>
            <a:br>
              <a:rPr lang="en-US" sz="3100" dirty="0"/>
            </a:br>
            <a:r>
              <a:rPr lang="en-US" sz="3600" dirty="0"/>
              <a:t>Hot Topic:</a:t>
            </a:r>
            <a:br>
              <a:rPr lang="en-US" sz="3600" dirty="0"/>
            </a:br>
            <a:r>
              <a:rPr lang="en-US" sz="3600" dirty="0"/>
              <a:t> “Cub Scout to Scouts BSA Cross Over”</a:t>
            </a:r>
            <a:br>
              <a:rPr lang="en-US" sz="2700" dirty="0"/>
            </a:br>
            <a:br>
              <a:rPr lang="en-US" sz="27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9498-D191-F00D-944E-BDAC345D3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are many things throughout the program year that leaders can do to show Cub Scouts what Scouts BSA has to offer: </a:t>
            </a:r>
          </a:p>
          <a:p>
            <a:r>
              <a:rPr lang="en-US" dirty="0"/>
              <a:t>Organizing visits for Cub Scouts to see how troop meetings are run</a:t>
            </a:r>
          </a:p>
          <a:p>
            <a:r>
              <a:rPr lang="en-US" dirty="0"/>
              <a:t>Planning outings so that Webelos can experience camping using the patrol method </a:t>
            </a:r>
          </a:p>
          <a:p>
            <a:r>
              <a:rPr lang="en-US" dirty="0"/>
              <a:t>Assigning den chiefs so that parents can see examples of Scouts in action, and so that Cub Scouts have some familiarity with members of the troop they plan to join</a:t>
            </a:r>
          </a:p>
          <a:p>
            <a:r>
              <a:rPr lang="en-US" dirty="0"/>
              <a:t>Plan and conduct a Cross Over ceremony to welcome Cub Scouts to the Troop</a:t>
            </a:r>
          </a:p>
        </p:txBody>
      </p:sp>
    </p:spTree>
    <p:extLst>
      <p:ext uri="{BB962C8B-B14F-4D97-AF65-F5344CB8AC3E}">
        <p14:creationId xmlns:p14="http://schemas.microsoft.com/office/powerpoint/2010/main" val="10710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E918-C92D-4409-4197-0E7F8298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400" dirty="0"/>
            </a:br>
            <a:r>
              <a:rPr lang="en-US" sz="4400" dirty="0"/>
              <a:t>Hot Topic: “</a:t>
            </a:r>
            <a:r>
              <a:rPr lang="en-US" dirty="0"/>
              <a:t>Cub Scout to Scouts BSA Cross Over</a:t>
            </a:r>
            <a:r>
              <a:rPr lang="en-US" sz="4400" dirty="0"/>
              <a:t>”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E2EA-B64A-A31E-D2B0-0A14A627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Cross Over ceremony</a:t>
            </a:r>
          </a:p>
          <a:p>
            <a:pPr lvl="1"/>
            <a:r>
              <a:rPr lang="en-US" dirty="0"/>
              <a:t>Should clearly signify the transition to a new level of Scouting. </a:t>
            </a:r>
          </a:p>
          <a:p>
            <a:pPr lvl="1"/>
            <a:r>
              <a:rPr lang="en-US" dirty="0"/>
              <a:t>Completing the Cub Scout program and beginning the Scouts BSA program is a big accomplishment for a youth (whether or not Arrow of Light is earned). </a:t>
            </a:r>
          </a:p>
          <a:p>
            <a:pPr lvl="1"/>
            <a:r>
              <a:rPr lang="en-US" dirty="0"/>
              <a:t>Cross Over ceremonies are an important recruiting tool, not only for those participating but also for those younger dens who can see what is coming next for them in Scouting. </a:t>
            </a:r>
          </a:p>
          <a:p>
            <a:pPr lvl="1"/>
            <a:r>
              <a:rPr lang="en-US" dirty="0"/>
              <a:t>There are many ways to conduct the Cross Over ceremony. S</a:t>
            </a:r>
          </a:p>
        </p:txBody>
      </p:sp>
    </p:spTree>
    <p:extLst>
      <p:ext uri="{BB962C8B-B14F-4D97-AF65-F5344CB8AC3E}">
        <p14:creationId xmlns:p14="http://schemas.microsoft.com/office/powerpoint/2010/main" val="384452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D15A-060F-4DAE-B018-42DBBC70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and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E9025-70F4-4340-98A1-902D5EC7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Webmaster’s Minutes: Edward Weeks</a:t>
            </a:r>
          </a:p>
          <a:p>
            <a:r>
              <a:rPr lang="en-US" sz="2800" dirty="0"/>
              <a:t>District Activity Update: Lenny Wertz</a:t>
            </a:r>
          </a:p>
          <a:p>
            <a:r>
              <a:rPr lang="en-US" sz="2800" dirty="0"/>
              <a:t>District Commissioner: Carolyn Miller</a:t>
            </a:r>
          </a:p>
          <a:p>
            <a:r>
              <a:rPr lang="en-US" sz="2800" dirty="0"/>
              <a:t>District’s Director/Executive:  </a:t>
            </a:r>
            <a:r>
              <a:rPr lang="en-US" sz="2800" i="0" dirty="0">
                <a:solidFill>
                  <a:srgbClr val="283C46"/>
                </a:solidFill>
                <a:effectLst/>
              </a:rPr>
              <a:t>Lawson Lipford-</a:t>
            </a:r>
            <a:r>
              <a:rPr lang="en-US" sz="2800" dirty="0"/>
              <a:t>Cruz</a:t>
            </a:r>
          </a:p>
          <a:p>
            <a:r>
              <a:rPr lang="en-US" sz="2800" dirty="0"/>
              <a:t>District Committee Chair: Steward Benson</a:t>
            </a:r>
          </a:p>
        </p:txBody>
      </p:sp>
    </p:spTree>
    <p:extLst>
      <p:ext uri="{BB962C8B-B14F-4D97-AF65-F5344CB8AC3E}">
        <p14:creationId xmlns:p14="http://schemas.microsoft.com/office/powerpoint/2010/main" val="333623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BED7-8D9E-D743-B94E-D7A16E1F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Moment: </a:t>
            </a:r>
            <a:br>
              <a:rPr lang="en-US" dirty="0"/>
            </a:br>
            <a:r>
              <a:rPr lang="en-US" dirty="0"/>
              <a:t>Unit Money Earning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8F36-24A1-7501-4782-2CB55ABE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Gaga ball has become very popular in the US. </a:t>
            </a:r>
          </a:p>
          <a:p>
            <a:r>
              <a:rPr lang="en-US" dirty="0"/>
              <a:t>It is a game played in an octagonal pit and is considered a gentler version of dodgeball. The pit can be made of various materials (wood, plastic, netting) and can be played on grass, mulch, or other playground safe material.</a:t>
            </a:r>
          </a:p>
          <a:p>
            <a:r>
              <a:rPr lang="en-US" dirty="0"/>
              <a:t>While the game is a fast-paced activity, it is important for Scout leaders to understand the risks and follow the rules to make the environment safe for everyone.</a:t>
            </a:r>
          </a:p>
        </p:txBody>
      </p:sp>
    </p:spTree>
    <p:extLst>
      <p:ext uri="{BB962C8B-B14F-4D97-AF65-F5344CB8AC3E}">
        <p14:creationId xmlns:p14="http://schemas.microsoft.com/office/powerpoint/2010/main" val="309015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1ED8-4415-1CD7-1EDF-43D4F79F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Safety Moment: </a:t>
            </a:r>
            <a:br>
              <a:rPr lang="en-US" dirty="0"/>
            </a:br>
            <a:r>
              <a:rPr lang="en-US" dirty="0"/>
              <a:t>Unit Money Earning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95112-F30F-DF19-BE8A-9449D7AA6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you really need a fundraising project</a:t>
            </a:r>
          </a:p>
          <a:p>
            <a:pPr marL="0" indent="0">
              <a:buNone/>
            </a:pPr>
            <a:r>
              <a:rPr lang="en-US" dirty="0"/>
              <a:t>If any contracts are to be signed, will they be signed by an individual,</a:t>
            </a:r>
          </a:p>
          <a:p>
            <a:pPr marL="0" indent="0">
              <a:buNone/>
            </a:pPr>
            <a:r>
              <a:rPr lang="en-US" dirty="0"/>
              <a:t>Will the fundraising activity uphold the good name of the BSA? </a:t>
            </a:r>
          </a:p>
          <a:p>
            <a:pPr marL="0" indent="0">
              <a:buNone/>
            </a:pPr>
            <a:r>
              <a:rPr lang="en-US" dirty="0"/>
              <a:t>If a commercial product is to be sold, will it be sold on its own merits and without reference to the needs of Scouting?</a:t>
            </a:r>
          </a:p>
          <a:p>
            <a:pPr marL="0" indent="0">
              <a:buNone/>
            </a:pPr>
            <a:r>
              <a:rPr lang="en-US" dirty="0"/>
              <a:t>If a commercial product is to be sold, will the fundraising activity comply with BSA policy on wearing the uniform?</a:t>
            </a:r>
          </a:p>
        </p:txBody>
      </p:sp>
    </p:spTree>
    <p:extLst>
      <p:ext uri="{BB962C8B-B14F-4D97-AF65-F5344CB8AC3E}">
        <p14:creationId xmlns:p14="http://schemas.microsoft.com/office/powerpoint/2010/main" val="216156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13094</TotalTime>
  <Words>732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Roboto</vt:lpstr>
      <vt:lpstr>Times New Roman</vt:lpstr>
      <vt:lpstr>Organic</vt:lpstr>
      <vt:lpstr>Roundtable</vt:lpstr>
      <vt:lpstr>Agenda: January 11, 2024</vt:lpstr>
      <vt:lpstr>Welcome</vt:lpstr>
      <vt:lpstr> Hot Topic: “Cub Scout to Scouts BSA Cross Over” </vt:lpstr>
      <vt:lpstr>  Hot Topic:  “Cub Scout to Scouts BSA Cross Over”   </vt:lpstr>
      <vt:lpstr> Hot Topic: “Cub Scout to Scouts BSA Cross Over” </vt:lpstr>
      <vt:lpstr>Introductions and Announcements</vt:lpstr>
      <vt:lpstr>Safety Moment:  Unit Money Earning Application</vt:lpstr>
      <vt:lpstr>Safety Moment:  Unit Money Earning Application</vt:lpstr>
      <vt:lpstr>Safety Moment:  Unit Money Earning Application</vt:lpstr>
      <vt:lpstr>George Martin Roundtable Commissioner </vt:lpstr>
      <vt:lpstr>Breakout Sessions</vt:lpstr>
      <vt:lpstr>Scouts BSA Leaders</vt:lpstr>
      <vt:lpstr>Scouts BSA  Breakout Session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Roundtable</dc:title>
  <dc:creator>Georger Martin</dc:creator>
  <cp:lastModifiedBy>George Martin</cp:lastModifiedBy>
  <cp:revision>178</cp:revision>
  <cp:lastPrinted>2023-11-09T04:48:20Z</cp:lastPrinted>
  <dcterms:created xsi:type="dcterms:W3CDTF">2021-04-08T16:20:54Z</dcterms:created>
  <dcterms:modified xsi:type="dcterms:W3CDTF">2024-01-11T03:42:22Z</dcterms:modified>
</cp:coreProperties>
</file>