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56" r:id="rId2"/>
    <p:sldId id="263" r:id="rId3"/>
    <p:sldId id="268" r:id="rId4"/>
    <p:sldId id="291" r:id="rId5"/>
    <p:sldId id="301" r:id="rId6"/>
    <p:sldId id="303" r:id="rId7"/>
    <p:sldId id="304" r:id="rId8"/>
    <p:sldId id="298" r:id="rId9"/>
    <p:sldId id="302" r:id="rId10"/>
    <p:sldId id="267" r:id="rId11"/>
    <p:sldId id="294" r:id="rId12"/>
    <p:sldId id="299" r:id="rId13"/>
    <p:sldId id="300" r:id="rId14"/>
    <p:sldId id="269" r:id="rId15"/>
    <p:sldId id="257" r:id="rId16"/>
    <p:sldId id="264" r:id="rId17"/>
    <p:sldId id="30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02" autoAdjust="0"/>
  </p:normalViewPr>
  <p:slideViewPr>
    <p:cSldViewPr snapToGrid="0">
      <p:cViewPr varScale="1">
        <p:scale>
          <a:sx n="70" d="100"/>
          <a:sy n="70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A967-EE41-4C55-944F-DBC10041595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50E2E-86A0-41C7-AB07-4E19F37E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1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2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71E99-79C4-47A7-84AF-ACCBAF13C56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health-and-safety/ahmr/" TargetMode="External"/><Relationship Id="rId2" Type="http://schemas.openxmlformats.org/officeDocument/2006/relationships/hyperlink" Target="http://www.scouting.org/health-and-safety/g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CF2-8760-49BB-AB38-4D31C134A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A103-253B-4292-B327-9655D3C08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Patuxent District</a:t>
            </a:r>
          </a:p>
          <a:p>
            <a:r>
              <a:rPr lang="en-US" sz="2400" dirty="0"/>
              <a:t>February 8, 2024</a:t>
            </a:r>
          </a:p>
        </p:txBody>
      </p:sp>
    </p:spTree>
    <p:extLst>
      <p:ext uri="{BB962C8B-B14F-4D97-AF65-F5344CB8AC3E}">
        <p14:creationId xmlns:p14="http://schemas.microsoft.com/office/powerpoint/2010/main" val="133006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D15A-060F-4DAE-B018-42DBBC70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9025-70F4-4340-98A1-902D5E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Webmaster’s Minutes: Edward Weeks</a:t>
            </a:r>
          </a:p>
          <a:p>
            <a:r>
              <a:rPr lang="en-US" sz="2800" dirty="0"/>
              <a:t>District Activity Update: Lenny Wertz</a:t>
            </a:r>
          </a:p>
          <a:p>
            <a:r>
              <a:rPr lang="en-US" sz="2800" dirty="0"/>
              <a:t>District Commissioner: Carolyn Miller</a:t>
            </a:r>
          </a:p>
          <a:p>
            <a:r>
              <a:rPr lang="en-US" sz="2800" dirty="0"/>
              <a:t>District’s Director/Executive:  </a:t>
            </a:r>
            <a:r>
              <a:rPr lang="en-US" sz="2800" i="0" dirty="0">
                <a:solidFill>
                  <a:srgbClr val="283C46"/>
                </a:solidFill>
                <a:effectLst/>
              </a:rPr>
              <a:t>Lawson Lipford-</a:t>
            </a:r>
            <a:r>
              <a:rPr lang="en-US" sz="2800" dirty="0"/>
              <a:t>Cruz</a:t>
            </a:r>
          </a:p>
          <a:p>
            <a:r>
              <a:rPr lang="en-US" sz="2800" dirty="0"/>
              <a:t>District Committee Chair: Steward Benson</a:t>
            </a:r>
          </a:p>
        </p:txBody>
      </p:sp>
    </p:spTree>
    <p:extLst>
      <p:ext uri="{BB962C8B-B14F-4D97-AF65-F5344CB8AC3E}">
        <p14:creationId xmlns:p14="http://schemas.microsoft.com/office/powerpoint/2010/main" val="333623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D249-D222-663A-CD01-9F25874A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76" y="982132"/>
            <a:ext cx="9999003" cy="1229622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Moment: “</a:t>
            </a:r>
            <a:r>
              <a:rPr lang="en-US" b="0" i="0" dirty="0">
                <a:solidFill>
                  <a:srgbClr val="515354"/>
                </a:solidFill>
                <a:effectLst/>
              </a:rPr>
              <a:t>Medications Use in Scouting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9E2E-74C1-C44F-C802-FE77C765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AHMR (Annual Health and Medical Record).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critical component to protecting a youth participant.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completed AHMR for each individual</a:t>
            </a:r>
            <a:r>
              <a:rPr lang="en-US" sz="1400" kern="0" dirty="0">
                <a:solidFill>
                  <a:srgbClr val="51535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that ALL medications the individual uses are listed on the form.</a:t>
            </a:r>
            <a:endParaRPr lang="en-US" sz="14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medication use plan should also be developed if a leader will be involved in managing a youth’s medication during an event.</a:t>
            </a:r>
            <a:endParaRPr lang="en-US" sz="14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 plan, there should be clear agreement on who is helping the youth member with their medications—especially when the youth is not able to self-administer or when special circumstances exist.</a:t>
            </a:r>
            <a:endParaRPr lang="en-US" sz="14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pPr algn="l"/>
            <a:endParaRPr lang="en-US" sz="20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5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124F-FCC7-6282-540A-E1A4F250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Moment: “</a:t>
            </a:r>
            <a:r>
              <a:rPr lang="en-US" b="0" i="0" dirty="0">
                <a:solidFill>
                  <a:srgbClr val="515354"/>
                </a:solidFill>
                <a:effectLst/>
              </a:rPr>
              <a:t>Medications Use in Scouting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DAF4-8B55-DCF1-CCD7-85F98274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Labeling.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Medications must be accurately labeled to prevent errors.</a:t>
            </a:r>
            <a:endParaRPr lang="en-US" sz="18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plan should include storage for all high-risk medications and those with special requirements like refrigeration.</a:t>
            </a:r>
            <a:endParaRPr lang="en-US" sz="18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 Medication.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Make sure that youth with asthma inhalers or epinephrine auto-injectors have what they need when they need it.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Nonprescription Medications.</a:t>
            </a:r>
            <a:r>
              <a:rPr lang="en-US" sz="1800" kern="0" dirty="0">
                <a:solidFill>
                  <a:srgbClr val="51535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Ensure clear guidance is in place for all nonprescription medications that may be provided by adult leaders or kept by a youth member for use as needed.</a:t>
            </a:r>
            <a:endParaRPr lang="en-US" sz="1800" kern="100" dirty="0">
              <a:solidFill>
                <a:srgbClr val="51535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7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9F85-4D06-7175-2A24-F6D26D5C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Moment: “</a:t>
            </a:r>
            <a:r>
              <a:rPr lang="en-US" b="0" i="0" dirty="0">
                <a:solidFill>
                  <a:srgbClr val="515354"/>
                </a:solidFill>
                <a:effectLst/>
              </a:rPr>
              <a:t>Medications Use in Scouting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31A7-1504-A9B2-3E06-D2F6AF3D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3F87"/>
                </a:solidFill>
                <a:effectLst/>
                <a:latin typeface="Roboto Slab" pitchFamily="2" charset="0"/>
              </a:rPr>
              <a:t>RESOURCES</a:t>
            </a:r>
            <a:endParaRPr lang="en-US" b="0" i="0" dirty="0">
              <a:solidFill>
                <a:srgbClr val="003F87"/>
              </a:solidFill>
              <a:effectLst/>
              <a:latin typeface="Roboto Slab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67EEB"/>
                </a:solidFill>
                <a:effectLst/>
                <a:latin typeface="Roboto" panose="02000000000000000000" pitchFamily="2" charset="0"/>
                <a:hlinkClick r:id="rId2"/>
              </a:rPr>
              <a:t>Guide to Safe Scouting</a:t>
            </a:r>
            <a:endParaRPr lang="en-US" b="0" i="0" dirty="0">
              <a:solidFill>
                <a:srgbClr val="515354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67EEB"/>
                </a:solidFill>
                <a:effectLst/>
                <a:latin typeface="Roboto" panose="02000000000000000000" pitchFamily="2" charset="0"/>
                <a:hlinkClick r:id="rId3"/>
              </a:rPr>
              <a:t>Annual Health and Medical Record</a:t>
            </a:r>
            <a:endParaRPr lang="en-US" b="0" i="0" dirty="0">
              <a:solidFill>
                <a:srgbClr val="515354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C8AB-0965-4A58-9805-313D9564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5231"/>
            <a:ext cx="10397065" cy="2000738"/>
          </a:xfrm>
        </p:spPr>
        <p:txBody>
          <a:bodyPr>
            <a:normAutofit/>
          </a:bodyPr>
          <a:lstStyle/>
          <a:p>
            <a:r>
              <a:rPr lang="en-US" sz="4400" dirty="0"/>
              <a:t>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F65B-9A5E-4C5E-B69E-64E0EE34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3838015"/>
            <a:ext cx="8596668" cy="1480089"/>
          </a:xfrm>
        </p:spPr>
        <p:txBody>
          <a:bodyPr>
            <a:normAutofit/>
          </a:bodyPr>
          <a:lstStyle/>
          <a:p>
            <a:r>
              <a:rPr lang="en-US" sz="2400" dirty="0"/>
              <a:t>Cub Scouts</a:t>
            </a:r>
          </a:p>
          <a:p>
            <a:r>
              <a:rPr lang="en-US" dirty="0"/>
              <a:t>Scouts BSA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7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861-DDFE-4A6A-9BA6-AEC0D1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Scouts BSA </a:t>
            </a:r>
            <a:br>
              <a:rPr lang="en-US" dirty="0"/>
            </a:br>
            <a:r>
              <a:rPr lang="en-US" dirty="0"/>
              <a:t>Breakout Session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A285-619B-4B4B-B5F6-F285EE2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Greetings to first timers</a:t>
            </a:r>
          </a:p>
          <a:p>
            <a:r>
              <a:rPr lang="en-US" sz="2800" dirty="0"/>
              <a:t>Upcoming Training: University of Scouting</a:t>
            </a:r>
          </a:p>
          <a:p>
            <a:r>
              <a:rPr lang="en-US" sz="2800" dirty="0"/>
              <a:t>Discussion: Joining Conference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151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030-6AAE-406F-8FF3-E1781189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9" y="2047632"/>
            <a:ext cx="7299570" cy="9691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Scouts BSA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041AB-DA64-45C8-B563-548CC97E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Breakout Session: Joining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152927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FB45-6F65-EACE-D1C3-CE8796E6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3F27-197D-3A31-CA2F-13559A155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Questions: </a:t>
            </a:r>
          </a:p>
          <a:p>
            <a:r>
              <a:rPr lang="en-US" dirty="0"/>
              <a:t>1. What do you see as the benefits for a Scout in holding a joining conference? </a:t>
            </a:r>
          </a:p>
          <a:p>
            <a:r>
              <a:rPr lang="en-US" dirty="0"/>
              <a:t>2. What additional questions would you ask at a joining conference? </a:t>
            </a:r>
          </a:p>
          <a:p>
            <a:r>
              <a:rPr lang="en-US" dirty="0"/>
              <a:t>3. How do you think joining conferences could be beneficial for your unit?</a:t>
            </a:r>
          </a:p>
        </p:txBody>
      </p:sp>
    </p:spTree>
    <p:extLst>
      <p:ext uri="{BB962C8B-B14F-4D97-AF65-F5344CB8AC3E}">
        <p14:creationId xmlns:p14="http://schemas.microsoft.com/office/powerpoint/2010/main" val="32919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EE40-0789-4A45-9693-19D4B045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Scouts BSA: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0CE2-1CFB-4F59-9CED-96B9F0DD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Suggestions for upcoming roundtable – WE NEED YOUR INPUT</a:t>
            </a:r>
          </a:p>
          <a:p>
            <a:r>
              <a:rPr lang="en-US" sz="24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2421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E4F-A10F-428D-B7E1-211A653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3BAB-C591-42E8-A47F-EE4923E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9199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Opening</a:t>
            </a:r>
          </a:p>
          <a:p>
            <a:r>
              <a:rPr lang="en-US" sz="2400" dirty="0"/>
              <a:t>Hot Topics: “Social Media”</a:t>
            </a:r>
          </a:p>
          <a:p>
            <a:r>
              <a:rPr lang="en-US" sz="2400" dirty="0"/>
              <a:t>Safety Moment: “</a:t>
            </a:r>
            <a:r>
              <a:rPr lang="en-US" b="0" i="0" dirty="0">
                <a:solidFill>
                  <a:srgbClr val="515354"/>
                </a:solidFill>
                <a:effectLst/>
              </a:rPr>
              <a:t>Medications Use in Scouting</a:t>
            </a:r>
            <a:r>
              <a:rPr lang="en-US" sz="2400" dirty="0"/>
              <a:t>”</a:t>
            </a:r>
          </a:p>
          <a:p>
            <a:r>
              <a:rPr lang="en-US" sz="2400" dirty="0"/>
              <a:t>Roundtable Commissioner’s Minute</a:t>
            </a:r>
          </a:p>
          <a:p>
            <a:r>
              <a:rPr lang="en-US" sz="2400" dirty="0"/>
              <a:t>Breakout:</a:t>
            </a:r>
          </a:p>
          <a:p>
            <a:pPr lvl="1"/>
            <a:r>
              <a:rPr lang="en-US" dirty="0"/>
              <a:t>Cub Scouts:</a:t>
            </a:r>
          </a:p>
          <a:p>
            <a:pPr lvl="1"/>
            <a:r>
              <a:rPr lang="en-US" dirty="0"/>
              <a:t> Scouts BSA:</a:t>
            </a:r>
          </a:p>
        </p:txBody>
      </p:sp>
    </p:spTree>
    <p:extLst>
      <p:ext uri="{BB962C8B-B14F-4D97-AF65-F5344CB8AC3E}">
        <p14:creationId xmlns:p14="http://schemas.microsoft.com/office/powerpoint/2010/main" val="33181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838D-93BB-4D4A-8B70-2A9247A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C51B-DD51-468F-AE54-A5DBC8B4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America, and to the Republic for which it stands, one Nation under God, indivisible, with liberty and justice for all."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Scout Oath</a:t>
            </a:r>
          </a:p>
          <a:p>
            <a:pPr lvl="1"/>
            <a:r>
              <a:rPr lang="en-U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my honor I will do my best to do my duty to God and my country and to obey the Scout Law; to help other people at all times; to keep myself physically strong, mentally awake, and morally straight.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1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5791-E22A-51E2-E40C-E0FD0895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77" y="781538"/>
            <a:ext cx="9675445" cy="984739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Hot Topic: “Creating Social Media Presence for Your Unit”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476B-F677-33FE-733C-2B0DFA2B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214" y="2461846"/>
            <a:ext cx="9401907" cy="3614616"/>
          </a:xfrm>
        </p:spPr>
        <p:txBody>
          <a:bodyPr>
            <a:normAutofit/>
          </a:bodyPr>
          <a:lstStyle/>
          <a:p>
            <a:r>
              <a:rPr lang="en-US" dirty="0"/>
              <a:t>A unit social media page can be great for sharing meeting information with your families, posting about recruitment events you’re hosting, and even sharing the accomplishments of your Scouts. </a:t>
            </a:r>
          </a:p>
          <a:p>
            <a:r>
              <a:rPr lang="en-US" dirty="0"/>
              <a:t>It can also be one of your best recruiting tools as families share their adventures, and other families can see what they’re missing!</a:t>
            </a:r>
          </a:p>
        </p:txBody>
      </p:sp>
    </p:spTree>
    <p:extLst>
      <p:ext uri="{BB962C8B-B14F-4D97-AF65-F5344CB8AC3E}">
        <p14:creationId xmlns:p14="http://schemas.microsoft.com/office/powerpoint/2010/main" val="30459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162A-A6FA-AEFD-4B8B-1B39F275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000" dirty="0"/>
              <a:t>Hot Topic: “Creating Social Media Presence for Your Unit”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884B-BEB8-E8AB-8E92-413B018F4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type of content should you post on your unit’s social media pages? </a:t>
            </a:r>
          </a:p>
          <a:p>
            <a:r>
              <a:rPr lang="en-US" dirty="0"/>
              <a:t>Advancement Updates -  Help celebrate your Scouts by sharing advancement updates with your followers. </a:t>
            </a:r>
          </a:p>
          <a:p>
            <a:r>
              <a:rPr lang="en-US" dirty="0"/>
              <a:t>Unit Meeting Agendas - Let Scouts, their families, and your committee know what to expect at their next meeting. </a:t>
            </a:r>
          </a:p>
          <a:p>
            <a:r>
              <a:rPr lang="en-US" dirty="0"/>
              <a:t>Recruitment Events - Share with your followers how families in your area can get involved in Scouting. </a:t>
            </a:r>
          </a:p>
        </p:txBody>
      </p:sp>
    </p:spTree>
    <p:extLst>
      <p:ext uri="{BB962C8B-B14F-4D97-AF65-F5344CB8AC3E}">
        <p14:creationId xmlns:p14="http://schemas.microsoft.com/office/powerpoint/2010/main" val="9332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3C16-32F1-F655-0E5E-81DBE033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Hot Topic: “Creating Social Media Presence for Your Unit”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ACC89-40A6-C5DB-614B-41A626AC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Opportunities - Whether it’s an Eagle Scout project or Cub Scout service project, Scouts are always looking for opportunities to serve their communities. </a:t>
            </a:r>
          </a:p>
          <a:p>
            <a:r>
              <a:rPr lang="en-US" dirty="0"/>
              <a:t>Scouting Successes - You don’t have to save the celebration for just advancement. Let your followers know about successes your Scouts have had in and out of your unit.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3820-DAC6-81B9-9DAB-83E91ADE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Hot Topic: “Creating Social Media Presence for Your Unit”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A685-A40C-F476-5703-F09669DA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Tips </a:t>
            </a:r>
          </a:p>
          <a:p>
            <a:pPr lvl="1"/>
            <a:r>
              <a:rPr lang="en-US" dirty="0"/>
              <a:t>Take a light-hearted tone and ensure messages are upbeat and positive.</a:t>
            </a:r>
          </a:p>
          <a:p>
            <a:pPr lvl="1"/>
            <a:r>
              <a:rPr lang="en-US" dirty="0"/>
              <a:t>Share good news stories, great photographs from an event or a quick reminder about an upcoming event.</a:t>
            </a:r>
          </a:p>
          <a:p>
            <a:pPr lvl="1"/>
            <a:r>
              <a:rPr lang="en-US" dirty="0"/>
              <a:t>Keep it short</a:t>
            </a:r>
          </a:p>
          <a:p>
            <a:pPr lvl="1"/>
            <a:r>
              <a:rPr lang="en-US" dirty="0"/>
              <a:t>Don’t forget about Youth Protection/Internet Safety</a:t>
            </a:r>
          </a:p>
          <a:p>
            <a:r>
              <a:rPr lang="en-US" dirty="0"/>
              <a:t>Resources:</a:t>
            </a:r>
          </a:p>
          <a:p>
            <a:pPr marL="457200" lvl="1" indent="0">
              <a:buNone/>
            </a:pPr>
            <a:r>
              <a:rPr lang="en-US" dirty="0"/>
              <a:t>https://scoutingwire.org/social-media-guidelines/ https://scouting.webdamdb.com/bp/#/folder/4731613/83507797</a:t>
            </a:r>
          </a:p>
        </p:txBody>
      </p:sp>
    </p:spTree>
    <p:extLst>
      <p:ext uri="{BB962C8B-B14F-4D97-AF65-F5344CB8AC3E}">
        <p14:creationId xmlns:p14="http://schemas.microsoft.com/office/powerpoint/2010/main" val="72276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E3A1-C8CF-FBD1-AEAE-46D143F3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Hot Topic: University of Scouting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0778-50FD-65BD-1E0F-81DC12D2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24-25,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7:30 AM to 5:00 PM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Hayfield Secondary School, 7630 Telegraph Road, Alexandria, VA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6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95C5-6A1F-AAA1-0217-27DF13A1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Topic: University of Scouting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A3D4-396B-C7F7-AAD5-48A1B794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College of Cub Scouting</a:t>
            </a:r>
          </a:p>
          <a:p>
            <a:r>
              <a:rPr lang="en-US" dirty="0"/>
              <a:t>The College of Scouts BSA</a:t>
            </a:r>
          </a:p>
          <a:p>
            <a:r>
              <a:rPr lang="en-US" dirty="0"/>
              <a:t>The College of Adventure</a:t>
            </a:r>
          </a:p>
          <a:p>
            <a:r>
              <a:rPr lang="en-US" dirty="0"/>
              <a:t>The College or General Studies</a:t>
            </a:r>
          </a:p>
          <a:p>
            <a:r>
              <a:rPr lang="en-US" dirty="0"/>
              <a:t>Fees</a:t>
            </a:r>
          </a:p>
          <a:p>
            <a:pPr lvl="1"/>
            <a:r>
              <a:rPr lang="en-US" dirty="0"/>
              <a:t>$50.00 for students and instructors taking classes</a:t>
            </a:r>
          </a:p>
          <a:p>
            <a:pPr lvl="1"/>
            <a:r>
              <a:rPr lang="en-US" dirty="0"/>
              <a:t>$75.00 Walk-ins and late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180298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8447</TotalTime>
  <Words>848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Garamond</vt:lpstr>
      <vt:lpstr>Roboto</vt:lpstr>
      <vt:lpstr>Roboto Slab</vt:lpstr>
      <vt:lpstr>Symbol</vt:lpstr>
      <vt:lpstr>Times New Roman</vt:lpstr>
      <vt:lpstr>Organic</vt:lpstr>
      <vt:lpstr>Roundtable</vt:lpstr>
      <vt:lpstr>Agenda: February 2024</vt:lpstr>
      <vt:lpstr>Welcome</vt:lpstr>
      <vt:lpstr> Hot Topic: “Creating Social Media Presence for Your Unit” </vt:lpstr>
      <vt:lpstr> Hot Topic: “Creating Social Media Presence for Your Unit” </vt:lpstr>
      <vt:lpstr>Hot Topic: “Creating Social Media Presence for Your Unit”</vt:lpstr>
      <vt:lpstr>Hot Topic: “Creating Social Media Presence for Your Unit”</vt:lpstr>
      <vt:lpstr>Hot Topic: University of Scouting</vt:lpstr>
      <vt:lpstr>Hot Topic: University of Scouting</vt:lpstr>
      <vt:lpstr>Introduction and Announcements</vt:lpstr>
      <vt:lpstr>Safety Moment: “Medications Use in Scouting”</vt:lpstr>
      <vt:lpstr>Safety Moment: “Medications Use in Scouting”</vt:lpstr>
      <vt:lpstr>Safety Moment: “Medications Use in Scouting”</vt:lpstr>
      <vt:lpstr>Breakout Sessions</vt:lpstr>
      <vt:lpstr>Scouts BSA  Breakout Session </vt:lpstr>
      <vt:lpstr>Scouts BSA Leaders</vt:lpstr>
      <vt:lpstr>Joining Conference</vt:lpstr>
      <vt:lpstr>Scouts BSA: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</dc:title>
  <dc:creator>Georger Martin</dc:creator>
  <cp:lastModifiedBy>George Martin</cp:lastModifiedBy>
  <cp:revision>126</cp:revision>
  <dcterms:created xsi:type="dcterms:W3CDTF">2021-04-08T16:20:54Z</dcterms:created>
  <dcterms:modified xsi:type="dcterms:W3CDTF">2024-02-08T22:04:17Z</dcterms:modified>
</cp:coreProperties>
</file>