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5"/>
  </p:notesMasterIdLst>
  <p:sldIdLst>
    <p:sldId id="256" r:id="rId2"/>
    <p:sldId id="263" r:id="rId3"/>
    <p:sldId id="268" r:id="rId4"/>
    <p:sldId id="291" r:id="rId5"/>
    <p:sldId id="306" r:id="rId6"/>
    <p:sldId id="267" r:id="rId7"/>
    <p:sldId id="307" r:id="rId8"/>
    <p:sldId id="308" r:id="rId9"/>
    <p:sldId id="269" r:id="rId10"/>
    <p:sldId id="257" r:id="rId11"/>
    <p:sldId id="264" r:id="rId12"/>
    <p:sldId id="305"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02" autoAdjust="0"/>
  </p:normalViewPr>
  <p:slideViewPr>
    <p:cSldViewPr snapToGrid="0">
      <p:cViewPr varScale="1">
        <p:scale>
          <a:sx n="70" d="100"/>
          <a:sy n="70" d="100"/>
        </p:scale>
        <p:origin x="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CA967-EE41-4C55-944F-DBC100415952}" type="datetimeFigureOut">
              <a:rPr lang="en-US" smtClean="0"/>
              <a:t>3/14/2024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3/14/2024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March 14, 2024</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“Cub Scout Program Updates and the Impact on Scouts BSA”</a:t>
            </a:r>
            <a:endParaRPr lang="en-US" sz="2600" dirty="0"/>
          </a:p>
        </p:txBody>
      </p:sp>
    </p:spTree>
    <p:extLst>
      <p:ext uri="{BB962C8B-B14F-4D97-AF65-F5344CB8AC3E}">
        <p14:creationId xmlns:p14="http://schemas.microsoft.com/office/powerpoint/2010/main" val="136151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“Cub Scout Program Updates and the Impact on Scouts BSA”</a:t>
            </a:r>
          </a:p>
        </p:txBody>
      </p:sp>
    </p:spTree>
    <p:extLst>
      <p:ext uri="{BB962C8B-B14F-4D97-AF65-F5344CB8AC3E}">
        <p14:creationId xmlns:p14="http://schemas.microsoft.com/office/powerpoint/2010/main" val="152927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FB45-6F65-EACE-D1C3-CE8796E6543E}"/>
              </a:ext>
            </a:extLst>
          </p:cNvPr>
          <p:cNvSpPr>
            <a:spLocks noGrp="1"/>
          </p:cNvSpPr>
          <p:nvPr>
            <p:ph type="title"/>
          </p:nvPr>
        </p:nvSpPr>
        <p:spPr/>
        <p:txBody>
          <a:bodyPr/>
          <a:lstStyle/>
          <a:p>
            <a:r>
              <a:rPr lang="en-US" dirty="0"/>
              <a:t>Joining Conference</a:t>
            </a:r>
          </a:p>
        </p:txBody>
      </p:sp>
      <p:sp>
        <p:nvSpPr>
          <p:cNvPr id="3" name="Content Placeholder 2">
            <a:extLst>
              <a:ext uri="{FF2B5EF4-FFF2-40B4-BE49-F238E27FC236}">
                <a16:creationId xmlns:a16="http://schemas.microsoft.com/office/drawing/2014/main" id="{1D1C3F27-197D-3A31-CA2F-13559A1558C0}"/>
              </a:ext>
            </a:extLst>
          </p:cNvPr>
          <p:cNvSpPr>
            <a:spLocks noGrp="1"/>
          </p:cNvSpPr>
          <p:nvPr>
            <p:ph idx="1"/>
          </p:nvPr>
        </p:nvSpPr>
        <p:spPr/>
        <p:txBody>
          <a:bodyPr/>
          <a:lstStyle/>
          <a:p>
            <a:r>
              <a:rPr lang="en-US" dirty="0"/>
              <a:t>Discussion Questions: </a:t>
            </a:r>
          </a:p>
        </p:txBody>
      </p:sp>
    </p:spTree>
    <p:extLst>
      <p:ext uri="{BB962C8B-B14F-4D97-AF65-F5344CB8AC3E}">
        <p14:creationId xmlns:p14="http://schemas.microsoft.com/office/powerpoint/2010/main" val="329196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EE40-0789-4A45-9693-19D4B045A82F}"/>
              </a:ext>
            </a:extLst>
          </p:cNvPr>
          <p:cNvSpPr>
            <a:spLocks noGrp="1"/>
          </p:cNvSpPr>
          <p:nvPr>
            <p:ph type="title"/>
          </p:nvPr>
        </p:nvSpPr>
        <p:spPr/>
        <p:txBody>
          <a:bodyPr/>
          <a:lstStyle/>
          <a:p>
            <a:r>
              <a:rPr lang="en-US" dirty="0"/>
              <a:t>Scouts BSA: Wrap-up</a:t>
            </a:r>
          </a:p>
        </p:txBody>
      </p:sp>
      <p:sp>
        <p:nvSpPr>
          <p:cNvPr id="3" name="Content Placeholder 2">
            <a:extLst>
              <a:ext uri="{FF2B5EF4-FFF2-40B4-BE49-F238E27FC236}">
                <a16:creationId xmlns:a16="http://schemas.microsoft.com/office/drawing/2014/main" id="{12FA0CE2-1CFB-4F59-9CED-96B9F0DD1B14}"/>
              </a:ext>
            </a:extLst>
          </p:cNvPr>
          <p:cNvSpPr>
            <a:spLocks noGrp="1"/>
          </p:cNvSpPr>
          <p:nvPr>
            <p:ph idx="1"/>
          </p:nvPr>
        </p:nvSpPr>
        <p:spPr/>
        <p:txBody>
          <a:bodyPr>
            <a:normAutofit/>
          </a:bodyPr>
          <a:lstStyle/>
          <a:p>
            <a:r>
              <a:rPr lang="en-US" sz="2400" dirty="0"/>
              <a:t>Suggestions for upcoming roundtable – WE NEED YOUR INPUT</a:t>
            </a:r>
          </a:p>
          <a:p>
            <a:r>
              <a:rPr lang="en-US" sz="2400" dirty="0"/>
              <a:t>Comments</a:t>
            </a:r>
          </a:p>
        </p:txBody>
      </p:sp>
    </p:spTree>
    <p:extLst>
      <p:ext uri="{BB962C8B-B14F-4D97-AF65-F5344CB8AC3E}">
        <p14:creationId xmlns:p14="http://schemas.microsoft.com/office/powerpoint/2010/main" val="322421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March 2024</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fontScale="92500" lnSpcReduction="10000"/>
          </a:bodyPr>
          <a:lstStyle/>
          <a:p>
            <a:r>
              <a:rPr lang="en-US" sz="2400" dirty="0"/>
              <a:t>Opening</a:t>
            </a:r>
          </a:p>
          <a:p>
            <a:r>
              <a:rPr lang="en-US" sz="2400" dirty="0"/>
              <a:t>Hot Topics: “Summertime Fun”</a:t>
            </a:r>
          </a:p>
          <a:p>
            <a:r>
              <a:rPr lang="en-US" sz="2400" dirty="0"/>
              <a:t>Introductions and Announcements</a:t>
            </a:r>
          </a:p>
          <a:p>
            <a:r>
              <a:rPr lang="en-US" sz="2400" dirty="0"/>
              <a:t>Roundtable Commissioner’s Minute</a:t>
            </a:r>
          </a:p>
          <a:p>
            <a:r>
              <a:rPr lang="en-US" sz="2400" dirty="0"/>
              <a:t>Breakout:</a:t>
            </a:r>
          </a:p>
          <a:p>
            <a:pPr lvl="1"/>
            <a:r>
              <a:rPr lang="en-US" dirty="0"/>
              <a:t>Cub Scouts:</a:t>
            </a:r>
          </a:p>
          <a:p>
            <a:pPr lvl="1"/>
            <a:r>
              <a:rPr lang="en-US" dirty="0"/>
              <a:t> Scouts BSA:</a:t>
            </a:r>
          </a:p>
        </p:txBody>
      </p:sp>
    </p:spTree>
    <p:extLst>
      <p:ext uri="{BB962C8B-B14F-4D97-AF65-F5344CB8AC3E}">
        <p14:creationId xmlns:p14="http://schemas.microsoft.com/office/powerpoint/2010/main" val="331814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5791-E22A-51E2-E40C-E0FD0895D79D}"/>
              </a:ext>
            </a:extLst>
          </p:cNvPr>
          <p:cNvSpPr>
            <a:spLocks noGrp="1"/>
          </p:cNvSpPr>
          <p:nvPr>
            <p:ph type="title"/>
          </p:nvPr>
        </p:nvSpPr>
        <p:spPr>
          <a:xfrm>
            <a:off x="1156677" y="781538"/>
            <a:ext cx="9675445" cy="984739"/>
          </a:xfrm>
        </p:spPr>
        <p:txBody>
          <a:bodyPr>
            <a:noAutofit/>
          </a:bodyPr>
          <a:lstStyle/>
          <a:p>
            <a:br>
              <a:rPr lang="en-US" sz="3600" dirty="0"/>
            </a:br>
            <a:r>
              <a:rPr lang="en-US" sz="3600" dirty="0"/>
              <a:t>Hot Topic: “Summertime Fun”</a:t>
            </a:r>
          </a:p>
        </p:txBody>
      </p:sp>
      <p:sp>
        <p:nvSpPr>
          <p:cNvPr id="3" name="Content Placeholder 2">
            <a:extLst>
              <a:ext uri="{FF2B5EF4-FFF2-40B4-BE49-F238E27FC236}">
                <a16:creationId xmlns:a16="http://schemas.microsoft.com/office/drawing/2014/main" id="{59FF476B-F677-33FE-733C-2B0DFA2B5D20}"/>
              </a:ext>
            </a:extLst>
          </p:cNvPr>
          <p:cNvSpPr>
            <a:spLocks noGrp="1"/>
          </p:cNvSpPr>
          <p:nvPr>
            <p:ph idx="1"/>
          </p:nvPr>
        </p:nvSpPr>
        <p:spPr>
          <a:xfrm>
            <a:off x="1430214" y="2461846"/>
            <a:ext cx="9401907" cy="3614616"/>
          </a:xfrm>
        </p:spPr>
        <p:txBody>
          <a:bodyPr>
            <a:normAutofit/>
          </a:bodyPr>
          <a:lstStyle/>
          <a:p>
            <a:r>
              <a:rPr lang="en-US" dirty="0"/>
              <a:t>This new Adventure may be one of the simplest Adventures, it has one requirement, and this is:</a:t>
            </a:r>
          </a:p>
          <a:p>
            <a:pPr lvl="1"/>
            <a:r>
              <a:rPr lang="en-US" dirty="0"/>
              <a:t>anytime during May through August participate in a total of three Cub Scout activities such as </a:t>
            </a:r>
          </a:p>
          <a:p>
            <a:pPr lvl="2"/>
            <a:r>
              <a:rPr lang="en-US" dirty="0"/>
              <a:t>Cub Scout Day Camp, Cub Scout Resident Camp, or custom pack level activities. </a:t>
            </a:r>
          </a:p>
          <a:p>
            <a:pPr lvl="1"/>
            <a:r>
              <a:rPr lang="en-US" dirty="0"/>
              <a:t>Each den level from Tiger to Arrow of Light has their own unique award. </a:t>
            </a:r>
          </a:p>
        </p:txBody>
      </p:sp>
    </p:spTree>
    <p:extLst>
      <p:ext uri="{BB962C8B-B14F-4D97-AF65-F5344CB8AC3E}">
        <p14:creationId xmlns:p14="http://schemas.microsoft.com/office/powerpoint/2010/main" val="30459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541D3-5745-4D3E-5004-E79102F5A9E5}"/>
              </a:ext>
            </a:extLst>
          </p:cNvPr>
          <p:cNvSpPr>
            <a:spLocks noGrp="1"/>
          </p:cNvSpPr>
          <p:nvPr>
            <p:ph type="title"/>
          </p:nvPr>
        </p:nvSpPr>
        <p:spPr/>
        <p:txBody>
          <a:bodyPr/>
          <a:lstStyle/>
          <a:p>
            <a:r>
              <a:rPr lang="en-US" sz="4400" dirty="0"/>
              <a:t>Hot Topic: “Summertime Fun”</a:t>
            </a:r>
            <a:endParaRPr lang="en-US" dirty="0"/>
          </a:p>
        </p:txBody>
      </p:sp>
      <p:sp>
        <p:nvSpPr>
          <p:cNvPr id="3" name="Content Placeholder 2">
            <a:extLst>
              <a:ext uri="{FF2B5EF4-FFF2-40B4-BE49-F238E27FC236}">
                <a16:creationId xmlns:a16="http://schemas.microsoft.com/office/drawing/2014/main" id="{4DE0F66D-AE2F-36A1-F709-2702A3D952CF}"/>
              </a:ext>
            </a:extLst>
          </p:cNvPr>
          <p:cNvSpPr>
            <a:spLocks noGrp="1"/>
          </p:cNvSpPr>
          <p:nvPr>
            <p:ph idx="1"/>
          </p:nvPr>
        </p:nvSpPr>
        <p:spPr/>
        <p:txBody>
          <a:bodyPr/>
          <a:lstStyle/>
          <a:p>
            <a:pPr marL="0" indent="0">
              <a:buNone/>
            </a:pPr>
            <a:r>
              <a:rPr lang="en-US" dirty="0"/>
              <a:t>Discussion: </a:t>
            </a:r>
          </a:p>
          <a:p>
            <a:pPr marL="0" indent="0">
              <a:buNone/>
            </a:pPr>
            <a:r>
              <a:rPr lang="en-US" dirty="0"/>
              <a:t>What activity ideas do you have for Cub Scouts to earn the Summertime Fun elective? </a:t>
            </a:r>
          </a:p>
          <a:p>
            <a:pPr marL="0" indent="0">
              <a:buNone/>
            </a:pPr>
            <a:r>
              <a:rPr lang="en-US" dirty="0"/>
              <a:t>What ideas do you have for Scouts BSA troops to help Cub Scout packs during summertime activities? </a:t>
            </a:r>
          </a:p>
          <a:p>
            <a:pPr marL="0" indent="0">
              <a:buNone/>
            </a:pPr>
            <a:r>
              <a:rPr lang="en-US" dirty="0"/>
              <a:t>For more details follow the link: Summertime Fun | Boy Scouts of America (scouting.org</a:t>
            </a:r>
          </a:p>
        </p:txBody>
      </p:sp>
    </p:spTree>
    <p:extLst>
      <p:ext uri="{BB962C8B-B14F-4D97-AF65-F5344CB8AC3E}">
        <p14:creationId xmlns:p14="http://schemas.microsoft.com/office/powerpoint/2010/main" val="393731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Carolyn Miller</a:t>
            </a:r>
          </a:p>
          <a:p>
            <a:r>
              <a:rPr lang="en-US" sz="2800" dirty="0"/>
              <a:t>District’s Director/Executive: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2D44-1D8D-EF5D-DF1D-011B657360F1}"/>
              </a:ext>
            </a:extLst>
          </p:cNvPr>
          <p:cNvSpPr>
            <a:spLocks noGrp="1"/>
          </p:cNvSpPr>
          <p:nvPr>
            <p:ph type="title"/>
          </p:nvPr>
        </p:nvSpPr>
        <p:spPr/>
        <p:txBody>
          <a:bodyPr/>
          <a:lstStyle/>
          <a:p>
            <a:r>
              <a:rPr lang="en-US" dirty="0"/>
              <a:t>Roundtable Commissioner’s Minute</a:t>
            </a:r>
          </a:p>
        </p:txBody>
      </p:sp>
      <p:sp>
        <p:nvSpPr>
          <p:cNvPr id="3" name="Content Placeholder 2">
            <a:extLst>
              <a:ext uri="{FF2B5EF4-FFF2-40B4-BE49-F238E27FC236}">
                <a16:creationId xmlns:a16="http://schemas.microsoft.com/office/drawing/2014/main" id="{E71DAD9D-6C12-0976-47DA-B7809AC6DBA6}"/>
              </a:ext>
            </a:extLst>
          </p:cNvPr>
          <p:cNvSpPr>
            <a:spLocks noGrp="1"/>
          </p:cNvSpPr>
          <p:nvPr>
            <p:ph idx="1"/>
          </p:nvPr>
        </p:nvSpPr>
        <p:spPr/>
        <p:txBody>
          <a:bodyPr>
            <a:normAutofit fontScale="77500" lnSpcReduction="20000"/>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From the Guide to Advancement Personal Growth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not just good results this weekend or by the end of the month that we’re aiming for but good results for years to come. We’re aiming to develop these characteristics in the parents of our grandchildren. We also learn that the primary goal is personal growth. It is not that the Scout learned to tie the square knot. The important thing is: has our Scout grown as a person‽ Are our Scouts incorporating the Ideals of Scouting in their daily lives?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 their first campout one of our Scouts volunteered to say Grace at Sunday breakfast.</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“Lord, thank you for the food we are about to eat. </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 for keeping us safe. </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thank you for the fun we had this weekend. Amen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had been a cold and damp fall weekend.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Scout already knows that a Scout is Reverent! </a:t>
            </a:r>
          </a:p>
          <a:p>
            <a:pPr marL="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Personal growth for our new Scout was that he learned that in spite of the weather he had a good time. He had a fun time. He learned that a Scout is Cheerful! </a:t>
            </a:r>
          </a:p>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07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00C9-3A54-A85A-5A03-45C8BDCF26A3}"/>
              </a:ext>
            </a:extLst>
          </p:cNvPr>
          <p:cNvSpPr>
            <a:spLocks noGrp="1"/>
          </p:cNvSpPr>
          <p:nvPr>
            <p:ph type="title"/>
          </p:nvPr>
        </p:nvSpPr>
        <p:spPr/>
        <p:txBody>
          <a:bodyPr/>
          <a:lstStyle/>
          <a:p>
            <a:r>
              <a:rPr lang="en-US" dirty="0"/>
              <a:t>Roundtable Commissioner’s Minute</a:t>
            </a:r>
          </a:p>
        </p:txBody>
      </p:sp>
      <p:sp>
        <p:nvSpPr>
          <p:cNvPr id="3" name="Content Placeholder 2">
            <a:extLst>
              <a:ext uri="{FF2B5EF4-FFF2-40B4-BE49-F238E27FC236}">
                <a16:creationId xmlns:a16="http://schemas.microsoft.com/office/drawing/2014/main" id="{DF06B7D8-2FCB-68F7-38AD-8C05A0BF2533}"/>
              </a:ext>
            </a:extLst>
          </p:cNvPr>
          <p:cNvSpPr>
            <a:spLocks noGrp="1"/>
          </p:cNvSpPr>
          <p:nvPr>
            <p:ph idx="1"/>
          </p:nvPr>
        </p:nvSpPr>
        <p:spPr/>
        <p:txBody>
          <a:bodyPr>
            <a:normAutofit fontScale="70000" lnSpcReduction="20000"/>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 older Scout, a veteran of many troop campouts, feels comfortable helping a new Scout prepare a meal — A Scout is Friendly.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home the same Scout, much to the surprise of the parental units, jumps in to help prepare the family evening meal. A Scout is Helpful! This is personal growth.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was an accident at camp with minor injuries. One Scout grabs the first aid kit and confidently starts to treat the wounds. This is personal growth.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 older Scout, as Senior Patrol leader, arrives at camp, briefcase in hand with all the troop’s paperwork, confidently ready to check the troop in. This is personal growth.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Personal growth is not one size fits all. We all start at different places, and we grow at different rates. The important thing is that our unit program is challenging enough so that there are opportunities for all to achieve personal growth. One Scout may not feel confident in one situation where another does feel confident. The important thing is that both are progressing. </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Make sure that your unit’s program has opportunities for personal growth for all the youth. In this way we will achieve our aims. Now isn’t that what we’re all about? The Commissioner's Corner: </a:t>
            </a:r>
          </a:p>
          <a:p>
            <a:endParaRPr lang="en-US" dirty="0"/>
          </a:p>
        </p:txBody>
      </p:sp>
    </p:spTree>
    <p:extLst>
      <p:ext uri="{BB962C8B-B14F-4D97-AF65-F5344CB8AC3E}">
        <p14:creationId xmlns:p14="http://schemas.microsoft.com/office/powerpoint/2010/main" val="340418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8AB-0965-4A58-9805-313D95643CBA}"/>
              </a:ext>
            </a:extLst>
          </p:cNvPr>
          <p:cNvSpPr>
            <a:spLocks noGrp="1"/>
          </p:cNvSpPr>
          <p:nvPr>
            <p:ph type="title"/>
          </p:nvPr>
        </p:nvSpPr>
        <p:spPr>
          <a:xfrm>
            <a:off x="677334" y="625231"/>
            <a:ext cx="10397065" cy="2000738"/>
          </a:xfrm>
        </p:spPr>
        <p:txBody>
          <a:bodyPr>
            <a:normAutofit/>
          </a:bodyPr>
          <a:lstStyle/>
          <a:p>
            <a:r>
              <a:rPr lang="en-US" sz="4400" dirty="0"/>
              <a:t>Breakout Sessions</a:t>
            </a:r>
          </a:p>
        </p:txBody>
      </p:sp>
      <p:sp>
        <p:nvSpPr>
          <p:cNvPr id="3" name="Text Placeholder 2">
            <a:extLst>
              <a:ext uri="{FF2B5EF4-FFF2-40B4-BE49-F238E27FC236}">
                <a16:creationId xmlns:a16="http://schemas.microsoft.com/office/drawing/2014/main" id="{B5B1F65B-9A5E-4C5E-B69E-64E0EE341055}"/>
              </a:ext>
            </a:extLst>
          </p:cNvPr>
          <p:cNvSpPr>
            <a:spLocks noGrp="1"/>
          </p:cNvSpPr>
          <p:nvPr>
            <p:ph type="body" idx="1"/>
          </p:nvPr>
        </p:nvSpPr>
        <p:spPr>
          <a:xfrm>
            <a:off x="1797666" y="3838015"/>
            <a:ext cx="8596668" cy="1480089"/>
          </a:xfrm>
        </p:spPr>
        <p:txBody>
          <a:bodyPr>
            <a:normAutofit/>
          </a:bodyPr>
          <a:lstStyle/>
          <a:p>
            <a:r>
              <a:rPr lang="en-US" sz="2400" dirty="0"/>
              <a:t>Cub Scouts</a:t>
            </a:r>
          </a:p>
          <a:p>
            <a:r>
              <a:rPr lang="en-US" dirty="0"/>
              <a:t>Scouts BSA</a:t>
            </a:r>
            <a:endParaRPr lang="en-US" sz="2400" dirty="0"/>
          </a:p>
        </p:txBody>
      </p:sp>
    </p:spTree>
    <p:extLst>
      <p:ext uri="{BB962C8B-B14F-4D97-AF65-F5344CB8AC3E}">
        <p14:creationId xmlns:p14="http://schemas.microsoft.com/office/powerpoint/2010/main" val="1120742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8672</TotalTime>
  <Words>795</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Garamond</vt:lpstr>
      <vt:lpstr>Times New Roman</vt:lpstr>
      <vt:lpstr>Organic</vt:lpstr>
      <vt:lpstr>Roundtable</vt:lpstr>
      <vt:lpstr>Agenda: March 2024</vt:lpstr>
      <vt:lpstr>Welcome</vt:lpstr>
      <vt:lpstr> Hot Topic: “Summertime Fun”</vt:lpstr>
      <vt:lpstr>Hot Topic: “Summertime Fun”</vt:lpstr>
      <vt:lpstr>Introduction and Announcements</vt:lpstr>
      <vt:lpstr>Roundtable Commissioner’s Minute</vt:lpstr>
      <vt:lpstr>Roundtable Commissioner’s Minute</vt:lpstr>
      <vt:lpstr>Breakout Sessions</vt:lpstr>
      <vt:lpstr>Scouts BSA  Breakout Session </vt:lpstr>
      <vt:lpstr>Scouts BSA Leaders</vt:lpstr>
      <vt:lpstr>Joining Conference</vt:lpstr>
      <vt:lpstr>Scouts BSA: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George Martin</cp:lastModifiedBy>
  <cp:revision>129</cp:revision>
  <dcterms:created xsi:type="dcterms:W3CDTF">2021-04-08T16:20:54Z</dcterms:created>
  <dcterms:modified xsi:type="dcterms:W3CDTF">2024-03-14T21:45:20Z</dcterms:modified>
</cp:coreProperties>
</file>